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2" r:id="rId2"/>
    <p:sldMasterId id="2147483698" r:id="rId3"/>
    <p:sldMasterId id="2147483715" r:id="rId4"/>
    <p:sldMasterId id="2147483719" r:id="rId5"/>
    <p:sldMasterId id="2147483736" r:id="rId6"/>
    <p:sldMasterId id="2147483740" r:id="rId7"/>
  </p:sldMasterIdLst>
  <p:notesMasterIdLst>
    <p:notesMasterId r:id="rId39"/>
  </p:notesMasterIdLst>
  <p:sldIdLst>
    <p:sldId id="915" r:id="rId8"/>
    <p:sldId id="1909" r:id="rId9"/>
    <p:sldId id="1888" r:id="rId10"/>
    <p:sldId id="1935" r:id="rId11"/>
    <p:sldId id="1932" r:id="rId12"/>
    <p:sldId id="1927" r:id="rId13"/>
    <p:sldId id="1928" r:id="rId14"/>
    <p:sldId id="1929" r:id="rId15"/>
    <p:sldId id="1933" r:id="rId16"/>
    <p:sldId id="1930" r:id="rId17"/>
    <p:sldId id="1931" r:id="rId18"/>
    <p:sldId id="438" r:id="rId19"/>
    <p:sldId id="1867" r:id="rId20"/>
    <p:sldId id="1889" r:id="rId21"/>
    <p:sldId id="1910" r:id="rId22"/>
    <p:sldId id="1892" r:id="rId23"/>
    <p:sldId id="1912" r:id="rId24"/>
    <p:sldId id="1873" r:id="rId25"/>
    <p:sldId id="1898" r:id="rId26"/>
    <p:sldId id="1926" r:id="rId27"/>
    <p:sldId id="1922" r:id="rId28"/>
    <p:sldId id="1941" r:id="rId29"/>
    <p:sldId id="1875" r:id="rId30"/>
    <p:sldId id="1913" r:id="rId31"/>
    <p:sldId id="1920" r:id="rId32"/>
    <p:sldId id="1906" r:id="rId33"/>
    <p:sldId id="1871" r:id="rId34"/>
    <p:sldId id="1907" r:id="rId35"/>
    <p:sldId id="1908" r:id="rId36"/>
    <p:sldId id="1869" r:id="rId37"/>
    <p:sldId id="1855" r:id="rId3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Richard Paul" initials="JRP" lastIdx="3" clrIdx="0">
    <p:extLst/>
  </p:cmAuthor>
  <p:cmAuthor id="2" name="BOISSON, Sophie" initials="BS" lastIdx="1" clrIdx="1">
    <p:extLst/>
  </p:cmAuthor>
  <p:cmAuthor id="3" name="HAYTER, Arabella" initials="HA" lastIdx="1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E72D19"/>
    <a:srgbClr val="C5E1F2"/>
    <a:srgbClr val="FFFFFF"/>
    <a:srgbClr val="EEF6FB"/>
    <a:srgbClr val="122240"/>
    <a:srgbClr val="0E1A2F"/>
    <a:srgbClr val="75A3FF"/>
    <a:srgbClr val="004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9" autoAdjust="0"/>
    <p:restoredTop sz="74792" autoAdjust="0"/>
  </p:normalViewPr>
  <p:slideViewPr>
    <p:cSldViewPr snapToGrid="0">
      <p:cViewPr varScale="1">
        <p:scale>
          <a:sx n="83" d="100"/>
          <a:sy n="83" d="100"/>
        </p:scale>
        <p:origin x="228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Dropbox%20(WHOUNICEF)\WHOUNICEF%20Team%20Folder\Institutional%20settings\Health%20Care%20Facilities\Data\Analysis\Graphs\data%20grow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ropbox%20(WHOUNICEF)\WHOUNICEF%20Team%20Folder\Institutional%20settings\Health%20Care%20Facilities\Data\Analysis\Graphs\wat_nov.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ropbox%20(WHOUNICEF)\WHOUNICEF%20Team%20Folder\Institutional%20settings\Health%20Care%20Facilities\Data\Analysis\Graphs\san_nov.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ropbox%20(WHOUNICEF)\WHOUNICEF%20Team%20Folder\Institutional%20settings\Health%20Care%20Facilities\Data\Analysis\Graphs\wman_nov.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ropbox%20(WHOUNICEF)\WHOUNICEF%20Team%20Folder\Institutional%20settings\Health%20Care%20Facilities\Data\Analysis\Graphs\wman_nov.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45973743040572E-2"/>
          <c:y val="3.3125899283987362E-2"/>
          <c:w val="0.93529187453960549"/>
          <c:h val="0.9337482014320253"/>
        </c:manualLayout>
      </c:layout>
      <c:barChart>
        <c:barDir val="bar"/>
        <c:grouping val="clustered"/>
        <c:varyColors val="0"/>
        <c:ser>
          <c:idx val="0"/>
          <c:order val="0"/>
          <c:tx>
            <c:strRef>
              <c:f>Sheet1!$B$1</c:f>
              <c:strCache>
                <c:ptCount val="1"/>
                <c:pt idx="0">
                  <c:v>2019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Water</c:v>
                </c:pt>
                <c:pt idx="1">
                  <c:v>Sanitation</c:v>
                </c:pt>
                <c:pt idx="2">
                  <c:v>Hand hygiene</c:v>
                </c:pt>
                <c:pt idx="3">
                  <c:v>Waste management</c:v>
                </c:pt>
                <c:pt idx="4">
                  <c:v>Cleaning</c:v>
                </c:pt>
              </c:strCache>
            </c:strRef>
          </c:cat>
          <c:val>
            <c:numRef>
              <c:f>Sheet1!$B$2:$B$6</c:f>
              <c:numCache>
                <c:formatCode>General</c:formatCode>
                <c:ptCount val="5"/>
                <c:pt idx="0">
                  <c:v>38</c:v>
                </c:pt>
                <c:pt idx="1">
                  <c:v>18</c:v>
                </c:pt>
                <c:pt idx="2">
                  <c:v>14</c:v>
                </c:pt>
                <c:pt idx="3">
                  <c:v>48</c:v>
                </c:pt>
                <c:pt idx="4">
                  <c:v>4</c:v>
                </c:pt>
              </c:numCache>
            </c:numRef>
          </c:val>
          <c:extLst>
            <c:ext xmlns:c16="http://schemas.microsoft.com/office/drawing/2014/chart" uri="{C3380CC4-5D6E-409C-BE32-E72D297353CC}">
              <c16:uniqueId val="{00000000-47AC-49E3-B37B-6C0710A8B2F1}"/>
            </c:ext>
          </c:extLst>
        </c:ser>
        <c:ser>
          <c:idx val="1"/>
          <c:order val="1"/>
          <c:tx>
            <c:strRef>
              <c:f>Sheet1!$C$1</c:f>
              <c:strCache>
                <c:ptCount val="1"/>
                <c:pt idx="0">
                  <c:v>2020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Water</c:v>
                </c:pt>
                <c:pt idx="1">
                  <c:v>Sanitation</c:v>
                </c:pt>
                <c:pt idx="2">
                  <c:v>Hand hygiene</c:v>
                </c:pt>
                <c:pt idx="3">
                  <c:v>Waste management</c:v>
                </c:pt>
                <c:pt idx="4">
                  <c:v>Cleaning</c:v>
                </c:pt>
              </c:strCache>
            </c:strRef>
          </c:cat>
          <c:val>
            <c:numRef>
              <c:f>Sheet1!$C$2:$C$6</c:f>
              <c:numCache>
                <c:formatCode>General</c:formatCode>
                <c:ptCount val="5"/>
                <c:pt idx="0">
                  <c:v>52</c:v>
                </c:pt>
                <c:pt idx="1">
                  <c:v>27</c:v>
                </c:pt>
                <c:pt idx="2">
                  <c:v>22</c:v>
                </c:pt>
                <c:pt idx="3">
                  <c:v>58</c:v>
                </c:pt>
                <c:pt idx="4">
                  <c:v>12</c:v>
                </c:pt>
              </c:numCache>
            </c:numRef>
          </c:val>
          <c:extLst>
            <c:ext xmlns:c16="http://schemas.microsoft.com/office/drawing/2014/chart" uri="{C3380CC4-5D6E-409C-BE32-E72D297353CC}">
              <c16:uniqueId val="{00000001-47AC-49E3-B37B-6C0710A8B2F1}"/>
            </c:ext>
          </c:extLst>
        </c:ser>
        <c:dLbls>
          <c:showLegendKey val="0"/>
          <c:showVal val="0"/>
          <c:showCatName val="0"/>
          <c:showSerName val="0"/>
          <c:showPercent val="0"/>
          <c:showBubbleSize val="0"/>
        </c:dLbls>
        <c:gapWidth val="182"/>
        <c:axId val="571678256"/>
        <c:axId val="571680552"/>
      </c:barChart>
      <c:catAx>
        <c:axId val="571678256"/>
        <c:scaling>
          <c:orientation val="maxMin"/>
        </c:scaling>
        <c:delete val="1"/>
        <c:axPos val="l"/>
        <c:numFmt formatCode="General" sourceLinked="1"/>
        <c:majorTickMark val="out"/>
        <c:minorTickMark val="none"/>
        <c:tickLblPos val="nextTo"/>
        <c:crossAx val="571680552"/>
        <c:crosses val="autoZero"/>
        <c:auto val="1"/>
        <c:lblAlgn val="ctr"/>
        <c:lblOffset val="100"/>
        <c:noMultiLvlLbl val="0"/>
      </c:catAx>
      <c:valAx>
        <c:axId val="571680552"/>
        <c:scaling>
          <c:orientation val="minMax"/>
          <c:max val="60"/>
        </c:scaling>
        <c:delete val="1"/>
        <c:axPos val="t"/>
        <c:numFmt formatCode="General" sourceLinked="1"/>
        <c:majorTickMark val="out"/>
        <c:minorTickMark val="none"/>
        <c:tickLblPos val="nextTo"/>
        <c:crossAx val="571678256"/>
        <c:crosses val="autoZero"/>
        <c:crossBetween val="between"/>
      </c:valAx>
      <c:spPr>
        <a:solidFill>
          <a:schemeClr val="bg1"/>
        </a:solidFill>
        <a:ln w="25400">
          <a:noFill/>
        </a:ln>
        <a:effectLst/>
      </c:spPr>
    </c:plotArea>
    <c:legend>
      <c:legendPos val="r"/>
      <c:layout>
        <c:manualLayout>
          <c:xMode val="edge"/>
          <c:yMode val="edge"/>
          <c:x val="0.72448069451339348"/>
          <c:y val="0.30927117330654808"/>
          <c:w val="0.19408629722777232"/>
          <c:h val="0.152587803788445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670072767053"/>
          <c:y val="3.2117475010098498E-2"/>
          <c:w val="0.69923830041661628"/>
          <c:h val="0.851852591821737"/>
        </c:manualLayout>
      </c:layout>
      <c:barChart>
        <c:barDir val="col"/>
        <c:grouping val="stacked"/>
        <c:varyColors val="0"/>
        <c:ser>
          <c:idx val="0"/>
          <c:order val="0"/>
          <c:tx>
            <c:strRef>
              <c:f>'regional ladders'!$J$9</c:f>
              <c:strCache>
                <c:ptCount val="1"/>
                <c:pt idx="0">
                  <c:v>Basic</c:v>
                </c:pt>
              </c:strCache>
            </c:strRef>
          </c:tx>
          <c:spPr>
            <a:solidFill>
              <a:srgbClr val="29B6F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ladders'!$I$23</c:f>
              <c:strCache>
                <c:ptCount val="1"/>
                <c:pt idx="0">
                  <c:v>World</c:v>
                </c:pt>
              </c:strCache>
            </c:strRef>
          </c:cat>
          <c:val>
            <c:numRef>
              <c:f>'regional ladders'!$J$23</c:f>
              <c:numCache>
                <c:formatCode>0;0;""</c:formatCode>
                <c:ptCount val="1"/>
                <c:pt idx="0">
                  <c:v>76.167266845703125</c:v>
                </c:pt>
              </c:numCache>
            </c:numRef>
          </c:val>
          <c:extLst>
            <c:ext xmlns:c16="http://schemas.microsoft.com/office/drawing/2014/chart" uri="{C3380CC4-5D6E-409C-BE32-E72D297353CC}">
              <c16:uniqueId val="{00000000-1E37-4589-B46B-9D147C22DEA1}"/>
            </c:ext>
          </c:extLst>
        </c:ser>
        <c:ser>
          <c:idx val="1"/>
          <c:order val="1"/>
          <c:tx>
            <c:strRef>
              <c:f>'regional ladders'!$K$9</c:f>
              <c:strCache>
                <c:ptCount val="1"/>
                <c:pt idx="0">
                  <c:v>Limited</c:v>
                </c:pt>
              </c:strCache>
            </c:strRef>
          </c:tx>
          <c:spPr>
            <a:solidFill>
              <a:srgbClr val="FFF17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ladders'!$I$23</c:f>
              <c:strCache>
                <c:ptCount val="1"/>
                <c:pt idx="0">
                  <c:v>World</c:v>
                </c:pt>
              </c:strCache>
            </c:strRef>
          </c:cat>
          <c:val>
            <c:numRef>
              <c:f>'regional ladders'!$K$23</c:f>
              <c:numCache>
                <c:formatCode>0;0;""</c:formatCode>
                <c:ptCount val="1"/>
                <c:pt idx="0">
                  <c:v>14.606109619140625</c:v>
                </c:pt>
              </c:numCache>
            </c:numRef>
          </c:val>
          <c:extLst>
            <c:ext xmlns:c16="http://schemas.microsoft.com/office/drawing/2014/chart" uri="{C3380CC4-5D6E-409C-BE32-E72D297353CC}">
              <c16:uniqueId val="{00000001-1E37-4589-B46B-9D147C22DEA1}"/>
            </c:ext>
          </c:extLst>
        </c:ser>
        <c:ser>
          <c:idx val="3"/>
          <c:order val="2"/>
          <c:tx>
            <c:strRef>
              <c:f>'regional ladders'!$L$9</c:f>
              <c:strCache>
                <c:ptCount val="1"/>
                <c:pt idx="0">
                  <c:v>Insufficient Data</c:v>
                </c:pt>
              </c:strCache>
            </c:strRef>
          </c:tx>
          <c:spPr>
            <a:solidFill>
              <a:schemeClr val="bg1">
                <a:lumMod val="75000"/>
              </a:schemeClr>
            </a:solidFill>
            <a:ln>
              <a:noFill/>
            </a:ln>
            <a:effectLst/>
          </c:spPr>
          <c:invertIfNegative val="0"/>
          <c:cat>
            <c:strRef>
              <c:f>'regional ladders'!$I$23</c:f>
              <c:strCache>
                <c:ptCount val="1"/>
                <c:pt idx="0">
                  <c:v>World</c:v>
                </c:pt>
              </c:strCache>
            </c:strRef>
          </c:cat>
          <c:val>
            <c:numRef>
              <c:f>'regional ladders'!$L$23</c:f>
              <c:numCache>
                <c:formatCode>0;0;""</c:formatCode>
                <c:ptCount val="1"/>
                <c:pt idx="0">
                  <c:v>0</c:v>
                </c:pt>
              </c:numCache>
            </c:numRef>
          </c:val>
          <c:extLst>
            <c:ext xmlns:c16="http://schemas.microsoft.com/office/drawing/2014/chart" uri="{C3380CC4-5D6E-409C-BE32-E72D297353CC}">
              <c16:uniqueId val="{00000002-1E37-4589-B46B-9D147C22DEA1}"/>
            </c:ext>
          </c:extLst>
        </c:ser>
        <c:ser>
          <c:idx val="2"/>
          <c:order val="3"/>
          <c:tx>
            <c:strRef>
              <c:f>'regional ladders'!$M$9</c:f>
              <c:strCache>
                <c:ptCount val="1"/>
                <c:pt idx="0">
                  <c:v>No service</c:v>
                </c:pt>
              </c:strCache>
            </c:strRef>
          </c:tx>
          <c:spPr>
            <a:solidFill>
              <a:srgbClr val="FFCA28"/>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ladders'!$I$23</c:f>
              <c:strCache>
                <c:ptCount val="1"/>
                <c:pt idx="0">
                  <c:v>World</c:v>
                </c:pt>
              </c:strCache>
            </c:strRef>
          </c:cat>
          <c:val>
            <c:numRef>
              <c:f>'regional ladders'!$M$23</c:f>
              <c:numCache>
                <c:formatCode>0;0;""</c:formatCode>
                <c:ptCount val="1"/>
                <c:pt idx="0">
                  <c:v>9.2266225814819336</c:v>
                </c:pt>
              </c:numCache>
            </c:numRef>
          </c:val>
          <c:extLst>
            <c:ext xmlns:c16="http://schemas.microsoft.com/office/drawing/2014/chart" uri="{C3380CC4-5D6E-409C-BE32-E72D297353CC}">
              <c16:uniqueId val="{00000003-1E37-4589-B46B-9D147C22DEA1}"/>
            </c:ext>
          </c:extLst>
        </c:ser>
        <c:dLbls>
          <c:showLegendKey val="0"/>
          <c:showVal val="0"/>
          <c:showCatName val="0"/>
          <c:showSerName val="0"/>
          <c:showPercent val="0"/>
          <c:showBubbleSize val="0"/>
        </c:dLbls>
        <c:gapWidth val="65"/>
        <c:overlap val="100"/>
        <c:axId val="544881352"/>
        <c:axId val="544888568"/>
      </c:barChart>
      <c:catAx>
        <c:axId val="5448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888568"/>
        <c:crosses val="autoZero"/>
        <c:auto val="1"/>
        <c:lblAlgn val="ctr"/>
        <c:lblOffset val="100"/>
        <c:noMultiLvlLbl val="0"/>
      </c:catAx>
      <c:valAx>
        <c:axId val="544888568"/>
        <c:scaling>
          <c:orientation val="minMax"/>
          <c:max val="100"/>
        </c:scaling>
        <c:delete val="0"/>
        <c:axPos val="l"/>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8813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'regional ladders (2)'!$J$9</c:f>
              <c:strCache>
                <c:ptCount val="1"/>
                <c:pt idx="0">
                  <c:v>Basic</c:v>
                </c:pt>
              </c:strCache>
            </c:strRef>
          </c:tx>
          <c:spPr>
            <a:solidFill>
              <a:srgbClr val="66BB6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 (2)'!$I$11:$I$15</c:f>
              <c:strCache>
                <c:ptCount val="5"/>
                <c:pt idx="0">
                  <c:v>Latin America and the Caribbean</c:v>
                </c:pt>
                <c:pt idx="1">
                  <c:v>Sub-Saharan Africa</c:v>
                </c:pt>
                <c:pt idx="3">
                  <c:v>Least Developed Countries</c:v>
                </c:pt>
                <c:pt idx="4">
                  <c:v>World</c:v>
                </c:pt>
              </c:strCache>
            </c:strRef>
          </c:cat>
          <c:val>
            <c:numRef>
              <c:f>'regional ladders (2)'!$J$11:$J$15</c:f>
              <c:numCache>
                <c:formatCode>0;0;</c:formatCode>
                <c:ptCount val="5"/>
                <c:pt idx="0">
                  <c:v>38.256301879882813</c:v>
                </c:pt>
                <c:pt idx="1">
                  <c:v>28.986162185668945</c:v>
                </c:pt>
                <c:pt idx="3">
                  <c:v>36.737876892089844</c:v>
                </c:pt>
                <c:pt idx="4">
                  <c:v>0</c:v>
                </c:pt>
              </c:numCache>
            </c:numRef>
          </c:val>
          <c:extLst>
            <c:ext xmlns:c16="http://schemas.microsoft.com/office/drawing/2014/chart" uri="{C3380CC4-5D6E-409C-BE32-E72D297353CC}">
              <c16:uniqueId val="{00000000-0DB8-4D12-A3C3-55E4D1A70545}"/>
            </c:ext>
          </c:extLst>
        </c:ser>
        <c:ser>
          <c:idx val="1"/>
          <c:order val="1"/>
          <c:tx>
            <c:strRef>
              <c:f>'regional ladders (2)'!$K$9</c:f>
              <c:strCache>
                <c:ptCount val="1"/>
                <c:pt idx="0">
                  <c:v>Limited</c:v>
                </c:pt>
              </c:strCache>
            </c:strRef>
          </c:tx>
          <c:spPr>
            <a:solidFill>
              <a:srgbClr val="FFF17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 (2)'!$I$11:$I$15</c:f>
              <c:strCache>
                <c:ptCount val="5"/>
                <c:pt idx="0">
                  <c:v>Latin America and the Caribbean</c:v>
                </c:pt>
                <c:pt idx="1">
                  <c:v>Sub-Saharan Africa</c:v>
                </c:pt>
                <c:pt idx="3">
                  <c:v>Least Developed Countries</c:v>
                </c:pt>
                <c:pt idx="4">
                  <c:v>World</c:v>
                </c:pt>
              </c:strCache>
            </c:strRef>
          </c:cat>
          <c:val>
            <c:numRef>
              <c:f>'regional ladders (2)'!$K$11:$K$15</c:f>
              <c:numCache>
                <c:formatCode>0;0;</c:formatCode>
                <c:ptCount val="5"/>
                <c:pt idx="0">
                  <c:v>58.969799041748047</c:v>
                </c:pt>
                <c:pt idx="1">
                  <c:v>41.708774566650391</c:v>
                </c:pt>
                <c:pt idx="3">
                  <c:v>43.753562927246094</c:v>
                </c:pt>
                <c:pt idx="4">
                  <c:v>0</c:v>
                </c:pt>
              </c:numCache>
            </c:numRef>
          </c:val>
          <c:extLst>
            <c:ext xmlns:c16="http://schemas.microsoft.com/office/drawing/2014/chart" uri="{C3380CC4-5D6E-409C-BE32-E72D297353CC}">
              <c16:uniqueId val="{00000001-0DB8-4D12-A3C3-55E4D1A70545}"/>
            </c:ext>
          </c:extLst>
        </c:ser>
        <c:ser>
          <c:idx val="3"/>
          <c:order val="2"/>
          <c:tx>
            <c:strRef>
              <c:f>'regional ladders (2)'!$L$9</c:f>
              <c:strCache>
                <c:ptCount val="1"/>
                <c:pt idx="0">
                  <c:v>Insufficient Data</c:v>
                </c:pt>
              </c:strCache>
            </c:strRef>
          </c:tx>
          <c:spPr>
            <a:solidFill>
              <a:schemeClr val="bg1">
                <a:lumMod val="75000"/>
              </a:schemeClr>
            </a:solidFill>
            <a:ln>
              <a:noFill/>
            </a:ln>
            <a:effectLst/>
          </c:spPr>
          <c:invertIfNegative val="0"/>
          <c:cat>
            <c:strRef>
              <c:f>'regional ladders (2)'!$I$11:$I$15</c:f>
              <c:strCache>
                <c:ptCount val="5"/>
                <c:pt idx="0">
                  <c:v>Latin America and the Caribbean</c:v>
                </c:pt>
                <c:pt idx="1">
                  <c:v>Sub-Saharan Africa</c:v>
                </c:pt>
                <c:pt idx="3">
                  <c:v>Least Developed Countries</c:v>
                </c:pt>
                <c:pt idx="4">
                  <c:v>World</c:v>
                </c:pt>
              </c:strCache>
            </c:strRef>
          </c:cat>
          <c:val>
            <c:numRef>
              <c:f>'regional ladders (2)'!$L$11:$L$15</c:f>
              <c:numCache>
                <c:formatCode>0;0;</c:formatCode>
                <c:ptCount val="5"/>
                <c:pt idx="0">
                  <c:v>-7.62939453125E-6</c:v>
                </c:pt>
                <c:pt idx="1">
                  <c:v>0</c:v>
                </c:pt>
                <c:pt idx="3">
                  <c:v>0</c:v>
                </c:pt>
                <c:pt idx="4">
                  <c:v>89.622756958007813</c:v>
                </c:pt>
              </c:numCache>
            </c:numRef>
          </c:val>
          <c:extLst>
            <c:ext xmlns:c16="http://schemas.microsoft.com/office/drawing/2014/chart" uri="{C3380CC4-5D6E-409C-BE32-E72D297353CC}">
              <c16:uniqueId val="{00000002-0DB8-4D12-A3C3-55E4D1A70545}"/>
            </c:ext>
          </c:extLst>
        </c:ser>
        <c:ser>
          <c:idx val="2"/>
          <c:order val="3"/>
          <c:tx>
            <c:strRef>
              <c:f>'regional ladders (2)'!$M$9</c:f>
              <c:strCache>
                <c:ptCount val="1"/>
                <c:pt idx="0">
                  <c:v>No service</c:v>
                </c:pt>
              </c:strCache>
            </c:strRef>
          </c:tx>
          <c:spPr>
            <a:solidFill>
              <a:srgbClr val="FFCA2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ladders (2)'!$I$11:$I$15</c:f>
              <c:strCache>
                <c:ptCount val="5"/>
                <c:pt idx="0">
                  <c:v>Latin America and the Caribbean</c:v>
                </c:pt>
                <c:pt idx="1">
                  <c:v>Sub-Saharan Africa</c:v>
                </c:pt>
                <c:pt idx="3">
                  <c:v>Least Developed Countries</c:v>
                </c:pt>
                <c:pt idx="4">
                  <c:v>World</c:v>
                </c:pt>
              </c:strCache>
            </c:strRef>
          </c:cat>
          <c:val>
            <c:numRef>
              <c:f>'regional ladders (2)'!$M$11:$M$15</c:f>
              <c:numCache>
                <c:formatCode>0;0;</c:formatCode>
                <c:ptCount val="5"/>
                <c:pt idx="0">
                  <c:v>2.7739005088806152</c:v>
                </c:pt>
                <c:pt idx="1">
                  <c:v>29.305063247680664</c:v>
                </c:pt>
                <c:pt idx="3">
                  <c:v>19.508562088012695</c:v>
                </c:pt>
                <c:pt idx="4">
                  <c:v>10.37724494934082</c:v>
                </c:pt>
              </c:numCache>
            </c:numRef>
          </c:val>
          <c:extLst>
            <c:ext xmlns:c16="http://schemas.microsoft.com/office/drawing/2014/chart" uri="{C3380CC4-5D6E-409C-BE32-E72D297353CC}">
              <c16:uniqueId val="{00000003-0DB8-4D12-A3C3-55E4D1A70545}"/>
            </c:ext>
          </c:extLst>
        </c:ser>
        <c:dLbls>
          <c:showLegendKey val="0"/>
          <c:showVal val="0"/>
          <c:showCatName val="0"/>
          <c:showSerName val="0"/>
          <c:showPercent val="0"/>
          <c:showBubbleSize val="0"/>
        </c:dLbls>
        <c:gapWidth val="65"/>
        <c:overlap val="100"/>
        <c:axId val="544881352"/>
        <c:axId val="544888568"/>
      </c:barChart>
      <c:catAx>
        <c:axId val="5448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888568"/>
        <c:crosses val="autoZero"/>
        <c:auto val="1"/>
        <c:lblAlgn val="ctr"/>
        <c:lblOffset val="100"/>
        <c:noMultiLvlLbl val="0"/>
      </c:catAx>
      <c:valAx>
        <c:axId val="544888568"/>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881352"/>
        <c:crosses val="autoZero"/>
        <c:crossBetween val="between"/>
        <c:majorUnit val="20"/>
      </c:valAx>
      <c:spPr>
        <a:noFill/>
        <a:ln>
          <a:noFill/>
        </a:ln>
        <a:effectLst/>
      </c:spPr>
    </c:plotArea>
    <c:legend>
      <c:legendPos val="r"/>
      <c:layout>
        <c:manualLayout>
          <c:xMode val="edge"/>
          <c:yMode val="edge"/>
          <c:x val="0.8171348462305813"/>
          <c:y val="0.20627522814878263"/>
          <c:w val="0.16743303900389617"/>
          <c:h val="0.335635797641264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World</c:v>
                </c:pt>
              </c:strCache>
            </c:strRef>
          </c:tx>
          <c:spPr>
            <a:solidFill>
              <a:srgbClr val="F15D5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Waste segregation</c:v>
                </c:pt>
                <c:pt idx="1">
                  <c:v>Treatment of sharps waste</c:v>
                </c:pt>
                <c:pt idx="2">
                  <c:v>Treatment of infectious wastes</c:v>
                </c:pt>
                <c:pt idx="3">
                  <c:v>Basic waste management services</c:v>
                </c:pt>
              </c:strCache>
            </c:strRef>
          </c:cat>
          <c:val>
            <c:numRef>
              <c:f>Sheet1!$B$2:$E$2</c:f>
              <c:numCache>
                <c:formatCode>General</c:formatCode>
                <c:ptCount val="4"/>
                <c:pt idx="0">
                  <c:v>69</c:v>
                </c:pt>
              </c:numCache>
            </c:numRef>
          </c:val>
          <c:extLst>
            <c:ext xmlns:c16="http://schemas.microsoft.com/office/drawing/2014/chart" uri="{C3380CC4-5D6E-409C-BE32-E72D297353CC}">
              <c16:uniqueId val="{00000000-03AF-4DBF-888A-5F774ECB34CB}"/>
            </c:ext>
          </c:extLst>
        </c:ser>
        <c:ser>
          <c:idx val="1"/>
          <c:order val="1"/>
          <c:tx>
            <c:strRef>
              <c:f>Sheet1!$A$3</c:f>
              <c:strCache>
                <c:ptCount val="1"/>
                <c:pt idx="0">
                  <c:v>Hospitals</c:v>
                </c:pt>
              </c:strCache>
            </c:strRef>
          </c:tx>
          <c:spPr>
            <a:solidFill>
              <a:srgbClr val="F15D59">
                <a:alpha val="61176"/>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Waste segregation</c:v>
                </c:pt>
                <c:pt idx="1">
                  <c:v>Treatment of sharps waste</c:v>
                </c:pt>
                <c:pt idx="2">
                  <c:v>Treatment of infectious wastes</c:v>
                </c:pt>
                <c:pt idx="3">
                  <c:v>Basic waste management services</c:v>
                </c:pt>
              </c:strCache>
            </c:strRef>
          </c:cat>
          <c:val>
            <c:numRef>
              <c:f>Sheet1!$B$3:$E$3</c:f>
              <c:numCache>
                <c:formatCode>General</c:formatCode>
                <c:ptCount val="4"/>
                <c:pt idx="0">
                  <c:v>80</c:v>
                </c:pt>
                <c:pt idx="1">
                  <c:v>82</c:v>
                </c:pt>
                <c:pt idx="2">
                  <c:v>82</c:v>
                </c:pt>
                <c:pt idx="3">
                  <c:v>71</c:v>
                </c:pt>
              </c:numCache>
            </c:numRef>
          </c:val>
          <c:extLst>
            <c:ext xmlns:c16="http://schemas.microsoft.com/office/drawing/2014/chart" uri="{C3380CC4-5D6E-409C-BE32-E72D297353CC}">
              <c16:uniqueId val="{00000001-03AF-4DBF-888A-5F774ECB34CB}"/>
            </c:ext>
          </c:extLst>
        </c:ser>
        <c:dLbls>
          <c:showLegendKey val="0"/>
          <c:showVal val="0"/>
          <c:showCatName val="0"/>
          <c:showSerName val="0"/>
          <c:showPercent val="0"/>
          <c:showBubbleSize val="0"/>
        </c:dLbls>
        <c:gapWidth val="219"/>
        <c:overlap val="-27"/>
        <c:axId val="481857880"/>
        <c:axId val="481855912"/>
      </c:barChart>
      <c:catAx>
        <c:axId val="48185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855912"/>
        <c:crosses val="autoZero"/>
        <c:auto val="1"/>
        <c:lblAlgn val="ctr"/>
        <c:lblOffset val="100"/>
        <c:noMultiLvlLbl val="0"/>
      </c:catAx>
      <c:valAx>
        <c:axId val="48185591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857880"/>
        <c:crosses val="autoZero"/>
        <c:crossBetween val="between"/>
        <c:majorUnit val="20"/>
      </c:valAx>
      <c:spPr>
        <a:noFill/>
        <a:ln>
          <a:noFill/>
        </a:ln>
        <a:effectLst/>
      </c:spPr>
    </c:plotArea>
    <c:legend>
      <c:legendPos val="r"/>
      <c:layout>
        <c:manualLayout>
          <c:xMode val="edge"/>
          <c:yMode val="edge"/>
          <c:x val="0.82981931078059701"/>
          <c:y val="0.24527370633481402"/>
          <c:w val="0.16863747934285991"/>
          <c:h val="0.28407672983179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World</c:v>
                </c:pt>
              </c:strCache>
            </c:strRef>
          </c:tx>
          <c:spPr>
            <a:solidFill>
              <a:srgbClr val="F15D5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Waste segregation</c:v>
                </c:pt>
                <c:pt idx="1">
                  <c:v>Treatment of sharps waste</c:v>
                </c:pt>
                <c:pt idx="2">
                  <c:v>Treatment of infectious wastes</c:v>
                </c:pt>
                <c:pt idx="3">
                  <c:v>Basic waste management services</c:v>
                </c:pt>
              </c:strCache>
            </c:strRef>
          </c:cat>
          <c:val>
            <c:numRef>
              <c:f>Sheet1!$B$2:$E$2</c:f>
              <c:numCache>
                <c:formatCode>General</c:formatCode>
                <c:ptCount val="4"/>
                <c:pt idx="0">
                  <c:v>69</c:v>
                </c:pt>
              </c:numCache>
            </c:numRef>
          </c:val>
          <c:extLst>
            <c:ext xmlns:c16="http://schemas.microsoft.com/office/drawing/2014/chart" uri="{C3380CC4-5D6E-409C-BE32-E72D297353CC}">
              <c16:uniqueId val="{00000000-03AF-4DBF-888A-5F774ECB34CB}"/>
            </c:ext>
          </c:extLst>
        </c:ser>
        <c:ser>
          <c:idx val="1"/>
          <c:order val="1"/>
          <c:tx>
            <c:strRef>
              <c:f>Sheet1!$A$3</c:f>
              <c:strCache>
                <c:ptCount val="1"/>
                <c:pt idx="0">
                  <c:v>Hospitals</c:v>
                </c:pt>
              </c:strCache>
            </c:strRef>
          </c:tx>
          <c:spPr>
            <a:solidFill>
              <a:srgbClr val="F15D59">
                <a:alpha val="65098"/>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Waste segregation</c:v>
                </c:pt>
                <c:pt idx="1">
                  <c:v>Treatment of sharps waste</c:v>
                </c:pt>
                <c:pt idx="2">
                  <c:v>Treatment of infectious wastes</c:v>
                </c:pt>
                <c:pt idx="3">
                  <c:v>Basic waste management services</c:v>
                </c:pt>
              </c:strCache>
            </c:strRef>
          </c:cat>
          <c:val>
            <c:numRef>
              <c:f>Sheet1!$B$3:$E$3</c:f>
              <c:numCache>
                <c:formatCode>General</c:formatCode>
                <c:ptCount val="4"/>
                <c:pt idx="0">
                  <c:v>80</c:v>
                </c:pt>
                <c:pt idx="1">
                  <c:v>82</c:v>
                </c:pt>
                <c:pt idx="2">
                  <c:v>82</c:v>
                </c:pt>
                <c:pt idx="3">
                  <c:v>71</c:v>
                </c:pt>
              </c:numCache>
            </c:numRef>
          </c:val>
          <c:extLst>
            <c:ext xmlns:c16="http://schemas.microsoft.com/office/drawing/2014/chart" uri="{C3380CC4-5D6E-409C-BE32-E72D297353CC}">
              <c16:uniqueId val="{00000001-03AF-4DBF-888A-5F774ECB34CB}"/>
            </c:ext>
          </c:extLst>
        </c:ser>
        <c:dLbls>
          <c:showLegendKey val="0"/>
          <c:showVal val="0"/>
          <c:showCatName val="0"/>
          <c:showSerName val="0"/>
          <c:showPercent val="0"/>
          <c:showBubbleSize val="0"/>
        </c:dLbls>
        <c:gapWidth val="219"/>
        <c:overlap val="-27"/>
        <c:axId val="481857880"/>
        <c:axId val="481855912"/>
      </c:barChart>
      <c:catAx>
        <c:axId val="48185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855912"/>
        <c:crosses val="autoZero"/>
        <c:auto val="1"/>
        <c:lblAlgn val="ctr"/>
        <c:lblOffset val="100"/>
        <c:noMultiLvlLbl val="0"/>
      </c:catAx>
      <c:valAx>
        <c:axId val="48185591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857880"/>
        <c:crosses val="autoZero"/>
        <c:crossBetween val="between"/>
        <c:majorUnit val="20"/>
      </c:valAx>
      <c:spPr>
        <a:noFill/>
        <a:ln>
          <a:noFill/>
        </a:ln>
        <a:effectLst/>
      </c:spPr>
    </c:plotArea>
    <c:legend>
      <c:legendPos val="r"/>
      <c:layout>
        <c:manualLayout>
          <c:xMode val="edge"/>
          <c:yMode val="edge"/>
          <c:x val="0.82981931078059701"/>
          <c:y val="0.24527370633481402"/>
          <c:w val="0.16863747934285991"/>
          <c:h val="0.28407672983179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91D9733-B830-4FBE-A892-56EFA28740BD}" type="datetimeFigureOut">
              <a:rPr lang="en-GB" smtClean="0"/>
              <a:t>14/12/2020</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B46946C-759B-4126-9212-08AD55953E19}" type="slidenum">
              <a:rPr lang="en-GB" smtClean="0"/>
              <a:t>‹#›</a:t>
            </a:fld>
            <a:endParaRPr lang="en-GB"/>
          </a:p>
        </p:txBody>
      </p:sp>
    </p:spTree>
    <p:extLst>
      <p:ext uri="{BB962C8B-B14F-4D97-AF65-F5344CB8AC3E}">
        <p14:creationId xmlns:p14="http://schemas.microsoft.com/office/powerpoint/2010/main" val="116276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Nurse Mary for that inspiring video. It really is a good introduction to this new global progress report on WASH in health care facililties, because it shows that water, sanitation, and hygiene, but also waste management and cleaning, are fundamental to delivering safe health services, and they can no longer be overlooked.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My name is Rick Johnston and I manage the WHO side of the WHO/UNICEF Joint Monitoring Programme for Water Supply, Sanitation and Hygiene, or JMP. </a:t>
            </a:r>
          </a:p>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a:t>
            </a:fld>
            <a:endParaRPr lang="en-US"/>
          </a:p>
        </p:txBody>
      </p:sp>
    </p:spTree>
    <p:extLst>
      <p:ext uri="{BB962C8B-B14F-4D97-AF65-F5344CB8AC3E}">
        <p14:creationId xmlns:p14="http://schemas.microsoft.com/office/powerpoint/2010/main" val="33400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there were fewer data available on treatment, and we couldn’t make a global estimate of treatment of sharps or infectious materials, and so there’s no global baseline yet for basic waste management services. </a:t>
            </a:r>
          </a:p>
          <a:p>
            <a:endParaRPr lang="en-US"/>
          </a:p>
          <a:p>
            <a:r>
              <a:rPr lang="en-US"/>
              <a:t>There were enough data from hospitals, though. Some data sources focus on hospitals exclusively. And there we could see very similar levels: around 80% of hospitals were treating sharps and infectious waste with some kind of basic treatment. The other 20% were either not treating wastes at all, or were using primitive methods like open burning. Now in some contexts that might be the best available solution at least in the short term, but it is far from a normative practice, and doesn’t count towards the basic service level. And when you combine the data on segregation and treatment, you find that 71% of hospitals globally had basic waste management services in 2019.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8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Environmental cleaning – this indicator is a bit different. The other WASH services are based on physical things that can be checked and confirmed objectively. Are water, toilets, or hand hygiene facilities, or waste segregation and treatment facilities available? But it’s much harder to check and observe environmental cleaning, consistently and objectively. So instead this indicator focuses on processes: are there basic protocols for cleaning available – like SOPs – and have all the staff with cleaning responsibilities received training on cleaning? This is still a new indicator, and hasn’t traditionally been in the facility assessments and other data sources that we draw on, so we only have 12 countries with national estimates. </a:t>
            </a:r>
          </a:p>
          <a:p>
            <a:endParaRPr lang="en-US"/>
          </a:p>
          <a:p>
            <a:r>
              <a:rPr lang="en-US"/>
              <a:t>[CLICK]</a:t>
            </a:r>
          </a:p>
          <a:p>
            <a:endParaRPr lang="en-US"/>
          </a:p>
          <a:p>
            <a:r>
              <a:rPr lang="en-US"/>
              <a:t>But that is growing quickly – there were only 4 in the first report in 2019. </a:t>
            </a:r>
          </a:p>
          <a:p>
            <a:endParaRPr lang="en-US"/>
          </a:p>
          <a:p>
            <a:r>
              <a:rPr lang="en-US"/>
              <a:t>And you can see there’s a real range of coverage with this one – some of the countries in Europe and the Middle East already have universal coverage, but in others there is a range from high coverage, for example in Thailand, to very low coverage in places like Bhutan and Niger. Like hand hygiene, this is an indicator that in principle could be improved rapidly, with relatively small financial requirements. It’s more about strengthening the approach to cleanliness, and the focus on infection and prevention control, and these are things that a committed administration can change relatively quickly if they put their minds to it. And we certainly do see examples of countries focusing on improving cleanliness and IPC, and overall the quality of care, we will hear some examples of that in the second part of this presentation.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75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Thanks – this was just a quick tour of the data highlights. Please do look at the report in more detail – and all of these data can already be explored online </a:t>
            </a:r>
            <a:r>
              <a:rPr lang="en-US" dirty="0"/>
              <a:t>at washdata.org. Now let me pass over to my colleague Maggie Montgomery who will talk about the broader work on WASH </a:t>
            </a:r>
            <a:r>
              <a:rPr lang="en-US"/>
              <a:t>in HCF.</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E0076-A2B6-457E-8F3E-7DAD46FA0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8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6946C-759B-4126-9212-08AD55953E19}" type="slidenum">
              <a:rPr lang="en-GB" smtClean="0"/>
              <a:t>14</a:t>
            </a:fld>
            <a:endParaRPr lang="en-GB"/>
          </a:p>
        </p:txBody>
      </p:sp>
    </p:spTree>
    <p:extLst>
      <p:ext uri="{BB962C8B-B14F-4D97-AF65-F5344CB8AC3E}">
        <p14:creationId xmlns:p14="http://schemas.microsoft.com/office/powerpoint/2010/main" val="329779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6946C-759B-4126-9212-08AD55953E19}" type="slidenum">
              <a:rPr lang="en-GB" smtClean="0"/>
              <a:t>16</a:t>
            </a:fld>
            <a:endParaRPr lang="en-GB"/>
          </a:p>
        </p:txBody>
      </p:sp>
    </p:spTree>
    <p:extLst>
      <p:ext uri="{BB962C8B-B14F-4D97-AF65-F5344CB8AC3E}">
        <p14:creationId xmlns:p14="http://schemas.microsoft.com/office/powerpoint/2010/main" val="120970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6946C-759B-4126-9212-08AD55953E19}" type="slidenum">
              <a:rPr lang="en-GB" smtClean="0"/>
              <a:t>17</a:t>
            </a:fld>
            <a:endParaRPr lang="en-GB"/>
          </a:p>
        </p:txBody>
      </p:sp>
    </p:spTree>
    <p:extLst>
      <p:ext uri="{BB962C8B-B14F-4D97-AF65-F5344CB8AC3E}">
        <p14:creationId xmlns:p14="http://schemas.microsoft.com/office/powerpoint/2010/main" val="188386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GB" sz="1200" dirty="0">
                <a:latin typeface="Arial" panose="020B0604020202020204" pitchFamily="34" charset="0"/>
                <a:cs typeface="Arial" panose="020B0604020202020204" pitchFamily="34" charset="0"/>
              </a:rPr>
              <a:t>Progress is rated using a four-point scale. </a:t>
            </a:r>
          </a:p>
          <a:p>
            <a:pPr>
              <a:lnSpc>
                <a:spcPct val="120000"/>
              </a:lnSpc>
              <a:spcBef>
                <a:spcPts val="0"/>
              </a:spcBef>
            </a:pPr>
            <a:r>
              <a:rPr lang="en-GB" sz="1200" dirty="0">
                <a:latin typeface="Arial" panose="020B0604020202020204" pitchFamily="34" charset="0"/>
                <a:cs typeface="Arial" panose="020B0604020202020204" pitchFamily="34" charset="0"/>
              </a:rPr>
              <a:t>Ratings are based on published documents (e.g. standards, national strategies), availability of JMP data, meetings and training reports, information from regional initiatives (e.g. WHO South-East Asia Regional Office Quality Dashboards) and through interviews and email exchanges with governments and partners.</a:t>
            </a:r>
          </a:p>
          <a:p>
            <a:pPr>
              <a:lnSpc>
                <a:spcPct val="120000"/>
              </a:lnSpc>
              <a:spcBef>
                <a:spcPts val="0"/>
              </a:spcBef>
            </a:pPr>
            <a:r>
              <a:rPr lang="en-GB" sz="1200" dirty="0">
                <a:latin typeface="Arial" panose="020B0604020202020204" pitchFamily="34" charset="0"/>
                <a:cs typeface="Arial" panose="020B0604020202020204" pitchFamily="34" charset="0"/>
              </a:rPr>
              <a:t>Data were validated by WHO and UNICEF country and regional focal points.</a:t>
            </a:r>
          </a:p>
          <a:p>
            <a:endParaRPr lang="en-US" dirty="0"/>
          </a:p>
        </p:txBody>
      </p:sp>
      <p:sp>
        <p:nvSpPr>
          <p:cNvPr id="4" name="Slide Number Placeholder 3"/>
          <p:cNvSpPr>
            <a:spLocks noGrp="1"/>
          </p:cNvSpPr>
          <p:nvPr>
            <p:ph type="sldNum" sz="quarter" idx="5"/>
          </p:nvPr>
        </p:nvSpPr>
        <p:spPr/>
        <p:txBody>
          <a:bodyPr/>
          <a:lstStyle/>
          <a:p>
            <a:fld id="{1B46946C-759B-4126-9212-08AD55953E19}" type="slidenum">
              <a:rPr lang="en-GB" smtClean="0"/>
              <a:t>18</a:t>
            </a:fld>
            <a:endParaRPr lang="en-GB"/>
          </a:p>
        </p:txBody>
      </p:sp>
    </p:spTree>
    <p:extLst>
      <p:ext uri="{BB962C8B-B14F-4D97-AF65-F5344CB8AC3E}">
        <p14:creationId xmlns:p14="http://schemas.microsoft.com/office/powerpoint/2010/main" val="108389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GLAAS data include expenditure reported for years between 2015 and 2019. Per capita calculations based on 2020 populations in the World Population Prospects.</a:t>
            </a:r>
            <a:br>
              <a:rPr lang="en-US" sz="1200" dirty="0"/>
            </a:br>
            <a:r>
              <a:rPr lang="en-US" sz="1200" dirty="0"/>
              <a:t>No GHED recurrent data were available for Somalia, and the most recent data available for Yemen were for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GHED capital data are for the most recent year with values (back to 2015).</a:t>
            </a:r>
          </a:p>
        </p:txBody>
      </p:sp>
      <p:sp>
        <p:nvSpPr>
          <p:cNvPr id="4" name="Slide Number Placeholder 3"/>
          <p:cNvSpPr>
            <a:spLocks noGrp="1"/>
          </p:cNvSpPr>
          <p:nvPr>
            <p:ph type="sldNum" sz="quarter" idx="5"/>
          </p:nvPr>
        </p:nvSpPr>
        <p:spPr/>
        <p:txBody>
          <a:bodyPr/>
          <a:lstStyle/>
          <a:p>
            <a:fld id="{F8024919-068E-49F4-A398-979F7784A2F4}" type="slidenum">
              <a:rPr lang="en-US" smtClean="0"/>
              <a:t>22</a:t>
            </a:fld>
            <a:endParaRPr lang="en-US"/>
          </a:p>
        </p:txBody>
      </p:sp>
    </p:spTree>
    <p:extLst>
      <p:ext uri="{BB962C8B-B14F-4D97-AF65-F5344CB8AC3E}">
        <p14:creationId xmlns:p14="http://schemas.microsoft.com/office/powerpoint/2010/main" val="299266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solidFill>
                  <a:srgbClr val="002060"/>
                </a:solidFill>
                <a:latin typeface="Arial" panose="020B0604020202020204" pitchFamily="34" charset="0"/>
                <a:cs typeface="Arial" panose="020B0604020202020204" pitchFamily="34" charset="0"/>
              </a:rPr>
              <a:t>Yet, the value of WASH services are manifold:</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preventing health care associated infections;</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saving health systems costs; </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improving quality care; </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protecting health workers, users and communities; </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increasing health system resilience.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68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6946C-759B-4126-9212-08AD55953E19}" type="slidenum">
              <a:rPr lang="en-GB" smtClean="0"/>
              <a:t>24</a:t>
            </a:fld>
            <a:endParaRPr lang="en-GB"/>
          </a:p>
        </p:txBody>
      </p:sp>
    </p:spTree>
    <p:extLst>
      <p:ext uri="{BB962C8B-B14F-4D97-AF65-F5344CB8AC3E}">
        <p14:creationId xmlns:p14="http://schemas.microsoft.com/office/powerpoint/2010/main" val="410803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Along with my colleague Maggie Montgomery, the lead author of this report, I’m going to introduce the report. I’ll start with an overview of the latest data on WASH in health care facilities, and then Maggie will talk about the actions that countries are taking to improve WASH in health care facilities, and what the main recommendations of the report are.</a:t>
            </a:r>
            <a:endParaRPr lang="en-GB"/>
          </a:p>
        </p:txBody>
      </p:sp>
      <p:sp>
        <p:nvSpPr>
          <p:cNvPr id="4" name="Slide Number Placeholder 3"/>
          <p:cNvSpPr>
            <a:spLocks noGrp="1"/>
          </p:cNvSpPr>
          <p:nvPr>
            <p:ph type="sldNum" sz="quarter" idx="5"/>
          </p:nvPr>
        </p:nvSpPr>
        <p:spPr/>
        <p:txBody>
          <a:bodyPr/>
          <a:lstStyle/>
          <a:p>
            <a:fld id="{1B46946C-759B-4126-9212-08AD55953E19}" type="slidenum">
              <a:rPr lang="en-GB" smtClean="0"/>
              <a:t>2</a:t>
            </a:fld>
            <a:endParaRPr lang="en-GB"/>
          </a:p>
        </p:txBody>
      </p:sp>
    </p:spTree>
    <p:extLst>
      <p:ext uri="{BB962C8B-B14F-4D97-AF65-F5344CB8AC3E}">
        <p14:creationId xmlns:p14="http://schemas.microsoft.com/office/powerpoint/2010/main" val="266328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46946C-759B-4126-9212-08AD55953E19}" type="slidenum">
              <a:rPr lang="en-GB" smtClean="0"/>
              <a:t>31</a:t>
            </a:fld>
            <a:endParaRPr lang="en-GB"/>
          </a:p>
        </p:txBody>
      </p:sp>
    </p:spTree>
    <p:extLst>
      <p:ext uri="{BB962C8B-B14F-4D97-AF65-F5344CB8AC3E}">
        <p14:creationId xmlns:p14="http://schemas.microsoft.com/office/powerpoint/2010/main" val="376656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report is divided into 7 main chapters, and there are also seven annexes with more detailed information. You can see the chapter topics here, and these represent contributions from around 100 authors and reviewers from both the WASH and the health sectors. I’ll be mainly talking about Chapter 3, with the data update on WASH services, and then Maggie will share some of the good examples from countries and regions in improving WASH in health care facilities. She’ll also describe an early financial analysis about how much it would cost to </a:t>
            </a:r>
            <a:r>
              <a:rPr lang="en-US" b="0">
                <a:solidFill>
                  <a:srgbClr val="002060"/>
                </a:solidFill>
                <a:latin typeface="Arial" panose="020B0604020202020204" pitchFamily="34" charset="0"/>
                <a:cs typeface="Arial" panose="020B0604020202020204" pitchFamily="34" charset="0"/>
              </a:rPr>
              <a:t>achieve universal basic WASH in health care facilities</a:t>
            </a:r>
            <a:r>
              <a:rPr lang="en-US"/>
              <a:t>, and then share four recommendations that make part of a renewed call to action. </a:t>
            </a:r>
            <a:endParaRPr lang="en-GB"/>
          </a:p>
        </p:txBody>
      </p:sp>
      <p:sp>
        <p:nvSpPr>
          <p:cNvPr id="4" name="Slide Number Placeholder 3"/>
          <p:cNvSpPr>
            <a:spLocks noGrp="1"/>
          </p:cNvSpPr>
          <p:nvPr>
            <p:ph type="sldNum" sz="quarter" idx="5"/>
          </p:nvPr>
        </p:nvSpPr>
        <p:spPr/>
        <p:txBody>
          <a:bodyPr/>
          <a:lstStyle/>
          <a:p>
            <a:fld id="{1B46946C-759B-4126-9212-08AD55953E19}" type="slidenum">
              <a:rPr lang="en-GB" smtClean="0"/>
              <a:t>3</a:t>
            </a:fld>
            <a:endParaRPr lang="en-GB"/>
          </a:p>
        </p:txBody>
      </p:sp>
    </p:spTree>
    <p:extLst>
      <p:ext uri="{BB962C8B-B14F-4D97-AF65-F5344CB8AC3E}">
        <p14:creationId xmlns:p14="http://schemas.microsoft.com/office/powerpoint/2010/main" val="389292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 part 1 on the data. These are produced and regularly updated by WHO and UNICEF through the Joint Monitoring Programme. We produced our first baseline report on WASH in health care facilities in 2019, and have now contributed a chapter to this 2020 update report. We will be updating the global database every two years, along with the databases on WASH in schools and WASH in households. </a:t>
            </a:r>
          </a:p>
          <a:p>
            <a:r>
              <a:rPr lang="en-US"/>
              <a:t> </a:t>
            </a:r>
          </a:p>
          <a:p>
            <a:r>
              <a:rPr lang="en-US"/>
              <a:t>Here you can see some of the main messages about health care facilities in least developed countries, which have some of the most vulnerable health systems in the world. 70% lack basic health care waste management services, half lack basic water services, and 20% have no sanitation services at all.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62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start by explaining a bit where those numbers come from. When we speak of WASH in health care facilities, we’re talking about five distinct service areas: water, sanitation, hand hygiene, health care waste management, and environmental cleaning. For each of those service areas, we have defined what a basic service level means – and we’ll get into those terms and definitions shortly. But the point I want to make first is that for each of these services, we look for national sources of data. And that might be from a health facility assessment, or a routine data collection system like an MIS. </a:t>
            </a:r>
          </a:p>
          <a:p>
            <a:endParaRPr lang="en-US"/>
          </a:p>
          <a:p>
            <a:r>
              <a:rPr lang="en-US"/>
              <a:t>[CLICK]</a:t>
            </a:r>
          </a:p>
          <a:p>
            <a:endParaRPr lang="en-US"/>
          </a:p>
          <a:p>
            <a:r>
              <a:rPr lang="en-US"/>
              <a:t>The JMP published a first baseline report on WASH in health care facilities in 2019, and at that time we had 260 national data sources in the global database, representing assessments of 560,000 health care facilities from 125 countries.</a:t>
            </a:r>
          </a:p>
          <a:p>
            <a:endParaRPr lang="en-US"/>
          </a:p>
          <a:p>
            <a:r>
              <a:rPr lang="en-US"/>
              <a:t>Now the JMP has updated the global database, and just one year on we now have 476 national data sources, from 165 countries, drawing on data from 794 000 HCF.</a:t>
            </a:r>
          </a:p>
          <a:p>
            <a:endParaRPr lang="en-US"/>
          </a:p>
          <a:p>
            <a:r>
              <a:rPr lang="en-US"/>
              <a:t>[CLICK]</a:t>
            </a:r>
          </a:p>
          <a:p>
            <a:endParaRPr lang="en-US"/>
          </a:p>
          <a:p>
            <a:r>
              <a:rPr lang="en-US"/>
              <a:t>And you can see that from 2019 to 2020 we increased the number of countries that have estimates for basic WASH services, by about 50% depending on the service area. Basic water and basic health care waste management have relatively good data coverage, with over 50 countries having estimates. For sanitation and hand hygiene it’s more in the range of 20-30 countries, and there are only 12 countries with data on environmental cleaning.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07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look in more detail at the basic service levels and their definitions. For water, a basic service is defined as the HCF having water available from an improved source on the premises. It’s a pretty low bar. And here you see that about 76% of health care facilities globally meet this service level, that’s extrapolating from the 52 countries that had estimates of basic services. We also define lower levels of service: the yellow bar indicates what we call ‘limited services’ – health care facilities that meet some but not all of the requirements of the basic service. Maybe for example an improved water supply but one that is located off premises. Then in orange you see the health care facilities with ‘no services’, which means that they either used water from an unimproved source, or had no water source at all.</a:t>
            </a:r>
          </a:p>
          <a:p>
            <a:endParaRPr lang="en-US"/>
          </a:p>
          <a:p>
            <a:r>
              <a:rPr lang="en-US"/>
              <a:t>But you can take either a ‘glass three quarters full’ or ‘glass one quarter empty’ approach – it does mean that a quarter of the population, or 1.8 billion people lacked basic water services at their health care facilities. And that includes 1.1 billion who had a limited service and 712 million who had no water service at all. </a:t>
            </a:r>
          </a:p>
          <a:p>
            <a:endParaRPr lang="en-US"/>
          </a:p>
          <a:p>
            <a:r>
              <a:rPr lang="en-US"/>
              <a:t>[CLICK]</a:t>
            </a:r>
          </a:p>
          <a:p>
            <a:endParaRPr lang="en-US"/>
          </a:p>
          <a:p>
            <a:r>
              <a:rPr lang="en-US"/>
              <a:t>Now improved sources are fairly well established in the WASH world – this simply means water supplies that have some kind of sanitary protection, that includes piped water supplies, but also boreholes, and even protected wells, springs, and rainwater harvesting systems. But this graph shows that a lot of improved water sources are NOT located on premises, or do NOT have water that’s actually available when needed. </a:t>
            </a:r>
          </a:p>
          <a:p>
            <a:endParaRPr lang="en-US"/>
          </a:p>
          <a:p>
            <a:r>
              <a:rPr lang="en-US"/>
              <a:t>[CLICK]</a:t>
            </a:r>
          </a:p>
          <a:p>
            <a:endParaRPr lang="en-US"/>
          </a:p>
          <a:p>
            <a:r>
              <a:rPr lang="en-US"/>
              <a:t>And also it’s important to realize that a lot of improved water sources that ARE located on premises are not reticulated piped supplies. They might be boreholes, for example, or in Papua New Guinea most of the health care facilities have rainwater collection systems.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57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sanitation indicator is the most complicated one. A basic sanitation service is defined as the health care facility having improved sanitation facilities that are usable, but that also have toilets available for different types of users. There should be toilets dedicated for staff, and also sex-separated toilets with menstrual hygiene facilities, and at least one toilet accessible for people with limited mobility. </a:t>
            </a:r>
          </a:p>
          <a:p>
            <a:endParaRPr lang="en-US"/>
          </a:p>
          <a:p>
            <a:r>
              <a:rPr lang="en-US"/>
              <a:t>[CLICK]</a:t>
            </a:r>
          </a:p>
          <a:p>
            <a:endParaRPr lang="en-US"/>
          </a:p>
          <a:p>
            <a:r>
              <a:rPr lang="en-US"/>
              <a:t>Globally, only 27 countries had enough data to make an estimate for basic sanitation services, and that wasn’t enough to make a global estimate. More countries had enough data to report on the ‘no services’ level, which means that they either used unimproved sanitation facilities like pit latrines without a slab, or had no sanitation facilities at all. And we find that globally, in 2019, one in ten health care facilities had no sanitation service. </a:t>
            </a:r>
          </a:p>
          <a:p>
            <a:endParaRPr lang="en-US"/>
          </a:p>
          <a:p>
            <a:r>
              <a:rPr lang="en-US"/>
              <a:t>There were enough data from two SDG regions – Latin America and the Caribbean and sub-Saharan Africa – to make estimates for basic sanitation services. And also we could show that in least developed countries, only 37% of HCF in LDCs had a basic sanitation service in 2019. </a:t>
            </a:r>
          </a:p>
          <a:p>
            <a:pPr marL="171450" indent="-171450">
              <a:buFontTx/>
              <a:buChar char="-"/>
            </a:pPr>
            <a:endParaRPr lang="en-US"/>
          </a:p>
          <a:p>
            <a:pPr marL="0" indent="0">
              <a:buFontTx/>
              <a:buNone/>
            </a:pPr>
            <a:r>
              <a:rPr lang="en-US"/>
              <a:t>[CLICK]</a:t>
            </a:r>
          </a:p>
          <a:p>
            <a:pPr marL="0" indent="0">
              <a:buFontTx/>
              <a:buNone/>
            </a:pPr>
            <a:endParaRPr lang="en-US"/>
          </a:p>
          <a:p>
            <a:pPr marL="0" indent="0">
              <a:buFontTx/>
              <a:buNone/>
            </a:pPr>
            <a:r>
              <a:rPr lang="en-US"/>
              <a:t>And here are those 27 countries, along with all of the elements of the basic sanitation indicator. The grey cells show that some data were unavailable, and for now we can still make a basic services estimate if one or two of the elements are missing. But what this table shows is that in different countries, different factors are the limiting factor for the basic services indicator. In Azerbaijan everything is near 100%, but less than half of health care facilities have toilets dedicated for staff. Frequently data on menstrual hygiene management show lower coverage than for other elements – see for example Bhutan with only 16% of health care facilities having menstrual hygiene facilities in women’s toilets. But even more frequently, health care facilities lack toilets that are accessible to people with limited mobility. Honduras is a good example of this – all of the other elements are 70, 80, 90%, but almost none of the toilets are accessible. And of all places, health care facilities are settings where people in wheelchairs, or people with difficulty moving due to other health problems, should be able to use the toilet.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75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Speaking of toilets, the basic hand hygiene indicator is a composite indicator – it calls for health care facilities to have functional hand hygiene facilities at points of care – where health care workers are interacting with patients – but also at or near toilets. </a:t>
            </a:r>
          </a:p>
          <a:p>
            <a:endParaRPr lang="en-US"/>
          </a:p>
          <a:p>
            <a:r>
              <a:rPr lang="en-US"/>
              <a:t>There currently isn’t a lot of data on water and soap in toilets, there were only 22 countries with national data on soap and water in toilets, so that means that we couldn’t produce a global estimate on basic hand hygiene services. But there is relatively high data coverage on availability of hand hygiene facilities at points of care, there were 71 countries that had data on this in 2019, and we could make a global estimate that 68%, or just over two thirds of health care facilities had hand hygiene facilities at points of care. </a:t>
            </a:r>
          </a:p>
          <a:p>
            <a:endParaRPr lang="en-US"/>
          </a:p>
          <a:p>
            <a:r>
              <a:rPr lang="en-US"/>
              <a:t>[CLICK]</a:t>
            </a:r>
          </a:p>
          <a:p>
            <a:endParaRPr lang="en-US"/>
          </a:p>
          <a:p>
            <a:r>
              <a:rPr lang="en-US"/>
              <a:t>This map shows the proportion of health care facilities that lack hand hygiene at points of care. The first thing to note is that most of the data we have is coming from low- and middle-income countries, especially in sub-Saharan Africa. That’s where a lot of the global survey programmes are focused. I said that globally two thirds of health care facilities had hand hygiene materials at points of care; of course that means that one in three did not have adequate facilities for cleaning hands where care is provided. This map shows that there are even 12 countries, shown in dark orange, where less than half of health care facilities had hand hygiene facilities at points of care. And this is a problem that doesn’t need heavy investments in infrastructure, it’s about management and ensuring that hand hygiene and more broadly infection prevention and control are adequately resourced.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basic waste management services indicator comes in two parts: waste should be safely segregated at the point of generation, and then wastes including both sharps and infectious waste, should be treated and disposed of safely.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a:t>
            </a:r>
          </a:p>
          <a:p>
            <a:endParaRPr lang="en-US"/>
          </a:p>
          <a:p>
            <a:r>
              <a:rPr lang="en-US"/>
              <a:t>Globally, there were data from enough countries to say that 69% of health care facilities had some kind of waste segregation system, and just over 30% didn’t – so nearly one in three health care facilities don’t have systems for safe segregation of waste. The situation is a bit better in hospitals, as you might expect, where 80% of hospitals had systems for waste segregation.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81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1" y="1800000"/>
            <a:ext cx="8424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4138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9144000" cy="6857999"/>
          </a:xfrm>
          <a:solidFill>
            <a:schemeClr val="bg1"/>
          </a:solidFill>
        </p:spPr>
        <p:txBody>
          <a:bodyPr wrap="square" tIns="1980000" bIns="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25" indent="-274632">
              <a:buClr>
                <a:schemeClr val="bg1"/>
              </a:buClr>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112880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2"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8096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3903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 name="Subtitle 2"/>
          <p:cNvSpPr>
            <a:spLocks noGrp="1"/>
          </p:cNvSpPr>
          <p:nvPr>
            <p:ph type="subTitle" idx="1" hasCustomPrompt="1"/>
          </p:nvPr>
        </p:nvSpPr>
        <p:spPr bwMode="gray">
          <a:xfrm>
            <a:off x="3"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35" name="Picture Placeholder 8"/>
          <p:cNvSpPr>
            <a:spLocks noGrp="1"/>
          </p:cNvSpPr>
          <p:nvPr>
            <p:ph type="pic" sz="quarter" idx="22" hasCustomPrompt="1"/>
          </p:nvPr>
        </p:nvSpPr>
        <p:spPr bwMode="gray">
          <a:xfrm>
            <a:off x="5595510"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a:t>Click to edit </a:t>
            </a:r>
            <a:br>
              <a:rPr lang="en-GB" noProof="0"/>
            </a:br>
            <a:r>
              <a:rPr lang="en-GB" noProof="0"/>
              <a:t>Master title style</a:t>
            </a:r>
          </a:p>
        </p:txBody>
      </p:sp>
    </p:spTree>
    <p:extLst>
      <p:ext uri="{BB962C8B-B14F-4D97-AF65-F5344CB8AC3E}">
        <p14:creationId xmlns:p14="http://schemas.microsoft.com/office/powerpoint/2010/main" val="1081829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9" name="Rectangle 8"/>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Tree>
    <p:extLst>
      <p:ext uri="{BB962C8B-B14F-4D97-AF65-F5344CB8AC3E}">
        <p14:creationId xmlns:p14="http://schemas.microsoft.com/office/powerpoint/2010/main" val="159873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4" y="1380819"/>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1" y="1380819"/>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339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E3A5D0-70DF-4155-8377-6C4632C7835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7953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149"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a:solidFill>
                <a:prstClr val="black"/>
              </a:solidFill>
            </a:endParaRPr>
          </a:p>
        </p:txBody>
      </p:sp>
      <p:sp>
        <p:nvSpPr>
          <p:cNvPr id="9" name="Content Placeholder 2"/>
          <p:cNvSpPr>
            <a:spLocks noGrp="1"/>
          </p:cNvSpPr>
          <p:nvPr>
            <p:ph idx="14"/>
          </p:nvPr>
        </p:nvSpPr>
        <p:spPr>
          <a:xfrm>
            <a:off x="4709705"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423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grpSp>
        <p:nvGrpSpPr>
          <p:cNvPr id="2" name="Group 16"/>
          <p:cNvGrpSpPr>
            <a:grpSpLocks/>
          </p:cNvGrpSpPr>
          <p:nvPr/>
        </p:nvGrpSpPr>
        <p:grpSpPr bwMode="auto">
          <a:xfrm>
            <a:off x="0" y="1277938"/>
            <a:ext cx="9145588" cy="5580062"/>
            <a:chOff x="0" y="1277938"/>
            <a:chExt cx="9145588" cy="5580062"/>
          </a:xfrm>
        </p:grpSpPr>
        <p:grpSp>
          <p:nvGrpSpPr>
            <p:cNvPr id="3" name="Group 15"/>
            <p:cNvGrpSpPr>
              <a:grpSpLocks/>
            </p:cNvGrpSpPr>
            <p:nvPr userDrawn="1"/>
          </p:nvGrpSpPr>
          <p:grpSpPr bwMode="auto">
            <a:xfrm>
              <a:off x="0" y="1277938"/>
              <a:ext cx="9145588" cy="5580062"/>
              <a:chOff x="0" y="1277938"/>
              <a:chExt cx="9145588" cy="5580062"/>
            </a:xfrm>
          </p:grpSpPr>
          <p:sp>
            <p:nvSpPr>
              <p:cNvPr id="5" name="Rectangle 5"/>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altLang="en-US" sz="1800"/>
              </a:p>
            </p:txBody>
          </p:sp>
          <p:sp>
            <p:nvSpPr>
              <p:cNvPr id="6" name="Rectangle 6"/>
              <p:cNvSpPr>
                <a:spLocks noChangeArrowheads="1"/>
              </p:cNvSpPr>
              <p:nvPr userDrawn="1"/>
            </p:nvSpPr>
            <p:spPr bwMode="auto">
              <a:xfrm>
                <a:off x="927100" y="6426200"/>
                <a:ext cx="2292350"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200">
                  <a:solidFill>
                    <a:srgbClr val="96CCEE"/>
                  </a:solidFill>
                  <a:latin typeface="Arial Narrow" pitchFamily="34" charset="0"/>
                </a:endParaRPr>
              </a:p>
            </p:txBody>
          </p:sp>
          <p:sp>
            <p:nvSpPr>
              <p:cNvPr id="7" name="Rectangle 7"/>
              <p:cNvSpPr>
                <a:spLocks noChangeArrowheads="1"/>
              </p:cNvSpPr>
              <p:nvPr userDrawn="1"/>
            </p:nvSpPr>
            <p:spPr bwMode="auto">
              <a:xfrm>
                <a:off x="360363" y="6399213"/>
                <a:ext cx="355600" cy="33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500">
                    <a:solidFill>
                      <a:srgbClr val="72BBE8"/>
                    </a:solidFill>
                    <a:latin typeface="Arial Narrow" pitchFamily="34" charset="0"/>
                  </a:rPr>
                  <a:t> </a:t>
                </a:r>
                <a:endParaRPr lang="en-US" altLang="en-US" sz="2100" baseline="14000">
                  <a:solidFill>
                    <a:schemeClr val="bg1"/>
                  </a:solidFill>
                  <a:latin typeface="Arial Narrow" pitchFamily="34" charset="0"/>
                </a:endParaRPr>
              </a:p>
            </p:txBody>
          </p:sp>
          <p:sp>
            <p:nvSpPr>
              <p:cNvPr id="8" name="Line 4"/>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sz="1800">
                  <a:latin typeface="Arial" charset="0"/>
                  <a:ea typeface="ＭＳ Ｐゴシック" charset="0"/>
                  <a:cs typeface="Arial" charset="0"/>
                </a:endParaRPr>
              </a:p>
            </p:txBody>
          </p:sp>
        </p:grpSp>
        <p:pic>
          <p:nvPicPr>
            <p:cNvPr id="4" name="Picture 4" descr="WHO-EN-white-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6531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1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93704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074649514"/>
      </p:ext>
    </p:extLst>
  </p:cSld>
  <p:clrMapOvr>
    <a:masterClrMapping/>
  </p:clrMapOvr>
  <p:extLst mod="1">
    <p:ext uri="{DCECCB84-F9BA-43D5-87BE-67443E8EF086}">
      <p15:sldGuideLst xmlns:p15="http://schemas.microsoft.com/office/powerpoint/2012/main">
        <p15:guide id="1"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1"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72959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594371091"/>
      </p:ext>
    </p:extLst>
  </p:cSld>
  <p:clrMapOvr>
    <a:masterClrMapping/>
  </p:clrMapOvr>
  <p:extLst mod="1">
    <p:ext uri="{DCECCB84-F9BA-43D5-87BE-67443E8EF086}">
      <p15:sldGuideLst xmlns:p15="http://schemas.microsoft.com/office/powerpoint/2012/main">
        <p15:guide id="1"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60001"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4553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60001"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60001"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762340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66804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57371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39493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1963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4"/>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60000"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14942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9144000" cy="6857999"/>
          </a:xfrm>
          <a:solidFill>
            <a:schemeClr val="bg1"/>
          </a:solidFill>
        </p:spPr>
        <p:txBody>
          <a:bodyPr wrap="square" tIns="1980000" bIns="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25" indent="-274632">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17512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60001"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1367999" y="3920819"/>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456156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2"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sz="1800">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68372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33773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3"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10"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245390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68C45A-27EB-496E-8041-5AE3DE795C5A}"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075449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C45A-27EB-496E-8041-5AE3DE795C5A}"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683251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8C45A-27EB-496E-8041-5AE3DE795C5A}"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68335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68C45A-27EB-496E-8041-5AE3DE795C5A}"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84335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8C45A-27EB-496E-8041-5AE3DE795C5A}" type="datetimeFigureOut">
              <a:rPr lang="en-GB" smtClean="0"/>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3242890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68C45A-27EB-496E-8041-5AE3DE795C5A}" type="datetimeFigureOut">
              <a:rPr lang="en-GB" smtClean="0"/>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126715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8C45A-27EB-496E-8041-5AE3DE795C5A}" type="datetimeFigureOut">
              <a:rPr lang="en-GB" smtClean="0"/>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84258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60001"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360001"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930173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8C45A-27EB-496E-8041-5AE3DE795C5A}"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877704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8C45A-27EB-496E-8041-5AE3DE795C5A}"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790477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C45A-27EB-496E-8041-5AE3DE795C5A}"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214830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C45A-27EB-496E-8041-5AE3DE795C5A}"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4FC61-5611-4A8B-8A31-D20C3605D241}" type="slidenum">
              <a:rPr lang="en-GB" smtClean="0"/>
              <a:t>‹#›</a:t>
            </a:fld>
            <a:endParaRPr lang="en-GB"/>
          </a:p>
        </p:txBody>
      </p:sp>
    </p:spTree>
    <p:extLst>
      <p:ext uri="{BB962C8B-B14F-4D97-AF65-F5344CB8AC3E}">
        <p14:creationId xmlns:p14="http://schemas.microsoft.com/office/powerpoint/2010/main" val="977753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1" y="1800000"/>
            <a:ext cx="8424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321607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947547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9144000" cy="6857999"/>
          </a:xfrm>
          <a:solidFill>
            <a:schemeClr val="bg1"/>
          </a:solidFill>
        </p:spPr>
        <p:txBody>
          <a:bodyPr wrap="square" tIns="1980000" bIns="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25" indent="-274632">
              <a:buClr>
                <a:schemeClr val="bg1"/>
              </a:buClr>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1569848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572681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solidFill>
                  <a:prstClr val="black">
                    <a:tint val="75000"/>
                  </a:prstClr>
                </a:solidFill>
              </a:rPr>
              <a:pPr>
                <a:def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714496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Rectangle 6"/>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solidFill>
                  <a:prstClr val="black">
                    <a:tint val="75000"/>
                  </a:prstClr>
                </a:solidFill>
              </a:rPr>
              <a:pPr>
                <a:defRPr/>
              </a:pPr>
              <a:t>14/12/2020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46183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26208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2542585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2"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7" name="Rectangle 6"/>
          <p:cNvSpPr/>
          <p:nvPr userDrawn="1"/>
        </p:nvSpPr>
        <p:spPr>
          <a:xfrm>
            <a:off x="468314" y="1412877"/>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14-Dec-20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0987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solidFill>
                  <a:prstClr val="black">
                    <a:tint val="75000"/>
                  </a:prstClr>
                </a:solidFill>
              </a:rPr>
              <a:pPr>
                <a:defRPr/>
              </a:pPr>
              <a:t>14/12/2020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140738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852E2-A835-43C6-AD65-EC0E4B9ACEAD}" type="datetimeFigureOut">
              <a:rPr lang="en-US">
                <a:solidFill>
                  <a:prstClr val="black">
                    <a:tint val="75000"/>
                  </a:prstClr>
                </a:solidFill>
              </a:rPr>
              <a:pPr/>
              <a:t>14-Dec-20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3488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Rectangle 6"/>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solidFill>
                  <a:prstClr val="black">
                    <a:tint val="75000"/>
                  </a:prstClr>
                </a:solidFill>
              </a:rPr>
              <a:pPr>
                <a:defRPr/>
              </a:pPr>
              <a:t>14/12/2020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3136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2960741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14-Dec-20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96808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2"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7" name="Rectangle 6"/>
          <p:cNvSpPr/>
          <p:nvPr userDrawn="1"/>
        </p:nvSpPr>
        <p:spPr>
          <a:xfrm>
            <a:off x="468314" y="1412877"/>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14-Dec-20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249201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4"/>
            <a:ext cx="9144000" cy="6857999"/>
          </a:xfrm>
          <a:solidFill>
            <a:schemeClr val="bg1"/>
          </a:solidFill>
        </p:spPr>
        <p:txBody>
          <a:bodyPr wrap="square" tIns="1980000" bIns="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25" indent="-274632">
              <a:buClr>
                <a:schemeClr val="bg1"/>
              </a:buClr>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76017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908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3562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4"/>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6963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4"/>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360364" y="1188006"/>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360000"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87363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7.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7.xml"/><Relationship Id="rId7" Type="http://schemas.openxmlformats.org/officeDocument/2006/relationships/image" Target="../media/image9.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8.png"/><Relationship Id="rId5" Type="http://schemas.openxmlformats.org/officeDocument/2006/relationships/theme" Target="../theme/theme7.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1" y="1807620"/>
            <a:ext cx="8424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gray">
          <a:xfrm>
            <a:off x="360001"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solidFill>
                <a:prstClr val="black"/>
              </a:solidFill>
            </a:endParaRPr>
          </a:p>
        </p:txBody>
      </p:sp>
      <p:sp>
        <p:nvSpPr>
          <p:cNvPr id="5" name="Footer Placeholder 4"/>
          <p:cNvSpPr>
            <a:spLocks noGrp="1"/>
          </p:cNvSpPr>
          <p:nvPr>
            <p:ph type="ftr" sz="quarter" idx="3"/>
          </p:nvPr>
        </p:nvSpPr>
        <p:spPr bwMode="gray">
          <a:xfrm>
            <a:off x="1044745"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8" name="Picture 7">
            <a:extLst>
              <a:ext uri="{FF2B5EF4-FFF2-40B4-BE49-F238E27FC236}">
                <a16:creationId xmlns:a16="http://schemas.microsoft.com/office/drawing/2014/main" id="{978A260F-38AD-47DD-A0E2-B8C7D9845C51}"/>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7185888" y="969823"/>
            <a:ext cx="1267410" cy="359337"/>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0820797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hdr="0" ftr="0" dt="0"/>
  <p:txStyles>
    <p:titleStyle>
      <a:lvl1pPr algn="l" defTabSz="914377"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377"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54" indent="-17938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66" indent="-28574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484" indent="-28574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34" indent="-358766"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11" indent="-358766"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160" userDrawn="1">
          <p15:clr>
            <a:srgbClr val="F26B43"/>
          </p15:clr>
        </p15:guide>
        <p15:guide id="4" pos="170" userDrawn="1">
          <p15:clr>
            <a:srgbClr val="F26B43"/>
          </p15:clr>
        </p15:guide>
        <p15:guide id="5" pos="4151" userDrawn="1">
          <p15:clr>
            <a:srgbClr val="F26B43"/>
          </p15:clr>
        </p15:guide>
        <p15:guide id="6" pos="2204" userDrawn="1">
          <p15:clr>
            <a:srgbClr val="F26B43"/>
          </p15:clr>
        </p15:guide>
        <p15:guide id="7" pos="2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60001"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60001"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189"/>
            <a:endParaRPr lang="en-GB">
              <a:solidFill>
                <a:prstClr val="black"/>
              </a:solidFill>
            </a:endParaRPr>
          </a:p>
        </p:txBody>
      </p:sp>
      <p:sp>
        <p:nvSpPr>
          <p:cNvPr id="5" name="Footer Placeholder 4"/>
          <p:cNvSpPr>
            <a:spLocks noGrp="1"/>
          </p:cNvSpPr>
          <p:nvPr>
            <p:ph type="ftr" sz="quarter" idx="3"/>
          </p:nvPr>
        </p:nvSpPr>
        <p:spPr bwMode="gray">
          <a:xfrm>
            <a:off x="1044745"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189"/>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7189"/>
            <a:fld id="{A74CE0EA-F3B5-4684-BA10-C594598FDB9C}" type="slidenum">
              <a:rPr lang="en-GB" smtClean="0">
                <a:solidFill>
                  <a:prstClr val="black"/>
                </a:solidFill>
              </a:rPr>
              <a:pPr defTabSz="457189"/>
              <a:t>‹#›</a:t>
            </a:fld>
            <a:endParaRPr lang="en-GB">
              <a:solidFill>
                <a:prstClr val="black"/>
              </a:solidFill>
            </a:endParaRPr>
          </a:p>
        </p:txBody>
      </p:sp>
    </p:spTree>
    <p:extLst>
      <p:ext uri="{BB962C8B-B14F-4D97-AF65-F5344CB8AC3E}">
        <p14:creationId xmlns:p14="http://schemas.microsoft.com/office/powerpoint/2010/main" val="20250577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dt="0"/>
  <p:txStyles>
    <p:titleStyle>
      <a:lvl1pPr algn="l" defTabSz="914377"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377"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54" indent="-17938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66" indent="-28574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484" indent="-285744"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34" indent="-358766"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11" indent="-358766"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160" userDrawn="1">
          <p15:clr>
            <a:srgbClr val="F26B43"/>
          </p15:clr>
        </p15:guide>
        <p15:guide id="4" pos="170" userDrawn="1">
          <p15:clr>
            <a:srgbClr val="F26B43"/>
          </p15:clr>
        </p15:guide>
        <p15:guide id="5" pos="4151" userDrawn="1">
          <p15:clr>
            <a:srgbClr val="F26B43"/>
          </p15:clr>
        </p15:guide>
        <p15:guide id="6" pos="2204" userDrawn="1">
          <p15:clr>
            <a:srgbClr val="F26B43"/>
          </p15:clr>
        </p15:guide>
        <p15:guide id="7" pos="21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8C45A-27EB-496E-8041-5AE3DE795C5A}" type="datetimeFigureOut">
              <a:rPr lang="en-GB" smtClean="0"/>
              <a:t>14/12/2020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4FC61-5611-4A8B-8A31-D20C3605D241}" type="slidenum">
              <a:rPr lang="en-GB" smtClean="0"/>
              <a:t>‹#›</a:t>
            </a:fld>
            <a:endParaRPr lang="en-GB"/>
          </a:p>
        </p:txBody>
      </p:sp>
    </p:spTree>
    <p:extLst>
      <p:ext uri="{BB962C8B-B14F-4D97-AF65-F5344CB8AC3E}">
        <p14:creationId xmlns:p14="http://schemas.microsoft.com/office/powerpoint/2010/main" val="23246761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1" r:id="rId12"/>
    <p:sldLayoutId id="2147483713" r:id="rId13"/>
    <p:sldLayoutId id="2147483714" r:id="rId14"/>
    <p:sldLayoutId id="214748373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DF343E-F1EA-4465-BF2A-EF9400972563}" type="datetime1">
              <a:rPr lang="en-GB">
                <a:solidFill>
                  <a:prstClr val="black">
                    <a:tint val="75000"/>
                  </a:prstClr>
                </a:solidFill>
              </a:rPr>
              <a:pPr>
                <a:defRPr/>
              </a:pPr>
              <a:t>14/12/2020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Slide Number Placeholder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6276975"/>
            <a:ext cx="18970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6272213"/>
            <a:ext cx="1539875"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604864" y="6185835"/>
            <a:ext cx="1934272" cy="595312"/>
          </a:xfrm>
          <a:prstGeom prst="rect">
            <a:avLst/>
          </a:prstGeom>
        </p:spPr>
      </p:pic>
    </p:spTree>
    <p:extLst>
      <p:ext uri="{BB962C8B-B14F-4D97-AF65-F5344CB8AC3E}">
        <p14:creationId xmlns:p14="http://schemas.microsoft.com/office/powerpoint/2010/main" val="54695000"/>
      </p:ext>
    </p:extLst>
  </p:cSld>
  <p:clrMap bg1="lt1" tx1="dk1" bg2="lt2" tx2="dk2" accent1="accent1" accent2="accent2" accent3="accent3" accent4="accent4" accent5="accent5" accent6="accent6" hlink="hlink" folHlink="folHlink"/>
  <p:sldLayoutIdLst>
    <p:sldLayoutId id="2147483716" r:id="rId1"/>
    <p:sldLayoutId id="2147483718"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14-Dec-20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2"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Slide Number Placeholder 5"/>
          <p:cNvSpPr>
            <a:spLocks noGrp="1"/>
          </p:cNvSpPr>
          <p:nvPr>
            <p:ph type="sldNum" sz="quarter" idx="4"/>
          </p:nvPr>
        </p:nvSpPr>
        <p:spPr>
          <a:xfrm>
            <a:off x="6875463" y="6356352"/>
            <a:ext cx="2133600" cy="365125"/>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4347" y="6276977"/>
            <a:ext cx="141495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1" y="6272215"/>
            <a:ext cx="1322668" cy="47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785347" y="6185835"/>
            <a:ext cx="1499348" cy="595312"/>
          </a:xfrm>
          <a:prstGeom prst="rect">
            <a:avLst/>
          </a:prstGeom>
        </p:spPr>
      </p:pic>
    </p:spTree>
    <p:extLst>
      <p:ext uri="{BB962C8B-B14F-4D97-AF65-F5344CB8AC3E}">
        <p14:creationId xmlns:p14="http://schemas.microsoft.com/office/powerpoint/2010/main" val="3970261411"/>
      </p:ext>
    </p:extLst>
  </p:cSld>
  <p:clrMap bg1="lt1" tx1="dk1" bg2="lt2" tx2="dk2" accent1="accent1" accent2="accent2" accent3="accent3" accent4="accent4" accent5="accent5" accent6="accent6" hlink="hlink" folHlink="folHlink"/>
  <p:sldLayoutIdLst>
    <p:sldLayoutId id="2147483720" r:id="rId1"/>
    <p:sldLayoutId id="2147483722" r:id="rId2"/>
  </p:sldLayoutIdLst>
  <p:hf hdr="0" ft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DF343E-F1EA-4465-BF2A-EF9400972563}" type="datetime1">
              <a:rPr lang="en-GB">
                <a:solidFill>
                  <a:prstClr val="black">
                    <a:tint val="75000"/>
                  </a:prstClr>
                </a:solidFill>
              </a:rPr>
              <a:pPr>
                <a:defRPr/>
              </a:pPr>
              <a:t>14/12/2020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Slide Number Placeholder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240" y="6276975"/>
            <a:ext cx="1897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50" y="6272213"/>
            <a:ext cx="15398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604864" y="6185835"/>
            <a:ext cx="1934272" cy="595312"/>
          </a:xfrm>
          <a:prstGeom prst="rect">
            <a:avLst/>
          </a:prstGeom>
        </p:spPr>
      </p:pic>
    </p:spTree>
    <p:extLst>
      <p:ext uri="{BB962C8B-B14F-4D97-AF65-F5344CB8AC3E}">
        <p14:creationId xmlns:p14="http://schemas.microsoft.com/office/powerpoint/2010/main" val="11454838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14-Dec-20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2"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Slide Number Placeholder 5"/>
          <p:cNvSpPr>
            <a:spLocks noGrp="1"/>
          </p:cNvSpPr>
          <p:nvPr>
            <p:ph type="sldNum" sz="quarter" idx="4"/>
          </p:nvPr>
        </p:nvSpPr>
        <p:spPr>
          <a:xfrm>
            <a:off x="6875463" y="6356352"/>
            <a:ext cx="2133600" cy="365125"/>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14347" y="6276977"/>
            <a:ext cx="141495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9751" y="6272215"/>
            <a:ext cx="132266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3785347" y="6185835"/>
            <a:ext cx="1499348" cy="595312"/>
          </a:xfrm>
          <a:prstGeom prst="rect">
            <a:avLst/>
          </a:prstGeom>
        </p:spPr>
      </p:pic>
    </p:spTree>
    <p:extLst>
      <p:ext uri="{BB962C8B-B14F-4D97-AF65-F5344CB8AC3E}">
        <p14:creationId xmlns:p14="http://schemas.microsoft.com/office/powerpoint/2010/main" val="543453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hdr="0" ftr="0" dt="0"/>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itchFamily="34" charset="0"/>
        </a:defRPr>
      </a:lvl2pPr>
      <a:lvl3pPr algn="ctr" rtl="0" fontAlgn="base">
        <a:spcBef>
          <a:spcPct val="0"/>
        </a:spcBef>
        <a:spcAft>
          <a:spcPct val="0"/>
        </a:spcAft>
        <a:defRPr sz="3300">
          <a:solidFill>
            <a:schemeClr val="tx1"/>
          </a:solidFill>
          <a:latin typeface="Calibri" pitchFamily="34" charset="0"/>
        </a:defRPr>
      </a:lvl3pPr>
      <a:lvl4pPr algn="ctr" rtl="0" fontAlgn="base">
        <a:spcBef>
          <a:spcPct val="0"/>
        </a:spcBef>
        <a:spcAft>
          <a:spcPct val="0"/>
        </a:spcAft>
        <a:defRPr sz="3300">
          <a:solidFill>
            <a:schemeClr val="tx1"/>
          </a:solidFill>
          <a:latin typeface="Calibri" pitchFamily="34" charset="0"/>
        </a:defRPr>
      </a:lvl4pPr>
      <a:lvl5pPr algn="ctr" rtl="0" fontAlgn="base">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hyperlink" Target="https://washdata.org/data/healthcare#!/" TargetMode="External"/><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tiff"/><Relationship Id="rId1" Type="http://schemas.openxmlformats.org/officeDocument/2006/relationships/slideLayout" Target="../slideLayouts/slideLayout58.xml"/><Relationship Id="rId6" Type="http://schemas.openxmlformats.org/officeDocument/2006/relationships/image" Target="../media/image30.png"/><Relationship Id="rId5" Type="http://schemas.openxmlformats.org/officeDocument/2006/relationships/image" Target="../media/image17.tiff"/><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hyperlink" Target="https://www.thelancet.com/pdfs/journals/langlo/PIIS2214-109X(17)30101-8.pdf" TargetMode="Externa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hyperlink" Target="https://www.whatwomenwant.org/" TargetMode="Externa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38.tiff"/><Relationship Id="rId5" Type="http://schemas.openxmlformats.org/officeDocument/2006/relationships/image" Target="../media/image37.tiff"/><Relationship Id="rId4" Type="http://schemas.openxmlformats.org/officeDocument/2006/relationships/image" Target="../media/image36.tiff"/></Relationships>
</file>

<file path=ppt/slides/_rels/slide1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8.tiff"/><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34.xml"/><Relationship Id="rId6" Type="http://schemas.openxmlformats.org/officeDocument/2006/relationships/image" Target="../media/image48.tiff"/><Relationship Id="rId5" Type="http://schemas.openxmlformats.org/officeDocument/2006/relationships/image" Target="../media/image47.tiff"/><Relationship Id="rId4" Type="http://schemas.openxmlformats.org/officeDocument/2006/relationships/image" Target="../media/image46.tiff"/></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55.tiff"/><Relationship Id="rId5" Type="http://schemas.openxmlformats.org/officeDocument/2006/relationships/image" Target="../media/image54.tiff"/><Relationship Id="rId4" Type="http://schemas.openxmlformats.org/officeDocument/2006/relationships/image" Target="../media/image53.tiff"/></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46.xml"/><Relationship Id="rId6" Type="http://schemas.openxmlformats.org/officeDocument/2006/relationships/image" Target="../media/image57.jpeg"/><Relationship Id="rId5" Type="http://schemas.openxmlformats.org/officeDocument/2006/relationships/image" Target="../media/image56.tiff"/><Relationship Id="rId4" Type="http://schemas.openxmlformats.org/officeDocument/2006/relationships/image" Target="../media/image16.tiff"/></Relationships>
</file>

<file path=ppt/slides/_rels/slide26.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tiff"/><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34.xml"/><Relationship Id="rId6" Type="http://schemas.openxmlformats.org/officeDocument/2006/relationships/image" Target="../media/image65.tiff"/><Relationship Id="rId5" Type="http://schemas.openxmlformats.org/officeDocument/2006/relationships/image" Target="../media/image64.tiff"/><Relationship Id="rId4" Type="http://schemas.openxmlformats.org/officeDocument/2006/relationships/image" Target="../media/image63.tiff"/></Relationships>
</file>

<file path=ppt/slides/_rels/slide29.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tiff"/><Relationship Id="rId1" Type="http://schemas.openxmlformats.org/officeDocument/2006/relationships/slideLayout" Target="../slideLayouts/slideLayout34.xml"/><Relationship Id="rId5" Type="http://schemas.openxmlformats.org/officeDocument/2006/relationships/image" Target="../media/image69.tiff"/><Relationship Id="rId4" Type="http://schemas.openxmlformats.org/officeDocument/2006/relationships/image" Target="../media/image68.tiff"/></Relationships>
</file>

<file path=ppt/slides/_rels/slide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2.tiff"/><Relationship Id="rId1" Type="http://schemas.openxmlformats.org/officeDocument/2006/relationships/slideLayout" Target="../slideLayouts/slideLayout34.xml"/><Relationship Id="rId4" Type="http://schemas.openxmlformats.org/officeDocument/2006/relationships/image" Target="../media/image71.tiff"/></Relationships>
</file>

<file path=ppt/slides/_rels/slide31.xml.rels><?xml version="1.0" encoding="UTF-8" standalone="yes"?>
<Relationships xmlns="http://schemas.openxmlformats.org/package/2006/relationships"><Relationship Id="rId3" Type="http://schemas.openxmlformats.org/officeDocument/2006/relationships/hyperlink" Target="http://www.washinhcf.org/"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image" Target="../media/image70.png"/><Relationship Id="rId4" Type="http://schemas.openxmlformats.org/officeDocument/2006/relationships/hyperlink" Target="http://www.washinhcf.org/commit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6.tif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chart" Target="../charts/char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chart" Target="../charts/chart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8926516" y="6588126"/>
            <a:ext cx="217487" cy="179388"/>
          </a:xfrm>
        </p:spPr>
        <p:txBody>
          <a:bodyPr/>
          <a:lstStyle/>
          <a:p>
            <a:fld id="{A74CE0EA-F3B5-4684-BA10-C594598FDB9C}" type="slidenum">
              <a:rPr lang="en-GB" smtClean="0">
                <a:solidFill>
                  <a:prstClr val="black"/>
                </a:solidFill>
              </a:rPr>
              <a:pPr/>
              <a:t>1</a:t>
            </a:fld>
            <a:endParaRPr lang="en-GB" dirty="0">
              <a:solidFill>
                <a:prstClr val="black"/>
              </a:solidFill>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0615" y="192747"/>
            <a:ext cx="2214644" cy="609027"/>
          </a:xfrm>
          <a:prstGeom prst="rect">
            <a:avLst/>
          </a:prstGeom>
        </p:spPr>
      </p:pic>
      <p:pic>
        <p:nvPicPr>
          <p:cNvPr id="12" name="Picture 11">
            <a:extLst>
              <a:ext uri="{FF2B5EF4-FFF2-40B4-BE49-F238E27FC236}">
                <a16:creationId xmlns:a16="http://schemas.microsoft.com/office/drawing/2014/main" id="{3ED06331-CB01-4750-B1D5-BBE41BBBA7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310" y="18682"/>
            <a:ext cx="2737341" cy="957155"/>
          </a:xfrm>
          <a:prstGeom prst="rect">
            <a:avLst/>
          </a:prstGeom>
        </p:spPr>
      </p:pic>
      <p:sp>
        <p:nvSpPr>
          <p:cNvPr id="7" name="Rectangle 6">
            <a:extLst>
              <a:ext uri="{FF2B5EF4-FFF2-40B4-BE49-F238E27FC236}">
                <a16:creationId xmlns:a16="http://schemas.microsoft.com/office/drawing/2014/main" id="{5561AF45-BA9B-BC47-9341-8650E136F16A}"/>
              </a:ext>
            </a:extLst>
          </p:cNvPr>
          <p:cNvSpPr/>
          <p:nvPr/>
        </p:nvSpPr>
        <p:spPr>
          <a:xfrm>
            <a:off x="0" y="5633733"/>
            <a:ext cx="9159635" cy="126784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E933C8C2-44E1-417B-BFBB-2728C9FBBBBA}"/>
              </a:ext>
            </a:extLst>
          </p:cNvPr>
          <p:cNvSpPr>
            <a:spLocks noGrp="1"/>
          </p:cNvSpPr>
          <p:nvPr>
            <p:ph type="body" sz="quarter" idx="15"/>
          </p:nvPr>
        </p:nvSpPr>
        <p:spPr>
          <a:xfrm>
            <a:off x="6128170" y="5807836"/>
            <a:ext cx="2907089" cy="303093"/>
          </a:xfrm>
        </p:spPr>
        <p:txBody>
          <a:bodyPr/>
          <a:lstStyle/>
          <a:p>
            <a:pPr algn="r">
              <a:spcBef>
                <a:spcPts val="0"/>
              </a:spcBef>
              <a:spcAft>
                <a:spcPts val="0"/>
              </a:spcAft>
            </a:pPr>
            <a:r>
              <a:rPr lang="en-US" sz="1400" b="1" dirty="0">
                <a:solidFill>
                  <a:schemeClr val="tx1"/>
                </a:solidFill>
                <a:latin typeface="+mn-lt"/>
              </a:rPr>
              <a:t>Global Launch Webinar</a:t>
            </a:r>
          </a:p>
          <a:p>
            <a:pPr algn="r">
              <a:spcBef>
                <a:spcPts val="0"/>
              </a:spcBef>
              <a:spcAft>
                <a:spcPts val="0"/>
              </a:spcAft>
            </a:pPr>
            <a:r>
              <a:rPr lang="en-US" sz="1400" b="1" dirty="0">
                <a:solidFill>
                  <a:schemeClr val="tx1"/>
                </a:solidFill>
                <a:latin typeface="+mn-lt"/>
              </a:rPr>
              <a:t>December 2020</a:t>
            </a:r>
          </a:p>
        </p:txBody>
      </p:sp>
      <p:pic>
        <p:nvPicPr>
          <p:cNvPr id="2" name="Picture 1">
            <a:extLst>
              <a:ext uri="{FF2B5EF4-FFF2-40B4-BE49-F238E27FC236}">
                <a16:creationId xmlns:a16="http://schemas.microsoft.com/office/drawing/2014/main" id="{FAE7B868-86CE-3D42-81FE-DFA61338720E}"/>
              </a:ext>
            </a:extLst>
          </p:cNvPr>
          <p:cNvPicPr>
            <a:picLocks noChangeAspect="1"/>
          </p:cNvPicPr>
          <p:nvPr/>
        </p:nvPicPr>
        <p:blipFill>
          <a:blip r:embed="rId5"/>
          <a:stretch>
            <a:fillRect/>
          </a:stretch>
        </p:blipFill>
        <p:spPr>
          <a:xfrm>
            <a:off x="0" y="5620200"/>
            <a:ext cx="4616471" cy="1080000"/>
          </a:xfrm>
          <a:prstGeom prst="rect">
            <a:avLst/>
          </a:prstGeom>
        </p:spPr>
      </p:pic>
      <p:grpSp>
        <p:nvGrpSpPr>
          <p:cNvPr id="8" name="Group 7">
            <a:extLst>
              <a:ext uri="{FF2B5EF4-FFF2-40B4-BE49-F238E27FC236}">
                <a16:creationId xmlns:a16="http://schemas.microsoft.com/office/drawing/2014/main" id="{99B8AA33-5B98-7945-B701-05F64C9A069A}"/>
              </a:ext>
            </a:extLst>
          </p:cNvPr>
          <p:cNvGrpSpPr/>
          <p:nvPr/>
        </p:nvGrpSpPr>
        <p:grpSpPr>
          <a:xfrm>
            <a:off x="0" y="1171921"/>
            <a:ext cx="9104207" cy="4490380"/>
            <a:chOff x="59064" y="1155144"/>
            <a:chExt cx="9104207" cy="4490380"/>
          </a:xfrm>
        </p:grpSpPr>
        <p:pic>
          <p:nvPicPr>
            <p:cNvPr id="25" name="Picture 24">
              <a:extLst>
                <a:ext uri="{FF2B5EF4-FFF2-40B4-BE49-F238E27FC236}">
                  <a16:creationId xmlns:a16="http://schemas.microsoft.com/office/drawing/2014/main" id="{63DC2039-377F-964F-B603-7F6C5B1723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05" y="4693024"/>
              <a:ext cx="4292600" cy="952500"/>
            </a:xfrm>
            <a:prstGeom prst="rect">
              <a:avLst/>
            </a:prstGeom>
          </p:spPr>
        </p:pic>
        <p:pic>
          <p:nvPicPr>
            <p:cNvPr id="21" name="Picture 20">
              <a:extLst>
                <a:ext uri="{FF2B5EF4-FFF2-40B4-BE49-F238E27FC236}">
                  <a16:creationId xmlns:a16="http://schemas.microsoft.com/office/drawing/2014/main" id="{E833F1FA-0CD6-B64F-A18B-A8E9DECF058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064" y="1155144"/>
              <a:ext cx="4292600" cy="893544"/>
            </a:xfrm>
            <a:prstGeom prst="rect">
              <a:avLst/>
            </a:prstGeom>
          </p:spPr>
        </p:pic>
        <p:pic>
          <p:nvPicPr>
            <p:cNvPr id="22" name="Picture 21">
              <a:extLst>
                <a:ext uri="{FF2B5EF4-FFF2-40B4-BE49-F238E27FC236}">
                  <a16:creationId xmlns:a16="http://schemas.microsoft.com/office/drawing/2014/main" id="{D968F2FF-E53B-BC46-88E5-1B14C2E2B5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05" y="2037817"/>
              <a:ext cx="4292600" cy="952500"/>
            </a:xfrm>
            <a:prstGeom prst="rect">
              <a:avLst/>
            </a:prstGeom>
          </p:spPr>
        </p:pic>
        <p:pic>
          <p:nvPicPr>
            <p:cNvPr id="23" name="Picture 22">
              <a:extLst>
                <a:ext uri="{FF2B5EF4-FFF2-40B4-BE49-F238E27FC236}">
                  <a16:creationId xmlns:a16="http://schemas.microsoft.com/office/drawing/2014/main" id="{0FFCEFC3-0A5A-E34F-9B12-E1E13D2846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05" y="2962591"/>
              <a:ext cx="4292600" cy="952500"/>
            </a:xfrm>
            <a:prstGeom prst="rect">
              <a:avLst/>
            </a:prstGeom>
          </p:spPr>
        </p:pic>
        <p:pic>
          <p:nvPicPr>
            <p:cNvPr id="24" name="Picture 23">
              <a:extLst>
                <a:ext uri="{FF2B5EF4-FFF2-40B4-BE49-F238E27FC236}">
                  <a16:creationId xmlns:a16="http://schemas.microsoft.com/office/drawing/2014/main" id="{AB6FB0D9-6A6D-274D-BF3E-9F7D71DBB4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05" y="3872990"/>
              <a:ext cx="4292600" cy="952500"/>
            </a:xfrm>
            <a:prstGeom prst="rect">
              <a:avLst/>
            </a:prstGeom>
          </p:spPr>
        </p:pic>
        <p:sp>
          <p:nvSpPr>
            <p:cNvPr id="19" name="TextBox 18">
              <a:extLst>
                <a:ext uri="{FF2B5EF4-FFF2-40B4-BE49-F238E27FC236}">
                  <a16:creationId xmlns:a16="http://schemas.microsoft.com/office/drawing/2014/main" id="{36C589E5-FD95-FD4F-955D-0ABDEAF1E474}"/>
                </a:ext>
              </a:extLst>
            </p:cNvPr>
            <p:cNvSpPr txBox="1"/>
            <p:nvPr/>
          </p:nvSpPr>
          <p:spPr>
            <a:xfrm>
              <a:off x="502087" y="2169039"/>
              <a:ext cx="4077730" cy="2062103"/>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world can no longer afford to overlook the fundamentals</a:t>
              </a:r>
              <a:r>
                <a:rPr lang="en-GB" sz="3200" b="1" baseline="30000" dirty="0">
                  <a:solidFill>
                    <a:schemeClr val="bg1"/>
                  </a:solidFill>
                  <a:latin typeface="Arial" panose="020B0604020202020204" pitchFamily="34" charset="0"/>
                  <a:cs typeface="Arial" panose="020B0604020202020204" pitchFamily="34" charset="0"/>
                </a:rPr>
                <a:t>*</a:t>
              </a:r>
              <a:r>
                <a:rPr lang="en-GB" sz="3200" b="1" dirty="0">
                  <a:solidFill>
                    <a:schemeClr val="bg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515DF5F8-06E6-4F45-BEA6-55FD08CE6D4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
            <a:stretch/>
          </p:blipFill>
          <p:spPr>
            <a:xfrm>
              <a:off x="4343329" y="1155144"/>
              <a:ext cx="4819942" cy="4490380"/>
            </a:xfrm>
            <a:prstGeom prst="rect">
              <a:avLst/>
            </a:prstGeom>
          </p:spPr>
        </p:pic>
      </p:grpSp>
      <p:sp>
        <p:nvSpPr>
          <p:cNvPr id="9" name="TextBox 8">
            <a:extLst>
              <a:ext uri="{FF2B5EF4-FFF2-40B4-BE49-F238E27FC236}">
                <a16:creationId xmlns:a16="http://schemas.microsoft.com/office/drawing/2014/main" id="{0F1C7E6B-6EB1-224E-AF81-D47A0DAAA56D}"/>
              </a:ext>
            </a:extLst>
          </p:cNvPr>
          <p:cNvSpPr txBox="1"/>
          <p:nvPr/>
        </p:nvSpPr>
        <p:spPr>
          <a:xfrm>
            <a:off x="4284265" y="6445625"/>
            <a:ext cx="4811607" cy="400110"/>
          </a:xfrm>
          <a:prstGeom prst="rect">
            <a:avLst/>
          </a:prstGeom>
          <a:noFill/>
        </p:spPr>
        <p:txBody>
          <a:bodyPr wrap="square" rtlCol="0">
            <a:spAutoFit/>
          </a:bodyPr>
          <a:lstStyle/>
          <a:p>
            <a:pPr algn="r"/>
            <a:r>
              <a:rPr lang="en-US" sz="1000" baseline="30000" dirty="0"/>
              <a:t>*</a:t>
            </a:r>
            <a:r>
              <a:rPr lang="en-US" sz="1000" dirty="0" err="1"/>
              <a:t>Tedros</a:t>
            </a:r>
            <a:r>
              <a:rPr lang="en-US" sz="1000" dirty="0"/>
              <a:t> </a:t>
            </a:r>
            <a:r>
              <a:rPr lang="en-US" sz="1000" dirty="0" err="1"/>
              <a:t>Adhanom</a:t>
            </a:r>
            <a:r>
              <a:rPr lang="en-US" sz="1000" dirty="0"/>
              <a:t> Ghebreyesus, Director-General, World Health Organization</a:t>
            </a:r>
          </a:p>
          <a:p>
            <a:pPr algn="r"/>
            <a:r>
              <a:rPr lang="en-US" sz="1000" dirty="0"/>
              <a:t>Henrietta H. Fore, Executive Director, United Nations Children’s Fund</a:t>
            </a:r>
          </a:p>
        </p:txBody>
      </p:sp>
    </p:spTree>
    <p:extLst>
      <p:ext uri="{BB962C8B-B14F-4D97-AF65-F5344CB8AC3E}">
        <p14:creationId xmlns:p14="http://schemas.microsoft.com/office/powerpoint/2010/main" val="18536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CB57-FAA2-410C-9682-F396E0674A15}"/>
              </a:ext>
            </a:extLst>
          </p:cNvPr>
          <p:cNvSpPr>
            <a:spLocks noGrp="1"/>
          </p:cNvSpPr>
          <p:nvPr>
            <p:ph type="title"/>
          </p:nvPr>
        </p:nvSpPr>
        <p:spPr/>
        <p:txBody>
          <a:bodyPr/>
          <a:lstStyle/>
          <a:p>
            <a:r>
              <a:rPr lang="en-US" dirty="0"/>
              <a:t>Waste management</a:t>
            </a:r>
          </a:p>
        </p:txBody>
      </p:sp>
      <p:graphicFrame>
        <p:nvGraphicFramePr>
          <p:cNvPr id="5" name="Content Placeholder 4">
            <a:extLst>
              <a:ext uri="{FF2B5EF4-FFF2-40B4-BE49-F238E27FC236}">
                <a16:creationId xmlns:a16="http://schemas.microsoft.com/office/drawing/2014/main" id="{9E0505F2-B249-469A-B1C1-8364A1E30A28}"/>
              </a:ext>
            </a:extLst>
          </p:cNvPr>
          <p:cNvGraphicFramePr>
            <a:graphicFrameLocks noGrp="1"/>
          </p:cNvGraphicFramePr>
          <p:nvPr>
            <p:ph idx="1"/>
            <p:extLst/>
          </p:nvPr>
        </p:nvGraphicFramePr>
        <p:xfrm>
          <a:off x="457201" y="274638"/>
          <a:ext cx="8229599" cy="2045482"/>
        </p:xfrm>
        <a:graphic>
          <a:graphicData uri="http://schemas.openxmlformats.org/drawingml/2006/table">
            <a:tbl>
              <a:tblPr firstRow="1" firstCol="1" lastRow="1" lastCol="1" bandRow="1" bandCol="1"/>
              <a:tblGrid>
                <a:gridCol w="8229599">
                  <a:extLst>
                    <a:ext uri="{9D8B030D-6E8A-4147-A177-3AD203B41FA5}">
                      <a16:colId xmlns:a16="http://schemas.microsoft.com/office/drawing/2014/main" val="1280485285"/>
                    </a:ext>
                  </a:extLst>
                </a:gridCol>
              </a:tblGrid>
              <a:tr h="2045482">
                <a:tc>
                  <a:txBody>
                    <a:bodyPr/>
                    <a:lstStyle/>
                    <a:p>
                      <a:pPr marL="117475" marR="118110" indent="0">
                        <a:lnSpc>
                          <a:spcPct val="100000"/>
                        </a:lnSpc>
                        <a:spcBef>
                          <a:spcPts val="215"/>
                        </a:spcBef>
                        <a:spcAft>
                          <a:spcPts val="0"/>
                        </a:spcAft>
                      </a:pPr>
                      <a:r>
                        <a:rPr lang="en-US" sz="2800" b="0" spc="-15">
                          <a:solidFill>
                            <a:srgbClr val="FFFFFF"/>
                          </a:solidFill>
                          <a:effectLst/>
                          <a:latin typeface="+mn-lt"/>
                          <a:ea typeface="Calibri" panose="020F0502020204030204" pitchFamily="34" charset="0"/>
                          <a:cs typeface="Times New Roman" panose="02020603050405020304" pitchFamily="18" charset="0"/>
                        </a:rPr>
                        <a:t>Basic waste management: waste </a:t>
                      </a:r>
                      <a:r>
                        <a:rPr lang="en-US" sz="2800" b="0" dirty="0">
                          <a:solidFill>
                            <a:srgbClr val="FFFFFF"/>
                          </a:solidFill>
                          <a:effectLst/>
                          <a:latin typeface="+mn-lt"/>
                          <a:ea typeface="Calibri" panose="020F0502020204030204" pitchFamily="34" charset="0"/>
                          <a:cs typeface="Times New Roman" panose="02020603050405020304" pitchFamily="18" charset="0"/>
                        </a:rPr>
                        <a:t>is</a:t>
                      </a:r>
                      <a:r>
                        <a:rPr lang="en-US" sz="2800" b="0" spc="-85"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safely</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spc="-15" dirty="0">
                          <a:solidFill>
                            <a:srgbClr val="FFFFFF"/>
                          </a:solidFill>
                          <a:effectLst/>
                          <a:latin typeface="+mn-lt"/>
                          <a:ea typeface="Calibri" panose="020F0502020204030204" pitchFamily="34" charset="0"/>
                          <a:cs typeface="Times New Roman" panose="02020603050405020304" pitchFamily="18" charset="0"/>
                        </a:rPr>
                        <a:t>segregated</a:t>
                      </a:r>
                      <a:r>
                        <a:rPr lang="en-US" sz="2800" b="0" spc="-15"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into</a:t>
                      </a:r>
                      <a:r>
                        <a:rPr lang="en-US" sz="2800" b="0" spc="-10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at</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least </a:t>
                      </a:r>
                      <a:r>
                        <a:rPr lang="en-US" sz="2800" b="0" spc="-20" dirty="0">
                          <a:solidFill>
                            <a:srgbClr val="FFFFFF"/>
                          </a:solidFill>
                          <a:effectLst/>
                          <a:latin typeface="+mn-lt"/>
                          <a:ea typeface="Calibri" panose="020F0502020204030204" pitchFamily="34" charset="0"/>
                          <a:cs typeface="Times New Roman" panose="02020603050405020304" pitchFamily="18" charset="0"/>
                        </a:rPr>
                        <a:t>three </a:t>
                      </a:r>
                      <a:r>
                        <a:rPr lang="en-US" sz="2800" b="0" dirty="0">
                          <a:solidFill>
                            <a:srgbClr val="FFFFFF"/>
                          </a:solidFill>
                          <a:effectLst/>
                          <a:latin typeface="+mn-lt"/>
                          <a:ea typeface="Calibri" panose="020F0502020204030204" pitchFamily="34" charset="0"/>
                          <a:cs typeface="Times New Roman" panose="02020603050405020304" pitchFamily="18" charset="0"/>
                        </a:rPr>
                        <a:t>bins,</a:t>
                      </a:r>
                      <a:r>
                        <a:rPr lang="en-US" sz="2800" b="0" spc="-160"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and </a:t>
                      </a:r>
                      <a:r>
                        <a:rPr lang="en-US" sz="2800" b="0" u="sng" dirty="0">
                          <a:solidFill>
                            <a:srgbClr val="FFFFFF"/>
                          </a:solidFill>
                          <a:effectLst/>
                          <a:latin typeface="+mn-lt"/>
                          <a:ea typeface="Calibri" panose="020F0502020204030204" pitchFamily="34" charset="0"/>
                          <a:cs typeface="Times New Roman" panose="02020603050405020304" pitchFamily="18" charset="0"/>
                        </a:rPr>
                        <a:t>sharps </a:t>
                      </a:r>
                      <a:r>
                        <a:rPr lang="en-US" sz="2800" b="0" dirty="0">
                          <a:solidFill>
                            <a:srgbClr val="FFFFFF"/>
                          </a:solidFill>
                          <a:effectLst/>
                          <a:latin typeface="+mn-lt"/>
                          <a:ea typeface="Calibri" panose="020F0502020204030204" pitchFamily="34" charset="0"/>
                          <a:cs typeface="Times New Roman" panose="02020603050405020304" pitchFamily="18" charset="0"/>
                        </a:rPr>
                        <a:t>and</a:t>
                      </a:r>
                      <a:r>
                        <a:rPr lang="en-US" sz="2800" b="0" spc="-130" dirty="0">
                          <a:solidFill>
                            <a:srgbClr val="FFFFFF"/>
                          </a:solidFill>
                          <a:effectLst/>
                          <a:latin typeface="+mn-lt"/>
                          <a:ea typeface="Calibri" panose="020F0502020204030204" pitchFamily="34" charset="0"/>
                          <a:cs typeface="Times New Roman" panose="02020603050405020304" pitchFamily="18" charset="0"/>
                        </a:rPr>
                        <a:t> </a:t>
                      </a:r>
                      <a:r>
                        <a:rPr lang="en-US" sz="2800" b="0" u="sng" spc="-15" dirty="0">
                          <a:solidFill>
                            <a:srgbClr val="FFFFFF"/>
                          </a:solidFill>
                          <a:effectLst/>
                          <a:latin typeface="+mn-lt"/>
                          <a:ea typeface="Calibri" panose="020F0502020204030204" pitchFamily="34" charset="0"/>
                          <a:cs typeface="Times New Roman" panose="02020603050405020304" pitchFamily="18" charset="0"/>
                        </a:rPr>
                        <a:t>infectious</a:t>
                      </a:r>
                      <a:r>
                        <a:rPr lang="en-US" sz="2800" b="0" u="sng"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waste </a:t>
                      </a:r>
                      <a:r>
                        <a:rPr lang="en-US" sz="2800" b="0" spc="-20" dirty="0">
                          <a:solidFill>
                            <a:srgbClr val="FFFFFF"/>
                          </a:solidFill>
                          <a:effectLst/>
                          <a:latin typeface="+mn-lt"/>
                          <a:ea typeface="Calibri" panose="020F0502020204030204" pitchFamily="34" charset="0"/>
                          <a:cs typeface="Times New Roman" panose="02020603050405020304" pitchFamily="18" charset="0"/>
                        </a:rPr>
                        <a:t>are treated</a:t>
                      </a:r>
                      <a:r>
                        <a:rPr lang="en-US" sz="2800" b="0" spc="-145"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and </a:t>
                      </a:r>
                      <a:r>
                        <a:rPr lang="en-US" sz="2800" b="0" dirty="0">
                          <a:solidFill>
                            <a:srgbClr val="FFFFFF"/>
                          </a:solidFill>
                          <a:effectLst/>
                          <a:latin typeface="+mn-lt"/>
                          <a:ea typeface="Calibri" panose="020F0502020204030204" pitchFamily="34" charset="0"/>
                          <a:cs typeface="Times New Roman" panose="02020603050405020304" pitchFamily="18" charset="0"/>
                        </a:rPr>
                        <a:t>disposed of</a:t>
                      </a:r>
                      <a:r>
                        <a:rPr lang="en-US" sz="2800" b="0" spc="-155" dirty="0">
                          <a:solidFill>
                            <a:srgbClr val="FFFFFF"/>
                          </a:solidFill>
                          <a:effectLst/>
                          <a:latin typeface="+mn-lt"/>
                          <a:ea typeface="Calibri" panose="020F0502020204030204" pitchFamily="34" charset="0"/>
                          <a:cs typeface="Times New Roman" panose="02020603050405020304" pitchFamily="18" charset="0"/>
                        </a:rPr>
                        <a:t> </a:t>
                      </a:r>
                      <a:r>
                        <a:rPr lang="en-US" sz="2800" b="0" spc="-30" dirty="0">
                          <a:solidFill>
                            <a:srgbClr val="FFFFFF"/>
                          </a:solidFill>
                          <a:effectLst/>
                          <a:latin typeface="+mn-lt"/>
                          <a:ea typeface="Calibri" panose="020F0502020204030204" pitchFamily="34" charset="0"/>
                          <a:cs typeface="Times New Roman" panose="02020603050405020304" pitchFamily="18" charset="0"/>
                        </a:rPr>
                        <a:t>safely.</a:t>
                      </a:r>
                      <a:endParaRPr lang="en-US" sz="28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5D59"/>
                    </a:solidFill>
                  </a:tcPr>
                </a:tc>
                <a:extLst>
                  <a:ext uri="{0D108BD9-81ED-4DB2-BD59-A6C34878D82A}">
                    <a16:rowId xmlns:a16="http://schemas.microsoft.com/office/drawing/2014/main" val="3437483690"/>
                  </a:ext>
                </a:extLst>
              </a:tr>
            </a:tbl>
          </a:graphicData>
        </a:graphic>
      </p:graphicFrame>
      <p:sp>
        <p:nvSpPr>
          <p:cNvPr id="4" name="Slide Number Placeholder 3">
            <a:extLst>
              <a:ext uri="{FF2B5EF4-FFF2-40B4-BE49-F238E27FC236}">
                <a16:creationId xmlns:a16="http://schemas.microsoft.com/office/drawing/2014/main" id="{54E889C7-DDE3-499D-B885-A35E15677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B99693F4-3378-472C-8B71-D748A9A156BE}"/>
              </a:ext>
            </a:extLst>
          </p:cNvPr>
          <p:cNvGraphicFramePr>
            <a:graphicFrameLocks/>
          </p:cNvGraphicFramePr>
          <p:nvPr>
            <p:extLst/>
          </p:nvPr>
        </p:nvGraphicFramePr>
        <p:xfrm>
          <a:off x="457199" y="2494129"/>
          <a:ext cx="8229599" cy="3606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9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E8B3-FA3A-4E4C-9B6C-380B17FF6497}"/>
              </a:ext>
            </a:extLst>
          </p:cNvPr>
          <p:cNvSpPr>
            <a:spLocks noGrp="1"/>
          </p:cNvSpPr>
          <p:nvPr>
            <p:ph type="title"/>
          </p:nvPr>
        </p:nvSpPr>
        <p:spPr/>
        <p:txBody>
          <a:bodyPr/>
          <a:lstStyle/>
          <a:p>
            <a:r>
              <a:rPr lang="en-US" dirty="0"/>
              <a:t>Environmental cleaning</a:t>
            </a:r>
          </a:p>
        </p:txBody>
      </p:sp>
      <p:graphicFrame>
        <p:nvGraphicFramePr>
          <p:cNvPr id="5" name="Content Placeholder 4">
            <a:extLst>
              <a:ext uri="{FF2B5EF4-FFF2-40B4-BE49-F238E27FC236}">
                <a16:creationId xmlns:a16="http://schemas.microsoft.com/office/drawing/2014/main" id="{3D430588-A6C9-4EFA-9C52-619E3C404EAB}"/>
              </a:ext>
            </a:extLst>
          </p:cNvPr>
          <p:cNvGraphicFramePr>
            <a:graphicFrameLocks noGrp="1"/>
          </p:cNvGraphicFramePr>
          <p:nvPr>
            <p:ph idx="1"/>
            <p:extLst/>
          </p:nvPr>
        </p:nvGraphicFramePr>
        <p:xfrm>
          <a:off x="457200" y="274638"/>
          <a:ext cx="8229600" cy="1458876"/>
        </p:xfrm>
        <a:graphic>
          <a:graphicData uri="http://schemas.openxmlformats.org/drawingml/2006/table">
            <a:tbl>
              <a:tblPr firstRow="1" firstCol="1" lastRow="1" lastCol="1" bandRow="1" bandCol="1"/>
              <a:tblGrid>
                <a:gridCol w="8229600">
                  <a:extLst>
                    <a:ext uri="{9D8B030D-6E8A-4147-A177-3AD203B41FA5}">
                      <a16:colId xmlns:a16="http://schemas.microsoft.com/office/drawing/2014/main" val="1407020842"/>
                    </a:ext>
                  </a:extLst>
                </a:gridCol>
              </a:tblGrid>
              <a:tr h="1458876">
                <a:tc>
                  <a:txBody>
                    <a:bodyPr/>
                    <a:lstStyle/>
                    <a:p>
                      <a:pPr marL="117475" marR="52705" indent="0">
                        <a:lnSpc>
                          <a:spcPct val="100000"/>
                        </a:lnSpc>
                        <a:spcBef>
                          <a:spcPts val="210"/>
                        </a:spcBef>
                        <a:spcAft>
                          <a:spcPts val="0"/>
                        </a:spcAft>
                      </a:pPr>
                      <a:r>
                        <a:rPr lang="en-US" sz="2800" b="0">
                          <a:solidFill>
                            <a:srgbClr val="FFFFFF"/>
                          </a:solidFill>
                          <a:effectLst/>
                          <a:latin typeface="+mn-lt"/>
                          <a:ea typeface="Calibri" panose="020F0502020204030204" pitchFamily="34" charset="0"/>
                          <a:cs typeface="Times New Roman" panose="02020603050405020304" pitchFamily="18" charset="0"/>
                        </a:rPr>
                        <a:t>Basic environmental cleaning: basic </a:t>
                      </a:r>
                      <a:r>
                        <a:rPr lang="en-US" sz="2800" b="0" u="sng" spc="-15" dirty="0">
                          <a:solidFill>
                            <a:srgbClr val="FFFFFF"/>
                          </a:solidFill>
                          <a:effectLst/>
                          <a:latin typeface="+mn-lt"/>
                          <a:ea typeface="Calibri" panose="020F0502020204030204" pitchFamily="34" charset="0"/>
                          <a:cs typeface="Times New Roman" panose="02020603050405020304" pitchFamily="18" charset="0"/>
                        </a:rPr>
                        <a:t>protocols</a:t>
                      </a:r>
                      <a:r>
                        <a:rPr lang="en-US" sz="2800" b="0" spc="-110"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for</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cleaning </a:t>
                      </a:r>
                      <a:r>
                        <a:rPr lang="en-US" sz="2800" b="0" spc="-20" dirty="0">
                          <a:solidFill>
                            <a:srgbClr val="FFFFFF"/>
                          </a:solidFill>
                          <a:effectLst/>
                          <a:latin typeface="+mn-lt"/>
                          <a:ea typeface="Calibri" panose="020F0502020204030204" pitchFamily="34" charset="0"/>
                          <a:cs typeface="Times New Roman" panose="02020603050405020304" pitchFamily="18" charset="0"/>
                        </a:rPr>
                        <a:t>are</a:t>
                      </a:r>
                      <a:r>
                        <a:rPr lang="en-US" sz="2800" b="0" spc="-110"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available,</a:t>
                      </a:r>
                      <a:r>
                        <a:rPr lang="en-US" sz="2800" b="0" dirty="0">
                          <a:solidFill>
                            <a:srgbClr val="FFFFFF"/>
                          </a:solidFill>
                          <a:effectLst/>
                          <a:latin typeface="+mn-lt"/>
                          <a:ea typeface="Calibri" panose="020F0502020204030204" pitchFamily="34" charset="0"/>
                          <a:cs typeface="Times New Roman" panose="02020603050405020304" pitchFamily="18" charset="0"/>
                        </a:rPr>
                        <a:t> and</a:t>
                      </a:r>
                      <a:r>
                        <a:rPr lang="en-US" sz="2800" b="0" spc="-9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staff</a:t>
                      </a:r>
                      <a:r>
                        <a:rPr lang="en-US" sz="2800" b="0" spc="-9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with</a:t>
                      </a:r>
                      <a:r>
                        <a:rPr lang="en-US" sz="2800" b="0" spc="-9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cleaning</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responsibilities </a:t>
                      </a:r>
                      <a:r>
                        <a:rPr lang="en-US" sz="2800" b="0" dirty="0">
                          <a:solidFill>
                            <a:srgbClr val="FFFFFF"/>
                          </a:solidFill>
                          <a:effectLst/>
                          <a:latin typeface="+mn-lt"/>
                          <a:ea typeface="Calibri" panose="020F0502020204030204" pitchFamily="34" charset="0"/>
                          <a:cs typeface="Times New Roman" panose="02020603050405020304" pitchFamily="18" charset="0"/>
                        </a:rPr>
                        <a:t>have</a:t>
                      </a:r>
                      <a:r>
                        <a:rPr lang="en-US" sz="2800" b="0" spc="-85"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all </a:t>
                      </a:r>
                      <a:r>
                        <a:rPr lang="en-US" sz="2800" b="0" spc="-15" dirty="0">
                          <a:solidFill>
                            <a:srgbClr val="FFFFFF"/>
                          </a:solidFill>
                          <a:effectLst/>
                          <a:latin typeface="+mn-lt"/>
                          <a:ea typeface="Calibri" panose="020F0502020204030204" pitchFamily="34" charset="0"/>
                          <a:cs typeface="Times New Roman" panose="02020603050405020304" pitchFamily="18" charset="0"/>
                        </a:rPr>
                        <a:t>received </a:t>
                      </a:r>
                      <a:r>
                        <a:rPr lang="en-US" sz="2800" b="0" u="sng" spc="-15" dirty="0">
                          <a:solidFill>
                            <a:srgbClr val="FFFFFF"/>
                          </a:solidFill>
                          <a:effectLst/>
                          <a:latin typeface="+mn-lt"/>
                          <a:ea typeface="Calibri" panose="020F0502020204030204" pitchFamily="34" charset="0"/>
                          <a:cs typeface="Times New Roman" panose="02020603050405020304" pitchFamily="18" charset="0"/>
                        </a:rPr>
                        <a:t>training</a:t>
                      </a:r>
                      <a:r>
                        <a:rPr lang="en-US" sz="2800" b="0" spc="-15" dirty="0">
                          <a:solidFill>
                            <a:srgbClr val="FFFFFF"/>
                          </a:solidFill>
                          <a:effectLst/>
                          <a:latin typeface="+mn-lt"/>
                          <a:ea typeface="Calibri" panose="020F0502020204030204" pitchFamily="34" charset="0"/>
                          <a:cs typeface="Times New Roman" panose="02020603050405020304" pitchFamily="18" charset="0"/>
                        </a:rPr>
                        <a:t>.</a:t>
                      </a:r>
                      <a:endParaRPr lang="en-US" sz="28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6895"/>
                    </a:solidFill>
                  </a:tcPr>
                </a:tc>
                <a:extLst>
                  <a:ext uri="{0D108BD9-81ED-4DB2-BD59-A6C34878D82A}">
                    <a16:rowId xmlns:a16="http://schemas.microsoft.com/office/drawing/2014/main" val="2747861330"/>
                  </a:ext>
                </a:extLst>
              </a:tr>
            </a:tbl>
          </a:graphicData>
        </a:graphic>
      </p:graphicFrame>
      <p:sp>
        <p:nvSpPr>
          <p:cNvPr id="4" name="Slide Number Placeholder 3">
            <a:extLst>
              <a:ext uri="{FF2B5EF4-FFF2-40B4-BE49-F238E27FC236}">
                <a16:creationId xmlns:a16="http://schemas.microsoft.com/office/drawing/2014/main" id="{5B1515CC-D522-4A70-9E23-45CC09CE85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12EEBB6-1C98-4190-A89D-9696F7A9FA3E}"/>
              </a:ext>
            </a:extLst>
          </p:cNvPr>
          <p:cNvPicPr>
            <a:picLocks noChangeAspect="1"/>
          </p:cNvPicPr>
          <p:nvPr/>
        </p:nvPicPr>
        <p:blipFill>
          <a:blip r:embed="rId3"/>
          <a:stretch>
            <a:fillRect/>
          </a:stretch>
        </p:blipFill>
        <p:spPr>
          <a:xfrm>
            <a:off x="346550" y="2074795"/>
            <a:ext cx="8604913" cy="3746950"/>
          </a:xfrm>
          <a:prstGeom prst="rect">
            <a:avLst/>
          </a:prstGeom>
        </p:spPr>
      </p:pic>
    </p:spTree>
    <p:extLst>
      <p:ext uri="{BB962C8B-B14F-4D97-AF65-F5344CB8AC3E}">
        <p14:creationId xmlns:p14="http://schemas.microsoft.com/office/powerpoint/2010/main" val="202939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59" y="234563"/>
            <a:ext cx="6172200" cy="857250"/>
          </a:xfrm>
        </p:spPr>
        <p:txBody>
          <a:bodyPr/>
          <a:lstStyle/>
          <a:p>
            <a:r>
              <a:rPr lang="en-GB" sz="2250" b="1" dirty="0"/>
              <a:t>Interactive data are available at </a:t>
            </a:r>
            <a:r>
              <a:rPr lang="en-GB" sz="2250" b="1" dirty="0">
                <a:hlinkClick r:id="rId3"/>
              </a:rPr>
              <a:t>https://washdata.org/data/healthcare#!/</a:t>
            </a:r>
            <a:r>
              <a:rPr lang="en-GB" sz="2250" b="1" dirty="0"/>
              <a:t> </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900" b="0" i="0" u="none" strike="noStrike" kern="1200" cap="none" spc="0" normalizeH="0" baseline="0" noProof="0">
                <a:ln>
                  <a:noFill/>
                </a:ln>
                <a:solidFill>
                  <a:prstClr val="white"/>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72E5AB4-4484-4343-B666-9C64D270FE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85915"/>
            <a:ext cx="9128533" cy="4676335"/>
          </a:xfrm>
          <a:prstGeom prst="rect">
            <a:avLst/>
          </a:prstGeom>
        </p:spPr>
      </p:pic>
    </p:spTree>
    <p:extLst>
      <p:ext uri="{BB962C8B-B14F-4D97-AF65-F5344CB8AC3E}">
        <p14:creationId xmlns:p14="http://schemas.microsoft.com/office/powerpoint/2010/main" val="395888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1657A-430E-4D4F-A83E-10A83F7A39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0615" y="192747"/>
            <a:ext cx="2214644" cy="609027"/>
          </a:xfrm>
          <a:prstGeom prst="rect">
            <a:avLst/>
          </a:prstGeom>
        </p:spPr>
      </p:pic>
      <p:pic>
        <p:nvPicPr>
          <p:cNvPr id="9" name="Picture 8">
            <a:extLst>
              <a:ext uri="{FF2B5EF4-FFF2-40B4-BE49-F238E27FC236}">
                <a16:creationId xmlns:a16="http://schemas.microsoft.com/office/drawing/2014/main" id="{E038069B-711A-F94F-9241-120C38821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310" y="18682"/>
            <a:ext cx="2737341" cy="957155"/>
          </a:xfrm>
          <a:prstGeom prst="rect">
            <a:avLst/>
          </a:prstGeom>
        </p:spPr>
      </p:pic>
      <p:grpSp>
        <p:nvGrpSpPr>
          <p:cNvPr id="5" name="Group 4">
            <a:extLst>
              <a:ext uri="{FF2B5EF4-FFF2-40B4-BE49-F238E27FC236}">
                <a16:creationId xmlns:a16="http://schemas.microsoft.com/office/drawing/2014/main" id="{9265AC72-03B3-F64A-B731-70407BA55287}"/>
              </a:ext>
            </a:extLst>
          </p:cNvPr>
          <p:cNvGrpSpPr/>
          <p:nvPr/>
        </p:nvGrpSpPr>
        <p:grpSpPr>
          <a:xfrm>
            <a:off x="20304" y="1801552"/>
            <a:ext cx="4685327" cy="4491942"/>
            <a:chOff x="20304" y="1801552"/>
            <a:chExt cx="4685327" cy="4491942"/>
          </a:xfrm>
        </p:grpSpPr>
        <p:pic>
          <p:nvPicPr>
            <p:cNvPr id="3" name="Picture 2">
              <a:extLst>
                <a:ext uri="{FF2B5EF4-FFF2-40B4-BE49-F238E27FC236}">
                  <a16:creationId xmlns:a16="http://schemas.microsoft.com/office/drawing/2014/main" id="{9B99928D-F281-2F45-87C5-B922E12D17A8}"/>
                </a:ext>
              </a:extLst>
            </p:cNvPr>
            <p:cNvPicPr>
              <a:picLocks noChangeAspect="1"/>
            </p:cNvPicPr>
            <p:nvPr/>
          </p:nvPicPr>
          <p:blipFill>
            <a:blip r:embed="rId4"/>
            <a:stretch>
              <a:fillRect/>
            </a:stretch>
          </p:blipFill>
          <p:spPr>
            <a:xfrm>
              <a:off x="20305" y="1801552"/>
              <a:ext cx="4682755" cy="1505908"/>
            </a:xfrm>
            <a:prstGeom prst="rect">
              <a:avLst/>
            </a:prstGeom>
          </p:spPr>
        </p:pic>
        <p:pic>
          <p:nvPicPr>
            <p:cNvPr id="11" name="Picture 10">
              <a:extLst>
                <a:ext uri="{FF2B5EF4-FFF2-40B4-BE49-F238E27FC236}">
                  <a16:creationId xmlns:a16="http://schemas.microsoft.com/office/drawing/2014/main" id="{37FE3762-2509-5C4F-BB62-80655E0123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304" y="3280190"/>
              <a:ext cx="4685327" cy="1547999"/>
            </a:xfrm>
            <a:prstGeom prst="rect">
              <a:avLst/>
            </a:prstGeom>
          </p:spPr>
        </p:pic>
        <p:pic>
          <p:nvPicPr>
            <p:cNvPr id="12" name="Picture 11">
              <a:extLst>
                <a:ext uri="{FF2B5EF4-FFF2-40B4-BE49-F238E27FC236}">
                  <a16:creationId xmlns:a16="http://schemas.microsoft.com/office/drawing/2014/main" id="{BFC2642E-DECC-F740-8299-C49EE008E3C4}"/>
                </a:ext>
              </a:extLst>
            </p:cNvPr>
            <p:cNvPicPr>
              <a:picLocks noChangeAspect="1"/>
            </p:cNvPicPr>
            <p:nvPr/>
          </p:nvPicPr>
          <p:blipFill>
            <a:blip r:embed="rId4"/>
            <a:stretch>
              <a:fillRect/>
            </a:stretch>
          </p:blipFill>
          <p:spPr>
            <a:xfrm>
              <a:off x="20304" y="4787586"/>
              <a:ext cx="4682755" cy="1505908"/>
            </a:xfrm>
            <a:prstGeom prst="rect">
              <a:avLst/>
            </a:prstGeom>
          </p:spPr>
        </p:pic>
      </p:grpSp>
      <p:sp>
        <p:nvSpPr>
          <p:cNvPr id="6" name="TextBox 5">
            <a:extLst>
              <a:ext uri="{FF2B5EF4-FFF2-40B4-BE49-F238E27FC236}">
                <a16:creationId xmlns:a16="http://schemas.microsoft.com/office/drawing/2014/main" id="{95B477DF-F4A1-BE4A-ABA8-CCB274868198}"/>
              </a:ext>
            </a:extLst>
          </p:cNvPr>
          <p:cNvSpPr txBox="1"/>
          <p:nvPr/>
        </p:nvSpPr>
        <p:spPr>
          <a:xfrm>
            <a:off x="252257" y="2324432"/>
            <a:ext cx="2973112" cy="1029193"/>
          </a:xfrm>
          <a:prstGeom prst="rect">
            <a:avLst/>
          </a:prstGeom>
          <a:noFill/>
        </p:spPr>
        <p:txBody>
          <a:bodyPr wrap="square" rtlCol="0">
            <a:spAutoFit/>
          </a:bodyPr>
          <a:lstStyle/>
          <a:p>
            <a:pPr lvl="0" defTabSz="914377">
              <a:lnSpc>
                <a:spcPct val="110000"/>
              </a:lnSpc>
              <a:spcBef>
                <a:spcPts val="1000"/>
              </a:spcBef>
              <a:spcAft>
                <a:spcPts val="600"/>
              </a:spcAft>
              <a:buClr>
                <a:prstClr val="black"/>
              </a:buClr>
              <a:buSzPct val="80000"/>
            </a:pPr>
            <a:r>
              <a:rPr lang="en-US" sz="6000" b="1" dirty="0">
                <a:solidFill>
                  <a:prstClr val="white"/>
                </a:solidFill>
                <a:latin typeface="Arial" panose="020B0604020202020204" pitchFamily="34" charset="0"/>
                <a:cs typeface="Arial" panose="020B0604020202020204" pitchFamily="34" charset="0"/>
              </a:rPr>
              <a:t>Part II </a:t>
            </a:r>
          </a:p>
        </p:txBody>
      </p:sp>
      <p:sp>
        <p:nvSpPr>
          <p:cNvPr id="2" name="Rectangle 1">
            <a:extLst>
              <a:ext uri="{FF2B5EF4-FFF2-40B4-BE49-F238E27FC236}">
                <a16:creationId xmlns:a16="http://schemas.microsoft.com/office/drawing/2014/main" id="{5244B8AF-D635-9F45-BE2F-E65DE386B7CF}"/>
              </a:ext>
            </a:extLst>
          </p:cNvPr>
          <p:cNvSpPr/>
          <p:nvPr/>
        </p:nvSpPr>
        <p:spPr>
          <a:xfrm>
            <a:off x="245504" y="3367009"/>
            <a:ext cx="4572000" cy="1200329"/>
          </a:xfrm>
          <a:prstGeom prst="rect">
            <a:avLst/>
          </a:prstGeom>
        </p:spPr>
        <p:txBody>
          <a:bodyPr>
            <a:spAutoFit/>
          </a:bodyPr>
          <a:lstStyle/>
          <a:p>
            <a:pPr marL="342900" indent="-342900">
              <a:buClr>
                <a:srgbClr val="FFFFFF"/>
              </a:buClr>
              <a:buFont typeface="Arial" panose="020B0604020202020204" pitchFamily="34" charset="0"/>
              <a:buChar char="•"/>
            </a:pPr>
            <a:r>
              <a:rPr lang="en-US" sz="2400" i="1" dirty="0">
                <a:solidFill>
                  <a:schemeClr val="bg1"/>
                </a:solidFill>
                <a:latin typeface="Arial" panose="020B0604020202020204" pitchFamily="34" charset="0"/>
                <a:cs typeface="Arial" panose="020B0604020202020204" pitchFamily="34" charset="0"/>
              </a:rPr>
              <a:t>Country progress in implementing practical steps</a:t>
            </a:r>
          </a:p>
          <a:p>
            <a:pPr marL="342900" indent="-342900">
              <a:buClr>
                <a:srgbClr val="FFFFFF"/>
              </a:buClr>
              <a:buFont typeface="Arial" panose="020B0604020202020204" pitchFamily="34" charset="0"/>
              <a:buChar char="•"/>
            </a:pPr>
            <a:r>
              <a:rPr lang="en-US" sz="2400" i="1" dirty="0">
                <a:solidFill>
                  <a:schemeClr val="bg1"/>
                </a:solidFill>
                <a:latin typeface="Arial" panose="020B0604020202020204" pitchFamily="34" charset="0"/>
                <a:cs typeface="Arial" panose="020B0604020202020204" pitchFamily="34" charset="0"/>
              </a:rPr>
              <a:t>Recommendations</a:t>
            </a:r>
          </a:p>
        </p:txBody>
      </p:sp>
      <p:sp>
        <p:nvSpPr>
          <p:cNvPr id="7" name="TextBox 6">
            <a:extLst>
              <a:ext uri="{FF2B5EF4-FFF2-40B4-BE49-F238E27FC236}">
                <a16:creationId xmlns:a16="http://schemas.microsoft.com/office/drawing/2014/main" id="{6BEF7B68-9151-BD4E-8FF9-BFF28DB68BC4}"/>
              </a:ext>
            </a:extLst>
          </p:cNvPr>
          <p:cNvSpPr txBox="1"/>
          <p:nvPr/>
        </p:nvSpPr>
        <p:spPr>
          <a:xfrm>
            <a:off x="5749290" y="5360670"/>
            <a:ext cx="184731"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CC6E49F8-88D8-684D-911E-27E0D41427E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426" b="100000" l="0" r="100000"/>
                    </a14:imgEffect>
                  </a14:imgLayer>
                </a14:imgProps>
              </a:ext>
              <a:ext uri="{28A0092B-C50C-407E-A947-70E740481C1C}">
                <a14:useLocalDpi xmlns:a14="http://schemas.microsoft.com/office/drawing/2010/main"/>
              </a:ext>
            </a:extLst>
          </a:blip>
          <a:stretch>
            <a:fillRect/>
          </a:stretch>
        </p:blipFill>
        <p:spPr>
          <a:xfrm>
            <a:off x="4817504" y="2324432"/>
            <a:ext cx="4097895" cy="3540460"/>
          </a:xfrm>
          <a:prstGeom prst="rect">
            <a:avLst/>
          </a:prstGeom>
        </p:spPr>
      </p:pic>
    </p:spTree>
    <p:extLst>
      <p:ext uri="{BB962C8B-B14F-4D97-AF65-F5344CB8AC3E}">
        <p14:creationId xmlns:p14="http://schemas.microsoft.com/office/powerpoint/2010/main" val="257022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71431E-A4E5-0B46-84D1-33DB6FCE0CE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266339" y="1458577"/>
            <a:ext cx="8538898" cy="3681557"/>
          </a:xfrm>
          <a:prstGeom prst="rect">
            <a:avLst/>
          </a:prstGeom>
        </p:spPr>
      </p:pic>
      <p:grpSp>
        <p:nvGrpSpPr>
          <p:cNvPr id="14" name="Group 13">
            <a:extLst>
              <a:ext uri="{FF2B5EF4-FFF2-40B4-BE49-F238E27FC236}">
                <a16:creationId xmlns:a16="http://schemas.microsoft.com/office/drawing/2014/main" id="{292CE205-E438-564F-BE36-BD50E12641E0}"/>
              </a:ext>
            </a:extLst>
          </p:cNvPr>
          <p:cNvGrpSpPr/>
          <p:nvPr/>
        </p:nvGrpSpPr>
        <p:grpSpPr>
          <a:xfrm>
            <a:off x="472114" y="5349235"/>
            <a:ext cx="7932251" cy="1373193"/>
            <a:chOff x="628649" y="5322075"/>
            <a:chExt cx="7932251" cy="1373193"/>
          </a:xfrm>
        </p:grpSpPr>
        <p:sp>
          <p:nvSpPr>
            <p:cNvPr id="6" name="TextBox 5">
              <a:extLst>
                <a:ext uri="{FF2B5EF4-FFF2-40B4-BE49-F238E27FC236}">
                  <a16:creationId xmlns:a16="http://schemas.microsoft.com/office/drawing/2014/main" id="{F1804191-A25B-334F-9C79-935287157E05}"/>
                </a:ext>
              </a:extLst>
            </p:cNvPr>
            <p:cNvSpPr txBox="1"/>
            <p:nvPr/>
          </p:nvSpPr>
          <p:spPr>
            <a:xfrm>
              <a:off x="628649" y="5511079"/>
              <a:ext cx="4253317"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ea typeface="+mj-ea"/>
                  <a:cs typeface="Arial" panose="020B0604020202020204" pitchFamily="34" charset="0"/>
                </a:rPr>
                <a:t>5.0 million deaths </a:t>
              </a:r>
            </a:p>
          </p:txBody>
        </p:sp>
        <p:sp>
          <p:nvSpPr>
            <p:cNvPr id="11" name="Rectangle 10">
              <a:extLst>
                <a:ext uri="{FF2B5EF4-FFF2-40B4-BE49-F238E27FC236}">
                  <a16:creationId xmlns:a16="http://schemas.microsoft.com/office/drawing/2014/main" id="{8C9D0467-40BB-AB46-A53A-1D0F796342F2}"/>
                </a:ext>
              </a:extLst>
            </p:cNvPr>
            <p:cNvSpPr/>
            <p:nvPr/>
          </p:nvSpPr>
          <p:spPr>
            <a:xfrm>
              <a:off x="628649" y="6274014"/>
              <a:ext cx="7886701" cy="307777"/>
            </a:xfrm>
            <a:prstGeom prst="rect">
              <a:avLst/>
            </a:prstGeom>
          </p:spPr>
          <p:txBody>
            <a:bodyPr wrap="square">
              <a:spAutoFit/>
            </a:bodyPr>
            <a:lstStyle/>
            <a:p>
              <a:pPr defTabSz="914377">
                <a:defRPr/>
              </a:pPr>
              <a:r>
                <a:rPr lang="en-US" sz="1400" u="sng" dirty="0">
                  <a:latin typeface="Arial Narrow" panose="020B0606020202030204" pitchFamily="34" charset="0"/>
                  <a:hlinkClick r:id="rId5"/>
                </a:rPr>
                <a:t>https://www.thelancet.com/pdfs/journals/langlo/PIIS2214-109X(17)30101-8.pdf</a:t>
              </a:r>
              <a:r>
                <a:rPr lang="en-US" sz="1400" u="sng" dirty="0">
                  <a:latin typeface="Arial Narrow" panose="020B0606020202030204" pitchFamily="34" charset="0"/>
                </a:rPr>
                <a:t> </a:t>
              </a:r>
              <a:endParaRPr lang="fr-FR" sz="1400" u="sng" dirty="0">
                <a:latin typeface="Arial Narrow" panose="020B0606020202030204" pitchFamily="34" charset="0"/>
              </a:endParaRPr>
            </a:p>
          </p:txBody>
        </p:sp>
        <p:sp>
          <p:nvSpPr>
            <p:cNvPr id="12" name="TextBox 11">
              <a:extLst>
                <a:ext uri="{FF2B5EF4-FFF2-40B4-BE49-F238E27FC236}">
                  <a16:creationId xmlns:a16="http://schemas.microsoft.com/office/drawing/2014/main" id="{0C0B8DE0-163D-E348-86E3-12FF339264A6}"/>
                </a:ext>
              </a:extLst>
            </p:cNvPr>
            <p:cNvSpPr txBox="1"/>
            <p:nvPr/>
          </p:nvSpPr>
          <p:spPr>
            <a:xfrm>
              <a:off x="4881966" y="5511079"/>
              <a:ext cx="3678934" cy="646331"/>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per year in 137 LMICs from </a:t>
              </a:r>
              <a:r>
                <a:rPr lang="en-US" b="1" dirty="0">
                  <a:solidFill>
                    <a:srgbClr val="002060"/>
                  </a:solidFill>
                  <a:latin typeface="Arial" panose="020B0604020202020204" pitchFamily="34" charset="0"/>
                  <a:cs typeface="Arial" panose="020B0604020202020204" pitchFamily="34" charset="0"/>
                </a:rPr>
                <a:t>poor quality care. </a:t>
              </a:r>
            </a:p>
          </p:txBody>
        </p:sp>
        <p:sp>
          <p:nvSpPr>
            <p:cNvPr id="13" name="Rectangle 12">
              <a:extLst>
                <a:ext uri="{FF2B5EF4-FFF2-40B4-BE49-F238E27FC236}">
                  <a16:creationId xmlns:a16="http://schemas.microsoft.com/office/drawing/2014/main" id="{B3083F53-1255-AF45-9EEE-731F4DA152E9}"/>
                </a:ext>
              </a:extLst>
            </p:cNvPr>
            <p:cNvSpPr/>
            <p:nvPr/>
          </p:nvSpPr>
          <p:spPr>
            <a:xfrm>
              <a:off x="628649" y="5322075"/>
              <a:ext cx="7932250" cy="1373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15371148-7C8E-284F-96E5-637399A5FE18}"/>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18" name="Title 6">
            <a:extLst>
              <a:ext uri="{FF2B5EF4-FFF2-40B4-BE49-F238E27FC236}">
                <a16:creationId xmlns:a16="http://schemas.microsoft.com/office/drawing/2014/main" id="{C11D0B00-2187-5144-AA7C-F01E11C87CE8}"/>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Impacts quality of care</a:t>
            </a:r>
          </a:p>
        </p:txBody>
      </p:sp>
    </p:spTree>
    <p:extLst>
      <p:ext uri="{BB962C8B-B14F-4D97-AF65-F5344CB8AC3E}">
        <p14:creationId xmlns:p14="http://schemas.microsoft.com/office/powerpoint/2010/main" val="53763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5D0C5A-3B74-7B4E-945F-DB6BC46264E7}"/>
              </a:ext>
            </a:extLst>
          </p:cNvPr>
          <p:cNvSpPr>
            <a:spLocks noGrp="1"/>
          </p:cNvSpPr>
          <p:nvPr>
            <p:ph type="sldNum" sz="quarter" idx="12"/>
          </p:nvPr>
        </p:nvSpPr>
        <p:spPr/>
        <p:txBody>
          <a:bodyPr/>
          <a:lstStyle/>
          <a:p>
            <a:fld id="{A74CE0EA-F3B5-4684-BA10-C594598FDB9C}" type="slidenum">
              <a:rPr lang="en-GB" smtClean="0">
                <a:solidFill>
                  <a:prstClr val="black"/>
                </a:solidFill>
              </a:rPr>
              <a:pPr/>
              <a:t>15</a:t>
            </a:fld>
            <a:endParaRPr lang="en-GB">
              <a:solidFill>
                <a:prstClr val="black"/>
              </a:solidFill>
            </a:endParaRPr>
          </a:p>
        </p:txBody>
      </p:sp>
      <p:cxnSp>
        <p:nvCxnSpPr>
          <p:cNvPr id="6" name="Straight Connector 5">
            <a:extLst>
              <a:ext uri="{FF2B5EF4-FFF2-40B4-BE49-F238E27FC236}">
                <a16:creationId xmlns:a16="http://schemas.microsoft.com/office/drawing/2014/main" id="{2FEB125C-65CE-8D48-B7CF-DD61B1ABC773}"/>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F2219F22-6CFD-3F40-B063-0D2F07720D80}"/>
              </a:ext>
            </a:extLst>
          </p:cNvPr>
          <p:cNvSpPr txBox="1">
            <a:spLocks/>
          </p:cNvSpPr>
          <p:nvPr/>
        </p:nvSpPr>
        <p:spPr>
          <a:xfrm>
            <a:off x="133089" y="22274"/>
            <a:ext cx="90109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Women want WASH services</a:t>
            </a:r>
          </a:p>
        </p:txBody>
      </p:sp>
      <p:sp>
        <p:nvSpPr>
          <p:cNvPr id="7" name="TextBox 6">
            <a:extLst>
              <a:ext uri="{FF2B5EF4-FFF2-40B4-BE49-F238E27FC236}">
                <a16:creationId xmlns:a16="http://schemas.microsoft.com/office/drawing/2014/main" id="{08FE8871-92A1-EF43-940A-5DB18BCA9568}"/>
              </a:ext>
            </a:extLst>
          </p:cNvPr>
          <p:cNvSpPr txBox="1"/>
          <p:nvPr/>
        </p:nvSpPr>
        <p:spPr>
          <a:xfrm>
            <a:off x="312224" y="1722351"/>
            <a:ext cx="3953611" cy="954107"/>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ea typeface="+mj-ea"/>
                <a:cs typeface="Arial" panose="020B0604020202020204" pitchFamily="34" charset="0"/>
              </a:rPr>
              <a:t>1.2 million </a:t>
            </a:r>
            <a:r>
              <a:rPr lang="en-US" sz="2800" dirty="0">
                <a:solidFill>
                  <a:srgbClr val="002060"/>
                </a:solidFill>
                <a:latin typeface="Arial" panose="020B0604020202020204" pitchFamily="34" charset="0"/>
                <a:ea typeface="+mj-ea"/>
                <a:cs typeface="Arial" panose="020B0604020202020204" pitchFamily="34" charset="0"/>
              </a:rPr>
              <a:t>women surveyed</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34194C-C694-F543-BC50-4AA43CA9205A}"/>
              </a:ext>
            </a:extLst>
          </p:cNvPr>
          <p:cNvSpPr txBox="1"/>
          <p:nvPr/>
        </p:nvSpPr>
        <p:spPr>
          <a:xfrm>
            <a:off x="4873897" y="5833533"/>
            <a:ext cx="4038829"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What Women Want survey: Demands for quality healthcare for women and girls (2019) </a:t>
            </a:r>
            <a:r>
              <a:rPr lang="en-US" sz="1200" u="sng" dirty="0">
                <a:latin typeface="Arial" panose="020B0604020202020204" pitchFamily="34" charset="0"/>
                <a:cs typeface="Arial" panose="020B0604020202020204" pitchFamily="34" charset="0"/>
                <a:hlinkClick r:id="rId2"/>
              </a:rPr>
              <a:t>https://www.whatwomenwant.org/</a:t>
            </a:r>
            <a:endParaRPr lang="en-US" sz="1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E817ED1-22F0-E54A-8035-9A911D462168}"/>
              </a:ext>
            </a:extLst>
          </p:cNvPr>
          <p:cNvGrpSpPr/>
          <p:nvPr/>
        </p:nvGrpSpPr>
        <p:grpSpPr>
          <a:xfrm>
            <a:off x="247393" y="2923785"/>
            <a:ext cx="4106011" cy="2404354"/>
            <a:chOff x="247393" y="2923785"/>
            <a:chExt cx="4106011" cy="2404354"/>
          </a:xfrm>
        </p:grpSpPr>
        <p:pic>
          <p:nvPicPr>
            <p:cNvPr id="12" name="Picture 11">
              <a:extLst>
                <a:ext uri="{FF2B5EF4-FFF2-40B4-BE49-F238E27FC236}">
                  <a16:creationId xmlns:a16="http://schemas.microsoft.com/office/drawing/2014/main" id="{1B72CD22-82AD-4541-A54F-11133A55F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393" y="2923785"/>
              <a:ext cx="4106011" cy="2404354"/>
            </a:xfrm>
            <a:prstGeom prst="rect">
              <a:avLst/>
            </a:prstGeom>
          </p:spPr>
        </p:pic>
        <p:sp>
          <p:nvSpPr>
            <p:cNvPr id="10" name="TextBox 9">
              <a:extLst>
                <a:ext uri="{FF2B5EF4-FFF2-40B4-BE49-F238E27FC236}">
                  <a16:creationId xmlns:a16="http://schemas.microsoft.com/office/drawing/2014/main" id="{375F8451-69D1-C549-9CCE-45917036FF18}"/>
                </a:ext>
              </a:extLst>
            </p:cNvPr>
            <p:cNvSpPr txBox="1"/>
            <p:nvPr/>
          </p:nvSpPr>
          <p:spPr>
            <a:xfrm>
              <a:off x="342641" y="2971800"/>
              <a:ext cx="3953611" cy="2308324"/>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“Women said they were fed up with giving birth in dirty conditions. They want clean health facilities, clean toilets, and health providers with sterile supplies and clean hands. They want soap and water to wash themselves and their babies after birth”.</a:t>
              </a:r>
              <a:endParaRPr lang="en-GB" dirty="0">
                <a:solidFill>
                  <a:schemeClr val="bg1"/>
                </a:solidFill>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0AAE122E-5E29-4C33-B0ED-3EF217571A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297"/>
          <a:stretch/>
        </p:blipFill>
        <p:spPr>
          <a:xfrm>
            <a:off x="4448652" y="1329948"/>
            <a:ext cx="4695348" cy="4460296"/>
          </a:xfrm>
          <a:prstGeom prst="rect">
            <a:avLst/>
          </a:prstGeom>
        </p:spPr>
      </p:pic>
    </p:spTree>
    <p:extLst>
      <p:ext uri="{BB962C8B-B14F-4D97-AF65-F5344CB8AC3E}">
        <p14:creationId xmlns:p14="http://schemas.microsoft.com/office/powerpoint/2010/main" val="316939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13">
            <a:extLst>
              <a:ext uri="{FF2B5EF4-FFF2-40B4-BE49-F238E27FC236}">
                <a16:creationId xmlns:a16="http://schemas.microsoft.com/office/drawing/2014/main" id="{399A12B8-8E16-D546-81BE-EE0203423804}"/>
              </a:ext>
            </a:extLst>
          </p:cNvPr>
          <p:cNvSpPr txBox="1">
            <a:spLocks/>
          </p:cNvSpPr>
          <p:nvPr/>
        </p:nvSpPr>
        <p:spPr>
          <a:xfrm>
            <a:off x="379255" y="1437278"/>
            <a:ext cx="8385489" cy="1191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2060"/>
                </a:solidFill>
                <a:latin typeface="Arial" panose="020B0604020202020204" pitchFamily="34" charset="0"/>
                <a:cs typeface="Arial" panose="020B0604020202020204" pitchFamily="34" charset="0"/>
              </a:rPr>
              <a:t>At the 2019 World Health Assembly </a:t>
            </a:r>
            <a:r>
              <a:rPr lang="en-GB" sz="2400" b="1" dirty="0">
                <a:solidFill>
                  <a:srgbClr val="002060"/>
                </a:solidFill>
                <a:latin typeface="Arial" panose="020B0604020202020204" pitchFamily="34" charset="0"/>
                <a:cs typeface="Arial" panose="020B0604020202020204" pitchFamily="34" charset="0"/>
              </a:rPr>
              <a:t>194 countries </a:t>
            </a:r>
            <a:r>
              <a:rPr lang="en-GB" sz="2400" dirty="0">
                <a:solidFill>
                  <a:srgbClr val="002060"/>
                </a:solidFill>
                <a:latin typeface="Arial" panose="020B0604020202020204" pitchFamily="34" charset="0"/>
                <a:cs typeface="Arial" panose="020B0604020202020204" pitchFamily="34" charset="0"/>
              </a:rPr>
              <a:t>committed to universal WASH access.</a:t>
            </a:r>
          </a:p>
        </p:txBody>
      </p:sp>
      <p:cxnSp>
        <p:nvCxnSpPr>
          <p:cNvPr id="13" name="Straight Connector 12">
            <a:extLst>
              <a:ext uri="{FF2B5EF4-FFF2-40B4-BE49-F238E27FC236}">
                <a16:creationId xmlns:a16="http://schemas.microsoft.com/office/drawing/2014/main" id="{180DE6EE-B95C-8749-9ACF-9F728A97C9B7}"/>
              </a:ext>
            </a:extLst>
          </p:cNvPr>
          <p:cNvCxnSpPr/>
          <p:nvPr/>
        </p:nvCxnSpPr>
        <p:spPr>
          <a:xfrm>
            <a:off x="247393" y="1297437"/>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14" name="Title 6">
            <a:extLst>
              <a:ext uri="{FF2B5EF4-FFF2-40B4-BE49-F238E27FC236}">
                <a16:creationId xmlns:a16="http://schemas.microsoft.com/office/drawing/2014/main" id="{483794E9-B8CF-5240-B497-605E84FAB3EA}"/>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2060"/>
                </a:solidFill>
                <a:latin typeface="Arial" panose="020B0604020202020204" pitchFamily="34" charset="0"/>
                <a:cs typeface="Arial" panose="020B0604020202020204" pitchFamily="34" charset="0"/>
              </a:rPr>
              <a:t>Resolution: a catalyst for action</a:t>
            </a:r>
          </a:p>
        </p:txBody>
      </p:sp>
      <p:sp>
        <p:nvSpPr>
          <p:cNvPr id="2" name="Rectangle 1">
            <a:extLst>
              <a:ext uri="{FF2B5EF4-FFF2-40B4-BE49-F238E27FC236}">
                <a16:creationId xmlns:a16="http://schemas.microsoft.com/office/drawing/2014/main" id="{9779E181-46B6-4FB3-A95C-5B6FF3A11B07}"/>
              </a:ext>
            </a:extLst>
          </p:cNvPr>
          <p:cNvSpPr/>
          <p:nvPr/>
        </p:nvSpPr>
        <p:spPr>
          <a:xfrm>
            <a:off x="510330" y="6123439"/>
            <a:ext cx="8123338" cy="646331"/>
          </a:xfrm>
          <a:prstGeom prst="rect">
            <a:avLst/>
          </a:prstGeom>
        </p:spPr>
        <p:txBody>
          <a:bodyPr wrap="square">
            <a:spAutoFit/>
          </a:bodyPr>
          <a:lstStyle/>
          <a:p>
            <a:pPr algn="ctr"/>
            <a:r>
              <a:rPr lang="en-US" b="1" i="1" dirty="0">
                <a:solidFill>
                  <a:srgbClr val="002060"/>
                </a:solidFill>
                <a:latin typeface="Arial" panose="020B0604020202020204" pitchFamily="34" charset="0"/>
                <a:cs typeface="Arial" panose="020B0604020202020204" pitchFamily="34" charset="0"/>
              </a:rPr>
              <a:t>8 practical steps </a:t>
            </a:r>
          </a:p>
          <a:p>
            <a:pPr algn="ctr"/>
            <a:r>
              <a:rPr lang="en-US" i="1" dirty="0">
                <a:solidFill>
                  <a:srgbClr val="002060"/>
                </a:solidFill>
                <a:latin typeface="Arial" panose="020B0604020202020204" pitchFamily="34" charset="0"/>
                <a:cs typeface="Arial" panose="020B0604020202020204" pitchFamily="34" charset="0"/>
              </a:rPr>
              <a:t>A framework for national action and accountability and the basis for tracking.</a:t>
            </a:r>
          </a:p>
        </p:txBody>
      </p:sp>
      <p:pic>
        <p:nvPicPr>
          <p:cNvPr id="7" name="Picture 6">
            <a:extLst>
              <a:ext uri="{FF2B5EF4-FFF2-40B4-BE49-F238E27FC236}">
                <a16:creationId xmlns:a16="http://schemas.microsoft.com/office/drawing/2014/main" id="{1F53DABF-AB72-422A-A329-2C812512C4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017" y="2405554"/>
            <a:ext cx="6040751" cy="3648256"/>
          </a:xfrm>
          <a:prstGeom prst="rect">
            <a:avLst/>
          </a:prstGeom>
        </p:spPr>
      </p:pic>
    </p:spTree>
    <p:extLst>
      <p:ext uri="{BB962C8B-B14F-4D97-AF65-F5344CB8AC3E}">
        <p14:creationId xmlns:p14="http://schemas.microsoft.com/office/powerpoint/2010/main" val="258946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3">
            <a:extLst>
              <a:ext uri="{FF2B5EF4-FFF2-40B4-BE49-F238E27FC236}">
                <a16:creationId xmlns:a16="http://schemas.microsoft.com/office/drawing/2014/main" id="{399A12B8-8E16-D546-81BE-EE0203423804}"/>
              </a:ext>
            </a:extLst>
          </p:cNvPr>
          <p:cNvSpPr txBox="1">
            <a:spLocks/>
          </p:cNvSpPr>
          <p:nvPr/>
        </p:nvSpPr>
        <p:spPr>
          <a:xfrm>
            <a:off x="92121" y="1619754"/>
            <a:ext cx="4341522" cy="1191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en-GB" sz="24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80DE6EE-B95C-8749-9ACF-9F728A97C9B7}"/>
              </a:ext>
            </a:extLst>
          </p:cNvPr>
          <p:cNvCxnSpPr/>
          <p:nvPr/>
        </p:nvCxnSpPr>
        <p:spPr>
          <a:xfrm>
            <a:off x="247393" y="1251669"/>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14" name="Title 6">
            <a:extLst>
              <a:ext uri="{FF2B5EF4-FFF2-40B4-BE49-F238E27FC236}">
                <a16:creationId xmlns:a16="http://schemas.microsoft.com/office/drawing/2014/main" id="{483794E9-B8CF-5240-B497-605E84FAB3EA}"/>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2060"/>
                </a:solidFill>
                <a:latin typeface="Arial" panose="020B0604020202020204" pitchFamily="34" charset="0"/>
                <a:cs typeface="Arial" panose="020B0604020202020204" pitchFamily="34" charset="0"/>
              </a:rPr>
              <a:t>Snapshot of progress from 47 early adopter countries</a:t>
            </a:r>
          </a:p>
        </p:txBody>
      </p:sp>
      <p:grpSp>
        <p:nvGrpSpPr>
          <p:cNvPr id="11" name="Group 10">
            <a:extLst>
              <a:ext uri="{FF2B5EF4-FFF2-40B4-BE49-F238E27FC236}">
                <a16:creationId xmlns:a16="http://schemas.microsoft.com/office/drawing/2014/main" id="{59816855-4883-4364-ABE8-D6098D1B5D6F}"/>
              </a:ext>
            </a:extLst>
          </p:cNvPr>
          <p:cNvGrpSpPr/>
          <p:nvPr/>
        </p:nvGrpSpPr>
        <p:grpSpPr>
          <a:xfrm>
            <a:off x="1467354" y="1505454"/>
            <a:ext cx="5786299" cy="5238246"/>
            <a:chOff x="4456739" y="1550957"/>
            <a:chExt cx="4603898" cy="4372558"/>
          </a:xfrm>
        </p:grpSpPr>
        <p:pic>
          <p:nvPicPr>
            <p:cNvPr id="12" name="Picture 11">
              <a:extLst>
                <a:ext uri="{FF2B5EF4-FFF2-40B4-BE49-F238E27FC236}">
                  <a16:creationId xmlns:a16="http://schemas.microsoft.com/office/drawing/2014/main" id="{ADA7E00D-F6B2-47D4-A410-C58B24C1B5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8464" y="3842179"/>
              <a:ext cx="2112173" cy="2081336"/>
            </a:xfrm>
            <a:prstGeom prst="rect">
              <a:avLst/>
            </a:prstGeom>
            <a:ln>
              <a:solidFill>
                <a:schemeClr val="tx1"/>
              </a:solidFill>
            </a:ln>
          </p:spPr>
        </p:pic>
        <p:pic>
          <p:nvPicPr>
            <p:cNvPr id="19" name="Picture 18">
              <a:extLst>
                <a:ext uri="{FF2B5EF4-FFF2-40B4-BE49-F238E27FC236}">
                  <a16:creationId xmlns:a16="http://schemas.microsoft.com/office/drawing/2014/main" id="{C83AC99A-D43D-4B36-A001-31EAA21282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1067" y="1550958"/>
              <a:ext cx="2219570" cy="2053172"/>
            </a:xfrm>
            <a:prstGeom prst="rect">
              <a:avLst/>
            </a:prstGeom>
            <a:ln>
              <a:solidFill>
                <a:schemeClr val="tx1"/>
              </a:solidFill>
            </a:ln>
          </p:spPr>
        </p:pic>
        <p:pic>
          <p:nvPicPr>
            <p:cNvPr id="20" name="Picture 19">
              <a:extLst>
                <a:ext uri="{FF2B5EF4-FFF2-40B4-BE49-F238E27FC236}">
                  <a16:creationId xmlns:a16="http://schemas.microsoft.com/office/drawing/2014/main" id="{501929D9-C861-4797-8D24-176D7B7E7E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56739" y="1550957"/>
              <a:ext cx="2272148" cy="2053172"/>
            </a:xfrm>
            <a:prstGeom prst="rect">
              <a:avLst/>
            </a:prstGeom>
            <a:ln>
              <a:solidFill>
                <a:schemeClr val="tx1"/>
              </a:solidFill>
            </a:ln>
          </p:spPr>
        </p:pic>
        <p:pic>
          <p:nvPicPr>
            <p:cNvPr id="21" name="Picture 20">
              <a:extLst>
                <a:ext uri="{FF2B5EF4-FFF2-40B4-BE49-F238E27FC236}">
                  <a16:creationId xmlns:a16="http://schemas.microsoft.com/office/drawing/2014/main" id="{18EB8825-476B-4A17-86B5-7A04D936A1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5393" y="3842179"/>
              <a:ext cx="2310082" cy="2081336"/>
            </a:xfrm>
            <a:prstGeom prst="rect">
              <a:avLst/>
            </a:prstGeom>
            <a:ln>
              <a:solidFill>
                <a:schemeClr val="tx1"/>
              </a:solidFill>
            </a:ln>
          </p:spPr>
        </p:pic>
      </p:grpSp>
    </p:spTree>
    <p:extLst>
      <p:ext uri="{BB962C8B-B14F-4D97-AF65-F5344CB8AC3E}">
        <p14:creationId xmlns:p14="http://schemas.microsoft.com/office/powerpoint/2010/main" val="171114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029AF-D52D-0A4E-9D92-206AB53ABA88}"/>
              </a:ext>
            </a:extLst>
          </p:cNvPr>
          <p:cNvPicPr>
            <a:picLocks noChangeAspect="1"/>
          </p:cNvPicPr>
          <p:nvPr/>
        </p:nvPicPr>
        <p:blipFill>
          <a:blip r:embed="rId3"/>
          <a:stretch>
            <a:fillRect/>
          </a:stretch>
        </p:blipFill>
        <p:spPr>
          <a:xfrm>
            <a:off x="4304558" y="5510163"/>
            <a:ext cx="4619985" cy="784078"/>
          </a:xfrm>
          <a:prstGeom prst="rect">
            <a:avLst/>
          </a:prstGeom>
        </p:spPr>
      </p:pic>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18</a:t>
            </a:fld>
            <a:endParaRPr lang="en-GB"/>
          </a:p>
        </p:txBody>
      </p:sp>
      <p:cxnSp>
        <p:nvCxnSpPr>
          <p:cNvPr id="11" name="Straight Connector 10">
            <a:extLst>
              <a:ext uri="{FF2B5EF4-FFF2-40B4-BE49-F238E27FC236}">
                <a16:creationId xmlns:a16="http://schemas.microsoft.com/office/drawing/2014/main" id="{42035209-4B46-724D-86B3-1AFF1F2432E8}"/>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12" name="Title 6">
            <a:extLst>
              <a:ext uri="{FF2B5EF4-FFF2-40B4-BE49-F238E27FC236}">
                <a16:creationId xmlns:a16="http://schemas.microsoft.com/office/drawing/2014/main" id="{77A68D5C-713D-0745-A0DC-E332CE7BC389}"/>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Tracking country progress</a:t>
            </a:r>
          </a:p>
        </p:txBody>
      </p:sp>
      <p:sp>
        <p:nvSpPr>
          <p:cNvPr id="9" name="Content Placeholder 13">
            <a:extLst>
              <a:ext uri="{FF2B5EF4-FFF2-40B4-BE49-F238E27FC236}">
                <a16:creationId xmlns:a16="http://schemas.microsoft.com/office/drawing/2014/main" id="{336AE4B7-0A16-45B9-984E-6304E828835E}"/>
              </a:ext>
            </a:extLst>
          </p:cNvPr>
          <p:cNvSpPr>
            <a:spLocks noGrp="1"/>
          </p:cNvSpPr>
          <p:nvPr>
            <p:ph idx="1"/>
          </p:nvPr>
        </p:nvSpPr>
        <p:spPr>
          <a:xfrm>
            <a:off x="4443939" y="5510164"/>
            <a:ext cx="4340179" cy="784078"/>
          </a:xfrm>
        </p:spPr>
        <p:txBody>
          <a:bodyPr>
            <a:noAutofit/>
          </a:bodyPr>
          <a:lstStyle/>
          <a:p>
            <a:pPr>
              <a:lnSpc>
                <a:spcPct val="120000"/>
              </a:lnSpc>
              <a:spcBef>
                <a:spcPts val="0"/>
              </a:spcBef>
            </a:pPr>
            <a:r>
              <a:rPr lang="en-GB" sz="2000" b="1" dirty="0">
                <a:solidFill>
                  <a:schemeClr val="bg1"/>
                </a:solidFill>
                <a:latin typeface="Arial" panose="020B0604020202020204" pitchFamily="34" charset="0"/>
                <a:cs typeface="Arial" panose="020B0604020202020204" pitchFamily="34" charset="0"/>
              </a:rPr>
              <a:t>47 countries</a:t>
            </a:r>
          </a:p>
          <a:p>
            <a:pPr>
              <a:lnSpc>
                <a:spcPct val="120000"/>
              </a:lnSpc>
              <a:spcBef>
                <a:spcPts val="0"/>
              </a:spcBef>
            </a:pPr>
            <a:r>
              <a:rPr lang="en-GB" sz="2000" b="1" dirty="0">
                <a:solidFill>
                  <a:schemeClr val="bg1"/>
                </a:solidFill>
                <a:latin typeface="Arial" panose="020B0604020202020204" pitchFamily="34" charset="0"/>
                <a:cs typeface="Arial" panose="020B0604020202020204" pitchFamily="34" charset="0"/>
              </a:rPr>
              <a:t>Every WHO and UNICEF region </a:t>
            </a:r>
          </a:p>
        </p:txBody>
      </p:sp>
      <p:pic>
        <p:nvPicPr>
          <p:cNvPr id="10" name="Picture 9">
            <a:extLst>
              <a:ext uri="{FF2B5EF4-FFF2-40B4-BE49-F238E27FC236}">
                <a16:creationId xmlns:a16="http://schemas.microsoft.com/office/drawing/2014/main" id="{0366274A-AAE8-4360-BF1A-0C6376207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001" y="1235126"/>
            <a:ext cx="4143537" cy="5486350"/>
          </a:xfrm>
          <a:prstGeom prst="rect">
            <a:avLst/>
          </a:prstGeom>
        </p:spPr>
      </p:pic>
      <p:pic>
        <p:nvPicPr>
          <p:cNvPr id="13" name="Picture 12">
            <a:extLst>
              <a:ext uri="{FF2B5EF4-FFF2-40B4-BE49-F238E27FC236}">
                <a16:creationId xmlns:a16="http://schemas.microsoft.com/office/drawing/2014/main" id="{3A85D536-7727-4EA1-AC61-609925E11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7914" y="1215903"/>
            <a:ext cx="4111539" cy="3897555"/>
          </a:xfrm>
          <a:prstGeom prst="rect">
            <a:avLst/>
          </a:prstGeom>
        </p:spPr>
      </p:pic>
    </p:spTree>
    <p:extLst>
      <p:ext uri="{BB962C8B-B14F-4D97-AF65-F5344CB8AC3E}">
        <p14:creationId xmlns:p14="http://schemas.microsoft.com/office/powerpoint/2010/main" val="22618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2303571-97B3-E345-9305-0459D5998D8F}"/>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95B39B2A-EBCB-8D4B-BDEE-8E02A4A19238}"/>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Country case studies</a:t>
            </a:r>
          </a:p>
        </p:txBody>
      </p:sp>
      <p:pic>
        <p:nvPicPr>
          <p:cNvPr id="2" name="Picture 1">
            <a:extLst>
              <a:ext uri="{FF2B5EF4-FFF2-40B4-BE49-F238E27FC236}">
                <a16:creationId xmlns:a16="http://schemas.microsoft.com/office/drawing/2014/main" id="{66E46FFF-DE0F-4227-AECF-B677544166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4442" y="1568044"/>
            <a:ext cx="7620000" cy="4148535"/>
          </a:xfrm>
          <a:prstGeom prst="rect">
            <a:avLst/>
          </a:prstGeom>
        </p:spPr>
      </p:pic>
      <p:sp>
        <p:nvSpPr>
          <p:cNvPr id="15" name="Rectangle 14">
            <a:extLst>
              <a:ext uri="{FF2B5EF4-FFF2-40B4-BE49-F238E27FC236}">
                <a16:creationId xmlns:a16="http://schemas.microsoft.com/office/drawing/2014/main" id="{5B9FE251-26B8-4B68-A303-D48CFDE7E6AA}"/>
              </a:ext>
            </a:extLst>
          </p:cNvPr>
          <p:cNvSpPr/>
          <p:nvPr/>
        </p:nvSpPr>
        <p:spPr>
          <a:xfrm>
            <a:off x="4495393" y="3438074"/>
            <a:ext cx="240640" cy="349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A4CFFD-FD95-4A9C-9BA5-361C0BB8351C}"/>
              </a:ext>
            </a:extLst>
          </p:cNvPr>
          <p:cNvSpPr/>
          <p:nvPr/>
        </p:nvSpPr>
        <p:spPr>
          <a:xfrm>
            <a:off x="4459300" y="4815840"/>
            <a:ext cx="240640" cy="416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3094285" y="5553149"/>
            <a:ext cx="3468077" cy="1149567"/>
          </a:xfrm>
          <a:prstGeom prst="wedgeRoundRectCallout">
            <a:avLst>
              <a:gd name="adj1" fmla="val 20875"/>
              <a:gd name="adj2" fmla="val -91560"/>
              <a:gd name="adj3" fmla="val 16667"/>
            </a:avLst>
          </a:prstGeom>
          <a:solidFill>
            <a:schemeClr val="bg1"/>
          </a:solidFill>
          <a:ln w="38100">
            <a:solidFill>
              <a:srgbClr val="0E1A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62671" y="5588798"/>
            <a:ext cx="3372854" cy="1077218"/>
          </a:xfrm>
          <a:prstGeom prst="rect">
            <a:avLst/>
          </a:prstGeom>
          <a:noFill/>
        </p:spPr>
        <p:txBody>
          <a:bodyPr wrap="square" rtlCol="0">
            <a:spAutoFit/>
          </a:bodyPr>
          <a:lstStyle/>
          <a:p>
            <a:r>
              <a:rPr lang="en-US" sz="1600" b="1" dirty="0">
                <a:solidFill>
                  <a:srgbClr val="FF0000"/>
                </a:solidFill>
                <a:latin typeface="Arial"/>
                <a:cs typeface="Arial"/>
              </a:rPr>
              <a:t>CAMBODIA. </a:t>
            </a:r>
            <a:r>
              <a:rPr lang="en-US" sz="1600" dirty="0">
                <a:solidFill>
                  <a:srgbClr val="122240"/>
                </a:solidFill>
                <a:latin typeface="Arial"/>
                <a:cs typeface="Arial"/>
              </a:rPr>
              <a:t>WASH is regulated, monitored and incentivized through the national health equity and quality </a:t>
            </a:r>
            <a:r>
              <a:rPr lang="en-US" sz="1600" dirty="0" err="1">
                <a:solidFill>
                  <a:srgbClr val="122240"/>
                </a:solidFill>
                <a:latin typeface="Arial"/>
                <a:cs typeface="Arial"/>
              </a:rPr>
              <a:t>programme</a:t>
            </a:r>
            <a:r>
              <a:rPr lang="en-US" sz="1600" dirty="0">
                <a:solidFill>
                  <a:srgbClr val="122240"/>
                </a:solidFill>
                <a:latin typeface="Arial"/>
                <a:cs typeface="Arial"/>
              </a:rPr>
              <a:t>.</a:t>
            </a:r>
          </a:p>
        </p:txBody>
      </p:sp>
      <p:sp>
        <p:nvSpPr>
          <p:cNvPr id="20" name="Rounded Rectangular Callout 19"/>
          <p:cNvSpPr/>
          <p:nvPr/>
        </p:nvSpPr>
        <p:spPr>
          <a:xfrm>
            <a:off x="6090592" y="4014213"/>
            <a:ext cx="2910233" cy="1436027"/>
          </a:xfrm>
          <a:prstGeom prst="wedgeRoundRectCallout">
            <a:avLst>
              <a:gd name="adj1" fmla="val -38624"/>
              <a:gd name="adj2" fmla="val -69662"/>
              <a:gd name="adj3" fmla="val 16667"/>
            </a:avLst>
          </a:prstGeom>
          <a:solidFill>
            <a:schemeClr val="bg1"/>
          </a:solidFill>
          <a:ln w="38100">
            <a:solidFill>
              <a:srgbClr val="0E1A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166623" y="4105326"/>
            <a:ext cx="2759085" cy="1323439"/>
          </a:xfrm>
          <a:prstGeom prst="rect">
            <a:avLst/>
          </a:prstGeom>
          <a:noFill/>
        </p:spPr>
        <p:txBody>
          <a:bodyPr wrap="square" rtlCol="0">
            <a:spAutoFit/>
          </a:bodyPr>
          <a:lstStyle/>
          <a:p>
            <a:r>
              <a:rPr lang="en-US" sz="1600" b="1" dirty="0">
                <a:solidFill>
                  <a:srgbClr val="FF0000"/>
                </a:solidFill>
                <a:latin typeface="Arial"/>
                <a:cs typeface="Arial"/>
              </a:rPr>
              <a:t>PHILIPPINES. </a:t>
            </a:r>
            <a:r>
              <a:rPr lang="en-US" sz="1600" dirty="0">
                <a:solidFill>
                  <a:srgbClr val="122240"/>
                </a:solidFill>
                <a:latin typeface="Arial"/>
                <a:cs typeface="Arial"/>
              </a:rPr>
              <a:t>the green healthcare facilities initiative and WASH FIT are facilitating national efforts for climate resilient WASH.</a:t>
            </a:r>
          </a:p>
        </p:txBody>
      </p:sp>
      <p:sp>
        <p:nvSpPr>
          <p:cNvPr id="22" name="Rounded Rectangular Callout 21"/>
          <p:cNvSpPr/>
          <p:nvPr/>
        </p:nvSpPr>
        <p:spPr>
          <a:xfrm>
            <a:off x="196260" y="1501854"/>
            <a:ext cx="3382080" cy="1177379"/>
          </a:xfrm>
          <a:prstGeom prst="wedgeRoundRectCallout">
            <a:avLst>
              <a:gd name="adj1" fmla="val 9683"/>
              <a:gd name="adj2" fmla="val 141392"/>
              <a:gd name="adj3" fmla="val 16667"/>
            </a:avLst>
          </a:prstGeom>
          <a:solidFill>
            <a:schemeClr val="bg1"/>
          </a:solidFill>
          <a:ln w="38100">
            <a:solidFill>
              <a:srgbClr val="0E1A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76721" y="1522371"/>
            <a:ext cx="3427047" cy="1077218"/>
          </a:xfrm>
          <a:prstGeom prst="rect">
            <a:avLst/>
          </a:prstGeom>
          <a:noFill/>
        </p:spPr>
        <p:txBody>
          <a:bodyPr wrap="square" rtlCol="0">
            <a:spAutoFit/>
          </a:bodyPr>
          <a:lstStyle/>
          <a:p>
            <a:r>
              <a:rPr lang="en-US" sz="1600" b="1" dirty="0">
                <a:solidFill>
                  <a:srgbClr val="FF0000"/>
                </a:solidFill>
                <a:latin typeface="Arial"/>
                <a:cs typeface="Arial"/>
              </a:rPr>
              <a:t>GHANA. </a:t>
            </a:r>
            <a:r>
              <a:rPr lang="en-US" sz="1600" dirty="0">
                <a:solidFill>
                  <a:srgbClr val="122240"/>
                </a:solidFill>
                <a:latin typeface="Arial"/>
                <a:cs typeface="Arial"/>
              </a:rPr>
              <a:t>Communities rate services and contribute to solutions which are tracked through the national health monitoring system.</a:t>
            </a:r>
          </a:p>
        </p:txBody>
      </p:sp>
      <p:sp>
        <p:nvSpPr>
          <p:cNvPr id="24" name="Rounded Rectangular Callout 23"/>
          <p:cNvSpPr/>
          <p:nvPr/>
        </p:nvSpPr>
        <p:spPr>
          <a:xfrm>
            <a:off x="160929" y="4565162"/>
            <a:ext cx="2860851" cy="1173401"/>
          </a:xfrm>
          <a:prstGeom prst="wedgeRoundRectCallout">
            <a:avLst>
              <a:gd name="adj1" fmla="val -11922"/>
              <a:gd name="adj2" fmla="val -94477"/>
              <a:gd name="adj3" fmla="val 16667"/>
            </a:avLst>
          </a:prstGeom>
          <a:solidFill>
            <a:schemeClr val="bg1"/>
          </a:solidFill>
          <a:ln w="38100">
            <a:solidFill>
              <a:srgbClr val="0E1A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04309" y="4610320"/>
            <a:ext cx="2889461" cy="1077218"/>
          </a:xfrm>
          <a:prstGeom prst="rect">
            <a:avLst/>
          </a:prstGeom>
          <a:noFill/>
        </p:spPr>
        <p:txBody>
          <a:bodyPr wrap="square" rtlCol="0">
            <a:spAutoFit/>
          </a:bodyPr>
          <a:lstStyle/>
          <a:p>
            <a:r>
              <a:rPr lang="en-US" sz="1600" b="1" dirty="0">
                <a:solidFill>
                  <a:srgbClr val="FF0000"/>
                </a:solidFill>
                <a:latin typeface="Arial"/>
                <a:cs typeface="Arial"/>
              </a:rPr>
              <a:t>COLOMBIA. </a:t>
            </a:r>
            <a:r>
              <a:rPr lang="en-US" sz="1600" dirty="0">
                <a:solidFill>
                  <a:srgbClr val="122240"/>
                </a:solidFill>
                <a:latin typeface="Arial"/>
                <a:cs typeface="Arial"/>
              </a:rPr>
              <a:t>The First Lady, started a regional coalition of political spokespersons and advocates.</a:t>
            </a:r>
          </a:p>
        </p:txBody>
      </p:sp>
      <p:sp>
        <p:nvSpPr>
          <p:cNvPr id="26" name="Slide Number Placeholder 3">
            <a:extLst>
              <a:ext uri="{FF2B5EF4-FFF2-40B4-BE49-F238E27FC236}">
                <a16:creationId xmlns:a16="http://schemas.microsoft.com/office/drawing/2014/main" id="{23FF9706-B0CA-284E-B7ED-C77CB945D136}"/>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4CE0EA-F3B5-4684-BA10-C594598FDB9C}" type="slidenum">
              <a:rPr lang="en-GB" smtClean="0"/>
              <a:pPr/>
              <a:t>19</a:t>
            </a:fld>
            <a:endParaRPr lang="en-GB"/>
          </a:p>
        </p:txBody>
      </p:sp>
      <p:sp>
        <p:nvSpPr>
          <p:cNvPr id="27" name="Rounded Rectangular Callout 26"/>
          <p:cNvSpPr/>
          <p:nvPr/>
        </p:nvSpPr>
        <p:spPr>
          <a:xfrm>
            <a:off x="5531031" y="1314055"/>
            <a:ext cx="3468077" cy="1463981"/>
          </a:xfrm>
          <a:prstGeom prst="wedgeRoundRectCallout">
            <a:avLst>
              <a:gd name="adj1" fmla="val -46010"/>
              <a:gd name="adj2" fmla="val 91633"/>
              <a:gd name="adj3" fmla="val 16667"/>
            </a:avLst>
          </a:prstGeom>
          <a:solidFill>
            <a:schemeClr val="bg1"/>
          </a:solidFill>
          <a:ln w="38100">
            <a:solidFill>
              <a:srgbClr val="0E1A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556518" y="1384532"/>
            <a:ext cx="3424573" cy="1323439"/>
          </a:xfrm>
          <a:prstGeom prst="rect">
            <a:avLst/>
          </a:prstGeom>
          <a:noFill/>
        </p:spPr>
        <p:txBody>
          <a:bodyPr wrap="square" rtlCol="0">
            <a:spAutoFit/>
          </a:bodyPr>
          <a:lstStyle/>
          <a:p>
            <a:r>
              <a:rPr lang="en-US" sz="1600" b="1" dirty="0">
                <a:solidFill>
                  <a:srgbClr val="FF0000"/>
                </a:solidFill>
                <a:latin typeface="Arial"/>
                <a:cs typeface="Arial"/>
              </a:rPr>
              <a:t>BHUTAN. </a:t>
            </a:r>
            <a:r>
              <a:rPr lang="en-US" sz="1600" dirty="0">
                <a:solidFill>
                  <a:srgbClr val="122240"/>
                </a:solidFill>
                <a:latin typeface="Arial"/>
                <a:cs typeface="Arial"/>
              </a:rPr>
              <a:t>An innovative, local </a:t>
            </a:r>
            <a:r>
              <a:rPr lang="en-US" sz="1600" dirty="0" err="1">
                <a:solidFill>
                  <a:srgbClr val="122240"/>
                </a:solidFill>
                <a:latin typeface="Arial"/>
                <a:cs typeface="Arial"/>
              </a:rPr>
              <a:t>handwashing</a:t>
            </a:r>
            <a:r>
              <a:rPr lang="en-US" sz="1600" dirty="0">
                <a:solidFill>
                  <a:srgbClr val="122240"/>
                </a:solidFill>
                <a:latin typeface="Arial"/>
                <a:cs typeface="Arial"/>
              </a:rPr>
              <a:t> + drinking-water treatment technology was rolled out in major hospitals to prevent infections, including COVID-19.</a:t>
            </a:r>
          </a:p>
        </p:txBody>
      </p:sp>
    </p:spTree>
    <p:extLst>
      <p:ext uri="{BB962C8B-B14F-4D97-AF65-F5344CB8AC3E}">
        <p14:creationId xmlns:p14="http://schemas.microsoft.com/office/powerpoint/2010/main" val="9773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1657A-430E-4D4F-A83E-10A83F7A3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0615" y="192747"/>
            <a:ext cx="2214644" cy="609027"/>
          </a:xfrm>
          <a:prstGeom prst="rect">
            <a:avLst/>
          </a:prstGeom>
        </p:spPr>
      </p:pic>
      <p:pic>
        <p:nvPicPr>
          <p:cNvPr id="9" name="Picture 8">
            <a:extLst>
              <a:ext uri="{FF2B5EF4-FFF2-40B4-BE49-F238E27FC236}">
                <a16:creationId xmlns:a16="http://schemas.microsoft.com/office/drawing/2014/main" id="{E038069B-711A-F94F-9241-120C38821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310" y="18682"/>
            <a:ext cx="2737341" cy="957155"/>
          </a:xfrm>
          <a:prstGeom prst="rect">
            <a:avLst/>
          </a:prstGeom>
        </p:spPr>
      </p:pic>
      <p:grpSp>
        <p:nvGrpSpPr>
          <p:cNvPr id="5" name="Group 4">
            <a:extLst>
              <a:ext uri="{FF2B5EF4-FFF2-40B4-BE49-F238E27FC236}">
                <a16:creationId xmlns:a16="http://schemas.microsoft.com/office/drawing/2014/main" id="{9265AC72-03B3-F64A-B731-70407BA55287}"/>
              </a:ext>
            </a:extLst>
          </p:cNvPr>
          <p:cNvGrpSpPr/>
          <p:nvPr/>
        </p:nvGrpSpPr>
        <p:grpSpPr>
          <a:xfrm>
            <a:off x="20304" y="1801552"/>
            <a:ext cx="4685327" cy="4491942"/>
            <a:chOff x="20304" y="1801552"/>
            <a:chExt cx="4685327" cy="4491942"/>
          </a:xfrm>
        </p:grpSpPr>
        <p:pic>
          <p:nvPicPr>
            <p:cNvPr id="3" name="Picture 2">
              <a:extLst>
                <a:ext uri="{FF2B5EF4-FFF2-40B4-BE49-F238E27FC236}">
                  <a16:creationId xmlns:a16="http://schemas.microsoft.com/office/drawing/2014/main" id="{9B99928D-F281-2F45-87C5-B922E12D17A8}"/>
                </a:ext>
              </a:extLst>
            </p:cNvPr>
            <p:cNvPicPr>
              <a:picLocks noChangeAspect="1"/>
            </p:cNvPicPr>
            <p:nvPr/>
          </p:nvPicPr>
          <p:blipFill>
            <a:blip r:embed="rId5"/>
            <a:stretch>
              <a:fillRect/>
            </a:stretch>
          </p:blipFill>
          <p:spPr>
            <a:xfrm>
              <a:off x="20305" y="1801552"/>
              <a:ext cx="4682755" cy="1505908"/>
            </a:xfrm>
            <a:prstGeom prst="rect">
              <a:avLst/>
            </a:prstGeom>
          </p:spPr>
        </p:pic>
        <p:pic>
          <p:nvPicPr>
            <p:cNvPr id="11" name="Picture 10">
              <a:extLst>
                <a:ext uri="{FF2B5EF4-FFF2-40B4-BE49-F238E27FC236}">
                  <a16:creationId xmlns:a16="http://schemas.microsoft.com/office/drawing/2014/main" id="{37FE3762-2509-5C4F-BB62-80655E0123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304" y="3280190"/>
              <a:ext cx="4685327" cy="1547999"/>
            </a:xfrm>
            <a:prstGeom prst="rect">
              <a:avLst/>
            </a:prstGeom>
          </p:spPr>
        </p:pic>
        <p:pic>
          <p:nvPicPr>
            <p:cNvPr id="12" name="Picture 11">
              <a:extLst>
                <a:ext uri="{FF2B5EF4-FFF2-40B4-BE49-F238E27FC236}">
                  <a16:creationId xmlns:a16="http://schemas.microsoft.com/office/drawing/2014/main" id="{BFC2642E-DECC-F740-8299-C49EE008E3C4}"/>
                </a:ext>
              </a:extLst>
            </p:cNvPr>
            <p:cNvPicPr>
              <a:picLocks noChangeAspect="1"/>
            </p:cNvPicPr>
            <p:nvPr/>
          </p:nvPicPr>
          <p:blipFill>
            <a:blip r:embed="rId5"/>
            <a:stretch>
              <a:fillRect/>
            </a:stretch>
          </p:blipFill>
          <p:spPr>
            <a:xfrm>
              <a:off x="20304" y="4787586"/>
              <a:ext cx="4682755" cy="1505908"/>
            </a:xfrm>
            <a:prstGeom prst="rect">
              <a:avLst/>
            </a:prstGeom>
          </p:spPr>
        </p:pic>
      </p:grpSp>
      <p:sp>
        <p:nvSpPr>
          <p:cNvPr id="6" name="TextBox 5">
            <a:extLst>
              <a:ext uri="{FF2B5EF4-FFF2-40B4-BE49-F238E27FC236}">
                <a16:creationId xmlns:a16="http://schemas.microsoft.com/office/drawing/2014/main" id="{95B477DF-F4A1-BE4A-ABA8-CCB274868198}"/>
              </a:ext>
            </a:extLst>
          </p:cNvPr>
          <p:cNvSpPr txBox="1"/>
          <p:nvPr/>
        </p:nvSpPr>
        <p:spPr>
          <a:xfrm>
            <a:off x="84280" y="1719560"/>
            <a:ext cx="4676002" cy="2044855"/>
          </a:xfrm>
          <a:prstGeom prst="rect">
            <a:avLst/>
          </a:prstGeom>
          <a:noFill/>
        </p:spPr>
        <p:txBody>
          <a:bodyPr wrap="square" rtlCol="0">
            <a:spAutoFit/>
          </a:bodyPr>
          <a:lstStyle/>
          <a:p>
            <a:pPr lvl="0" defTabSz="914377">
              <a:lnSpc>
                <a:spcPct val="110000"/>
              </a:lnSpc>
              <a:spcBef>
                <a:spcPts val="1000"/>
              </a:spcBef>
              <a:spcAft>
                <a:spcPts val="600"/>
              </a:spcAft>
              <a:buClr>
                <a:prstClr val="black"/>
              </a:buClr>
              <a:buSzPct val="80000"/>
            </a:pPr>
            <a:r>
              <a:rPr lang="en-US" sz="6000" b="1" dirty="0">
                <a:solidFill>
                  <a:prstClr val="white"/>
                </a:solidFill>
                <a:latin typeface="Arial" panose="020B0604020202020204" pitchFamily="34" charset="0"/>
                <a:cs typeface="Arial" panose="020B0604020202020204" pitchFamily="34" charset="0"/>
              </a:rPr>
              <a:t>Outline of the session </a:t>
            </a:r>
          </a:p>
        </p:txBody>
      </p:sp>
      <p:sp>
        <p:nvSpPr>
          <p:cNvPr id="2" name="Rectangle 1">
            <a:extLst>
              <a:ext uri="{FF2B5EF4-FFF2-40B4-BE49-F238E27FC236}">
                <a16:creationId xmlns:a16="http://schemas.microsoft.com/office/drawing/2014/main" id="{5244B8AF-D635-9F45-BE2F-E65DE386B7CF}"/>
              </a:ext>
            </a:extLst>
          </p:cNvPr>
          <p:cNvSpPr/>
          <p:nvPr/>
        </p:nvSpPr>
        <p:spPr>
          <a:xfrm>
            <a:off x="188282" y="3817543"/>
            <a:ext cx="4572000" cy="2923877"/>
          </a:xfrm>
          <a:prstGeom prst="rect">
            <a:avLst/>
          </a:prstGeom>
        </p:spPr>
        <p:txBody>
          <a:bodyPr>
            <a:spAutoFit/>
          </a:bodyPr>
          <a:lstStyle/>
          <a:p>
            <a:pPr>
              <a:buClr>
                <a:srgbClr val="FFFFFF"/>
              </a:buClr>
            </a:pPr>
            <a:r>
              <a:rPr lang="en-US" sz="2800" b="1" i="1" dirty="0">
                <a:solidFill>
                  <a:schemeClr val="bg1"/>
                </a:solidFill>
                <a:latin typeface="Arial" panose="020B0604020202020204" pitchFamily="34" charset="0"/>
                <a:cs typeface="Arial" panose="020B0604020202020204" pitchFamily="34" charset="0"/>
              </a:rPr>
              <a:t>PART 1</a:t>
            </a:r>
          </a:p>
          <a:p>
            <a:pPr marL="342900" indent="-342900">
              <a:buClr>
                <a:srgbClr val="FFFFFF"/>
              </a:buClr>
              <a:buFont typeface="Arial" panose="020B0604020202020204" pitchFamily="34" charset="0"/>
              <a:buChar char="•"/>
            </a:pPr>
            <a:r>
              <a:rPr lang="en-US" sz="2000" i="1" dirty="0">
                <a:solidFill>
                  <a:schemeClr val="bg1"/>
                </a:solidFill>
                <a:latin typeface="Arial" panose="020B0604020202020204" pitchFamily="34" charset="0"/>
                <a:cs typeface="Arial" panose="020B0604020202020204" pitchFamily="34" charset="0"/>
              </a:rPr>
              <a:t>Latest data on access</a:t>
            </a:r>
          </a:p>
          <a:p>
            <a:pPr>
              <a:buClr>
                <a:srgbClr val="FFFFFF"/>
              </a:buClr>
            </a:pPr>
            <a:endParaRPr lang="en-US" sz="2400" b="1" i="1" dirty="0">
              <a:solidFill>
                <a:schemeClr val="bg1"/>
              </a:solidFill>
              <a:latin typeface="Arial" panose="020B0604020202020204" pitchFamily="34" charset="0"/>
              <a:cs typeface="Arial" panose="020B0604020202020204" pitchFamily="34" charset="0"/>
            </a:endParaRPr>
          </a:p>
          <a:p>
            <a:pPr>
              <a:buClr>
                <a:srgbClr val="FFFFFF"/>
              </a:buClr>
            </a:pPr>
            <a:r>
              <a:rPr lang="en-US" sz="2400" b="1" i="1" dirty="0">
                <a:solidFill>
                  <a:schemeClr val="bg1"/>
                </a:solidFill>
                <a:latin typeface="Arial" panose="020B0604020202020204" pitchFamily="34" charset="0"/>
                <a:cs typeface="Arial" panose="020B0604020202020204" pitchFamily="34" charset="0"/>
              </a:rPr>
              <a:t>PART 2</a:t>
            </a:r>
          </a:p>
          <a:p>
            <a:pPr marL="342900" indent="-342900">
              <a:buClr>
                <a:srgbClr val="FFFFFF"/>
              </a:buClr>
              <a:buFont typeface="Arial" panose="020B0604020202020204" pitchFamily="34" charset="0"/>
              <a:buChar char="•"/>
            </a:pPr>
            <a:r>
              <a:rPr lang="en-US" sz="2000" i="1" dirty="0">
                <a:solidFill>
                  <a:schemeClr val="bg1"/>
                </a:solidFill>
                <a:latin typeface="Arial" panose="020B0604020202020204" pitchFamily="34" charset="0"/>
                <a:cs typeface="Arial" panose="020B0604020202020204" pitchFamily="34" charset="0"/>
              </a:rPr>
              <a:t>Country progress in implementing practical steps</a:t>
            </a:r>
          </a:p>
          <a:p>
            <a:pPr marL="342900" indent="-342900">
              <a:buClr>
                <a:srgbClr val="FFFFFF"/>
              </a:buClr>
              <a:buFont typeface="Arial" panose="020B0604020202020204" pitchFamily="34" charset="0"/>
              <a:buChar char="•"/>
            </a:pPr>
            <a:r>
              <a:rPr lang="en-US" sz="2000" i="1" dirty="0">
                <a:solidFill>
                  <a:schemeClr val="bg1"/>
                </a:solidFill>
                <a:latin typeface="Arial" panose="020B0604020202020204" pitchFamily="34" charset="0"/>
                <a:cs typeface="Arial" panose="020B0604020202020204" pitchFamily="34" charset="0"/>
              </a:rPr>
              <a:t>Main recommendations</a:t>
            </a:r>
          </a:p>
          <a:p>
            <a:pPr marL="342900" indent="-342900">
              <a:buClr>
                <a:srgbClr val="FFFFFF"/>
              </a:buClr>
              <a:buFont typeface="Arial" panose="020B0604020202020204" pitchFamily="34" charset="0"/>
              <a:buChar char="•"/>
            </a:pPr>
            <a:endParaRPr lang="en-US" sz="2400" i="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A87562-28F0-664B-8374-548F403B1E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8432" y="1801552"/>
            <a:ext cx="3124366" cy="4443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82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20</a:t>
            </a:fld>
            <a:endParaRPr lang="en-GB"/>
          </a:p>
        </p:txBody>
      </p:sp>
      <p:cxnSp>
        <p:nvCxnSpPr>
          <p:cNvPr id="8" name="Straight Connector 7">
            <a:extLst>
              <a:ext uri="{FF2B5EF4-FFF2-40B4-BE49-F238E27FC236}">
                <a16:creationId xmlns:a16="http://schemas.microsoft.com/office/drawing/2014/main" id="{3A9278EB-B742-0B4C-85AB-409A4BD4C269}"/>
              </a:ext>
            </a:extLst>
          </p:cNvPr>
          <p:cNvCxnSpPr/>
          <p:nvPr/>
        </p:nvCxnSpPr>
        <p:spPr>
          <a:xfrm>
            <a:off x="247393" y="1273173"/>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15A9461B-5AEC-A044-BD5E-B7606E8CBB55}"/>
              </a:ext>
            </a:extLst>
          </p:cNvPr>
          <p:cNvSpPr txBox="1">
            <a:spLocks/>
          </p:cNvSpPr>
          <p:nvPr/>
        </p:nvSpPr>
        <p:spPr>
          <a:xfrm>
            <a:off x="133089" y="22274"/>
            <a:ext cx="9110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Integration with health incomplete</a:t>
            </a:r>
            <a:endParaRPr lang="en-US"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CAD8A2A-A963-4C4E-B016-7B017B425332}"/>
              </a:ext>
            </a:extLst>
          </p:cNvPr>
          <p:cNvSpPr txBox="1"/>
          <p:nvPr/>
        </p:nvSpPr>
        <p:spPr>
          <a:xfrm>
            <a:off x="5092238" y="1862813"/>
            <a:ext cx="3639364" cy="4493538"/>
          </a:xfrm>
          <a:prstGeom prst="rect">
            <a:avLst/>
          </a:prstGeom>
          <a:noFill/>
        </p:spPr>
        <p:txBody>
          <a:bodyPr wrap="square" rtlCol="0">
            <a:spAutoFit/>
          </a:bodyPr>
          <a:lstStyle/>
          <a:p>
            <a:r>
              <a:rPr lang="en-US" sz="2600" b="1" dirty="0">
                <a:solidFill>
                  <a:srgbClr val="002060"/>
                </a:solidFill>
                <a:latin typeface="Arial" panose="020B0604020202020204" pitchFamily="34" charset="0"/>
                <a:cs typeface="Arial" panose="020B0604020202020204" pitchFamily="34" charset="0"/>
              </a:rPr>
              <a:t>Key </a:t>
            </a:r>
            <a:r>
              <a:rPr lang="en-US" sz="2600" b="1" dirty="0" err="1">
                <a:solidFill>
                  <a:srgbClr val="002060"/>
                </a:solidFill>
                <a:latin typeface="Arial" panose="020B0604020202020204" pitchFamily="34" charset="0"/>
                <a:cs typeface="Arial" panose="020B0604020202020204" pitchFamily="34" charset="0"/>
              </a:rPr>
              <a:t>programmes</a:t>
            </a:r>
            <a:r>
              <a:rPr lang="en-US" sz="2600" b="1" dirty="0">
                <a:solidFill>
                  <a:srgbClr val="00206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Infection prevention and control</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Maternal and newborn health</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Antimicrobial resistance</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Outbreaks/cholera</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Vaccines</a:t>
            </a: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Neglected tropical diseases</a:t>
            </a:r>
          </a:p>
        </p:txBody>
      </p:sp>
      <p:sp>
        <p:nvSpPr>
          <p:cNvPr id="2" name="TextBox 1">
            <a:extLst>
              <a:ext uri="{FF2B5EF4-FFF2-40B4-BE49-F238E27FC236}">
                <a16:creationId xmlns:a16="http://schemas.microsoft.com/office/drawing/2014/main" id="{2945DFB8-3583-4240-AE0F-7972B51530DA}"/>
              </a:ext>
            </a:extLst>
          </p:cNvPr>
          <p:cNvSpPr txBox="1"/>
          <p:nvPr/>
        </p:nvSpPr>
        <p:spPr>
          <a:xfrm>
            <a:off x="133089" y="1399603"/>
            <a:ext cx="5127599" cy="338554"/>
          </a:xfrm>
          <a:prstGeom prst="rect">
            <a:avLst/>
          </a:prstGeom>
          <a:noFill/>
        </p:spPr>
        <p:txBody>
          <a:bodyPr wrap="square" rtlCol="0">
            <a:spAutoFit/>
          </a:bodyPr>
          <a:lstStyle/>
          <a:p>
            <a:r>
              <a:rPr lang="en-US" sz="1600" dirty="0">
                <a:solidFill>
                  <a:srgbClr val="002060"/>
                </a:solidFill>
                <a:latin typeface="Arial" panose="020B0604020202020204" pitchFamily="34" charset="0"/>
                <a:cs typeface="Arial" panose="020B0604020202020204" pitchFamily="34" charset="0"/>
              </a:rPr>
              <a:t>Care through the lens of the quality elements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393" y="1789923"/>
            <a:ext cx="4584952" cy="4853130"/>
          </a:xfrm>
          <a:prstGeom prst="rect">
            <a:avLst/>
          </a:prstGeom>
        </p:spPr>
      </p:pic>
    </p:spTree>
    <p:extLst>
      <p:ext uri="{BB962C8B-B14F-4D97-AF65-F5344CB8AC3E}">
        <p14:creationId xmlns:p14="http://schemas.microsoft.com/office/powerpoint/2010/main" val="306073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A3803D4-D041-E340-8C9C-01AAE06E90CF}"/>
              </a:ext>
            </a:extLst>
          </p:cNvPr>
          <p:cNvPicPr>
            <a:picLocks noChangeAspect="1"/>
          </p:cNvPicPr>
          <p:nvPr/>
        </p:nvPicPr>
        <p:blipFill>
          <a:blip r:embed="rId2"/>
          <a:stretch>
            <a:fillRect/>
          </a:stretch>
        </p:blipFill>
        <p:spPr>
          <a:xfrm>
            <a:off x="4057649" y="1697618"/>
            <a:ext cx="4708498" cy="3271807"/>
          </a:xfrm>
          <a:prstGeom prst="rect">
            <a:avLst/>
          </a:prstGeom>
        </p:spPr>
      </p:pic>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21</a:t>
            </a:fld>
            <a:endParaRPr lang="en-GB"/>
          </a:p>
        </p:txBody>
      </p:sp>
      <p:cxnSp>
        <p:nvCxnSpPr>
          <p:cNvPr id="8" name="Straight Connector 7">
            <a:extLst>
              <a:ext uri="{FF2B5EF4-FFF2-40B4-BE49-F238E27FC236}">
                <a16:creationId xmlns:a16="http://schemas.microsoft.com/office/drawing/2014/main" id="{59E0EC72-E7FF-2942-B354-C0F381C38C5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8249CB19-152A-D948-82D9-8D722AEA2035}"/>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Price tag for achieving universal basic WASH</a:t>
            </a:r>
          </a:p>
        </p:txBody>
      </p:sp>
      <p:sp>
        <p:nvSpPr>
          <p:cNvPr id="14" name="TextBox 13">
            <a:extLst>
              <a:ext uri="{FF2B5EF4-FFF2-40B4-BE49-F238E27FC236}">
                <a16:creationId xmlns:a16="http://schemas.microsoft.com/office/drawing/2014/main" id="{5363CB8F-5212-D545-96B2-1EB93489756D}"/>
              </a:ext>
            </a:extLst>
          </p:cNvPr>
          <p:cNvSpPr txBox="1"/>
          <p:nvPr/>
        </p:nvSpPr>
        <p:spPr>
          <a:xfrm>
            <a:off x="4057649" y="1779776"/>
            <a:ext cx="4669459" cy="295465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US$ 1.2 billion </a:t>
            </a:r>
            <a:r>
              <a:rPr lang="en-US" sz="2200" dirty="0">
                <a:solidFill>
                  <a:schemeClr val="bg1"/>
                </a:solidFill>
                <a:latin typeface="Arial" panose="020B0604020202020204" pitchFamily="34" charset="0"/>
                <a:cs typeface="Arial" panose="020B0604020202020204" pitchFamily="34" charset="0"/>
              </a:rPr>
              <a:t>in capital investment, equal to US$ 1 per capita (0.10 USD/per capita/year)</a:t>
            </a:r>
          </a:p>
          <a:p>
            <a:pPr marL="457200" indent="-457200">
              <a:spcAft>
                <a:spcPts val="1200"/>
              </a:spcAft>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US$ 2.4 billion </a:t>
            </a:r>
            <a:r>
              <a:rPr lang="en-US" sz="2200" dirty="0">
                <a:solidFill>
                  <a:schemeClr val="bg1"/>
                </a:solidFill>
                <a:latin typeface="Arial" panose="020B0604020202020204" pitchFamily="34" charset="0"/>
                <a:cs typeface="Arial" panose="020B0604020202020204" pitchFamily="34" charset="0"/>
              </a:rPr>
              <a:t>more for operation and maintenance,</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equal to US$ 2 per capita (0.20 USD/capita/year)</a:t>
            </a:r>
          </a:p>
        </p:txBody>
      </p:sp>
      <p:grpSp>
        <p:nvGrpSpPr>
          <p:cNvPr id="16" name="Group 15">
            <a:extLst>
              <a:ext uri="{FF2B5EF4-FFF2-40B4-BE49-F238E27FC236}">
                <a16:creationId xmlns:a16="http://schemas.microsoft.com/office/drawing/2014/main" id="{A5DA18DE-6B99-D540-B66D-8B4AD379185E}"/>
              </a:ext>
            </a:extLst>
          </p:cNvPr>
          <p:cNvGrpSpPr/>
          <p:nvPr/>
        </p:nvGrpSpPr>
        <p:grpSpPr>
          <a:xfrm>
            <a:off x="334760" y="1779776"/>
            <a:ext cx="3132788" cy="3189650"/>
            <a:chOff x="825817" y="1779776"/>
            <a:chExt cx="3132788" cy="3189650"/>
          </a:xfrm>
        </p:grpSpPr>
        <p:grpSp>
          <p:nvGrpSpPr>
            <p:cNvPr id="13" name="Group 12">
              <a:extLst>
                <a:ext uri="{FF2B5EF4-FFF2-40B4-BE49-F238E27FC236}">
                  <a16:creationId xmlns:a16="http://schemas.microsoft.com/office/drawing/2014/main" id="{AAB27CEE-E05D-5547-81CD-0E92A04B88BE}"/>
                </a:ext>
              </a:extLst>
            </p:cNvPr>
            <p:cNvGrpSpPr/>
            <p:nvPr/>
          </p:nvGrpSpPr>
          <p:grpSpPr>
            <a:xfrm>
              <a:off x="825818" y="1779776"/>
              <a:ext cx="3132787" cy="2483831"/>
              <a:chOff x="212457" y="1463303"/>
              <a:chExt cx="3132787" cy="2483831"/>
            </a:xfrm>
          </p:grpSpPr>
          <p:pic>
            <p:nvPicPr>
              <p:cNvPr id="7" name="Picture 6">
                <a:extLst>
                  <a:ext uri="{FF2B5EF4-FFF2-40B4-BE49-F238E27FC236}">
                    <a16:creationId xmlns:a16="http://schemas.microsoft.com/office/drawing/2014/main" id="{1CDD0517-CF48-854B-8796-FCF9A3D981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457" y="1463303"/>
                <a:ext cx="3132787" cy="2483831"/>
              </a:xfrm>
              <a:prstGeom prst="rect">
                <a:avLst/>
              </a:prstGeom>
            </p:spPr>
          </p:pic>
          <p:pic>
            <p:nvPicPr>
              <p:cNvPr id="10" name="Picture 9">
                <a:extLst>
                  <a:ext uri="{FF2B5EF4-FFF2-40B4-BE49-F238E27FC236}">
                    <a16:creationId xmlns:a16="http://schemas.microsoft.com/office/drawing/2014/main" id="{4F2B775D-1069-0542-A559-8E8A07D91C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26472" y="1728980"/>
                <a:ext cx="1152392" cy="621926"/>
              </a:xfrm>
              <a:prstGeom prst="rect">
                <a:avLst/>
              </a:prstGeom>
            </p:spPr>
          </p:pic>
        </p:grpSp>
        <p:pic>
          <p:nvPicPr>
            <p:cNvPr id="15" name="Picture 14">
              <a:extLst>
                <a:ext uri="{FF2B5EF4-FFF2-40B4-BE49-F238E27FC236}">
                  <a16:creationId xmlns:a16="http://schemas.microsoft.com/office/drawing/2014/main" id="{41DC0A13-AC5B-6B48-9180-9AAA02B704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817" y="4263607"/>
              <a:ext cx="3132788" cy="705819"/>
            </a:xfrm>
            <a:prstGeom prst="rect">
              <a:avLst/>
            </a:prstGeom>
          </p:spPr>
        </p:pic>
      </p:grpSp>
      <p:pic>
        <p:nvPicPr>
          <p:cNvPr id="19" name="Picture 18">
            <a:extLst>
              <a:ext uri="{FF2B5EF4-FFF2-40B4-BE49-F238E27FC236}">
                <a16:creationId xmlns:a16="http://schemas.microsoft.com/office/drawing/2014/main" id="{49158C9F-5C27-B044-9FEF-E560975220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4760" y="5179988"/>
            <a:ext cx="8408632" cy="1176364"/>
          </a:xfrm>
          <a:prstGeom prst="rect">
            <a:avLst/>
          </a:prstGeom>
        </p:spPr>
      </p:pic>
      <p:sp>
        <p:nvSpPr>
          <p:cNvPr id="3" name="TextBox 2">
            <a:extLst>
              <a:ext uri="{FF2B5EF4-FFF2-40B4-BE49-F238E27FC236}">
                <a16:creationId xmlns:a16="http://schemas.microsoft.com/office/drawing/2014/main" id="{F7BE8AA8-30C5-8F41-BF78-61C444757B84}"/>
              </a:ext>
            </a:extLst>
          </p:cNvPr>
          <p:cNvSpPr txBox="1"/>
          <p:nvPr/>
        </p:nvSpPr>
        <p:spPr>
          <a:xfrm>
            <a:off x="334760" y="5224687"/>
            <a:ext cx="8392348"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Achieving universal basic WASH by 2030 in all LDCs will cost </a:t>
            </a:r>
            <a:r>
              <a:rPr lang="en-US" sz="3200" b="1" dirty="0">
                <a:solidFill>
                  <a:schemeClr val="bg1"/>
                </a:solidFill>
                <a:latin typeface="Arial" panose="020B0604020202020204" pitchFamily="34" charset="0"/>
                <a:cs typeface="Arial" panose="020B0604020202020204" pitchFamily="34" charset="0"/>
              </a:rPr>
              <a:t>US$ 3.6 billion</a:t>
            </a:r>
          </a:p>
        </p:txBody>
      </p:sp>
    </p:spTree>
    <p:extLst>
      <p:ext uri="{BB962C8B-B14F-4D97-AF65-F5344CB8AC3E}">
        <p14:creationId xmlns:p14="http://schemas.microsoft.com/office/powerpoint/2010/main" val="154014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038BF-7F1A-E842-8612-BE0106E2ACD9}"/>
              </a:ext>
            </a:extLst>
          </p:cNvPr>
          <p:cNvSpPr>
            <a:spLocks noGrp="1"/>
          </p:cNvSpPr>
          <p:nvPr>
            <p:ph type="sldNum" sz="quarter" idx="16"/>
          </p:nvPr>
        </p:nvSpPr>
        <p:spPr>
          <a:xfrm>
            <a:off x="8562325" y="6409097"/>
            <a:ext cx="217448" cy="180000"/>
          </a:xfrm>
        </p:spPr>
        <p:txBody>
          <a:bodyPr/>
          <a:lstStyle/>
          <a:p>
            <a:fld id="{A74CE0EA-F3B5-4684-BA10-C594598FDB9C}" type="slidenum">
              <a:rPr lang="en-GB" smtClean="0">
                <a:solidFill>
                  <a:prstClr val="black"/>
                </a:solidFill>
              </a:rPr>
              <a:pPr/>
              <a:t>22</a:t>
            </a:fld>
            <a:endParaRPr lang="en-GB">
              <a:solidFill>
                <a:prstClr val="black"/>
              </a:solidFill>
            </a:endParaRPr>
          </a:p>
        </p:txBody>
      </p:sp>
      <p:sp>
        <p:nvSpPr>
          <p:cNvPr id="4" name="Title 3">
            <a:extLst>
              <a:ext uri="{FF2B5EF4-FFF2-40B4-BE49-F238E27FC236}">
                <a16:creationId xmlns:a16="http://schemas.microsoft.com/office/drawing/2014/main" id="{BAC6EB01-E5F1-A948-B835-F0C14DDCA8F7}"/>
              </a:ext>
            </a:extLst>
          </p:cNvPr>
          <p:cNvSpPr>
            <a:spLocks noGrp="1"/>
          </p:cNvSpPr>
          <p:nvPr>
            <p:ph type="title"/>
          </p:nvPr>
        </p:nvSpPr>
        <p:spPr>
          <a:xfrm>
            <a:off x="260565" y="330409"/>
            <a:ext cx="8675872" cy="720000"/>
          </a:xfrm>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Costs are modest compared to WASH and health resource flows…</a:t>
            </a:r>
          </a:p>
        </p:txBody>
      </p:sp>
      <p:grpSp>
        <p:nvGrpSpPr>
          <p:cNvPr id="3" name="Group 2">
            <a:extLst>
              <a:ext uri="{FF2B5EF4-FFF2-40B4-BE49-F238E27FC236}">
                <a16:creationId xmlns:a16="http://schemas.microsoft.com/office/drawing/2014/main" id="{43E70DD7-B2CC-E749-827B-C43E9EA89879}"/>
              </a:ext>
            </a:extLst>
          </p:cNvPr>
          <p:cNvGrpSpPr/>
          <p:nvPr/>
        </p:nvGrpSpPr>
        <p:grpSpPr>
          <a:xfrm>
            <a:off x="260565" y="1600736"/>
            <a:ext cx="8638961" cy="769441"/>
            <a:chOff x="260565" y="1853989"/>
            <a:chExt cx="8638961" cy="769441"/>
          </a:xfrm>
        </p:grpSpPr>
        <p:sp>
          <p:nvSpPr>
            <p:cNvPr id="9" name="Oval 8">
              <a:extLst>
                <a:ext uri="{FF2B5EF4-FFF2-40B4-BE49-F238E27FC236}">
                  <a16:creationId xmlns:a16="http://schemas.microsoft.com/office/drawing/2014/main" id="{D0809745-18B2-0C41-8ADA-362ED5668BAD}"/>
                </a:ext>
              </a:extLst>
            </p:cNvPr>
            <p:cNvSpPr>
              <a:spLocks noChangeAspect="1"/>
            </p:cNvSpPr>
            <p:nvPr/>
          </p:nvSpPr>
          <p:spPr>
            <a:xfrm>
              <a:off x="3470943" y="2224993"/>
              <a:ext cx="27432" cy="27432"/>
            </a:xfrm>
            <a:prstGeom prst="ellipse">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solidFill>
                  <a:schemeClr val="accent2"/>
                </a:solidFill>
              </a:endParaRPr>
            </a:p>
          </p:txBody>
        </p:sp>
        <p:sp>
          <p:nvSpPr>
            <p:cNvPr id="6" name="TextBox 5">
              <a:extLst>
                <a:ext uri="{FF2B5EF4-FFF2-40B4-BE49-F238E27FC236}">
                  <a16:creationId xmlns:a16="http://schemas.microsoft.com/office/drawing/2014/main" id="{485B0269-D47E-0E43-B56D-F0885436081B}"/>
                </a:ext>
              </a:extLst>
            </p:cNvPr>
            <p:cNvSpPr txBox="1"/>
            <p:nvPr/>
          </p:nvSpPr>
          <p:spPr>
            <a:xfrm>
              <a:off x="260565" y="1853989"/>
              <a:ext cx="1717736" cy="769441"/>
            </a:xfrm>
            <a:prstGeom prst="rect">
              <a:avLst/>
            </a:prstGeom>
            <a:noFill/>
          </p:spPr>
          <p:txBody>
            <a:bodyPr wrap="square" rtlCol="0">
              <a:spAutoFit/>
            </a:bodyPr>
            <a:lstStyle/>
            <a:p>
              <a:pPr algn="ctr"/>
              <a:r>
                <a:rPr lang="en-US" sz="1600" b="1" dirty="0">
                  <a:solidFill>
                    <a:schemeClr val="accent2"/>
                  </a:solidFill>
                </a:rPr>
                <a:t>US$ 0.30</a:t>
              </a:r>
            </a:p>
            <a:p>
              <a:pPr algn="ctr"/>
              <a:r>
                <a:rPr lang="en-US" sz="1400" dirty="0">
                  <a:solidFill>
                    <a:schemeClr val="accent2"/>
                  </a:solidFill>
                </a:rPr>
                <a:t>(Cap: US$ 0.10, </a:t>
              </a:r>
              <a:br>
                <a:rPr lang="en-US" sz="1400" dirty="0">
                  <a:solidFill>
                    <a:schemeClr val="accent2"/>
                  </a:solidFill>
                </a:rPr>
              </a:br>
              <a:r>
                <a:rPr lang="en-US" sz="1400" dirty="0">
                  <a:solidFill>
                    <a:schemeClr val="accent2"/>
                  </a:solidFill>
                </a:rPr>
                <a:t>O&amp;M: US$ 0.20)</a:t>
              </a:r>
            </a:p>
          </p:txBody>
        </p:sp>
        <p:sp>
          <p:nvSpPr>
            <p:cNvPr id="16" name="TextBox 15">
              <a:extLst>
                <a:ext uri="{FF2B5EF4-FFF2-40B4-BE49-F238E27FC236}">
                  <a16:creationId xmlns:a16="http://schemas.microsoft.com/office/drawing/2014/main" id="{E664F188-64B5-9049-ABFC-BF31D864C156}"/>
                </a:ext>
              </a:extLst>
            </p:cNvPr>
            <p:cNvSpPr txBox="1"/>
            <p:nvPr/>
          </p:nvSpPr>
          <p:spPr>
            <a:xfrm>
              <a:off x="4798993" y="1946322"/>
              <a:ext cx="4100533" cy="584775"/>
            </a:xfrm>
            <a:prstGeom prst="rect">
              <a:avLst/>
            </a:prstGeom>
            <a:noFill/>
          </p:spPr>
          <p:txBody>
            <a:bodyPr wrap="square" rtlCol="0">
              <a:spAutoFit/>
            </a:bodyPr>
            <a:lstStyle/>
            <a:p>
              <a:pPr algn="ctr"/>
              <a:r>
                <a:rPr lang="en-US" sz="1600" b="1" dirty="0">
                  <a:solidFill>
                    <a:schemeClr val="accent2"/>
                  </a:solidFill>
                </a:rPr>
                <a:t>Annual investment needed per capita for WASH in HCFs in LDCs (2021–2030)</a:t>
              </a:r>
            </a:p>
          </p:txBody>
        </p:sp>
      </p:grpSp>
      <p:grpSp>
        <p:nvGrpSpPr>
          <p:cNvPr id="11" name="Group 10">
            <a:extLst>
              <a:ext uri="{FF2B5EF4-FFF2-40B4-BE49-F238E27FC236}">
                <a16:creationId xmlns:a16="http://schemas.microsoft.com/office/drawing/2014/main" id="{3D40B45B-849F-AE4B-8C0F-9A4D06DCB1B3}"/>
              </a:ext>
            </a:extLst>
          </p:cNvPr>
          <p:cNvGrpSpPr/>
          <p:nvPr/>
        </p:nvGrpSpPr>
        <p:grpSpPr>
          <a:xfrm>
            <a:off x="-46255" y="3906847"/>
            <a:ext cx="8717304" cy="769441"/>
            <a:chOff x="-28819" y="4755598"/>
            <a:chExt cx="8717304" cy="769441"/>
          </a:xfrm>
        </p:grpSpPr>
        <p:sp>
          <p:nvSpPr>
            <p:cNvPr id="12" name="Oval 11">
              <a:extLst>
                <a:ext uri="{FF2B5EF4-FFF2-40B4-BE49-F238E27FC236}">
                  <a16:creationId xmlns:a16="http://schemas.microsoft.com/office/drawing/2014/main" id="{CC72E768-90A0-3B46-AE46-E5BC74A2B1C0}"/>
                </a:ext>
              </a:extLst>
            </p:cNvPr>
            <p:cNvSpPr>
              <a:spLocks noChangeAspect="1"/>
            </p:cNvSpPr>
            <p:nvPr/>
          </p:nvSpPr>
          <p:spPr>
            <a:xfrm>
              <a:off x="3134709" y="4755598"/>
              <a:ext cx="769441" cy="769441"/>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8305E1-969C-5343-8169-9349D213C558}"/>
                </a:ext>
              </a:extLst>
            </p:cNvPr>
            <p:cNvSpPr txBox="1"/>
            <p:nvPr/>
          </p:nvSpPr>
          <p:spPr>
            <a:xfrm>
              <a:off x="-28819" y="5033352"/>
              <a:ext cx="2296504" cy="338554"/>
            </a:xfrm>
            <a:prstGeom prst="rect">
              <a:avLst/>
            </a:prstGeom>
            <a:noFill/>
          </p:spPr>
          <p:txBody>
            <a:bodyPr wrap="square" rtlCol="0">
              <a:spAutoFit/>
            </a:bodyPr>
            <a:lstStyle/>
            <a:p>
              <a:pPr algn="ctr"/>
              <a:r>
                <a:rPr lang="en-US" sz="1600" dirty="0"/>
                <a:t>US$ 10</a:t>
              </a:r>
            </a:p>
          </p:txBody>
        </p:sp>
        <p:sp>
          <p:nvSpPr>
            <p:cNvPr id="21" name="TextBox 20">
              <a:extLst>
                <a:ext uri="{FF2B5EF4-FFF2-40B4-BE49-F238E27FC236}">
                  <a16:creationId xmlns:a16="http://schemas.microsoft.com/office/drawing/2014/main" id="{F8794914-B5E0-614F-AB61-72796D04B039}"/>
                </a:ext>
              </a:extLst>
            </p:cNvPr>
            <p:cNvSpPr txBox="1"/>
            <p:nvPr/>
          </p:nvSpPr>
          <p:spPr>
            <a:xfrm>
              <a:off x="5010033" y="4925631"/>
              <a:ext cx="3678452" cy="584775"/>
            </a:xfrm>
            <a:prstGeom prst="rect">
              <a:avLst/>
            </a:prstGeom>
            <a:noFill/>
          </p:spPr>
          <p:txBody>
            <a:bodyPr wrap="square" rtlCol="0">
              <a:spAutoFit/>
            </a:bodyPr>
            <a:lstStyle/>
            <a:p>
              <a:pPr algn="ctr"/>
              <a:r>
                <a:rPr lang="en-US" sz="1600" dirty="0"/>
                <a:t>Recurrent health spending per capita by LDC governments in 2018</a:t>
              </a:r>
            </a:p>
          </p:txBody>
        </p:sp>
      </p:grpSp>
      <p:grpSp>
        <p:nvGrpSpPr>
          <p:cNvPr id="7" name="Group 6">
            <a:extLst>
              <a:ext uri="{FF2B5EF4-FFF2-40B4-BE49-F238E27FC236}">
                <a16:creationId xmlns:a16="http://schemas.microsoft.com/office/drawing/2014/main" id="{4716B29C-17B1-F04E-B498-01A8EE505C52}"/>
              </a:ext>
            </a:extLst>
          </p:cNvPr>
          <p:cNvGrpSpPr/>
          <p:nvPr/>
        </p:nvGrpSpPr>
        <p:grpSpPr>
          <a:xfrm>
            <a:off x="13740" y="2456645"/>
            <a:ext cx="9007590" cy="430887"/>
            <a:chOff x="28645" y="3531867"/>
            <a:chExt cx="9007590" cy="430887"/>
          </a:xfrm>
        </p:grpSpPr>
        <p:sp>
          <p:nvSpPr>
            <p:cNvPr id="19" name="TextBox 18">
              <a:extLst>
                <a:ext uri="{FF2B5EF4-FFF2-40B4-BE49-F238E27FC236}">
                  <a16:creationId xmlns:a16="http://schemas.microsoft.com/office/drawing/2014/main" id="{C1A697E8-E682-BD44-B093-AC5BD10E1267}"/>
                </a:ext>
              </a:extLst>
            </p:cNvPr>
            <p:cNvSpPr txBox="1"/>
            <p:nvPr/>
          </p:nvSpPr>
          <p:spPr>
            <a:xfrm>
              <a:off x="4662283" y="3531867"/>
              <a:ext cx="4373952" cy="338554"/>
            </a:xfrm>
            <a:prstGeom prst="rect">
              <a:avLst/>
            </a:prstGeom>
            <a:noFill/>
          </p:spPr>
          <p:txBody>
            <a:bodyPr wrap="square" rtlCol="0">
              <a:spAutoFit/>
            </a:bodyPr>
            <a:lstStyle/>
            <a:p>
              <a:pPr algn="ctr"/>
              <a:r>
                <a:rPr lang="en-US" sz="1600" dirty="0"/>
                <a:t>ODA per capita for WASH in LDCs in 2018</a:t>
              </a:r>
            </a:p>
          </p:txBody>
        </p:sp>
        <p:sp>
          <p:nvSpPr>
            <p:cNvPr id="23" name="Oval 22">
              <a:extLst>
                <a:ext uri="{FF2B5EF4-FFF2-40B4-BE49-F238E27FC236}">
                  <a16:creationId xmlns:a16="http://schemas.microsoft.com/office/drawing/2014/main" id="{6821DD1E-9FFE-454F-8ABC-B038C76E8E94}"/>
                </a:ext>
              </a:extLst>
            </p:cNvPr>
            <p:cNvSpPr>
              <a:spLocks noChangeAspect="1"/>
            </p:cNvSpPr>
            <p:nvPr/>
          </p:nvSpPr>
          <p:spPr>
            <a:xfrm>
              <a:off x="3365787" y="3674605"/>
              <a:ext cx="237744" cy="237744"/>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F1EADDC-5049-1241-8156-56DEB5F38CD9}"/>
                </a:ext>
              </a:extLst>
            </p:cNvPr>
            <p:cNvSpPr txBox="1"/>
            <p:nvPr/>
          </p:nvSpPr>
          <p:spPr>
            <a:xfrm>
              <a:off x="28645" y="3624200"/>
              <a:ext cx="2181577" cy="338554"/>
            </a:xfrm>
            <a:prstGeom prst="rect">
              <a:avLst/>
            </a:prstGeom>
            <a:noFill/>
          </p:spPr>
          <p:txBody>
            <a:bodyPr wrap="square" rtlCol="0">
              <a:spAutoFit/>
            </a:bodyPr>
            <a:lstStyle/>
            <a:p>
              <a:pPr algn="ctr"/>
              <a:r>
                <a:rPr lang="en-US" sz="1600" dirty="0"/>
                <a:t>US$ 2.64</a:t>
              </a:r>
            </a:p>
          </p:txBody>
        </p:sp>
      </p:grpSp>
      <p:grpSp>
        <p:nvGrpSpPr>
          <p:cNvPr id="10" name="Group 9">
            <a:extLst>
              <a:ext uri="{FF2B5EF4-FFF2-40B4-BE49-F238E27FC236}">
                <a16:creationId xmlns:a16="http://schemas.microsoft.com/office/drawing/2014/main" id="{4558E789-795C-494E-8379-1EC9804FD00D}"/>
              </a:ext>
            </a:extLst>
          </p:cNvPr>
          <p:cNvGrpSpPr/>
          <p:nvPr/>
        </p:nvGrpSpPr>
        <p:grpSpPr>
          <a:xfrm>
            <a:off x="15967" y="3149951"/>
            <a:ext cx="8446955" cy="584775"/>
            <a:chOff x="28645" y="4048926"/>
            <a:chExt cx="8446955" cy="584775"/>
          </a:xfrm>
        </p:grpSpPr>
        <p:sp>
          <p:nvSpPr>
            <p:cNvPr id="14" name="Oval 13">
              <a:extLst>
                <a:ext uri="{FF2B5EF4-FFF2-40B4-BE49-F238E27FC236}">
                  <a16:creationId xmlns:a16="http://schemas.microsoft.com/office/drawing/2014/main" id="{2B75167D-E575-5A43-B479-85FFBCC8E759}"/>
                </a:ext>
              </a:extLst>
            </p:cNvPr>
            <p:cNvSpPr>
              <a:spLocks noChangeAspect="1"/>
            </p:cNvSpPr>
            <p:nvPr/>
          </p:nvSpPr>
          <p:spPr>
            <a:xfrm>
              <a:off x="3342927" y="4205415"/>
              <a:ext cx="283464" cy="283464"/>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008200E-FE67-D644-B68D-9F87665D3F8D}"/>
                </a:ext>
              </a:extLst>
            </p:cNvPr>
            <p:cNvSpPr txBox="1"/>
            <p:nvPr/>
          </p:nvSpPr>
          <p:spPr>
            <a:xfrm>
              <a:off x="28645" y="4156647"/>
              <a:ext cx="2181577" cy="338554"/>
            </a:xfrm>
            <a:prstGeom prst="rect">
              <a:avLst/>
            </a:prstGeom>
            <a:noFill/>
          </p:spPr>
          <p:txBody>
            <a:bodyPr wrap="square" rtlCol="0">
              <a:spAutoFit/>
            </a:bodyPr>
            <a:lstStyle/>
            <a:p>
              <a:pPr algn="ctr"/>
              <a:r>
                <a:rPr lang="en-US" sz="1600" dirty="0"/>
                <a:t>US$ 3.09</a:t>
              </a:r>
            </a:p>
          </p:txBody>
        </p:sp>
        <p:sp>
          <p:nvSpPr>
            <p:cNvPr id="25" name="TextBox 24">
              <a:extLst>
                <a:ext uri="{FF2B5EF4-FFF2-40B4-BE49-F238E27FC236}">
                  <a16:creationId xmlns:a16="http://schemas.microsoft.com/office/drawing/2014/main" id="{ACA407D6-EB1E-2D45-9B48-692F016472A8}"/>
                </a:ext>
              </a:extLst>
            </p:cNvPr>
            <p:cNvSpPr txBox="1"/>
            <p:nvPr/>
          </p:nvSpPr>
          <p:spPr>
            <a:xfrm>
              <a:off x="5222918" y="4048926"/>
              <a:ext cx="3252682" cy="584775"/>
            </a:xfrm>
            <a:prstGeom prst="rect">
              <a:avLst/>
            </a:prstGeom>
            <a:noFill/>
          </p:spPr>
          <p:txBody>
            <a:bodyPr wrap="square" rtlCol="0">
              <a:spAutoFit/>
            </a:bodyPr>
            <a:lstStyle/>
            <a:p>
              <a:pPr algn="ctr"/>
              <a:r>
                <a:rPr lang="en-US" sz="1600" dirty="0"/>
                <a:t>Annual spending per capita on WASH by 22 LDC governments</a:t>
              </a:r>
            </a:p>
          </p:txBody>
        </p:sp>
      </p:grpSp>
      <p:grpSp>
        <p:nvGrpSpPr>
          <p:cNvPr id="17" name="Group 16">
            <a:extLst>
              <a:ext uri="{FF2B5EF4-FFF2-40B4-BE49-F238E27FC236}">
                <a16:creationId xmlns:a16="http://schemas.microsoft.com/office/drawing/2014/main" id="{6C58A8F9-C84C-2342-B6A7-C0E835FCFA75}"/>
              </a:ext>
            </a:extLst>
          </p:cNvPr>
          <p:cNvGrpSpPr/>
          <p:nvPr/>
        </p:nvGrpSpPr>
        <p:grpSpPr>
          <a:xfrm>
            <a:off x="68205" y="4871585"/>
            <a:ext cx="9007590" cy="914400"/>
            <a:chOff x="28645" y="5740558"/>
            <a:chExt cx="9007590" cy="914400"/>
          </a:xfrm>
        </p:grpSpPr>
        <p:sp>
          <p:nvSpPr>
            <p:cNvPr id="18" name="Oval 17">
              <a:extLst>
                <a:ext uri="{FF2B5EF4-FFF2-40B4-BE49-F238E27FC236}">
                  <a16:creationId xmlns:a16="http://schemas.microsoft.com/office/drawing/2014/main" id="{754FAEFC-79A0-B74A-AFB1-834960B24EF6}"/>
                </a:ext>
              </a:extLst>
            </p:cNvPr>
            <p:cNvSpPr>
              <a:spLocks noChangeAspect="1"/>
            </p:cNvSpPr>
            <p:nvPr/>
          </p:nvSpPr>
          <p:spPr>
            <a:xfrm>
              <a:off x="3050916" y="5740558"/>
              <a:ext cx="914400" cy="914400"/>
            </a:xfrm>
            <a:prstGeom prst="ellipse">
              <a:avLst/>
            </a:prstGeom>
            <a:solidFill>
              <a:schemeClr val="accent1"/>
            </a:solidFill>
            <a:ln w="254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solidFill>
                  <a:schemeClr val="accent2"/>
                </a:solidFill>
              </a:endParaRPr>
            </a:p>
          </p:txBody>
        </p:sp>
        <p:sp>
          <p:nvSpPr>
            <p:cNvPr id="27" name="TextBox 26">
              <a:extLst>
                <a:ext uri="{FF2B5EF4-FFF2-40B4-BE49-F238E27FC236}">
                  <a16:creationId xmlns:a16="http://schemas.microsoft.com/office/drawing/2014/main" id="{815066A7-BCE9-4E4C-8C94-62B712C40614}"/>
                </a:ext>
              </a:extLst>
            </p:cNvPr>
            <p:cNvSpPr txBox="1"/>
            <p:nvPr/>
          </p:nvSpPr>
          <p:spPr>
            <a:xfrm>
              <a:off x="28645" y="6101633"/>
              <a:ext cx="2181577" cy="338554"/>
            </a:xfrm>
            <a:prstGeom prst="rect">
              <a:avLst/>
            </a:prstGeom>
            <a:noFill/>
          </p:spPr>
          <p:txBody>
            <a:bodyPr wrap="square" rtlCol="0">
              <a:spAutoFit/>
            </a:bodyPr>
            <a:lstStyle/>
            <a:p>
              <a:pPr algn="ctr"/>
              <a:r>
                <a:rPr lang="en-US" sz="1600" dirty="0"/>
                <a:t>US$ 11.59</a:t>
              </a:r>
            </a:p>
          </p:txBody>
        </p:sp>
        <p:sp>
          <p:nvSpPr>
            <p:cNvPr id="28" name="TextBox 27">
              <a:extLst>
                <a:ext uri="{FF2B5EF4-FFF2-40B4-BE49-F238E27FC236}">
                  <a16:creationId xmlns:a16="http://schemas.microsoft.com/office/drawing/2014/main" id="{555980D1-576E-8544-8188-CAB2944CB10C}"/>
                </a:ext>
              </a:extLst>
            </p:cNvPr>
            <p:cNvSpPr txBox="1"/>
            <p:nvPr/>
          </p:nvSpPr>
          <p:spPr>
            <a:xfrm>
              <a:off x="4662283" y="5886190"/>
              <a:ext cx="4373952" cy="584775"/>
            </a:xfrm>
            <a:prstGeom prst="rect">
              <a:avLst/>
            </a:prstGeom>
            <a:noFill/>
          </p:spPr>
          <p:txBody>
            <a:bodyPr wrap="square" rtlCol="0">
              <a:spAutoFit/>
            </a:bodyPr>
            <a:lstStyle/>
            <a:p>
              <a:pPr algn="ctr"/>
              <a:r>
                <a:rPr lang="en-US" sz="1600" dirty="0"/>
                <a:t>Annual investment needed per capita for universal basic WASH in LDCs (2015–2029)</a:t>
              </a:r>
            </a:p>
          </p:txBody>
        </p:sp>
      </p:grpSp>
      <p:pic>
        <p:nvPicPr>
          <p:cNvPr id="30" name="Picture 29">
            <a:extLst>
              <a:ext uri="{FF2B5EF4-FFF2-40B4-BE49-F238E27FC236}">
                <a16:creationId xmlns:a16="http://schemas.microsoft.com/office/drawing/2014/main" id="{79292094-D2F6-4F47-9448-163D909CC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0964" y="6387999"/>
            <a:ext cx="1533147" cy="371857"/>
          </a:xfrm>
          <a:prstGeom prst="rect">
            <a:avLst/>
          </a:prstGeom>
        </p:spPr>
      </p:pic>
      <p:pic>
        <p:nvPicPr>
          <p:cNvPr id="31" name="Picture 30">
            <a:extLst>
              <a:ext uri="{FF2B5EF4-FFF2-40B4-BE49-F238E27FC236}">
                <a16:creationId xmlns:a16="http://schemas.microsoft.com/office/drawing/2014/main" id="{50C4F108-3283-4D1E-86C5-72F5E3DA41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72" y="6161504"/>
            <a:ext cx="2355888" cy="827500"/>
          </a:xfrm>
          <a:prstGeom prst="rect">
            <a:avLst/>
          </a:prstGeom>
        </p:spPr>
      </p:pic>
      <p:sp>
        <p:nvSpPr>
          <p:cNvPr id="8" name="TextBox 7">
            <a:extLst>
              <a:ext uri="{FF2B5EF4-FFF2-40B4-BE49-F238E27FC236}">
                <a16:creationId xmlns:a16="http://schemas.microsoft.com/office/drawing/2014/main" id="{22616701-90B5-47FA-9878-59BFBC1A6030}"/>
              </a:ext>
            </a:extLst>
          </p:cNvPr>
          <p:cNvSpPr txBox="1"/>
          <p:nvPr/>
        </p:nvSpPr>
        <p:spPr>
          <a:xfrm>
            <a:off x="439615" y="6085931"/>
            <a:ext cx="8023307" cy="646331"/>
          </a:xfrm>
          <a:prstGeom prst="rect">
            <a:avLst/>
          </a:prstGeom>
          <a:noFill/>
        </p:spPr>
        <p:txBody>
          <a:bodyPr wrap="square" rtlCol="0">
            <a:spAutoFit/>
          </a:bodyPr>
          <a:lstStyle/>
          <a:p>
            <a:r>
              <a:rPr lang="en-US" b="1" dirty="0"/>
              <a:t>Annual costs for WASH in health care facilities in LDCs are 3% of annual recurrent government spending on health and 3% of the annual universal WASH </a:t>
            </a:r>
            <a:r>
              <a:rPr lang="en-US" b="1" dirty="0" err="1"/>
              <a:t>pricetag</a:t>
            </a:r>
            <a:r>
              <a:rPr lang="en-US" b="1" dirty="0"/>
              <a:t>.</a:t>
            </a:r>
            <a:endParaRPr lang="en-GB" b="1" dirty="0"/>
          </a:p>
        </p:txBody>
      </p:sp>
    </p:spTree>
    <p:extLst>
      <p:ext uri="{BB962C8B-B14F-4D97-AF65-F5344CB8AC3E}">
        <p14:creationId xmlns:p14="http://schemas.microsoft.com/office/powerpoint/2010/main" val="29223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D4D448-82BE-D94C-B992-5DA210633C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935" y="1286936"/>
            <a:ext cx="8472458" cy="965436"/>
          </a:xfrm>
          <a:prstGeom prst="rect">
            <a:avLst/>
          </a:prstGeom>
        </p:spPr>
      </p:pic>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59E0EC72-E7FF-2942-B354-C0F381C38C5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8249CB19-152A-D948-82D9-8D722AEA2035}"/>
              </a:ext>
            </a:extLst>
          </p:cNvPr>
          <p:cNvSpPr txBox="1">
            <a:spLocks/>
          </p:cNvSpPr>
          <p:nvPr/>
        </p:nvSpPr>
        <p:spPr>
          <a:xfrm>
            <a:off x="198603" y="-677813"/>
            <a:ext cx="8316747" cy="2506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An investment opportunity</a:t>
            </a:r>
          </a:p>
        </p:txBody>
      </p:sp>
      <p:sp>
        <p:nvSpPr>
          <p:cNvPr id="7" name="TextBox 6">
            <a:extLst>
              <a:ext uri="{FF2B5EF4-FFF2-40B4-BE49-F238E27FC236}">
                <a16:creationId xmlns:a16="http://schemas.microsoft.com/office/drawing/2014/main" id="{81A3735D-5A7C-6247-B955-D778C68F8E78}"/>
              </a:ext>
            </a:extLst>
          </p:cNvPr>
          <p:cNvSpPr txBox="1"/>
          <p:nvPr/>
        </p:nvSpPr>
        <p:spPr>
          <a:xfrm>
            <a:off x="0" y="2314014"/>
            <a:ext cx="9144000" cy="4262705"/>
          </a:xfrm>
          <a:prstGeom prst="rect">
            <a:avLst/>
          </a:prstGeom>
          <a:noFill/>
        </p:spPr>
        <p:txBody>
          <a:bodyPr wrap="square" rtlCol="0">
            <a:spAutoFit/>
          </a:bodyPr>
          <a:lstStyle/>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Lack of financing undermines sustainable services</a:t>
            </a:r>
          </a:p>
          <a:p>
            <a:pPr marL="742950" marR="0" lvl="1"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11% </a:t>
            </a:r>
            <a:r>
              <a:rPr lang="en-GB" dirty="0">
                <a:solidFill>
                  <a:srgbClr val="002060"/>
                </a:solidFill>
                <a:latin typeface="Arial" panose="020B0604020202020204" pitchFamily="34" charset="0"/>
                <a:cs typeface="Arial" panose="020B0604020202020204" pitchFamily="34" charset="0"/>
              </a:rPr>
              <a:t>(out of 69)</a:t>
            </a: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countries have sufficient resources to meet WASH in health care facility targets-</a:t>
            </a:r>
            <a:r>
              <a:rPr kumimoji="0" lang="en-GB"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(2019 GLAAS Report)</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Sufficient budgets and financing requires: </a:t>
            </a:r>
          </a:p>
          <a:p>
            <a:pPr marL="742950" marR="0" lvl="1"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Disaggregating existing budget lines to ensure allocations and spending on WASH more visible</a:t>
            </a:r>
          </a:p>
          <a:p>
            <a:pPr marL="742950" marR="0" lvl="1"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Rigorous process to gather costs of defined WASH (and IPC) packages</a:t>
            </a:r>
          </a:p>
          <a:p>
            <a:pPr marL="742950" lvl="1" indent="-285750">
              <a:spcAft>
                <a:spcPts val="600"/>
              </a:spcAft>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Investments in operation and maintenance (not just capital)</a:t>
            </a:r>
            <a:endPar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Intersectoral </a:t>
            </a:r>
            <a:r>
              <a:rPr lang="en-GB" dirty="0">
                <a:solidFill>
                  <a:srgbClr val="002060"/>
                </a:solidFill>
                <a:latin typeface="Arial" panose="020B0604020202020204" pitchFamily="34" charset="0"/>
                <a:cs typeface="Arial" panose="020B0604020202020204" pitchFamily="34" charset="0"/>
              </a:rPr>
              <a:t>dialogue and financial planning</a:t>
            </a:r>
            <a:endPar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lang="en-GB" sz="2000" b="1" dirty="0">
                <a:solidFill>
                  <a:srgbClr val="002060"/>
                </a:solidFill>
                <a:latin typeface="Arial" panose="020B0604020202020204" pitchFamily="34" charset="0"/>
                <a:cs typeface="Arial" panose="020B0604020202020204" pitchFamily="34" charset="0"/>
              </a:rPr>
              <a:t>Whole system planning and flexible use of funds</a:t>
            </a:r>
          </a:p>
          <a:p>
            <a:pPr marL="742950" lvl="1" indent="-285750">
              <a:spcAft>
                <a:spcPts val="600"/>
              </a:spcAft>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District wide approaches</a:t>
            </a:r>
          </a:p>
          <a:p>
            <a:pPr marL="742950" lvl="1" indent="-285750">
              <a:spcAft>
                <a:spcPts val="600"/>
              </a:spcAft>
              <a:buFont typeface="Arial" panose="020B0604020202020204" pitchFamily="34" charset="0"/>
              <a:buChar char="•"/>
              <a:defRPr/>
            </a:pPr>
            <a:r>
              <a:rPr lang="en-GB" dirty="0">
                <a:solidFill>
                  <a:srgbClr val="002060"/>
                </a:solidFill>
                <a:latin typeface="Arial" panose="020B0604020202020204" pitchFamily="34" charset="0"/>
                <a:cs typeface="Arial" panose="020B0604020202020204" pitchFamily="34" charset="0"/>
              </a:rPr>
              <a:t>Use of discretionary funds for minor WASH, energy, etc repairs</a:t>
            </a:r>
            <a:endParaRPr lang="en-GB" sz="20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40C619B-FB96-6940-B2EC-17381AED26F3}"/>
              </a:ext>
            </a:extLst>
          </p:cNvPr>
          <p:cNvSpPr txBox="1"/>
          <p:nvPr/>
        </p:nvSpPr>
        <p:spPr>
          <a:xfrm>
            <a:off x="372533" y="1298264"/>
            <a:ext cx="8342842"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Every dollar invested in hand hygiene alone yields, on average a US $15 return.</a:t>
            </a:r>
          </a:p>
        </p:txBody>
      </p:sp>
    </p:spTree>
    <p:extLst>
      <p:ext uri="{BB962C8B-B14F-4D97-AF65-F5344CB8AC3E}">
        <p14:creationId xmlns:p14="http://schemas.microsoft.com/office/powerpoint/2010/main" val="365395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3">
            <a:extLst>
              <a:ext uri="{FF2B5EF4-FFF2-40B4-BE49-F238E27FC236}">
                <a16:creationId xmlns:a16="http://schemas.microsoft.com/office/drawing/2014/main" id="{399A12B8-8E16-D546-81BE-EE0203423804}"/>
              </a:ext>
            </a:extLst>
          </p:cNvPr>
          <p:cNvSpPr txBox="1">
            <a:spLocks/>
          </p:cNvSpPr>
          <p:nvPr/>
        </p:nvSpPr>
        <p:spPr>
          <a:xfrm>
            <a:off x="534256" y="1619754"/>
            <a:ext cx="4054659" cy="1191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80DE6EE-B95C-8749-9ACF-9F728A97C9B7}"/>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14" name="Title 6">
            <a:extLst>
              <a:ext uri="{FF2B5EF4-FFF2-40B4-BE49-F238E27FC236}">
                <a16:creationId xmlns:a16="http://schemas.microsoft.com/office/drawing/2014/main" id="{483794E9-B8CF-5240-B497-605E84FAB3EA}"/>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Commitments</a:t>
            </a:r>
          </a:p>
        </p:txBody>
      </p:sp>
      <p:sp>
        <p:nvSpPr>
          <p:cNvPr id="2" name="TextBox 1">
            <a:extLst>
              <a:ext uri="{FF2B5EF4-FFF2-40B4-BE49-F238E27FC236}">
                <a16:creationId xmlns:a16="http://schemas.microsoft.com/office/drawing/2014/main" id="{21737B53-E793-CA4A-BD8F-C25C65C6EBD5}"/>
              </a:ext>
            </a:extLst>
          </p:cNvPr>
          <p:cNvSpPr txBox="1"/>
          <p:nvPr/>
        </p:nvSpPr>
        <p:spPr>
          <a:xfrm>
            <a:off x="247393" y="1793946"/>
            <a:ext cx="4926565" cy="483209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194 countries committed to resolution and practical steps</a:t>
            </a:r>
          </a:p>
          <a:p>
            <a:pPr marL="457200" indent="-4572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Over 130 partners have committed resources</a:t>
            </a:r>
          </a:p>
          <a:p>
            <a:pPr marL="457200" indent="-4572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34 made financial commitments in 2019 (totaling US$ 125 million)</a:t>
            </a:r>
          </a:p>
          <a:p>
            <a:pPr marL="457200" indent="-457200">
              <a:spcAft>
                <a:spcPts val="1200"/>
              </a:spcAf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Others allocated human resources, technical and advocacy support.</a:t>
            </a:r>
          </a:p>
          <a:p>
            <a:endParaRPr lang="en-US" sz="2800"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D8ED6BE-8ADB-834A-8A34-D00295991633}"/>
              </a:ext>
            </a:extLst>
          </p:cNvPr>
          <p:cNvGrpSpPr/>
          <p:nvPr/>
        </p:nvGrpSpPr>
        <p:grpSpPr>
          <a:xfrm>
            <a:off x="5375189" y="1802885"/>
            <a:ext cx="3368203" cy="3851842"/>
            <a:chOff x="5375189" y="1802885"/>
            <a:chExt cx="3368203" cy="3851842"/>
          </a:xfrm>
        </p:grpSpPr>
        <p:pic>
          <p:nvPicPr>
            <p:cNvPr id="5" name="Picture 4">
              <a:extLst>
                <a:ext uri="{FF2B5EF4-FFF2-40B4-BE49-F238E27FC236}">
                  <a16:creationId xmlns:a16="http://schemas.microsoft.com/office/drawing/2014/main" id="{60780FC9-E239-904A-942E-D25FA61C4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5189" y="1802885"/>
              <a:ext cx="3368203" cy="3851842"/>
            </a:xfrm>
            <a:prstGeom prst="rect">
              <a:avLst/>
            </a:prstGeom>
          </p:spPr>
        </p:pic>
        <p:pic>
          <p:nvPicPr>
            <p:cNvPr id="6" name="Picture 5">
              <a:extLst>
                <a:ext uri="{FF2B5EF4-FFF2-40B4-BE49-F238E27FC236}">
                  <a16:creationId xmlns:a16="http://schemas.microsoft.com/office/drawing/2014/main" id="{364FE949-3DF5-4F45-934D-4C0AE32212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5189" y="5164667"/>
              <a:ext cx="445186" cy="490060"/>
            </a:xfrm>
            <a:prstGeom prst="rect">
              <a:avLst/>
            </a:prstGeom>
          </p:spPr>
        </p:pic>
        <p:pic>
          <p:nvPicPr>
            <p:cNvPr id="7" name="Picture 6">
              <a:extLst>
                <a:ext uri="{FF2B5EF4-FFF2-40B4-BE49-F238E27FC236}">
                  <a16:creationId xmlns:a16="http://schemas.microsoft.com/office/drawing/2014/main" id="{CCD6964A-376F-BB48-A48F-CEB4B06D111A}"/>
                </a:ext>
              </a:extLst>
            </p:cNvPr>
            <p:cNvPicPr>
              <a:picLocks noChangeAspect="1"/>
            </p:cNvPicPr>
            <p:nvPr/>
          </p:nvPicPr>
          <p:blipFill>
            <a:blip r:embed="rId5"/>
            <a:stretch>
              <a:fillRect/>
            </a:stretch>
          </p:blipFill>
          <p:spPr>
            <a:xfrm>
              <a:off x="5375189" y="1802885"/>
              <a:ext cx="1940354" cy="571500"/>
            </a:xfrm>
            <a:prstGeom prst="rect">
              <a:avLst/>
            </a:prstGeom>
          </p:spPr>
        </p:pic>
        <p:pic>
          <p:nvPicPr>
            <p:cNvPr id="8" name="Picture 7">
              <a:extLst>
                <a:ext uri="{FF2B5EF4-FFF2-40B4-BE49-F238E27FC236}">
                  <a16:creationId xmlns:a16="http://schemas.microsoft.com/office/drawing/2014/main" id="{B8B0EFFA-94A2-F14B-AA86-231334E4B0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9090" y="4040715"/>
              <a:ext cx="459170" cy="936000"/>
            </a:xfrm>
            <a:prstGeom prst="rect">
              <a:avLst/>
            </a:prstGeom>
          </p:spPr>
        </p:pic>
      </p:grpSp>
    </p:spTree>
    <p:extLst>
      <p:ext uri="{BB962C8B-B14F-4D97-AF65-F5344CB8AC3E}">
        <p14:creationId xmlns:p14="http://schemas.microsoft.com/office/powerpoint/2010/main" val="415771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1657A-430E-4D4F-A83E-10A83F7A39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0615" y="192747"/>
            <a:ext cx="2214644" cy="609027"/>
          </a:xfrm>
          <a:prstGeom prst="rect">
            <a:avLst/>
          </a:prstGeom>
        </p:spPr>
      </p:pic>
      <p:pic>
        <p:nvPicPr>
          <p:cNvPr id="9" name="Picture 8">
            <a:extLst>
              <a:ext uri="{FF2B5EF4-FFF2-40B4-BE49-F238E27FC236}">
                <a16:creationId xmlns:a16="http://schemas.microsoft.com/office/drawing/2014/main" id="{E038069B-711A-F94F-9241-120C38821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310" y="18682"/>
            <a:ext cx="2737341" cy="957155"/>
          </a:xfrm>
          <a:prstGeom prst="rect">
            <a:avLst/>
          </a:prstGeom>
        </p:spPr>
      </p:pic>
      <p:grpSp>
        <p:nvGrpSpPr>
          <p:cNvPr id="5" name="Group 4">
            <a:extLst>
              <a:ext uri="{FF2B5EF4-FFF2-40B4-BE49-F238E27FC236}">
                <a16:creationId xmlns:a16="http://schemas.microsoft.com/office/drawing/2014/main" id="{9265AC72-03B3-F64A-B731-70407BA55287}"/>
              </a:ext>
            </a:extLst>
          </p:cNvPr>
          <p:cNvGrpSpPr/>
          <p:nvPr/>
        </p:nvGrpSpPr>
        <p:grpSpPr>
          <a:xfrm>
            <a:off x="20304" y="1801552"/>
            <a:ext cx="4682756" cy="4491942"/>
            <a:chOff x="20304" y="1801552"/>
            <a:chExt cx="4682756" cy="4491942"/>
          </a:xfrm>
        </p:grpSpPr>
        <p:pic>
          <p:nvPicPr>
            <p:cNvPr id="3" name="Picture 2">
              <a:extLst>
                <a:ext uri="{FF2B5EF4-FFF2-40B4-BE49-F238E27FC236}">
                  <a16:creationId xmlns:a16="http://schemas.microsoft.com/office/drawing/2014/main" id="{9B99928D-F281-2F45-87C5-B922E12D17A8}"/>
                </a:ext>
              </a:extLst>
            </p:cNvPr>
            <p:cNvPicPr>
              <a:picLocks noChangeAspect="1"/>
            </p:cNvPicPr>
            <p:nvPr/>
          </p:nvPicPr>
          <p:blipFill>
            <a:blip r:embed="rId4"/>
            <a:stretch>
              <a:fillRect/>
            </a:stretch>
          </p:blipFill>
          <p:spPr>
            <a:xfrm>
              <a:off x="20305" y="1801552"/>
              <a:ext cx="4682755" cy="1505908"/>
            </a:xfrm>
            <a:prstGeom prst="rect">
              <a:avLst/>
            </a:prstGeom>
          </p:spPr>
        </p:pic>
        <p:pic>
          <p:nvPicPr>
            <p:cNvPr id="11" name="Picture 10">
              <a:extLst>
                <a:ext uri="{FF2B5EF4-FFF2-40B4-BE49-F238E27FC236}">
                  <a16:creationId xmlns:a16="http://schemas.microsoft.com/office/drawing/2014/main" id="{37FE3762-2509-5C4F-BB62-80655E0123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305" y="3280190"/>
              <a:ext cx="4676189" cy="1583999"/>
            </a:xfrm>
            <a:prstGeom prst="rect">
              <a:avLst/>
            </a:prstGeom>
          </p:spPr>
        </p:pic>
        <p:pic>
          <p:nvPicPr>
            <p:cNvPr id="12" name="Picture 11">
              <a:extLst>
                <a:ext uri="{FF2B5EF4-FFF2-40B4-BE49-F238E27FC236}">
                  <a16:creationId xmlns:a16="http://schemas.microsoft.com/office/drawing/2014/main" id="{BFC2642E-DECC-F740-8299-C49EE008E3C4}"/>
                </a:ext>
              </a:extLst>
            </p:cNvPr>
            <p:cNvPicPr>
              <a:picLocks noChangeAspect="1"/>
            </p:cNvPicPr>
            <p:nvPr/>
          </p:nvPicPr>
          <p:blipFill>
            <a:blip r:embed="rId4"/>
            <a:stretch>
              <a:fillRect/>
            </a:stretch>
          </p:blipFill>
          <p:spPr>
            <a:xfrm>
              <a:off x="20304" y="4787586"/>
              <a:ext cx="4682755" cy="1505908"/>
            </a:xfrm>
            <a:prstGeom prst="rect">
              <a:avLst/>
            </a:prstGeom>
          </p:spPr>
        </p:pic>
      </p:grpSp>
      <p:sp>
        <p:nvSpPr>
          <p:cNvPr id="6" name="TextBox 5">
            <a:extLst>
              <a:ext uri="{FF2B5EF4-FFF2-40B4-BE49-F238E27FC236}">
                <a16:creationId xmlns:a16="http://schemas.microsoft.com/office/drawing/2014/main" id="{95B477DF-F4A1-BE4A-ABA8-CCB274868198}"/>
              </a:ext>
            </a:extLst>
          </p:cNvPr>
          <p:cNvSpPr txBox="1"/>
          <p:nvPr/>
        </p:nvSpPr>
        <p:spPr>
          <a:xfrm>
            <a:off x="252257" y="2324432"/>
            <a:ext cx="4319132" cy="654475"/>
          </a:xfrm>
          <a:prstGeom prst="rect">
            <a:avLst/>
          </a:prstGeom>
          <a:noFill/>
        </p:spPr>
        <p:txBody>
          <a:bodyPr wrap="square" rtlCol="0">
            <a:spAutoFit/>
          </a:bodyPr>
          <a:lstStyle/>
          <a:p>
            <a:pPr lvl="0" defTabSz="914377">
              <a:lnSpc>
                <a:spcPct val="110000"/>
              </a:lnSpc>
              <a:spcBef>
                <a:spcPts val="1000"/>
              </a:spcBef>
              <a:spcAft>
                <a:spcPts val="600"/>
              </a:spcAft>
              <a:buClr>
                <a:prstClr val="black"/>
              </a:buClr>
              <a:buSzPct val="80000"/>
            </a:pPr>
            <a:r>
              <a:rPr lang="en-US" sz="3600" b="1" dirty="0">
                <a:solidFill>
                  <a:prstClr val="white"/>
                </a:solidFill>
                <a:latin typeface="Arial" panose="020B0604020202020204" pitchFamily="34" charset="0"/>
                <a:cs typeface="Arial" panose="020B0604020202020204" pitchFamily="34" charset="0"/>
              </a:rPr>
              <a:t>Recommendations </a:t>
            </a:r>
          </a:p>
        </p:txBody>
      </p:sp>
      <p:pic>
        <p:nvPicPr>
          <p:cNvPr id="2" name="Picture 1">
            <a:extLst>
              <a:ext uri="{FF2B5EF4-FFF2-40B4-BE49-F238E27FC236}">
                <a16:creationId xmlns:a16="http://schemas.microsoft.com/office/drawing/2014/main" id="{4C2CB865-30F9-4C53-AA6B-DB4134D245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96025" y="1801551"/>
            <a:ext cx="4193066" cy="4491943"/>
          </a:xfrm>
          <a:prstGeom prst="rect">
            <a:avLst/>
          </a:prstGeom>
        </p:spPr>
      </p:pic>
    </p:spTree>
    <p:extLst>
      <p:ext uri="{BB962C8B-B14F-4D97-AF65-F5344CB8AC3E}">
        <p14:creationId xmlns:p14="http://schemas.microsoft.com/office/powerpoint/2010/main" val="787689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26</a:t>
            </a:fld>
            <a:endParaRPr lang="en-GB"/>
          </a:p>
        </p:txBody>
      </p:sp>
      <p:cxnSp>
        <p:nvCxnSpPr>
          <p:cNvPr id="7" name="Straight Connector 6">
            <a:extLst>
              <a:ext uri="{FF2B5EF4-FFF2-40B4-BE49-F238E27FC236}">
                <a16:creationId xmlns:a16="http://schemas.microsoft.com/office/drawing/2014/main" id="{6CB4EF2E-B4DA-5A4F-8C17-A9CF2BB4B67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930D7E9E-8F1A-6943-8599-D6149546279E}"/>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Recommendations </a:t>
            </a:r>
          </a:p>
        </p:txBody>
      </p:sp>
      <p:sp>
        <p:nvSpPr>
          <p:cNvPr id="3" name="TextBox 2">
            <a:extLst>
              <a:ext uri="{FF2B5EF4-FFF2-40B4-BE49-F238E27FC236}">
                <a16:creationId xmlns:a16="http://schemas.microsoft.com/office/drawing/2014/main" id="{0A806B0F-865A-6848-941E-AC453FC6CA1D}"/>
              </a:ext>
            </a:extLst>
          </p:cNvPr>
          <p:cNvSpPr txBox="1"/>
          <p:nvPr/>
        </p:nvSpPr>
        <p:spPr>
          <a:xfrm>
            <a:off x="247393" y="2136249"/>
            <a:ext cx="1692876" cy="1569660"/>
          </a:xfrm>
          <a:prstGeom prst="rect">
            <a:avLst/>
          </a:prstGeom>
          <a:noFill/>
        </p:spPr>
        <p:txBody>
          <a:bodyPr wrap="square" rtlCol="0">
            <a:spAutoFit/>
          </a:bodyPr>
          <a:lstStyle/>
          <a:p>
            <a:pPr algn="ctr"/>
            <a:r>
              <a:rPr lang="en-US" sz="9600" b="1" dirty="0">
                <a:solidFill>
                  <a:srgbClr val="002060"/>
                </a:solidFill>
                <a:latin typeface="Arial Black" panose="020B0604020202020204" pitchFamily="34" charset="0"/>
                <a:cs typeface="Arial Black" panose="020B0604020202020204" pitchFamily="34" charset="0"/>
              </a:rPr>
              <a:t>1.</a:t>
            </a:r>
          </a:p>
        </p:txBody>
      </p:sp>
      <p:sp>
        <p:nvSpPr>
          <p:cNvPr id="13" name="TextBox 12">
            <a:extLst>
              <a:ext uri="{FF2B5EF4-FFF2-40B4-BE49-F238E27FC236}">
                <a16:creationId xmlns:a16="http://schemas.microsoft.com/office/drawing/2014/main" id="{5DB3BA9E-B928-9648-91CF-12B3E53D7FC0}"/>
              </a:ext>
            </a:extLst>
          </p:cNvPr>
          <p:cNvSpPr txBox="1"/>
          <p:nvPr/>
        </p:nvSpPr>
        <p:spPr>
          <a:xfrm>
            <a:off x="346293" y="4699990"/>
            <a:ext cx="7431210"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Acts as a basis by which government and partners engage, track progress and target resources</a:t>
            </a:r>
          </a:p>
          <a:p>
            <a:pPr marL="285750" indent="-285750">
              <a:spcAft>
                <a:spcPts val="6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Requires a multi-year, multi-sectoral process and leadership from a national taskforce or coordination body</a:t>
            </a:r>
          </a:p>
        </p:txBody>
      </p:sp>
      <p:grpSp>
        <p:nvGrpSpPr>
          <p:cNvPr id="6" name="Group 5">
            <a:extLst>
              <a:ext uri="{FF2B5EF4-FFF2-40B4-BE49-F238E27FC236}">
                <a16:creationId xmlns:a16="http://schemas.microsoft.com/office/drawing/2014/main" id="{F179558A-582F-9641-AAA0-D0B7DD2A6787}"/>
              </a:ext>
            </a:extLst>
          </p:cNvPr>
          <p:cNvGrpSpPr/>
          <p:nvPr/>
        </p:nvGrpSpPr>
        <p:grpSpPr>
          <a:xfrm>
            <a:off x="2252148" y="1362605"/>
            <a:ext cx="6491244" cy="2869813"/>
            <a:chOff x="2252148" y="1362605"/>
            <a:chExt cx="6491244" cy="2869813"/>
          </a:xfrm>
        </p:grpSpPr>
        <p:pic>
          <p:nvPicPr>
            <p:cNvPr id="2" name="Picture 1">
              <a:extLst>
                <a:ext uri="{FF2B5EF4-FFF2-40B4-BE49-F238E27FC236}">
                  <a16:creationId xmlns:a16="http://schemas.microsoft.com/office/drawing/2014/main" id="{7947D36E-BC03-A845-93C8-4D048C25F2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2148" y="1362605"/>
              <a:ext cx="6491244" cy="2869813"/>
            </a:xfrm>
            <a:prstGeom prst="rect">
              <a:avLst/>
            </a:prstGeom>
          </p:spPr>
        </p:pic>
        <p:pic>
          <p:nvPicPr>
            <p:cNvPr id="5" name="Picture 4">
              <a:extLst>
                <a:ext uri="{FF2B5EF4-FFF2-40B4-BE49-F238E27FC236}">
                  <a16:creationId xmlns:a16="http://schemas.microsoft.com/office/drawing/2014/main" id="{81645DF9-CBB3-BC4A-A55E-2A67DCDC5E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2148" y="1362605"/>
              <a:ext cx="1206500" cy="457200"/>
            </a:xfrm>
            <a:prstGeom prst="rect">
              <a:avLst/>
            </a:prstGeom>
          </p:spPr>
        </p:pic>
        <p:pic>
          <p:nvPicPr>
            <p:cNvPr id="9" name="Picture 8">
              <a:extLst>
                <a:ext uri="{FF2B5EF4-FFF2-40B4-BE49-F238E27FC236}">
                  <a16:creationId xmlns:a16="http://schemas.microsoft.com/office/drawing/2014/main" id="{3C27DC96-0C9E-4642-B672-D3625CF29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8648" y="1397391"/>
              <a:ext cx="1206500" cy="457200"/>
            </a:xfrm>
            <a:prstGeom prst="rect">
              <a:avLst/>
            </a:prstGeom>
          </p:spPr>
        </p:pic>
        <p:pic>
          <p:nvPicPr>
            <p:cNvPr id="10" name="Picture 9">
              <a:extLst>
                <a:ext uri="{FF2B5EF4-FFF2-40B4-BE49-F238E27FC236}">
                  <a16:creationId xmlns:a16="http://schemas.microsoft.com/office/drawing/2014/main" id="{6C96A603-09FC-FF4A-9E2C-41F35027D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768" y="1800695"/>
              <a:ext cx="1206500" cy="457200"/>
            </a:xfrm>
            <a:prstGeom prst="rect">
              <a:avLst/>
            </a:prstGeom>
          </p:spPr>
        </p:pic>
        <p:pic>
          <p:nvPicPr>
            <p:cNvPr id="11" name="Picture 10">
              <a:extLst>
                <a:ext uri="{FF2B5EF4-FFF2-40B4-BE49-F238E27FC236}">
                  <a16:creationId xmlns:a16="http://schemas.microsoft.com/office/drawing/2014/main" id="{EECDDE68-2875-4343-B259-3C7DC63DBE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2268" y="1835481"/>
              <a:ext cx="1206500" cy="457200"/>
            </a:xfrm>
            <a:prstGeom prst="rect">
              <a:avLst/>
            </a:prstGeom>
          </p:spPr>
        </p:pic>
        <p:pic>
          <p:nvPicPr>
            <p:cNvPr id="12" name="Picture 11">
              <a:extLst>
                <a:ext uri="{FF2B5EF4-FFF2-40B4-BE49-F238E27FC236}">
                  <a16:creationId xmlns:a16="http://schemas.microsoft.com/office/drawing/2014/main" id="{25489056-1711-8F4C-AE45-2D395D515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5148" y="1380547"/>
              <a:ext cx="1206500" cy="457200"/>
            </a:xfrm>
            <a:prstGeom prst="rect">
              <a:avLst/>
            </a:prstGeom>
          </p:spPr>
        </p:pic>
        <p:pic>
          <p:nvPicPr>
            <p:cNvPr id="14" name="Picture 13">
              <a:extLst>
                <a:ext uri="{FF2B5EF4-FFF2-40B4-BE49-F238E27FC236}">
                  <a16:creationId xmlns:a16="http://schemas.microsoft.com/office/drawing/2014/main" id="{40F41D1B-B92B-CB46-AC08-61499C09A9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8768" y="1820745"/>
              <a:ext cx="1206500" cy="457200"/>
            </a:xfrm>
            <a:prstGeom prst="rect">
              <a:avLst/>
            </a:prstGeom>
          </p:spPr>
        </p:pic>
      </p:grpSp>
      <p:sp>
        <p:nvSpPr>
          <p:cNvPr id="15" name="TextBox 14">
            <a:extLst>
              <a:ext uri="{FF2B5EF4-FFF2-40B4-BE49-F238E27FC236}">
                <a16:creationId xmlns:a16="http://schemas.microsoft.com/office/drawing/2014/main" id="{4DE6C478-1DBA-BF4C-A74A-D00C480E5CE6}"/>
              </a:ext>
            </a:extLst>
          </p:cNvPr>
          <p:cNvSpPr txBox="1"/>
          <p:nvPr/>
        </p:nvSpPr>
        <p:spPr>
          <a:xfrm>
            <a:off x="2325127" y="1426596"/>
            <a:ext cx="5867403" cy="1200329"/>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Implement costed national roadmaps with appropriate financing</a:t>
            </a:r>
          </a:p>
          <a:p>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65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EBCE0AB-1B79-3747-B439-25E4A12CA5C1}"/>
              </a:ext>
            </a:extLst>
          </p:cNvPr>
          <p:cNvGrpSpPr/>
          <p:nvPr/>
        </p:nvGrpSpPr>
        <p:grpSpPr>
          <a:xfrm>
            <a:off x="2188643" y="1272287"/>
            <a:ext cx="6833742" cy="2926264"/>
            <a:chOff x="2188643" y="1272287"/>
            <a:chExt cx="6833742" cy="2926264"/>
          </a:xfrm>
        </p:grpSpPr>
        <p:grpSp>
          <p:nvGrpSpPr>
            <p:cNvPr id="3" name="Group 2">
              <a:extLst>
                <a:ext uri="{FF2B5EF4-FFF2-40B4-BE49-F238E27FC236}">
                  <a16:creationId xmlns:a16="http://schemas.microsoft.com/office/drawing/2014/main" id="{B81BE35D-08CE-EC46-9D39-5E7ABBFD987E}"/>
                </a:ext>
              </a:extLst>
            </p:cNvPr>
            <p:cNvGrpSpPr/>
            <p:nvPr/>
          </p:nvGrpSpPr>
          <p:grpSpPr>
            <a:xfrm>
              <a:off x="2188643" y="1328738"/>
              <a:ext cx="6833742" cy="2869813"/>
              <a:chOff x="2188643" y="1328738"/>
              <a:chExt cx="6833742" cy="2869813"/>
            </a:xfrm>
          </p:grpSpPr>
          <p:pic>
            <p:nvPicPr>
              <p:cNvPr id="6" name="Picture 5">
                <a:extLst>
                  <a:ext uri="{FF2B5EF4-FFF2-40B4-BE49-F238E27FC236}">
                    <a16:creationId xmlns:a16="http://schemas.microsoft.com/office/drawing/2014/main" id="{8D8174BB-CBC7-E041-AFDE-6E7F6641C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643" y="1328738"/>
                <a:ext cx="6833742" cy="2869813"/>
              </a:xfrm>
              <a:prstGeom prst="rect">
                <a:avLst/>
              </a:prstGeom>
            </p:spPr>
          </p:pic>
          <p:sp>
            <p:nvSpPr>
              <p:cNvPr id="2" name="Rectangle 1">
                <a:extLst>
                  <a:ext uri="{FF2B5EF4-FFF2-40B4-BE49-F238E27FC236}">
                    <a16:creationId xmlns:a16="http://schemas.microsoft.com/office/drawing/2014/main" id="{A116C7DC-9C43-5E4F-B704-F6039662302A}"/>
                  </a:ext>
                </a:extLst>
              </p:cNvPr>
              <p:cNvSpPr/>
              <p:nvPr/>
            </p:nvSpPr>
            <p:spPr>
              <a:xfrm>
                <a:off x="2188643" y="1519881"/>
                <a:ext cx="6554749" cy="87733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261BB413-0FFD-8944-AAC6-357213DE8598}"/>
                </a:ext>
              </a:extLst>
            </p:cNvPr>
            <p:cNvSpPr txBox="1"/>
            <p:nvPr/>
          </p:nvSpPr>
          <p:spPr>
            <a:xfrm>
              <a:off x="2287406" y="1272287"/>
              <a:ext cx="6455986" cy="1200329"/>
            </a:xfrm>
            <a:prstGeom prst="rect">
              <a:avLst/>
            </a:prstGeom>
            <a:noFill/>
          </p:spPr>
          <p:txBody>
            <a:bodyPr wrap="square" rtlCol="0">
              <a:spAutoFit/>
            </a:bodyPr>
            <a:lstStyle/>
            <a:p>
              <a:r>
                <a:rPr lang="en-GB" sz="2400" b="1" dirty="0">
                  <a:solidFill>
                    <a:srgbClr val="002060"/>
                  </a:solidFill>
                  <a:latin typeface="Arial" panose="020B0604020202020204" pitchFamily="34" charset="0"/>
                  <a:cs typeface="Arial" panose="020B0604020202020204" pitchFamily="34" charset="0"/>
                </a:rPr>
                <a:t>Monitor and regularly review progress in improving WASH services, practices and the enabling environment </a:t>
              </a:r>
            </a:p>
          </p:txBody>
        </p:sp>
      </p:grpSp>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27</a:t>
            </a:fld>
            <a:endParaRPr lang="en-GB"/>
          </a:p>
        </p:txBody>
      </p:sp>
      <p:cxnSp>
        <p:nvCxnSpPr>
          <p:cNvPr id="7" name="Straight Connector 6">
            <a:extLst>
              <a:ext uri="{FF2B5EF4-FFF2-40B4-BE49-F238E27FC236}">
                <a16:creationId xmlns:a16="http://schemas.microsoft.com/office/drawing/2014/main" id="{6CB4EF2E-B4DA-5A4F-8C17-A9CF2BB4B67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930D7E9E-8F1A-6943-8599-D6149546279E}"/>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Recommendations</a:t>
            </a:r>
          </a:p>
        </p:txBody>
      </p:sp>
      <p:sp>
        <p:nvSpPr>
          <p:cNvPr id="9" name="TextBox 8">
            <a:extLst>
              <a:ext uri="{FF2B5EF4-FFF2-40B4-BE49-F238E27FC236}">
                <a16:creationId xmlns:a16="http://schemas.microsoft.com/office/drawing/2014/main" id="{5C745BE9-6C84-B14B-B680-2D26D8F828E2}"/>
              </a:ext>
            </a:extLst>
          </p:cNvPr>
          <p:cNvSpPr txBox="1"/>
          <p:nvPr/>
        </p:nvSpPr>
        <p:spPr>
          <a:xfrm>
            <a:off x="183888" y="2102383"/>
            <a:ext cx="1692876" cy="1569660"/>
          </a:xfrm>
          <a:prstGeom prst="rect">
            <a:avLst/>
          </a:prstGeom>
          <a:noFill/>
        </p:spPr>
        <p:txBody>
          <a:bodyPr wrap="square" rtlCol="0">
            <a:spAutoFit/>
          </a:bodyPr>
          <a:lstStyle/>
          <a:p>
            <a:pPr algn="ctr"/>
            <a:r>
              <a:rPr lang="en-US" sz="9600" b="1" dirty="0">
                <a:solidFill>
                  <a:srgbClr val="002060"/>
                </a:solidFill>
                <a:latin typeface="Arial Black" panose="020B0604020202020204" pitchFamily="34" charset="0"/>
                <a:cs typeface="Arial Black" panose="020B0604020202020204" pitchFamily="34" charset="0"/>
              </a:rPr>
              <a:t>2.</a:t>
            </a:r>
          </a:p>
        </p:txBody>
      </p:sp>
      <p:sp>
        <p:nvSpPr>
          <p:cNvPr id="10" name="TextBox 9">
            <a:extLst>
              <a:ext uri="{FF2B5EF4-FFF2-40B4-BE49-F238E27FC236}">
                <a16:creationId xmlns:a16="http://schemas.microsoft.com/office/drawing/2014/main" id="{C1873F91-AD22-DE49-A76F-336105553B67}"/>
              </a:ext>
            </a:extLst>
          </p:cNvPr>
          <p:cNvSpPr txBox="1"/>
          <p:nvPr/>
        </p:nvSpPr>
        <p:spPr>
          <a:xfrm>
            <a:off x="121615" y="3984368"/>
            <a:ext cx="8904910" cy="25545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Data on environmental cleaning and sanitation are especially lacking. Higher levels of service need to be defined and tracked in many countries.</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WASH indicators should be incorporated into facility surveys, health systems monitoring, quality of care improvement cycles; and regularly reviewed and assessed. </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Efforts to track implementation of the practical steps and WHA resolution should be continued and strengthened. </a:t>
            </a:r>
          </a:p>
        </p:txBody>
      </p:sp>
    </p:spTree>
    <p:extLst>
      <p:ext uri="{BB962C8B-B14F-4D97-AF65-F5344CB8AC3E}">
        <p14:creationId xmlns:p14="http://schemas.microsoft.com/office/powerpoint/2010/main" val="134505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28</a:t>
            </a:fld>
            <a:endParaRPr lang="en-GB"/>
          </a:p>
        </p:txBody>
      </p:sp>
      <p:cxnSp>
        <p:nvCxnSpPr>
          <p:cNvPr id="7" name="Straight Connector 6">
            <a:extLst>
              <a:ext uri="{FF2B5EF4-FFF2-40B4-BE49-F238E27FC236}">
                <a16:creationId xmlns:a16="http://schemas.microsoft.com/office/drawing/2014/main" id="{6CB4EF2E-B4DA-5A4F-8C17-A9CF2BB4B67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930D7E9E-8F1A-6943-8599-D6149546279E}"/>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Recommendations</a:t>
            </a:r>
          </a:p>
        </p:txBody>
      </p:sp>
      <p:sp>
        <p:nvSpPr>
          <p:cNvPr id="6" name="TextBox 5">
            <a:extLst>
              <a:ext uri="{FF2B5EF4-FFF2-40B4-BE49-F238E27FC236}">
                <a16:creationId xmlns:a16="http://schemas.microsoft.com/office/drawing/2014/main" id="{75F6DD5B-CF7A-8044-A848-A141971D308B}"/>
              </a:ext>
            </a:extLst>
          </p:cNvPr>
          <p:cNvSpPr txBox="1"/>
          <p:nvPr/>
        </p:nvSpPr>
        <p:spPr>
          <a:xfrm>
            <a:off x="247393" y="2102383"/>
            <a:ext cx="1692876" cy="1569660"/>
          </a:xfrm>
          <a:prstGeom prst="rect">
            <a:avLst/>
          </a:prstGeom>
          <a:noFill/>
        </p:spPr>
        <p:txBody>
          <a:bodyPr wrap="square" rtlCol="0">
            <a:spAutoFit/>
          </a:bodyPr>
          <a:lstStyle/>
          <a:p>
            <a:pPr algn="ctr"/>
            <a:r>
              <a:rPr lang="en-US" sz="9600" b="1" dirty="0">
                <a:solidFill>
                  <a:srgbClr val="002060"/>
                </a:solidFill>
                <a:latin typeface="Arial Black" panose="020B0604020202020204" pitchFamily="34" charset="0"/>
                <a:cs typeface="Arial Black" panose="020B0604020202020204" pitchFamily="34" charset="0"/>
              </a:rPr>
              <a:t>3.</a:t>
            </a:r>
          </a:p>
        </p:txBody>
      </p:sp>
      <p:sp>
        <p:nvSpPr>
          <p:cNvPr id="15" name="TextBox 14">
            <a:extLst>
              <a:ext uri="{FF2B5EF4-FFF2-40B4-BE49-F238E27FC236}">
                <a16:creationId xmlns:a16="http://schemas.microsoft.com/office/drawing/2014/main" id="{2F79918A-7025-714B-8C1C-DFB65C604D6A}"/>
              </a:ext>
            </a:extLst>
          </p:cNvPr>
          <p:cNvSpPr txBox="1"/>
          <p:nvPr/>
        </p:nvSpPr>
        <p:spPr>
          <a:xfrm>
            <a:off x="423333" y="4284137"/>
            <a:ext cx="8320059"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Sustaining WASH services (especially cleaning and health care waste) requires trained and supported staff. </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All staff should be supported to practice and serve as models for good hand hygiene. </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WASH FIT provides a mechanism to empower staff to incrementally improve and sustain WASH services.</a:t>
            </a:r>
          </a:p>
        </p:txBody>
      </p:sp>
      <p:grpSp>
        <p:nvGrpSpPr>
          <p:cNvPr id="5" name="Group 4">
            <a:extLst>
              <a:ext uri="{FF2B5EF4-FFF2-40B4-BE49-F238E27FC236}">
                <a16:creationId xmlns:a16="http://schemas.microsoft.com/office/drawing/2014/main" id="{0683EED7-554B-7340-9C04-B76D39E076CA}"/>
              </a:ext>
            </a:extLst>
          </p:cNvPr>
          <p:cNvGrpSpPr/>
          <p:nvPr/>
        </p:nvGrpSpPr>
        <p:grpSpPr>
          <a:xfrm>
            <a:off x="2252147" y="1328737"/>
            <a:ext cx="6491245" cy="2869814"/>
            <a:chOff x="2252147" y="1328737"/>
            <a:chExt cx="6491245" cy="2869814"/>
          </a:xfrm>
        </p:grpSpPr>
        <p:grpSp>
          <p:nvGrpSpPr>
            <p:cNvPr id="3" name="Group 2">
              <a:extLst>
                <a:ext uri="{FF2B5EF4-FFF2-40B4-BE49-F238E27FC236}">
                  <a16:creationId xmlns:a16="http://schemas.microsoft.com/office/drawing/2014/main" id="{D53A77DE-67B4-8E42-80CC-96307FE4A64D}"/>
                </a:ext>
              </a:extLst>
            </p:cNvPr>
            <p:cNvGrpSpPr/>
            <p:nvPr/>
          </p:nvGrpSpPr>
          <p:grpSpPr>
            <a:xfrm>
              <a:off x="2252147" y="1328737"/>
              <a:ext cx="6491245" cy="2869814"/>
              <a:chOff x="2252147" y="1430335"/>
              <a:chExt cx="6491245" cy="2869814"/>
            </a:xfrm>
          </p:grpSpPr>
          <p:pic>
            <p:nvPicPr>
              <p:cNvPr id="11" name="Picture 10">
                <a:extLst>
                  <a:ext uri="{FF2B5EF4-FFF2-40B4-BE49-F238E27FC236}">
                    <a16:creationId xmlns:a16="http://schemas.microsoft.com/office/drawing/2014/main" id="{A7CC8A55-011F-A448-91C4-4F990274E7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9673" y="1430336"/>
                <a:ext cx="2783719" cy="2869813"/>
              </a:xfrm>
              <a:prstGeom prst="rect">
                <a:avLst/>
              </a:prstGeom>
            </p:spPr>
          </p:pic>
          <p:pic>
            <p:nvPicPr>
              <p:cNvPr id="12" name="Picture 11">
                <a:extLst>
                  <a:ext uri="{FF2B5EF4-FFF2-40B4-BE49-F238E27FC236}">
                    <a16:creationId xmlns:a16="http://schemas.microsoft.com/office/drawing/2014/main" id="{E81594E2-6247-AB44-B987-79DDA0EFD6C6}"/>
                  </a:ext>
                </a:extLst>
              </p:cNvPr>
              <p:cNvPicPr>
                <a:picLocks noChangeAspect="1"/>
              </p:cNvPicPr>
              <p:nvPr/>
            </p:nvPicPr>
            <p:blipFill>
              <a:blip r:embed="rId3"/>
              <a:stretch>
                <a:fillRect/>
              </a:stretch>
            </p:blipFill>
            <p:spPr>
              <a:xfrm>
                <a:off x="2252147" y="1430335"/>
                <a:ext cx="3797195" cy="1485859"/>
              </a:xfrm>
              <a:prstGeom prst="rect">
                <a:avLst/>
              </a:prstGeom>
            </p:spPr>
          </p:pic>
          <p:pic>
            <p:nvPicPr>
              <p:cNvPr id="13" name="Picture 12">
                <a:extLst>
                  <a:ext uri="{FF2B5EF4-FFF2-40B4-BE49-F238E27FC236}">
                    <a16:creationId xmlns:a16="http://schemas.microsoft.com/office/drawing/2014/main" id="{BBE38921-5226-7647-9707-51746C348FCE}"/>
                  </a:ext>
                </a:extLst>
              </p:cNvPr>
              <p:cNvPicPr>
                <a:picLocks noChangeAspect="1"/>
              </p:cNvPicPr>
              <p:nvPr/>
            </p:nvPicPr>
            <p:blipFill>
              <a:blip r:embed="rId3"/>
              <a:stretch>
                <a:fillRect/>
              </a:stretch>
            </p:blipFill>
            <p:spPr>
              <a:xfrm>
                <a:off x="2252147" y="2814290"/>
                <a:ext cx="3797195" cy="1485859"/>
              </a:xfrm>
              <a:prstGeom prst="rect">
                <a:avLst/>
              </a:prstGeom>
            </p:spPr>
          </p:pic>
        </p:grpSp>
        <p:pic>
          <p:nvPicPr>
            <p:cNvPr id="2" name="Picture 1">
              <a:extLst>
                <a:ext uri="{FF2B5EF4-FFF2-40B4-BE49-F238E27FC236}">
                  <a16:creationId xmlns:a16="http://schemas.microsoft.com/office/drawing/2014/main" id="{19C15D40-F31C-8240-97A8-749F699BD0BB}"/>
                </a:ext>
              </a:extLst>
            </p:cNvPr>
            <p:cNvPicPr>
              <a:picLocks noChangeAspect="1"/>
            </p:cNvPicPr>
            <p:nvPr/>
          </p:nvPicPr>
          <p:blipFill>
            <a:blip r:embed="rId4"/>
            <a:stretch>
              <a:fillRect/>
            </a:stretch>
          </p:blipFill>
          <p:spPr>
            <a:xfrm>
              <a:off x="5840520" y="1397185"/>
              <a:ext cx="2084280" cy="558800"/>
            </a:xfrm>
            <a:prstGeom prst="rect">
              <a:avLst/>
            </a:prstGeom>
          </p:spPr>
        </p:pic>
        <p:pic>
          <p:nvPicPr>
            <p:cNvPr id="14" name="Picture 13">
              <a:extLst>
                <a:ext uri="{FF2B5EF4-FFF2-40B4-BE49-F238E27FC236}">
                  <a16:creationId xmlns:a16="http://schemas.microsoft.com/office/drawing/2014/main" id="{272E6C68-FADD-E14D-9F83-EF52E0F6EC66}"/>
                </a:ext>
              </a:extLst>
            </p:cNvPr>
            <p:cNvPicPr>
              <a:picLocks noChangeAspect="1"/>
            </p:cNvPicPr>
            <p:nvPr/>
          </p:nvPicPr>
          <p:blipFill>
            <a:blip r:embed="rId4"/>
            <a:stretch>
              <a:fillRect/>
            </a:stretch>
          </p:blipFill>
          <p:spPr>
            <a:xfrm rot="5400000">
              <a:off x="5757629" y="2285052"/>
              <a:ext cx="2084280" cy="1301796"/>
            </a:xfrm>
            <a:prstGeom prst="rect">
              <a:avLst/>
            </a:prstGeom>
          </p:spPr>
        </p:pic>
        <p:pic>
          <p:nvPicPr>
            <p:cNvPr id="16" name="Picture 15">
              <a:extLst>
                <a:ext uri="{FF2B5EF4-FFF2-40B4-BE49-F238E27FC236}">
                  <a16:creationId xmlns:a16="http://schemas.microsoft.com/office/drawing/2014/main" id="{9E6E3518-3C90-6D4D-98AF-E5CCE9330D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0399" y="1955985"/>
              <a:ext cx="721675" cy="558800"/>
            </a:xfrm>
            <a:prstGeom prst="rect">
              <a:avLst/>
            </a:prstGeom>
          </p:spPr>
        </p:pic>
        <p:pic>
          <p:nvPicPr>
            <p:cNvPr id="17" name="Picture 16">
              <a:extLst>
                <a:ext uri="{FF2B5EF4-FFF2-40B4-BE49-F238E27FC236}">
                  <a16:creationId xmlns:a16="http://schemas.microsoft.com/office/drawing/2014/main" id="{4D6406EB-FCE9-6345-853D-204CFFF6B2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5812" y="1347837"/>
              <a:ext cx="1389538" cy="428767"/>
            </a:xfrm>
            <a:prstGeom prst="rect">
              <a:avLst/>
            </a:prstGeom>
          </p:spPr>
        </p:pic>
      </p:grpSp>
      <p:sp>
        <p:nvSpPr>
          <p:cNvPr id="9" name="TextBox 8">
            <a:extLst>
              <a:ext uri="{FF2B5EF4-FFF2-40B4-BE49-F238E27FC236}">
                <a16:creationId xmlns:a16="http://schemas.microsoft.com/office/drawing/2014/main" id="{88F3C09E-8D58-E148-933D-0A472C795969}"/>
              </a:ext>
            </a:extLst>
          </p:cNvPr>
          <p:cNvSpPr txBox="1"/>
          <p:nvPr/>
        </p:nvSpPr>
        <p:spPr>
          <a:xfrm>
            <a:off x="2384854" y="1465043"/>
            <a:ext cx="5436973" cy="1938992"/>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Develop capacities of health workforce to sustain WASH services and promote and practice good hygiene </a:t>
            </a:r>
          </a:p>
          <a:p>
            <a:endParaRPr lang="en-US" sz="2400" dirty="0">
              <a:solidFill>
                <a:schemeClr val="bg1"/>
              </a:solidFill>
            </a:endParaRPr>
          </a:p>
        </p:txBody>
      </p:sp>
    </p:spTree>
    <p:extLst>
      <p:ext uri="{BB962C8B-B14F-4D97-AF65-F5344CB8AC3E}">
        <p14:creationId xmlns:p14="http://schemas.microsoft.com/office/powerpoint/2010/main" val="285937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29</a:t>
            </a:fld>
            <a:endParaRPr lang="en-GB"/>
          </a:p>
        </p:txBody>
      </p:sp>
      <p:cxnSp>
        <p:nvCxnSpPr>
          <p:cNvPr id="7" name="Straight Connector 6">
            <a:extLst>
              <a:ext uri="{FF2B5EF4-FFF2-40B4-BE49-F238E27FC236}">
                <a16:creationId xmlns:a16="http://schemas.microsoft.com/office/drawing/2014/main" id="{6CB4EF2E-B4DA-5A4F-8C17-A9CF2BB4B671}"/>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8" name="Title 6">
            <a:extLst>
              <a:ext uri="{FF2B5EF4-FFF2-40B4-BE49-F238E27FC236}">
                <a16:creationId xmlns:a16="http://schemas.microsoft.com/office/drawing/2014/main" id="{930D7E9E-8F1A-6943-8599-D6149546279E}"/>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Recommendations</a:t>
            </a:r>
          </a:p>
        </p:txBody>
      </p:sp>
      <p:sp>
        <p:nvSpPr>
          <p:cNvPr id="10" name="TextBox 9">
            <a:extLst>
              <a:ext uri="{FF2B5EF4-FFF2-40B4-BE49-F238E27FC236}">
                <a16:creationId xmlns:a16="http://schemas.microsoft.com/office/drawing/2014/main" id="{928B880E-3FF4-7E42-8D14-492AD2CCCCB1}"/>
              </a:ext>
            </a:extLst>
          </p:cNvPr>
          <p:cNvSpPr txBox="1"/>
          <p:nvPr/>
        </p:nvSpPr>
        <p:spPr>
          <a:xfrm>
            <a:off x="247393" y="2085450"/>
            <a:ext cx="1692876" cy="1569660"/>
          </a:xfrm>
          <a:prstGeom prst="rect">
            <a:avLst/>
          </a:prstGeom>
          <a:noFill/>
        </p:spPr>
        <p:txBody>
          <a:bodyPr wrap="square" rtlCol="0">
            <a:spAutoFit/>
          </a:bodyPr>
          <a:lstStyle/>
          <a:p>
            <a:pPr algn="ctr"/>
            <a:r>
              <a:rPr lang="en-US" sz="9600" b="1" dirty="0">
                <a:solidFill>
                  <a:srgbClr val="002060"/>
                </a:solidFill>
                <a:latin typeface="Arial Black" panose="020B0604020202020204" pitchFamily="34" charset="0"/>
                <a:cs typeface="Arial Black" panose="020B0604020202020204" pitchFamily="34" charset="0"/>
              </a:rPr>
              <a:t>4.</a:t>
            </a:r>
          </a:p>
        </p:txBody>
      </p:sp>
      <p:sp>
        <p:nvSpPr>
          <p:cNvPr id="11" name="TextBox 10">
            <a:extLst>
              <a:ext uri="{FF2B5EF4-FFF2-40B4-BE49-F238E27FC236}">
                <a16:creationId xmlns:a16="http://schemas.microsoft.com/office/drawing/2014/main" id="{459B8A33-5CBD-7442-85D3-E056BF76A51A}"/>
              </a:ext>
            </a:extLst>
          </p:cNvPr>
          <p:cNvSpPr txBox="1"/>
          <p:nvPr/>
        </p:nvSpPr>
        <p:spPr>
          <a:xfrm>
            <a:off x="423333" y="4267204"/>
            <a:ext cx="8500534"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WASH and waste services are “common goods for health” that must be financed. </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All COVID-19 response, vaccine and more broadly, economic recovery plans should monitor and budget for WASH in health care facilities.</a:t>
            </a:r>
          </a:p>
          <a:p>
            <a:pPr marL="285750" indent="-285750">
              <a:spcAft>
                <a:spcPts val="1200"/>
              </a:spcAft>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Build back better should address climate resilience of WASH and energy; key prescription in </a:t>
            </a:r>
            <a:r>
              <a:rPr lang="en-GB" sz="2000" b="1" dirty="0">
                <a:solidFill>
                  <a:srgbClr val="002060"/>
                </a:solidFill>
                <a:latin typeface="Arial" panose="020B0604020202020204" pitchFamily="34" charset="0"/>
                <a:cs typeface="Arial" panose="020B0604020202020204" pitchFamily="34" charset="0"/>
              </a:rPr>
              <a:t>WHO’s Manifesto for a Healthy Recovery</a:t>
            </a:r>
          </a:p>
        </p:txBody>
      </p:sp>
      <p:grpSp>
        <p:nvGrpSpPr>
          <p:cNvPr id="18" name="Group 17">
            <a:extLst>
              <a:ext uri="{FF2B5EF4-FFF2-40B4-BE49-F238E27FC236}">
                <a16:creationId xmlns:a16="http://schemas.microsoft.com/office/drawing/2014/main" id="{846FC92B-4E2E-9B41-98C6-DFBD83602DC4}"/>
              </a:ext>
            </a:extLst>
          </p:cNvPr>
          <p:cNvGrpSpPr/>
          <p:nvPr/>
        </p:nvGrpSpPr>
        <p:grpSpPr>
          <a:xfrm>
            <a:off x="2252143" y="1311807"/>
            <a:ext cx="6491245" cy="2905360"/>
            <a:chOff x="2252143" y="1311807"/>
            <a:chExt cx="6491245" cy="2905360"/>
          </a:xfrm>
        </p:grpSpPr>
        <p:grpSp>
          <p:nvGrpSpPr>
            <p:cNvPr id="12" name="Group 11">
              <a:extLst>
                <a:ext uri="{FF2B5EF4-FFF2-40B4-BE49-F238E27FC236}">
                  <a16:creationId xmlns:a16="http://schemas.microsoft.com/office/drawing/2014/main" id="{F8DFCACD-9441-9E4A-9E2D-C90406062BAB}"/>
                </a:ext>
              </a:extLst>
            </p:cNvPr>
            <p:cNvGrpSpPr/>
            <p:nvPr/>
          </p:nvGrpSpPr>
          <p:grpSpPr>
            <a:xfrm>
              <a:off x="2252147" y="1311807"/>
              <a:ext cx="6491241" cy="2869812"/>
              <a:chOff x="2252147" y="1311807"/>
              <a:chExt cx="6491241" cy="2869812"/>
            </a:xfrm>
          </p:grpSpPr>
          <p:pic>
            <p:nvPicPr>
              <p:cNvPr id="9" name="Picture 8">
                <a:extLst>
                  <a:ext uri="{FF2B5EF4-FFF2-40B4-BE49-F238E27FC236}">
                    <a16:creationId xmlns:a16="http://schemas.microsoft.com/office/drawing/2014/main" id="{BF260104-1692-404C-8BF9-6FDEC7C52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2147" y="1311807"/>
                <a:ext cx="6491241" cy="2869812"/>
              </a:xfrm>
              <a:prstGeom prst="rect">
                <a:avLst/>
              </a:prstGeom>
            </p:spPr>
          </p:pic>
          <p:pic>
            <p:nvPicPr>
              <p:cNvPr id="2" name="Picture 1">
                <a:extLst>
                  <a:ext uri="{FF2B5EF4-FFF2-40B4-BE49-F238E27FC236}">
                    <a16:creationId xmlns:a16="http://schemas.microsoft.com/office/drawing/2014/main" id="{302A99F6-A744-8145-B691-850B15A46360}"/>
                  </a:ext>
                </a:extLst>
              </p:cNvPr>
              <p:cNvPicPr>
                <a:picLocks noChangeAspect="1"/>
              </p:cNvPicPr>
              <p:nvPr/>
            </p:nvPicPr>
            <p:blipFill>
              <a:blip r:embed="rId3"/>
              <a:stretch>
                <a:fillRect/>
              </a:stretch>
            </p:blipFill>
            <p:spPr>
              <a:xfrm>
                <a:off x="2396010" y="1433422"/>
                <a:ext cx="3683514" cy="787400"/>
              </a:xfrm>
              <a:prstGeom prst="rect">
                <a:avLst/>
              </a:prstGeom>
            </p:spPr>
          </p:pic>
          <p:pic>
            <p:nvPicPr>
              <p:cNvPr id="3" name="Picture 2">
                <a:extLst>
                  <a:ext uri="{FF2B5EF4-FFF2-40B4-BE49-F238E27FC236}">
                    <a16:creationId xmlns:a16="http://schemas.microsoft.com/office/drawing/2014/main" id="{3A87C6C4-45BD-0E4D-9FA7-30D6A48296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705" y="1451755"/>
                <a:ext cx="2106851" cy="393700"/>
              </a:xfrm>
              <a:prstGeom prst="rect">
                <a:avLst/>
              </a:prstGeom>
            </p:spPr>
          </p:pic>
          <p:pic>
            <p:nvPicPr>
              <p:cNvPr id="5" name="Picture 4">
                <a:extLst>
                  <a:ext uri="{FF2B5EF4-FFF2-40B4-BE49-F238E27FC236}">
                    <a16:creationId xmlns:a16="http://schemas.microsoft.com/office/drawing/2014/main" id="{CF4057E5-5E71-EC4E-A915-C109E77E560C}"/>
                  </a:ext>
                </a:extLst>
              </p:cNvPr>
              <p:cNvPicPr>
                <a:picLocks noChangeAspect="1"/>
              </p:cNvPicPr>
              <p:nvPr/>
            </p:nvPicPr>
            <p:blipFill>
              <a:blip r:embed="rId3"/>
              <a:stretch>
                <a:fillRect/>
              </a:stretch>
            </p:blipFill>
            <p:spPr>
              <a:xfrm>
                <a:off x="2396006" y="2103438"/>
                <a:ext cx="2237778" cy="787400"/>
              </a:xfrm>
              <a:prstGeom prst="rect">
                <a:avLst/>
              </a:prstGeom>
            </p:spPr>
          </p:pic>
          <p:pic>
            <p:nvPicPr>
              <p:cNvPr id="6" name="Picture 5">
                <a:extLst>
                  <a:ext uri="{FF2B5EF4-FFF2-40B4-BE49-F238E27FC236}">
                    <a16:creationId xmlns:a16="http://schemas.microsoft.com/office/drawing/2014/main" id="{8ADE9654-5B5C-6D40-80AD-21607748F3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9327" y="1912707"/>
                <a:ext cx="1460500" cy="787400"/>
              </a:xfrm>
              <a:prstGeom prst="rect">
                <a:avLst/>
              </a:prstGeom>
            </p:spPr>
          </p:pic>
        </p:grpSp>
        <p:sp>
          <p:nvSpPr>
            <p:cNvPr id="13" name="TextBox 12">
              <a:extLst>
                <a:ext uri="{FF2B5EF4-FFF2-40B4-BE49-F238E27FC236}">
                  <a16:creationId xmlns:a16="http://schemas.microsoft.com/office/drawing/2014/main" id="{F35803AC-79E9-8E4D-A782-5D49DD702CA6}"/>
                </a:ext>
              </a:extLst>
            </p:cNvPr>
            <p:cNvSpPr txBox="1"/>
            <p:nvPr/>
          </p:nvSpPr>
          <p:spPr>
            <a:xfrm>
              <a:off x="2252146" y="1322209"/>
              <a:ext cx="5643821"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Integrate WASH into regular health sector planning, budgeting, </a:t>
              </a:r>
              <a:endParaRPr lang="en-US" sz="2400" dirty="0">
                <a:solidFill>
                  <a:schemeClr val="bg1"/>
                </a:solidFill>
              </a:endParaRPr>
            </a:p>
          </p:txBody>
        </p:sp>
        <p:sp>
          <p:nvSpPr>
            <p:cNvPr id="14" name="TextBox 13">
              <a:extLst>
                <a:ext uri="{FF2B5EF4-FFF2-40B4-BE49-F238E27FC236}">
                  <a16:creationId xmlns:a16="http://schemas.microsoft.com/office/drawing/2014/main" id="{1B11262A-D4CD-2346-A87C-C1562E115C4D}"/>
                </a:ext>
              </a:extLst>
            </p:cNvPr>
            <p:cNvSpPr txBox="1"/>
            <p:nvPr/>
          </p:nvSpPr>
          <p:spPr>
            <a:xfrm>
              <a:off x="2252143" y="2026124"/>
              <a:ext cx="3085976"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and programming, </a:t>
              </a:r>
              <a:endParaRPr lang="en-US" sz="2400" dirty="0">
                <a:solidFill>
                  <a:schemeClr val="bg1"/>
                </a:solidFill>
              </a:endParaRPr>
            </a:p>
          </p:txBody>
        </p:sp>
        <p:sp>
          <p:nvSpPr>
            <p:cNvPr id="15" name="TextBox 14">
              <a:extLst>
                <a:ext uri="{FF2B5EF4-FFF2-40B4-BE49-F238E27FC236}">
                  <a16:creationId xmlns:a16="http://schemas.microsoft.com/office/drawing/2014/main" id="{92072A0A-9104-A848-862F-431C143F413F}"/>
                </a:ext>
              </a:extLst>
            </p:cNvPr>
            <p:cNvSpPr txBox="1"/>
            <p:nvPr/>
          </p:nvSpPr>
          <p:spPr>
            <a:xfrm>
              <a:off x="2252143" y="2368820"/>
              <a:ext cx="4568788"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including COVID-19</a:t>
              </a:r>
              <a:endParaRPr lang="en-US" sz="2400" dirty="0">
                <a:solidFill>
                  <a:schemeClr val="bg1"/>
                </a:solidFill>
              </a:endParaRPr>
            </a:p>
          </p:txBody>
        </p:sp>
        <p:sp>
          <p:nvSpPr>
            <p:cNvPr id="16" name="TextBox 15">
              <a:extLst>
                <a:ext uri="{FF2B5EF4-FFF2-40B4-BE49-F238E27FC236}">
                  <a16:creationId xmlns:a16="http://schemas.microsoft.com/office/drawing/2014/main" id="{75AD1577-C332-104D-9087-0F0C117F63D9}"/>
                </a:ext>
              </a:extLst>
            </p:cNvPr>
            <p:cNvSpPr txBox="1"/>
            <p:nvPr/>
          </p:nvSpPr>
          <p:spPr>
            <a:xfrm>
              <a:off x="2252143" y="2647507"/>
              <a:ext cx="2604062" cy="1569660"/>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response and recovery efforts to deliver quality services. </a:t>
              </a:r>
            </a:p>
          </p:txBody>
        </p:sp>
      </p:grpSp>
    </p:spTree>
    <p:extLst>
      <p:ext uri="{BB962C8B-B14F-4D97-AF65-F5344CB8AC3E}">
        <p14:creationId xmlns:p14="http://schemas.microsoft.com/office/powerpoint/2010/main" val="42207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id="{5524A943-E937-0148-A33F-A98B548A3D2C}"/>
              </a:ext>
            </a:extLst>
          </p:cNvPr>
          <p:cNvSpPr/>
          <p:nvPr/>
        </p:nvSpPr>
        <p:spPr>
          <a:xfrm>
            <a:off x="426958" y="6027321"/>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a:extLst>
              <a:ext uri="{FF2B5EF4-FFF2-40B4-BE49-F238E27FC236}">
                <a16:creationId xmlns:a16="http://schemas.microsoft.com/office/drawing/2014/main" id="{0F3A10EE-091E-A04E-8F67-051616DF4D7F}"/>
              </a:ext>
            </a:extLst>
          </p:cNvPr>
          <p:cNvSpPr/>
          <p:nvPr/>
        </p:nvSpPr>
        <p:spPr>
          <a:xfrm>
            <a:off x="426958" y="5405938"/>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a:extLst>
              <a:ext uri="{FF2B5EF4-FFF2-40B4-BE49-F238E27FC236}">
                <a16:creationId xmlns:a16="http://schemas.microsoft.com/office/drawing/2014/main" id="{30FABF31-6AE3-844E-B4C4-A2D076E0BCE4}"/>
              </a:ext>
            </a:extLst>
          </p:cNvPr>
          <p:cNvSpPr/>
          <p:nvPr/>
        </p:nvSpPr>
        <p:spPr>
          <a:xfrm>
            <a:off x="414337" y="4771927"/>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a:extLst>
              <a:ext uri="{FF2B5EF4-FFF2-40B4-BE49-F238E27FC236}">
                <a16:creationId xmlns:a16="http://schemas.microsoft.com/office/drawing/2014/main" id="{640981A6-76F3-6049-AAE1-54C7F9C9F4C2}"/>
              </a:ext>
            </a:extLst>
          </p:cNvPr>
          <p:cNvSpPr/>
          <p:nvPr/>
        </p:nvSpPr>
        <p:spPr>
          <a:xfrm>
            <a:off x="409855" y="3533665"/>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a:extLst>
              <a:ext uri="{FF2B5EF4-FFF2-40B4-BE49-F238E27FC236}">
                <a16:creationId xmlns:a16="http://schemas.microsoft.com/office/drawing/2014/main" id="{36CD5E1B-5EFE-424D-A13E-1FDD3C22B1B4}"/>
              </a:ext>
            </a:extLst>
          </p:cNvPr>
          <p:cNvSpPr/>
          <p:nvPr/>
        </p:nvSpPr>
        <p:spPr>
          <a:xfrm>
            <a:off x="409855" y="2905296"/>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a:extLst>
              <a:ext uri="{FF2B5EF4-FFF2-40B4-BE49-F238E27FC236}">
                <a16:creationId xmlns:a16="http://schemas.microsoft.com/office/drawing/2014/main" id="{03ECDBBA-3722-5646-8F00-E494F068A1FC}"/>
              </a:ext>
            </a:extLst>
          </p:cNvPr>
          <p:cNvSpPr/>
          <p:nvPr/>
        </p:nvSpPr>
        <p:spPr>
          <a:xfrm>
            <a:off x="409855" y="2274974"/>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11C365A2-CABE-0E41-B751-3F5E83CC7D3F}"/>
              </a:ext>
            </a:extLst>
          </p:cNvPr>
          <p:cNvSpPr/>
          <p:nvPr/>
        </p:nvSpPr>
        <p:spPr>
          <a:xfrm>
            <a:off x="414338" y="1525069"/>
            <a:ext cx="2856620" cy="704909"/>
          </a:xfrm>
          <a:prstGeom prst="roundRect">
            <a:avLst/>
          </a:prstGeom>
          <a:solidFill>
            <a:srgbClr val="E72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7816C7-B3F3-9941-8DAB-1A8101FFE0F7}"/>
              </a:ext>
            </a:extLst>
          </p:cNvPr>
          <p:cNvSpPr txBox="1"/>
          <p:nvPr/>
        </p:nvSpPr>
        <p:spPr>
          <a:xfrm>
            <a:off x="412097" y="1646724"/>
            <a:ext cx="2766344"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7 chapters</a:t>
            </a:r>
          </a:p>
        </p:txBody>
      </p:sp>
      <p:sp>
        <p:nvSpPr>
          <p:cNvPr id="17" name="Rounded Rectangle 16">
            <a:extLst>
              <a:ext uri="{FF2B5EF4-FFF2-40B4-BE49-F238E27FC236}">
                <a16:creationId xmlns:a16="http://schemas.microsoft.com/office/drawing/2014/main" id="{385C5449-A18C-784F-8EBF-9AA4F76DF590}"/>
              </a:ext>
            </a:extLst>
          </p:cNvPr>
          <p:cNvSpPr/>
          <p:nvPr/>
        </p:nvSpPr>
        <p:spPr>
          <a:xfrm>
            <a:off x="414337" y="4153316"/>
            <a:ext cx="2844000" cy="568565"/>
          </a:xfrm>
          <a:prstGeom prst="roundRect">
            <a:avLst/>
          </a:prstGeom>
          <a:solidFill>
            <a:srgbClr val="E72D1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BC5147DF-F73D-A542-B65A-54D12E01383F}"/>
              </a:ext>
            </a:extLst>
          </p:cNvPr>
          <p:cNvSpPr txBox="1"/>
          <p:nvPr/>
        </p:nvSpPr>
        <p:spPr>
          <a:xfrm>
            <a:off x="412096" y="2411379"/>
            <a:ext cx="2409226"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1. About this report</a:t>
            </a:r>
          </a:p>
        </p:txBody>
      </p:sp>
      <p:sp>
        <p:nvSpPr>
          <p:cNvPr id="49" name="TextBox 48">
            <a:extLst>
              <a:ext uri="{FF2B5EF4-FFF2-40B4-BE49-F238E27FC236}">
                <a16:creationId xmlns:a16="http://schemas.microsoft.com/office/drawing/2014/main" id="{F4B3B5D9-B920-EF40-B399-E8DA83812981}"/>
              </a:ext>
            </a:extLst>
          </p:cNvPr>
          <p:cNvSpPr txBox="1"/>
          <p:nvPr/>
        </p:nvSpPr>
        <p:spPr>
          <a:xfrm>
            <a:off x="409855" y="3025227"/>
            <a:ext cx="2618054"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2. Putting fundamentals first</a:t>
            </a:r>
          </a:p>
        </p:txBody>
      </p:sp>
      <p:sp>
        <p:nvSpPr>
          <p:cNvPr id="50" name="TextBox 49">
            <a:extLst>
              <a:ext uri="{FF2B5EF4-FFF2-40B4-BE49-F238E27FC236}">
                <a16:creationId xmlns:a16="http://schemas.microsoft.com/office/drawing/2014/main" id="{1DC9CAC3-03A9-B841-B202-680286252516}"/>
              </a:ext>
            </a:extLst>
          </p:cNvPr>
          <p:cNvSpPr txBox="1"/>
          <p:nvPr/>
        </p:nvSpPr>
        <p:spPr>
          <a:xfrm>
            <a:off x="407613" y="3631435"/>
            <a:ext cx="2764104" cy="461665"/>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3. Latest status of WASH services in health care facilities </a:t>
            </a:r>
          </a:p>
        </p:txBody>
      </p:sp>
      <p:sp>
        <p:nvSpPr>
          <p:cNvPr id="51" name="TextBox 50">
            <a:extLst>
              <a:ext uri="{FF2B5EF4-FFF2-40B4-BE49-F238E27FC236}">
                <a16:creationId xmlns:a16="http://schemas.microsoft.com/office/drawing/2014/main" id="{0C031FC5-4E28-C64A-8D3B-FB795D386777}"/>
              </a:ext>
            </a:extLst>
          </p:cNvPr>
          <p:cNvSpPr txBox="1"/>
          <p:nvPr/>
        </p:nvSpPr>
        <p:spPr>
          <a:xfrm>
            <a:off x="426958" y="4203779"/>
            <a:ext cx="3121725" cy="461665"/>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4. Integration of WASH with energy and health programmes </a:t>
            </a:r>
          </a:p>
        </p:txBody>
      </p:sp>
      <p:sp>
        <p:nvSpPr>
          <p:cNvPr id="52" name="TextBox 51">
            <a:extLst>
              <a:ext uri="{FF2B5EF4-FFF2-40B4-BE49-F238E27FC236}">
                <a16:creationId xmlns:a16="http://schemas.microsoft.com/office/drawing/2014/main" id="{DFF09A80-218D-8E45-97CA-93AA06DA671E}"/>
              </a:ext>
            </a:extLst>
          </p:cNvPr>
          <p:cNvSpPr txBox="1"/>
          <p:nvPr/>
        </p:nvSpPr>
        <p:spPr>
          <a:xfrm>
            <a:off x="363805" y="4823018"/>
            <a:ext cx="2807912"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5. Country and regional progress</a:t>
            </a:r>
          </a:p>
        </p:txBody>
      </p:sp>
      <p:sp>
        <p:nvSpPr>
          <p:cNvPr id="53" name="TextBox 52">
            <a:extLst>
              <a:ext uri="{FF2B5EF4-FFF2-40B4-BE49-F238E27FC236}">
                <a16:creationId xmlns:a16="http://schemas.microsoft.com/office/drawing/2014/main" id="{68E7B6D3-F2BE-B645-8958-1E602FCFA6F7}"/>
              </a:ext>
            </a:extLst>
          </p:cNvPr>
          <p:cNvSpPr txBox="1"/>
          <p:nvPr/>
        </p:nvSpPr>
        <p:spPr>
          <a:xfrm>
            <a:off x="414337" y="5528873"/>
            <a:ext cx="2266213"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6. An investment opportunity</a:t>
            </a:r>
          </a:p>
        </p:txBody>
      </p:sp>
      <p:sp>
        <p:nvSpPr>
          <p:cNvPr id="54" name="TextBox 53">
            <a:extLst>
              <a:ext uri="{FF2B5EF4-FFF2-40B4-BE49-F238E27FC236}">
                <a16:creationId xmlns:a16="http://schemas.microsoft.com/office/drawing/2014/main" id="{6B1D61A6-12A2-924C-A56E-C8A7611F9292}"/>
              </a:ext>
            </a:extLst>
          </p:cNvPr>
          <p:cNvSpPr txBox="1"/>
          <p:nvPr/>
        </p:nvSpPr>
        <p:spPr>
          <a:xfrm>
            <a:off x="407613" y="6162884"/>
            <a:ext cx="2255293"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7. Where do we go from here?</a:t>
            </a:r>
          </a:p>
        </p:txBody>
      </p:sp>
      <p:sp>
        <p:nvSpPr>
          <p:cNvPr id="90" name="Rounded Rectangle 89">
            <a:extLst>
              <a:ext uri="{FF2B5EF4-FFF2-40B4-BE49-F238E27FC236}">
                <a16:creationId xmlns:a16="http://schemas.microsoft.com/office/drawing/2014/main" id="{E494F16A-16C0-A14C-9ECE-7434DAE8F434}"/>
              </a:ext>
            </a:extLst>
          </p:cNvPr>
          <p:cNvSpPr/>
          <p:nvPr/>
        </p:nvSpPr>
        <p:spPr>
          <a:xfrm>
            <a:off x="6265509" y="4903523"/>
            <a:ext cx="2615534" cy="5818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91" name="TextBox 90">
            <a:extLst>
              <a:ext uri="{FF2B5EF4-FFF2-40B4-BE49-F238E27FC236}">
                <a16:creationId xmlns:a16="http://schemas.microsoft.com/office/drawing/2014/main" id="{2A8C885F-2243-5F4B-82DF-C5789F529D77}"/>
              </a:ext>
            </a:extLst>
          </p:cNvPr>
          <p:cNvSpPr txBox="1"/>
          <p:nvPr/>
        </p:nvSpPr>
        <p:spPr>
          <a:xfrm>
            <a:off x="6263267" y="4977005"/>
            <a:ext cx="2617776"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~100 contributing authors &amp; reviewers </a:t>
            </a:r>
          </a:p>
        </p:txBody>
      </p:sp>
      <p:sp>
        <p:nvSpPr>
          <p:cNvPr id="93" name="Rounded Rectangle 92">
            <a:extLst>
              <a:ext uri="{FF2B5EF4-FFF2-40B4-BE49-F238E27FC236}">
                <a16:creationId xmlns:a16="http://schemas.microsoft.com/office/drawing/2014/main" id="{F7136E07-9015-6747-B7B6-5018C5156B87}"/>
              </a:ext>
            </a:extLst>
          </p:cNvPr>
          <p:cNvSpPr/>
          <p:nvPr/>
        </p:nvSpPr>
        <p:spPr>
          <a:xfrm>
            <a:off x="6267750" y="1911263"/>
            <a:ext cx="2618334" cy="5818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9E1CD04F-0D4D-EC40-BAEC-5BF19B6C6B19}"/>
              </a:ext>
            </a:extLst>
          </p:cNvPr>
          <p:cNvSpPr txBox="1"/>
          <p:nvPr/>
        </p:nvSpPr>
        <p:spPr>
          <a:xfrm>
            <a:off x="6265508" y="2041378"/>
            <a:ext cx="2620576"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30 country case studies</a:t>
            </a:r>
          </a:p>
        </p:txBody>
      </p:sp>
      <p:sp>
        <p:nvSpPr>
          <p:cNvPr id="102" name="Rounded Rectangle 101">
            <a:extLst>
              <a:ext uri="{FF2B5EF4-FFF2-40B4-BE49-F238E27FC236}">
                <a16:creationId xmlns:a16="http://schemas.microsoft.com/office/drawing/2014/main" id="{29FCFCE4-7453-0F46-B450-217B8EB38E65}"/>
              </a:ext>
            </a:extLst>
          </p:cNvPr>
          <p:cNvSpPr/>
          <p:nvPr/>
        </p:nvSpPr>
        <p:spPr>
          <a:xfrm>
            <a:off x="6266249" y="2685644"/>
            <a:ext cx="2620576" cy="5818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31402AD5-0AA2-C049-BC3E-B9F2330E854A}"/>
              </a:ext>
            </a:extLst>
          </p:cNvPr>
          <p:cNvSpPr txBox="1"/>
          <p:nvPr/>
        </p:nvSpPr>
        <p:spPr>
          <a:xfrm>
            <a:off x="6265508" y="2747422"/>
            <a:ext cx="2615535"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New data from 165 countries</a:t>
            </a:r>
          </a:p>
        </p:txBody>
      </p:sp>
      <p:sp>
        <p:nvSpPr>
          <p:cNvPr id="105" name="Rounded Rectangle 104">
            <a:extLst>
              <a:ext uri="{FF2B5EF4-FFF2-40B4-BE49-F238E27FC236}">
                <a16:creationId xmlns:a16="http://schemas.microsoft.com/office/drawing/2014/main" id="{DBBC369C-DDD6-254D-8ED9-5F0B6A35FB8D}"/>
              </a:ext>
            </a:extLst>
          </p:cNvPr>
          <p:cNvSpPr/>
          <p:nvPr/>
        </p:nvSpPr>
        <p:spPr>
          <a:xfrm>
            <a:off x="6266249" y="3421683"/>
            <a:ext cx="2614794" cy="5818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5F084B1-15CE-BC48-BA1B-1CCF7E9272AB}"/>
              </a:ext>
            </a:extLst>
          </p:cNvPr>
          <p:cNvSpPr txBox="1"/>
          <p:nvPr/>
        </p:nvSpPr>
        <p:spPr>
          <a:xfrm>
            <a:off x="6265508" y="3490405"/>
            <a:ext cx="2617036"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Data representing 794,000 health care facilities</a:t>
            </a:r>
          </a:p>
        </p:txBody>
      </p:sp>
      <p:sp>
        <p:nvSpPr>
          <p:cNvPr id="45" name="Rounded Rectangle 44">
            <a:extLst>
              <a:ext uri="{FF2B5EF4-FFF2-40B4-BE49-F238E27FC236}">
                <a16:creationId xmlns:a16="http://schemas.microsoft.com/office/drawing/2014/main" id="{F7136E07-9015-6747-B7B6-5018C5156B87}"/>
              </a:ext>
            </a:extLst>
          </p:cNvPr>
          <p:cNvSpPr/>
          <p:nvPr/>
        </p:nvSpPr>
        <p:spPr>
          <a:xfrm>
            <a:off x="6260467" y="4172934"/>
            <a:ext cx="2620576" cy="5818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9E1CD04F-0D4D-EC40-BAEC-5BF19B6C6B19}"/>
              </a:ext>
            </a:extLst>
          </p:cNvPr>
          <p:cNvSpPr txBox="1"/>
          <p:nvPr/>
        </p:nvSpPr>
        <p:spPr>
          <a:xfrm>
            <a:off x="6258225" y="4230704"/>
            <a:ext cx="2622818"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4 recommendations &amp; a renewed call to action</a:t>
            </a:r>
          </a:p>
        </p:txBody>
      </p:sp>
      <p:sp>
        <p:nvSpPr>
          <p:cNvPr id="7" name="Title 6">
            <a:extLst>
              <a:ext uri="{FF2B5EF4-FFF2-40B4-BE49-F238E27FC236}">
                <a16:creationId xmlns:a16="http://schemas.microsoft.com/office/drawing/2014/main" id="{039CD70F-F6EB-5549-BC61-AC2D31125A00}"/>
              </a:ext>
            </a:extLst>
          </p:cNvPr>
          <p:cNvSpPr>
            <a:spLocks noGrp="1"/>
          </p:cNvSpPr>
          <p:nvPr>
            <p:ph type="title"/>
          </p:nvPr>
        </p:nvSpPr>
        <p:spPr>
          <a:xfrm>
            <a:off x="133090" y="-12231"/>
            <a:ext cx="7886700" cy="1325563"/>
          </a:xfrm>
        </p:spPr>
        <p:txBody>
          <a:bodyPr/>
          <a:lstStyle/>
          <a:p>
            <a:r>
              <a:rPr lang="en-US" b="1" dirty="0">
                <a:solidFill>
                  <a:srgbClr val="002060"/>
                </a:solidFill>
                <a:latin typeface="Arial" panose="020B0604020202020204" pitchFamily="34" charset="0"/>
                <a:cs typeface="Arial" panose="020B0604020202020204" pitchFamily="34" charset="0"/>
              </a:rPr>
              <a:t>About the report</a:t>
            </a:r>
          </a:p>
        </p:txBody>
      </p:sp>
      <p:cxnSp>
        <p:nvCxnSpPr>
          <p:cNvPr id="14" name="Straight Connector 13">
            <a:extLst>
              <a:ext uri="{FF2B5EF4-FFF2-40B4-BE49-F238E27FC236}">
                <a16:creationId xmlns:a16="http://schemas.microsoft.com/office/drawing/2014/main" id="{54A01970-A291-DC46-A555-6265A6EE8E34}"/>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53321C0-ED1B-485A-9071-88732834AC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827" y="1809715"/>
            <a:ext cx="2666731" cy="3792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67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A7A505-19D0-7247-AD10-6EEF602B49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87" y="1927772"/>
            <a:ext cx="5257046" cy="3628138"/>
          </a:xfrm>
          <a:prstGeom prst="rect">
            <a:avLst/>
          </a:prstGeom>
        </p:spPr>
      </p:pic>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p:txBody>
          <a:bodyPr/>
          <a:lstStyle/>
          <a:p>
            <a:fld id="{A74CE0EA-F3B5-4684-BA10-C594598FDB9C}" type="slidenum">
              <a:rPr lang="en-GB" smtClean="0"/>
              <a:pPr/>
              <a:t>30</a:t>
            </a:fld>
            <a:endParaRPr lang="en-GB"/>
          </a:p>
        </p:txBody>
      </p:sp>
      <p:sp>
        <p:nvSpPr>
          <p:cNvPr id="2" name="TextBox 1">
            <a:extLst>
              <a:ext uri="{FF2B5EF4-FFF2-40B4-BE49-F238E27FC236}">
                <a16:creationId xmlns:a16="http://schemas.microsoft.com/office/drawing/2014/main" id="{7C2B6676-997B-3F40-8D60-143BE9BA53BF}"/>
              </a:ext>
            </a:extLst>
          </p:cNvPr>
          <p:cNvSpPr txBox="1"/>
          <p:nvPr/>
        </p:nvSpPr>
        <p:spPr>
          <a:xfrm>
            <a:off x="374317" y="2265809"/>
            <a:ext cx="4925816" cy="2862322"/>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Vision</a:t>
            </a:r>
          </a:p>
          <a:p>
            <a:r>
              <a:rPr lang="en-GB" sz="2400" i="1" dirty="0">
                <a:solidFill>
                  <a:schemeClr val="bg1"/>
                </a:solidFill>
                <a:latin typeface="Arial" panose="020B0604020202020204" pitchFamily="34" charset="0"/>
                <a:cs typeface="Arial" panose="020B0604020202020204" pitchFamily="34" charset="0"/>
              </a:rPr>
              <a:t>Every health care facility has the necessary, functional and sustainable WASH services and practices in order to provide quality essential health services for everyone, everywhere.</a:t>
            </a:r>
            <a:endParaRPr lang="en-US" sz="2400" i="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030549B-E11A-6B41-81B1-749131070313}"/>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1D0086A2-9AE6-064E-8B00-8EEEFB038CE6}"/>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Time to step up efforts</a:t>
            </a:r>
          </a:p>
        </p:txBody>
      </p:sp>
      <p:grpSp>
        <p:nvGrpSpPr>
          <p:cNvPr id="6" name="Group 5">
            <a:extLst>
              <a:ext uri="{FF2B5EF4-FFF2-40B4-BE49-F238E27FC236}">
                <a16:creationId xmlns:a16="http://schemas.microsoft.com/office/drawing/2014/main" id="{1287A8CC-CDBD-8D4A-98D4-4823F31D6C97}"/>
              </a:ext>
            </a:extLst>
          </p:cNvPr>
          <p:cNvGrpSpPr/>
          <p:nvPr/>
        </p:nvGrpSpPr>
        <p:grpSpPr>
          <a:xfrm>
            <a:off x="6295292" y="0"/>
            <a:ext cx="2848708" cy="6881708"/>
            <a:chOff x="6295292" y="0"/>
            <a:chExt cx="2848708" cy="6881708"/>
          </a:xfrm>
        </p:grpSpPr>
        <p:pic>
          <p:nvPicPr>
            <p:cNvPr id="11" name="Picture 10">
              <a:extLst>
                <a:ext uri="{FF2B5EF4-FFF2-40B4-BE49-F238E27FC236}">
                  <a16:creationId xmlns:a16="http://schemas.microsoft.com/office/drawing/2014/main" id="{C6ADB4B4-A021-B24A-A6B0-736EA5AC30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5292" y="0"/>
              <a:ext cx="2848708" cy="6881708"/>
            </a:xfrm>
            <a:prstGeom prst="rect">
              <a:avLst/>
            </a:prstGeom>
          </p:spPr>
        </p:pic>
        <p:grpSp>
          <p:nvGrpSpPr>
            <p:cNvPr id="5" name="Group 4">
              <a:extLst>
                <a:ext uri="{FF2B5EF4-FFF2-40B4-BE49-F238E27FC236}">
                  <a16:creationId xmlns:a16="http://schemas.microsoft.com/office/drawing/2014/main" id="{DE35357C-03AF-8E41-8D3F-CD319327239D}"/>
                </a:ext>
              </a:extLst>
            </p:cNvPr>
            <p:cNvGrpSpPr/>
            <p:nvPr/>
          </p:nvGrpSpPr>
          <p:grpSpPr>
            <a:xfrm>
              <a:off x="6457950" y="453695"/>
              <a:ext cx="2426558" cy="1827790"/>
              <a:chOff x="6457950" y="453695"/>
              <a:chExt cx="2426558" cy="1827790"/>
            </a:xfrm>
          </p:grpSpPr>
          <p:pic>
            <p:nvPicPr>
              <p:cNvPr id="3" name="Picture 2">
                <a:extLst>
                  <a:ext uri="{FF2B5EF4-FFF2-40B4-BE49-F238E27FC236}">
                    <a16:creationId xmlns:a16="http://schemas.microsoft.com/office/drawing/2014/main" id="{24FC8EC8-AC0F-054A-BD3E-BF59EB651E51}"/>
                  </a:ext>
                </a:extLst>
              </p:cNvPr>
              <p:cNvPicPr>
                <a:picLocks noChangeAspect="1"/>
              </p:cNvPicPr>
              <p:nvPr/>
            </p:nvPicPr>
            <p:blipFill>
              <a:blip r:embed="rId4"/>
              <a:stretch>
                <a:fillRect/>
              </a:stretch>
            </p:blipFill>
            <p:spPr>
              <a:xfrm>
                <a:off x="6457950" y="1779374"/>
                <a:ext cx="1320628" cy="502111"/>
              </a:xfrm>
              <a:prstGeom prst="rect">
                <a:avLst/>
              </a:prstGeom>
            </p:spPr>
          </p:pic>
          <p:pic>
            <p:nvPicPr>
              <p:cNvPr id="12" name="Picture 11">
                <a:extLst>
                  <a:ext uri="{FF2B5EF4-FFF2-40B4-BE49-F238E27FC236}">
                    <a16:creationId xmlns:a16="http://schemas.microsoft.com/office/drawing/2014/main" id="{1D9ACCDB-D418-854D-8525-6F50F0DAA072}"/>
                  </a:ext>
                </a:extLst>
              </p:cNvPr>
              <p:cNvPicPr>
                <a:picLocks noChangeAspect="1"/>
              </p:cNvPicPr>
              <p:nvPr/>
            </p:nvPicPr>
            <p:blipFill>
              <a:blip r:embed="rId4"/>
              <a:stretch>
                <a:fillRect/>
              </a:stretch>
            </p:blipFill>
            <p:spPr>
              <a:xfrm>
                <a:off x="6610350" y="1171575"/>
                <a:ext cx="2014666" cy="502111"/>
              </a:xfrm>
              <a:prstGeom prst="rect">
                <a:avLst/>
              </a:prstGeom>
            </p:spPr>
          </p:pic>
          <p:pic>
            <p:nvPicPr>
              <p:cNvPr id="13" name="Picture 12">
                <a:extLst>
                  <a:ext uri="{FF2B5EF4-FFF2-40B4-BE49-F238E27FC236}">
                    <a16:creationId xmlns:a16="http://schemas.microsoft.com/office/drawing/2014/main" id="{4A5F94CC-0B5B-8649-A387-9EE4524EA069}"/>
                  </a:ext>
                </a:extLst>
              </p:cNvPr>
              <p:cNvPicPr>
                <a:picLocks noChangeAspect="1"/>
              </p:cNvPicPr>
              <p:nvPr/>
            </p:nvPicPr>
            <p:blipFill>
              <a:blip r:embed="rId4"/>
              <a:stretch>
                <a:fillRect/>
              </a:stretch>
            </p:blipFill>
            <p:spPr>
              <a:xfrm>
                <a:off x="6516366" y="453695"/>
                <a:ext cx="2368142" cy="502111"/>
              </a:xfrm>
              <a:prstGeom prst="rect">
                <a:avLst/>
              </a:prstGeom>
            </p:spPr>
          </p:pic>
        </p:grpSp>
      </p:grpSp>
    </p:spTree>
    <p:extLst>
      <p:ext uri="{BB962C8B-B14F-4D97-AF65-F5344CB8AC3E}">
        <p14:creationId xmlns:p14="http://schemas.microsoft.com/office/powerpoint/2010/main" val="85421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0BDFB35-093E-4366-9DCD-56A590A488E6}"/>
              </a:ext>
            </a:extLst>
          </p:cNvPr>
          <p:cNvSpPr>
            <a:spLocks noGrp="1"/>
          </p:cNvSpPr>
          <p:nvPr>
            <p:ph idx="1"/>
          </p:nvPr>
        </p:nvSpPr>
        <p:spPr>
          <a:xfrm>
            <a:off x="628650" y="1928058"/>
            <a:ext cx="5508381" cy="4003185"/>
          </a:xfrm>
        </p:spPr>
        <p:txBody>
          <a:bodyPr>
            <a:normAutofit fontScale="92500" lnSpcReduction="10000"/>
          </a:bodyPr>
          <a:lstStyle/>
          <a:p>
            <a:pPr marL="0" indent="0">
              <a:lnSpc>
                <a:spcPct val="120000"/>
              </a:lnSpc>
              <a:spcBef>
                <a:spcPts val="0"/>
              </a:spcBef>
              <a:buNone/>
            </a:pPr>
            <a:r>
              <a:rPr lang="en-US" altLang="en-US" sz="3000" b="1" dirty="0">
                <a:solidFill>
                  <a:srgbClr val="002060"/>
                </a:solidFill>
                <a:latin typeface="Arial" panose="020B0604020202020204" pitchFamily="34" charset="0"/>
                <a:cs typeface="Arial" panose="020B0604020202020204" pitchFamily="34" charset="0"/>
              </a:rPr>
              <a:t>Learn</a:t>
            </a:r>
          </a:p>
          <a:p>
            <a:pPr>
              <a:lnSpc>
                <a:spcPct val="120000"/>
              </a:lnSpc>
              <a:spcBef>
                <a:spcPts val="0"/>
              </a:spcBef>
            </a:pPr>
            <a:r>
              <a:rPr lang="en-US" altLang="en-US" sz="2200" dirty="0">
                <a:solidFill>
                  <a:srgbClr val="002060"/>
                </a:solidFill>
                <a:latin typeface="Arial" panose="020B0604020202020204" pitchFamily="34" charset="0"/>
                <a:cs typeface="Arial" panose="020B0604020202020204" pitchFamily="34" charset="0"/>
              </a:rPr>
              <a:t>Visit </a:t>
            </a:r>
            <a:r>
              <a:rPr lang="en-US" altLang="en-US" sz="22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www.washinhcf.org</a:t>
            </a:r>
            <a:r>
              <a:rPr lang="en-US" altLang="en-US" sz="2200" dirty="0">
                <a:solidFill>
                  <a:srgbClr val="002060"/>
                </a:solidFill>
                <a:latin typeface="Arial" panose="020B0604020202020204" pitchFamily="34" charset="0"/>
                <a:cs typeface="Arial" panose="020B0604020202020204" pitchFamily="34" charset="0"/>
              </a:rPr>
              <a:t> for practical tools, case studies, news and stories. </a:t>
            </a:r>
          </a:p>
          <a:p>
            <a:pPr marL="0" indent="0">
              <a:lnSpc>
                <a:spcPct val="120000"/>
              </a:lnSpc>
              <a:spcBef>
                <a:spcPts val="0"/>
              </a:spcBef>
              <a:buNone/>
            </a:pPr>
            <a:r>
              <a:rPr lang="en-US" altLang="en-US" sz="3000" b="1" dirty="0">
                <a:solidFill>
                  <a:srgbClr val="002060"/>
                </a:solidFill>
                <a:latin typeface="Arial" panose="020B0604020202020204" pitchFamily="34" charset="0"/>
                <a:cs typeface="Arial" panose="020B0604020202020204" pitchFamily="34" charset="0"/>
              </a:rPr>
              <a:t>Connect</a:t>
            </a:r>
          </a:p>
          <a:p>
            <a:pPr>
              <a:lnSpc>
                <a:spcPct val="120000"/>
              </a:lnSpc>
              <a:spcBef>
                <a:spcPts val="0"/>
              </a:spcBef>
            </a:pPr>
            <a:r>
              <a:rPr lang="en-US" altLang="en-US" sz="2200" dirty="0">
                <a:solidFill>
                  <a:srgbClr val="002060"/>
                </a:solidFill>
                <a:latin typeface="Arial" panose="020B0604020202020204" pitchFamily="34" charset="0"/>
                <a:cs typeface="Arial" panose="020B0604020202020204" pitchFamily="34" charset="0"/>
              </a:rPr>
              <a:t>Join the conversation and share your questions &amp; comments  </a:t>
            </a:r>
            <a:r>
              <a:rPr lang="en-US" altLang="en-US" sz="2200" b="1" dirty="0">
                <a:solidFill>
                  <a:srgbClr val="002060"/>
                </a:solidFill>
                <a:latin typeface="Arial" panose="020B0604020202020204" pitchFamily="34" charset="0"/>
                <a:cs typeface="Arial" panose="020B0604020202020204" pitchFamily="34" charset="0"/>
              </a:rPr>
              <a:t>@WASH_for_health</a:t>
            </a:r>
            <a:r>
              <a:rPr lang="en-US" altLang="en-US" sz="2200" dirty="0">
                <a:solidFill>
                  <a:srgbClr val="002060"/>
                </a:solidFill>
                <a:latin typeface="Arial" panose="020B0604020202020204" pitchFamily="34" charset="0"/>
                <a:cs typeface="Arial" panose="020B0604020202020204" pitchFamily="34" charset="0"/>
              </a:rPr>
              <a:t> </a:t>
            </a:r>
            <a:endParaRPr lang="en-US" altLang="en-US" sz="2200" b="1" dirty="0">
              <a:solidFill>
                <a:srgbClr val="00206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000" b="1" dirty="0">
                <a:solidFill>
                  <a:srgbClr val="002060"/>
                </a:solidFill>
                <a:latin typeface="Arial" panose="020B0604020202020204" pitchFamily="34" charset="0"/>
                <a:cs typeface="Arial" panose="020B0604020202020204" pitchFamily="34" charset="0"/>
              </a:rPr>
              <a:t>Commit</a:t>
            </a:r>
          </a:p>
          <a:p>
            <a:pPr>
              <a:lnSpc>
                <a:spcPct val="120000"/>
              </a:lnSpc>
              <a:spcBef>
                <a:spcPts val="0"/>
              </a:spcBef>
            </a:pPr>
            <a:r>
              <a:rPr lang="en-US" altLang="en-US" sz="2200" dirty="0">
                <a:solidFill>
                  <a:srgbClr val="002060"/>
                </a:solidFill>
                <a:latin typeface="Arial" panose="020B0604020202020204" pitchFamily="34" charset="0"/>
                <a:cs typeface="Arial" panose="020B0604020202020204" pitchFamily="34" charset="0"/>
              </a:rPr>
              <a:t>Make and reaffirm your commitment and encourage others to commit at </a:t>
            </a:r>
            <a:r>
              <a:rPr lang="en-US" altLang="en-US" sz="22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www.washinhcf.org/</a:t>
            </a:r>
            <a:r>
              <a:rPr lang="en-US" altLang="en-US" sz="2200"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commitments</a:t>
            </a:r>
            <a:endParaRPr lang="en-US" altLang="en-US" sz="22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02441EF-7143-9B43-B591-7B84D6E3622F}"/>
              </a:ext>
            </a:extLst>
          </p:cNvPr>
          <p:cNvCxnSpPr/>
          <p:nvPr/>
        </p:nvCxnSpPr>
        <p:spPr>
          <a:xfrm>
            <a:off x="247393" y="1171575"/>
            <a:ext cx="8496000" cy="0"/>
          </a:xfrm>
          <a:prstGeom prst="line">
            <a:avLst/>
          </a:prstGeom>
          <a:ln w="38100">
            <a:solidFill>
              <a:srgbClr val="E72D19"/>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7CB5A469-6183-AD40-B3E3-C2235D81C43E}"/>
              </a:ext>
            </a:extLst>
          </p:cNvPr>
          <p:cNvSpPr txBox="1">
            <a:spLocks/>
          </p:cNvSpPr>
          <p:nvPr/>
        </p:nvSpPr>
        <p:spPr>
          <a:xfrm>
            <a:off x="133089" y="22274"/>
            <a:ext cx="8610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Arial" panose="020B0604020202020204" pitchFamily="34" charset="0"/>
                <a:cs typeface="Arial" panose="020B0604020202020204" pitchFamily="34" charset="0"/>
              </a:rPr>
              <a:t>Join the movement</a:t>
            </a:r>
          </a:p>
        </p:txBody>
      </p:sp>
      <p:pic>
        <p:nvPicPr>
          <p:cNvPr id="8" name="Picture 7">
            <a:extLst>
              <a:ext uri="{FF2B5EF4-FFF2-40B4-BE49-F238E27FC236}">
                <a16:creationId xmlns:a16="http://schemas.microsoft.com/office/drawing/2014/main" id="{511C8913-CDD9-8A4E-A2AC-09B2BE1A42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95292" y="0"/>
            <a:ext cx="2848708" cy="6881708"/>
          </a:xfrm>
          <a:prstGeom prst="rect">
            <a:avLst/>
          </a:prstGeom>
        </p:spPr>
      </p:pic>
    </p:spTree>
    <p:extLst>
      <p:ext uri="{BB962C8B-B14F-4D97-AF65-F5344CB8AC3E}">
        <p14:creationId xmlns:p14="http://schemas.microsoft.com/office/powerpoint/2010/main" val="113492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1657A-430E-4D4F-A83E-10A83F7A3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0615" y="192747"/>
            <a:ext cx="2214644" cy="609027"/>
          </a:xfrm>
          <a:prstGeom prst="rect">
            <a:avLst/>
          </a:prstGeom>
        </p:spPr>
      </p:pic>
      <p:pic>
        <p:nvPicPr>
          <p:cNvPr id="9" name="Picture 8">
            <a:extLst>
              <a:ext uri="{FF2B5EF4-FFF2-40B4-BE49-F238E27FC236}">
                <a16:creationId xmlns:a16="http://schemas.microsoft.com/office/drawing/2014/main" id="{E038069B-711A-F94F-9241-120C38821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310" y="18682"/>
            <a:ext cx="2737341" cy="957155"/>
          </a:xfrm>
          <a:prstGeom prst="rect">
            <a:avLst/>
          </a:prstGeom>
        </p:spPr>
      </p:pic>
      <p:grpSp>
        <p:nvGrpSpPr>
          <p:cNvPr id="5" name="Group 4">
            <a:extLst>
              <a:ext uri="{FF2B5EF4-FFF2-40B4-BE49-F238E27FC236}">
                <a16:creationId xmlns:a16="http://schemas.microsoft.com/office/drawing/2014/main" id="{9265AC72-03B3-F64A-B731-70407BA55287}"/>
              </a:ext>
            </a:extLst>
          </p:cNvPr>
          <p:cNvGrpSpPr/>
          <p:nvPr/>
        </p:nvGrpSpPr>
        <p:grpSpPr>
          <a:xfrm>
            <a:off x="20304" y="1801552"/>
            <a:ext cx="4682756" cy="4491942"/>
            <a:chOff x="20304" y="1801552"/>
            <a:chExt cx="4682756" cy="4491942"/>
          </a:xfrm>
        </p:grpSpPr>
        <p:pic>
          <p:nvPicPr>
            <p:cNvPr id="3" name="Picture 2">
              <a:extLst>
                <a:ext uri="{FF2B5EF4-FFF2-40B4-BE49-F238E27FC236}">
                  <a16:creationId xmlns:a16="http://schemas.microsoft.com/office/drawing/2014/main" id="{9B99928D-F281-2F45-87C5-B922E12D17A8}"/>
                </a:ext>
              </a:extLst>
            </p:cNvPr>
            <p:cNvPicPr>
              <a:picLocks noChangeAspect="1"/>
            </p:cNvPicPr>
            <p:nvPr/>
          </p:nvPicPr>
          <p:blipFill>
            <a:blip r:embed="rId5"/>
            <a:stretch>
              <a:fillRect/>
            </a:stretch>
          </p:blipFill>
          <p:spPr>
            <a:xfrm>
              <a:off x="20305" y="1801552"/>
              <a:ext cx="4682755" cy="1505908"/>
            </a:xfrm>
            <a:prstGeom prst="rect">
              <a:avLst/>
            </a:prstGeom>
          </p:spPr>
        </p:pic>
        <p:pic>
          <p:nvPicPr>
            <p:cNvPr id="11" name="Picture 10">
              <a:extLst>
                <a:ext uri="{FF2B5EF4-FFF2-40B4-BE49-F238E27FC236}">
                  <a16:creationId xmlns:a16="http://schemas.microsoft.com/office/drawing/2014/main" id="{37FE3762-2509-5C4F-BB62-80655E012312}"/>
                </a:ext>
              </a:extLst>
            </p:cNvPr>
            <p:cNvPicPr>
              <a:picLocks noChangeAspect="1"/>
            </p:cNvPicPr>
            <p:nvPr/>
          </p:nvPicPr>
          <p:blipFill>
            <a:blip r:embed="rId5"/>
            <a:stretch>
              <a:fillRect/>
            </a:stretch>
          </p:blipFill>
          <p:spPr>
            <a:xfrm>
              <a:off x="20305" y="3280190"/>
              <a:ext cx="4682755" cy="1505908"/>
            </a:xfrm>
            <a:prstGeom prst="rect">
              <a:avLst/>
            </a:prstGeom>
          </p:spPr>
        </p:pic>
        <p:pic>
          <p:nvPicPr>
            <p:cNvPr id="12" name="Picture 11">
              <a:extLst>
                <a:ext uri="{FF2B5EF4-FFF2-40B4-BE49-F238E27FC236}">
                  <a16:creationId xmlns:a16="http://schemas.microsoft.com/office/drawing/2014/main" id="{BFC2642E-DECC-F740-8299-C49EE008E3C4}"/>
                </a:ext>
              </a:extLst>
            </p:cNvPr>
            <p:cNvPicPr>
              <a:picLocks noChangeAspect="1"/>
            </p:cNvPicPr>
            <p:nvPr/>
          </p:nvPicPr>
          <p:blipFill>
            <a:blip r:embed="rId5"/>
            <a:stretch>
              <a:fillRect/>
            </a:stretch>
          </p:blipFill>
          <p:spPr>
            <a:xfrm>
              <a:off x="20304" y="4787586"/>
              <a:ext cx="4682755" cy="1505908"/>
            </a:xfrm>
            <a:prstGeom prst="rect">
              <a:avLst/>
            </a:prstGeom>
          </p:spPr>
        </p:pic>
      </p:grpSp>
      <p:sp>
        <p:nvSpPr>
          <p:cNvPr id="6" name="TextBox 5">
            <a:extLst>
              <a:ext uri="{FF2B5EF4-FFF2-40B4-BE49-F238E27FC236}">
                <a16:creationId xmlns:a16="http://schemas.microsoft.com/office/drawing/2014/main" id="{95B477DF-F4A1-BE4A-ABA8-CCB274868198}"/>
              </a:ext>
            </a:extLst>
          </p:cNvPr>
          <p:cNvSpPr txBox="1"/>
          <p:nvPr/>
        </p:nvSpPr>
        <p:spPr>
          <a:xfrm>
            <a:off x="252257" y="2324432"/>
            <a:ext cx="2973112" cy="1029193"/>
          </a:xfrm>
          <a:prstGeom prst="rect">
            <a:avLst/>
          </a:prstGeom>
          <a:noFill/>
        </p:spPr>
        <p:txBody>
          <a:bodyPr wrap="square" rtlCol="0">
            <a:spAutoFit/>
          </a:bodyPr>
          <a:lstStyle/>
          <a:p>
            <a:pPr marL="0" marR="0" lvl="0" indent="0" algn="l" defTabSz="914377" rtl="0" eaLnBrk="1" fontAlgn="auto" latinLnBrk="0" hangingPunct="1">
              <a:lnSpc>
                <a:spcPct val="110000"/>
              </a:lnSpc>
              <a:spcBef>
                <a:spcPts val="1000"/>
              </a:spcBef>
              <a:spcAft>
                <a:spcPts val="600"/>
              </a:spcAft>
              <a:buClr>
                <a:prstClr val="black"/>
              </a:buClr>
              <a:buSzPct val="80000"/>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 I </a:t>
            </a:r>
          </a:p>
        </p:txBody>
      </p:sp>
      <p:sp>
        <p:nvSpPr>
          <p:cNvPr id="2" name="Rectangle 1">
            <a:extLst>
              <a:ext uri="{FF2B5EF4-FFF2-40B4-BE49-F238E27FC236}">
                <a16:creationId xmlns:a16="http://schemas.microsoft.com/office/drawing/2014/main" id="{5244B8AF-D635-9F45-BE2F-E65DE386B7CF}"/>
              </a:ext>
            </a:extLst>
          </p:cNvPr>
          <p:cNvSpPr/>
          <p:nvPr/>
        </p:nvSpPr>
        <p:spPr>
          <a:xfrm>
            <a:off x="245504" y="3367009"/>
            <a:ext cx="4572000" cy="461665"/>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Latest data on access</a:t>
            </a:r>
          </a:p>
        </p:txBody>
      </p:sp>
      <p:pic>
        <p:nvPicPr>
          <p:cNvPr id="4" name="Picture 3">
            <a:extLst>
              <a:ext uri="{FF2B5EF4-FFF2-40B4-BE49-F238E27FC236}">
                <a16:creationId xmlns:a16="http://schemas.microsoft.com/office/drawing/2014/main" id="{EF58A13C-4570-4990-98F1-E9DE6E75F3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3243" y="1801552"/>
            <a:ext cx="5061793" cy="5086928"/>
          </a:xfrm>
          <a:prstGeom prst="rect">
            <a:avLst/>
          </a:prstGeom>
        </p:spPr>
      </p:pic>
    </p:spTree>
    <p:extLst>
      <p:ext uri="{BB962C8B-B14F-4D97-AF65-F5344CB8AC3E}">
        <p14:creationId xmlns:p14="http://schemas.microsoft.com/office/powerpoint/2010/main" val="394177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2C15-2121-4C51-914F-E9190ACA7191}"/>
              </a:ext>
            </a:extLst>
          </p:cNvPr>
          <p:cNvSpPr>
            <a:spLocks noGrp="1"/>
          </p:cNvSpPr>
          <p:nvPr>
            <p:ph type="title"/>
          </p:nvPr>
        </p:nvSpPr>
        <p:spPr/>
        <p:txBody>
          <a:bodyPr/>
          <a:lstStyle/>
          <a:p>
            <a:r>
              <a:rPr lang="en-US"/>
              <a:t>Basic WASH services</a:t>
            </a:r>
          </a:p>
        </p:txBody>
      </p:sp>
      <p:sp>
        <p:nvSpPr>
          <p:cNvPr id="4" name="Slide Number Placeholder 3">
            <a:extLst>
              <a:ext uri="{FF2B5EF4-FFF2-40B4-BE49-F238E27FC236}">
                <a16:creationId xmlns:a16="http://schemas.microsoft.com/office/drawing/2014/main" id="{566F1F76-7174-4DF2-84F0-719F57D56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6FEFBCE6-248C-4ECA-8B43-457C1DEA43DC}"/>
              </a:ext>
            </a:extLst>
          </p:cNvPr>
          <p:cNvGrpSpPr/>
          <p:nvPr/>
        </p:nvGrpSpPr>
        <p:grpSpPr>
          <a:xfrm>
            <a:off x="457200" y="1173707"/>
            <a:ext cx="3473355" cy="4854231"/>
            <a:chOff x="457200" y="1600200"/>
            <a:chExt cx="3058357" cy="4427738"/>
          </a:xfrm>
        </p:grpSpPr>
        <p:pic>
          <p:nvPicPr>
            <p:cNvPr id="5" name="Picture 4">
              <a:extLst>
                <a:ext uri="{FF2B5EF4-FFF2-40B4-BE49-F238E27FC236}">
                  <a16:creationId xmlns:a16="http://schemas.microsoft.com/office/drawing/2014/main" id="{60A5E2B0-852B-4ACC-9578-979B3E1C77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600200"/>
              <a:ext cx="3058357" cy="4427738"/>
            </a:xfrm>
            <a:prstGeom prst="rect">
              <a:avLst/>
            </a:prstGeom>
          </p:spPr>
        </p:pic>
        <p:grpSp>
          <p:nvGrpSpPr>
            <p:cNvPr id="11" name="Group 10">
              <a:extLst>
                <a:ext uri="{FF2B5EF4-FFF2-40B4-BE49-F238E27FC236}">
                  <a16:creationId xmlns:a16="http://schemas.microsoft.com/office/drawing/2014/main" id="{4937C989-0BC7-4086-84EE-3BDB23B0CBDF}"/>
                </a:ext>
              </a:extLst>
            </p:cNvPr>
            <p:cNvGrpSpPr/>
            <p:nvPr/>
          </p:nvGrpSpPr>
          <p:grpSpPr>
            <a:xfrm>
              <a:off x="1292098" y="3629551"/>
              <a:ext cx="2223459" cy="521713"/>
              <a:chOff x="1292098" y="3629551"/>
              <a:chExt cx="2223459" cy="521713"/>
            </a:xfrm>
          </p:grpSpPr>
          <p:sp>
            <p:nvSpPr>
              <p:cNvPr id="9" name="Rectangle 8">
                <a:extLst>
                  <a:ext uri="{FF2B5EF4-FFF2-40B4-BE49-F238E27FC236}">
                    <a16:creationId xmlns:a16="http://schemas.microsoft.com/office/drawing/2014/main" id="{A18AB5D1-51F2-4C76-910A-CE9D76643B7A}"/>
                  </a:ext>
                </a:extLst>
              </p:cNvPr>
              <p:cNvSpPr/>
              <p:nvPr/>
            </p:nvSpPr>
            <p:spPr>
              <a:xfrm>
                <a:off x="1295867" y="3629551"/>
                <a:ext cx="2219690" cy="521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43736A7B-AEB5-4935-8D76-D2988E521DDA}"/>
                  </a:ext>
                </a:extLst>
              </p:cNvPr>
              <p:cNvGrpSpPr/>
              <p:nvPr/>
            </p:nvGrpSpPr>
            <p:grpSpPr>
              <a:xfrm>
                <a:off x="1292098" y="3638113"/>
                <a:ext cx="2083171" cy="225148"/>
                <a:chOff x="1292098" y="3638113"/>
                <a:chExt cx="2083171" cy="225148"/>
              </a:xfrm>
            </p:grpSpPr>
            <p:pic>
              <p:nvPicPr>
                <p:cNvPr id="7" name="Picture 6">
                  <a:extLst>
                    <a:ext uri="{FF2B5EF4-FFF2-40B4-BE49-F238E27FC236}">
                      <a16:creationId xmlns:a16="http://schemas.microsoft.com/office/drawing/2014/main" id="{86A18ADF-4585-4AFA-A2A9-BE8EFCD8E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4897" y="3656730"/>
                  <a:ext cx="1490372" cy="206531"/>
                </a:xfrm>
                <a:prstGeom prst="rect">
                  <a:avLst/>
                </a:prstGeom>
              </p:spPr>
            </p:pic>
            <p:pic>
              <p:nvPicPr>
                <p:cNvPr id="8" name="Picture 7">
                  <a:extLst>
                    <a:ext uri="{FF2B5EF4-FFF2-40B4-BE49-F238E27FC236}">
                      <a16:creationId xmlns:a16="http://schemas.microsoft.com/office/drawing/2014/main" id="{39156926-52EE-4581-87C1-1E2FDA4B6A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1292098" y="3638113"/>
                  <a:ext cx="581581" cy="218742"/>
                </a:xfrm>
                <a:prstGeom prst="rect">
                  <a:avLst/>
                </a:prstGeom>
              </p:spPr>
            </p:pic>
          </p:grpSp>
        </p:grpSp>
      </p:grpSp>
      <p:graphicFrame>
        <p:nvGraphicFramePr>
          <p:cNvPr id="3" name="Table 2">
            <a:extLst>
              <a:ext uri="{FF2B5EF4-FFF2-40B4-BE49-F238E27FC236}">
                <a16:creationId xmlns:a16="http://schemas.microsoft.com/office/drawing/2014/main" id="{5DF3ABDB-2444-48CA-9358-FB9802A295CD}"/>
              </a:ext>
            </a:extLst>
          </p:cNvPr>
          <p:cNvGraphicFramePr>
            <a:graphicFrameLocks noGrp="1"/>
          </p:cNvGraphicFramePr>
          <p:nvPr>
            <p:extLst/>
          </p:nvPr>
        </p:nvGraphicFramePr>
        <p:xfrm>
          <a:off x="4571999" y="1831186"/>
          <a:ext cx="4221408" cy="3706656"/>
        </p:xfrm>
        <a:graphic>
          <a:graphicData uri="http://schemas.openxmlformats.org/drawingml/2006/table">
            <a:tbl>
              <a:tblPr firstRow="1" bandRow="1">
                <a:tableStyleId>{073A0DAA-6AF3-43AB-8588-CEC1D06C72B9}</a:tableStyleId>
              </a:tblPr>
              <a:tblGrid>
                <a:gridCol w="1856097">
                  <a:extLst>
                    <a:ext uri="{9D8B030D-6E8A-4147-A177-3AD203B41FA5}">
                      <a16:colId xmlns:a16="http://schemas.microsoft.com/office/drawing/2014/main" val="2946572394"/>
                    </a:ext>
                  </a:extLst>
                </a:gridCol>
                <a:gridCol w="1255594">
                  <a:extLst>
                    <a:ext uri="{9D8B030D-6E8A-4147-A177-3AD203B41FA5}">
                      <a16:colId xmlns:a16="http://schemas.microsoft.com/office/drawing/2014/main" val="3213351961"/>
                    </a:ext>
                  </a:extLst>
                </a:gridCol>
                <a:gridCol w="1109717">
                  <a:extLst>
                    <a:ext uri="{9D8B030D-6E8A-4147-A177-3AD203B41FA5}">
                      <a16:colId xmlns:a16="http://schemas.microsoft.com/office/drawing/2014/main" val="3791685640"/>
                    </a:ext>
                  </a:extLst>
                </a:gridCol>
              </a:tblGrid>
              <a:tr h="926664">
                <a:tc>
                  <a:txBody>
                    <a:bodyPr/>
                    <a:lstStyle/>
                    <a:p>
                      <a:endParaRPr lang="en-GB"/>
                    </a:p>
                  </a:txBody>
                  <a:tcPr anchor="ctr"/>
                </a:tc>
                <a:tc>
                  <a:txBody>
                    <a:bodyPr/>
                    <a:lstStyle/>
                    <a:p>
                      <a:pPr algn="ctr"/>
                      <a:r>
                        <a:rPr lang="en-US"/>
                        <a:t>2019 baseline</a:t>
                      </a:r>
                      <a:endParaRPr lang="en-GB"/>
                    </a:p>
                  </a:txBody>
                  <a:tcPr anchor="ctr"/>
                </a:tc>
                <a:tc>
                  <a:txBody>
                    <a:bodyPr/>
                    <a:lstStyle/>
                    <a:p>
                      <a:pPr algn="ctr"/>
                      <a:r>
                        <a:rPr lang="en-US"/>
                        <a:t>2020 update</a:t>
                      </a:r>
                      <a:endParaRPr lang="en-GB"/>
                    </a:p>
                  </a:txBody>
                  <a:tcPr anchor="ctr"/>
                </a:tc>
                <a:extLst>
                  <a:ext uri="{0D108BD9-81ED-4DB2-BD59-A6C34878D82A}">
                    <a16:rowId xmlns:a16="http://schemas.microsoft.com/office/drawing/2014/main" val="47100292"/>
                  </a:ext>
                </a:extLst>
              </a:tr>
              <a:tr h="926664">
                <a:tc>
                  <a:txBody>
                    <a:bodyPr/>
                    <a:lstStyle/>
                    <a:p>
                      <a:r>
                        <a:rPr lang="en-US"/>
                        <a:t>National data sources</a:t>
                      </a:r>
                      <a:endParaRPr lang="en-GB"/>
                    </a:p>
                  </a:txBody>
                  <a:tcPr anchor="ctr"/>
                </a:tc>
                <a:tc>
                  <a:txBody>
                    <a:bodyPr/>
                    <a:lstStyle/>
                    <a:p>
                      <a:pPr algn="ctr"/>
                      <a:r>
                        <a:rPr lang="en-US"/>
                        <a:t>260</a:t>
                      </a:r>
                      <a:endParaRPr lang="en-GB"/>
                    </a:p>
                  </a:txBody>
                  <a:tcPr anchor="ctr"/>
                </a:tc>
                <a:tc>
                  <a:txBody>
                    <a:bodyPr/>
                    <a:lstStyle/>
                    <a:p>
                      <a:pPr algn="ctr"/>
                      <a:r>
                        <a:rPr lang="en-US"/>
                        <a:t>476</a:t>
                      </a:r>
                      <a:endParaRPr lang="en-GB"/>
                    </a:p>
                  </a:txBody>
                  <a:tcPr anchor="ctr"/>
                </a:tc>
                <a:extLst>
                  <a:ext uri="{0D108BD9-81ED-4DB2-BD59-A6C34878D82A}">
                    <a16:rowId xmlns:a16="http://schemas.microsoft.com/office/drawing/2014/main" val="2283227896"/>
                  </a:ext>
                </a:extLst>
              </a:tr>
              <a:tr h="926664">
                <a:tc>
                  <a:txBody>
                    <a:bodyPr/>
                    <a:lstStyle/>
                    <a:p>
                      <a:r>
                        <a:rPr lang="en-US"/>
                        <a:t>Countries with some data</a:t>
                      </a:r>
                      <a:endParaRPr lang="en-GB"/>
                    </a:p>
                  </a:txBody>
                  <a:tcPr anchor="ctr"/>
                </a:tc>
                <a:tc>
                  <a:txBody>
                    <a:bodyPr/>
                    <a:lstStyle/>
                    <a:p>
                      <a:pPr algn="ctr"/>
                      <a:r>
                        <a:rPr lang="en-US"/>
                        <a:t>125</a:t>
                      </a:r>
                      <a:endParaRPr lang="en-GB"/>
                    </a:p>
                  </a:txBody>
                  <a:tcPr anchor="ctr"/>
                </a:tc>
                <a:tc>
                  <a:txBody>
                    <a:bodyPr/>
                    <a:lstStyle/>
                    <a:p>
                      <a:pPr algn="ctr"/>
                      <a:r>
                        <a:rPr lang="en-US"/>
                        <a:t>165</a:t>
                      </a:r>
                      <a:endParaRPr lang="en-GB"/>
                    </a:p>
                  </a:txBody>
                  <a:tcPr anchor="ctr"/>
                </a:tc>
                <a:extLst>
                  <a:ext uri="{0D108BD9-81ED-4DB2-BD59-A6C34878D82A}">
                    <a16:rowId xmlns:a16="http://schemas.microsoft.com/office/drawing/2014/main" val="64181282"/>
                  </a:ext>
                </a:extLst>
              </a:tr>
              <a:tr h="92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care facilities assessed</a:t>
                      </a:r>
                      <a:endParaRPr lang="en-GB"/>
                    </a:p>
                  </a:txBody>
                  <a:tcPr anchor="ctr"/>
                </a:tc>
                <a:tc>
                  <a:txBody>
                    <a:bodyPr/>
                    <a:lstStyle/>
                    <a:p>
                      <a:pPr algn="ctr"/>
                      <a:r>
                        <a:rPr lang="en-US"/>
                        <a:t>560 000</a:t>
                      </a:r>
                      <a:endParaRPr lang="en-GB"/>
                    </a:p>
                  </a:txBody>
                  <a:tcPr anchor="ctr"/>
                </a:tc>
                <a:tc>
                  <a:txBody>
                    <a:bodyPr/>
                    <a:lstStyle/>
                    <a:p>
                      <a:pPr algn="ctr"/>
                      <a:r>
                        <a:rPr lang="en-US"/>
                        <a:t>794 000</a:t>
                      </a:r>
                      <a:endParaRPr lang="en-GB"/>
                    </a:p>
                  </a:txBody>
                  <a:tcPr anchor="ctr"/>
                </a:tc>
                <a:extLst>
                  <a:ext uri="{0D108BD9-81ED-4DB2-BD59-A6C34878D82A}">
                    <a16:rowId xmlns:a16="http://schemas.microsoft.com/office/drawing/2014/main" val="602014573"/>
                  </a:ext>
                </a:extLst>
              </a:tr>
            </a:tbl>
          </a:graphicData>
        </a:graphic>
      </p:graphicFrame>
      <p:graphicFrame>
        <p:nvGraphicFramePr>
          <p:cNvPr id="6" name="Chart 5">
            <a:extLst>
              <a:ext uri="{FF2B5EF4-FFF2-40B4-BE49-F238E27FC236}">
                <a16:creationId xmlns:a16="http://schemas.microsoft.com/office/drawing/2014/main" id="{8ED92D21-4BB6-43E4-94E0-FE727C39152A}"/>
              </a:ext>
            </a:extLst>
          </p:cNvPr>
          <p:cNvGraphicFramePr>
            <a:graphicFrameLocks/>
          </p:cNvGraphicFramePr>
          <p:nvPr>
            <p:extLst/>
          </p:nvPr>
        </p:nvGraphicFramePr>
        <p:xfrm>
          <a:off x="4134283" y="1417638"/>
          <a:ext cx="4874780" cy="4684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92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51FD-1216-464F-80AE-544480F92C97}"/>
              </a:ext>
            </a:extLst>
          </p:cNvPr>
          <p:cNvSpPr>
            <a:spLocks noGrp="1"/>
          </p:cNvSpPr>
          <p:nvPr>
            <p:ph type="title"/>
          </p:nvPr>
        </p:nvSpPr>
        <p:spPr/>
        <p:txBody>
          <a:bodyPr/>
          <a:lstStyle/>
          <a:p>
            <a:r>
              <a:rPr lang="en-US" dirty="0"/>
              <a:t>Water</a:t>
            </a:r>
          </a:p>
        </p:txBody>
      </p:sp>
      <p:graphicFrame>
        <p:nvGraphicFramePr>
          <p:cNvPr id="5" name="Content Placeholder 4">
            <a:extLst>
              <a:ext uri="{FF2B5EF4-FFF2-40B4-BE49-F238E27FC236}">
                <a16:creationId xmlns:a16="http://schemas.microsoft.com/office/drawing/2014/main" id="{BCFC5182-9726-4D09-9E88-F52CC4E2F6D7}"/>
              </a:ext>
            </a:extLst>
          </p:cNvPr>
          <p:cNvGraphicFramePr>
            <a:graphicFrameLocks noGrp="1"/>
          </p:cNvGraphicFramePr>
          <p:nvPr>
            <p:ph idx="1"/>
            <p:extLst/>
          </p:nvPr>
        </p:nvGraphicFramePr>
        <p:xfrm>
          <a:off x="457200" y="322012"/>
          <a:ext cx="8229600" cy="1214258"/>
        </p:xfrm>
        <a:graphic>
          <a:graphicData uri="http://schemas.openxmlformats.org/drawingml/2006/table">
            <a:tbl>
              <a:tblPr firstRow="1" firstCol="1" lastRow="1" lastCol="1" bandRow="1" bandCol="1"/>
              <a:tblGrid>
                <a:gridCol w="8229600">
                  <a:extLst>
                    <a:ext uri="{9D8B030D-6E8A-4147-A177-3AD203B41FA5}">
                      <a16:colId xmlns:a16="http://schemas.microsoft.com/office/drawing/2014/main" val="981304825"/>
                    </a:ext>
                  </a:extLst>
                </a:gridCol>
              </a:tblGrid>
              <a:tr h="1214258">
                <a:tc>
                  <a:txBody>
                    <a:bodyPr/>
                    <a:lstStyle/>
                    <a:p>
                      <a:pPr marL="117475" marR="50165" indent="0">
                        <a:lnSpc>
                          <a:spcPct val="100000"/>
                        </a:lnSpc>
                        <a:spcBef>
                          <a:spcPts val="220"/>
                        </a:spcBef>
                        <a:spcAft>
                          <a:spcPts val="0"/>
                        </a:spcAft>
                      </a:pPr>
                      <a:r>
                        <a:rPr lang="en-US" sz="2800" b="0" spc="-15">
                          <a:solidFill>
                            <a:srgbClr val="FFFFFF"/>
                          </a:solidFill>
                          <a:effectLst/>
                          <a:latin typeface="+mn-lt"/>
                          <a:ea typeface="Calibri" panose="020F0502020204030204" pitchFamily="34" charset="0"/>
                          <a:cs typeface="Times New Roman" panose="02020603050405020304" pitchFamily="18" charset="0"/>
                        </a:rPr>
                        <a:t>Basic water service: Water</a:t>
                      </a:r>
                      <a:r>
                        <a:rPr lang="en-US" sz="2800" b="0" spc="-85">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is</a:t>
                      </a:r>
                      <a:r>
                        <a:rPr lang="en-US" sz="2800" b="0" spc="-85"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available</a:t>
                      </a:r>
                      <a:r>
                        <a:rPr lang="en-US" sz="2800" b="0" spc="-85" dirty="0">
                          <a:solidFill>
                            <a:srgbClr val="FFFFFF"/>
                          </a:solidFill>
                          <a:effectLst/>
                          <a:latin typeface="+mn-lt"/>
                          <a:ea typeface="Calibri" panose="020F0502020204030204" pitchFamily="34" charset="0"/>
                          <a:cs typeface="Times New Roman" panose="02020603050405020304" pitchFamily="18" charset="0"/>
                        </a:rPr>
                        <a:t> </a:t>
                      </a:r>
                      <a:r>
                        <a:rPr lang="en-US" sz="2800" b="0" spc="-20" dirty="0">
                          <a:solidFill>
                            <a:srgbClr val="FFFFFF"/>
                          </a:solidFill>
                          <a:effectLst/>
                          <a:latin typeface="+mn-lt"/>
                          <a:ea typeface="Calibri" panose="020F0502020204030204" pitchFamily="34" charset="0"/>
                          <a:cs typeface="Times New Roman" panose="02020603050405020304" pitchFamily="18" charset="0"/>
                        </a:rPr>
                        <a:t>from</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an </a:t>
                      </a:r>
                      <a:r>
                        <a:rPr lang="en-US" sz="2800" b="0" u="sng" spc="-20" dirty="0">
                          <a:solidFill>
                            <a:srgbClr val="FFFFFF"/>
                          </a:solidFill>
                          <a:effectLst/>
                          <a:latin typeface="+mn-lt"/>
                          <a:ea typeface="Calibri" panose="020F0502020204030204" pitchFamily="34" charset="0"/>
                          <a:cs typeface="Times New Roman" panose="02020603050405020304" pitchFamily="18" charset="0"/>
                        </a:rPr>
                        <a:t>improved</a:t>
                      </a:r>
                      <a:r>
                        <a:rPr lang="en-US" sz="2800" b="0" u="sng" spc="-5" dirty="0">
                          <a:solidFill>
                            <a:srgbClr val="FFFFFF"/>
                          </a:solidFill>
                          <a:effectLst/>
                          <a:latin typeface="+mn-lt"/>
                          <a:ea typeface="Calibri" panose="020F0502020204030204" pitchFamily="34" charset="0"/>
                          <a:cs typeface="Times New Roman" panose="02020603050405020304" pitchFamily="18" charset="0"/>
                        </a:rPr>
                        <a:t> </a:t>
                      </a:r>
                      <a:r>
                        <a:rPr lang="en-US" sz="2800" b="0" u="sng" spc="-20" dirty="0">
                          <a:solidFill>
                            <a:srgbClr val="FFFFFF"/>
                          </a:solidFill>
                          <a:effectLst/>
                          <a:latin typeface="+mn-lt"/>
                          <a:ea typeface="Calibri" panose="020F0502020204030204" pitchFamily="34" charset="0"/>
                          <a:cs typeface="Times New Roman" panose="02020603050405020304" pitchFamily="18" charset="0"/>
                        </a:rPr>
                        <a:t>source</a:t>
                      </a:r>
                      <a:r>
                        <a:rPr lang="en-US" sz="2800" b="0" u="none"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on the</a:t>
                      </a:r>
                      <a:r>
                        <a:rPr lang="en-US" sz="2800" b="0" u="sng" spc="-125" dirty="0">
                          <a:solidFill>
                            <a:srgbClr val="FFFFFF"/>
                          </a:solidFill>
                          <a:effectLst/>
                          <a:latin typeface="+mn-lt"/>
                          <a:ea typeface="Calibri" panose="020F0502020204030204" pitchFamily="34" charset="0"/>
                          <a:cs typeface="Times New Roman" panose="02020603050405020304" pitchFamily="18" charset="0"/>
                        </a:rPr>
                        <a:t> </a:t>
                      </a:r>
                      <a:r>
                        <a:rPr lang="en-US" sz="2800" b="0" u="sng" spc="-15" dirty="0">
                          <a:solidFill>
                            <a:srgbClr val="FFFFFF"/>
                          </a:solidFill>
                          <a:effectLst/>
                          <a:latin typeface="+mn-lt"/>
                          <a:ea typeface="Calibri" panose="020F0502020204030204" pitchFamily="34" charset="0"/>
                          <a:cs typeface="Times New Roman" panose="02020603050405020304" pitchFamily="18" charset="0"/>
                        </a:rPr>
                        <a:t>premises</a:t>
                      </a:r>
                      <a:r>
                        <a:rPr lang="en-US" sz="2800" b="0" spc="-15" dirty="0">
                          <a:solidFill>
                            <a:srgbClr val="FFFFFF"/>
                          </a:solidFill>
                          <a:effectLst/>
                          <a:latin typeface="+mn-lt"/>
                          <a:ea typeface="Calibri" panose="020F0502020204030204" pitchFamily="34" charset="0"/>
                          <a:cs typeface="Times New Roman" panose="02020603050405020304" pitchFamily="18" charset="0"/>
                        </a:rPr>
                        <a:t>.</a:t>
                      </a:r>
                      <a:endParaRPr lang="en-US" sz="28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B2E7"/>
                    </a:solidFill>
                  </a:tcPr>
                </a:tc>
                <a:extLst>
                  <a:ext uri="{0D108BD9-81ED-4DB2-BD59-A6C34878D82A}">
                    <a16:rowId xmlns:a16="http://schemas.microsoft.com/office/drawing/2014/main" val="796732633"/>
                  </a:ext>
                </a:extLst>
              </a:tr>
            </a:tbl>
          </a:graphicData>
        </a:graphic>
      </p:graphicFrame>
      <p:sp>
        <p:nvSpPr>
          <p:cNvPr id="4" name="Slide Number Placeholder 3">
            <a:extLst>
              <a:ext uri="{FF2B5EF4-FFF2-40B4-BE49-F238E27FC236}">
                <a16:creationId xmlns:a16="http://schemas.microsoft.com/office/drawing/2014/main" id="{44AD667C-1B77-4E54-AFCE-5D47EDEBA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E48D6678-9C43-43D6-9E22-B6FA8751DA58}"/>
              </a:ext>
            </a:extLst>
          </p:cNvPr>
          <p:cNvGraphicFramePr>
            <a:graphicFrameLocks/>
          </p:cNvGraphicFramePr>
          <p:nvPr>
            <p:extLst/>
          </p:nvPr>
        </p:nvGraphicFramePr>
        <p:xfrm>
          <a:off x="440863" y="1733265"/>
          <a:ext cx="1669162" cy="417998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06CFD7CC-3524-4F11-95E9-079E2D1C2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7431" y="1828799"/>
            <a:ext cx="6537301" cy="3603010"/>
          </a:xfrm>
          <a:prstGeom prst="rect">
            <a:avLst/>
          </a:prstGeom>
        </p:spPr>
      </p:pic>
      <p:pic>
        <p:nvPicPr>
          <p:cNvPr id="3" name="Picture 2">
            <a:extLst>
              <a:ext uri="{FF2B5EF4-FFF2-40B4-BE49-F238E27FC236}">
                <a16:creationId xmlns:a16="http://schemas.microsoft.com/office/drawing/2014/main" id="{0C9CB427-C4BF-4E10-84CF-8FFDAE6545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2704" y="1957982"/>
            <a:ext cx="6452028" cy="3543433"/>
          </a:xfrm>
          <a:prstGeom prst="rect">
            <a:avLst/>
          </a:prstGeom>
        </p:spPr>
      </p:pic>
    </p:spTree>
    <p:extLst>
      <p:ext uri="{BB962C8B-B14F-4D97-AF65-F5344CB8AC3E}">
        <p14:creationId xmlns:p14="http://schemas.microsoft.com/office/powerpoint/2010/main" val="12465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1E95-B620-4079-83BB-738D953B4260}"/>
              </a:ext>
            </a:extLst>
          </p:cNvPr>
          <p:cNvSpPr>
            <a:spLocks noGrp="1"/>
          </p:cNvSpPr>
          <p:nvPr>
            <p:ph type="title"/>
          </p:nvPr>
        </p:nvSpPr>
        <p:spPr/>
        <p:txBody>
          <a:bodyPr/>
          <a:lstStyle/>
          <a:p>
            <a:r>
              <a:rPr lang="en-US" dirty="0"/>
              <a:t>Sanitation</a:t>
            </a:r>
          </a:p>
        </p:txBody>
      </p:sp>
      <p:sp>
        <p:nvSpPr>
          <p:cNvPr id="4" name="Slide Number Placeholder 3">
            <a:extLst>
              <a:ext uri="{FF2B5EF4-FFF2-40B4-BE49-F238E27FC236}">
                <a16:creationId xmlns:a16="http://schemas.microsoft.com/office/drawing/2014/main" id="{22C0F39D-4F59-48E2-A0BC-75291FCA79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9F0E1C4C-EF91-4525-94B3-E5C9494E8E54}"/>
              </a:ext>
            </a:extLst>
          </p:cNvPr>
          <p:cNvGraphicFramePr>
            <a:graphicFrameLocks noGrp="1"/>
          </p:cNvGraphicFramePr>
          <p:nvPr>
            <p:ph idx="1"/>
            <p:extLst/>
          </p:nvPr>
        </p:nvGraphicFramePr>
        <p:xfrm>
          <a:off x="457200" y="274638"/>
          <a:ext cx="8229600" cy="1663344"/>
        </p:xfrm>
        <a:graphic>
          <a:graphicData uri="http://schemas.openxmlformats.org/drawingml/2006/table">
            <a:tbl>
              <a:tblPr firstRow="1" firstCol="1" lastRow="1" lastCol="1" bandRow="1" bandCol="1"/>
              <a:tblGrid>
                <a:gridCol w="8229600">
                  <a:extLst>
                    <a:ext uri="{9D8B030D-6E8A-4147-A177-3AD203B41FA5}">
                      <a16:colId xmlns:a16="http://schemas.microsoft.com/office/drawing/2014/main" val="3482783668"/>
                    </a:ext>
                  </a:extLst>
                </a:gridCol>
              </a:tblGrid>
              <a:tr h="1663344">
                <a:tc>
                  <a:txBody>
                    <a:bodyPr/>
                    <a:lstStyle/>
                    <a:p>
                      <a:pPr marL="117475" marR="105410" indent="0">
                        <a:lnSpc>
                          <a:spcPct val="100000"/>
                        </a:lnSpc>
                        <a:spcBef>
                          <a:spcPts val="220"/>
                        </a:spcBef>
                        <a:spcAft>
                          <a:spcPts val="0"/>
                        </a:spcAft>
                      </a:pPr>
                      <a:r>
                        <a:rPr lang="en-US" sz="2400" b="0" u="none" spc="-25">
                          <a:solidFill>
                            <a:srgbClr val="FFFFFF"/>
                          </a:solidFill>
                          <a:effectLst/>
                          <a:latin typeface="+mn-lt"/>
                          <a:ea typeface="Calibri" panose="020F0502020204030204" pitchFamily="34" charset="0"/>
                          <a:cs typeface="Times New Roman" panose="02020603050405020304" pitchFamily="18" charset="0"/>
                        </a:rPr>
                        <a:t>Basic sanitation: </a:t>
                      </a:r>
                      <a:r>
                        <a:rPr lang="en-US" sz="2400" b="0" u="sng" spc="-25">
                          <a:solidFill>
                            <a:srgbClr val="FFFFFF"/>
                          </a:solidFill>
                          <a:effectLst/>
                          <a:latin typeface="+mn-lt"/>
                          <a:ea typeface="Calibri" panose="020F0502020204030204" pitchFamily="34" charset="0"/>
                          <a:cs typeface="Times New Roman" panose="02020603050405020304" pitchFamily="18" charset="0"/>
                        </a:rPr>
                        <a:t>Improved</a:t>
                      </a:r>
                      <a:r>
                        <a:rPr lang="en-US" sz="2400" b="0" spc="-65">
                          <a:solidFill>
                            <a:srgbClr val="FFFFFF"/>
                          </a:solidFill>
                          <a:effectLst/>
                          <a:latin typeface="+mn-lt"/>
                          <a:ea typeface="Calibri" panose="020F0502020204030204" pitchFamily="34" charset="0"/>
                          <a:cs typeface="Times New Roman" panose="02020603050405020304" pitchFamily="18" charset="0"/>
                        </a:rPr>
                        <a:t> </a:t>
                      </a:r>
                      <a:r>
                        <a:rPr lang="en-US" sz="2400" b="0" spc="-25" dirty="0">
                          <a:solidFill>
                            <a:srgbClr val="FFFFFF"/>
                          </a:solidFill>
                          <a:effectLst/>
                          <a:latin typeface="+mn-lt"/>
                          <a:ea typeface="Calibri" panose="020F0502020204030204" pitchFamily="34" charset="0"/>
                          <a:cs typeface="Times New Roman" panose="02020603050405020304" pitchFamily="18" charset="0"/>
                        </a:rPr>
                        <a:t>sanitation</a:t>
                      </a:r>
                      <a:r>
                        <a:rPr lang="en-US" sz="2400" b="0" spc="-190" dirty="0">
                          <a:solidFill>
                            <a:srgbClr val="FFFFFF"/>
                          </a:solidFill>
                          <a:effectLst/>
                          <a:latin typeface="+mn-lt"/>
                          <a:ea typeface="Calibri" panose="020F0502020204030204" pitchFamily="34" charset="0"/>
                          <a:cs typeface="Times New Roman" panose="02020603050405020304" pitchFamily="18" charset="0"/>
                        </a:rPr>
                        <a:t> </a:t>
                      </a:r>
                      <a:r>
                        <a:rPr lang="en-US" sz="2400" b="0" spc="-20" dirty="0">
                          <a:solidFill>
                            <a:srgbClr val="FFFFFF"/>
                          </a:solidFill>
                          <a:effectLst/>
                          <a:latin typeface="+mn-lt"/>
                          <a:ea typeface="Calibri" panose="020F0502020204030204" pitchFamily="34" charset="0"/>
                          <a:cs typeface="Times New Roman" panose="02020603050405020304" pitchFamily="18" charset="0"/>
                        </a:rPr>
                        <a:t>facilities </a:t>
                      </a:r>
                      <a:r>
                        <a:rPr lang="en-US" sz="2400" b="0" spc="-25" dirty="0">
                          <a:solidFill>
                            <a:srgbClr val="FFFFFF"/>
                          </a:solidFill>
                          <a:effectLst/>
                          <a:latin typeface="+mn-lt"/>
                          <a:ea typeface="Calibri" panose="020F0502020204030204" pitchFamily="34" charset="0"/>
                          <a:cs typeface="Times New Roman" panose="02020603050405020304" pitchFamily="18" charset="0"/>
                        </a:rPr>
                        <a:t>are</a:t>
                      </a:r>
                      <a:r>
                        <a:rPr lang="en-US" sz="2400" b="0" spc="-15" dirty="0">
                          <a:solidFill>
                            <a:srgbClr val="FFFFFF"/>
                          </a:solidFill>
                          <a:effectLst/>
                          <a:latin typeface="+mn-lt"/>
                          <a:ea typeface="Calibri" panose="020F0502020204030204" pitchFamily="34" charset="0"/>
                          <a:cs typeface="Times New Roman" panose="02020603050405020304" pitchFamily="18" charset="0"/>
                        </a:rPr>
                        <a:t> </a:t>
                      </a:r>
                      <a:r>
                        <a:rPr lang="en-US" sz="2400" b="0" u="sng" spc="-20" dirty="0">
                          <a:solidFill>
                            <a:srgbClr val="FFFFFF"/>
                          </a:solidFill>
                          <a:effectLst/>
                          <a:latin typeface="+mn-lt"/>
                          <a:ea typeface="Calibri" panose="020F0502020204030204" pitchFamily="34" charset="0"/>
                          <a:cs typeface="Times New Roman" panose="02020603050405020304" pitchFamily="18" charset="0"/>
                        </a:rPr>
                        <a:t>usable</a:t>
                      </a:r>
                      <a:r>
                        <a:rPr lang="en-US" sz="2400" b="0" spc="-20" dirty="0">
                          <a:solidFill>
                            <a:srgbClr val="FFFFFF"/>
                          </a:solidFill>
                          <a:effectLst/>
                          <a:latin typeface="+mn-lt"/>
                          <a:ea typeface="Calibri" panose="020F0502020204030204" pitchFamily="34" charset="0"/>
                          <a:cs typeface="Times New Roman" panose="02020603050405020304" pitchFamily="18" charset="0"/>
                        </a:rPr>
                        <a:t>,</a:t>
                      </a:r>
                      <a:r>
                        <a:rPr lang="en-US" sz="2400" b="0" dirty="0">
                          <a:solidFill>
                            <a:srgbClr val="FFFFFF"/>
                          </a:solidFill>
                          <a:effectLst/>
                          <a:latin typeface="+mn-lt"/>
                          <a:ea typeface="Calibri" panose="020F0502020204030204" pitchFamily="34" charset="0"/>
                          <a:cs typeface="Times New Roman" panose="02020603050405020304" pitchFamily="18" charset="0"/>
                        </a:rPr>
                        <a:t> </a:t>
                      </a:r>
                      <a:r>
                        <a:rPr lang="en-US" sz="2400" b="0" spc="-15" dirty="0">
                          <a:solidFill>
                            <a:srgbClr val="FFFFFF"/>
                          </a:solidFill>
                          <a:effectLst/>
                          <a:latin typeface="+mn-lt"/>
                          <a:ea typeface="Calibri" panose="020F0502020204030204" pitchFamily="34" charset="0"/>
                          <a:cs typeface="Times New Roman" panose="02020603050405020304" pitchFamily="18" charset="0"/>
                        </a:rPr>
                        <a:t>with</a:t>
                      </a:r>
                      <a:r>
                        <a:rPr lang="en-US" sz="2400" b="0" spc="-70"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at</a:t>
                      </a:r>
                      <a:r>
                        <a:rPr lang="en-US" sz="2400" b="0" spc="-70" dirty="0">
                          <a:solidFill>
                            <a:srgbClr val="FFFFFF"/>
                          </a:solidFill>
                          <a:effectLst/>
                          <a:latin typeface="+mn-lt"/>
                          <a:ea typeface="Calibri" panose="020F0502020204030204" pitchFamily="34" charset="0"/>
                          <a:cs typeface="Times New Roman" panose="02020603050405020304" pitchFamily="18" charset="0"/>
                        </a:rPr>
                        <a:t> </a:t>
                      </a:r>
                      <a:r>
                        <a:rPr lang="en-US" sz="2400" b="0" spc="-20" dirty="0">
                          <a:solidFill>
                            <a:srgbClr val="FFFFFF"/>
                          </a:solidFill>
                          <a:effectLst/>
                          <a:latin typeface="+mn-lt"/>
                          <a:ea typeface="Calibri" panose="020F0502020204030204" pitchFamily="34" charset="0"/>
                          <a:cs typeface="Times New Roman" panose="02020603050405020304" pitchFamily="18" charset="0"/>
                        </a:rPr>
                        <a:t>least</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spc="-15" dirty="0">
                          <a:solidFill>
                            <a:srgbClr val="FFFFFF"/>
                          </a:solidFill>
                          <a:effectLst/>
                          <a:latin typeface="+mn-lt"/>
                          <a:ea typeface="Calibri" panose="020F0502020204030204" pitchFamily="34" charset="0"/>
                          <a:cs typeface="Times New Roman" panose="02020603050405020304" pitchFamily="18" charset="0"/>
                        </a:rPr>
                        <a:t>one</a:t>
                      </a:r>
                      <a:r>
                        <a:rPr lang="en-US" sz="2400" b="0" spc="-70" dirty="0">
                          <a:solidFill>
                            <a:srgbClr val="FFFFFF"/>
                          </a:solidFill>
                          <a:effectLst/>
                          <a:latin typeface="+mn-lt"/>
                          <a:ea typeface="Calibri" panose="020F0502020204030204" pitchFamily="34" charset="0"/>
                          <a:cs typeface="Times New Roman" panose="02020603050405020304" pitchFamily="18" charset="0"/>
                        </a:rPr>
                        <a:t> </a:t>
                      </a:r>
                      <a:r>
                        <a:rPr lang="en-US" sz="2400" b="0" spc="-20" dirty="0">
                          <a:solidFill>
                            <a:srgbClr val="FFFFFF"/>
                          </a:solidFill>
                          <a:effectLst/>
                          <a:latin typeface="+mn-lt"/>
                          <a:ea typeface="Calibri" panose="020F0502020204030204" pitchFamily="34" charset="0"/>
                          <a:cs typeface="Times New Roman" panose="02020603050405020304" pitchFamily="18" charset="0"/>
                        </a:rPr>
                        <a:t>toilet </a:t>
                      </a:r>
                      <a:r>
                        <a:rPr lang="en-US" sz="2400" b="0" u="sng" spc="-20" dirty="0">
                          <a:solidFill>
                            <a:srgbClr val="FFFFFF"/>
                          </a:solidFill>
                          <a:effectLst/>
                          <a:latin typeface="+mn-lt"/>
                          <a:ea typeface="Calibri" panose="020F0502020204030204" pitchFamily="34" charset="0"/>
                          <a:cs typeface="Times New Roman" panose="02020603050405020304" pitchFamily="18" charset="0"/>
                        </a:rPr>
                        <a:t>dedicated</a:t>
                      </a:r>
                      <a:r>
                        <a:rPr lang="en-US" sz="2400" b="0" u="sng" spc="-65" dirty="0">
                          <a:solidFill>
                            <a:srgbClr val="FFFFFF"/>
                          </a:solidFill>
                          <a:effectLst/>
                          <a:latin typeface="+mn-lt"/>
                          <a:ea typeface="Calibri" panose="020F0502020204030204" pitchFamily="34" charset="0"/>
                          <a:cs typeface="Times New Roman" panose="02020603050405020304" pitchFamily="18" charset="0"/>
                        </a:rPr>
                        <a:t> </a:t>
                      </a:r>
                      <a:r>
                        <a:rPr lang="en-US" sz="2400" b="0" u="sng" spc="-20" dirty="0">
                          <a:solidFill>
                            <a:srgbClr val="FFFFFF"/>
                          </a:solidFill>
                          <a:effectLst/>
                          <a:latin typeface="+mn-lt"/>
                          <a:ea typeface="Calibri" panose="020F0502020204030204" pitchFamily="34" charset="0"/>
                          <a:cs typeface="Times New Roman" panose="02020603050405020304" pitchFamily="18" charset="0"/>
                        </a:rPr>
                        <a:t>for</a:t>
                      </a:r>
                      <a:r>
                        <a:rPr lang="en-US" sz="2400" b="0" u="sng" spc="-65" dirty="0">
                          <a:solidFill>
                            <a:srgbClr val="FFFFFF"/>
                          </a:solidFill>
                          <a:effectLst/>
                          <a:latin typeface="+mn-lt"/>
                          <a:ea typeface="Calibri" panose="020F0502020204030204" pitchFamily="34" charset="0"/>
                          <a:cs typeface="Times New Roman" panose="02020603050405020304" pitchFamily="18" charset="0"/>
                        </a:rPr>
                        <a:t> </a:t>
                      </a:r>
                      <a:r>
                        <a:rPr lang="en-US" sz="2400" b="0" u="sng" spc="-25" dirty="0">
                          <a:solidFill>
                            <a:srgbClr val="FFFFFF"/>
                          </a:solidFill>
                          <a:effectLst/>
                          <a:latin typeface="+mn-lt"/>
                          <a:ea typeface="Calibri" panose="020F0502020204030204" pitchFamily="34" charset="0"/>
                          <a:cs typeface="Times New Roman" panose="02020603050405020304" pitchFamily="18" charset="0"/>
                        </a:rPr>
                        <a:t>staff</a:t>
                      </a:r>
                      <a:r>
                        <a:rPr lang="en-US" sz="2400" b="0" spc="-25" dirty="0">
                          <a:solidFill>
                            <a:srgbClr val="FFFFFF"/>
                          </a:solidFill>
                          <a:effectLst/>
                          <a:latin typeface="+mn-lt"/>
                          <a:ea typeface="Calibri" panose="020F0502020204030204" pitchFamily="34" charset="0"/>
                          <a:cs typeface="Times New Roman" panose="02020603050405020304" pitchFamily="18" charset="0"/>
                        </a:rPr>
                        <a:t>,</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spc="-20" dirty="0">
                          <a:solidFill>
                            <a:srgbClr val="FFFFFF"/>
                          </a:solidFill>
                          <a:effectLst/>
                          <a:latin typeface="+mn-lt"/>
                          <a:ea typeface="Calibri" panose="020F0502020204030204" pitchFamily="34" charset="0"/>
                          <a:cs typeface="Times New Roman" panose="02020603050405020304" pitchFamily="18" charset="0"/>
                        </a:rPr>
                        <a:t>at</a:t>
                      </a:r>
                      <a:r>
                        <a:rPr lang="en-US" sz="2400" b="0" spc="-215" dirty="0">
                          <a:solidFill>
                            <a:srgbClr val="FFFFFF"/>
                          </a:solidFill>
                          <a:effectLst/>
                          <a:latin typeface="+mn-lt"/>
                          <a:ea typeface="Calibri" panose="020F0502020204030204" pitchFamily="34" charset="0"/>
                          <a:cs typeface="Times New Roman" panose="02020603050405020304" pitchFamily="18" charset="0"/>
                        </a:rPr>
                        <a:t> </a:t>
                      </a:r>
                      <a:r>
                        <a:rPr lang="en-US" sz="2400" b="0" spc="-35" dirty="0">
                          <a:solidFill>
                            <a:srgbClr val="FFFFFF"/>
                          </a:solidFill>
                          <a:effectLst/>
                          <a:latin typeface="+mn-lt"/>
                          <a:ea typeface="Calibri" panose="020F0502020204030204" pitchFamily="34" charset="0"/>
                          <a:cs typeface="Times New Roman" panose="02020603050405020304" pitchFamily="18" charset="0"/>
                        </a:rPr>
                        <a:t>least</a:t>
                      </a:r>
                      <a:r>
                        <a:rPr lang="en-US" sz="2400" b="0" spc="-90" dirty="0">
                          <a:solidFill>
                            <a:srgbClr val="FFFFFF"/>
                          </a:solidFill>
                          <a:effectLst/>
                          <a:latin typeface="+mn-lt"/>
                          <a:ea typeface="Calibri" panose="020F0502020204030204" pitchFamily="34" charset="0"/>
                          <a:cs typeface="Times New Roman" panose="02020603050405020304" pitchFamily="18" charset="0"/>
                        </a:rPr>
                        <a:t> </a:t>
                      </a:r>
                      <a:r>
                        <a:rPr lang="en-US" sz="2400" b="0" spc="-30" dirty="0">
                          <a:solidFill>
                            <a:srgbClr val="FFFFFF"/>
                          </a:solidFill>
                          <a:effectLst/>
                          <a:latin typeface="+mn-lt"/>
                          <a:ea typeface="Calibri" panose="020F0502020204030204" pitchFamily="34" charset="0"/>
                          <a:cs typeface="Times New Roman" panose="02020603050405020304" pitchFamily="18" charset="0"/>
                        </a:rPr>
                        <a:t>one</a:t>
                      </a:r>
                      <a:r>
                        <a:rPr lang="en-US" sz="2400" b="0" spc="-90" dirty="0">
                          <a:solidFill>
                            <a:srgbClr val="FFFFFF"/>
                          </a:solidFill>
                          <a:effectLst/>
                          <a:latin typeface="+mn-lt"/>
                          <a:ea typeface="Calibri" panose="020F0502020204030204" pitchFamily="34" charset="0"/>
                          <a:cs typeface="Times New Roman" panose="02020603050405020304" pitchFamily="18" charset="0"/>
                        </a:rPr>
                        <a:t> </a:t>
                      </a:r>
                      <a:r>
                        <a:rPr lang="en-US" sz="2400" b="0" u="sng" spc="-45" dirty="0">
                          <a:solidFill>
                            <a:srgbClr val="FFFFFF"/>
                          </a:solidFill>
                          <a:effectLst/>
                          <a:latin typeface="+mn-lt"/>
                          <a:ea typeface="Calibri" panose="020F0502020204030204" pitchFamily="34" charset="0"/>
                          <a:cs typeface="Times New Roman" panose="02020603050405020304" pitchFamily="18" charset="0"/>
                        </a:rPr>
                        <a:t>sex-separated</a:t>
                      </a:r>
                      <a:r>
                        <a:rPr lang="en-US" sz="2400" b="0" u="sng" spc="-210" dirty="0">
                          <a:solidFill>
                            <a:srgbClr val="FFFFFF"/>
                          </a:solidFill>
                          <a:effectLst/>
                          <a:latin typeface="+mn-lt"/>
                          <a:ea typeface="Calibri" panose="020F0502020204030204" pitchFamily="34" charset="0"/>
                          <a:cs typeface="Times New Roman" panose="02020603050405020304" pitchFamily="18" charset="0"/>
                        </a:rPr>
                        <a:t> </a:t>
                      </a:r>
                      <a:r>
                        <a:rPr lang="en-US" sz="2400" b="0" u="sng" dirty="0">
                          <a:solidFill>
                            <a:srgbClr val="FFFFFF"/>
                          </a:solidFill>
                          <a:effectLst/>
                          <a:latin typeface="+mn-lt"/>
                          <a:ea typeface="Calibri" panose="020F0502020204030204" pitchFamily="34" charset="0"/>
                          <a:cs typeface="Times New Roman" panose="02020603050405020304" pitchFamily="18" charset="0"/>
                        </a:rPr>
                        <a:t>toilet </a:t>
                      </a:r>
                      <a:r>
                        <a:rPr lang="en-US" sz="2400" b="0" dirty="0">
                          <a:solidFill>
                            <a:srgbClr val="FFFFFF"/>
                          </a:solidFill>
                          <a:effectLst/>
                          <a:latin typeface="+mn-lt"/>
                          <a:ea typeface="Calibri" panose="020F0502020204030204" pitchFamily="34" charset="0"/>
                          <a:cs typeface="Times New Roman" panose="02020603050405020304" pitchFamily="18" charset="0"/>
                        </a:rPr>
                        <a:t>with</a:t>
                      </a:r>
                      <a:r>
                        <a:rPr lang="en-US" sz="2400" b="0" spc="-135" dirty="0">
                          <a:solidFill>
                            <a:srgbClr val="FFFFFF"/>
                          </a:solidFill>
                          <a:effectLst/>
                          <a:latin typeface="+mn-lt"/>
                          <a:ea typeface="Calibri" panose="020F0502020204030204" pitchFamily="34" charset="0"/>
                          <a:cs typeface="Times New Roman" panose="02020603050405020304" pitchFamily="18" charset="0"/>
                        </a:rPr>
                        <a:t> </a:t>
                      </a:r>
                      <a:r>
                        <a:rPr lang="en-US" sz="2400" b="0" u="sng" spc="-10" dirty="0">
                          <a:solidFill>
                            <a:srgbClr val="FFFFFF"/>
                          </a:solidFill>
                          <a:effectLst/>
                          <a:latin typeface="+mn-lt"/>
                          <a:ea typeface="Calibri" panose="020F0502020204030204" pitchFamily="34" charset="0"/>
                          <a:cs typeface="Times New Roman" panose="02020603050405020304" pitchFamily="18" charset="0"/>
                        </a:rPr>
                        <a:t>menstrual </a:t>
                      </a:r>
                      <a:r>
                        <a:rPr lang="en-US" sz="2400" b="0" u="sng" spc="-15" dirty="0">
                          <a:solidFill>
                            <a:srgbClr val="FFFFFF"/>
                          </a:solidFill>
                          <a:effectLst/>
                          <a:latin typeface="+mn-lt"/>
                          <a:ea typeface="Calibri" panose="020F0502020204030204" pitchFamily="34" charset="0"/>
                          <a:cs typeface="Times New Roman" panose="02020603050405020304" pitchFamily="18" charset="0"/>
                        </a:rPr>
                        <a:t>hygiene</a:t>
                      </a:r>
                      <a:r>
                        <a:rPr lang="en-US" sz="2400" b="0" u="sng" spc="25" dirty="0">
                          <a:solidFill>
                            <a:srgbClr val="FFFFFF"/>
                          </a:solidFill>
                          <a:effectLst/>
                          <a:latin typeface="+mn-lt"/>
                          <a:ea typeface="Calibri" panose="020F0502020204030204" pitchFamily="34" charset="0"/>
                          <a:cs typeface="Times New Roman" panose="02020603050405020304" pitchFamily="18" charset="0"/>
                        </a:rPr>
                        <a:t> </a:t>
                      </a:r>
                      <a:r>
                        <a:rPr lang="en-US" sz="2400" b="0" u="sng" spc="-15" dirty="0">
                          <a:solidFill>
                            <a:srgbClr val="FFFFFF"/>
                          </a:solidFill>
                          <a:effectLst/>
                          <a:latin typeface="+mn-lt"/>
                          <a:ea typeface="Calibri" panose="020F0502020204030204" pitchFamily="34" charset="0"/>
                          <a:cs typeface="Times New Roman" panose="02020603050405020304" pitchFamily="18" charset="0"/>
                        </a:rPr>
                        <a:t>facilities</a:t>
                      </a:r>
                      <a:r>
                        <a:rPr lang="en-US" sz="2400" b="0" spc="-15"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and</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at</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least</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one</a:t>
                      </a:r>
                      <a:r>
                        <a:rPr lang="en-US" sz="2400" b="0" spc="-65" dirty="0">
                          <a:solidFill>
                            <a:srgbClr val="FFFFFF"/>
                          </a:solidFill>
                          <a:effectLst/>
                          <a:latin typeface="+mn-lt"/>
                          <a:ea typeface="Calibri" panose="020F0502020204030204" pitchFamily="34" charset="0"/>
                          <a:cs typeface="Times New Roman" panose="02020603050405020304" pitchFamily="18" charset="0"/>
                        </a:rPr>
                        <a:t> </a:t>
                      </a:r>
                      <a:r>
                        <a:rPr lang="en-US" sz="2400" b="0" spc="-15" dirty="0">
                          <a:solidFill>
                            <a:srgbClr val="FFFFFF"/>
                          </a:solidFill>
                          <a:effectLst/>
                          <a:latin typeface="+mn-lt"/>
                          <a:ea typeface="Calibri" panose="020F0502020204030204" pitchFamily="34" charset="0"/>
                          <a:cs typeface="Times New Roman" panose="02020603050405020304" pitchFamily="18" charset="0"/>
                        </a:rPr>
                        <a:t>toilet</a:t>
                      </a:r>
                      <a:r>
                        <a:rPr lang="en-US" sz="2400" b="0" spc="-10" dirty="0">
                          <a:solidFill>
                            <a:srgbClr val="FFFFFF"/>
                          </a:solidFill>
                          <a:effectLst/>
                          <a:latin typeface="+mn-lt"/>
                          <a:ea typeface="Calibri" panose="020F0502020204030204" pitchFamily="34" charset="0"/>
                          <a:cs typeface="Times New Roman" panose="02020603050405020304" pitchFamily="18" charset="0"/>
                        </a:rPr>
                        <a:t> </a:t>
                      </a:r>
                      <a:r>
                        <a:rPr lang="en-US" sz="2400" b="0" dirty="0">
                          <a:solidFill>
                            <a:srgbClr val="FFFFFF"/>
                          </a:solidFill>
                          <a:effectLst/>
                          <a:latin typeface="+mn-lt"/>
                          <a:ea typeface="Calibri" panose="020F0502020204030204" pitchFamily="34" charset="0"/>
                          <a:cs typeface="Times New Roman" panose="02020603050405020304" pitchFamily="18" charset="0"/>
                        </a:rPr>
                        <a:t>accessible </a:t>
                      </a:r>
                      <a:r>
                        <a:rPr lang="en-US" sz="2400" b="0" spc="-15" dirty="0">
                          <a:solidFill>
                            <a:srgbClr val="FFFFFF"/>
                          </a:solidFill>
                          <a:effectLst/>
                          <a:latin typeface="+mn-lt"/>
                          <a:ea typeface="Calibri" panose="020F0502020204030204" pitchFamily="34" charset="0"/>
                          <a:cs typeface="Times New Roman" panose="02020603050405020304" pitchFamily="18" charset="0"/>
                        </a:rPr>
                        <a:t>for</a:t>
                      </a:r>
                      <a:r>
                        <a:rPr lang="en-US" sz="2400" b="0" spc="-155" dirty="0">
                          <a:solidFill>
                            <a:srgbClr val="FFFFFF"/>
                          </a:solidFill>
                          <a:effectLst/>
                          <a:latin typeface="+mn-lt"/>
                          <a:ea typeface="Calibri" panose="020F0502020204030204" pitchFamily="34" charset="0"/>
                          <a:cs typeface="Times New Roman" panose="02020603050405020304" pitchFamily="18" charset="0"/>
                        </a:rPr>
                        <a:t> </a:t>
                      </a:r>
                      <a:r>
                        <a:rPr lang="en-US" sz="2400" b="0" spc="-10" dirty="0">
                          <a:solidFill>
                            <a:srgbClr val="FFFFFF"/>
                          </a:solidFill>
                          <a:effectLst/>
                          <a:latin typeface="+mn-lt"/>
                          <a:ea typeface="Calibri" panose="020F0502020204030204" pitchFamily="34" charset="0"/>
                          <a:cs typeface="Times New Roman" panose="02020603050405020304" pitchFamily="18" charset="0"/>
                        </a:rPr>
                        <a:t>people </a:t>
                      </a:r>
                      <a:r>
                        <a:rPr lang="en-US" sz="2400" b="0" dirty="0">
                          <a:solidFill>
                            <a:srgbClr val="FFFFFF"/>
                          </a:solidFill>
                          <a:effectLst/>
                          <a:latin typeface="+mn-lt"/>
                          <a:ea typeface="Calibri" panose="020F0502020204030204" pitchFamily="34" charset="0"/>
                          <a:cs typeface="Times New Roman" panose="02020603050405020304" pitchFamily="18" charset="0"/>
                        </a:rPr>
                        <a:t>with</a:t>
                      </a:r>
                      <a:r>
                        <a:rPr lang="en-US" sz="2400" b="0" spc="-95" dirty="0">
                          <a:solidFill>
                            <a:srgbClr val="FFFFFF"/>
                          </a:solidFill>
                          <a:effectLst/>
                          <a:latin typeface="+mn-lt"/>
                          <a:ea typeface="Calibri" panose="020F0502020204030204" pitchFamily="34" charset="0"/>
                          <a:cs typeface="Times New Roman" panose="02020603050405020304" pitchFamily="18" charset="0"/>
                        </a:rPr>
                        <a:t> </a:t>
                      </a:r>
                      <a:r>
                        <a:rPr lang="en-US" sz="2400" b="0" u="sng" dirty="0">
                          <a:solidFill>
                            <a:srgbClr val="FFFFFF"/>
                          </a:solidFill>
                          <a:effectLst/>
                          <a:latin typeface="+mn-lt"/>
                          <a:ea typeface="Calibri" panose="020F0502020204030204" pitchFamily="34" charset="0"/>
                          <a:cs typeface="Times New Roman" panose="02020603050405020304" pitchFamily="18" charset="0"/>
                        </a:rPr>
                        <a:t>limited</a:t>
                      </a:r>
                      <a:r>
                        <a:rPr lang="en-US" sz="2400" b="0" u="sng" spc="-95" dirty="0">
                          <a:solidFill>
                            <a:srgbClr val="FFFFFF"/>
                          </a:solidFill>
                          <a:effectLst/>
                          <a:latin typeface="+mn-lt"/>
                          <a:ea typeface="Calibri" panose="020F0502020204030204" pitchFamily="34" charset="0"/>
                          <a:cs typeface="Times New Roman" panose="02020603050405020304" pitchFamily="18" charset="0"/>
                        </a:rPr>
                        <a:t> </a:t>
                      </a:r>
                      <a:r>
                        <a:rPr lang="en-US" sz="2400" b="0" u="sng" spc="-20" dirty="0">
                          <a:solidFill>
                            <a:srgbClr val="FFFFFF"/>
                          </a:solidFill>
                          <a:effectLst/>
                          <a:latin typeface="+mn-lt"/>
                          <a:ea typeface="Calibri" panose="020F0502020204030204" pitchFamily="34" charset="0"/>
                          <a:cs typeface="Times New Roman" panose="02020603050405020304" pitchFamily="18" charset="0"/>
                        </a:rPr>
                        <a:t>mobility</a:t>
                      </a:r>
                      <a:r>
                        <a:rPr lang="en-US" sz="2400" b="0" spc="-20" dirty="0">
                          <a:solidFill>
                            <a:srgbClr val="FFFFFF"/>
                          </a:solidFill>
                          <a:effectLst/>
                          <a:latin typeface="+mn-lt"/>
                          <a:ea typeface="Calibri" panose="020F0502020204030204" pitchFamily="34" charset="0"/>
                          <a:cs typeface="Times New Roman" panose="02020603050405020304" pitchFamily="18" charset="0"/>
                        </a:rPr>
                        <a:t>.</a:t>
                      </a:r>
                      <a:endParaRPr lang="en-US" sz="24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BE76"/>
                    </a:solidFill>
                  </a:tcPr>
                </a:tc>
                <a:extLst>
                  <a:ext uri="{0D108BD9-81ED-4DB2-BD59-A6C34878D82A}">
                    <a16:rowId xmlns:a16="http://schemas.microsoft.com/office/drawing/2014/main" val="2488884312"/>
                  </a:ext>
                </a:extLst>
              </a:tr>
            </a:tbl>
          </a:graphicData>
        </a:graphic>
      </p:graphicFrame>
      <p:pic>
        <p:nvPicPr>
          <p:cNvPr id="8" name="Picture 7">
            <a:extLst>
              <a:ext uri="{FF2B5EF4-FFF2-40B4-BE49-F238E27FC236}">
                <a16:creationId xmlns:a16="http://schemas.microsoft.com/office/drawing/2014/main" id="{5658CC29-54F8-4790-934B-A3133D1BE5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r="10792"/>
          <a:stretch/>
        </p:blipFill>
        <p:spPr>
          <a:xfrm>
            <a:off x="9497568" y="721468"/>
            <a:ext cx="4803648" cy="4854231"/>
          </a:xfrm>
          <a:prstGeom prst="rect">
            <a:avLst/>
          </a:prstGeom>
        </p:spPr>
      </p:pic>
      <p:grpSp>
        <p:nvGrpSpPr>
          <p:cNvPr id="9" name="Group 8">
            <a:extLst>
              <a:ext uri="{FF2B5EF4-FFF2-40B4-BE49-F238E27FC236}">
                <a16:creationId xmlns:a16="http://schemas.microsoft.com/office/drawing/2014/main" id="{57EDE394-7B54-4E1F-A566-B5A4686C58C5}"/>
              </a:ext>
            </a:extLst>
          </p:cNvPr>
          <p:cNvGrpSpPr/>
          <p:nvPr/>
        </p:nvGrpSpPr>
        <p:grpSpPr>
          <a:xfrm>
            <a:off x="10445756" y="2946292"/>
            <a:ext cx="2525167" cy="571966"/>
            <a:chOff x="1292098" y="3629551"/>
            <a:chExt cx="2223459" cy="521713"/>
          </a:xfrm>
        </p:grpSpPr>
        <p:sp>
          <p:nvSpPr>
            <p:cNvPr id="10" name="Rectangle 9">
              <a:extLst>
                <a:ext uri="{FF2B5EF4-FFF2-40B4-BE49-F238E27FC236}">
                  <a16:creationId xmlns:a16="http://schemas.microsoft.com/office/drawing/2014/main" id="{F91F846F-F196-4F0E-812D-35B9CF90F3D2}"/>
                </a:ext>
              </a:extLst>
            </p:cNvPr>
            <p:cNvSpPr/>
            <p:nvPr/>
          </p:nvSpPr>
          <p:spPr>
            <a:xfrm>
              <a:off x="1295867" y="3629551"/>
              <a:ext cx="2219690" cy="521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8AF479B-6868-4132-AA7D-E3202CA19FEF}"/>
                </a:ext>
              </a:extLst>
            </p:cNvPr>
            <p:cNvGrpSpPr/>
            <p:nvPr/>
          </p:nvGrpSpPr>
          <p:grpSpPr>
            <a:xfrm>
              <a:off x="1292098" y="3638113"/>
              <a:ext cx="2083171" cy="225148"/>
              <a:chOff x="1292098" y="3638113"/>
              <a:chExt cx="2083171" cy="225148"/>
            </a:xfrm>
          </p:grpSpPr>
          <p:pic>
            <p:nvPicPr>
              <p:cNvPr id="12" name="Picture 11">
                <a:extLst>
                  <a:ext uri="{FF2B5EF4-FFF2-40B4-BE49-F238E27FC236}">
                    <a16:creationId xmlns:a16="http://schemas.microsoft.com/office/drawing/2014/main" id="{0565BE1D-FFEF-4411-BDDC-1DD613285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4897" y="3656730"/>
                <a:ext cx="1490372" cy="206531"/>
              </a:xfrm>
              <a:prstGeom prst="rect">
                <a:avLst/>
              </a:prstGeom>
            </p:spPr>
          </p:pic>
          <p:pic>
            <p:nvPicPr>
              <p:cNvPr id="13" name="Picture 12">
                <a:extLst>
                  <a:ext uri="{FF2B5EF4-FFF2-40B4-BE49-F238E27FC236}">
                    <a16:creationId xmlns:a16="http://schemas.microsoft.com/office/drawing/2014/main" id="{EA9DA8DA-56E7-44AB-A24D-46145C2A3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1292098" y="3638113"/>
                <a:ext cx="581581" cy="218742"/>
              </a:xfrm>
              <a:prstGeom prst="rect">
                <a:avLst/>
              </a:prstGeom>
            </p:spPr>
          </p:pic>
        </p:grpSp>
      </p:grpSp>
      <p:graphicFrame>
        <p:nvGraphicFramePr>
          <p:cNvPr id="14" name="Chart 13">
            <a:extLst>
              <a:ext uri="{FF2B5EF4-FFF2-40B4-BE49-F238E27FC236}">
                <a16:creationId xmlns:a16="http://schemas.microsoft.com/office/drawing/2014/main" id="{C4DF7E0F-C6CE-45EF-8E6D-E44E8333821B}"/>
              </a:ext>
            </a:extLst>
          </p:cNvPr>
          <p:cNvGraphicFramePr>
            <a:graphicFrameLocks/>
          </p:cNvGraphicFramePr>
          <p:nvPr>
            <p:extLst/>
          </p:nvPr>
        </p:nvGraphicFramePr>
        <p:xfrm>
          <a:off x="521097" y="2397862"/>
          <a:ext cx="8101806" cy="33575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5">
            <a:extLst>
              <a:ext uri="{FF2B5EF4-FFF2-40B4-BE49-F238E27FC236}">
                <a16:creationId xmlns:a16="http://schemas.microsoft.com/office/drawing/2014/main" id="{EACA7F41-07B4-43D3-9C3E-B117FF424FFF}"/>
              </a:ext>
            </a:extLst>
          </p:cNvPr>
          <p:cNvGraphicFramePr>
            <a:graphicFrameLocks noGrp="1"/>
          </p:cNvGraphicFramePr>
          <p:nvPr>
            <p:extLst/>
          </p:nvPr>
        </p:nvGraphicFramePr>
        <p:xfrm>
          <a:off x="351483" y="1897039"/>
          <a:ext cx="8229604" cy="4359208"/>
        </p:xfrm>
        <a:graphic>
          <a:graphicData uri="http://schemas.openxmlformats.org/drawingml/2006/table">
            <a:tbl>
              <a:tblPr/>
              <a:tblGrid>
                <a:gridCol w="1036172">
                  <a:extLst>
                    <a:ext uri="{9D8B030D-6E8A-4147-A177-3AD203B41FA5}">
                      <a16:colId xmlns:a16="http://schemas.microsoft.com/office/drawing/2014/main" val="3324546164"/>
                    </a:ext>
                  </a:extLst>
                </a:gridCol>
                <a:gridCol w="899179">
                  <a:extLst>
                    <a:ext uri="{9D8B030D-6E8A-4147-A177-3AD203B41FA5}">
                      <a16:colId xmlns:a16="http://schemas.microsoft.com/office/drawing/2014/main" val="3320886794"/>
                    </a:ext>
                  </a:extLst>
                </a:gridCol>
                <a:gridCol w="899179">
                  <a:extLst>
                    <a:ext uri="{9D8B030D-6E8A-4147-A177-3AD203B41FA5}">
                      <a16:colId xmlns:a16="http://schemas.microsoft.com/office/drawing/2014/main" val="2883147909"/>
                    </a:ext>
                  </a:extLst>
                </a:gridCol>
                <a:gridCol w="899179">
                  <a:extLst>
                    <a:ext uri="{9D8B030D-6E8A-4147-A177-3AD203B41FA5}">
                      <a16:colId xmlns:a16="http://schemas.microsoft.com/office/drawing/2014/main" val="4158955838"/>
                    </a:ext>
                  </a:extLst>
                </a:gridCol>
                <a:gridCol w="899179">
                  <a:extLst>
                    <a:ext uri="{9D8B030D-6E8A-4147-A177-3AD203B41FA5}">
                      <a16:colId xmlns:a16="http://schemas.microsoft.com/office/drawing/2014/main" val="1269577223"/>
                    </a:ext>
                  </a:extLst>
                </a:gridCol>
                <a:gridCol w="899179">
                  <a:extLst>
                    <a:ext uri="{9D8B030D-6E8A-4147-A177-3AD203B41FA5}">
                      <a16:colId xmlns:a16="http://schemas.microsoft.com/office/drawing/2014/main" val="2547802442"/>
                    </a:ext>
                  </a:extLst>
                </a:gridCol>
                <a:gridCol w="899179">
                  <a:extLst>
                    <a:ext uri="{9D8B030D-6E8A-4147-A177-3AD203B41FA5}">
                      <a16:colId xmlns:a16="http://schemas.microsoft.com/office/drawing/2014/main" val="3897319003"/>
                    </a:ext>
                  </a:extLst>
                </a:gridCol>
                <a:gridCol w="899179">
                  <a:extLst>
                    <a:ext uri="{9D8B030D-6E8A-4147-A177-3AD203B41FA5}">
                      <a16:colId xmlns:a16="http://schemas.microsoft.com/office/drawing/2014/main" val="1053736330"/>
                    </a:ext>
                  </a:extLst>
                </a:gridCol>
                <a:gridCol w="899179">
                  <a:extLst>
                    <a:ext uri="{9D8B030D-6E8A-4147-A177-3AD203B41FA5}">
                      <a16:colId xmlns:a16="http://schemas.microsoft.com/office/drawing/2014/main" val="4072613177"/>
                    </a:ext>
                  </a:extLst>
                </a:gridCol>
              </a:tblGrid>
              <a:tr h="456007">
                <a:tc>
                  <a:txBody>
                    <a:bodyPr/>
                    <a:lstStyle/>
                    <a:p>
                      <a:pPr algn="r" fontAlgn="b"/>
                      <a:r>
                        <a:rPr lang="en-GB" sz="900" b="1" i="0" u="none" strike="noStrike">
                          <a:solidFill>
                            <a:srgbClr val="000000"/>
                          </a:solidFill>
                          <a:effectLst/>
                          <a:latin typeface="Calibri" panose="020F0502020204030204" pitchFamily="34" charset="0"/>
                        </a:rPr>
                        <a:t>Country</a:t>
                      </a:r>
                    </a:p>
                  </a:txBody>
                  <a:tcPr marL="7403" marR="7403" marT="7403" marB="0" anchor="b">
                    <a:lnL>
                      <a:noFill/>
                    </a:lnL>
                    <a:lnR>
                      <a:noFill/>
                    </a:lnR>
                    <a:lnT>
                      <a:noFill/>
                    </a:lnT>
                    <a:lnB>
                      <a:noFill/>
                    </a:lnB>
                    <a:solidFill>
                      <a:schemeClr val="bg1"/>
                    </a:solidFill>
                  </a:tcPr>
                </a:tc>
                <a:tc>
                  <a:txBody>
                    <a:bodyPr/>
                    <a:lstStyle/>
                    <a:p>
                      <a:pPr algn="ctr" fontAlgn="b"/>
                      <a:r>
                        <a:rPr lang="en-GB" sz="900" b="1" i="0" u="none" strike="noStrike">
                          <a:solidFill>
                            <a:srgbClr val="000000"/>
                          </a:solidFill>
                          <a:effectLst/>
                          <a:latin typeface="Calibri" panose="020F0502020204030204" pitchFamily="34" charset="0"/>
                        </a:rPr>
                        <a:t>Facility</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Improved</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&amp; Usable</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&amp; Dedicated for Staff</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&amp; Dedicated for Women</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&amp; Menstrual hygiene facilities</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&amp; Limited mobility</a:t>
                      </a:r>
                    </a:p>
                  </a:txBody>
                  <a:tcPr marL="7403" marR="7403" marT="7403" marB="0" anchor="b">
                    <a:lnL>
                      <a:noFill/>
                    </a:lnL>
                    <a:lnR>
                      <a:noFill/>
                    </a:lnR>
                    <a:lnT>
                      <a:noFill/>
                    </a:lnT>
                    <a:lnB>
                      <a:noFill/>
                    </a:lnB>
                  </a:tcPr>
                </a:tc>
                <a:tc>
                  <a:txBody>
                    <a:bodyPr/>
                    <a:lstStyle/>
                    <a:p>
                      <a:pPr algn="ctr" fontAlgn="b"/>
                      <a:r>
                        <a:rPr lang="en-GB" sz="900" b="1" i="0" u="none" strike="noStrike">
                          <a:solidFill>
                            <a:srgbClr val="000000"/>
                          </a:solidFill>
                          <a:effectLst/>
                          <a:latin typeface="Calibri" panose="020F0502020204030204" pitchFamily="34" charset="0"/>
                        </a:rPr>
                        <a:t>Basic</a:t>
                      </a:r>
                    </a:p>
                  </a:txBody>
                  <a:tcPr marL="7403" marR="7403" marT="7403" marB="0" anchor="b">
                    <a:lnL>
                      <a:noFill/>
                    </a:lnL>
                    <a:lnR>
                      <a:noFill/>
                    </a:lnR>
                    <a:lnT>
                      <a:noFill/>
                    </a:lnT>
                    <a:lnB>
                      <a:noFill/>
                    </a:lnB>
                  </a:tcPr>
                </a:tc>
                <a:extLst>
                  <a:ext uri="{0D108BD9-81ED-4DB2-BD59-A6C34878D82A}">
                    <a16:rowId xmlns:a16="http://schemas.microsoft.com/office/drawing/2014/main" val="3994601224"/>
                  </a:ext>
                </a:extLst>
              </a:tr>
              <a:tr h="138796">
                <a:tc>
                  <a:txBody>
                    <a:bodyPr/>
                    <a:lstStyle/>
                    <a:p>
                      <a:pPr algn="r" fontAlgn="b"/>
                      <a:r>
                        <a:rPr lang="en-GB" sz="900" b="0" i="0" u="none" strike="noStrike">
                          <a:solidFill>
                            <a:srgbClr val="000000"/>
                          </a:solidFill>
                          <a:effectLst/>
                          <a:latin typeface="Calibri" panose="020F0502020204030204" pitchFamily="34" charset="0"/>
                        </a:rPr>
                        <a:t>Kuwait</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extLst>
                  <a:ext uri="{0D108BD9-81ED-4DB2-BD59-A6C34878D82A}">
                    <a16:rowId xmlns:a16="http://schemas.microsoft.com/office/drawing/2014/main" val="205950228"/>
                  </a:ext>
                </a:extLst>
              </a:tr>
              <a:tr h="138796">
                <a:tc>
                  <a:txBody>
                    <a:bodyPr/>
                    <a:lstStyle/>
                    <a:p>
                      <a:pPr algn="r" fontAlgn="b"/>
                      <a:r>
                        <a:rPr lang="en-GB" sz="900" b="0" i="0" u="none" strike="noStrike">
                          <a:solidFill>
                            <a:srgbClr val="000000"/>
                          </a:solidFill>
                          <a:effectLst/>
                          <a:latin typeface="Calibri" panose="020F0502020204030204" pitchFamily="34" charset="0"/>
                        </a:rPr>
                        <a:t>North Macedonia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extLst>
                  <a:ext uri="{0D108BD9-81ED-4DB2-BD59-A6C34878D82A}">
                    <a16:rowId xmlns:a16="http://schemas.microsoft.com/office/drawing/2014/main" val="3890473448"/>
                  </a:ext>
                </a:extLst>
              </a:tr>
              <a:tr h="138796">
                <a:tc>
                  <a:txBody>
                    <a:bodyPr/>
                    <a:lstStyle/>
                    <a:p>
                      <a:pPr algn="r" fontAlgn="b"/>
                      <a:r>
                        <a:rPr lang="en-GB" sz="900" b="0" i="0" u="none" strike="noStrike">
                          <a:solidFill>
                            <a:srgbClr val="000000"/>
                          </a:solidFill>
                          <a:effectLst/>
                          <a:latin typeface="Calibri" panose="020F0502020204030204" pitchFamily="34" charset="0"/>
                        </a:rPr>
                        <a:t>Tokelau</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extLst>
                  <a:ext uri="{0D108BD9-81ED-4DB2-BD59-A6C34878D82A}">
                    <a16:rowId xmlns:a16="http://schemas.microsoft.com/office/drawing/2014/main" val="719156137"/>
                  </a:ext>
                </a:extLst>
              </a:tr>
              <a:tr h="138796">
                <a:tc>
                  <a:txBody>
                    <a:bodyPr/>
                    <a:lstStyle/>
                    <a:p>
                      <a:pPr algn="r" fontAlgn="b"/>
                      <a:r>
                        <a:rPr lang="en-GB" sz="900" b="0" i="0" u="none" strike="noStrike">
                          <a:solidFill>
                            <a:srgbClr val="000000"/>
                          </a:solidFill>
                          <a:effectLst/>
                          <a:latin typeface="Calibri" panose="020F0502020204030204" pitchFamily="34" charset="0"/>
                        </a:rPr>
                        <a:t>Montenegro</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85</a:t>
                      </a:r>
                    </a:p>
                  </a:txBody>
                  <a:tcPr marL="7403" marR="7403" marT="7403" marB="0" anchor="b">
                    <a:lnL>
                      <a:noFill/>
                    </a:lnL>
                    <a:lnR>
                      <a:noFill/>
                    </a:lnR>
                    <a:lnT>
                      <a:noFill/>
                    </a:lnT>
                    <a:lnB>
                      <a:noFill/>
                    </a:lnB>
                    <a:solidFill>
                      <a:srgbClr val="A5D17F"/>
                    </a:solidFill>
                  </a:tcPr>
                </a:tc>
                <a:tc>
                  <a:txBody>
                    <a:bodyPr/>
                    <a:lstStyle/>
                    <a:p>
                      <a:pPr algn="ctr" fontAlgn="b"/>
                      <a:r>
                        <a:rPr lang="en-GB" sz="900" b="0" i="0" u="none" strike="noStrike">
                          <a:solidFill>
                            <a:srgbClr val="000000"/>
                          </a:solidFill>
                          <a:effectLst/>
                          <a:latin typeface="Calibri" panose="020F0502020204030204" pitchFamily="34" charset="0"/>
                        </a:rPr>
                        <a:t>85</a:t>
                      </a:r>
                    </a:p>
                  </a:txBody>
                  <a:tcPr marL="7403" marR="7403" marT="7403" marB="0" anchor="b">
                    <a:lnL>
                      <a:noFill/>
                    </a:lnL>
                    <a:lnR>
                      <a:noFill/>
                    </a:lnR>
                    <a:lnT>
                      <a:noFill/>
                    </a:lnT>
                    <a:lnB>
                      <a:noFill/>
                    </a:lnB>
                    <a:solidFill>
                      <a:srgbClr val="A5D17F"/>
                    </a:solidFill>
                  </a:tcPr>
                </a:tc>
                <a:extLst>
                  <a:ext uri="{0D108BD9-81ED-4DB2-BD59-A6C34878D82A}">
                    <a16:rowId xmlns:a16="http://schemas.microsoft.com/office/drawing/2014/main" val="948203370"/>
                  </a:ext>
                </a:extLst>
              </a:tr>
              <a:tr h="138796">
                <a:tc>
                  <a:txBody>
                    <a:bodyPr/>
                    <a:lstStyle/>
                    <a:p>
                      <a:pPr algn="r" fontAlgn="b"/>
                      <a:r>
                        <a:rPr lang="en-GB" sz="900" b="0" i="0" u="none" strike="noStrike">
                          <a:solidFill>
                            <a:srgbClr val="000000"/>
                          </a:solidFill>
                          <a:effectLst/>
                          <a:latin typeface="Calibri" panose="020F0502020204030204" pitchFamily="34" charset="0"/>
                        </a:rPr>
                        <a:t>Thailand</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3" marR="7403" marT="7403" marB="0" anchor="b">
                    <a:lnL>
                      <a:noFill/>
                    </a:lnL>
                    <a:lnR>
                      <a:noFill/>
                    </a:lnR>
                    <a:lnT>
                      <a:noFill/>
                    </a:lnT>
                    <a:lnB>
                      <a:noFill/>
                    </a:lnB>
                    <a:solidFill>
                      <a:srgbClr val="75C47D"/>
                    </a:solidFill>
                  </a:tcPr>
                </a:tc>
                <a:tc>
                  <a:txBody>
                    <a:bodyPr/>
                    <a:lstStyle/>
                    <a:p>
                      <a:pPr algn="ctr" fontAlgn="b"/>
                      <a:r>
                        <a:rPr lang="en-GB" sz="900" b="0" i="0" u="none" strike="noStrike">
                          <a:solidFill>
                            <a:srgbClr val="000000"/>
                          </a:solidFill>
                          <a:effectLst/>
                          <a:latin typeface="Calibri" panose="020F0502020204030204" pitchFamily="34" charset="0"/>
                        </a:rPr>
                        <a:t>92</a:t>
                      </a:r>
                    </a:p>
                  </a:txBody>
                  <a:tcPr marL="7403" marR="7403" marT="7403" marB="0" anchor="b">
                    <a:lnL>
                      <a:noFill/>
                    </a:lnL>
                    <a:lnR>
                      <a:noFill/>
                    </a:lnR>
                    <a:lnT>
                      <a:noFill/>
                    </a:lnT>
                    <a:lnB>
                      <a:noFill/>
                    </a:lnB>
                    <a:solidFill>
                      <a:srgbClr val="86C87D"/>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81</a:t>
                      </a:r>
                    </a:p>
                  </a:txBody>
                  <a:tcPr marL="7403" marR="7403" marT="7403" marB="0" anchor="b">
                    <a:lnL>
                      <a:noFill/>
                    </a:lnL>
                    <a:lnR>
                      <a:noFill/>
                    </a:lnR>
                    <a:lnT>
                      <a:noFill/>
                    </a:lnT>
                    <a:lnB>
                      <a:noFill/>
                    </a:lnB>
                    <a:solidFill>
                      <a:srgbClr val="B3D580"/>
                    </a:solidFill>
                  </a:tcPr>
                </a:tc>
                <a:tc>
                  <a:txBody>
                    <a:bodyPr/>
                    <a:lstStyle/>
                    <a:p>
                      <a:pPr algn="ctr" fontAlgn="b"/>
                      <a:r>
                        <a:rPr lang="en-GB" sz="900" b="0" i="0" u="none" strike="noStrike">
                          <a:solidFill>
                            <a:srgbClr val="000000"/>
                          </a:solidFill>
                          <a:effectLst/>
                          <a:latin typeface="Calibri" panose="020F0502020204030204" pitchFamily="34" charset="0"/>
                        </a:rPr>
                        <a:t>97</a:t>
                      </a:r>
                    </a:p>
                  </a:txBody>
                  <a:tcPr marL="7403" marR="7403" marT="7403" marB="0" anchor="b">
                    <a:lnL>
                      <a:noFill/>
                    </a:lnL>
                    <a:lnR>
                      <a:noFill/>
                    </a:lnR>
                    <a:lnT>
                      <a:noFill/>
                    </a:lnT>
                    <a:lnB>
                      <a:noFill/>
                    </a:lnB>
                    <a:solidFill>
                      <a:srgbClr val="6FC27C"/>
                    </a:solidFill>
                  </a:tcPr>
                </a:tc>
                <a:tc>
                  <a:txBody>
                    <a:bodyPr/>
                    <a:lstStyle/>
                    <a:p>
                      <a:pPr algn="ctr" fontAlgn="b"/>
                      <a:r>
                        <a:rPr lang="en-GB" sz="900" b="0" i="0" u="none" strike="noStrike">
                          <a:solidFill>
                            <a:srgbClr val="000000"/>
                          </a:solidFill>
                          <a:effectLst/>
                          <a:latin typeface="Calibri" panose="020F0502020204030204" pitchFamily="34" charset="0"/>
                        </a:rPr>
                        <a:t>61</a:t>
                      </a:r>
                    </a:p>
                  </a:txBody>
                  <a:tcPr marL="7403" marR="7403" marT="7403" marB="0" anchor="b">
                    <a:lnL>
                      <a:noFill/>
                    </a:lnL>
                    <a:lnR>
                      <a:noFill/>
                    </a:lnR>
                    <a:lnT>
                      <a:noFill/>
                    </a:lnT>
                    <a:lnB>
                      <a:noFill/>
                    </a:lnB>
                    <a:solidFill>
                      <a:srgbClr val="FEE783"/>
                    </a:solidFill>
                  </a:tcPr>
                </a:tc>
                <a:extLst>
                  <a:ext uri="{0D108BD9-81ED-4DB2-BD59-A6C34878D82A}">
                    <a16:rowId xmlns:a16="http://schemas.microsoft.com/office/drawing/2014/main" val="1877138344"/>
                  </a:ext>
                </a:extLst>
              </a:tr>
              <a:tr h="138796">
                <a:tc>
                  <a:txBody>
                    <a:bodyPr/>
                    <a:lstStyle/>
                    <a:p>
                      <a:pPr algn="r" fontAlgn="b"/>
                      <a:r>
                        <a:rPr lang="en-GB" sz="900" b="0" i="0" u="none" strike="noStrike">
                          <a:solidFill>
                            <a:srgbClr val="000000"/>
                          </a:solidFill>
                          <a:effectLst/>
                          <a:latin typeface="Calibri" panose="020F0502020204030204" pitchFamily="34" charset="0"/>
                        </a:rPr>
                        <a:t>Cook Islands</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80</a:t>
                      </a:r>
                    </a:p>
                  </a:txBody>
                  <a:tcPr marL="7403" marR="7403" marT="7403" marB="0" anchor="b">
                    <a:lnL>
                      <a:noFill/>
                    </a:lnL>
                    <a:lnR>
                      <a:noFill/>
                    </a:lnR>
                    <a:lnT>
                      <a:noFill/>
                    </a:lnT>
                    <a:lnB>
                      <a:noFill/>
                    </a:lnB>
                    <a:solidFill>
                      <a:srgbClr val="B8D780"/>
                    </a:solidFill>
                  </a:tcPr>
                </a:tc>
                <a:tc>
                  <a:txBody>
                    <a:bodyPr/>
                    <a:lstStyle/>
                    <a:p>
                      <a:pPr algn="ctr" fontAlgn="b"/>
                      <a:r>
                        <a:rPr lang="en-GB" sz="900" b="0" i="0" u="none" strike="noStrike">
                          <a:solidFill>
                            <a:srgbClr val="000000"/>
                          </a:solidFill>
                          <a:effectLst/>
                          <a:latin typeface="Calibri" panose="020F0502020204030204" pitchFamily="34" charset="0"/>
                        </a:rPr>
                        <a:t>80</a:t>
                      </a:r>
                    </a:p>
                  </a:txBody>
                  <a:tcPr marL="7403" marR="7403" marT="7403" marB="0" anchor="b">
                    <a:lnL>
                      <a:noFill/>
                    </a:lnL>
                    <a:lnR>
                      <a:noFill/>
                    </a:lnR>
                    <a:lnT>
                      <a:noFill/>
                    </a:lnT>
                    <a:lnB>
                      <a:noFill/>
                    </a:lnB>
                    <a:solidFill>
                      <a:srgbClr val="B8D780"/>
                    </a:solidFill>
                  </a:tcPr>
                </a:tc>
                <a:tc>
                  <a:txBody>
                    <a:bodyPr/>
                    <a:lstStyle/>
                    <a:p>
                      <a:pPr algn="ctr" fontAlgn="b"/>
                      <a:r>
                        <a:rPr lang="en-GB" sz="900" b="0" i="0" u="none" strike="noStrike">
                          <a:solidFill>
                            <a:srgbClr val="000000"/>
                          </a:solidFill>
                          <a:effectLst/>
                          <a:latin typeface="Calibri" panose="020F0502020204030204" pitchFamily="34" charset="0"/>
                        </a:rPr>
                        <a:t>60</a:t>
                      </a:r>
                    </a:p>
                  </a:txBody>
                  <a:tcPr marL="7403" marR="7403" marT="7403" marB="0" anchor="b">
                    <a:lnL>
                      <a:noFill/>
                    </a:lnL>
                    <a:lnR>
                      <a:noFill/>
                    </a:lnR>
                    <a:lnT>
                      <a:noFill/>
                    </a:lnT>
                    <a:lnB>
                      <a:noFill/>
                    </a:lnB>
                    <a:solidFill>
                      <a:srgbClr val="FEE482"/>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80</a:t>
                      </a:r>
                    </a:p>
                  </a:txBody>
                  <a:tcPr marL="7403" marR="7403" marT="7403" marB="0" anchor="b">
                    <a:lnL>
                      <a:noFill/>
                    </a:lnL>
                    <a:lnR>
                      <a:noFill/>
                    </a:lnR>
                    <a:lnT>
                      <a:noFill/>
                    </a:lnT>
                    <a:lnB>
                      <a:noFill/>
                    </a:lnB>
                    <a:solidFill>
                      <a:srgbClr val="B8D780"/>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60</a:t>
                      </a:r>
                    </a:p>
                  </a:txBody>
                  <a:tcPr marL="7403" marR="7403" marT="7403" marB="0" anchor="b">
                    <a:lnL>
                      <a:noFill/>
                    </a:lnL>
                    <a:lnR>
                      <a:noFill/>
                    </a:lnR>
                    <a:lnT>
                      <a:noFill/>
                    </a:lnT>
                    <a:lnB>
                      <a:noFill/>
                    </a:lnB>
                    <a:solidFill>
                      <a:srgbClr val="FEE482"/>
                    </a:solidFill>
                  </a:tcPr>
                </a:tc>
                <a:extLst>
                  <a:ext uri="{0D108BD9-81ED-4DB2-BD59-A6C34878D82A}">
                    <a16:rowId xmlns:a16="http://schemas.microsoft.com/office/drawing/2014/main" val="2953683992"/>
                  </a:ext>
                </a:extLst>
              </a:tr>
              <a:tr h="138796">
                <a:tc>
                  <a:txBody>
                    <a:bodyPr/>
                    <a:lstStyle/>
                    <a:p>
                      <a:pPr algn="r" fontAlgn="b"/>
                      <a:r>
                        <a:rPr lang="en-GB" sz="900" b="0" i="0" u="none" strike="noStrike">
                          <a:solidFill>
                            <a:srgbClr val="000000"/>
                          </a:solidFill>
                          <a:effectLst/>
                          <a:latin typeface="Calibri" panose="020F0502020204030204" pitchFamily="34" charset="0"/>
                        </a:rPr>
                        <a:t>Ethiopia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3" marR="7403" marT="7403" marB="0" anchor="b">
                    <a:lnL>
                      <a:noFill/>
                    </a:lnL>
                    <a:lnR>
                      <a:noFill/>
                    </a:lnR>
                    <a:lnT>
                      <a:noFill/>
                    </a:lnT>
                    <a:lnB>
                      <a:noFill/>
                    </a:lnB>
                    <a:solidFill>
                      <a:srgbClr val="F86F6C"/>
                    </a:solidFill>
                  </a:tcPr>
                </a:tc>
                <a:tc>
                  <a:txBody>
                    <a:bodyPr/>
                    <a:lstStyle/>
                    <a:p>
                      <a:pPr algn="ctr" fontAlgn="b"/>
                      <a:r>
                        <a:rPr lang="en-GB" sz="900" b="0" i="0" u="none" strike="noStrike">
                          <a:solidFill>
                            <a:srgbClr val="000000"/>
                          </a:solidFill>
                          <a:effectLst/>
                          <a:latin typeface="Calibri" panose="020F0502020204030204" pitchFamily="34" charset="0"/>
                        </a:rPr>
                        <a:t>76</a:t>
                      </a:r>
                    </a:p>
                  </a:txBody>
                  <a:tcPr marL="7403" marR="7403" marT="7403" marB="0" anchor="b">
                    <a:lnL>
                      <a:noFill/>
                    </a:lnL>
                    <a:lnR>
                      <a:noFill/>
                    </a:lnR>
                    <a:lnT>
                      <a:noFill/>
                    </a:lnT>
                    <a:lnB>
                      <a:noFill/>
                    </a:lnB>
                    <a:solidFill>
                      <a:srgbClr val="CADC81"/>
                    </a:solidFill>
                  </a:tcPr>
                </a:tc>
                <a:tc>
                  <a:txBody>
                    <a:bodyPr/>
                    <a:lstStyle/>
                    <a:p>
                      <a:pPr algn="ctr" fontAlgn="b"/>
                      <a:r>
                        <a:rPr lang="en-GB" sz="900" b="0" i="0" u="none" strike="noStrike">
                          <a:solidFill>
                            <a:srgbClr val="000000"/>
                          </a:solidFill>
                          <a:effectLst/>
                          <a:latin typeface="Calibri" panose="020F0502020204030204" pitchFamily="34" charset="0"/>
                        </a:rPr>
                        <a:t>76</a:t>
                      </a:r>
                    </a:p>
                  </a:txBody>
                  <a:tcPr marL="7403" marR="7403" marT="7403" marB="0" anchor="b">
                    <a:lnL>
                      <a:noFill/>
                    </a:lnL>
                    <a:lnR>
                      <a:noFill/>
                    </a:lnR>
                    <a:lnT>
                      <a:noFill/>
                    </a:lnT>
                    <a:lnB>
                      <a:noFill/>
                    </a:lnB>
                    <a:solidFill>
                      <a:srgbClr val="CADC81"/>
                    </a:solidFill>
                  </a:tcPr>
                </a:tc>
                <a:tc>
                  <a:txBody>
                    <a:bodyPr/>
                    <a:lstStyle/>
                    <a:p>
                      <a:pPr algn="ctr" fontAlgn="b"/>
                      <a:r>
                        <a:rPr lang="en-GB" sz="900" b="0" i="0" u="none" strike="noStrike">
                          <a:solidFill>
                            <a:srgbClr val="000000"/>
                          </a:solidFill>
                          <a:effectLst/>
                          <a:latin typeface="Calibri" panose="020F0502020204030204" pitchFamily="34" charset="0"/>
                        </a:rPr>
                        <a:t>71</a:t>
                      </a:r>
                    </a:p>
                  </a:txBody>
                  <a:tcPr marL="7403" marR="7403" marT="7403" marB="0" anchor="b">
                    <a:lnL>
                      <a:noFill/>
                    </a:lnL>
                    <a:lnR>
                      <a:noFill/>
                    </a:lnR>
                    <a:lnT>
                      <a:noFill/>
                    </a:lnT>
                    <a:lnB>
                      <a:noFill/>
                    </a:lnB>
                    <a:solidFill>
                      <a:srgbClr val="DEE283"/>
                    </a:solidFill>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3" marR="7403" marT="7403" marB="0" anchor="b">
                    <a:lnL>
                      <a:noFill/>
                    </a:lnL>
                    <a:lnR>
                      <a:noFill/>
                    </a:lnR>
                    <a:lnT>
                      <a:noFill/>
                    </a:lnT>
                    <a:lnB>
                      <a:noFill/>
                    </a:lnB>
                    <a:solidFill>
                      <a:srgbClr val="FEE382"/>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3" marR="7403" marT="7403" marB="0" anchor="b">
                    <a:lnL>
                      <a:noFill/>
                    </a:lnL>
                    <a:lnR>
                      <a:noFill/>
                    </a:lnR>
                    <a:lnT>
                      <a:noFill/>
                    </a:lnT>
                    <a:lnB>
                      <a:noFill/>
                    </a:lnB>
                    <a:solidFill>
                      <a:srgbClr val="FEE382"/>
                    </a:solidFill>
                  </a:tcPr>
                </a:tc>
                <a:extLst>
                  <a:ext uri="{0D108BD9-81ED-4DB2-BD59-A6C34878D82A}">
                    <a16:rowId xmlns:a16="http://schemas.microsoft.com/office/drawing/2014/main" val="1848747381"/>
                  </a:ext>
                </a:extLst>
              </a:tr>
              <a:tr h="138796">
                <a:tc>
                  <a:txBody>
                    <a:bodyPr/>
                    <a:lstStyle/>
                    <a:p>
                      <a:pPr algn="r" fontAlgn="b"/>
                      <a:r>
                        <a:rPr lang="en-GB" sz="900" b="0" i="0" u="none" strike="noStrike">
                          <a:solidFill>
                            <a:srgbClr val="000000"/>
                          </a:solidFill>
                          <a:effectLst/>
                          <a:latin typeface="Calibri" panose="020F0502020204030204" pitchFamily="34" charset="0"/>
                        </a:rPr>
                        <a:t>Burundi</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76</a:t>
                      </a:r>
                    </a:p>
                  </a:txBody>
                  <a:tcPr marL="7403" marR="7403" marT="7403" marB="0" anchor="b">
                    <a:lnL>
                      <a:noFill/>
                    </a:lnL>
                    <a:lnR>
                      <a:noFill/>
                    </a:lnR>
                    <a:lnT>
                      <a:noFill/>
                    </a:lnT>
                    <a:lnB>
                      <a:noFill/>
                    </a:lnB>
                    <a:solidFill>
                      <a:srgbClr val="CADC81"/>
                    </a:solidFill>
                  </a:tcPr>
                </a:tc>
                <a:tc>
                  <a:txBody>
                    <a:bodyPr/>
                    <a:lstStyle/>
                    <a:p>
                      <a:pPr algn="ctr" fontAlgn="b"/>
                      <a:r>
                        <a:rPr lang="en-GB" sz="900" b="0" i="0" u="none" strike="noStrike">
                          <a:solidFill>
                            <a:srgbClr val="000000"/>
                          </a:solidFill>
                          <a:effectLst/>
                          <a:latin typeface="Calibri" panose="020F0502020204030204" pitchFamily="34" charset="0"/>
                        </a:rPr>
                        <a:t>72</a:t>
                      </a:r>
                    </a:p>
                  </a:txBody>
                  <a:tcPr marL="7403" marR="7403" marT="7403" marB="0" anchor="b">
                    <a:lnL>
                      <a:noFill/>
                    </a:lnL>
                    <a:lnR>
                      <a:noFill/>
                    </a:lnR>
                    <a:lnT>
                      <a:noFill/>
                    </a:lnT>
                    <a:lnB>
                      <a:noFill/>
                    </a:lnB>
                    <a:solidFill>
                      <a:srgbClr val="DBE182"/>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C7E"/>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C7E"/>
                    </a:solidFill>
                  </a:tcPr>
                </a:tc>
                <a:extLst>
                  <a:ext uri="{0D108BD9-81ED-4DB2-BD59-A6C34878D82A}">
                    <a16:rowId xmlns:a16="http://schemas.microsoft.com/office/drawing/2014/main" val="1738108729"/>
                  </a:ext>
                </a:extLst>
              </a:tr>
              <a:tr h="138796">
                <a:tc>
                  <a:txBody>
                    <a:bodyPr/>
                    <a:lstStyle/>
                    <a:p>
                      <a:pPr algn="r" fontAlgn="b"/>
                      <a:r>
                        <a:rPr lang="en-GB" sz="900" b="0" i="0" u="none" strike="noStrike">
                          <a:solidFill>
                            <a:srgbClr val="000000"/>
                          </a:solidFill>
                          <a:effectLst/>
                          <a:latin typeface="Calibri" panose="020F0502020204030204" pitchFamily="34" charset="0"/>
                        </a:rPr>
                        <a:t>Azerbaijan</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98</a:t>
                      </a:r>
                    </a:p>
                  </a:txBody>
                  <a:tcPr marL="7403" marR="7403" marT="7403" marB="0" anchor="b">
                    <a:lnL>
                      <a:noFill/>
                    </a:lnL>
                    <a:lnR>
                      <a:noFill/>
                    </a:lnR>
                    <a:lnT>
                      <a:noFill/>
                    </a:lnT>
                    <a:lnB>
                      <a:noFill/>
                    </a:lnB>
                    <a:solidFill>
                      <a:srgbClr val="6CC17C"/>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B7E"/>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B7E"/>
                    </a:solidFill>
                  </a:tcPr>
                </a:tc>
                <a:extLst>
                  <a:ext uri="{0D108BD9-81ED-4DB2-BD59-A6C34878D82A}">
                    <a16:rowId xmlns:a16="http://schemas.microsoft.com/office/drawing/2014/main" val="1721663344"/>
                  </a:ext>
                </a:extLst>
              </a:tr>
              <a:tr h="138796">
                <a:tc>
                  <a:txBody>
                    <a:bodyPr/>
                    <a:lstStyle/>
                    <a:p>
                      <a:pPr algn="r" fontAlgn="b"/>
                      <a:r>
                        <a:rPr lang="en-GB" sz="900" b="0" i="0" u="none" strike="noStrike">
                          <a:solidFill>
                            <a:srgbClr val="000000"/>
                          </a:solidFill>
                          <a:effectLst/>
                          <a:latin typeface="Calibri" panose="020F0502020204030204" pitchFamily="34" charset="0"/>
                        </a:rPr>
                        <a:t>Brazil</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84</a:t>
                      </a:r>
                    </a:p>
                  </a:txBody>
                  <a:tcPr marL="7403" marR="7403" marT="7403" marB="0" anchor="b">
                    <a:lnL>
                      <a:noFill/>
                    </a:lnL>
                    <a:lnR>
                      <a:noFill/>
                    </a:lnR>
                    <a:lnT>
                      <a:noFill/>
                    </a:lnT>
                    <a:lnB>
                      <a:noFill/>
                    </a:lnB>
                    <a:solidFill>
                      <a:srgbClr val="A5D17F"/>
                    </a:solidFill>
                  </a:tcPr>
                </a:tc>
                <a:tc>
                  <a:txBody>
                    <a:bodyPr/>
                    <a:lstStyle/>
                    <a:p>
                      <a:pPr algn="ctr" fontAlgn="b"/>
                      <a:r>
                        <a:rPr lang="en-GB" sz="900" b="0" i="0" u="none" strike="noStrike">
                          <a:solidFill>
                            <a:srgbClr val="000000"/>
                          </a:solidFill>
                          <a:effectLst/>
                          <a:latin typeface="Calibri" panose="020F0502020204030204" pitchFamily="34" charset="0"/>
                        </a:rPr>
                        <a:t>82</a:t>
                      </a:r>
                    </a:p>
                  </a:txBody>
                  <a:tcPr marL="7403" marR="7403" marT="7403" marB="0" anchor="b">
                    <a:lnL>
                      <a:noFill/>
                    </a:lnL>
                    <a:lnR>
                      <a:noFill/>
                    </a:lnR>
                    <a:lnT>
                      <a:noFill/>
                    </a:lnT>
                    <a:lnB>
                      <a:noFill/>
                    </a:lnB>
                    <a:solidFill>
                      <a:srgbClr val="AED480"/>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45</a:t>
                      </a:r>
                    </a:p>
                  </a:txBody>
                  <a:tcPr marL="7403" marR="7403" marT="7403" marB="0" anchor="b">
                    <a:lnL>
                      <a:noFill/>
                    </a:lnL>
                    <a:lnR>
                      <a:noFill/>
                    </a:lnR>
                    <a:lnT>
                      <a:noFill/>
                    </a:lnT>
                    <a:lnB>
                      <a:noFill/>
                    </a:lnB>
                    <a:solidFill>
                      <a:srgbClr val="FDC67C"/>
                    </a:solidFill>
                  </a:tcPr>
                </a:tc>
                <a:tc>
                  <a:txBody>
                    <a:bodyPr/>
                    <a:lstStyle/>
                    <a:p>
                      <a:pPr algn="ctr" fontAlgn="b"/>
                      <a:r>
                        <a:rPr lang="en-GB" sz="900" b="0" i="0" u="none" strike="noStrike">
                          <a:solidFill>
                            <a:srgbClr val="000000"/>
                          </a:solidFill>
                          <a:effectLst/>
                          <a:latin typeface="Calibri" panose="020F0502020204030204" pitchFamily="34" charset="0"/>
                        </a:rPr>
                        <a:t>45</a:t>
                      </a:r>
                    </a:p>
                  </a:txBody>
                  <a:tcPr marL="7403" marR="7403" marT="7403" marB="0" anchor="b">
                    <a:lnL>
                      <a:noFill/>
                    </a:lnL>
                    <a:lnR>
                      <a:noFill/>
                    </a:lnR>
                    <a:lnT>
                      <a:noFill/>
                    </a:lnT>
                    <a:lnB>
                      <a:noFill/>
                    </a:lnB>
                    <a:solidFill>
                      <a:srgbClr val="FDC67C"/>
                    </a:solidFill>
                  </a:tcPr>
                </a:tc>
                <a:extLst>
                  <a:ext uri="{0D108BD9-81ED-4DB2-BD59-A6C34878D82A}">
                    <a16:rowId xmlns:a16="http://schemas.microsoft.com/office/drawing/2014/main" val="1978824129"/>
                  </a:ext>
                </a:extLst>
              </a:tr>
              <a:tr h="138796">
                <a:tc>
                  <a:txBody>
                    <a:bodyPr/>
                    <a:lstStyle/>
                    <a:p>
                      <a:pPr algn="r" fontAlgn="b"/>
                      <a:r>
                        <a:rPr lang="en-GB" sz="900" b="0" i="0" u="none" strike="noStrike">
                          <a:solidFill>
                            <a:srgbClr val="000000"/>
                          </a:solidFill>
                          <a:effectLst/>
                          <a:latin typeface="Calibri" panose="020F0502020204030204" pitchFamily="34" charset="0"/>
                        </a:rPr>
                        <a:t>Mozambique</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FEDA80"/>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72</a:t>
                      </a:r>
                    </a:p>
                  </a:txBody>
                  <a:tcPr marL="7403" marR="7403" marT="7403" marB="0" anchor="b">
                    <a:lnL>
                      <a:noFill/>
                    </a:lnL>
                    <a:lnR>
                      <a:noFill/>
                    </a:lnR>
                    <a:lnT>
                      <a:noFill/>
                    </a:lnT>
                    <a:lnB>
                      <a:noFill/>
                    </a:lnB>
                    <a:solidFill>
                      <a:srgbClr val="DAE182"/>
                    </a:solidFill>
                  </a:tcPr>
                </a:tc>
                <a:tc>
                  <a:txBody>
                    <a:bodyPr/>
                    <a:lstStyle/>
                    <a:p>
                      <a:pPr algn="ctr" fontAlgn="b"/>
                      <a:r>
                        <a:rPr lang="en-GB" sz="900" b="0" i="0" u="none" strike="noStrike">
                          <a:solidFill>
                            <a:srgbClr val="000000"/>
                          </a:solidFill>
                          <a:effectLst/>
                          <a:latin typeface="Calibri" panose="020F0502020204030204" pitchFamily="34" charset="0"/>
                        </a:rPr>
                        <a:t>43</a:t>
                      </a:r>
                    </a:p>
                  </a:txBody>
                  <a:tcPr marL="7403" marR="7403" marT="7403" marB="0" anchor="b">
                    <a:lnL>
                      <a:noFill/>
                    </a:lnL>
                    <a:lnR>
                      <a:noFill/>
                    </a:lnR>
                    <a:lnT>
                      <a:noFill/>
                    </a:lnT>
                    <a:lnB>
                      <a:noFill/>
                    </a:lnB>
                    <a:solidFill>
                      <a:srgbClr val="FCC17C"/>
                    </a:solidFill>
                  </a:tcPr>
                </a:tc>
                <a:tc>
                  <a:txBody>
                    <a:bodyPr/>
                    <a:lstStyle/>
                    <a:p>
                      <a:pPr algn="ctr" fontAlgn="b"/>
                      <a:r>
                        <a:rPr lang="en-GB" sz="900" b="0" i="0" u="none" strike="noStrike">
                          <a:solidFill>
                            <a:srgbClr val="000000"/>
                          </a:solidFill>
                          <a:effectLst/>
                          <a:latin typeface="Calibri" panose="020F0502020204030204" pitchFamily="34" charset="0"/>
                        </a:rPr>
                        <a:t>62</a:t>
                      </a:r>
                    </a:p>
                  </a:txBody>
                  <a:tcPr marL="7403" marR="7403" marT="7403" marB="0" anchor="b">
                    <a:lnL>
                      <a:noFill/>
                    </a:lnL>
                    <a:lnR>
                      <a:noFill/>
                    </a:lnR>
                    <a:lnT>
                      <a:noFill/>
                    </a:lnT>
                    <a:lnB>
                      <a:noFill/>
                    </a:lnB>
                    <a:solidFill>
                      <a:srgbClr val="FEE883"/>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43</a:t>
                      </a:r>
                    </a:p>
                  </a:txBody>
                  <a:tcPr marL="7403" marR="7403" marT="7403" marB="0" anchor="b">
                    <a:lnL>
                      <a:noFill/>
                    </a:lnL>
                    <a:lnR>
                      <a:noFill/>
                    </a:lnR>
                    <a:lnT>
                      <a:noFill/>
                    </a:lnT>
                    <a:lnB>
                      <a:noFill/>
                    </a:lnB>
                    <a:solidFill>
                      <a:srgbClr val="FCC17C"/>
                    </a:solidFill>
                  </a:tcPr>
                </a:tc>
                <a:extLst>
                  <a:ext uri="{0D108BD9-81ED-4DB2-BD59-A6C34878D82A}">
                    <a16:rowId xmlns:a16="http://schemas.microsoft.com/office/drawing/2014/main" val="2480880287"/>
                  </a:ext>
                </a:extLst>
              </a:tr>
              <a:tr h="138796">
                <a:tc>
                  <a:txBody>
                    <a:bodyPr/>
                    <a:lstStyle/>
                    <a:p>
                      <a:pPr algn="r" fontAlgn="b"/>
                      <a:r>
                        <a:rPr lang="en-GB" sz="900" b="0" i="0" u="none" strike="noStrike">
                          <a:solidFill>
                            <a:srgbClr val="000000"/>
                          </a:solidFill>
                          <a:effectLst/>
                          <a:latin typeface="Calibri" panose="020F0502020204030204" pitchFamily="34" charset="0"/>
                        </a:rPr>
                        <a:t>Armenia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81</a:t>
                      </a:r>
                    </a:p>
                  </a:txBody>
                  <a:tcPr marL="7403" marR="7403" marT="7403" marB="0" anchor="b">
                    <a:lnL>
                      <a:noFill/>
                    </a:lnL>
                    <a:lnR>
                      <a:noFill/>
                    </a:lnR>
                    <a:lnT>
                      <a:noFill/>
                    </a:lnT>
                    <a:lnB>
                      <a:noFill/>
                    </a:lnB>
                    <a:solidFill>
                      <a:srgbClr val="B4D680"/>
                    </a:solidFill>
                  </a:tcPr>
                </a:tc>
                <a:tc>
                  <a:txBody>
                    <a:bodyPr/>
                    <a:lstStyle/>
                    <a:p>
                      <a:pPr algn="ctr" fontAlgn="b"/>
                      <a:r>
                        <a:rPr lang="en-GB" sz="900" b="0" i="0" u="none" strike="noStrike">
                          <a:solidFill>
                            <a:srgbClr val="000000"/>
                          </a:solidFill>
                          <a:effectLst/>
                          <a:latin typeface="Calibri" panose="020F0502020204030204" pitchFamily="34" charset="0"/>
                        </a:rPr>
                        <a:t>62</a:t>
                      </a:r>
                    </a:p>
                  </a:txBody>
                  <a:tcPr marL="7403" marR="7403" marT="7403" marB="0" anchor="b">
                    <a:lnL>
                      <a:noFill/>
                    </a:lnL>
                    <a:lnR>
                      <a:noFill/>
                    </a:lnR>
                    <a:lnT>
                      <a:noFill/>
                    </a:lnT>
                    <a:lnB>
                      <a:noFill/>
                    </a:lnB>
                    <a:solidFill>
                      <a:srgbClr val="FEE883"/>
                    </a:solidFill>
                  </a:tcPr>
                </a:tc>
                <a:tc>
                  <a:txBody>
                    <a:bodyPr/>
                    <a:lstStyle/>
                    <a:p>
                      <a:pPr algn="ctr" fontAlgn="b"/>
                      <a:r>
                        <a:rPr lang="en-GB" sz="900" b="0" i="0" u="none" strike="noStrike">
                          <a:solidFill>
                            <a:srgbClr val="000000"/>
                          </a:solidFill>
                          <a:effectLst/>
                          <a:latin typeface="Calibri" panose="020F0502020204030204" pitchFamily="34" charset="0"/>
                        </a:rPr>
                        <a:t>87</a:t>
                      </a:r>
                    </a:p>
                  </a:txBody>
                  <a:tcPr marL="7403" marR="7403" marT="7403" marB="0" anchor="b">
                    <a:lnL>
                      <a:noFill/>
                    </a:lnL>
                    <a:lnR>
                      <a:noFill/>
                    </a:lnR>
                    <a:lnT>
                      <a:noFill/>
                    </a:lnT>
                    <a:lnB>
                      <a:noFill/>
                    </a:lnB>
                    <a:solidFill>
                      <a:srgbClr val="9ACE7F"/>
                    </a:solidFill>
                  </a:tcPr>
                </a:tc>
                <a:tc>
                  <a:txBody>
                    <a:bodyPr/>
                    <a:lstStyle/>
                    <a:p>
                      <a:pPr algn="ctr" fontAlgn="b"/>
                      <a:r>
                        <a:rPr lang="en-GB" sz="900" b="0" i="0" u="none" strike="noStrike">
                          <a:solidFill>
                            <a:srgbClr val="000000"/>
                          </a:solidFill>
                          <a:effectLst/>
                          <a:latin typeface="Calibri" panose="020F0502020204030204" pitchFamily="34" charset="0"/>
                        </a:rPr>
                        <a:t>42</a:t>
                      </a:r>
                    </a:p>
                  </a:txBody>
                  <a:tcPr marL="7403" marR="7403" marT="7403" marB="0" anchor="b">
                    <a:lnL>
                      <a:noFill/>
                    </a:lnL>
                    <a:lnR>
                      <a:noFill/>
                    </a:lnR>
                    <a:lnT>
                      <a:noFill/>
                    </a:lnT>
                    <a:lnB>
                      <a:noFill/>
                    </a:lnB>
                    <a:solidFill>
                      <a:srgbClr val="FCBE7B"/>
                    </a:solidFill>
                  </a:tcPr>
                </a:tc>
                <a:tc>
                  <a:txBody>
                    <a:bodyPr/>
                    <a:lstStyle/>
                    <a:p>
                      <a:pPr algn="ctr" fontAlgn="b"/>
                      <a:r>
                        <a:rPr lang="en-GB" sz="900" b="0" i="0" u="none" strike="noStrike">
                          <a:solidFill>
                            <a:srgbClr val="000000"/>
                          </a:solidFill>
                          <a:effectLst/>
                          <a:latin typeface="Calibri" panose="020F0502020204030204" pitchFamily="34" charset="0"/>
                        </a:rPr>
                        <a:t>42</a:t>
                      </a:r>
                    </a:p>
                  </a:txBody>
                  <a:tcPr marL="7403" marR="7403" marT="7403" marB="0" anchor="b">
                    <a:lnL>
                      <a:noFill/>
                    </a:lnL>
                    <a:lnR>
                      <a:noFill/>
                    </a:lnR>
                    <a:lnT>
                      <a:noFill/>
                    </a:lnT>
                    <a:lnB>
                      <a:noFill/>
                    </a:lnB>
                    <a:solidFill>
                      <a:srgbClr val="FCBE7B"/>
                    </a:solidFill>
                  </a:tcPr>
                </a:tc>
                <a:tc>
                  <a:txBody>
                    <a:bodyPr/>
                    <a:lstStyle/>
                    <a:p>
                      <a:pPr algn="ctr" fontAlgn="b"/>
                      <a:r>
                        <a:rPr lang="en-GB" sz="900" b="0" i="0" u="none" strike="noStrike">
                          <a:solidFill>
                            <a:srgbClr val="000000"/>
                          </a:solidFill>
                          <a:effectLst/>
                          <a:latin typeface="Calibri" panose="020F0502020204030204" pitchFamily="34" charset="0"/>
                        </a:rPr>
                        <a:t>41</a:t>
                      </a:r>
                    </a:p>
                  </a:txBody>
                  <a:tcPr marL="7403" marR="7403" marT="7403" marB="0" anchor="b">
                    <a:lnL>
                      <a:noFill/>
                    </a:lnL>
                    <a:lnR>
                      <a:noFill/>
                    </a:lnR>
                    <a:lnT>
                      <a:noFill/>
                    </a:lnT>
                    <a:lnB>
                      <a:noFill/>
                    </a:lnB>
                    <a:solidFill>
                      <a:srgbClr val="FCBD7B"/>
                    </a:solidFill>
                  </a:tcPr>
                </a:tc>
                <a:tc>
                  <a:txBody>
                    <a:bodyPr/>
                    <a:lstStyle/>
                    <a:p>
                      <a:pPr algn="ctr" fontAlgn="b"/>
                      <a:r>
                        <a:rPr lang="en-GB" sz="900" b="0" i="0" u="none" strike="noStrike">
                          <a:solidFill>
                            <a:srgbClr val="000000"/>
                          </a:solidFill>
                          <a:effectLst/>
                          <a:latin typeface="Calibri" panose="020F0502020204030204" pitchFamily="34" charset="0"/>
                        </a:rPr>
                        <a:t>41</a:t>
                      </a:r>
                    </a:p>
                  </a:txBody>
                  <a:tcPr marL="7403" marR="7403" marT="7403" marB="0" anchor="b">
                    <a:lnL>
                      <a:noFill/>
                    </a:lnL>
                    <a:lnR>
                      <a:noFill/>
                    </a:lnR>
                    <a:lnT>
                      <a:noFill/>
                    </a:lnT>
                    <a:lnB>
                      <a:noFill/>
                    </a:lnB>
                    <a:solidFill>
                      <a:srgbClr val="FCBD7B"/>
                    </a:solidFill>
                  </a:tcPr>
                </a:tc>
                <a:extLst>
                  <a:ext uri="{0D108BD9-81ED-4DB2-BD59-A6C34878D82A}">
                    <a16:rowId xmlns:a16="http://schemas.microsoft.com/office/drawing/2014/main" val="3256727945"/>
                  </a:ext>
                </a:extLst>
              </a:tr>
              <a:tr h="138796">
                <a:tc>
                  <a:txBody>
                    <a:bodyPr/>
                    <a:lstStyle/>
                    <a:p>
                      <a:pPr algn="r" fontAlgn="b"/>
                      <a:r>
                        <a:rPr lang="en-GB" sz="900" b="0" i="0" u="none" strike="noStrike">
                          <a:solidFill>
                            <a:srgbClr val="000000"/>
                          </a:solidFill>
                          <a:effectLst/>
                          <a:latin typeface="Calibri" panose="020F0502020204030204" pitchFamily="34" charset="0"/>
                        </a:rPr>
                        <a:t>Bangladesh</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3" marR="7403" marT="7403" marB="0" anchor="b">
                    <a:lnL>
                      <a:noFill/>
                    </a:lnL>
                    <a:lnR>
                      <a:noFill/>
                    </a:lnR>
                    <a:lnT>
                      <a:noFill/>
                    </a:lnT>
                    <a:lnB>
                      <a:noFill/>
                    </a:lnB>
                    <a:solidFill>
                      <a:srgbClr val="F8776D"/>
                    </a:solidFill>
                  </a:tcPr>
                </a:tc>
                <a:tc>
                  <a:txBody>
                    <a:bodyPr/>
                    <a:lstStyle/>
                    <a:p>
                      <a:pPr algn="ctr" fontAlgn="b"/>
                      <a:r>
                        <a:rPr lang="en-GB" sz="900" b="0" i="0" u="none" strike="noStrike">
                          <a:solidFill>
                            <a:srgbClr val="000000"/>
                          </a:solidFill>
                          <a:effectLst/>
                          <a:latin typeface="Calibri" panose="020F0502020204030204" pitchFamily="34" charset="0"/>
                        </a:rPr>
                        <a:t>94</a:t>
                      </a:r>
                    </a:p>
                  </a:txBody>
                  <a:tcPr marL="7403" marR="7403" marT="7403" marB="0" anchor="b">
                    <a:lnL>
                      <a:noFill/>
                    </a:lnL>
                    <a:lnR>
                      <a:noFill/>
                    </a:lnR>
                    <a:lnT>
                      <a:noFill/>
                    </a:lnT>
                    <a:lnB>
                      <a:noFill/>
                    </a:lnB>
                    <a:solidFill>
                      <a:srgbClr val="7BC57D"/>
                    </a:solidFill>
                  </a:tcPr>
                </a:tc>
                <a:tc>
                  <a:txBody>
                    <a:bodyPr/>
                    <a:lstStyle/>
                    <a:p>
                      <a:pPr algn="ctr" fontAlgn="b"/>
                      <a:r>
                        <a:rPr lang="en-GB" sz="900" b="0" i="0" u="none" strike="noStrike">
                          <a:solidFill>
                            <a:srgbClr val="000000"/>
                          </a:solidFill>
                          <a:effectLst/>
                          <a:latin typeface="Calibri" panose="020F0502020204030204" pitchFamily="34" charset="0"/>
                        </a:rPr>
                        <a:t>36</a:t>
                      </a:r>
                    </a:p>
                  </a:txBody>
                  <a:tcPr marL="7403" marR="7403" marT="7403" marB="0" anchor="b">
                    <a:lnL>
                      <a:noFill/>
                    </a:lnL>
                    <a:lnR>
                      <a:noFill/>
                    </a:lnR>
                    <a:lnT>
                      <a:noFill/>
                    </a:lnT>
                    <a:lnB>
                      <a:noFill/>
                    </a:lnB>
                    <a:solidFill>
                      <a:srgbClr val="FBB279"/>
                    </a:solidFill>
                  </a:tcPr>
                </a:tc>
                <a:tc>
                  <a:txBody>
                    <a:bodyPr/>
                    <a:lstStyle/>
                    <a:p>
                      <a:pPr algn="ctr" fontAlgn="b"/>
                      <a:r>
                        <a:rPr lang="en-GB" sz="900" b="0" i="0" u="none" strike="noStrike">
                          <a:solidFill>
                            <a:srgbClr val="000000"/>
                          </a:solidFill>
                          <a:effectLst/>
                          <a:latin typeface="Calibri" panose="020F0502020204030204" pitchFamily="34" charset="0"/>
                        </a:rPr>
                        <a:t>98</a:t>
                      </a:r>
                    </a:p>
                  </a:txBody>
                  <a:tcPr marL="7403" marR="7403" marT="7403" marB="0" anchor="b">
                    <a:lnL>
                      <a:noFill/>
                    </a:lnL>
                    <a:lnR>
                      <a:noFill/>
                    </a:lnR>
                    <a:lnT>
                      <a:noFill/>
                    </a:lnT>
                    <a:lnB>
                      <a:noFill/>
                    </a:lnB>
                    <a:solidFill>
                      <a:srgbClr val="6EC27C"/>
                    </a:solidFill>
                  </a:tcPr>
                </a:tc>
                <a:tc>
                  <a:txBody>
                    <a:bodyPr/>
                    <a:lstStyle/>
                    <a:p>
                      <a:pPr algn="ctr" fontAlgn="b"/>
                      <a:r>
                        <a:rPr lang="en-GB" sz="900" b="0" i="0" u="none" strike="noStrike">
                          <a:solidFill>
                            <a:srgbClr val="000000"/>
                          </a:solidFill>
                          <a:effectLst/>
                          <a:latin typeface="Calibri" panose="020F0502020204030204" pitchFamily="34" charset="0"/>
                        </a:rPr>
                        <a:t>84</a:t>
                      </a:r>
                    </a:p>
                  </a:txBody>
                  <a:tcPr marL="7403" marR="7403" marT="7403" marB="0" anchor="b">
                    <a:lnL>
                      <a:noFill/>
                    </a:lnL>
                    <a:lnR>
                      <a:noFill/>
                    </a:lnR>
                    <a:lnT>
                      <a:noFill/>
                    </a:lnT>
                    <a:lnB>
                      <a:noFill/>
                    </a:lnB>
                    <a:solidFill>
                      <a:srgbClr val="A8D27F"/>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977"/>
                    </a:solidFill>
                  </a:tcPr>
                </a:tc>
                <a:tc>
                  <a:txBody>
                    <a:bodyPr/>
                    <a:lstStyle/>
                    <a:p>
                      <a:pPr algn="ctr" fontAlgn="b"/>
                      <a:r>
                        <a:rPr lang="en-GB" sz="900" b="0" i="0" u="none" strike="noStrike">
                          <a:solidFill>
                            <a:srgbClr val="000000"/>
                          </a:solidFill>
                          <a:effectLst/>
                          <a:latin typeface="Calibri" panose="020F0502020204030204" pitchFamily="34" charset="0"/>
                        </a:rPr>
                        <a:t>38</a:t>
                      </a:r>
                    </a:p>
                  </a:txBody>
                  <a:tcPr marL="7403" marR="7403" marT="7403" marB="0" anchor="b">
                    <a:lnL>
                      <a:noFill/>
                    </a:lnL>
                    <a:lnR>
                      <a:noFill/>
                    </a:lnR>
                    <a:lnT>
                      <a:noFill/>
                    </a:lnT>
                    <a:lnB>
                      <a:noFill/>
                    </a:lnB>
                    <a:solidFill>
                      <a:srgbClr val="FCB77A"/>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977"/>
                    </a:solidFill>
                  </a:tcPr>
                </a:tc>
                <a:extLst>
                  <a:ext uri="{0D108BD9-81ED-4DB2-BD59-A6C34878D82A}">
                    <a16:rowId xmlns:a16="http://schemas.microsoft.com/office/drawing/2014/main" val="2639574341"/>
                  </a:ext>
                </a:extLst>
              </a:tr>
              <a:tr h="138796">
                <a:tc>
                  <a:txBody>
                    <a:bodyPr/>
                    <a:lstStyle/>
                    <a:p>
                      <a:pPr algn="r" fontAlgn="b"/>
                      <a:r>
                        <a:rPr lang="en-GB" sz="900" b="0" i="0" u="none" strike="noStrike">
                          <a:solidFill>
                            <a:srgbClr val="000000"/>
                          </a:solidFill>
                          <a:effectLst/>
                          <a:latin typeface="Calibri" panose="020F0502020204030204" pitchFamily="34" charset="0"/>
                        </a:rPr>
                        <a:t>Paraguay</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88</a:t>
                      </a:r>
                    </a:p>
                  </a:txBody>
                  <a:tcPr marL="7403" marR="7403" marT="7403" marB="0" anchor="b">
                    <a:lnL>
                      <a:noFill/>
                    </a:lnL>
                    <a:lnR>
                      <a:noFill/>
                    </a:lnR>
                    <a:lnT>
                      <a:noFill/>
                    </a:lnT>
                    <a:lnB>
                      <a:noFill/>
                    </a:lnB>
                    <a:solidFill>
                      <a:srgbClr val="94CD7E"/>
                    </a:solidFill>
                  </a:tcPr>
                </a:tc>
                <a:tc>
                  <a:txBody>
                    <a:bodyPr/>
                    <a:lstStyle/>
                    <a:p>
                      <a:pPr algn="ctr" fontAlgn="b"/>
                      <a:r>
                        <a:rPr lang="en-GB" sz="900" b="0" i="0" u="none" strike="noStrike">
                          <a:solidFill>
                            <a:srgbClr val="000000"/>
                          </a:solidFill>
                          <a:effectLst/>
                          <a:latin typeface="Calibri" panose="020F0502020204030204" pitchFamily="34" charset="0"/>
                        </a:rPr>
                        <a:t>63</a:t>
                      </a:r>
                    </a:p>
                  </a:txBody>
                  <a:tcPr marL="7403" marR="7403" marT="7403" marB="0" anchor="b">
                    <a:lnL>
                      <a:noFill/>
                    </a:lnL>
                    <a:lnR>
                      <a:noFill/>
                    </a:lnR>
                    <a:lnT>
                      <a:noFill/>
                    </a:lnT>
                    <a:lnB>
                      <a:noFill/>
                    </a:lnB>
                    <a:solidFill>
                      <a:srgbClr val="FFEB84"/>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877"/>
                    </a:solidFill>
                  </a:tcPr>
                </a:tc>
                <a:tc>
                  <a:txBody>
                    <a:bodyPr/>
                    <a:lstStyle/>
                    <a:p>
                      <a:pPr algn="ctr" fontAlgn="b"/>
                      <a:r>
                        <a:rPr lang="en-GB" sz="900" b="0" i="0" u="none" strike="noStrike">
                          <a:solidFill>
                            <a:srgbClr val="000000"/>
                          </a:solidFill>
                          <a:effectLst/>
                          <a:latin typeface="Calibri" panose="020F0502020204030204" pitchFamily="34" charset="0"/>
                        </a:rPr>
                        <a:t>26</a:t>
                      </a:r>
                    </a:p>
                  </a:txBody>
                  <a:tcPr marL="7403" marR="7403" marT="7403" marB="0" anchor="b">
                    <a:lnL>
                      <a:noFill/>
                    </a:lnL>
                    <a:lnR>
                      <a:noFill/>
                    </a:lnR>
                    <a:lnT>
                      <a:noFill/>
                    </a:lnT>
                    <a:lnB>
                      <a:noFill/>
                    </a:lnB>
                    <a:solidFill>
                      <a:srgbClr val="FA9E75"/>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26</a:t>
                      </a:r>
                    </a:p>
                  </a:txBody>
                  <a:tcPr marL="7403" marR="7403" marT="7403" marB="0" anchor="b">
                    <a:lnL>
                      <a:noFill/>
                    </a:lnL>
                    <a:lnR>
                      <a:noFill/>
                    </a:lnR>
                    <a:lnT>
                      <a:noFill/>
                    </a:lnT>
                    <a:lnB>
                      <a:noFill/>
                    </a:lnB>
                    <a:solidFill>
                      <a:srgbClr val="FA9E75"/>
                    </a:solidFill>
                  </a:tcPr>
                </a:tc>
                <a:extLst>
                  <a:ext uri="{0D108BD9-81ED-4DB2-BD59-A6C34878D82A}">
                    <a16:rowId xmlns:a16="http://schemas.microsoft.com/office/drawing/2014/main" val="1625076173"/>
                  </a:ext>
                </a:extLst>
              </a:tr>
              <a:tr h="138796">
                <a:tc>
                  <a:txBody>
                    <a:bodyPr/>
                    <a:lstStyle/>
                    <a:p>
                      <a:pPr algn="r" fontAlgn="b"/>
                      <a:r>
                        <a:rPr lang="en-GB" sz="900" b="0" i="0" u="none" strike="noStrike">
                          <a:solidFill>
                            <a:srgbClr val="000000"/>
                          </a:solidFill>
                          <a:effectLst/>
                          <a:latin typeface="Calibri" panose="020F0502020204030204" pitchFamily="34" charset="0"/>
                        </a:rPr>
                        <a:t>Nigeria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97</a:t>
                      </a:r>
                    </a:p>
                  </a:txBody>
                  <a:tcPr marL="7403" marR="7403" marT="7403" marB="0" anchor="b">
                    <a:lnL>
                      <a:noFill/>
                    </a:lnL>
                    <a:lnR>
                      <a:noFill/>
                    </a:lnR>
                    <a:lnT>
                      <a:noFill/>
                    </a:lnT>
                    <a:lnB>
                      <a:noFill/>
                    </a:lnB>
                    <a:solidFill>
                      <a:srgbClr val="FA9B74"/>
                    </a:solidFill>
                  </a:tcPr>
                </a:tc>
                <a:tc>
                  <a:txBody>
                    <a:bodyPr/>
                    <a:lstStyle/>
                    <a:p>
                      <a:pPr algn="ctr" fontAlgn="b"/>
                      <a:r>
                        <a:rPr lang="en-GB" sz="900" b="0" i="0" u="none" strike="noStrike">
                          <a:solidFill>
                            <a:srgbClr val="000000"/>
                          </a:solidFill>
                          <a:effectLst/>
                          <a:latin typeface="Calibri" panose="020F0502020204030204" pitchFamily="34" charset="0"/>
                        </a:rPr>
                        <a:t>49</a:t>
                      </a:r>
                    </a:p>
                  </a:txBody>
                  <a:tcPr marL="7403" marR="7403" marT="7403" marB="0" anchor="b">
                    <a:lnL>
                      <a:noFill/>
                    </a:lnL>
                    <a:lnR>
                      <a:noFill/>
                    </a:lnR>
                    <a:lnT>
                      <a:noFill/>
                    </a:lnT>
                    <a:lnB>
                      <a:noFill/>
                    </a:lnB>
                    <a:solidFill>
                      <a:srgbClr val="FDCD7E"/>
                    </a:solidFill>
                  </a:tcPr>
                </a:tc>
                <a:tc>
                  <a:txBody>
                    <a:bodyPr/>
                    <a:lstStyle/>
                    <a:p>
                      <a:pPr algn="ctr" fontAlgn="b"/>
                      <a:r>
                        <a:rPr lang="en-GB" sz="900" b="0" i="0" u="none" strike="noStrike">
                          <a:solidFill>
                            <a:srgbClr val="000000"/>
                          </a:solidFill>
                          <a:effectLst/>
                          <a:latin typeface="Calibri" panose="020F0502020204030204" pitchFamily="34" charset="0"/>
                        </a:rPr>
                        <a:t>49</a:t>
                      </a:r>
                    </a:p>
                  </a:txBody>
                  <a:tcPr marL="7403" marR="7403" marT="7403" marB="0" anchor="b">
                    <a:lnL>
                      <a:noFill/>
                    </a:lnL>
                    <a:lnR>
                      <a:noFill/>
                    </a:lnR>
                    <a:lnT>
                      <a:noFill/>
                    </a:lnT>
                    <a:lnB>
                      <a:noFill/>
                    </a:lnB>
                    <a:solidFill>
                      <a:srgbClr val="FDCD7E"/>
                    </a:solidFill>
                  </a:tcPr>
                </a:tc>
                <a:tc>
                  <a:txBody>
                    <a:bodyPr/>
                    <a:lstStyle/>
                    <a:p>
                      <a:pPr algn="ctr" fontAlgn="b"/>
                      <a:r>
                        <a:rPr lang="en-GB" sz="900" b="0" i="0" u="none" strike="noStrike">
                          <a:solidFill>
                            <a:srgbClr val="000000"/>
                          </a:solidFill>
                          <a:effectLst/>
                          <a:latin typeface="Calibri" panose="020F0502020204030204" pitchFamily="34" charset="0"/>
                        </a:rPr>
                        <a:t>80</a:t>
                      </a:r>
                    </a:p>
                  </a:txBody>
                  <a:tcPr marL="7403" marR="7403" marT="7403" marB="0" anchor="b">
                    <a:lnL>
                      <a:noFill/>
                    </a:lnL>
                    <a:lnR>
                      <a:noFill/>
                    </a:lnR>
                    <a:lnT>
                      <a:noFill/>
                    </a:lnT>
                    <a:lnB>
                      <a:noFill/>
                    </a:lnB>
                    <a:solidFill>
                      <a:srgbClr val="B7D780"/>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50</a:t>
                      </a:r>
                    </a:p>
                  </a:txBody>
                  <a:tcPr marL="7403" marR="7403" marT="7403" marB="0" anchor="b">
                    <a:lnL>
                      <a:noFill/>
                    </a:lnL>
                    <a:lnR>
                      <a:noFill/>
                    </a:lnR>
                    <a:lnT>
                      <a:noFill/>
                    </a:lnT>
                    <a:lnB>
                      <a:noFill/>
                    </a:lnB>
                    <a:solidFill>
                      <a:srgbClr val="FDCF7E"/>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C71"/>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C71"/>
                    </a:solidFill>
                  </a:tcPr>
                </a:tc>
                <a:extLst>
                  <a:ext uri="{0D108BD9-81ED-4DB2-BD59-A6C34878D82A}">
                    <a16:rowId xmlns:a16="http://schemas.microsoft.com/office/drawing/2014/main" val="663643524"/>
                  </a:ext>
                </a:extLst>
              </a:tr>
              <a:tr h="138796">
                <a:tc>
                  <a:txBody>
                    <a:bodyPr/>
                    <a:lstStyle/>
                    <a:p>
                      <a:pPr algn="r" fontAlgn="b"/>
                      <a:r>
                        <a:rPr lang="en-GB" sz="900" b="0" i="0" u="none" strike="noStrike">
                          <a:solidFill>
                            <a:srgbClr val="000000"/>
                          </a:solidFill>
                          <a:effectLst/>
                          <a:latin typeface="Calibri" panose="020F0502020204030204" pitchFamily="34" charset="0"/>
                        </a:rPr>
                        <a:t>Zimbabwe</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66BF7C"/>
                    </a:solidFill>
                  </a:tcPr>
                </a:tc>
                <a:tc>
                  <a:txBody>
                    <a:bodyPr/>
                    <a:lstStyle/>
                    <a:p>
                      <a:pPr algn="ctr" fontAlgn="b"/>
                      <a:r>
                        <a:rPr lang="en-GB" sz="900" b="0" i="0" u="none" strike="noStrike">
                          <a:solidFill>
                            <a:srgbClr val="000000"/>
                          </a:solidFill>
                          <a:effectLst/>
                          <a:latin typeface="Calibri" panose="020F0502020204030204" pitchFamily="34" charset="0"/>
                        </a:rPr>
                        <a:t>64</a:t>
                      </a:r>
                    </a:p>
                  </a:txBody>
                  <a:tcPr marL="7403" marR="7403" marT="7403" marB="0" anchor="b">
                    <a:lnL>
                      <a:noFill/>
                    </a:lnL>
                    <a:lnR>
                      <a:noFill/>
                    </a:lnR>
                    <a:lnT>
                      <a:noFill/>
                    </a:lnT>
                    <a:lnB>
                      <a:noFill/>
                    </a:lnB>
                    <a:solidFill>
                      <a:srgbClr val="FCEB84"/>
                    </a:solidFill>
                  </a:tcPr>
                </a:tc>
                <a:tc>
                  <a:txBody>
                    <a:bodyPr/>
                    <a:lstStyle/>
                    <a:p>
                      <a:pPr algn="ctr" fontAlgn="b"/>
                      <a:r>
                        <a:rPr lang="en-GB" sz="900" b="0" i="0" u="none" strike="noStrike">
                          <a:solidFill>
                            <a:srgbClr val="000000"/>
                          </a:solidFill>
                          <a:effectLst/>
                          <a:latin typeface="Calibri" panose="020F0502020204030204" pitchFamily="34" charset="0"/>
                        </a:rPr>
                        <a:t>89</a:t>
                      </a:r>
                    </a:p>
                  </a:txBody>
                  <a:tcPr marL="7403" marR="7403" marT="7403" marB="0" anchor="b">
                    <a:lnL>
                      <a:noFill/>
                    </a:lnL>
                    <a:lnR>
                      <a:noFill/>
                    </a:lnR>
                    <a:lnT>
                      <a:noFill/>
                    </a:lnT>
                    <a:lnB>
                      <a:noFill/>
                    </a:lnB>
                    <a:solidFill>
                      <a:srgbClr val="93CC7E"/>
                    </a:solidFill>
                  </a:tcPr>
                </a:tc>
                <a:tc>
                  <a:txBody>
                    <a:bodyPr/>
                    <a:lstStyle/>
                    <a:p>
                      <a:pPr algn="ctr" fontAlgn="b"/>
                      <a:r>
                        <a:rPr lang="en-GB" sz="900" b="0" i="0" u="none" strike="noStrike">
                          <a:solidFill>
                            <a:srgbClr val="000000"/>
                          </a:solidFill>
                          <a:effectLst/>
                          <a:latin typeface="Calibri" panose="020F0502020204030204" pitchFamily="34" charset="0"/>
                        </a:rPr>
                        <a:t>97</a:t>
                      </a:r>
                    </a:p>
                  </a:txBody>
                  <a:tcPr marL="7403" marR="7403" marT="7403" marB="0" anchor="b">
                    <a:lnL>
                      <a:noFill/>
                    </a:lnL>
                    <a:lnR>
                      <a:noFill/>
                    </a:lnR>
                    <a:lnT>
                      <a:noFill/>
                    </a:lnT>
                    <a:lnB>
                      <a:noFill/>
                    </a:lnB>
                    <a:solidFill>
                      <a:srgbClr val="70C27C"/>
                    </a:solidFill>
                  </a:tcPr>
                </a:tc>
                <a:tc>
                  <a:txBody>
                    <a:bodyPr/>
                    <a:lstStyle/>
                    <a:p>
                      <a:pPr algn="ctr" fontAlgn="b"/>
                      <a:r>
                        <a:rPr lang="en-GB" sz="900" b="0" i="0" u="none" strike="noStrike">
                          <a:solidFill>
                            <a:srgbClr val="000000"/>
                          </a:solidFill>
                          <a:effectLst/>
                          <a:latin typeface="Calibri" panose="020F0502020204030204" pitchFamily="34" charset="0"/>
                        </a:rPr>
                        <a:t>32</a:t>
                      </a:r>
                    </a:p>
                  </a:txBody>
                  <a:tcPr marL="7403" marR="7403" marT="7403" marB="0" anchor="b">
                    <a:lnL>
                      <a:noFill/>
                    </a:lnL>
                    <a:lnR>
                      <a:noFill/>
                    </a:lnR>
                    <a:lnT>
                      <a:noFill/>
                    </a:lnT>
                    <a:lnB>
                      <a:noFill/>
                    </a:lnB>
                    <a:solidFill>
                      <a:srgbClr val="FBAB77"/>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C71"/>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C71"/>
                    </a:solidFill>
                  </a:tcPr>
                </a:tc>
                <a:extLst>
                  <a:ext uri="{0D108BD9-81ED-4DB2-BD59-A6C34878D82A}">
                    <a16:rowId xmlns:a16="http://schemas.microsoft.com/office/drawing/2014/main" val="880210246"/>
                  </a:ext>
                </a:extLst>
              </a:tr>
              <a:tr h="138796">
                <a:tc>
                  <a:txBody>
                    <a:bodyPr/>
                    <a:lstStyle/>
                    <a:p>
                      <a:pPr algn="r" fontAlgn="b"/>
                      <a:r>
                        <a:rPr lang="en-GB" sz="900" b="0" i="0" u="none" strike="noStrike">
                          <a:solidFill>
                            <a:srgbClr val="000000"/>
                          </a:solidFill>
                          <a:effectLst/>
                          <a:latin typeface="Calibri" panose="020F0502020204030204" pitchFamily="34" charset="0"/>
                        </a:rPr>
                        <a:t>Guinea-Bissau</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C7E"/>
                    </a:solidFill>
                  </a:tcPr>
                </a:tc>
                <a:tc>
                  <a:txBody>
                    <a:bodyPr/>
                    <a:lstStyle/>
                    <a:p>
                      <a:pPr algn="ctr" fontAlgn="b"/>
                      <a:r>
                        <a:rPr lang="en-GB" sz="900" b="0" i="0" u="none" strike="noStrike">
                          <a:solidFill>
                            <a:srgbClr val="000000"/>
                          </a:solidFill>
                          <a:effectLst/>
                          <a:latin typeface="Calibri" panose="020F0502020204030204" pitchFamily="34" charset="0"/>
                        </a:rPr>
                        <a:t>68</a:t>
                      </a:r>
                    </a:p>
                  </a:txBody>
                  <a:tcPr marL="7403" marR="7403" marT="7403" marB="0" anchor="b">
                    <a:lnL>
                      <a:noFill/>
                    </a:lnL>
                    <a:lnR>
                      <a:noFill/>
                    </a:lnR>
                    <a:lnT>
                      <a:noFill/>
                    </a:lnT>
                    <a:lnB>
                      <a:noFill/>
                    </a:lnB>
                    <a:solidFill>
                      <a:srgbClr val="EBE683"/>
                    </a:solidFill>
                  </a:tcPr>
                </a:tc>
                <a:tc>
                  <a:txBody>
                    <a:bodyPr/>
                    <a:lstStyle/>
                    <a:p>
                      <a:pPr algn="ctr" fontAlgn="b"/>
                      <a:r>
                        <a:rPr lang="en-GB" sz="900" b="0" i="0" u="none" strike="noStrike">
                          <a:solidFill>
                            <a:srgbClr val="000000"/>
                          </a:solidFill>
                          <a:effectLst/>
                          <a:latin typeface="Calibri" panose="020F0502020204030204" pitchFamily="34" charset="0"/>
                        </a:rPr>
                        <a:t>32</a:t>
                      </a:r>
                    </a:p>
                  </a:txBody>
                  <a:tcPr marL="7403" marR="7403" marT="7403" marB="0" anchor="b">
                    <a:lnL>
                      <a:noFill/>
                    </a:lnL>
                    <a:lnR>
                      <a:noFill/>
                    </a:lnR>
                    <a:lnT>
                      <a:noFill/>
                    </a:lnT>
                    <a:lnB>
                      <a:noFill/>
                    </a:lnB>
                    <a:solidFill>
                      <a:srgbClr val="FBAA77"/>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B71"/>
                    </a:solidFill>
                  </a:tcPr>
                </a:tc>
                <a:tc>
                  <a:txBody>
                    <a:bodyPr/>
                    <a:lstStyle/>
                    <a:p>
                      <a:pPr algn="ctr" fontAlgn="b"/>
                      <a:r>
                        <a:rPr lang="en-GB" sz="900" b="0" i="0" u="none" strike="noStrike">
                          <a:solidFill>
                            <a:srgbClr val="000000"/>
                          </a:solidFill>
                          <a:effectLst/>
                          <a:latin typeface="Calibri" panose="020F0502020204030204" pitchFamily="34" charset="0"/>
                        </a:rPr>
                        <a:t>24</a:t>
                      </a:r>
                    </a:p>
                  </a:txBody>
                  <a:tcPr marL="7403" marR="7403" marT="7403" marB="0" anchor="b">
                    <a:lnL>
                      <a:noFill/>
                    </a:lnL>
                    <a:lnR>
                      <a:noFill/>
                    </a:lnR>
                    <a:lnT>
                      <a:noFill/>
                    </a:lnT>
                    <a:lnB>
                      <a:noFill/>
                    </a:lnB>
                    <a:solidFill>
                      <a:srgbClr val="FA9A74"/>
                    </a:solidFill>
                  </a:tcPr>
                </a:tc>
                <a:tc>
                  <a:txBody>
                    <a:bodyPr/>
                    <a:lstStyle/>
                    <a:p>
                      <a:pPr algn="ctr" fontAlgn="b"/>
                      <a:r>
                        <a:rPr lang="en-GB" sz="900" b="0" i="0" u="none" strike="noStrike">
                          <a:solidFill>
                            <a:srgbClr val="000000"/>
                          </a:solidFill>
                          <a:effectLst/>
                          <a:latin typeface="Calibri" panose="020F0502020204030204" pitchFamily="34" charset="0"/>
                        </a:rPr>
                        <a:t>17</a:t>
                      </a:r>
                    </a:p>
                  </a:txBody>
                  <a:tcPr marL="7403" marR="7403" marT="7403" marB="0" anchor="b">
                    <a:lnL>
                      <a:noFill/>
                    </a:lnL>
                    <a:lnR>
                      <a:noFill/>
                    </a:lnR>
                    <a:lnT>
                      <a:noFill/>
                    </a:lnT>
                    <a:lnB>
                      <a:noFill/>
                    </a:lnB>
                    <a:solidFill>
                      <a:srgbClr val="F98B71"/>
                    </a:solidFill>
                  </a:tcPr>
                </a:tc>
                <a:extLst>
                  <a:ext uri="{0D108BD9-81ED-4DB2-BD59-A6C34878D82A}">
                    <a16:rowId xmlns:a16="http://schemas.microsoft.com/office/drawing/2014/main" val="4243670064"/>
                  </a:ext>
                </a:extLst>
              </a:tr>
              <a:tr h="138796">
                <a:tc>
                  <a:txBody>
                    <a:bodyPr/>
                    <a:lstStyle/>
                    <a:p>
                      <a:pPr algn="r" fontAlgn="b"/>
                      <a:r>
                        <a:rPr lang="en-GB" sz="900" b="0" i="0" u="none" strike="noStrike">
                          <a:solidFill>
                            <a:srgbClr val="000000"/>
                          </a:solidFill>
                          <a:effectLst/>
                          <a:latin typeface="Calibri" panose="020F0502020204030204" pitchFamily="34" charset="0"/>
                        </a:rPr>
                        <a:t>Bhutan</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67C07C"/>
                    </a:solidFill>
                  </a:tcPr>
                </a:tc>
                <a:tc>
                  <a:txBody>
                    <a:bodyPr/>
                    <a:lstStyle/>
                    <a:p>
                      <a:pPr algn="ctr" fontAlgn="b"/>
                      <a:r>
                        <a:rPr lang="en-GB" sz="900" b="0" i="0" u="none" strike="noStrike">
                          <a:solidFill>
                            <a:srgbClr val="000000"/>
                          </a:solidFill>
                          <a:effectLst/>
                          <a:latin typeface="Calibri" panose="020F0502020204030204" pitchFamily="34" charset="0"/>
                        </a:rPr>
                        <a:t>84</a:t>
                      </a:r>
                    </a:p>
                  </a:txBody>
                  <a:tcPr marL="7403" marR="7403" marT="7403" marB="0" anchor="b">
                    <a:lnL>
                      <a:noFill/>
                    </a:lnL>
                    <a:lnR>
                      <a:noFill/>
                    </a:lnR>
                    <a:lnT>
                      <a:noFill/>
                    </a:lnT>
                    <a:lnB>
                      <a:noFill/>
                    </a:lnB>
                    <a:solidFill>
                      <a:srgbClr val="A7D27F"/>
                    </a:solidFill>
                  </a:tcPr>
                </a:tc>
                <a:tc>
                  <a:txBody>
                    <a:bodyPr/>
                    <a:lstStyle/>
                    <a:p>
                      <a:pPr algn="ctr" fontAlgn="b"/>
                      <a:r>
                        <a:rPr lang="en-GB" sz="900" b="0" i="0" u="none" strike="noStrike">
                          <a:solidFill>
                            <a:srgbClr val="000000"/>
                          </a:solidFill>
                          <a:effectLst/>
                          <a:latin typeface="Calibri" panose="020F0502020204030204" pitchFamily="34" charset="0"/>
                        </a:rPr>
                        <a:t>73</a:t>
                      </a:r>
                    </a:p>
                  </a:txBody>
                  <a:tcPr marL="7403" marR="7403" marT="7403" marB="0" anchor="b">
                    <a:lnL>
                      <a:noFill/>
                    </a:lnL>
                    <a:lnR>
                      <a:noFill/>
                    </a:lnR>
                    <a:lnT>
                      <a:noFill/>
                    </a:lnT>
                    <a:lnB>
                      <a:noFill/>
                    </a:lnB>
                    <a:solidFill>
                      <a:srgbClr val="D6E082"/>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877"/>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7403" marR="7403" marT="7403" marB="0" anchor="b">
                    <a:lnL>
                      <a:noFill/>
                    </a:lnL>
                    <a:lnR>
                      <a:noFill/>
                    </a:lnR>
                    <a:lnT>
                      <a:noFill/>
                    </a:lnT>
                    <a:lnB>
                      <a:noFill/>
                    </a:lnB>
                    <a:solidFill>
                      <a:srgbClr val="F98A71"/>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977"/>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7403" marR="7403" marT="7403" marB="0" anchor="b">
                    <a:lnL>
                      <a:noFill/>
                    </a:lnL>
                    <a:lnR>
                      <a:noFill/>
                    </a:lnR>
                    <a:lnT>
                      <a:noFill/>
                    </a:lnT>
                    <a:lnB>
                      <a:noFill/>
                    </a:lnB>
                    <a:solidFill>
                      <a:srgbClr val="F98A71"/>
                    </a:solidFill>
                  </a:tcPr>
                </a:tc>
                <a:extLst>
                  <a:ext uri="{0D108BD9-81ED-4DB2-BD59-A6C34878D82A}">
                    <a16:rowId xmlns:a16="http://schemas.microsoft.com/office/drawing/2014/main" val="2788459888"/>
                  </a:ext>
                </a:extLst>
              </a:tr>
              <a:tr h="138796">
                <a:tc>
                  <a:txBody>
                    <a:bodyPr/>
                    <a:lstStyle/>
                    <a:p>
                      <a:pPr algn="r" fontAlgn="b"/>
                      <a:r>
                        <a:rPr lang="en-GB" sz="900" b="0" i="0" u="none" strike="noStrike">
                          <a:solidFill>
                            <a:srgbClr val="000000"/>
                          </a:solidFill>
                          <a:effectLst/>
                          <a:latin typeface="Calibri" panose="020F0502020204030204" pitchFamily="34" charset="0"/>
                        </a:rPr>
                        <a:t>Lebanon</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3" marR="7403" marT="7403" marB="0" anchor="b">
                    <a:lnL>
                      <a:noFill/>
                    </a:lnL>
                    <a:lnR>
                      <a:noFill/>
                    </a:lnR>
                    <a:lnT>
                      <a:noFill/>
                    </a:lnT>
                    <a:lnB>
                      <a:noFill/>
                    </a:lnB>
                    <a:solidFill>
                      <a:srgbClr val="F8696B"/>
                    </a:solidFill>
                  </a:tcPr>
                </a:tc>
                <a:tc>
                  <a:txBody>
                    <a:bodyPr/>
                    <a:lstStyle/>
                    <a:p>
                      <a:pPr algn="ctr" fontAlgn="b"/>
                      <a:r>
                        <a:rPr lang="en-GB" sz="900" b="0" i="0" u="none" strike="noStrike">
                          <a:solidFill>
                            <a:srgbClr val="000000"/>
                          </a:solidFill>
                          <a:effectLst/>
                          <a:latin typeface="Calibri" panose="020F0502020204030204" pitchFamily="34" charset="0"/>
                        </a:rPr>
                        <a:t>83</a:t>
                      </a:r>
                    </a:p>
                  </a:txBody>
                  <a:tcPr marL="7403" marR="7403" marT="7403" marB="0" anchor="b">
                    <a:lnL>
                      <a:noFill/>
                    </a:lnL>
                    <a:lnR>
                      <a:noFill/>
                    </a:lnR>
                    <a:lnT>
                      <a:noFill/>
                    </a:lnT>
                    <a:lnB>
                      <a:noFill/>
                    </a:lnB>
                    <a:solidFill>
                      <a:srgbClr val="ADD480"/>
                    </a:solidFill>
                  </a:tcPr>
                </a:tc>
                <a:tc>
                  <a:txBody>
                    <a:bodyPr/>
                    <a:lstStyle/>
                    <a:p>
                      <a:pPr algn="ctr" fontAlgn="b"/>
                      <a:r>
                        <a:rPr lang="en-GB" sz="900" b="0" i="0" u="none" strike="noStrike">
                          <a:solidFill>
                            <a:srgbClr val="000000"/>
                          </a:solidFill>
                          <a:effectLst/>
                          <a:latin typeface="Calibri" panose="020F0502020204030204" pitchFamily="34" charset="0"/>
                        </a:rPr>
                        <a:t>83</a:t>
                      </a:r>
                    </a:p>
                  </a:txBody>
                  <a:tcPr marL="7403" marR="7403" marT="7403" marB="0" anchor="b">
                    <a:lnL>
                      <a:noFill/>
                    </a:lnL>
                    <a:lnR>
                      <a:noFill/>
                    </a:lnR>
                    <a:lnT>
                      <a:noFill/>
                    </a:lnT>
                    <a:lnB>
                      <a:noFill/>
                    </a:lnB>
                    <a:solidFill>
                      <a:srgbClr val="ADD480"/>
                    </a:solidFill>
                  </a:tcPr>
                </a:tc>
                <a:tc>
                  <a:txBody>
                    <a:bodyPr/>
                    <a:lstStyle/>
                    <a:p>
                      <a:pPr algn="ctr" fontAlgn="b"/>
                      <a:r>
                        <a:rPr lang="en-GB" sz="900" b="0" i="0" u="none" strike="noStrike">
                          <a:solidFill>
                            <a:srgbClr val="000000"/>
                          </a:solidFill>
                          <a:effectLst/>
                          <a:latin typeface="Calibri" panose="020F0502020204030204" pitchFamily="34" charset="0"/>
                        </a:rPr>
                        <a:t>70</a:t>
                      </a:r>
                    </a:p>
                  </a:txBody>
                  <a:tcPr marL="7403" marR="7403" marT="7403" marB="0" anchor="b">
                    <a:lnL>
                      <a:noFill/>
                    </a:lnL>
                    <a:lnR>
                      <a:noFill/>
                    </a:lnR>
                    <a:lnT>
                      <a:noFill/>
                    </a:lnT>
                    <a:lnB>
                      <a:noFill/>
                    </a:lnB>
                    <a:solidFill>
                      <a:srgbClr val="E3E383"/>
                    </a:solidFill>
                  </a:tcPr>
                </a:tc>
                <a:tc>
                  <a:txBody>
                    <a:bodyPr/>
                    <a:lstStyle/>
                    <a:p>
                      <a:pPr algn="ctr" fontAlgn="b"/>
                      <a:r>
                        <a:rPr lang="en-GB" sz="900" b="0" i="0" u="none" strike="noStrike">
                          <a:solidFill>
                            <a:srgbClr val="000000"/>
                          </a:solidFill>
                          <a:effectLst/>
                          <a:latin typeface="Calibri" panose="020F0502020204030204" pitchFamily="34" charset="0"/>
                        </a:rPr>
                        <a:t>59</a:t>
                      </a:r>
                    </a:p>
                  </a:txBody>
                  <a:tcPr marL="7403" marR="7403" marT="7403" marB="0" anchor="b">
                    <a:lnL>
                      <a:noFill/>
                    </a:lnL>
                    <a:lnR>
                      <a:noFill/>
                    </a:lnR>
                    <a:lnT>
                      <a:noFill/>
                    </a:lnT>
                    <a:lnB>
                      <a:noFill/>
                    </a:lnB>
                    <a:solidFill>
                      <a:srgbClr val="FEE282"/>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877"/>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7403" marR="7403" marT="7403" marB="0" anchor="b">
                    <a:lnL>
                      <a:noFill/>
                    </a:lnL>
                    <a:lnR>
                      <a:noFill/>
                    </a:lnR>
                    <a:lnT>
                      <a:noFill/>
                    </a:lnT>
                    <a:lnB>
                      <a:noFill/>
                    </a:lnB>
                    <a:solidFill>
                      <a:srgbClr val="F98A71"/>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7403" marR="7403" marT="7403" marB="0" anchor="b">
                    <a:lnL>
                      <a:noFill/>
                    </a:lnL>
                    <a:lnR>
                      <a:noFill/>
                    </a:lnR>
                    <a:lnT>
                      <a:noFill/>
                    </a:lnT>
                    <a:lnB>
                      <a:noFill/>
                    </a:lnB>
                    <a:solidFill>
                      <a:srgbClr val="F98A71"/>
                    </a:solidFill>
                  </a:tcPr>
                </a:tc>
                <a:extLst>
                  <a:ext uri="{0D108BD9-81ED-4DB2-BD59-A6C34878D82A}">
                    <a16:rowId xmlns:a16="http://schemas.microsoft.com/office/drawing/2014/main" val="2244785322"/>
                  </a:ext>
                </a:extLst>
              </a:tr>
              <a:tr h="138796">
                <a:tc>
                  <a:txBody>
                    <a:bodyPr/>
                    <a:lstStyle/>
                    <a:p>
                      <a:pPr algn="r" fontAlgn="b"/>
                      <a:r>
                        <a:rPr lang="en-GB" sz="900" b="0" i="0" u="none" strike="noStrike">
                          <a:solidFill>
                            <a:srgbClr val="000000"/>
                          </a:solidFill>
                          <a:effectLst/>
                          <a:latin typeface="Calibri" panose="020F0502020204030204" pitchFamily="34" charset="0"/>
                        </a:rPr>
                        <a:t>Maldives</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66BF7C"/>
                    </a:solidFill>
                  </a:tcPr>
                </a:tc>
                <a:tc>
                  <a:txBody>
                    <a:bodyPr/>
                    <a:lstStyle/>
                    <a:p>
                      <a:pPr algn="ctr" fontAlgn="b"/>
                      <a:r>
                        <a:rPr lang="en-GB" sz="900" b="0" i="0" u="none" strike="noStrike">
                          <a:solidFill>
                            <a:srgbClr val="000000"/>
                          </a:solidFill>
                          <a:effectLst/>
                          <a:latin typeface="Calibri" panose="020F0502020204030204" pitchFamily="34" charset="0"/>
                        </a:rPr>
                        <a:t>80</a:t>
                      </a:r>
                    </a:p>
                  </a:txBody>
                  <a:tcPr marL="7403" marR="7403" marT="7403" marB="0" anchor="b">
                    <a:lnL>
                      <a:noFill/>
                    </a:lnL>
                    <a:lnR>
                      <a:noFill/>
                    </a:lnR>
                    <a:lnT>
                      <a:noFill/>
                    </a:lnT>
                    <a:lnB>
                      <a:noFill/>
                    </a:lnB>
                    <a:solidFill>
                      <a:srgbClr val="B8D780"/>
                    </a:solidFill>
                  </a:tcPr>
                </a:tc>
                <a:tc>
                  <a:txBody>
                    <a:bodyPr/>
                    <a:lstStyle/>
                    <a:p>
                      <a:pPr algn="ctr" fontAlgn="b"/>
                      <a:r>
                        <a:rPr lang="en-GB" sz="900" b="0" i="0" u="none" strike="noStrike">
                          <a:solidFill>
                            <a:srgbClr val="000000"/>
                          </a:solidFill>
                          <a:effectLst/>
                          <a:latin typeface="Calibri" panose="020F0502020204030204" pitchFamily="34" charset="0"/>
                        </a:rPr>
                        <a:t>15</a:t>
                      </a:r>
                    </a:p>
                  </a:txBody>
                  <a:tcPr marL="7403" marR="7403" marT="7403" marB="0" anchor="b">
                    <a:lnL>
                      <a:noFill/>
                    </a:lnL>
                    <a:lnR>
                      <a:noFill/>
                    </a:lnR>
                    <a:lnT>
                      <a:noFill/>
                    </a:lnT>
                    <a:lnB>
                      <a:noFill/>
                    </a:lnB>
                    <a:solidFill>
                      <a:srgbClr val="F98770"/>
                    </a:solidFill>
                  </a:tcPr>
                </a:tc>
                <a:tc>
                  <a:txBody>
                    <a:bodyPr/>
                    <a:lstStyle/>
                    <a:p>
                      <a:pPr algn="ctr" fontAlgn="b"/>
                      <a:r>
                        <a:rPr lang="en-GB" sz="900" b="0" i="0" u="none" strike="noStrike">
                          <a:solidFill>
                            <a:srgbClr val="000000"/>
                          </a:solidFill>
                          <a:effectLst/>
                          <a:latin typeface="Calibri" panose="020F0502020204030204" pitchFamily="34" charset="0"/>
                        </a:rPr>
                        <a:t>30</a:t>
                      </a:r>
                    </a:p>
                  </a:txBody>
                  <a:tcPr marL="7403" marR="7403" marT="7403" marB="0" anchor="b">
                    <a:lnL>
                      <a:noFill/>
                    </a:lnL>
                    <a:lnR>
                      <a:noFill/>
                    </a:lnR>
                    <a:lnT>
                      <a:noFill/>
                    </a:lnT>
                    <a:lnB>
                      <a:noFill/>
                    </a:lnB>
                    <a:solidFill>
                      <a:srgbClr val="FBA676"/>
                    </a:solidFill>
                  </a:tcPr>
                </a:tc>
                <a:tc>
                  <a:txBody>
                    <a:bodyPr/>
                    <a:lstStyle/>
                    <a:p>
                      <a:pPr algn="ctr" fontAlgn="b"/>
                      <a:r>
                        <a:rPr lang="en-GB" sz="900" b="0" i="0" u="none" strike="noStrike">
                          <a:solidFill>
                            <a:srgbClr val="000000"/>
                          </a:solidFill>
                          <a:effectLst/>
                          <a:latin typeface="Calibri" panose="020F0502020204030204" pitchFamily="34" charset="0"/>
                        </a:rPr>
                        <a:t>57</a:t>
                      </a:r>
                    </a:p>
                  </a:txBody>
                  <a:tcPr marL="7403" marR="7403" marT="7403" marB="0" anchor="b">
                    <a:lnL>
                      <a:noFill/>
                    </a:lnL>
                    <a:lnR>
                      <a:noFill/>
                    </a:lnR>
                    <a:lnT>
                      <a:noFill/>
                    </a:lnT>
                    <a:lnB>
                      <a:noFill/>
                    </a:lnB>
                    <a:solidFill>
                      <a:srgbClr val="FEDE81"/>
                    </a:solidFill>
                  </a:tcPr>
                </a:tc>
                <a:tc>
                  <a:txBody>
                    <a:bodyPr/>
                    <a:lstStyle/>
                    <a:p>
                      <a:pPr algn="ctr" fontAlgn="b"/>
                      <a:r>
                        <a:rPr lang="en-GB" sz="900" b="0" i="0" u="none" strike="noStrike">
                          <a:solidFill>
                            <a:srgbClr val="000000"/>
                          </a:solidFill>
                          <a:effectLst/>
                          <a:latin typeface="Calibri" panose="020F0502020204030204" pitchFamily="34" charset="0"/>
                        </a:rPr>
                        <a:t>15</a:t>
                      </a:r>
                    </a:p>
                  </a:txBody>
                  <a:tcPr marL="7403" marR="7403" marT="7403" marB="0" anchor="b">
                    <a:lnL>
                      <a:noFill/>
                    </a:lnL>
                    <a:lnR>
                      <a:noFill/>
                    </a:lnR>
                    <a:lnT>
                      <a:noFill/>
                    </a:lnT>
                    <a:lnB>
                      <a:noFill/>
                    </a:lnB>
                    <a:solidFill>
                      <a:srgbClr val="F98770"/>
                    </a:solidFill>
                  </a:tcPr>
                </a:tc>
                <a:extLst>
                  <a:ext uri="{0D108BD9-81ED-4DB2-BD59-A6C34878D82A}">
                    <a16:rowId xmlns:a16="http://schemas.microsoft.com/office/drawing/2014/main" val="550831602"/>
                  </a:ext>
                </a:extLst>
              </a:tr>
              <a:tr h="138796">
                <a:tc>
                  <a:txBody>
                    <a:bodyPr/>
                    <a:lstStyle/>
                    <a:p>
                      <a:pPr algn="r" fontAlgn="b"/>
                      <a:r>
                        <a:rPr lang="en-GB" sz="900" b="0" i="0" u="none" strike="noStrike">
                          <a:solidFill>
                            <a:srgbClr val="000000"/>
                          </a:solidFill>
                          <a:effectLst/>
                          <a:latin typeface="Calibri" panose="020F0502020204030204" pitchFamily="34" charset="0"/>
                        </a:rPr>
                        <a:t>Peru</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97</a:t>
                      </a:r>
                    </a:p>
                  </a:txBody>
                  <a:tcPr marL="7403" marR="7403" marT="7403" marB="0" anchor="b">
                    <a:lnL>
                      <a:noFill/>
                    </a:lnL>
                    <a:lnR>
                      <a:noFill/>
                    </a:lnR>
                    <a:lnT>
                      <a:noFill/>
                    </a:lnT>
                    <a:lnB>
                      <a:noFill/>
                    </a:lnB>
                    <a:solidFill>
                      <a:srgbClr val="FA9A74"/>
                    </a:solidFill>
                  </a:tcPr>
                </a:tc>
                <a:tc>
                  <a:txBody>
                    <a:bodyPr/>
                    <a:lstStyle/>
                    <a:p>
                      <a:pPr algn="ctr" fontAlgn="b"/>
                      <a:r>
                        <a:rPr lang="en-GB" sz="900" b="0" i="0" u="none" strike="noStrike">
                          <a:solidFill>
                            <a:srgbClr val="000000"/>
                          </a:solidFill>
                          <a:effectLst/>
                          <a:latin typeface="Calibri" panose="020F0502020204030204" pitchFamily="34" charset="0"/>
                        </a:rPr>
                        <a:t>90</a:t>
                      </a:r>
                    </a:p>
                  </a:txBody>
                  <a:tcPr marL="7403" marR="7403" marT="7403" marB="0" anchor="b">
                    <a:lnL>
                      <a:noFill/>
                    </a:lnL>
                    <a:lnR>
                      <a:noFill/>
                    </a:lnR>
                    <a:lnT>
                      <a:noFill/>
                    </a:lnT>
                    <a:lnB>
                      <a:noFill/>
                    </a:lnB>
                    <a:solidFill>
                      <a:srgbClr val="8FCB7E"/>
                    </a:solidFill>
                  </a:tcPr>
                </a:tc>
                <a:tc>
                  <a:txBody>
                    <a:bodyPr/>
                    <a:lstStyle/>
                    <a:p>
                      <a:pPr algn="ctr" fontAlgn="b"/>
                      <a:r>
                        <a:rPr lang="en-GB" sz="900" b="0" i="0" u="none" strike="noStrike">
                          <a:solidFill>
                            <a:srgbClr val="000000"/>
                          </a:solidFill>
                          <a:effectLst/>
                          <a:latin typeface="Calibri" panose="020F0502020204030204" pitchFamily="34" charset="0"/>
                        </a:rPr>
                        <a:t>83</a:t>
                      </a:r>
                    </a:p>
                  </a:txBody>
                  <a:tcPr marL="7403" marR="7403" marT="7403" marB="0" anchor="b">
                    <a:lnL>
                      <a:noFill/>
                    </a:lnL>
                    <a:lnR>
                      <a:noFill/>
                    </a:lnR>
                    <a:lnT>
                      <a:noFill/>
                    </a:lnT>
                    <a:lnB>
                      <a:noFill/>
                    </a:lnB>
                    <a:solidFill>
                      <a:srgbClr val="ACD380"/>
                    </a:solidFill>
                  </a:tcPr>
                </a:tc>
                <a:tc>
                  <a:txBody>
                    <a:bodyPr/>
                    <a:lstStyle/>
                    <a:p>
                      <a:pPr algn="ctr" fontAlgn="b"/>
                      <a:r>
                        <a:rPr lang="en-GB" sz="900" b="0" i="0" u="none" strike="noStrike">
                          <a:solidFill>
                            <a:srgbClr val="000000"/>
                          </a:solidFill>
                          <a:effectLst/>
                          <a:latin typeface="Calibri" panose="020F0502020204030204" pitchFamily="34" charset="0"/>
                        </a:rPr>
                        <a:t>86</a:t>
                      </a:r>
                    </a:p>
                  </a:txBody>
                  <a:tcPr marL="7403" marR="7403" marT="7403" marB="0" anchor="b">
                    <a:lnL>
                      <a:noFill/>
                    </a:lnL>
                    <a:lnR>
                      <a:noFill/>
                    </a:lnR>
                    <a:lnT>
                      <a:noFill/>
                    </a:lnT>
                    <a:lnB>
                      <a:noFill/>
                    </a:lnB>
                    <a:solidFill>
                      <a:srgbClr val="9DCF7F"/>
                    </a:solidFill>
                  </a:tcPr>
                </a:tc>
                <a:tc>
                  <a:txBody>
                    <a:bodyPr/>
                    <a:lstStyle/>
                    <a:p>
                      <a:pPr algn="ctr" fontAlgn="b"/>
                      <a:r>
                        <a:rPr lang="en-GB" sz="900" b="0" i="0" u="none" strike="noStrike">
                          <a:solidFill>
                            <a:srgbClr val="000000"/>
                          </a:solidFill>
                          <a:effectLst/>
                          <a:latin typeface="Calibri" panose="020F0502020204030204" pitchFamily="34" charset="0"/>
                        </a:rPr>
                        <a:t>66</a:t>
                      </a:r>
                    </a:p>
                  </a:txBody>
                  <a:tcPr marL="7403" marR="7403" marT="7403" marB="0" anchor="b">
                    <a:lnL>
                      <a:noFill/>
                    </a:lnL>
                    <a:lnR>
                      <a:noFill/>
                    </a:lnR>
                    <a:lnT>
                      <a:noFill/>
                    </a:lnT>
                    <a:lnB>
                      <a:noFill/>
                    </a:lnB>
                    <a:solidFill>
                      <a:srgbClr val="F4E884"/>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7403" marR="7403" marT="7403" marB="0" anchor="b">
                    <a:lnL>
                      <a:noFill/>
                    </a:lnL>
                    <a:lnR>
                      <a:noFill/>
                    </a:lnR>
                    <a:lnT>
                      <a:noFill/>
                    </a:lnT>
                    <a:lnB>
                      <a:noFill/>
                    </a:lnB>
                    <a:solidFill>
                      <a:srgbClr val="F8766D"/>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7403" marR="7403" marT="7403" marB="0" anchor="b">
                    <a:lnL>
                      <a:noFill/>
                    </a:lnL>
                    <a:lnR>
                      <a:noFill/>
                    </a:lnR>
                    <a:lnT>
                      <a:noFill/>
                    </a:lnT>
                    <a:lnB>
                      <a:noFill/>
                    </a:lnB>
                    <a:solidFill>
                      <a:srgbClr val="F8766D"/>
                    </a:solidFill>
                  </a:tcPr>
                </a:tc>
                <a:extLst>
                  <a:ext uri="{0D108BD9-81ED-4DB2-BD59-A6C34878D82A}">
                    <a16:rowId xmlns:a16="http://schemas.microsoft.com/office/drawing/2014/main" val="2949761279"/>
                  </a:ext>
                </a:extLst>
              </a:tr>
              <a:tr h="138796">
                <a:tc>
                  <a:txBody>
                    <a:bodyPr/>
                    <a:lstStyle/>
                    <a:p>
                      <a:pPr algn="r" fontAlgn="b"/>
                      <a:r>
                        <a:rPr lang="en-GB" sz="900" b="0" i="0" u="none" strike="noStrike">
                          <a:solidFill>
                            <a:srgbClr val="000000"/>
                          </a:solidFill>
                          <a:effectLst/>
                          <a:latin typeface="Calibri" panose="020F0502020204030204" pitchFamily="34" charset="0"/>
                        </a:rPr>
                        <a:t>Serbia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FDCF7E"/>
                    </a:solidFill>
                  </a:tcPr>
                </a:tc>
                <a:tc>
                  <a:txBody>
                    <a:bodyPr/>
                    <a:lstStyle/>
                    <a:p>
                      <a:pPr algn="ctr" fontAlgn="b"/>
                      <a:r>
                        <a:rPr lang="en-GB" sz="900" b="0" i="0" u="none" strike="noStrike">
                          <a:solidFill>
                            <a:srgbClr val="000000"/>
                          </a:solidFill>
                          <a:effectLst/>
                          <a:latin typeface="Calibri" panose="020F0502020204030204" pitchFamily="34" charset="0"/>
                        </a:rPr>
                        <a:t>98</a:t>
                      </a:r>
                    </a:p>
                  </a:txBody>
                  <a:tcPr marL="7403" marR="7403" marT="7403" marB="0" anchor="b">
                    <a:lnL>
                      <a:noFill/>
                    </a:lnL>
                    <a:lnR>
                      <a:noFill/>
                    </a:lnR>
                    <a:lnT>
                      <a:noFill/>
                    </a:lnT>
                    <a:lnB>
                      <a:noFill/>
                    </a:lnB>
                    <a:solidFill>
                      <a:srgbClr val="6CC17C"/>
                    </a:solidFill>
                  </a:tcPr>
                </a:tc>
                <a:tc>
                  <a:txBody>
                    <a:bodyPr/>
                    <a:lstStyle/>
                    <a:p>
                      <a:pPr algn="ctr" fontAlgn="b"/>
                      <a:r>
                        <a:rPr lang="en-GB" sz="900" b="0" i="0" u="none" strike="noStrike">
                          <a:solidFill>
                            <a:srgbClr val="000000"/>
                          </a:solidFill>
                          <a:effectLst/>
                          <a:latin typeface="Calibri" panose="020F0502020204030204" pitchFamily="34" charset="0"/>
                        </a:rPr>
                        <a:t>78</a:t>
                      </a:r>
                    </a:p>
                  </a:txBody>
                  <a:tcPr marL="7403" marR="7403" marT="7403" marB="0" anchor="b">
                    <a:lnL>
                      <a:noFill/>
                    </a:lnL>
                    <a:lnR>
                      <a:noFill/>
                    </a:lnR>
                    <a:lnT>
                      <a:noFill/>
                    </a:lnT>
                    <a:lnB>
                      <a:noFill/>
                    </a:lnB>
                    <a:solidFill>
                      <a:srgbClr val="C0D981"/>
                    </a:solidFill>
                  </a:tcPr>
                </a:tc>
                <a:tc>
                  <a:txBody>
                    <a:bodyPr/>
                    <a:lstStyle/>
                    <a:p>
                      <a:pPr algn="ctr" fontAlgn="b"/>
                      <a:r>
                        <a:rPr lang="en-GB" sz="900" b="0" i="0" u="none" strike="noStrike">
                          <a:solidFill>
                            <a:srgbClr val="000000"/>
                          </a:solidFill>
                          <a:effectLst/>
                          <a:latin typeface="Calibri" panose="020F0502020204030204" pitchFamily="34" charset="0"/>
                        </a:rPr>
                        <a:t>87</a:t>
                      </a:r>
                    </a:p>
                  </a:txBody>
                  <a:tcPr marL="7403" marR="7403" marT="7403" marB="0" anchor="b">
                    <a:lnL>
                      <a:noFill/>
                    </a:lnL>
                    <a:lnR>
                      <a:noFill/>
                    </a:lnR>
                    <a:lnT>
                      <a:noFill/>
                    </a:lnT>
                    <a:lnB>
                      <a:noFill/>
                    </a:lnB>
                    <a:solidFill>
                      <a:srgbClr val="9BCE7F"/>
                    </a:solidFill>
                  </a:tcPr>
                </a:tc>
                <a:tc>
                  <a:txBody>
                    <a:bodyPr/>
                    <a:lstStyle/>
                    <a:p>
                      <a:pPr algn="ctr" fontAlgn="b"/>
                      <a:r>
                        <a:rPr lang="en-GB" sz="900" b="0" i="0" u="none" strike="noStrike">
                          <a:solidFill>
                            <a:srgbClr val="000000"/>
                          </a:solidFill>
                          <a:effectLst/>
                          <a:latin typeface="Calibri" panose="020F0502020204030204" pitchFamily="34" charset="0"/>
                        </a:rPr>
                        <a:t>48</a:t>
                      </a:r>
                    </a:p>
                  </a:txBody>
                  <a:tcPr marL="7403" marR="7403" marT="7403" marB="0" anchor="b">
                    <a:lnL>
                      <a:noFill/>
                    </a:lnL>
                    <a:lnR>
                      <a:noFill/>
                    </a:lnR>
                    <a:lnT>
                      <a:noFill/>
                    </a:lnT>
                    <a:lnB>
                      <a:noFill/>
                    </a:lnB>
                    <a:solidFill>
                      <a:srgbClr val="FDCA7D"/>
                    </a:solidFill>
                  </a:tcPr>
                </a:tc>
                <a:tc>
                  <a:txBody>
                    <a:bodyPr/>
                    <a:lstStyle/>
                    <a:p>
                      <a:pPr algn="ctr" fontAlgn="b"/>
                      <a:r>
                        <a:rPr lang="en-GB" sz="900" b="0" i="0" u="none" strike="noStrike">
                          <a:solidFill>
                            <a:srgbClr val="000000"/>
                          </a:solidFill>
                          <a:effectLst/>
                          <a:latin typeface="Calibri" panose="020F0502020204030204" pitchFamily="34" charset="0"/>
                        </a:rPr>
                        <a:t>27</a:t>
                      </a:r>
                    </a:p>
                  </a:txBody>
                  <a:tcPr marL="7403" marR="7403" marT="7403" marB="0" anchor="b">
                    <a:lnL>
                      <a:noFill/>
                    </a:lnL>
                    <a:lnR>
                      <a:noFill/>
                    </a:lnR>
                    <a:lnT>
                      <a:noFill/>
                    </a:lnT>
                    <a:lnB>
                      <a:noFill/>
                    </a:lnB>
                    <a:solidFill>
                      <a:srgbClr val="FA9F75"/>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7403" marR="7403" marT="7403" marB="0" anchor="b">
                    <a:lnL>
                      <a:noFill/>
                    </a:lnL>
                    <a:lnR>
                      <a:noFill/>
                    </a:lnR>
                    <a:lnT>
                      <a:noFill/>
                    </a:lnT>
                    <a:lnB>
                      <a:noFill/>
                    </a:lnB>
                    <a:solidFill>
                      <a:srgbClr val="F8756D"/>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7403" marR="7403" marT="7403" marB="0" anchor="b">
                    <a:lnL>
                      <a:noFill/>
                    </a:lnL>
                    <a:lnR>
                      <a:noFill/>
                    </a:lnR>
                    <a:lnT>
                      <a:noFill/>
                    </a:lnT>
                    <a:lnB>
                      <a:noFill/>
                    </a:lnB>
                    <a:solidFill>
                      <a:srgbClr val="F8756D"/>
                    </a:solidFill>
                  </a:tcPr>
                </a:tc>
                <a:extLst>
                  <a:ext uri="{0D108BD9-81ED-4DB2-BD59-A6C34878D82A}">
                    <a16:rowId xmlns:a16="http://schemas.microsoft.com/office/drawing/2014/main" val="861101235"/>
                  </a:ext>
                </a:extLst>
              </a:tr>
              <a:tr h="138796">
                <a:tc>
                  <a:txBody>
                    <a:bodyPr/>
                    <a:lstStyle/>
                    <a:p>
                      <a:pPr algn="r" fontAlgn="b"/>
                      <a:r>
                        <a:rPr lang="en-GB" sz="900" b="0" i="0" u="none" strike="noStrike">
                          <a:solidFill>
                            <a:srgbClr val="000000"/>
                          </a:solidFill>
                          <a:effectLst/>
                          <a:latin typeface="Calibri" panose="020F0502020204030204" pitchFamily="34" charset="0"/>
                        </a:rPr>
                        <a:t>Rwanda</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99</a:t>
                      </a:r>
                    </a:p>
                  </a:txBody>
                  <a:tcPr marL="7403" marR="7403" marT="7403" marB="0" anchor="b">
                    <a:lnL>
                      <a:noFill/>
                    </a:lnL>
                    <a:lnR>
                      <a:noFill/>
                    </a:lnR>
                    <a:lnT>
                      <a:noFill/>
                    </a:lnT>
                    <a:lnB>
                      <a:noFill/>
                    </a:lnB>
                    <a:solidFill>
                      <a:srgbClr val="68C07C"/>
                    </a:solidFill>
                  </a:tcPr>
                </a:tc>
                <a:tc>
                  <a:txBody>
                    <a:bodyPr/>
                    <a:lstStyle/>
                    <a:p>
                      <a:pPr algn="ctr" fontAlgn="b"/>
                      <a:r>
                        <a:rPr lang="en-GB" sz="900" b="0" i="0" u="none" strike="noStrike">
                          <a:solidFill>
                            <a:srgbClr val="000000"/>
                          </a:solidFill>
                          <a:effectLst/>
                          <a:latin typeface="Calibri" panose="020F0502020204030204" pitchFamily="34" charset="0"/>
                        </a:rPr>
                        <a:t>91</a:t>
                      </a:r>
                    </a:p>
                  </a:txBody>
                  <a:tcPr marL="7403" marR="7403" marT="7403" marB="0" anchor="b">
                    <a:lnL>
                      <a:noFill/>
                    </a:lnL>
                    <a:lnR>
                      <a:noFill/>
                    </a:lnR>
                    <a:lnT>
                      <a:noFill/>
                    </a:lnT>
                    <a:lnB>
                      <a:noFill/>
                    </a:lnB>
                    <a:solidFill>
                      <a:srgbClr val="89C97E"/>
                    </a:solidFill>
                  </a:tcPr>
                </a:tc>
                <a:tc>
                  <a:txBody>
                    <a:bodyPr/>
                    <a:lstStyle/>
                    <a:p>
                      <a:pPr algn="ctr" fontAlgn="b"/>
                      <a:r>
                        <a:rPr lang="en-GB" sz="900" b="0" i="0" u="none" strike="noStrike">
                          <a:solidFill>
                            <a:srgbClr val="000000"/>
                          </a:solidFill>
                          <a:effectLst/>
                          <a:latin typeface="Calibri" panose="020F0502020204030204" pitchFamily="34" charset="0"/>
                        </a:rPr>
                        <a:t>16</a:t>
                      </a:r>
                    </a:p>
                  </a:txBody>
                  <a:tcPr marL="7403" marR="7403" marT="7403" marB="0" anchor="b">
                    <a:lnL>
                      <a:noFill/>
                    </a:lnL>
                    <a:lnR>
                      <a:noFill/>
                    </a:lnR>
                    <a:lnT>
                      <a:noFill/>
                    </a:lnT>
                    <a:lnB>
                      <a:noFill/>
                    </a:lnB>
                    <a:solidFill>
                      <a:srgbClr val="F98971"/>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977"/>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7403" marR="7403" marT="7403" marB="0" anchor="b">
                    <a:lnL>
                      <a:noFill/>
                    </a:lnL>
                    <a:lnR>
                      <a:noFill/>
                    </a:lnR>
                    <a:lnT>
                      <a:noFill/>
                    </a:lnT>
                    <a:lnB>
                      <a:noFill/>
                    </a:lnB>
                    <a:solidFill>
                      <a:srgbClr val="F8766D"/>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7403" marR="7403" marT="7403" marB="0" anchor="b">
                    <a:lnL>
                      <a:noFill/>
                    </a:lnL>
                    <a:lnR>
                      <a:noFill/>
                    </a:lnR>
                    <a:lnT>
                      <a:noFill/>
                    </a:lnT>
                    <a:lnB>
                      <a:noFill/>
                    </a:lnB>
                    <a:solidFill>
                      <a:srgbClr val="F8756D"/>
                    </a:solidFill>
                  </a:tcPr>
                </a:tc>
                <a:tc>
                  <a:txBody>
                    <a:bodyPr/>
                    <a:lstStyle/>
                    <a:p>
                      <a:pPr algn="ctr" fontAlgn="b"/>
                      <a:r>
                        <a:rPr lang="en-GB" sz="900" b="0" i="0" u="none" strike="noStrike">
                          <a:solidFill>
                            <a:srgbClr val="000000"/>
                          </a:solidFill>
                          <a:effectLst/>
                          <a:latin typeface="Calibri" panose="020F0502020204030204" pitchFamily="34" charset="0"/>
                        </a:rPr>
                        <a:t>6</a:t>
                      </a:r>
                    </a:p>
                  </a:txBody>
                  <a:tcPr marL="7403" marR="7403" marT="7403" marB="0" anchor="b">
                    <a:lnL>
                      <a:noFill/>
                    </a:lnL>
                    <a:lnR>
                      <a:noFill/>
                    </a:lnR>
                    <a:lnT>
                      <a:noFill/>
                    </a:lnT>
                    <a:lnB>
                      <a:noFill/>
                    </a:lnB>
                    <a:solidFill>
                      <a:srgbClr val="F8756D"/>
                    </a:solidFill>
                  </a:tcPr>
                </a:tc>
                <a:extLst>
                  <a:ext uri="{0D108BD9-81ED-4DB2-BD59-A6C34878D82A}">
                    <a16:rowId xmlns:a16="http://schemas.microsoft.com/office/drawing/2014/main" val="4118369820"/>
                  </a:ext>
                </a:extLst>
              </a:tr>
              <a:tr h="138796">
                <a:tc>
                  <a:txBody>
                    <a:bodyPr/>
                    <a:lstStyle/>
                    <a:p>
                      <a:pPr algn="r" fontAlgn="b"/>
                      <a:r>
                        <a:rPr lang="en-GB" sz="900" b="0" i="0" u="none" strike="noStrike">
                          <a:solidFill>
                            <a:srgbClr val="000000"/>
                          </a:solidFill>
                          <a:effectLst/>
                          <a:latin typeface="Calibri" panose="020F0502020204030204" pitchFamily="34" charset="0"/>
                        </a:rPr>
                        <a:t>Malawi</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93</a:t>
                      </a:r>
                    </a:p>
                  </a:txBody>
                  <a:tcPr marL="7403" marR="7403" marT="7403" marB="0" anchor="b">
                    <a:lnL>
                      <a:noFill/>
                    </a:lnL>
                    <a:lnR>
                      <a:noFill/>
                    </a:lnR>
                    <a:lnT>
                      <a:noFill/>
                    </a:lnT>
                    <a:lnB>
                      <a:noFill/>
                    </a:lnB>
                    <a:solidFill>
                      <a:srgbClr val="83C87D"/>
                    </a:solidFill>
                  </a:tcPr>
                </a:tc>
                <a:tc>
                  <a:txBody>
                    <a:bodyPr/>
                    <a:lstStyle/>
                    <a:p>
                      <a:pPr algn="ctr" fontAlgn="b"/>
                      <a:r>
                        <a:rPr lang="en-GB" sz="900" b="0" i="0" u="none" strike="noStrike">
                          <a:solidFill>
                            <a:srgbClr val="000000"/>
                          </a:solidFill>
                          <a:effectLst/>
                          <a:latin typeface="Calibri" panose="020F0502020204030204" pitchFamily="34" charset="0"/>
                        </a:rPr>
                        <a:t>77</a:t>
                      </a:r>
                    </a:p>
                  </a:txBody>
                  <a:tcPr marL="7403" marR="7403" marT="7403" marB="0" anchor="b">
                    <a:lnL>
                      <a:noFill/>
                    </a:lnL>
                    <a:lnR>
                      <a:noFill/>
                    </a:lnR>
                    <a:lnT>
                      <a:noFill/>
                    </a:lnT>
                    <a:lnB>
                      <a:noFill/>
                    </a:lnB>
                    <a:solidFill>
                      <a:srgbClr val="C3DA81"/>
                    </a:solidFill>
                  </a:tcPr>
                </a:tc>
                <a:tc>
                  <a:txBody>
                    <a:bodyPr/>
                    <a:lstStyle/>
                    <a:p>
                      <a:pPr algn="ctr" fontAlgn="b"/>
                      <a:r>
                        <a:rPr lang="en-GB" sz="900" b="0" i="0" u="none" strike="noStrike">
                          <a:solidFill>
                            <a:srgbClr val="000000"/>
                          </a:solidFill>
                          <a:effectLst/>
                          <a:latin typeface="Calibri" panose="020F0502020204030204" pitchFamily="34" charset="0"/>
                        </a:rPr>
                        <a:t>20</a:t>
                      </a:r>
                    </a:p>
                  </a:txBody>
                  <a:tcPr marL="7403" marR="7403" marT="7403" marB="0" anchor="b">
                    <a:lnL>
                      <a:noFill/>
                    </a:lnL>
                    <a:lnR>
                      <a:noFill/>
                    </a:lnR>
                    <a:lnT>
                      <a:noFill/>
                    </a:lnT>
                    <a:lnB>
                      <a:noFill/>
                    </a:lnB>
                    <a:solidFill>
                      <a:srgbClr val="FA9172"/>
                    </a:solidFill>
                  </a:tcPr>
                </a:tc>
                <a:tc>
                  <a:txBody>
                    <a:bodyPr/>
                    <a:lstStyle/>
                    <a:p>
                      <a:pPr algn="ctr" fontAlgn="b"/>
                      <a:r>
                        <a:rPr lang="en-GB" sz="900" b="0" i="0" u="none" strike="noStrike">
                          <a:solidFill>
                            <a:srgbClr val="000000"/>
                          </a:solidFill>
                          <a:effectLst/>
                          <a:latin typeface="Calibri" panose="020F0502020204030204" pitchFamily="34" charset="0"/>
                        </a:rPr>
                        <a:t>40</a:t>
                      </a:r>
                    </a:p>
                  </a:txBody>
                  <a:tcPr marL="7403" marR="7403" marT="7403" marB="0" anchor="b">
                    <a:lnL>
                      <a:noFill/>
                    </a:lnL>
                    <a:lnR>
                      <a:noFill/>
                    </a:lnR>
                    <a:lnT>
                      <a:noFill/>
                    </a:lnT>
                    <a:lnB>
                      <a:noFill/>
                    </a:lnB>
                    <a:solidFill>
                      <a:srgbClr val="FCBA7A"/>
                    </a:solidFill>
                  </a:tcPr>
                </a:tc>
                <a:tc>
                  <a:txBody>
                    <a:bodyPr/>
                    <a:lstStyle/>
                    <a:p>
                      <a:pPr algn="ctr" fontAlgn="b"/>
                      <a:r>
                        <a:rPr lang="en-GB" sz="900" b="0" i="0" u="none" strike="noStrike">
                          <a:solidFill>
                            <a:srgbClr val="000000"/>
                          </a:solidFill>
                          <a:effectLst/>
                          <a:latin typeface="Calibri" panose="020F0502020204030204" pitchFamily="34" charset="0"/>
                        </a:rPr>
                        <a:t>3</a:t>
                      </a:r>
                    </a:p>
                  </a:txBody>
                  <a:tcPr marL="7403" marR="7403" marT="7403" marB="0" anchor="b">
                    <a:lnL>
                      <a:noFill/>
                    </a:lnL>
                    <a:lnR>
                      <a:noFill/>
                    </a:lnR>
                    <a:lnT>
                      <a:noFill/>
                    </a:lnT>
                    <a:lnB>
                      <a:noFill/>
                    </a:lnB>
                    <a:solidFill>
                      <a:srgbClr val="F86F6C"/>
                    </a:solidFill>
                  </a:tcPr>
                </a:tc>
                <a:tc>
                  <a:txBody>
                    <a:bodyPr/>
                    <a:lstStyle/>
                    <a:p>
                      <a:pPr algn="ctr" fontAlgn="b"/>
                      <a:r>
                        <a:rPr lang="en-GB" sz="900" b="0" i="0" u="none" strike="noStrike">
                          <a:solidFill>
                            <a:srgbClr val="000000"/>
                          </a:solidFill>
                          <a:effectLst/>
                          <a:latin typeface="Calibri" panose="020F0502020204030204" pitchFamily="34" charset="0"/>
                        </a:rPr>
                        <a:t>44</a:t>
                      </a:r>
                    </a:p>
                  </a:txBody>
                  <a:tcPr marL="7403" marR="7403" marT="7403" marB="0" anchor="b">
                    <a:lnL>
                      <a:noFill/>
                    </a:lnL>
                    <a:lnR>
                      <a:noFill/>
                    </a:lnR>
                    <a:lnT>
                      <a:noFill/>
                    </a:lnT>
                    <a:lnB>
                      <a:noFill/>
                    </a:lnB>
                    <a:solidFill>
                      <a:srgbClr val="FCC37C"/>
                    </a:solidFill>
                  </a:tcPr>
                </a:tc>
                <a:tc>
                  <a:txBody>
                    <a:bodyPr/>
                    <a:lstStyle/>
                    <a:p>
                      <a:pPr algn="ctr" fontAlgn="b"/>
                      <a:r>
                        <a:rPr lang="en-GB" sz="900" b="0" i="0" u="none" strike="noStrike">
                          <a:solidFill>
                            <a:srgbClr val="000000"/>
                          </a:solidFill>
                          <a:effectLst/>
                          <a:latin typeface="Calibri" panose="020F0502020204030204" pitchFamily="34" charset="0"/>
                        </a:rPr>
                        <a:t>3</a:t>
                      </a:r>
                    </a:p>
                  </a:txBody>
                  <a:tcPr marL="7403" marR="7403" marT="7403" marB="0" anchor="b">
                    <a:lnL>
                      <a:noFill/>
                    </a:lnL>
                    <a:lnR>
                      <a:noFill/>
                    </a:lnR>
                    <a:lnT>
                      <a:noFill/>
                    </a:lnT>
                    <a:lnB>
                      <a:noFill/>
                    </a:lnB>
                    <a:solidFill>
                      <a:srgbClr val="F86F6C"/>
                    </a:solidFill>
                  </a:tcPr>
                </a:tc>
                <a:extLst>
                  <a:ext uri="{0D108BD9-81ED-4DB2-BD59-A6C34878D82A}">
                    <a16:rowId xmlns:a16="http://schemas.microsoft.com/office/drawing/2014/main" val="147484526"/>
                  </a:ext>
                </a:extLst>
              </a:tr>
              <a:tr h="138796">
                <a:tc>
                  <a:txBody>
                    <a:bodyPr/>
                    <a:lstStyle/>
                    <a:p>
                      <a:pPr algn="r" fontAlgn="b"/>
                      <a:r>
                        <a:rPr lang="en-GB" sz="900" b="0" i="0" u="none" strike="noStrike">
                          <a:solidFill>
                            <a:srgbClr val="000000"/>
                          </a:solidFill>
                          <a:effectLst/>
                          <a:latin typeface="Calibri" panose="020F0502020204030204" pitchFamily="34" charset="0"/>
                        </a:rPr>
                        <a:t>Comoros</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51</a:t>
                      </a:r>
                    </a:p>
                  </a:txBody>
                  <a:tcPr marL="7403" marR="7403" marT="7403" marB="0" anchor="b">
                    <a:lnL>
                      <a:noFill/>
                    </a:lnL>
                    <a:lnR>
                      <a:noFill/>
                    </a:lnR>
                    <a:lnT>
                      <a:noFill/>
                    </a:lnT>
                    <a:lnB>
                      <a:noFill/>
                    </a:lnB>
                    <a:solidFill>
                      <a:srgbClr val="FDD27F"/>
                    </a:solidFill>
                  </a:tcPr>
                </a:tc>
                <a:tc>
                  <a:txBody>
                    <a:bodyPr/>
                    <a:lstStyle/>
                    <a:p>
                      <a:pPr algn="ctr" fontAlgn="b"/>
                      <a:r>
                        <a:rPr lang="en-GB" sz="900" b="0" i="0" u="none" strike="noStrike">
                          <a:solidFill>
                            <a:srgbClr val="000000"/>
                          </a:solidFill>
                          <a:effectLst/>
                          <a:latin typeface="Calibri" panose="020F0502020204030204" pitchFamily="34" charset="0"/>
                        </a:rPr>
                        <a:t>38</a:t>
                      </a:r>
                    </a:p>
                  </a:txBody>
                  <a:tcPr marL="7403" marR="7403" marT="7403" marB="0" anchor="b">
                    <a:lnL>
                      <a:noFill/>
                    </a:lnL>
                    <a:lnR>
                      <a:noFill/>
                    </a:lnR>
                    <a:lnT>
                      <a:noFill/>
                    </a:lnT>
                    <a:lnB>
                      <a:noFill/>
                    </a:lnB>
                    <a:solidFill>
                      <a:srgbClr val="FCB679"/>
                    </a:solidFill>
                  </a:tcPr>
                </a:tc>
                <a:tc>
                  <a:txBody>
                    <a:bodyPr/>
                    <a:lstStyle/>
                    <a:p>
                      <a:pPr algn="ctr" fontAlgn="b"/>
                      <a:r>
                        <a:rPr lang="en-GB" sz="900" b="0" i="0" u="none" strike="noStrike">
                          <a:solidFill>
                            <a:srgbClr val="000000"/>
                          </a:solidFill>
                          <a:effectLst/>
                          <a:latin typeface="Calibri" panose="020F0502020204030204" pitchFamily="34" charset="0"/>
                        </a:rPr>
                        <a:t>43</a:t>
                      </a:r>
                    </a:p>
                  </a:txBody>
                  <a:tcPr marL="7403" marR="7403" marT="7403" marB="0" anchor="b">
                    <a:lnL>
                      <a:noFill/>
                    </a:lnL>
                    <a:lnR>
                      <a:noFill/>
                    </a:lnR>
                    <a:lnT>
                      <a:noFill/>
                    </a:lnT>
                    <a:lnB>
                      <a:noFill/>
                    </a:lnB>
                    <a:solidFill>
                      <a:srgbClr val="FCC07B"/>
                    </a:solidFill>
                  </a:tcPr>
                </a:tc>
                <a:tc>
                  <a:txBody>
                    <a:bodyPr/>
                    <a:lstStyle/>
                    <a:p>
                      <a:pPr algn="ctr" fontAlgn="b"/>
                      <a:r>
                        <a:rPr lang="en-GB" sz="900" b="0" i="0" u="none" strike="noStrike">
                          <a:solidFill>
                            <a:srgbClr val="000000"/>
                          </a:solidFill>
                          <a:effectLst/>
                          <a:latin typeface="Calibri" panose="020F0502020204030204" pitchFamily="34" charset="0"/>
                        </a:rPr>
                        <a:t>9</a:t>
                      </a:r>
                    </a:p>
                  </a:txBody>
                  <a:tcPr marL="7403" marR="7403" marT="7403" marB="0" anchor="b">
                    <a:lnL>
                      <a:noFill/>
                    </a:lnL>
                    <a:lnR>
                      <a:noFill/>
                    </a:lnR>
                    <a:lnT>
                      <a:noFill/>
                    </a:lnT>
                    <a:lnB>
                      <a:noFill/>
                    </a:lnB>
                    <a:solidFill>
                      <a:srgbClr val="F87A6E"/>
                    </a:solidFill>
                  </a:tcPr>
                </a:tc>
                <a:tc>
                  <a:txBody>
                    <a:bodyPr/>
                    <a:lstStyle/>
                    <a:p>
                      <a:pPr algn="ctr" fontAlgn="b"/>
                      <a:r>
                        <a:rPr lang="en-GB" sz="900" b="0" i="0" u="none" strike="noStrike">
                          <a:solidFill>
                            <a:srgbClr val="000000"/>
                          </a:solidFill>
                          <a:effectLst/>
                          <a:latin typeface="Calibri" panose="020F0502020204030204" pitchFamily="34" charset="0"/>
                        </a:rPr>
                        <a:t>2</a:t>
                      </a:r>
                    </a:p>
                  </a:txBody>
                  <a:tcPr marL="7403" marR="7403" marT="7403" marB="0" anchor="b">
                    <a:lnL>
                      <a:noFill/>
                    </a:lnL>
                    <a:lnR>
                      <a:noFill/>
                    </a:lnR>
                    <a:lnT>
                      <a:noFill/>
                    </a:lnT>
                    <a:lnB>
                      <a:noFill/>
                    </a:lnB>
                    <a:solidFill>
                      <a:srgbClr val="F86D6B"/>
                    </a:solidFill>
                  </a:tcPr>
                </a:tc>
                <a:tc>
                  <a:txBody>
                    <a:bodyPr/>
                    <a:lstStyle/>
                    <a:p>
                      <a:pPr algn="ctr" fontAlgn="b"/>
                      <a:r>
                        <a:rPr lang="en-GB" sz="900" b="0" i="0" u="none" strike="noStrike">
                          <a:solidFill>
                            <a:srgbClr val="000000"/>
                          </a:solidFill>
                          <a:effectLst/>
                          <a:latin typeface="Calibri" panose="020F0502020204030204" pitchFamily="34" charset="0"/>
                        </a:rPr>
                        <a:t>7</a:t>
                      </a:r>
                    </a:p>
                  </a:txBody>
                  <a:tcPr marL="7403" marR="7403" marT="7403" marB="0" anchor="b">
                    <a:lnL>
                      <a:noFill/>
                    </a:lnL>
                    <a:lnR>
                      <a:noFill/>
                    </a:lnR>
                    <a:lnT>
                      <a:noFill/>
                    </a:lnT>
                    <a:lnB>
                      <a:noFill/>
                    </a:lnB>
                    <a:solidFill>
                      <a:srgbClr val="F8786D"/>
                    </a:solidFill>
                  </a:tcPr>
                </a:tc>
                <a:tc>
                  <a:txBody>
                    <a:bodyPr/>
                    <a:lstStyle/>
                    <a:p>
                      <a:pPr algn="ctr" fontAlgn="b"/>
                      <a:r>
                        <a:rPr lang="en-GB" sz="900" b="0" i="0" u="none" strike="noStrike">
                          <a:solidFill>
                            <a:srgbClr val="000000"/>
                          </a:solidFill>
                          <a:effectLst/>
                          <a:latin typeface="Calibri" panose="020F0502020204030204" pitchFamily="34" charset="0"/>
                        </a:rPr>
                        <a:t>2</a:t>
                      </a:r>
                    </a:p>
                  </a:txBody>
                  <a:tcPr marL="7403" marR="7403" marT="7403" marB="0" anchor="b">
                    <a:lnL>
                      <a:noFill/>
                    </a:lnL>
                    <a:lnR>
                      <a:noFill/>
                    </a:lnR>
                    <a:lnT>
                      <a:noFill/>
                    </a:lnT>
                    <a:lnB>
                      <a:noFill/>
                    </a:lnB>
                    <a:solidFill>
                      <a:srgbClr val="F86D6B"/>
                    </a:solidFill>
                  </a:tcPr>
                </a:tc>
                <a:extLst>
                  <a:ext uri="{0D108BD9-81ED-4DB2-BD59-A6C34878D82A}">
                    <a16:rowId xmlns:a16="http://schemas.microsoft.com/office/drawing/2014/main" val="82864413"/>
                  </a:ext>
                </a:extLst>
              </a:tr>
              <a:tr h="138796">
                <a:tc>
                  <a:txBody>
                    <a:bodyPr/>
                    <a:lstStyle/>
                    <a:p>
                      <a:pPr algn="r" fontAlgn="b"/>
                      <a:r>
                        <a:rPr lang="en-GB" sz="900" b="0" i="0" u="none" strike="noStrike">
                          <a:solidFill>
                            <a:srgbClr val="000000"/>
                          </a:solidFill>
                          <a:effectLst/>
                          <a:latin typeface="Calibri" panose="020F0502020204030204" pitchFamily="34" charset="0"/>
                        </a:rPr>
                        <a:t>Honduras</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7403" marR="7403" marT="7403" marB="0" anchor="b">
                    <a:lnL>
                      <a:noFill/>
                    </a:lnL>
                    <a:lnR>
                      <a:noFill/>
                    </a:lnR>
                    <a:lnT>
                      <a:noFill/>
                    </a:lnT>
                    <a:lnB>
                      <a:noFill/>
                    </a:lnB>
                    <a:solidFill>
                      <a:srgbClr val="63BE7B"/>
                    </a:solidFill>
                  </a:tcPr>
                </a:tc>
                <a:tc>
                  <a:txBody>
                    <a:bodyPr/>
                    <a:lstStyle/>
                    <a:p>
                      <a:pPr algn="ctr" fontAlgn="b"/>
                      <a:r>
                        <a:rPr lang="en-GB" sz="900" b="0" i="0" u="none" strike="noStrike">
                          <a:solidFill>
                            <a:srgbClr val="000000"/>
                          </a:solidFill>
                          <a:effectLst/>
                          <a:latin typeface="Calibri" panose="020F0502020204030204" pitchFamily="34" charset="0"/>
                        </a:rPr>
                        <a:t>96</a:t>
                      </a:r>
                    </a:p>
                  </a:txBody>
                  <a:tcPr marL="7403" marR="7403" marT="7403" marB="0" anchor="b">
                    <a:lnL>
                      <a:noFill/>
                    </a:lnL>
                    <a:lnR>
                      <a:noFill/>
                    </a:lnR>
                    <a:lnT>
                      <a:noFill/>
                    </a:lnT>
                    <a:lnB>
                      <a:noFill/>
                    </a:lnB>
                    <a:solidFill>
                      <a:srgbClr val="75C47D"/>
                    </a:solidFill>
                  </a:tcPr>
                </a:tc>
                <a:tc>
                  <a:txBody>
                    <a:bodyPr/>
                    <a:lstStyle/>
                    <a:p>
                      <a:pPr algn="ctr" fontAlgn="b"/>
                      <a:r>
                        <a:rPr lang="en-GB" sz="900" b="0" i="0" u="none" strike="noStrike">
                          <a:solidFill>
                            <a:srgbClr val="000000"/>
                          </a:solidFill>
                          <a:effectLst/>
                          <a:latin typeface="Calibri" panose="020F0502020204030204" pitchFamily="34" charset="0"/>
                        </a:rPr>
                        <a:t>84</a:t>
                      </a:r>
                    </a:p>
                  </a:txBody>
                  <a:tcPr marL="7403" marR="7403" marT="7403" marB="0" anchor="b">
                    <a:lnL>
                      <a:noFill/>
                    </a:lnL>
                    <a:lnR>
                      <a:noFill/>
                    </a:lnR>
                    <a:lnT>
                      <a:noFill/>
                    </a:lnT>
                    <a:lnB>
                      <a:noFill/>
                    </a:lnB>
                    <a:solidFill>
                      <a:srgbClr val="A9D380"/>
                    </a:solidFill>
                  </a:tcPr>
                </a:tc>
                <a:tc>
                  <a:txBody>
                    <a:bodyPr/>
                    <a:lstStyle/>
                    <a:p>
                      <a:pPr algn="ctr" fontAlgn="b"/>
                      <a:r>
                        <a:rPr lang="en-GB" sz="900" b="0" i="0" u="none" strike="noStrike">
                          <a:solidFill>
                            <a:srgbClr val="000000"/>
                          </a:solidFill>
                          <a:effectLst/>
                          <a:latin typeface="Calibri" panose="020F0502020204030204" pitchFamily="34" charset="0"/>
                        </a:rPr>
                        <a:t>78</a:t>
                      </a:r>
                    </a:p>
                  </a:txBody>
                  <a:tcPr marL="7403" marR="7403" marT="7403" marB="0" anchor="b">
                    <a:lnL>
                      <a:noFill/>
                    </a:lnL>
                    <a:lnR>
                      <a:noFill/>
                    </a:lnR>
                    <a:lnT>
                      <a:noFill/>
                    </a:lnT>
                    <a:lnB>
                      <a:noFill/>
                    </a:lnB>
                    <a:solidFill>
                      <a:srgbClr val="C0D981"/>
                    </a:solidFill>
                  </a:tcPr>
                </a:tc>
                <a:tc>
                  <a:txBody>
                    <a:bodyPr/>
                    <a:lstStyle/>
                    <a:p>
                      <a:pPr algn="ctr" fontAlgn="b"/>
                      <a:r>
                        <a:rPr lang="en-GB" sz="900" b="0" i="0" u="none" strike="noStrike">
                          <a:solidFill>
                            <a:srgbClr val="000000"/>
                          </a:solidFill>
                          <a:effectLst/>
                          <a:latin typeface="Calibri" panose="020F0502020204030204" pitchFamily="34" charset="0"/>
                        </a:rPr>
                        <a:t>70</a:t>
                      </a:r>
                    </a:p>
                  </a:txBody>
                  <a:tcPr marL="7403" marR="7403" marT="7403" marB="0" anchor="b">
                    <a:lnL>
                      <a:noFill/>
                    </a:lnL>
                    <a:lnR>
                      <a:noFill/>
                    </a:lnR>
                    <a:lnT>
                      <a:noFill/>
                    </a:lnT>
                    <a:lnB>
                      <a:noFill/>
                    </a:lnB>
                    <a:solidFill>
                      <a:srgbClr val="E3E383"/>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7403" marR="7403" marT="7403" marB="0" anchor="b">
                    <a:lnL>
                      <a:noFill/>
                    </a:lnL>
                    <a:lnR>
                      <a:noFill/>
                    </a:lnR>
                    <a:lnT>
                      <a:noFill/>
                    </a:lnT>
                    <a:lnB>
                      <a:noFill/>
                    </a:lnB>
                    <a:solidFill>
                      <a:srgbClr val="F86B6B"/>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7403" marR="7403" marT="7403" marB="0" anchor="b">
                    <a:lnL>
                      <a:noFill/>
                    </a:lnL>
                    <a:lnR>
                      <a:noFill/>
                    </a:lnR>
                    <a:lnT>
                      <a:noFill/>
                    </a:lnT>
                    <a:lnB>
                      <a:noFill/>
                    </a:lnB>
                    <a:solidFill>
                      <a:srgbClr val="F86B6B"/>
                    </a:solidFill>
                  </a:tcPr>
                </a:tc>
                <a:extLst>
                  <a:ext uri="{0D108BD9-81ED-4DB2-BD59-A6C34878D82A}">
                    <a16:rowId xmlns:a16="http://schemas.microsoft.com/office/drawing/2014/main" val="85653370"/>
                  </a:ext>
                </a:extLst>
              </a:tr>
              <a:tr h="138796">
                <a:tc>
                  <a:txBody>
                    <a:bodyPr/>
                    <a:lstStyle/>
                    <a:p>
                      <a:pPr algn="r" fontAlgn="b"/>
                      <a:r>
                        <a:rPr lang="en-GB" sz="900" b="0" i="0" u="none" strike="noStrike">
                          <a:solidFill>
                            <a:srgbClr val="000000"/>
                          </a:solidFill>
                          <a:effectLst/>
                          <a:latin typeface="Calibri" panose="020F0502020204030204" pitchFamily="34" charset="0"/>
                        </a:rPr>
                        <a:t>Niger</a:t>
                      </a:r>
                    </a:p>
                  </a:txBody>
                  <a:tcPr marL="7403" marR="7403" marT="7403" marB="0" anchor="b">
                    <a:lnL>
                      <a:noFill/>
                    </a:lnL>
                    <a:lnR>
                      <a:noFill/>
                    </a:lnR>
                    <a:lnT>
                      <a:noFill/>
                    </a:lnT>
                    <a:lnB>
                      <a:noFill/>
                    </a:lnB>
                    <a:solidFill>
                      <a:schemeClr val="bg1"/>
                    </a:solidFill>
                  </a:tcPr>
                </a:tc>
                <a:tc>
                  <a:txBody>
                    <a:bodyPr/>
                    <a:lstStyle/>
                    <a:p>
                      <a:pPr algn="ctr" fontAlgn="b"/>
                      <a:r>
                        <a:rPr lang="en-GB" sz="900" b="0" i="0" u="none" strike="noStrike">
                          <a:solidFill>
                            <a:srgbClr val="000000"/>
                          </a:solidFill>
                          <a:effectLst/>
                          <a:latin typeface="Calibri" panose="020F0502020204030204" pitchFamily="34" charset="0"/>
                        </a:rPr>
                        <a:t>-</a:t>
                      </a:r>
                    </a:p>
                  </a:txBody>
                  <a:tcPr marL="7403" marR="7403" marT="7403" marB="0" anchor="b">
                    <a:lnL>
                      <a:noFill/>
                    </a:lnL>
                    <a:lnR>
                      <a:noFill/>
                    </a:lnR>
                    <a:lnT>
                      <a:noFill/>
                    </a:lnT>
                    <a:lnB>
                      <a:noFill/>
                    </a:lnB>
                    <a:solidFill>
                      <a:srgbClr val="DBDBDB"/>
                    </a:solidFill>
                  </a:tcPr>
                </a:tc>
                <a:tc>
                  <a:txBody>
                    <a:bodyPr/>
                    <a:lstStyle/>
                    <a:p>
                      <a:pPr algn="ctr" fontAlgn="b"/>
                      <a:r>
                        <a:rPr lang="en-GB" sz="900" b="0" i="0" u="none" strike="noStrike">
                          <a:solidFill>
                            <a:srgbClr val="000000"/>
                          </a:solidFill>
                          <a:effectLst/>
                          <a:latin typeface="Calibri" panose="020F0502020204030204" pitchFamily="34" charset="0"/>
                        </a:rPr>
                        <a:t>74</a:t>
                      </a:r>
                    </a:p>
                  </a:txBody>
                  <a:tcPr marL="7403" marR="7403" marT="7403" marB="0" anchor="b">
                    <a:lnL>
                      <a:noFill/>
                    </a:lnL>
                    <a:lnR>
                      <a:noFill/>
                    </a:lnR>
                    <a:lnT>
                      <a:noFill/>
                    </a:lnT>
                    <a:lnB>
                      <a:noFill/>
                    </a:lnB>
                    <a:solidFill>
                      <a:srgbClr val="D2DE82"/>
                    </a:solidFill>
                  </a:tcPr>
                </a:tc>
                <a:tc>
                  <a:txBody>
                    <a:bodyPr/>
                    <a:lstStyle/>
                    <a:p>
                      <a:pPr algn="ctr" fontAlgn="b"/>
                      <a:r>
                        <a:rPr lang="en-GB" sz="900" b="0" i="0" u="none" strike="noStrike">
                          <a:solidFill>
                            <a:srgbClr val="000000"/>
                          </a:solidFill>
                          <a:effectLst/>
                          <a:latin typeface="Calibri" panose="020F0502020204030204" pitchFamily="34" charset="0"/>
                        </a:rPr>
                        <a:t>29</a:t>
                      </a:r>
                    </a:p>
                  </a:txBody>
                  <a:tcPr marL="7403" marR="7403" marT="7403" marB="0" anchor="b">
                    <a:lnL>
                      <a:noFill/>
                    </a:lnL>
                    <a:lnR>
                      <a:noFill/>
                    </a:lnR>
                    <a:lnT>
                      <a:noFill/>
                    </a:lnT>
                    <a:lnB>
                      <a:noFill/>
                    </a:lnB>
                    <a:solidFill>
                      <a:srgbClr val="FBA476"/>
                    </a:solidFill>
                  </a:tcPr>
                </a:tc>
                <a:tc>
                  <a:txBody>
                    <a:bodyPr/>
                    <a:lstStyle/>
                    <a:p>
                      <a:pPr algn="ctr" fontAlgn="b"/>
                      <a:r>
                        <a:rPr lang="en-GB" sz="900" b="0" i="0" u="none" strike="noStrike">
                          <a:solidFill>
                            <a:srgbClr val="000000"/>
                          </a:solidFill>
                          <a:effectLst/>
                          <a:latin typeface="Calibri" panose="020F0502020204030204" pitchFamily="34" charset="0"/>
                        </a:rPr>
                        <a:t>30</a:t>
                      </a:r>
                    </a:p>
                  </a:txBody>
                  <a:tcPr marL="7403" marR="7403" marT="7403" marB="0" anchor="b">
                    <a:lnL>
                      <a:noFill/>
                    </a:lnL>
                    <a:lnR>
                      <a:noFill/>
                    </a:lnR>
                    <a:lnT>
                      <a:noFill/>
                    </a:lnT>
                    <a:lnB>
                      <a:noFill/>
                    </a:lnB>
                    <a:solidFill>
                      <a:srgbClr val="FBA676"/>
                    </a:solidFill>
                  </a:tcPr>
                </a:tc>
                <a:tc>
                  <a:txBody>
                    <a:bodyPr/>
                    <a:lstStyle/>
                    <a:p>
                      <a:pPr algn="ctr" fontAlgn="b"/>
                      <a:r>
                        <a:rPr lang="en-GB" sz="900" b="0" i="0" u="none" strike="noStrike">
                          <a:solidFill>
                            <a:srgbClr val="000000"/>
                          </a:solidFill>
                          <a:effectLst/>
                          <a:latin typeface="Calibri" panose="020F0502020204030204" pitchFamily="34" charset="0"/>
                        </a:rPr>
                        <a:t>31</a:t>
                      </a:r>
                    </a:p>
                  </a:txBody>
                  <a:tcPr marL="7403" marR="7403" marT="7403" marB="0" anchor="b">
                    <a:lnL>
                      <a:noFill/>
                    </a:lnL>
                    <a:lnR>
                      <a:noFill/>
                    </a:lnR>
                    <a:lnT>
                      <a:noFill/>
                    </a:lnT>
                    <a:lnB>
                      <a:noFill/>
                    </a:lnB>
                    <a:solidFill>
                      <a:srgbClr val="FBA877"/>
                    </a:solidFill>
                  </a:tcPr>
                </a:tc>
                <a:tc>
                  <a:txBody>
                    <a:bodyPr/>
                    <a:lstStyle/>
                    <a:p>
                      <a:pPr algn="ctr" fontAlgn="b"/>
                      <a:r>
                        <a:rPr lang="en-GB" sz="900" b="0" i="0" u="none" strike="noStrike">
                          <a:solidFill>
                            <a:srgbClr val="000000"/>
                          </a:solidFill>
                          <a:effectLst/>
                          <a:latin typeface="Calibri" panose="020F0502020204030204" pitchFamily="34" charset="0"/>
                        </a:rPr>
                        <a:t>0</a:t>
                      </a:r>
                    </a:p>
                  </a:txBody>
                  <a:tcPr marL="7403" marR="7403" marT="7403" marB="0" anchor="b">
                    <a:lnL>
                      <a:noFill/>
                    </a:lnL>
                    <a:lnR>
                      <a:noFill/>
                    </a:lnR>
                    <a:lnT>
                      <a:noFill/>
                    </a:lnT>
                    <a:lnB>
                      <a:noFill/>
                    </a:lnB>
                    <a:solidFill>
                      <a:srgbClr val="F8696B"/>
                    </a:solidFill>
                  </a:tcPr>
                </a:tc>
                <a:tc>
                  <a:txBody>
                    <a:bodyPr/>
                    <a:lstStyle/>
                    <a:p>
                      <a:pPr algn="ctr" fontAlgn="b"/>
                      <a:r>
                        <a:rPr lang="en-GB" sz="900" b="0" i="0" u="none" strike="noStrike">
                          <a:solidFill>
                            <a:srgbClr val="000000"/>
                          </a:solidFill>
                          <a:effectLst/>
                          <a:latin typeface="Calibri" panose="020F0502020204030204" pitchFamily="34" charset="0"/>
                        </a:rPr>
                        <a:t>27</a:t>
                      </a:r>
                    </a:p>
                  </a:txBody>
                  <a:tcPr marL="7403" marR="7403" marT="7403" marB="0" anchor="b">
                    <a:lnL>
                      <a:noFill/>
                    </a:lnL>
                    <a:lnR>
                      <a:noFill/>
                    </a:lnR>
                    <a:lnT>
                      <a:noFill/>
                    </a:lnT>
                    <a:lnB>
                      <a:noFill/>
                    </a:lnB>
                    <a:solidFill>
                      <a:srgbClr val="FBA175"/>
                    </a:solidFill>
                  </a:tcPr>
                </a:tc>
                <a:tc>
                  <a:txBody>
                    <a:bodyPr/>
                    <a:lstStyle/>
                    <a:p>
                      <a:pPr algn="ctr" fontAlgn="b"/>
                      <a:r>
                        <a:rPr lang="en-GB" sz="900" b="0" i="0" u="none" strike="noStrike">
                          <a:solidFill>
                            <a:srgbClr val="000000"/>
                          </a:solidFill>
                          <a:effectLst/>
                          <a:latin typeface="Calibri" panose="020F0502020204030204" pitchFamily="34" charset="0"/>
                        </a:rPr>
                        <a:t>0</a:t>
                      </a:r>
                    </a:p>
                  </a:txBody>
                  <a:tcPr marL="7403" marR="7403" marT="7403" marB="0" anchor="b">
                    <a:lnL>
                      <a:noFill/>
                    </a:lnL>
                    <a:lnR>
                      <a:noFill/>
                    </a:lnR>
                    <a:lnT>
                      <a:noFill/>
                    </a:lnT>
                    <a:lnB>
                      <a:noFill/>
                    </a:lnB>
                    <a:solidFill>
                      <a:srgbClr val="F8696B"/>
                    </a:solidFill>
                  </a:tcPr>
                </a:tc>
                <a:extLst>
                  <a:ext uri="{0D108BD9-81ED-4DB2-BD59-A6C34878D82A}">
                    <a16:rowId xmlns:a16="http://schemas.microsoft.com/office/drawing/2014/main" val="1728267792"/>
                  </a:ext>
                </a:extLst>
              </a:tr>
            </a:tbl>
          </a:graphicData>
        </a:graphic>
      </p:graphicFrame>
      <p:sp>
        <p:nvSpPr>
          <p:cNvPr id="3" name="Oval 2">
            <a:extLst>
              <a:ext uri="{FF2B5EF4-FFF2-40B4-BE49-F238E27FC236}">
                <a16:creationId xmlns:a16="http://schemas.microsoft.com/office/drawing/2014/main" id="{76C0B4C3-70D7-4558-B5CC-F5AFA5039D72}"/>
              </a:ext>
            </a:extLst>
          </p:cNvPr>
          <p:cNvSpPr/>
          <p:nvPr/>
        </p:nvSpPr>
        <p:spPr>
          <a:xfrm>
            <a:off x="4009292" y="3429000"/>
            <a:ext cx="1066467" cy="290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29585A2-45E2-4E7F-98C7-FD776EDB62FC}"/>
              </a:ext>
            </a:extLst>
          </p:cNvPr>
          <p:cNvSpPr/>
          <p:nvPr/>
        </p:nvSpPr>
        <p:spPr>
          <a:xfrm>
            <a:off x="5808996" y="4768948"/>
            <a:ext cx="1066467" cy="227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3F4C813-353F-4784-96D9-C211631FFD3E}"/>
              </a:ext>
            </a:extLst>
          </p:cNvPr>
          <p:cNvSpPr/>
          <p:nvPr/>
        </p:nvSpPr>
        <p:spPr>
          <a:xfrm>
            <a:off x="6723396" y="5964702"/>
            <a:ext cx="1066467" cy="170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0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6444-BEE8-4A54-A419-FE06CB024ADB}"/>
              </a:ext>
            </a:extLst>
          </p:cNvPr>
          <p:cNvSpPr>
            <a:spLocks noGrp="1"/>
          </p:cNvSpPr>
          <p:nvPr>
            <p:ph type="title"/>
          </p:nvPr>
        </p:nvSpPr>
        <p:spPr/>
        <p:txBody>
          <a:bodyPr/>
          <a:lstStyle/>
          <a:p>
            <a:r>
              <a:rPr lang="en-US" dirty="0"/>
              <a:t>Hand hygiene</a:t>
            </a:r>
          </a:p>
        </p:txBody>
      </p:sp>
      <p:graphicFrame>
        <p:nvGraphicFramePr>
          <p:cNvPr id="5" name="Content Placeholder 4">
            <a:extLst>
              <a:ext uri="{FF2B5EF4-FFF2-40B4-BE49-F238E27FC236}">
                <a16:creationId xmlns:a16="http://schemas.microsoft.com/office/drawing/2014/main" id="{3F8F2A65-29EF-4E32-A96B-613C784A9CB0}"/>
              </a:ext>
            </a:extLst>
          </p:cNvPr>
          <p:cNvGraphicFramePr>
            <a:graphicFrameLocks noGrp="1"/>
          </p:cNvGraphicFramePr>
          <p:nvPr>
            <p:ph idx="1"/>
            <p:extLst/>
          </p:nvPr>
        </p:nvGraphicFramePr>
        <p:xfrm>
          <a:off x="327547" y="274638"/>
          <a:ext cx="8557146" cy="1579728"/>
        </p:xfrm>
        <a:graphic>
          <a:graphicData uri="http://schemas.openxmlformats.org/drawingml/2006/table">
            <a:tbl>
              <a:tblPr firstRow="1" firstCol="1" lastRow="1" lastCol="1" bandRow="1" bandCol="1"/>
              <a:tblGrid>
                <a:gridCol w="8557146">
                  <a:extLst>
                    <a:ext uri="{9D8B030D-6E8A-4147-A177-3AD203B41FA5}">
                      <a16:colId xmlns:a16="http://schemas.microsoft.com/office/drawing/2014/main" val="1169284652"/>
                    </a:ext>
                  </a:extLst>
                </a:gridCol>
              </a:tblGrid>
              <a:tr h="1579728">
                <a:tc>
                  <a:txBody>
                    <a:bodyPr/>
                    <a:lstStyle/>
                    <a:p>
                      <a:pPr marL="117475" marR="66675" indent="0">
                        <a:lnSpc>
                          <a:spcPct val="100000"/>
                        </a:lnSpc>
                        <a:spcBef>
                          <a:spcPts val="215"/>
                        </a:spcBef>
                        <a:spcAft>
                          <a:spcPts val="0"/>
                        </a:spcAft>
                      </a:pPr>
                      <a:r>
                        <a:rPr lang="en-US" sz="2800" b="0" u="none" spc="-15">
                          <a:solidFill>
                            <a:srgbClr val="FFFFFF"/>
                          </a:solidFill>
                          <a:effectLst/>
                          <a:latin typeface="+mn-lt"/>
                          <a:ea typeface="Calibri" panose="020F0502020204030204" pitchFamily="34" charset="0"/>
                          <a:cs typeface="Times New Roman" panose="02020603050405020304" pitchFamily="18" charset="0"/>
                        </a:rPr>
                        <a:t>Basic hand hygiene: </a:t>
                      </a:r>
                      <a:r>
                        <a:rPr lang="en-US" sz="2800" b="0" u="sng" spc="-15">
                          <a:solidFill>
                            <a:srgbClr val="FFFFFF"/>
                          </a:solidFill>
                          <a:effectLst/>
                          <a:latin typeface="+mn-lt"/>
                          <a:ea typeface="Calibri" panose="020F0502020204030204" pitchFamily="34" charset="0"/>
                          <a:cs typeface="Times New Roman" panose="02020603050405020304" pitchFamily="18" charset="0"/>
                        </a:rPr>
                        <a:t>Functional</a:t>
                      </a:r>
                      <a:r>
                        <a:rPr lang="en-US" sz="2800" b="0" u="none" spc="-55">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hand</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hygiene </a:t>
                      </a:r>
                      <a:r>
                        <a:rPr lang="en-US" sz="2800" b="0" dirty="0">
                          <a:solidFill>
                            <a:srgbClr val="FFFFFF"/>
                          </a:solidFill>
                          <a:effectLst/>
                          <a:latin typeface="+mn-lt"/>
                          <a:ea typeface="Calibri" panose="020F0502020204030204" pitchFamily="34" charset="0"/>
                          <a:cs typeface="Times New Roman" panose="02020603050405020304" pitchFamily="18" charset="0"/>
                        </a:rPr>
                        <a:t>facilities</a:t>
                      </a:r>
                      <a:r>
                        <a:rPr lang="en-US" sz="2800" b="0" spc="-115"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(with</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water</a:t>
                      </a:r>
                      <a:r>
                        <a:rPr lang="en-US" sz="2800" b="0" spc="-7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and</a:t>
                      </a:r>
                      <a:r>
                        <a:rPr lang="en-US" sz="2800" b="0" spc="-7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soap</a:t>
                      </a:r>
                      <a:r>
                        <a:rPr lang="en-US" sz="2800" b="0" spc="-7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and/or</a:t>
                      </a:r>
                      <a:r>
                        <a:rPr lang="en-US" sz="2800" b="0" spc="-12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alcohol-based</a:t>
                      </a:r>
                      <a:r>
                        <a:rPr lang="en-US" sz="2800" b="0" spc="-12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hand</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rub) </a:t>
                      </a:r>
                      <a:r>
                        <a:rPr lang="en-US" sz="2800" b="0" spc="-20" dirty="0">
                          <a:solidFill>
                            <a:srgbClr val="FFFFFF"/>
                          </a:solidFill>
                          <a:effectLst/>
                          <a:latin typeface="+mn-lt"/>
                          <a:ea typeface="Calibri" panose="020F0502020204030204" pitchFamily="34" charset="0"/>
                          <a:cs typeface="Times New Roman" panose="02020603050405020304" pitchFamily="18" charset="0"/>
                        </a:rPr>
                        <a:t>are </a:t>
                      </a:r>
                      <a:r>
                        <a:rPr lang="en-US" sz="2800" b="0" dirty="0">
                          <a:solidFill>
                            <a:srgbClr val="FFFFFF"/>
                          </a:solidFill>
                          <a:effectLst/>
                          <a:latin typeface="+mn-lt"/>
                          <a:ea typeface="Calibri" panose="020F0502020204030204" pitchFamily="34" charset="0"/>
                          <a:cs typeface="Times New Roman" panose="02020603050405020304" pitchFamily="18" charset="0"/>
                        </a:rPr>
                        <a:t>available</a:t>
                      </a:r>
                      <a:r>
                        <a:rPr lang="en-US" sz="2800" b="0" spc="-175"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at</a:t>
                      </a:r>
                      <a:r>
                        <a:rPr lang="en-US" sz="2800" b="0" u="sng"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points of </a:t>
                      </a:r>
                      <a:r>
                        <a:rPr lang="en-US" sz="2800" b="0" u="sng" spc="-20" dirty="0">
                          <a:solidFill>
                            <a:srgbClr val="FFFFFF"/>
                          </a:solidFill>
                          <a:effectLst/>
                          <a:latin typeface="+mn-lt"/>
                          <a:ea typeface="Calibri" panose="020F0502020204030204" pitchFamily="34" charset="0"/>
                          <a:cs typeface="Times New Roman" panose="02020603050405020304" pitchFamily="18" charset="0"/>
                        </a:rPr>
                        <a:t>care</a:t>
                      </a:r>
                      <a:r>
                        <a:rPr lang="en-US" sz="2800" b="0" spc="-20" dirty="0">
                          <a:solidFill>
                            <a:srgbClr val="FFFFFF"/>
                          </a:solidFill>
                          <a:effectLst/>
                          <a:latin typeface="+mn-lt"/>
                          <a:ea typeface="Calibri" panose="020F0502020204030204" pitchFamily="34" charset="0"/>
                          <a:cs typeface="Times New Roman" panose="02020603050405020304" pitchFamily="18" charset="0"/>
                        </a:rPr>
                        <a:t>,</a:t>
                      </a:r>
                      <a:r>
                        <a:rPr lang="en-US" sz="2800" b="0" spc="-165"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and </a:t>
                      </a:r>
                      <a:r>
                        <a:rPr lang="en-US" sz="2800" b="0">
                          <a:solidFill>
                            <a:srgbClr val="FFFFFF"/>
                          </a:solidFill>
                          <a:effectLst/>
                          <a:latin typeface="+mn-lt"/>
                          <a:ea typeface="Calibri" panose="020F0502020204030204" pitchFamily="34" charset="0"/>
                          <a:cs typeface="Times New Roman" panose="02020603050405020304" pitchFamily="18" charset="0"/>
                        </a:rPr>
                        <a:t>within</a:t>
                      </a:r>
                      <a:r>
                        <a:rPr lang="en-US" sz="2800" b="0" spc="-65">
                          <a:solidFill>
                            <a:srgbClr val="FFFFFF"/>
                          </a:solidFill>
                          <a:effectLst/>
                          <a:latin typeface="+mn-lt"/>
                          <a:ea typeface="Calibri" panose="020F0502020204030204" pitchFamily="34" charset="0"/>
                          <a:cs typeface="Times New Roman" panose="02020603050405020304" pitchFamily="18" charset="0"/>
                        </a:rPr>
                        <a:t> </a:t>
                      </a:r>
                      <a:r>
                        <a:rPr lang="en-US" sz="2800" b="0" spc="-15">
                          <a:solidFill>
                            <a:srgbClr val="FFFFFF"/>
                          </a:solidFill>
                          <a:effectLst/>
                          <a:latin typeface="+mn-lt"/>
                          <a:ea typeface="Calibri" panose="020F0502020204030204" pitchFamily="34" charset="0"/>
                          <a:cs typeface="Times New Roman" panose="02020603050405020304" pitchFamily="18" charset="0"/>
                        </a:rPr>
                        <a:t>5</a:t>
                      </a:r>
                      <a:r>
                        <a:rPr lang="en-US" sz="2800" b="0" spc="-65">
                          <a:solidFill>
                            <a:srgbClr val="FFFFFF"/>
                          </a:solidFill>
                          <a:effectLst/>
                          <a:latin typeface="+mn-lt"/>
                          <a:ea typeface="Calibri" panose="020F0502020204030204" pitchFamily="34" charset="0"/>
                          <a:cs typeface="Times New Roman" panose="02020603050405020304" pitchFamily="18" charset="0"/>
                        </a:rPr>
                        <a:t> </a:t>
                      </a:r>
                      <a:r>
                        <a:rPr lang="en-US" sz="2800" b="0" spc="-15" dirty="0" err="1">
                          <a:solidFill>
                            <a:srgbClr val="FFFFFF"/>
                          </a:solidFill>
                          <a:effectLst/>
                          <a:latin typeface="+mn-lt"/>
                          <a:ea typeface="Calibri" panose="020F0502020204030204" pitchFamily="34" charset="0"/>
                          <a:cs typeface="Times New Roman" panose="02020603050405020304" pitchFamily="18" charset="0"/>
                        </a:rPr>
                        <a:t>metres</a:t>
                      </a:r>
                      <a:r>
                        <a:rPr lang="en-US" sz="2800" b="0" spc="-65"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of</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toilets</a:t>
                      </a:r>
                      <a:r>
                        <a:rPr lang="en-US" sz="2800" b="0" dirty="0">
                          <a:solidFill>
                            <a:srgbClr val="FFFFFF"/>
                          </a:solidFill>
                          <a:effectLst/>
                          <a:latin typeface="+mn-lt"/>
                          <a:ea typeface="Calibri" panose="020F0502020204030204" pitchFamily="34" charset="0"/>
                          <a:cs typeface="Times New Roman" panose="02020603050405020304" pitchFamily="18" charset="0"/>
                        </a:rPr>
                        <a:t>.</a:t>
                      </a:r>
                      <a:endParaRPr lang="en-US" sz="28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956A3"/>
                    </a:solidFill>
                  </a:tcPr>
                </a:tc>
                <a:extLst>
                  <a:ext uri="{0D108BD9-81ED-4DB2-BD59-A6C34878D82A}">
                    <a16:rowId xmlns:a16="http://schemas.microsoft.com/office/drawing/2014/main" val="3045665875"/>
                  </a:ext>
                </a:extLst>
              </a:tr>
            </a:tbl>
          </a:graphicData>
        </a:graphic>
      </p:graphicFrame>
      <p:sp>
        <p:nvSpPr>
          <p:cNvPr id="4" name="Slide Number Placeholder 3">
            <a:extLst>
              <a:ext uri="{FF2B5EF4-FFF2-40B4-BE49-F238E27FC236}">
                <a16:creationId xmlns:a16="http://schemas.microsoft.com/office/drawing/2014/main" id="{140A7C50-4925-4619-8DA1-D7D2DE5467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9DF8ACC-AFE8-41DD-9FA9-8DACAD11B9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959" y="1900856"/>
            <a:ext cx="7276082" cy="4018766"/>
          </a:xfrm>
          <a:prstGeom prst="rect">
            <a:avLst/>
          </a:prstGeom>
        </p:spPr>
      </p:pic>
    </p:spTree>
    <p:extLst>
      <p:ext uri="{BB962C8B-B14F-4D97-AF65-F5344CB8AC3E}">
        <p14:creationId xmlns:p14="http://schemas.microsoft.com/office/powerpoint/2010/main" val="26082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CB57-FAA2-410C-9682-F396E0674A15}"/>
              </a:ext>
            </a:extLst>
          </p:cNvPr>
          <p:cNvSpPr>
            <a:spLocks noGrp="1"/>
          </p:cNvSpPr>
          <p:nvPr>
            <p:ph type="title"/>
          </p:nvPr>
        </p:nvSpPr>
        <p:spPr/>
        <p:txBody>
          <a:bodyPr/>
          <a:lstStyle/>
          <a:p>
            <a:r>
              <a:rPr lang="en-US" dirty="0"/>
              <a:t>Waste management</a:t>
            </a:r>
          </a:p>
        </p:txBody>
      </p:sp>
      <p:graphicFrame>
        <p:nvGraphicFramePr>
          <p:cNvPr id="5" name="Content Placeholder 4">
            <a:extLst>
              <a:ext uri="{FF2B5EF4-FFF2-40B4-BE49-F238E27FC236}">
                <a16:creationId xmlns:a16="http://schemas.microsoft.com/office/drawing/2014/main" id="{9E0505F2-B249-469A-B1C1-8364A1E30A28}"/>
              </a:ext>
            </a:extLst>
          </p:cNvPr>
          <p:cNvGraphicFramePr>
            <a:graphicFrameLocks noGrp="1"/>
          </p:cNvGraphicFramePr>
          <p:nvPr>
            <p:ph idx="1"/>
          </p:nvPr>
        </p:nvGraphicFramePr>
        <p:xfrm>
          <a:off x="457201" y="274638"/>
          <a:ext cx="8229599" cy="2045482"/>
        </p:xfrm>
        <a:graphic>
          <a:graphicData uri="http://schemas.openxmlformats.org/drawingml/2006/table">
            <a:tbl>
              <a:tblPr firstRow="1" firstCol="1" lastRow="1" lastCol="1" bandRow="1" bandCol="1"/>
              <a:tblGrid>
                <a:gridCol w="8229599">
                  <a:extLst>
                    <a:ext uri="{9D8B030D-6E8A-4147-A177-3AD203B41FA5}">
                      <a16:colId xmlns:a16="http://schemas.microsoft.com/office/drawing/2014/main" val="1280485285"/>
                    </a:ext>
                  </a:extLst>
                </a:gridCol>
              </a:tblGrid>
              <a:tr h="2045482">
                <a:tc>
                  <a:txBody>
                    <a:bodyPr/>
                    <a:lstStyle/>
                    <a:p>
                      <a:pPr marL="117475" marR="118110" indent="0">
                        <a:lnSpc>
                          <a:spcPct val="100000"/>
                        </a:lnSpc>
                        <a:spcBef>
                          <a:spcPts val="215"/>
                        </a:spcBef>
                        <a:spcAft>
                          <a:spcPts val="0"/>
                        </a:spcAft>
                      </a:pPr>
                      <a:r>
                        <a:rPr lang="en-US" sz="2800" b="0" spc="-15">
                          <a:solidFill>
                            <a:srgbClr val="FFFFFF"/>
                          </a:solidFill>
                          <a:effectLst/>
                          <a:latin typeface="+mn-lt"/>
                          <a:ea typeface="Calibri" panose="020F0502020204030204" pitchFamily="34" charset="0"/>
                          <a:cs typeface="Times New Roman" panose="02020603050405020304" pitchFamily="18" charset="0"/>
                        </a:rPr>
                        <a:t>Basic waste management: waste </a:t>
                      </a:r>
                      <a:r>
                        <a:rPr lang="en-US" sz="2800" b="0" dirty="0">
                          <a:solidFill>
                            <a:srgbClr val="FFFFFF"/>
                          </a:solidFill>
                          <a:effectLst/>
                          <a:latin typeface="+mn-lt"/>
                          <a:ea typeface="Calibri" panose="020F0502020204030204" pitchFamily="34" charset="0"/>
                          <a:cs typeface="Times New Roman" panose="02020603050405020304" pitchFamily="18" charset="0"/>
                        </a:rPr>
                        <a:t>is</a:t>
                      </a:r>
                      <a:r>
                        <a:rPr lang="en-US" sz="2800" b="0" spc="-85" dirty="0">
                          <a:solidFill>
                            <a:srgbClr val="FFFFFF"/>
                          </a:solidFill>
                          <a:effectLst/>
                          <a:latin typeface="+mn-lt"/>
                          <a:ea typeface="Calibri" panose="020F0502020204030204" pitchFamily="34" charset="0"/>
                          <a:cs typeface="Times New Roman" panose="02020603050405020304" pitchFamily="18" charset="0"/>
                        </a:rPr>
                        <a:t> </a:t>
                      </a:r>
                      <a:r>
                        <a:rPr lang="en-US" sz="2800" b="0" spc="-15" dirty="0">
                          <a:solidFill>
                            <a:srgbClr val="FFFFFF"/>
                          </a:solidFill>
                          <a:effectLst/>
                          <a:latin typeface="+mn-lt"/>
                          <a:ea typeface="Calibri" panose="020F0502020204030204" pitchFamily="34" charset="0"/>
                          <a:cs typeface="Times New Roman" panose="02020603050405020304" pitchFamily="18" charset="0"/>
                        </a:rPr>
                        <a:t>safely</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spc="-15" dirty="0">
                          <a:solidFill>
                            <a:srgbClr val="FFFFFF"/>
                          </a:solidFill>
                          <a:effectLst/>
                          <a:latin typeface="+mn-lt"/>
                          <a:ea typeface="Calibri" panose="020F0502020204030204" pitchFamily="34" charset="0"/>
                          <a:cs typeface="Times New Roman" panose="02020603050405020304" pitchFamily="18" charset="0"/>
                        </a:rPr>
                        <a:t>segregated</a:t>
                      </a:r>
                      <a:r>
                        <a:rPr lang="en-US" sz="2800" b="0" spc="-15"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into</a:t>
                      </a:r>
                      <a:r>
                        <a:rPr lang="en-US" sz="2800" b="0" spc="-10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at</a:t>
                      </a:r>
                      <a:r>
                        <a:rPr lang="en-US" sz="2800" b="0" spc="-10" dirty="0">
                          <a:solidFill>
                            <a:srgbClr val="FFFFFF"/>
                          </a:solidFill>
                          <a:effectLst/>
                          <a:latin typeface="+mn-lt"/>
                          <a:ea typeface="Calibri" panose="020F0502020204030204" pitchFamily="34" charset="0"/>
                          <a:cs typeface="Times New Roman" panose="02020603050405020304" pitchFamily="18" charset="0"/>
                        </a:rPr>
                        <a:t> </a:t>
                      </a:r>
                      <a:r>
                        <a:rPr lang="en-US" sz="2800" b="0" dirty="0">
                          <a:solidFill>
                            <a:srgbClr val="FFFFFF"/>
                          </a:solidFill>
                          <a:effectLst/>
                          <a:latin typeface="+mn-lt"/>
                          <a:ea typeface="Calibri" panose="020F0502020204030204" pitchFamily="34" charset="0"/>
                          <a:cs typeface="Times New Roman" panose="02020603050405020304" pitchFamily="18" charset="0"/>
                        </a:rPr>
                        <a:t>least </a:t>
                      </a:r>
                      <a:r>
                        <a:rPr lang="en-US" sz="2800" b="0" spc="-20" dirty="0">
                          <a:solidFill>
                            <a:srgbClr val="FFFFFF"/>
                          </a:solidFill>
                          <a:effectLst/>
                          <a:latin typeface="+mn-lt"/>
                          <a:ea typeface="Calibri" panose="020F0502020204030204" pitchFamily="34" charset="0"/>
                          <a:cs typeface="Times New Roman" panose="02020603050405020304" pitchFamily="18" charset="0"/>
                        </a:rPr>
                        <a:t>three </a:t>
                      </a:r>
                      <a:r>
                        <a:rPr lang="en-US" sz="2800" b="0" dirty="0">
                          <a:solidFill>
                            <a:srgbClr val="FFFFFF"/>
                          </a:solidFill>
                          <a:effectLst/>
                          <a:latin typeface="+mn-lt"/>
                          <a:ea typeface="Calibri" panose="020F0502020204030204" pitchFamily="34" charset="0"/>
                          <a:cs typeface="Times New Roman" panose="02020603050405020304" pitchFamily="18" charset="0"/>
                        </a:rPr>
                        <a:t>bins,</a:t>
                      </a:r>
                      <a:r>
                        <a:rPr lang="en-US" sz="2800" b="0" spc="-160"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and </a:t>
                      </a:r>
                      <a:r>
                        <a:rPr lang="en-US" sz="2800" b="0" u="sng" dirty="0">
                          <a:solidFill>
                            <a:srgbClr val="FFFFFF"/>
                          </a:solidFill>
                          <a:effectLst/>
                          <a:latin typeface="+mn-lt"/>
                          <a:ea typeface="Calibri" panose="020F0502020204030204" pitchFamily="34" charset="0"/>
                          <a:cs typeface="Times New Roman" panose="02020603050405020304" pitchFamily="18" charset="0"/>
                        </a:rPr>
                        <a:t>sharps </a:t>
                      </a:r>
                      <a:r>
                        <a:rPr lang="en-US" sz="2800" b="0" dirty="0">
                          <a:solidFill>
                            <a:srgbClr val="FFFFFF"/>
                          </a:solidFill>
                          <a:effectLst/>
                          <a:latin typeface="+mn-lt"/>
                          <a:ea typeface="Calibri" panose="020F0502020204030204" pitchFamily="34" charset="0"/>
                          <a:cs typeface="Times New Roman" panose="02020603050405020304" pitchFamily="18" charset="0"/>
                        </a:rPr>
                        <a:t>and</a:t>
                      </a:r>
                      <a:r>
                        <a:rPr lang="en-US" sz="2800" b="0" spc="-130" dirty="0">
                          <a:solidFill>
                            <a:srgbClr val="FFFFFF"/>
                          </a:solidFill>
                          <a:effectLst/>
                          <a:latin typeface="+mn-lt"/>
                          <a:ea typeface="Calibri" panose="020F0502020204030204" pitchFamily="34" charset="0"/>
                          <a:cs typeface="Times New Roman" panose="02020603050405020304" pitchFamily="18" charset="0"/>
                        </a:rPr>
                        <a:t> </a:t>
                      </a:r>
                      <a:r>
                        <a:rPr lang="en-US" sz="2800" b="0" u="sng" spc="-15" dirty="0">
                          <a:solidFill>
                            <a:srgbClr val="FFFFFF"/>
                          </a:solidFill>
                          <a:effectLst/>
                          <a:latin typeface="+mn-lt"/>
                          <a:ea typeface="Calibri" panose="020F0502020204030204" pitchFamily="34" charset="0"/>
                          <a:cs typeface="Times New Roman" panose="02020603050405020304" pitchFamily="18" charset="0"/>
                        </a:rPr>
                        <a:t>infectious</a:t>
                      </a:r>
                      <a:r>
                        <a:rPr lang="en-US" sz="2800" b="0" u="sng" spc="-10" dirty="0">
                          <a:solidFill>
                            <a:srgbClr val="FFFFFF"/>
                          </a:solidFill>
                          <a:effectLst/>
                          <a:latin typeface="+mn-lt"/>
                          <a:ea typeface="Calibri" panose="020F0502020204030204" pitchFamily="34" charset="0"/>
                          <a:cs typeface="Times New Roman" panose="02020603050405020304" pitchFamily="18" charset="0"/>
                        </a:rPr>
                        <a:t> </a:t>
                      </a:r>
                      <a:r>
                        <a:rPr lang="en-US" sz="2800" b="0" u="sng" dirty="0">
                          <a:solidFill>
                            <a:srgbClr val="FFFFFF"/>
                          </a:solidFill>
                          <a:effectLst/>
                          <a:latin typeface="+mn-lt"/>
                          <a:ea typeface="Calibri" panose="020F0502020204030204" pitchFamily="34" charset="0"/>
                          <a:cs typeface="Times New Roman" panose="02020603050405020304" pitchFamily="18" charset="0"/>
                        </a:rPr>
                        <a:t>waste </a:t>
                      </a:r>
                      <a:r>
                        <a:rPr lang="en-US" sz="2800" b="0" spc="-20" dirty="0">
                          <a:solidFill>
                            <a:srgbClr val="FFFFFF"/>
                          </a:solidFill>
                          <a:effectLst/>
                          <a:latin typeface="+mn-lt"/>
                          <a:ea typeface="Calibri" panose="020F0502020204030204" pitchFamily="34" charset="0"/>
                          <a:cs typeface="Times New Roman" panose="02020603050405020304" pitchFamily="18" charset="0"/>
                        </a:rPr>
                        <a:t>are treated</a:t>
                      </a:r>
                      <a:r>
                        <a:rPr lang="en-US" sz="2800" b="0" spc="-145" dirty="0">
                          <a:solidFill>
                            <a:srgbClr val="FFFFFF"/>
                          </a:solidFill>
                          <a:effectLst/>
                          <a:latin typeface="+mn-lt"/>
                          <a:ea typeface="Calibri" panose="020F0502020204030204" pitchFamily="34" charset="0"/>
                          <a:cs typeface="Times New Roman" panose="02020603050405020304" pitchFamily="18" charset="0"/>
                        </a:rPr>
                        <a:t> </a:t>
                      </a:r>
                      <a:r>
                        <a:rPr lang="en-US" sz="2800" b="0" spc="-10" dirty="0">
                          <a:solidFill>
                            <a:srgbClr val="FFFFFF"/>
                          </a:solidFill>
                          <a:effectLst/>
                          <a:latin typeface="+mn-lt"/>
                          <a:ea typeface="Calibri" panose="020F0502020204030204" pitchFamily="34" charset="0"/>
                          <a:cs typeface="Times New Roman" panose="02020603050405020304" pitchFamily="18" charset="0"/>
                        </a:rPr>
                        <a:t>and </a:t>
                      </a:r>
                      <a:r>
                        <a:rPr lang="en-US" sz="2800" b="0" dirty="0">
                          <a:solidFill>
                            <a:srgbClr val="FFFFFF"/>
                          </a:solidFill>
                          <a:effectLst/>
                          <a:latin typeface="+mn-lt"/>
                          <a:ea typeface="Calibri" panose="020F0502020204030204" pitchFamily="34" charset="0"/>
                          <a:cs typeface="Times New Roman" panose="02020603050405020304" pitchFamily="18" charset="0"/>
                        </a:rPr>
                        <a:t>disposed of</a:t>
                      </a:r>
                      <a:r>
                        <a:rPr lang="en-US" sz="2800" b="0" spc="-155" dirty="0">
                          <a:solidFill>
                            <a:srgbClr val="FFFFFF"/>
                          </a:solidFill>
                          <a:effectLst/>
                          <a:latin typeface="+mn-lt"/>
                          <a:ea typeface="Calibri" panose="020F0502020204030204" pitchFamily="34" charset="0"/>
                          <a:cs typeface="Times New Roman" panose="02020603050405020304" pitchFamily="18" charset="0"/>
                        </a:rPr>
                        <a:t> </a:t>
                      </a:r>
                      <a:r>
                        <a:rPr lang="en-US" sz="2800" b="0" spc="-30" dirty="0">
                          <a:solidFill>
                            <a:srgbClr val="FFFFFF"/>
                          </a:solidFill>
                          <a:effectLst/>
                          <a:latin typeface="+mn-lt"/>
                          <a:ea typeface="Calibri" panose="020F0502020204030204" pitchFamily="34" charset="0"/>
                          <a:cs typeface="Times New Roman" panose="02020603050405020304" pitchFamily="18" charset="0"/>
                        </a:rPr>
                        <a:t>safely.</a:t>
                      </a:r>
                      <a:endParaRPr lang="en-US" sz="2800" b="0" dirty="0">
                        <a:effectLst/>
                        <a:latin typeface="+mn-lt"/>
                        <a:ea typeface="Calibri" panose="020F0502020204030204" pitchFamily="34" charset="0"/>
                        <a:cs typeface="Times New Roman" panose="02020603050405020304" pitchFamily="18" charset="0"/>
                      </a:endParaRPr>
                    </a:p>
                  </a:txBody>
                  <a:tcPr marL="45720" marR="45720"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5D59"/>
                    </a:solidFill>
                  </a:tcPr>
                </a:tc>
                <a:extLst>
                  <a:ext uri="{0D108BD9-81ED-4DB2-BD59-A6C34878D82A}">
                    <a16:rowId xmlns:a16="http://schemas.microsoft.com/office/drawing/2014/main" val="3437483690"/>
                  </a:ext>
                </a:extLst>
              </a:tr>
            </a:tbl>
          </a:graphicData>
        </a:graphic>
      </p:graphicFrame>
      <p:sp>
        <p:nvSpPr>
          <p:cNvPr id="4" name="Slide Number Placeholder 3">
            <a:extLst>
              <a:ext uri="{FF2B5EF4-FFF2-40B4-BE49-F238E27FC236}">
                <a16:creationId xmlns:a16="http://schemas.microsoft.com/office/drawing/2014/main" id="{54E889C7-DDE3-499D-B885-A35E15677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B99693F4-3378-472C-8B71-D748A9A156BE}"/>
              </a:ext>
            </a:extLst>
          </p:cNvPr>
          <p:cNvGraphicFramePr>
            <a:graphicFrameLocks/>
          </p:cNvGraphicFramePr>
          <p:nvPr>
            <p:extLst/>
          </p:nvPr>
        </p:nvGraphicFramePr>
        <p:xfrm>
          <a:off x="457199" y="2494129"/>
          <a:ext cx="8229599" cy="36064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4796E47-10AC-4460-BB75-AE92FB62F5F5}"/>
              </a:ext>
            </a:extLst>
          </p:cNvPr>
          <p:cNvSpPr/>
          <p:nvPr/>
        </p:nvSpPr>
        <p:spPr>
          <a:xfrm>
            <a:off x="2661313" y="2494129"/>
            <a:ext cx="4694830" cy="3497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89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77D90195-0296-504F-BED3-8762773A3AE4}"/>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4250</Words>
  <Application>Microsoft Office PowerPoint</Application>
  <PresentationFormat>On-screen Show (4:3)</PresentationFormat>
  <Paragraphs>526</Paragraphs>
  <Slides>31</Slides>
  <Notes>20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31</vt:i4>
      </vt:variant>
    </vt:vector>
  </HeadingPairs>
  <TitlesOfParts>
    <vt:vector size="45" baseType="lpstr">
      <vt:lpstr>Arial</vt:lpstr>
      <vt:lpstr>Arial Black</vt:lpstr>
      <vt:lpstr>Arial Narrow</vt:lpstr>
      <vt:lpstr>Calibri</vt:lpstr>
      <vt:lpstr>Calibri Light</vt:lpstr>
      <vt:lpstr>Ebrima</vt:lpstr>
      <vt:lpstr>Times New Roman</vt:lpstr>
      <vt:lpstr>1_Office Theme</vt:lpstr>
      <vt:lpstr>2_Office Theme</vt:lpstr>
      <vt:lpstr>Office Theme</vt:lpstr>
      <vt:lpstr>5_Office Theme</vt:lpstr>
      <vt:lpstr>6_Office Theme</vt:lpstr>
      <vt:lpstr>11_Office Theme</vt:lpstr>
      <vt:lpstr>12_Office Theme</vt:lpstr>
      <vt:lpstr>PowerPoint Presentation</vt:lpstr>
      <vt:lpstr>PowerPoint Presentation</vt:lpstr>
      <vt:lpstr>About the report</vt:lpstr>
      <vt:lpstr>PowerPoint Presentation</vt:lpstr>
      <vt:lpstr>Basic WASH services</vt:lpstr>
      <vt:lpstr>Water</vt:lpstr>
      <vt:lpstr>Sanitation</vt:lpstr>
      <vt:lpstr>Hand hygiene</vt:lpstr>
      <vt:lpstr>Waste management</vt:lpstr>
      <vt:lpstr>Waste management</vt:lpstr>
      <vt:lpstr>Environmental cleaning</vt:lpstr>
      <vt:lpstr>Interactive data are available at https://washdata.org/data/healthcare#!/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are modest compared to WASH and health resource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HAYTER, Arabella</dc:creator>
  <cp:lastModifiedBy>HAYTER, Arabella</cp:lastModifiedBy>
  <cp:revision>172</cp:revision>
  <dcterms:created xsi:type="dcterms:W3CDTF">2020-10-21T06:17:33Z</dcterms:created>
  <dcterms:modified xsi:type="dcterms:W3CDTF">2020-12-14T10:50:01Z</dcterms:modified>
</cp:coreProperties>
</file>