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7" r:id="rId1"/>
    <p:sldMasterId id="2147483739" r:id="rId2"/>
    <p:sldMasterId id="2147483745" r:id="rId3"/>
    <p:sldMasterId id="2147483757" r:id="rId4"/>
  </p:sldMasterIdLst>
  <p:notesMasterIdLst>
    <p:notesMasterId r:id="rId32"/>
  </p:notesMasterIdLst>
  <p:sldIdLst>
    <p:sldId id="915" r:id="rId5"/>
    <p:sldId id="919" r:id="rId6"/>
    <p:sldId id="2180" r:id="rId7"/>
    <p:sldId id="288" r:id="rId8"/>
    <p:sldId id="1619" r:id="rId9"/>
    <p:sldId id="1683" r:id="rId10"/>
    <p:sldId id="1575" r:id="rId11"/>
    <p:sldId id="1576" r:id="rId12"/>
    <p:sldId id="1583" r:id="rId13"/>
    <p:sldId id="441" r:id="rId14"/>
    <p:sldId id="465" r:id="rId15"/>
    <p:sldId id="1677" r:id="rId16"/>
    <p:sldId id="1678" r:id="rId17"/>
    <p:sldId id="1680" r:id="rId18"/>
    <p:sldId id="1572" r:id="rId19"/>
    <p:sldId id="1681" r:id="rId20"/>
    <p:sldId id="1682" r:id="rId21"/>
    <p:sldId id="1679" r:id="rId22"/>
    <p:sldId id="1582" r:id="rId23"/>
    <p:sldId id="256" r:id="rId24"/>
    <p:sldId id="257" r:id="rId25"/>
    <p:sldId id="258" r:id="rId26"/>
    <p:sldId id="260" r:id="rId27"/>
    <p:sldId id="259" r:id="rId28"/>
    <p:sldId id="261" r:id="rId29"/>
    <p:sldId id="262" r:id="rId30"/>
    <p:sldId id="265"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OISSON, Sophie" initials="BS" lastIdx="12" clrIdx="6">
    <p:extLst>
      <p:ext uri="{19B8F6BF-5375-455C-9EA6-DF929625EA0E}">
        <p15:presenceInfo xmlns:p15="http://schemas.microsoft.com/office/powerpoint/2012/main" userId="S-1-5-21-1446143339-2250552318-1255726049-144533" providerId="AD"/>
      </p:ext>
    </p:extLst>
  </p:cmAuthor>
  <p:cmAuthor id="1" name="HAYTER, Arabella" initials="HA" lastIdx="22" clrIdx="0"/>
  <p:cmAuthor id="8" name="MBAYO, Guy" initials="MG" lastIdx="10" clrIdx="7">
    <p:extLst>
      <p:ext uri="{19B8F6BF-5375-455C-9EA6-DF929625EA0E}">
        <p15:presenceInfo xmlns:p15="http://schemas.microsoft.com/office/powerpoint/2012/main" userId="S-1-5-21-1446143339-2250552318-1255726049-215315" providerId="AD"/>
      </p:ext>
    </p:extLst>
  </p:cmAuthor>
  <p:cmAuthor id="2" name="Microsoft Office User" initials="Office" lastIdx="1" clrIdx="1"/>
  <p:cmAuthor id="3" name="Microsoft Office User" initials="Office [2]" lastIdx="1" clrIdx="2"/>
  <p:cmAuthor id="4" name="Microsoft Office User" initials="Office [3]" lastIdx="1" clrIdx="3"/>
  <p:cmAuthor id="5" name="BOUARE, Sory Ibrahima" initials="BSI" lastIdx="2" clrIdx="4"/>
  <p:cmAuthor id="6" name="MONTGOMERY, Margaret" initials="MM" lastIdx="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90CD7B"/>
    <a:srgbClr val="81C784"/>
    <a:srgbClr val="FBF377"/>
    <a:srgbClr val="FFB300"/>
    <a:srgbClr val="8064A2"/>
    <a:srgbClr val="5C4776"/>
    <a:srgbClr val="FFD54F"/>
    <a:srgbClr val="FDB315"/>
    <a:srgbClr val="85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2" autoAdjust="0"/>
    <p:restoredTop sz="88969" autoAdjust="0"/>
  </p:normalViewPr>
  <p:slideViewPr>
    <p:cSldViewPr snapToGrid="0">
      <p:cViewPr varScale="1">
        <p:scale>
          <a:sx n="64" d="100"/>
          <a:sy n="64" d="100"/>
        </p:scale>
        <p:origin x="1440" y="78"/>
      </p:cViewPr>
      <p:guideLst>
        <p:guide orient="horz" pos="2160"/>
        <p:guide pos="2880"/>
      </p:guideLst>
    </p:cSldViewPr>
  </p:slideViewPr>
  <p:notesTextViewPr>
    <p:cViewPr>
      <p:scale>
        <a:sx n="1" d="1"/>
        <a:sy n="1" d="1"/>
      </p:scale>
      <p:origin x="0" y="0"/>
    </p:cViewPr>
  </p:notesTextViewPr>
  <p:sorterViewPr>
    <p:cViewPr varScale="1">
      <p:scale>
        <a:sx n="1" d="1"/>
        <a:sy n="1" d="1"/>
      </p:scale>
      <p:origin x="0" y="-4032"/>
    </p:cViewPr>
  </p:sorterViewPr>
  <p:notesViewPr>
    <p:cSldViewPr snapToGrid="0">
      <p:cViewPr varScale="1">
        <p:scale>
          <a:sx n="82" d="100"/>
          <a:sy n="82" d="100"/>
        </p:scale>
        <p:origin x="140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61A1F-640E-4CF2-B289-B5E0AF1BD9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278BCB8D-3E2F-4A44-A0BF-368CF09BD3F3}">
      <dgm:prSet phldrT="[Text]" custT="1"/>
      <dgm:spPr/>
      <dgm:t>
        <a:bodyPr/>
        <a:lstStyle/>
        <a:p>
          <a:r>
            <a:rPr lang="fr-FR" sz="1000" b="1"/>
            <a:t>Coordination PCI</a:t>
          </a:r>
        </a:p>
      </dgm:t>
    </dgm:pt>
    <dgm:pt modelId="{15CC1CA6-6A68-4624-ACD7-6A4EC1B9614C}" type="parTrans" cxnId="{455400D9-A865-4463-B992-AA15BD7045B6}">
      <dgm:prSet/>
      <dgm:spPr/>
      <dgm:t>
        <a:bodyPr/>
        <a:lstStyle/>
        <a:p>
          <a:endParaRPr lang="fr-FR"/>
        </a:p>
      </dgm:t>
    </dgm:pt>
    <dgm:pt modelId="{9987F0E5-2C1D-49A6-937B-AF1B396DF01D}" type="sibTrans" cxnId="{455400D9-A865-4463-B992-AA15BD7045B6}">
      <dgm:prSet/>
      <dgm:spPr/>
      <dgm:t>
        <a:bodyPr/>
        <a:lstStyle/>
        <a:p>
          <a:endParaRPr lang="fr-FR"/>
        </a:p>
      </dgm:t>
    </dgm:pt>
    <dgm:pt modelId="{8607D05B-1F3F-4215-A1D9-3A05ECBC76BE}">
      <dgm:prSet phldrT="[Text]"/>
      <dgm:spPr/>
      <dgm:t>
        <a:bodyPr/>
        <a:lstStyle/>
        <a:p>
          <a:r>
            <a:rPr lang="fr-FR"/>
            <a:t>Désifection et sensibilisation  </a:t>
          </a:r>
        </a:p>
      </dgm:t>
    </dgm:pt>
    <dgm:pt modelId="{61E3B9AD-D78B-4392-94F5-B7528B510619}" type="parTrans" cxnId="{BCA03C10-C690-4796-80D8-9291B95ABDF1}">
      <dgm:prSet/>
      <dgm:spPr/>
      <dgm:t>
        <a:bodyPr/>
        <a:lstStyle/>
        <a:p>
          <a:endParaRPr lang="fr-FR"/>
        </a:p>
      </dgm:t>
    </dgm:pt>
    <dgm:pt modelId="{57BA95CA-2A77-4D09-93D8-2B18C73274F9}" type="sibTrans" cxnId="{BCA03C10-C690-4796-80D8-9291B95ABDF1}">
      <dgm:prSet/>
      <dgm:spPr/>
      <dgm:t>
        <a:bodyPr/>
        <a:lstStyle/>
        <a:p>
          <a:endParaRPr lang="fr-FR"/>
        </a:p>
      </dgm:t>
    </dgm:pt>
    <dgm:pt modelId="{67C876A0-AA39-418D-A130-10F9E6338583}">
      <dgm:prSet phldrT="[Text]"/>
      <dgm:spPr/>
      <dgm:t>
        <a:bodyPr/>
        <a:lstStyle/>
        <a:p>
          <a:r>
            <a:rPr lang="fr-FR"/>
            <a:t>Décès communautaire </a:t>
          </a:r>
        </a:p>
      </dgm:t>
    </dgm:pt>
    <dgm:pt modelId="{E7544A46-6CC1-4242-BED9-E3F2B9410F78}" type="parTrans" cxnId="{3F95770D-B2DA-4CA7-A1DF-34E27C202514}">
      <dgm:prSet/>
      <dgm:spPr/>
      <dgm:t>
        <a:bodyPr/>
        <a:lstStyle/>
        <a:p>
          <a:endParaRPr lang="fr-FR"/>
        </a:p>
      </dgm:t>
    </dgm:pt>
    <dgm:pt modelId="{F35B99AB-971D-475D-A445-3B1008D58ADE}" type="sibTrans" cxnId="{3F95770D-B2DA-4CA7-A1DF-34E27C202514}">
      <dgm:prSet/>
      <dgm:spPr/>
      <dgm:t>
        <a:bodyPr/>
        <a:lstStyle/>
        <a:p>
          <a:endParaRPr lang="fr-FR"/>
        </a:p>
      </dgm:t>
    </dgm:pt>
    <dgm:pt modelId="{BED1A789-081E-41B2-B0A2-AEC325A689B4}">
      <dgm:prSet phldrT="[Text]"/>
      <dgm:spPr/>
      <dgm:t>
        <a:bodyPr/>
        <a:lstStyle/>
        <a:p>
          <a:r>
            <a:rPr lang="fr-FR"/>
            <a:t>Cas ssuspects/confirmés</a:t>
          </a:r>
        </a:p>
        <a:p>
          <a:r>
            <a:rPr lang="fr-FR"/>
            <a:t>domicies et lieux de travail </a:t>
          </a:r>
        </a:p>
      </dgm:t>
    </dgm:pt>
    <dgm:pt modelId="{97DBD23E-593D-4B69-A78E-C7417D602403}" type="parTrans" cxnId="{F2F4F1B1-E98E-4E88-B9D9-E548ADC07830}">
      <dgm:prSet/>
      <dgm:spPr/>
      <dgm:t>
        <a:bodyPr/>
        <a:lstStyle/>
        <a:p>
          <a:endParaRPr lang="fr-FR"/>
        </a:p>
      </dgm:t>
    </dgm:pt>
    <dgm:pt modelId="{6D23EC54-E5A8-4767-A618-7F0A7B3161DC}" type="sibTrans" cxnId="{F2F4F1B1-E98E-4E88-B9D9-E548ADC07830}">
      <dgm:prSet/>
      <dgm:spPr/>
      <dgm:t>
        <a:bodyPr/>
        <a:lstStyle/>
        <a:p>
          <a:endParaRPr lang="fr-FR"/>
        </a:p>
      </dgm:t>
    </dgm:pt>
    <dgm:pt modelId="{C93FBC4C-C113-404B-A049-96C05AB3B11C}">
      <dgm:prSet phldrT="[Text]" custT="1"/>
      <dgm:spPr/>
      <dgm:t>
        <a:bodyPr/>
        <a:lstStyle/>
        <a:p>
          <a:r>
            <a:rPr lang="fr-FR" sz="1000"/>
            <a:t>Suivi-Contôle</a:t>
          </a:r>
          <a:r>
            <a:rPr lang="fr-FR" sz="800"/>
            <a:t> et capacity building </a:t>
          </a:r>
        </a:p>
      </dgm:t>
    </dgm:pt>
    <dgm:pt modelId="{C14BD868-93FF-4926-A0D8-5CCE7D3B47FD}" type="parTrans" cxnId="{C31FFE24-2CD4-4A25-9E28-30F8ED1E2350}">
      <dgm:prSet/>
      <dgm:spPr/>
      <dgm:t>
        <a:bodyPr/>
        <a:lstStyle/>
        <a:p>
          <a:endParaRPr lang="fr-FR"/>
        </a:p>
      </dgm:t>
    </dgm:pt>
    <dgm:pt modelId="{B53AA7B1-BEA4-4318-B1CF-2294BAE8AD4D}" type="sibTrans" cxnId="{C31FFE24-2CD4-4A25-9E28-30F8ED1E2350}">
      <dgm:prSet/>
      <dgm:spPr/>
      <dgm:t>
        <a:bodyPr/>
        <a:lstStyle/>
        <a:p>
          <a:endParaRPr lang="fr-FR"/>
        </a:p>
      </dgm:t>
    </dgm:pt>
    <dgm:pt modelId="{A4E9E5BA-2034-4190-91CC-21002E004497}">
      <dgm:prSet phldrT="[Text]"/>
      <dgm:spPr/>
      <dgm:t>
        <a:bodyPr/>
        <a:lstStyle/>
        <a:p>
          <a:r>
            <a:rPr lang="fr-FR"/>
            <a:t>CSI, cliniques, Pahrmacies</a:t>
          </a:r>
        </a:p>
      </dgm:t>
    </dgm:pt>
    <dgm:pt modelId="{BAF3E332-2211-4947-82B3-C5855331A88E}" type="parTrans" cxnId="{5856AD1F-9EE4-42E5-ADEE-E401C4843019}">
      <dgm:prSet/>
      <dgm:spPr/>
      <dgm:t>
        <a:bodyPr/>
        <a:lstStyle/>
        <a:p>
          <a:endParaRPr lang="fr-FR"/>
        </a:p>
      </dgm:t>
    </dgm:pt>
    <dgm:pt modelId="{92A7FA3E-1467-49E5-96C1-90B22D226BA2}" type="sibTrans" cxnId="{5856AD1F-9EE4-42E5-ADEE-E401C4843019}">
      <dgm:prSet/>
      <dgm:spPr/>
      <dgm:t>
        <a:bodyPr/>
        <a:lstStyle/>
        <a:p>
          <a:endParaRPr lang="fr-FR"/>
        </a:p>
      </dgm:t>
    </dgm:pt>
    <dgm:pt modelId="{6E6F71CD-945A-421A-A359-6B3258204EEF}">
      <dgm:prSet/>
      <dgm:spPr/>
      <dgm:t>
        <a:bodyPr/>
        <a:lstStyle/>
        <a:p>
          <a:r>
            <a:rPr lang="fr-FR"/>
            <a:t>Appuis aux Hôpitaux /FAN </a:t>
          </a:r>
        </a:p>
      </dgm:t>
    </dgm:pt>
    <dgm:pt modelId="{90B93C69-F821-4AAD-BFC3-D752E5CC0D79}" type="parTrans" cxnId="{1D667156-D837-44E4-8833-603976148156}">
      <dgm:prSet/>
      <dgm:spPr/>
      <dgm:t>
        <a:bodyPr/>
        <a:lstStyle/>
        <a:p>
          <a:endParaRPr lang="fr-FR"/>
        </a:p>
      </dgm:t>
    </dgm:pt>
    <dgm:pt modelId="{0D29E785-60D3-4F46-B83F-8073AB29B46A}" type="sibTrans" cxnId="{1D667156-D837-44E4-8833-603976148156}">
      <dgm:prSet/>
      <dgm:spPr/>
      <dgm:t>
        <a:bodyPr/>
        <a:lstStyle/>
        <a:p>
          <a:endParaRPr lang="fr-FR"/>
        </a:p>
      </dgm:t>
    </dgm:pt>
    <dgm:pt modelId="{5AE9B9EB-2446-410D-8AB5-B3DF187226EB}">
      <dgm:prSet/>
      <dgm:spPr/>
      <dgm:t>
        <a:bodyPr/>
        <a:lstStyle/>
        <a:p>
          <a:r>
            <a:rPr lang="fr-FR"/>
            <a:t>Hôpitaux </a:t>
          </a:r>
        </a:p>
      </dgm:t>
    </dgm:pt>
    <dgm:pt modelId="{41624F6B-A3CD-472E-B3D2-FB67E8D7D0D2}" type="parTrans" cxnId="{C7CFE44C-BCCC-46EE-A67C-F66BE78DE418}">
      <dgm:prSet/>
      <dgm:spPr/>
      <dgm:t>
        <a:bodyPr/>
        <a:lstStyle/>
        <a:p>
          <a:endParaRPr lang="fr-FR"/>
        </a:p>
      </dgm:t>
    </dgm:pt>
    <dgm:pt modelId="{BB0672A0-66A4-426C-9DF5-890DF03F350B}" type="sibTrans" cxnId="{C7CFE44C-BCCC-46EE-A67C-F66BE78DE418}">
      <dgm:prSet/>
      <dgm:spPr/>
      <dgm:t>
        <a:bodyPr/>
        <a:lstStyle/>
        <a:p>
          <a:endParaRPr lang="fr-FR"/>
        </a:p>
      </dgm:t>
    </dgm:pt>
    <dgm:pt modelId="{5B2CD4C4-29DF-41AE-8807-615710776D82}">
      <dgm:prSet/>
      <dgm:spPr/>
      <dgm:t>
        <a:bodyPr/>
        <a:lstStyle/>
        <a:p>
          <a:r>
            <a:rPr lang="fr-FR"/>
            <a:t>CSI, CHA, Infirméries des FDS</a:t>
          </a:r>
        </a:p>
      </dgm:t>
    </dgm:pt>
    <dgm:pt modelId="{77508536-43B0-46B9-A3C7-4915EC284FDC}" type="parTrans" cxnId="{8031959F-0E44-4E55-B80D-1A9F7EE2469E}">
      <dgm:prSet/>
      <dgm:spPr/>
      <dgm:t>
        <a:bodyPr/>
        <a:lstStyle/>
        <a:p>
          <a:endParaRPr lang="fr-FR"/>
        </a:p>
      </dgm:t>
    </dgm:pt>
    <dgm:pt modelId="{DAFE4417-9C09-444D-A1A8-EF7429C9845E}" type="sibTrans" cxnId="{8031959F-0E44-4E55-B80D-1A9F7EE2469E}">
      <dgm:prSet/>
      <dgm:spPr/>
      <dgm:t>
        <a:bodyPr/>
        <a:lstStyle/>
        <a:p>
          <a:endParaRPr lang="fr-FR"/>
        </a:p>
      </dgm:t>
    </dgm:pt>
    <dgm:pt modelId="{8CA449A2-9AED-4E39-A618-3F287FF57322}">
      <dgm:prSet/>
      <dgm:spPr/>
      <dgm:t>
        <a:bodyPr/>
        <a:lstStyle/>
        <a:p>
          <a:r>
            <a:rPr lang="fr-FR"/>
            <a:t>CSI et Cliniques</a:t>
          </a:r>
        </a:p>
      </dgm:t>
    </dgm:pt>
    <dgm:pt modelId="{7D4256C4-1208-4128-951F-E5D9557410AE}" type="parTrans" cxnId="{745FB8E9-F334-4BF2-B540-6DFCA10892F1}">
      <dgm:prSet/>
      <dgm:spPr/>
      <dgm:t>
        <a:bodyPr/>
        <a:lstStyle/>
        <a:p>
          <a:endParaRPr lang="fr-FR"/>
        </a:p>
      </dgm:t>
    </dgm:pt>
    <dgm:pt modelId="{EC57CADE-5DC6-41BA-A849-2435DF8AA0F7}" type="sibTrans" cxnId="{745FB8E9-F334-4BF2-B540-6DFCA10892F1}">
      <dgm:prSet/>
      <dgm:spPr/>
      <dgm:t>
        <a:bodyPr/>
        <a:lstStyle/>
        <a:p>
          <a:endParaRPr lang="fr-FR"/>
        </a:p>
      </dgm:t>
    </dgm:pt>
    <dgm:pt modelId="{D6FF5E04-1893-4ECF-A7A6-32381FC2C50D}">
      <dgm:prSet/>
      <dgm:spPr/>
      <dgm:t>
        <a:bodyPr/>
        <a:lstStyle/>
        <a:p>
          <a:r>
            <a:rPr lang="fr-FR"/>
            <a:t>Banques, Stations, compagnies,  </a:t>
          </a:r>
        </a:p>
      </dgm:t>
    </dgm:pt>
    <dgm:pt modelId="{84AEEBC5-AA7B-4FC7-B7E6-855326EB6C9B}" type="parTrans" cxnId="{F3B8D542-F1F5-4D31-89BB-127E235325B3}">
      <dgm:prSet/>
      <dgm:spPr/>
      <dgm:t>
        <a:bodyPr/>
        <a:lstStyle/>
        <a:p>
          <a:endParaRPr lang="fr-FR"/>
        </a:p>
      </dgm:t>
    </dgm:pt>
    <dgm:pt modelId="{F4CDF8C0-3DC8-47C5-B69A-A9C6363976B6}" type="sibTrans" cxnId="{F3B8D542-F1F5-4D31-89BB-127E235325B3}">
      <dgm:prSet/>
      <dgm:spPr/>
      <dgm:t>
        <a:bodyPr/>
        <a:lstStyle/>
        <a:p>
          <a:endParaRPr lang="fr-FR"/>
        </a:p>
      </dgm:t>
    </dgm:pt>
    <dgm:pt modelId="{F49129A7-558B-4A05-A700-211FDCF75017}">
      <dgm:prSet/>
      <dgm:spPr/>
      <dgm:t>
        <a:bodyPr/>
        <a:lstStyle/>
        <a:p>
          <a:r>
            <a:rPr lang="fr-FR"/>
            <a:t>Service Hygiène &amp; Assainissement Commune et Districts Sanitaires</a:t>
          </a:r>
        </a:p>
        <a:p>
          <a:r>
            <a:rPr lang="fr-FR" b="1">
              <a:solidFill>
                <a:srgbClr val="FF0000"/>
              </a:solidFill>
            </a:rPr>
            <a:t>RESPONSABLE DE COORDINATION </a:t>
          </a:r>
        </a:p>
      </dgm:t>
    </dgm:pt>
    <dgm:pt modelId="{D1AC854C-526B-407D-882D-1C994EB47452}" type="parTrans" cxnId="{F6B3502F-17B9-4594-85F5-79E68F5AB541}">
      <dgm:prSet/>
      <dgm:spPr/>
      <dgm:t>
        <a:bodyPr/>
        <a:lstStyle/>
        <a:p>
          <a:endParaRPr lang="fr-FR"/>
        </a:p>
      </dgm:t>
    </dgm:pt>
    <dgm:pt modelId="{1724E30B-D9E5-44CA-BC8F-88A518D52142}" type="sibTrans" cxnId="{F6B3502F-17B9-4594-85F5-79E68F5AB541}">
      <dgm:prSet/>
      <dgm:spPr/>
      <dgm:t>
        <a:bodyPr/>
        <a:lstStyle/>
        <a:p>
          <a:endParaRPr lang="fr-FR"/>
        </a:p>
      </dgm:t>
    </dgm:pt>
    <dgm:pt modelId="{F7F50F64-9EF6-414F-B1A3-D1CAC540FF38}" type="pres">
      <dgm:prSet presAssocID="{8BC61A1F-640E-4CF2-B289-B5E0AF1BD987}" presName="hierChild1" presStyleCnt="0">
        <dgm:presLayoutVars>
          <dgm:chPref val="1"/>
          <dgm:dir/>
          <dgm:animOne val="branch"/>
          <dgm:animLvl val="lvl"/>
          <dgm:resizeHandles/>
        </dgm:presLayoutVars>
      </dgm:prSet>
      <dgm:spPr/>
    </dgm:pt>
    <dgm:pt modelId="{1564CE23-F67B-4B89-95ED-0B19998E11EE}" type="pres">
      <dgm:prSet presAssocID="{278BCB8D-3E2F-4A44-A0BF-368CF09BD3F3}" presName="hierRoot1" presStyleCnt="0"/>
      <dgm:spPr/>
    </dgm:pt>
    <dgm:pt modelId="{165BF895-7C9B-409E-AF0E-919CB9F954EC}" type="pres">
      <dgm:prSet presAssocID="{278BCB8D-3E2F-4A44-A0BF-368CF09BD3F3}" presName="composite" presStyleCnt="0"/>
      <dgm:spPr/>
    </dgm:pt>
    <dgm:pt modelId="{AF2DEE03-660D-425F-AB1F-8F74EECBF1BB}" type="pres">
      <dgm:prSet presAssocID="{278BCB8D-3E2F-4A44-A0BF-368CF09BD3F3}" presName="background" presStyleLbl="node0" presStyleIdx="0" presStyleCnt="2"/>
      <dgm:spPr/>
    </dgm:pt>
    <dgm:pt modelId="{DC3A95AB-D90A-4DED-AEFE-B32CB5685A06}" type="pres">
      <dgm:prSet presAssocID="{278BCB8D-3E2F-4A44-A0BF-368CF09BD3F3}" presName="text" presStyleLbl="fgAcc0" presStyleIdx="0" presStyleCnt="2" custScaleX="133509" custLinFactY="-24446" custLinFactNeighborX="3763" custLinFactNeighborY="-100000">
        <dgm:presLayoutVars>
          <dgm:chPref val="3"/>
        </dgm:presLayoutVars>
      </dgm:prSet>
      <dgm:spPr/>
    </dgm:pt>
    <dgm:pt modelId="{F4F3F68F-14BD-4C8C-978E-469512DE1035}" type="pres">
      <dgm:prSet presAssocID="{278BCB8D-3E2F-4A44-A0BF-368CF09BD3F3}" presName="hierChild2" presStyleCnt="0"/>
      <dgm:spPr/>
    </dgm:pt>
    <dgm:pt modelId="{BB6A985C-0E1E-4606-8330-0C0B199044A9}" type="pres">
      <dgm:prSet presAssocID="{61E3B9AD-D78B-4392-94F5-B7528B510619}" presName="Name10" presStyleLbl="parChTrans1D2" presStyleIdx="0" presStyleCnt="3"/>
      <dgm:spPr/>
    </dgm:pt>
    <dgm:pt modelId="{759F3707-2FFE-4FC8-8C6B-D0844984688F}" type="pres">
      <dgm:prSet presAssocID="{8607D05B-1F3F-4215-A1D9-3A05ECBC76BE}" presName="hierRoot2" presStyleCnt="0"/>
      <dgm:spPr/>
    </dgm:pt>
    <dgm:pt modelId="{0F7276AA-2B0C-4F63-9EE8-58954205237A}" type="pres">
      <dgm:prSet presAssocID="{8607D05B-1F3F-4215-A1D9-3A05ECBC76BE}" presName="composite2" presStyleCnt="0"/>
      <dgm:spPr/>
    </dgm:pt>
    <dgm:pt modelId="{D6B0A07F-7A4F-4E1A-8543-7A3E305C634B}" type="pres">
      <dgm:prSet presAssocID="{8607D05B-1F3F-4215-A1D9-3A05ECBC76BE}" presName="background2" presStyleLbl="node2" presStyleIdx="0" presStyleCnt="3"/>
      <dgm:spPr/>
    </dgm:pt>
    <dgm:pt modelId="{D11D6625-A02A-4FA7-B3CA-C3EED7583857}" type="pres">
      <dgm:prSet presAssocID="{8607D05B-1F3F-4215-A1D9-3A05ECBC76BE}" presName="text2" presStyleLbl="fgAcc2" presStyleIdx="0" presStyleCnt="3" custScaleX="202253">
        <dgm:presLayoutVars>
          <dgm:chPref val="3"/>
        </dgm:presLayoutVars>
      </dgm:prSet>
      <dgm:spPr/>
    </dgm:pt>
    <dgm:pt modelId="{D47DD001-1845-4F61-8C2D-2F343AF0A0FB}" type="pres">
      <dgm:prSet presAssocID="{8607D05B-1F3F-4215-A1D9-3A05ECBC76BE}" presName="hierChild3" presStyleCnt="0"/>
      <dgm:spPr/>
    </dgm:pt>
    <dgm:pt modelId="{D8AEB7C9-4AA8-4613-A50A-60FCF73078E5}" type="pres">
      <dgm:prSet presAssocID="{E7544A46-6CC1-4242-BED9-E3F2B9410F78}" presName="Name17" presStyleLbl="parChTrans1D3" presStyleIdx="0" presStyleCnt="7"/>
      <dgm:spPr/>
    </dgm:pt>
    <dgm:pt modelId="{36A499DB-93BB-4F62-B6FD-9B03ECD40701}" type="pres">
      <dgm:prSet presAssocID="{67C876A0-AA39-418D-A130-10F9E6338583}" presName="hierRoot3" presStyleCnt="0"/>
      <dgm:spPr/>
    </dgm:pt>
    <dgm:pt modelId="{21EEAF46-6510-4B3E-9449-51152912F3B9}" type="pres">
      <dgm:prSet presAssocID="{67C876A0-AA39-418D-A130-10F9E6338583}" presName="composite3" presStyleCnt="0"/>
      <dgm:spPr/>
    </dgm:pt>
    <dgm:pt modelId="{992541C0-C901-4262-A68D-B83F1CED89BC}" type="pres">
      <dgm:prSet presAssocID="{67C876A0-AA39-418D-A130-10F9E6338583}" presName="background3" presStyleLbl="node3" presStyleIdx="0" presStyleCnt="7"/>
      <dgm:spPr/>
    </dgm:pt>
    <dgm:pt modelId="{DBD5FBE2-0FC3-44DC-8D81-0ADC1AFE904A}" type="pres">
      <dgm:prSet presAssocID="{67C876A0-AA39-418D-A130-10F9E6338583}" presName="text3" presStyleLbl="fgAcc3" presStyleIdx="0" presStyleCnt="7">
        <dgm:presLayoutVars>
          <dgm:chPref val="3"/>
        </dgm:presLayoutVars>
      </dgm:prSet>
      <dgm:spPr/>
    </dgm:pt>
    <dgm:pt modelId="{A9FC3B77-65AD-4C59-AA7E-1B1DBB8090FC}" type="pres">
      <dgm:prSet presAssocID="{67C876A0-AA39-418D-A130-10F9E6338583}" presName="hierChild4" presStyleCnt="0"/>
      <dgm:spPr/>
    </dgm:pt>
    <dgm:pt modelId="{E44D93E5-DE34-4EE7-96F0-F17EA3572296}" type="pres">
      <dgm:prSet presAssocID="{97DBD23E-593D-4B69-A78E-C7417D602403}" presName="Name17" presStyleLbl="parChTrans1D3" presStyleIdx="1" presStyleCnt="7"/>
      <dgm:spPr/>
    </dgm:pt>
    <dgm:pt modelId="{8A871D24-2299-47E5-9771-E0EC40E6D5F3}" type="pres">
      <dgm:prSet presAssocID="{BED1A789-081E-41B2-B0A2-AEC325A689B4}" presName="hierRoot3" presStyleCnt="0"/>
      <dgm:spPr/>
    </dgm:pt>
    <dgm:pt modelId="{3C87AF13-5E06-4F0F-AF83-C476F46FBCF4}" type="pres">
      <dgm:prSet presAssocID="{BED1A789-081E-41B2-B0A2-AEC325A689B4}" presName="composite3" presStyleCnt="0"/>
      <dgm:spPr/>
    </dgm:pt>
    <dgm:pt modelId="{2AAEA62E-D2B3-43E4-93B3-84FE97EC1674}" type="pres">
      <dgm:prSet presAssocID="{BED1A789-081E-41B2-B0A2-AEC325A689B4}" presName="background3" presStyleLbl="node3" presStyleIdx="1" presStyleCnt="7"/>
      <dgm:spPr/>
    </dgm:pt>
    <dgm:pt modelId="{15B1721D-A64F-42A9-9A63-56D501250376}" type="pres">
      <dgm:prSet presAssocID="{BED1A789-081E-41B2-B0A2-AEC325A689B4}" presName="text3" presStyleLbl="fgAcc3" presStyleIdx="1" presStyleCnt="7">
        <dgm:presLayoutVars>
          <dgm:chPref val="3"/>
        </dgm:presLayoutVars>
      </dgm:prSet>
      <dgm:spPr/>
    </dgm:pt>
    <dgm:pt modelId="{54837F44-8531-4264-BF0F-54F8CE73B4FD}" type="pres">
      <dgm:prSet presAssocID="{BED1A789-081E-41B2-B0A2-AEC325A689B4}" presName="hierChild4" presStyleCnt="0"/>
      <dgm:spPr/>
    </dgm:pt>
    <dgm:pt modelId="{E733999A-2886-461C-98FF-13E8FDED96D4}" type="pres">
      <dgm:prSet presAssocID="{7D4256C4-1208-4128-951F-E5D9557410AE}" presName="Name17" presStyleLbl="parChTrans1D3" presStyleIdx="2" presStyleCnt="7"/>
      <dgm:spPr/>
    </dgm:pt>
    <dgm:pt modelId="{D9467C50-CEFC-40E4-9C4A-C9B497A60B8A}" type="pres">
      <dgm:prSet presAssocID="{8CA449A2-9AED-4E39-A618-3F287FF57322}" presName="hierRoot3" presStyleCnt="0"/>
      <dgm:spPr/>
    </dgm:pt>
    <dgm:pt modelId="{11C17187-6BF7-4311-8822-21E2F1A0EEFE}" type="pres">
      <dgm:prSet presAssocID="{8CA449A2-9AED-4E39-A618-3F287FF57322}" presName="composite3" presStyleCnt="0"/>
      <dgm:spPr/>
    </dgm:pt>
    <dgm:pt modelId="{EF2E60AD-3025-44F2-971D-820AE2644AED}" type="pres">
      <dgm:prSet presAssocID="{8CA449A2-9AED-4E39-A618-3F287FF57322}" presName="background3" presStyleLbl="node3" presStyleIdx="2" presStyleCnt="7"/>
      <dgm:spPr/>
    </dgm:pt>
    <dgm:pt modelId="{F1BF99E1-8B63-46CE-A1AD-3E158B8DD728}" type="pres">
      <dgm:prSet presAssocID="{8CA449A2-9AED-4E39-A618-3F287FF57322}" presName="text3" presStyleLbl="fgAcc3" presStyleIdx="2" presStyleCnt="7">
        <dgm:presLayoutVars>
          <dgm:chPref val="3"/>
        </dgm:presLayoutVars>
      </dgm:prSet>
      <dgm:spPr/>
    </dgm:pt>
    <dgm:pt modelId="{0CDC5199-48D9-467E-9573-375D7E566895}" type="pres">
      <dgm:prSet presAssocID="{8CA449A2-9AED-4E39-A618-3F287FF57322}" presName="hierChild4" presStyleCnt="0"/>
      <dgm:spPr/>
    </dgm:pt>
    <dgm:pt modelId="{D88196E8-4D9C-484A-9D0D-A30694B1D40F}" type="pres">
      <dgm:prSet presAssocID="{C14BD868-93FF-4926-A0D8-5CCE7D3B47FD}" presName="Name10" presStyleLbl="parChTrans1D2" presStyleIdx="1" presStyleCnt="3"/>
      <dgm:spPr/>
    </dgm:pt>
    <dgm:pt modelId="{14A95557-F36B-4348-9FD1-5D3C8E8C10BA}" type="pres">
      <dgm:prSet presAssocID="{C93FBC4C-C113-404B-A049-96C05AB3B11C}" presName="hierRoot2" presStyleCnt="0"/>
      <dgm:spPr/>
    </dgm:pt>
    <dgm:pt modelId="{E14FAE38-6B76-4ABD-9EE6-6F9A59306C93}" type="pres">
      <dgm:prSet presAssocID="{C93FBC4C-C113-404B-A049-96C05AB3B11C}" presName="composite2" presStyleCnt="0"/>
      <dgm:spPr/>
    </dgm:pt>
    <dgm:pt modelId="{90A2B19C-2006-4937-8363-2A6425AD061B}" type="pres">
      <dgm:prSet presAssocID="{C93FBC4C-C113-404B-A049-96C05AB3B11C}" presName="background2" presStyleLbl="node2" presStyleIdx="1" presStyleCnt="3"/>
      <dgm:spPr/>
    </dgm:pt>
    <dgm:pt modelId="{CEB0A742-FE56-4C21-9A6F-A622BA1AD4EB}" type="pres">
      <dgm:prSet presAssocID="{C93FBC4C-C113-404B-A049-96C05AB3B11C}" presName="text2" presStyleLbl="fgAcc2" presStyleIdx="1" presStyleCnt="3" custScaleX="183742">
        <dgm:presLayoutVars>
          <dgm:chPref val="3"/>
        </dgm:presLayoutVars>
      </dgm:prSet>
      <dgm:spPr/>
    </dgm:pt>
    <dgm:pt modelId="{29F4E8BD-6604-4E6C-A3C0-B39FB0EAD81F}" type="pres">
      <dgm:prSet presAssocID="{C93FBC4C-C113-404B-A049-96C05AB3B11C}" presName="hierChild3" presStyleCnt="0"/>
      <dgm:spPr/>
    </dgm:pt>
    <dgm:pt modelId="{038E452B-D010-4082-9FA2-D21D39542703}" type="pres">
      <dgm:prSet presAssocID="{BAF3E332-2211-4947-82B3-C5855331A88E}" presName="Name17" presStyleLbl="parChTrans1D3" presStyleIdx="3" presStyleCnt="7"/>
      <dgm:spPr/>
    </dgm:pt>
    <dgm:pt modelId="{C3721837-BBBF-43DE-AAF9-BB8C57CA16E5}" type="pres">
      <dgm:prSet presAssocID="{A4E9E5BA-2034-4190-91CC-21002E004497}" presName="hierRoot3" presStyleCnt="0"/>
      <dgm:spPr/>
    </dgm:pt>
    <dgm:pt modelId="{55537AAF-846E-4026-A720-AFF9915B8A5F}" type="pres">
      <dgm:prSet presAssocID="{A4E9E5BA-2034-4190-91CC-21002E004497}" presName="composite3" presStyleCnt="0"/>
      <dgm:spPr/>
    </dgm:pt>
    <dgm:pt modelId="{0BF54693-D1B7-4A08-A4D5-18BA7FAF0583}" type="pres">
      <dgm:prSet presAssocID="{A4E9E5BA-2034-4190-91CC-21002E004497}" presName="background3" presStyleLbl="node3" presStyleIdx="3" presStyleCnt="7"/>
      <dgm:spPr/>
    </dgm:pt>
    <dgm:pt modelId="{2355A72C-49C9-49BA-800E-331751E9B36F}" type="pres">
      <dgm:prSet presAssocID="{A4E9E5BA-2034-4190-91CC-21002E004497}" presName="text3" presStyleLbl="fgAcc3" presStyleIdx="3" presStyleCnt="7">
        <dgm:presLayoutVars>
          <dgm:chPref val="3"/>
        </dgm:presLayoutVars>
      </dgm:prSet>
      <dgm:spPr/>
    </dgm:pt>
    <dgm:pt modelId="{E7BAD768-9A8F-43D6-A042-FA9D6584D34B}" type="pres">
      <dgm:prSet presAssocID="{A4E9E5BA-2034-4190-91CC-21002E004497}" presName="hierChild4" presStyleCnt="0"/>
      <dgm:spPr/>
    </dgm:pt>
    <dgm:pt modelId="{1435FFAB-00DA-4BB1-BE38-5806FD71F93C}" type="pres">
      <dgm:prSet presAssocID="{84AEEBC5-AA7B-4FC7-B7E6-855326EB6C9B}" presName="Name17" presStyleLbl="parChTrans1D3" presStyleIdx="4" presStyleCnt="7"/>
      <dgm:spPr/>
    </dgm:pt>
    <dgm:pt modelId="{E4791834-12DE-4A4D-95E8-A798910D1CEE}" type="pres">
      <dgm:prSet presAssocID="{D6FF5E04-1893-4ECF-A7A6-32381FC2C50D}" presName="hierRoot3" presStyleCnt="0"/>
      <dgm:spPr/>
    </dgm:pt>
    <dgm:pt modelId="{A2A600A7-0F4F-4699-8854-1D64B2379DD5}" type="pres">
      <dgm:prSet presAssocID="{D6FF5E04-1893-4ECF-A7A6-32381FC2C50D}" presName="composite3" presStyleCnt="0"/>
      <dgm:spPr/>
    </dgm:pt>
    <dgm:pt modelId="{4761F34A-F6A6-44A6-B50B-7D16B60BB0D1}" type="pres">
      <dgm:prSet presAssocID="{D6FF5E04-1893-4ECF-A7A6-32381FC2C50D}" presName="background3" presStyleLbl="node3" presStyleIdx="4" presStyleCnt="7"/>
      <dgm:spPr/>
    </dgm:pt>
    <dgm:pt modelId="{0F03BD45-2386-454D-A5CA-2CD5FE8233D0}" type="pres">
      <dgm:prSet presAssocID="{D6FF5E04-1893-4ECF-A7A6-32381FC2C50D}" presName="text3" presStyleLbl="fgAcc3" presStyleIdx="4" presStyleCnt="7">
        <dgm:presLayoutVars>
          <dgm:chPref val="3"/>
        </dgm:presLayoutVars>
      </dgm:prSet>
      <dgm:spPr/>
    </dgm:pt>
    <dgm:pt modelId="{04D291DF-4D30-4C81-8A67-2539F4D04A05}" type="pres">
      <dgm:prSet presAssocID="{D6FF5E04-1893-4ECF-A7A6-32381FC2C50D}" presName="hierChild4" presStyleCnt="0"/>
      <dgm:spPr/>
    </dgm:pt>
    <dgm:pt modelId="{72848F83-F69A-41C3-B2A7-AB6CBEA4F5A9}" type="pres">
      <dgm:prSet presAssocID="{90B93C69-F821-4AAD-BFC3-D752E5CC0D79}" presName="Name10" presStyleLbl="parChTrans1D2" presStyleIdx="2" presStyleCnt="3"/>
      <dgm:spPr/>
    </dgm:pt>
    <dgm:pt modelId="{ECD56556-3AD4-42D8-A1D7-0BDCB45321F7}" type="pres">
      <dgm:prSet presAssocID="{6E6F71CD-945A-421A-A359-6B3258204EEF}" presName="hierRoot2" presStyleCnt="0"/>
      <dgm:spPr/>
    </dgm:pt>
    <dgm:pt modelId="{12DDC360-FEEE-4353-9665-B2EC87E985C5}" type="pres">
      <dgm:prSet presAssocID="{6E6F71CD-945A-421A-A359-6B3258204EEF}" presName="composite2" presStyleCnt="0"/>
      <dgm:spPr/>
    </dgm:pt>
    <dgm:pt modelId="{F6044F48-CC09-4FFF-96CB-1C403022AB1F}" type="pres">
      <dgm:prSet presAssocID="{6E6F71CD-945A-421A-A359-6B3258204EEF}" presName="background2" presStyleLbl="node2" presStyleIdx="2" presStyleCnt="3"/>
      <dgm:spPr/>
    </dgm:pt>
    <dgm:pt modelId="{B46AF5D9-2030-47AB-AB72-87935EF3FA7B}" type="pres">
      <dgm:prSet presAssocID="{6E6F71CD-945A-421A-A359-6B3258204EEF}" presName="text2" presStyleLbl="fgAcc2" presStyleIdx="2" presStyleCnt="3" custScaleX="200922" custLinFactNeighborX="8632" custLinFactNeighborY="-74008">
        <dgm:presLayoutVars>
          <dgm:chPref val="3"/>
        </dgm:presLayoutVars>
      </dgm:prSet>
      <dgm:spPr/>
    </dgm:pt>
    <dgm:pt modelId="{303F0BD1-BC2A-4A28-A179-AA43DE7D0784}" type="pres">
      <dgm:prSet presAssocID="{6E6F71CD-945A-421A-A359-6B3258204EEF}" presName="hierChild3" presStyleCnt="0"/>
      <dgm:spPr/>
    </dgm:pt>
    <dgm:pt modelId="{551707AA-3B9A-4760-BA51-624A87E15195}" type="pres">
      <dgm:prSet presAssocID="{41624F6B-A3CD-472E-B3D2-FB67E8D7D0D2}" presName="Name17" presStyleLbl="parChTrans1D3" presStyleIdx="5" presStyleCnt="7"/>
      <dgm:spPr/>
    </dgm:pt>
    <dgm:pt modelId="{4CD95B95-06BF-48A4-8C35-E6D71F991450}" type="pres">
      <dgm:prSet presAssocID="{5AE9B9EB-2446-410D-8AB5-B3DF187226EB}" presName="hierRoot3" presStyleCnt="0"/>
      <dgm:spPr/>
    </dgm:pt>
    <dgm:pt modelId="{DF116B91-6C7F-4BFC-854F-B25B37EF99A9}" type="pres">
      <dgm:prSet presAssocID="{5AE9B9EB-2446-410D-8AB5-B3DF187226EB}" presName="composite3" presStyleCnt="0"/>
      <dgm:spPr/>
    </dgm:pt>
    <dgm:pt modelId="{5BBBA66D-E820-44BF-824C-82AEBF351766}" type="pres">
      <dgm:prSet presAssocID="{5AE9B9EB-2446-410D-8AB5-B3DF187226EB}" presName="background3" presStyleLbl="node3" presStyleIdx="5" presStyleCnt="7"/>
      <dgm:spPr/>
    </dgm:pt>
    <dgm:pt modelId="{7F4BC315-5217-4B68-9AD4-D43CE21E4CFC}" type="pres">
      <dgm:prSet presAssocID="{5AE9B9EB-2446-410D-8AB5-B3DF187226EB}" presName="text3" presStyleLbl="fgAcc3" presStyleIdx="5" presStyleCnt="7">
        <dgm:presLayoutVars>
          <dgm:chPref val="3"/>
        </dgm:presLayoutVars>
      </dgm:prSet>
      <dgm:spPr/>
    </dgm:pt>
    <dgm:pt modelId="{3C34CCFA-4DFF-4DD9-AAAA-7C9C4A50DC7A}" type="pres">
      <dgm:prSet presAssocID="{5AE9B9EB-2446-410D-8AB5-B3DF187226EB}" presName="hierChild4" presStyleCnt="0"/>
      <dgm:spPr/>
    </dgm:pt>
    <dgm:pt modelId="{F8748D4C-8432-4F13-822D-3F8A124683FC}" type="pres">
      <dgm:prSet presAssocID="{77508536-43B0-46B9-A3C7-4915EC284FDC}" presName="Name17" presStyleLbl="parChTrans1D3" presStyleIdx="6" presStyleCnt="7"/>
      <dgm:spPr/>
    </dgm:pt>
    <dgm:pt modelId="{B8223754-0D73-4194-98FD-8296BCE75627}" type="pres">
      <dgm:prSet presAssocID="{5B2CD4C4-29DF-41AE-8807-615710776D82}" presName="hierRoot3" presStyleCnt="0"/>
      <dgm:spPr/>
    </dgm:pt>
    <dgm:pt modelId="{9875A3CC-2AFD-4D25-8040-138DA07B1DE2}" type="pres">
      <dgm:prSet presAssocID="{5B2CD4C4-29DF-41AE-8807-615710776D82}" presName="composite3" presStyleCnt="0"/>
      <dgm:spPr/>
    </dgm:pt>
    <dgm:pt modelId="{1CDEB6BA-AA0B-419F-98A1-E8DBABD2C68D}" type="pres">
      <dgm:prSet presAssocID="{5B2CD4C4-29DF-41AE-8807-615710776D82}" presName="background3" presStyleLbl="node3" presStyleIdx="6" presStyleCnt="7"/>
      <dgm:spPr/>
    </dgm:pt>
    <dgm:pt modelId="{48227861-9112-4738-A818-FED31EB0ABFE}" type="pres">
      <dgm:prSet presAssocID="{5B2CD4C4-29DF-41AE-8807-615710776D82}" presName="text3" presStyleLbl="fgAcc3" presStyleIdx="6" presStyleCnt="7">
        <dgm:presLayoutVars>
          <dgm:chPref val="3"/>
        </dgm:presLayoutVars>
      </dgm:prSet>
      <dgm:spPr/>
    </dgm:pt>
    <dgm:pt modelId="{5F1EFB9B-3886-41E0-B6C6-5E47010579E8}" type="pres">
      <dgm:prSet presAssocID="{5B2CD4C4-29DF-41AE-8807-615710776D82}" presName="hierChild4" presStyleCnt="0"/>
      <dgm:spPr/>
    </dgm:pt>
    <dgm:pt modelId="{C8C9A43A-D67A-4FDD-B2DC-51A619C85B1B}" type="pres">
      <dgm:prSet presAssocID="{F49129A7-558B-4A05-A700-211FDCF75017}" presName="hierRoot1" presStyleCnt="0"/>
      <dgm:spPr/>
    </dgm:pt>
    <dgm:pt modelId="{33AA141F-5AC4-42BC-BA96-1F3A7E7F9C20}" type="pres">
      <dgm:prSet presAssocID="{F49129A7-558B-4A05-A700-211FDCF75017}" presName="composite" presStyleCnt="0"/>
      <dgm:spPr/>
    </dgm:pt>
    <dgm:pt modelId="{5D4D01DF-70DD-4DFE-A3BA-FE8BA7CAB8A8}" type="pres">
      <dgm:prSet presAssocID="{F49129A7-558B-4A05-A700-211FDCF75017}" presName="background" presStyleLbl="node0" presStyleIdx="1" presStyleCnt="2"/>
      <dgm:spPr/>
    </dgm:pt>
    <dgm:pt modelId="{1C840F38-C01A-4FAC-A6C9-84BA5EA8851B}" type="pres">
      <dgm:prSet presAssocID="{F49129A7-558B-4A05-A700-211FDCF75017}" presName="text" presStyleLbl="fgAcc0" presStyleIdx="1" presStyleCnt="2" custScaleX="339604" custLinFactX="-200000" custLinFactY="200000" custLinFactNeighborX="-205879" custLinFactNeighborY="289788">
        <dgm:presLayoutVars>
          <dgm:chPref val="3"/>
        </dgm:presLayoutVars>
      </dgm:prSet>
      <dgm:spPr/>
    </dgm:pt>
    <dgm:pt modelId="{75462920-0212-4E76-BEDE-ED028C129D1B}" type="pres">
      <dgm:prSet presAssocID="{F49129A7-558B-4A05-A700-211FDCF75017}" presName="hierChild2" presStyleCnt="0"/>
      <dgm:spPr/>
    </dgm:pt>
  </dgm:ptLst>
  <dgm:cxnLst>
    <dgm:cxn modelId="{7D407B00-55C5-4613-A21C-11992EEFAE7F}" type="presOf" srcId="{84AEEBC5-AA7B-4FC7-B7E6-855326EB6C9B}" destId="{1435FFAB-00DA-4BB1-BE38-5806FD71F93C}" srcOrd="0" destOrd="0" presId="urn:microsoft.com/office/officeart/2005/8/layout/hierarchy1"/>
    <dgm:cxn modelId="{3F95770D-B2DA-4CA7-A1DF-34E27C202514}" srcId="{8607D05B-1F3F-4215-A1D9-3A05ECBC76BE}" destId="{67C876A0-AA39-418D-A130-10F9E6338583}" srcOrd="0" destOrd="0" parTransId="{E7544A46-6CC1-4242-BED9-E3F2B9410F78}" sibTransId="{F35B99AB-971D-475D-A445-3B1008D58ADE}"/>
    <dgm:cxn modelId="{BCA03C10-C690-4796-80D8-9291B95ABDF1}" srcId="{278BCB8D-3E2F-4A44-A0BF-368CF09BD3F3}" destId="{8607D05B-1F3F-4215-A1D9-3A05ECBC76BE}" srcOrd="0" destOrd="0" parTransId="{61E3B9AD-D78B-4392-94F5-B7528B510619}" sibTransId="{57BA95CA-2A77-4D09-93D8-2B18C73274F9}"/>
    <dgm:cxn modelId="{5856AD1F-9EE4-42E5-ADEE-E401C4843019}" srcId="{C93FBC4C-C113-404B-A049-96C05AB3B11C}" destId="{A4E9E5BA-2034-4190-91CC-21002E004497}" srcOrd="0" destOrd="0" parTransId="{BAF3E332-2211-4947-82B3-C5855331A88E}" sibTransId="{92A7FA3E-1467-49E5-96C1-90B22D226BA2}"/>
    <dgm:cxn modelId="{C31FFE24-2CD4-4A25-9E28-30F8ED1E2350}" srcId="{278BCB8D-3E2F-4A44-A0BF-368CF09BD3F3}" destId="{C93FBC4C-C113-404B-A049-96C05AB3B11C}" srcOrd="1" destOrd="0" parTransId="{C14BD868-93FF-4926-A0D8-5CCE7D3B47FD}" sibTransId="{B53AA7B1-BEA4-4318-B1CF-2294BAE8AD4D}"/>
    <dgm:cxn modelId="{F6B3502F-17B9-4594-85F5-79E68F5AB541}" srcId="{8BC61A1F-640E-4CF2-B289-B5E0AF1BD987}" destId="{F49129A7-558B-4A05-A700-211FDCF75017}" srcOrd="1" destOrd="0" parTransId="{D1AC854C-526B-407D-882D-1C994EB47452}" sibTransId="{1724E30B-D9E5-44CA-BC8F-88A518D52142}"/>
    <dgm:cxn modelId="{01BD1F31-53B5-4639-BA68-26E2D0EFDFCE}" type="presOf" srcId="{41624F6B-A3CD-472E-B3D2-FB67E8D7D0D2}" destId="{551707AA-3B9A-4760-BA51-624A87E15195}" srcOrd="0" destOrd="0" presId="urn:microsoft.com/office/officeart/2005/8/layout/hierarchy1"/>
    <dgm:cxn modelId="{35760E3A-EC82-47F8-8E9A-ED700E456AF9}" type="presOf" srcId="{C93FBC4C-C113-404B-A049-96C05AB3B11C}" destId="{CEB0A742-FE56-4C21-9A6F-A622BA1AD4EB}" srcOrd="0" destOrd="0" presId="urn:microsoft.com/office/officeart/2005/8/layout/hierarchy1"/>
    <dgm:cxn modelId="{6DE9915F-3451-4622-8244-0810CA4580C7}" type="presOf" srcId="{8607D05B-1F3F-4215-A1D9-3A05ECBC76BE}" destId="{D11D6625-A02A-4FA7-B3CA-C3EED7583857}" srcOrd="0" destOrd="0" presId="urn:microsoft.com/office/officeart/2005/8/layout/hierarchy1"/>
    <dgm:cxn modelId="{F3B8D542-F1F5-4D31-89BB-127E235325B3}" srcId="{C93FBC4C-C113-404B-A049-96C05AB3B11C}" destId="{D6FF5E04-1893-4ECF-A7A6-32381FC2C50D}" srcOrd="1" destOrd="0" parTransId="{84AEEBC5-AA7B-4FC7-B7E6-855326EB6C9B}" sibTransId="{F4CDF8C0-3DC8-47C5-B69A-A9C6363976B6}"/>
    <dgm:cxn modelId="{32A1E743-2269-4D36-9240-3D45E0F90BE6}" type="presOf" srcId="{5B2CD4C4-29DF-41AE-8807-615710776D82}" destId="{48227861-9112-4738-A818-FED31EB0ABFE}" srcOrd="0" destOrd="0" presId="urn:microsoft.com/office/officeart/2005/8/layout/hierarchy1"/>
    <dgm:cxn modelId="{DB23ED47-ED8E-44D7-BC96-B337A5BADD38}" type="presOf" srcId="{F49129A7-558B-4A05-A700-211FDCF75017}" destId="{1C840F38-C01A-4FAC-A6C9-84BA5EA8851B}" srcOrd="0" destOrd="0" presId="urn:microsoft.com/office/officeart/2005/8/layout/hierarchy1"/>
    <dgm:cxn modelId="{C7CFE44C-BCCC-46EE-A67C-F66BE78DE418}" srcId="{6E6F71CD-945A-421A-A359-6B3258204EEF}" destId="{5AE9B9EB-2446-410D-8AB5-B3DF187226EB}" srcOrd="0" destOrd="0" parTransId="{41624F6B-A3CD-472E-B3D2-FB67E8D7D0D2}" sibTransId="{BB0672A0-66A4-426C-9DF5-890DF03F350B}"/>
    <dgm:cxn modelId="{1D667156-D837-44E4-8833-603976148156}" srcId="{278BCB8D-3E2F-4A44-A0BF-368CF09BD3F3}" destId="{6E6F71CD-945A-421A-A359-6B3258204EEF}" srcOrd="2" destOrd="0" parTransId="{90B93C69-F821-4AAD-BFC3-D752E5CC0D79}" sibTransId="{0D29E785-60D3-4F46-B83F-8073AB29B46A}"/>
    <dgm:cxn modelId="{D9F9647D-8FEE-4B36-A848-01660431B55B}" type="presOf" srcId="{6E6F71CD-945A-421A-A359-6B3258204EEF}" destId="{B46AF5D9-2030-47AB-AB72-87935EF3FA7B}" srcOrd="0" destOrd="0" presId="urn:microsoft.com/office/officeart/2005/8/layout/hierarchy1"/>
    <dgm:cxn modelId="{53339980-A501-4E9D-A371-E7383027FC00}" type="presOf" srcId="{97DBD23E-593D-4B69-A78E-C7417D602403}" destId="{E44D93E5-DE34-4EE7-96F0-F17EA3572296}" srcOrd="0" destOrd="0" presId="urn:microsoft.com/office/officeart/2005/8/layout/hierarchy1"/>
    <dgm:cxn modelId="{781EA784-FFCF-469E-8F1F-507B61DFFFD7}" type="presOf" srcId="{BAF3E332-2211-4947-82B3-C5855331A88E}" destId="{038E452B-D010-4082-9FA2-D21D39542703}" srcOrd="0" destOrd="0" presId="urn:microsoft.com/office/officeart/2005/8/layout/hierarchy1"/>
    <dgm:cxn modelId="{8C91BB8B-8B82-44AF-A8BA-15B03E6D8DBF}" type="presOf" srcId="{61E3B9AD-D78B-4392-94F5-B7528B510619}" destId="{BB6A985C-0E1E-4606-8330-0C0B199044A9}" srcOrd="0" destOrd="0" presId="urn:microsoft.com/office/officeart/2005/8/layout/hierarchy1"/>
    <dgm:cxn modelId="{7AFD988C-AEFB-461C-8B77-F7D53DD7A568}" type="presOf" srcId="{8CA449A2-9AED-4E39-A618-3F287FF57322}" destId="{F1BF99E1-8B63-46CE-A1AD-3E158B8DD728}" srcOrd="0" destOrd="0" presId="urn:microsoft.com/office/officeart/2005/8/layout/hierarchy1"/>
    <dgm:cxn modelId="{47865394-C2E2-4818-AFB5-F56457685B3F}" type="presOf" srcId="{A4E9E5BA-2034-4190-91CC-21002E004497}" destId="{2355A72C-49C9-49BA-800E-331751E9B36F}" srcOrd="0" destOrd="0" presId="urn:microsoft.com/office/officeart/2005/8/layout/hierarchy1"/>
    <dgm:cxn modelId="{8031959F-0E44-4E55-B80D-1A9F7EE2469E}" srcId="{6E6F71CD-945A-421A-A359-6B3258204EEF}" destId="{5B2CD4C4-29DF-41AE-8807-615710776D82}" srcOrd="1" destOrd="0" parTransId="{77508536-43B0-46B9-A3C7-4915EC284FDC}" sibTransId="{DAFE4417-9C09-444D-A1A8-EF7429C9845E}"/>
    <dgm:cxn modelId="{4E3FD3A6-3F60-4923-B968-593E9B5AC031}" type="presOf" srcId="{D6FF5E04-1893-4ECF-A7A6-32381FC2C50D}" destId="{0F03BD45-2386-454D-A5CA-2CD5FE8233D0}" srcOrd="0" destOrd="0" presId="urn:microsoft.com/office/officeart/2005/8/layout/hierarchy1"/>
    <dgm:cxn modelId="{2B3ABCA7-76B9-4EAC-A717-A694796E7B71}" type="presOf" srcId="{90B93C69-F821-4AAD-BFC3-D752E5CC0D79}" destId="{72848F83-F69A-41C3-B2A7-AB6CBEA4F5A9}" srcOrd="0" destOrd="0" presId="urn:microsoft.com/office/officeart/2005/8/layout/hierarchy1"/>
    <dgm:cxn modelId="{1397ECAC-1347-4150-A624-98BB74555FB8}" type="presOf" srcId="{8BC61A1F-640E-4CF2-B289-B5E0AF1BD987}" destId="{F7F50F64-9EF6-414F-B1A3-D1CAC540FF38}" srcOrd="0" destOrd="0" presId="urn:microsoft.com/office/officeart/2005/8/layout/hierarchy1"/>
    <dgm:cxn modelId="{F2F4F1B1-E98E-4E88-B9D9-E548ADC07830}" srcId="{8607D05B-1F3F-4215-A1D9-3A05ECBC76BE}" destId="{BED1A789-081E-41B2-B0A2-AEC325A689B4}" srcOrd="1" destOrd="0" parTransId="{97DBD23E-593D-4B69-A78E-C7417D602403}" sibTransId="{6D23EC54-E5A8-4767-A618-7F0A7B3161DC}"/>
    <dgm:cxn modelId="{5336D9B3-D9C2-4C29-ABFC-6AA6E3B0700D}" type="presOf" srcId="{7D4256C4-1208-4128-951F-E5D9557410AE}" destId="{E733999A-2886-461C-98FF-13E8FDED96D4}" srcOrd="0" destOrd="0" presId="urn:microsoft.com/office/officeart/2005/8/layout/hierarchy1"/>
    <dgm:cxn modelId="{005AB3B4-459D-4121-A388-30F292055D3A}" type="presOf" srcId="{67C876A0-AA39-418D-A130-10F9E6338583}" destId="{DBD5FBE2-0FC3-44DC-8D81-0ADC1AFE904A}" srcOrd="0" destOrd="0" presId="urn:microsoft.com/office/officeart/2005/8/layout/hierarchy1"/>
    <dgm:cxn modelId="{F39097B6-9878-4010-8C16-4C27DBD04935}" type="presOf" srcId="{BED1A789-081E-41B2-B0A2-AEC325A689B4}" destId="{15B1721D-A64F-42A9-9A63-56D501250376}" srcOrd="0" destOrd="0" presId="urn:microsoft.com/office/officeart/2005/8/layout/hierarchy1"/>
    <dgm:cxn modelId="{D9860DCC-E7E4-4CFD-B561-51D0ABDCAAD3}" type="presOf" srcId="{C14BD868-93FF-4926-A0D8-5CCE7D3B47FD}" destId="{D88196E8-4D9C-484A-9D0D-A30694B1D40F}" srcOrd="0" destOrd="0" presId="urn:microsoft.com/office/officeart/2005/8/layout/hierarchy1"/>
    <dgm:cxn modelId="{455400D9-A865-4463-B992-AA15BD7045B6}" srcId="{8BC61A1F-640E-4CF2-B289-B5E0AF1BD987}" destId="{278BCB8D-3E2F-4A44-A0BF-368CF09BD3F3}" srcOrd="0" destOrd="0" parTransId="{15CC1CA6-6A68-4624-ACD7-6A4EC1B9614C}" sibTransId="{9987F0E5-2C1D-49A6-937B-AF1B396DF01D}"/>
    <dgm:cxn modelId="{9F846AE1-6075-4B16-8559-0FEC2EAB2DA6}" type="presOf" srcId="{77508536-43B0-46B9-A3C7-4915EC284FDC}" destId="{F8748D4C-8432-4F13-822D-3F8A124683FC}" srcOrd="0" destOrd="0" presId="urn:microsoft.com/office/officeart/2005/8/layout/hierarchy1"/>
    <dgm:cxn modelId="{210945E5-E6E1-45DF-A391-E24A57C10767}" type="presOf" srcId="{5AE9B9EB-2446-410D-8AB5-B3DF187226EB}" destId="{7F4BC315-5217-4B68-9AD4-D43CE21E4CFC}" srcOrd="0" destOrd="0" presId="urn:microsoft.com/office/officeart/2005/8/layout/hierarchy1"/>
    <dgm:cxn modelId="{B52A55E9-24C2-47DB-A815-CB7A5CDDDFC4}" type="presOf" srcId="{278BCB8D-3E2F-4A44-A0BF-368CF09BD3F3}" destId="{DC3A95AB-D90A-4DED-AEFE-B32CB5685A06}" srcOrd="0" destOrd="0" presId="urn:microsoft.com/office/officeart/2005/8/layout/hierarchy1"/>
    <dgm:cxn modelId="{745FB8E9-F334-4BF2-B540-6DFCA10892F1}" srcId="{8607D05B-1F3F-4215-A1D9-3A05ECBC76BE}" destId="{8CA449A2-9AED-4E39-A618-3F287FF57322}" srcOrd="2" destOrd="0" parTransId="{7D4256C4-1208-4128-951F-E5D9557410AE}" sibTransId="{EC57CADE-5DC6-41BA-A849-2435DF8AA0F7}"/>
    <dgm:cxn modelId="{51F12DF1-FFCC-4F2C-86AD-A1D37BCAC3A8}" type="presOf" srcId="{E7544A46-6CC1-4242-BED9-E3F2B9410F78}" destId="{D8AEB7C9-4AA8-4613-A50A-60FCF73078E5}" srcOrd="0" destOrd="0" presId="urn:microsoft.com/office/officeart/2005/8/layout/hierarchy1"/>
    <dgm:cxn modelId="{04DC69B1-410D-431D-AC02-64253922D849}" type="presParOf" srcId="{F7F50F64-9EF6-414F-B1A3-D1CAC540FF38}" destId="{1564CE23-F67B-4B89-95ED-0B19998E11EE}" srcOrd="0" destOrd="0" presId="urn:microsoft.com/office/officeart/2005/8/layout/hierarchy1"/>
    <dgm:cxn modelId="{FA109629-46E1-42FD-8A3A-C5993FD93FE7}" type="presParOf" srcId="{1564CE23-F67B-4B89-95ED-0B19998E11EE}" destId="{165BF895-7C9B-409E-AF0E-919CB9F954EC}" srcOrd="0" destOrd="0" presId="urn:microsoft.com/office/officeart/2005/8/layout/hierarchy1"/>
    <dgm:cxn modelId="{75D86669-69A4-41E3-9894-FFCE125F97CD}" type="presParOf" srcId="{165BF895-7C9B-409E-AF0E-919CB9F954EC}" destId="{AF2DEE03-660D-425F-AB1F-8F74EECBF1BB}" srcOrd="0" destOrd="0" presId="urn:microsoft.com/office/officeart/2005/8/layout/hierarchy1"/>
    <dgm:cxn modelId="{DBFB9A33-C734-442D-AED3-058043F37374}" type="presParOf" srcId="{165BF895-7C9B-409E-AF0E-919CB9F954EC}" destId="{DC3A95AB-D90A-4DED-AEFE-B32CB5685A06}" srcOrd="1" destOrd="0" presId="urn:microsoft.com/office/officeart/2005/8/layout/hierarchy1"/>
    <dgm:cxn modelId="{968E1449-2964-4CA5-BADD-877C3966DF0D}" type="presParOf" srcId="{1564CE23-F67B-4B89-95ED-0B19998E11EE}" destId="{F4F3F68F-14BD-4C8C-978E-469512DE1035}" srcOrd="1" destOrd="0" presId="urn:microsoft.com/office/officeart/2005/8/layout/hierarchy1"/>
    <dgm:cxn modelId="{0AEA04C4-C6AB-42C2-8E48-21F683C94F75}" type="presParOf" srcId="{F4F3F68F-14BD-4C8C-978E-469512DE1035}" destId="{BB6A985C-0E1E-4606-8330-0C0B199044A9}" srcOrd="0" destOrd="0" presId="urn:microsoft.com/office/officeart/2005/8/layout/hierarchy1"/>
    <dgm:cxn modelId="{80AFEB33-5D1F-44E9-B027-8465EE6CA7AE}" type="presParOf" srcId="{F4F3F68F-14BD-4C8C-978E-469512DE1035}" destId="{759F3707-2FFE-4FC8-8C6B-D0844984688F}" srcOrd="1" destOrd="0" presId="urn:microsoft.com/office/officeart/2005/8/layout/hierarchy1"/>
    <dgm:cxn modelId="{60018270-71D1-4D82-AA07-376B33279118}" type="presParOf" srcId="{759F3707-2FFE-4FC8-8C6B-D0844984688F}" destId="{0F7276AA-2B0C-4F63-9EE8-58954205237A}" srcOrd="0" destOrd="0" presId="urn:microsoft.com/office/officeart/2005/8/layout/hierarchy1"/>
    <dgm:cxn modelId="{15480C54-8F70-42A8-BEBE-6073B4AECE4E}" type="presParOf" srcId="{0F7276AA-2B0C-4F63-9EE8-58954205237A}" destId="{D6B0A07F-7A4F-4E1A-8543-7A3E305C634B}" srcOrd="0" destOrd="0" presId="urn:microsoft.com/office/officeart/2005/8/layout/hierarchy1"/>
    <dgm:cxn modelId="{407D49F7-141F-4FA8-90DF-A31452E46C64}" type="presParOf" srcId="{0F7276AA-2B0C-4F63-9EE8-58954205237A}" destId="{D11D6625-A02A-4FA7-B3CA-C3EED7583857}" srcOrd="1" destOrd="0" presId="urn:microsoft.com/office/officeart/2005/8/layout/hierarchy1"/>
    <dgm:cxn modelId="{29FD15DF-BF93-4994-ACE9-7098370CF553}" type="presParOf" srcId="{759F3707-2FFE-4FC8-8C6B-D0844984688F}" destId="{D47DD001-1845-4F61-8C2D-2F343AF0A0FB}" srcOrd="1" destOrd="0" presId="urn:microsoft.com/office/officeart/2005/8/layout/hierarchy1"/>
    <dgm:cxn modelId="{F2C3147C-82B2-40AF-94A1-9B9FE0660EAD}" type="presParOf" srcId="{D47DD001-1845-4F61-8C2D-2F343AF0A0FB}" destId="{D8AEB7C9-4AA8-4613-A50A-60FCF73078E5}" srcOrd="0" destOrd="0" presId="urn:microsoft.com/office/officeart/2005/8/layout/hierarchy1"/>
    <dgm:cxn modelId="{CA22233B-1904-40E6-AE9E-D1871527650A}" type="presParOf" srcId="{D47DD001-1845-4F61-8C2D-2F343AF0A0FB}" destId="{36A499DB-93BB-4F62-B6FD-9B03ECD40701}" srcOrd="1" destOrd="0" presId="urn:microsoft.com/office/officeart/2005/8/layout/hierarchy1"/>
    <dgm:cxn modelId="{485666A8-722E-41F5-A3F1-EEBEDA2B60CC}" type="presParOf" srcId="{36A499DB-93BB-4F62-B6FD-9B03ECD40701}" destId="{21EEAF46-6510-4B3E-9449-51152912F3B9}" srcOrd="0" destOrd="0" presId="urn:microsoft.com/office/officeart/2005/8/layout/hierarchy1"/>
    <dgm:cxn modelId="{073DBD3A-DDBD-4FA9-9538-6D1160C1B292}" type="presParOf" srcId="{21EEAF46-6510-4B3E-9449-51152912F3B9}" destId="{992541C0-C901-4262-A68D-B83F1CED89BC}" srcOrd="0" destOrd="0" presId="urn:microsoft.com/office/officeart/2005/8/layout/hierarchy1"/>
    <dgm:cxn modelId="{76A87565-D397-4929-878B-E657920F12B6}" type="presParOf" srcId="{21EEAF46-6510-4B3E-9449-51152912F3B9}" destId="{DBD5FBE2-0FC3-44DC-8D81-0ADC1AFE904A}" srcOrd="1" destOrd="0" presId="urn:microsoft.com/office/officeart/2005/8/layout/hierarchy1"/>
    <dgm:cxn modelId="{86E47E29-8795-4057-963B-6BD7F18ABB82}" type="presParOf" srcId="{36A499DB-93BB-4F62-B6FD-9B03ECD40701}" destId="{A9FC3B77-65AD-4C59-AA7E-1B1DBB8090FC}" srcOrd="1" destOrd="0" presId="urn:microsoft.com/office/officeart/2005/8/layout/hierarchy1"/>
    <dgm:cxn modelId="{BE24D23F-A095-4956-A369-0C716FB58A0E}" type="presParOf" srcId="{D47DD001-1845-4F61-8C2D-2F343AF0A0FB}" destId="{E44D93E5-DE34-4EE7-96F0-F17EA3572296}" srcOrd="2" destOrd="0" presId="urn:microsoft.com/office/officeart/2005/8/layout/hierarchy1"/>
    <dgm:cxn modelId="{F8EBC91B-34D2-4D63-BD7D-EE858F774795}" type="presParOf" srcId="{D47DD001-1845-4F61-8C2D-2F343AF0A0FB}" destId="{8A871D24-2299-47E5-9771-E0EC40E6D5F3}" srcOrd="3" destOrd="0" presId="urn:microsoft.com/office/officeart/2005/8/layout/hierarchy1"/>
    <dgm:cxn modelId="{031707C1-3FE6-4379-A213-BB3A04A5EB10}" type="presParOf" srcId="{8A871D24-2299-47E5-9771-E0EC40E6D5F3}" destId="{3C87AF13-5E06-4F0F-AF83-C476F46FBCF4}" srcOrd="0" destOrd="0" presId="urn:microsoft.com/office/officeart/2005/8/layout/hierarchy1"/>
    <dgm:cxn modelId="{A30645F0-B774-416A-BE13-BCFB5475318D}" type="presParOf" srcId="{3C87AF13-5E06-4F0F-AF83-C476F46FBCF4}" destId="{2AAEA62E-D2B3-43E4-93B3-84FE97EC1674}" srcOrd="0" destOrd="0" presId="urn:microsoft.com/office/officeart/2005/8/layout/hierarchy1"/>
    <dgm:cxn modelId="{401CF1F7-E3AE-498F-B006-6A194B2F7574}" type="presParOf" srcId="{3C87AF13-5E06-4F0F-AF83-C476F46FBCF4}" destId="{15B1721D-A64F-42A9-9A63-56D501250376}" srcOrd="1" destOrd="0" presId="urn:microsoft.com/office/officeart/2005/8/layout/hierarchy1"/>
    <dgm:cxn modelId="{6338F6AC-861F-4994-ADE0-2A0D444BFEA1}" type="presParOf" srcId="{8A871D24-2299-47E5-9771-E0EC40E6D5F3}" destId="{54837F44-8531-4264-BF0F-54F8CE73B4FD}" srcOrd="1" destOrd="0" presId="urn:microsoft.com/office/officeart/2005/8/layout/hierarchy1"/>
    <dgm:cxn modelId="{CFD32352-5459-47CC-B33B-921AE416DE80}" type="presParOf" srcId="{D47DD001-1845-4F61-8C2D-2F343AF0A0FB}" destId="{E733999A-2886-461C-98FF-13E8FDED96D4}" srcOrd="4" destOrd="0" presId="urn:microsoft.com/office/officeart/2005/8/layout/hierarchy1"/>
    <dgm:cxn modelId="{1685A9B3-A220-4864-B983-AE181669DB74}" type="presParOf" srcId="{D47DD001-1845-4F61-8C2D-2F343AF0A0FB}" destId="{D9467C50-CEFC-40E4-9C4A-C9B497A60B8A}" srcOrd="5" destOrd="0" presId="urn:microsoft.com/office/officeart/2005/8/layout/hierarchy1"/>
    <dgm:cxn modelId="{912BFA17-53B5-40E3-BA89-5D5250015BF0}" type="presParOf" srcId="{D9467C50-CEFC-40E4-9C4A-C9B497A60B8A}" destId="{11C17187-6BF7-4311-8822-21E2F1A0EEFE}" srcOrd="0" destOrd="0" presId="urn:microsoft.com/office/officeart/2005/8/layout/hierarchy1"/>
    <dgm:cxn modelId="{004F22EC-A234-48E7-A821-A4A92A10A13C}" type="presParOf" srcId="{11C17187-6BF7-4311-8822-21E2F1A0EEFE}" destId="{EF2E60AD-3025-44F2-971D-820AE2644AED}" srcOrd="0" destOrd="0" presId="urn:microsoft.com/office/officeart/2005/8/layout/hierarchy1"/>
    <dgm:cxn modelId="{D9DC0900-0F2C-4EB0-9543-DE4609B9FAD4}" type="presParOf" srcId="{11C17187-6BF7-4311-8822-21E2F1A0EEFE}" destId="{F1BF99E1-8B63-46CE-A1AD-3E158B8DD728}" srcOrd="1" destOrd="0" presId="urn:microsoft.com/office/officeart/2005/8/layout/hierarchy1"/>
    <dgm:cxn modelId="{55FFF253-EDB1-47F3-B3AF-DFE08A453FFB}" type="presParOf" srcId="{D9467C50-CEFC-40E4-9C4A-C9B497A60B8A}" destId="{0CDC5199-48D9-467E-9573-375D7E566895}" srcOrd="1" destOrd="0" presId="urn:microsoft.com/office/officeart/2005/8/layout/hierarchy1"/>
    <dgm:cxn modelId="{435D51AA-10A9-4311-829F-CE84149EA42E}" type="presParOf" srcId="{F4F3F68F-14BD-4C8C-978E-469512DE1035}" destId="{D88196E8-4D9C-484A-9D0D-A30694B1D40F}" srcOrd="2" destOrd="0" presId="urn:microsoft.com/office/officeart/2005/8/layout/hierarchy1"/>
    <dgm:cxn modelId="{2D3FD586-29BF-4167-A8E8-CBF0510D94D3}" type="presParOf" srcId="{F4F3F68F-14BD-4C8C-978E-469512DE1035}" destId="{14A95557-F36B-4348-9FD1-5D3C8E8C10BA}" srcOrd="3" destOrd="0" presId="urn:microsoft.com/office/officeart/2005/8/layout/hierarchy1"/>
    <dgm:cxn modelId="{B1EC5F95-B311-401B-AA00-814E5C4F408B}" type="presParOf" srcId="{14A95557-F36B-4348-9FD1-5D3C8E8C10BA}" destId="{E14FAE38-6B76-4ABD-9EE6-6F9A59306C93}" srcOrd="0" destOrd="0" presId="urn:microsoft.com/office/officeart/2005/8/layout/hierarchy1"/>
    <dgm:cxn modelId="{FEAFD443-8B25-4ABB-B3BD-2D2E0C207AE9}" type="presParOf" srcId="{E14FAE38-6B76-4ABD-9EE6-6F9A59306C93}" destId="{90A2B19C-2006-4937-8363-2A6425AD061B}" srcOrd="0" destOrd="0" presId="urn:microsoft.com/office/officeart/2005/8/layout/hierarchy1"/>
    <dgm:cxn modelId="{1B666E15-04E1-49E8-9077-AC0889828087}" type="presParOf" srcId="{E14FAE38-6B76-4ABD-9EE6-6F9A59306C93}" destId="{CEB0A742-FE56-4C21-9A6F-A622BA1AD4EB}" srcOrd="1" destOrd="0" presId="urn:microsoft.com/office/officeart/2005/8/layout/hierarchy1"/>
    <dgm:cxn modelId="{6E5B2AF9-088F-4992-9E5D-66B97350D168}" type="presParOf" srcId="{14A95557-F36B-4348-9FD1-5D3C8E8C10BA}" destId="{29F4E8BD-6604-4E6C-A3C0-B39FB0EAD81F}" srcOrd="1" destOrd="0" presId="urn:microsoft.com/office/officeart/2005/8/layout/hierarchy1"/>
    <dgm:cxn modelId="{31D2235B-6E7D-4E42-96D7-6D1B018ADF86}" type="presParOf" srcId="{29F4E8BD-6604-4E6C-A3C0-B39FB0EAD81F}" destId="{038E452B-D010-4082-9FA2-D21D39542703}" srcOrd="0" destOrd="0" presId="urn:microsoft.com/office/officeart/2005/8/layout/hierarchy1"/>
    <dgm:cxn modelId="{CBFAE35B-99AB-432E-A7C1-19B1A214893F}" type="presParOf" srcId="{29F4E8BD-6604-4E6C-A3C0-B39FB0EAD81F}" destId="{C3721837-BBBF-43DE-AAF9-BB8C57CA16E5}" srcOrd="1" destOrd="0" presId="urn:microsoft.com/office/officeart/2005/8/layout/hierarchy1"/>
    <dgm:cxn modelId="{3B131659-08B0-4090-9301-38E9F14B1E0C}" type="presParOf" srcId="{C3721837-BBBF-43DE-AAF9-BB8C57CA16E5}" destId="{55537AAF-846E-4026-A720-AFF9915B8A5F}" srcOrd="0" destOrd="0" presId="urn:microsoft.com/office/officeart/2005/8/layout/hierarchy1"/>
    <dgm:cxn modelId="{D483BB9D-C58F-40D0-ABC1-B01995822A2F}" type="presParOf" srcId="{55537AAF-846E-4026-A720-AFF9915B8A5F}" destId="{0BF54693-D1B7-4A08-A4D5-18BA7FAF0583}" srcOrd="0" destOrd="0" presId="urn:microsoft.com/office/officeart/2005/8/layout/hierarchy1"/>
    <dgm:cxn modelId="{E8E758A0-15C9-41AD-A310-354FB7BA9F3D}" type="presParOf" srcId="{55537AAF-846E-4026-A720-AFF9915B8A5F}" destId="{2355A72C-49C9-49BA-800E-331751E9B36F}" srcOrd="1" destOrd="0" presId="urn:microsoft.com/office/officeart/2005/8/layout/hierarchy1"/>
    <dgm:cxn modelId="{353DACFC-8019-4215-969C-C3B90C16A0BC}" type="presParOf" srcId="{C3721837-BBBF-43DE-AAF9-BB8C57CA16E5}" destId="{E7BAD768-9A8F-43D6-A042-FA9D6584D34B}" srcOrd="1" destOrd="0" presId="urn:microsoft.com/office/officeart/2005/8/layout/hierarchy1"/>
    <dgm:cxn modelId="{502BF0A7-677B-435D-B744-7CA1CAED049D}" type="presParOf" srcId="{29F4E8BD-6604-4E6C-A3C0-B39FB0EAD81F}" destId="{1435FFAB-00DA-4BB1-BE38-5806FD71F93C}" srcOrd="2" destOrd="0" presId="urn:microsoft.com/office/officeart/2005/8/layout/hierarchy1"/>
    <dgm:cxn modelId="{331357B7-B289-4F15-99EC-08AE2EE22929}" type="presParOf" srcId="{29F4E8BD-6604-4E6C-A3C0-B39FB0EAD81F}" destId="{E4791834-12DE-4A4D-95E8-A798910D1CEE}" srcOrd="3" destOrd="0" presId="urn:microsoft.com/office/officeart/2005/8/layout/hierarchy1"/>
    <dgm:cxn modelId="{A30596D7-0C2C-43EE-BDFC-C764301A7132}" type="presParOf" srcId="{E4791834-12DE-4A4D-95E8-A798910D1CEE}" destId="{A2A600A7-0F4F-4699-8854-1D64B2379DD5}" srcOrd="0" destOrd="0" presId="urn:microsoft.com/office/officeart/2005/8/layout/hierarchy1"/>
    <dgm:cxn modelId="{45B9BE03-AB60-4570-957B-0BBB30CA076B}" type="presParOf" srcId="{A2A600A7-0F4F-4699-8854-1D64B2379DD5}" destId="{4761F34A-F6A6-44A6-B50B-7D16B60BB0D1}" srcOrd="0" destOrd="0" presId="urn:microsoft.com/office/officeart/2005/8/layout/hierarchy1"/>
    <dgm:cxn modelId="{58A45E63-DA8E-46A9-9F36-93A318777184}" type="presParOf" srcId="{A2A600A7-0F4F-4699-8854-1D64B2379DD5}" destId="{0F03BD45-2386-454D-A5CA-2CD5FE8233D0}" srcOrd="1" destOrd="0" presId="urn:microsoft.com/office/officeart/2005/8/layout/hierarchy1"/>
    <dgm:cxn modelId="{43FC0895-6A2D-4ED5-B18E-3B562A065FA4}" type="presParOf" srcId="{E4791834-12DE-4A4D-95E8-A798910D1CEE}" destId="{04D291DF-4D30-4C81-8A67-2539F4D04A05}" srcOrd="1" destOrd="0" presId="urn:microsoft.com/office/officeart/2005/8/layout/hierarchy1"/>
    <dgm:cxn modelId="{8F7CC418-AEDD-423A-B19D-AB4BF7EEAE76}" type="presParOf" srcId="{F4F3F68F-14BD-4C8C-978E-469512DE1035}" destId="{72848F83-F69A-41C3-B2A7-AB6CBEA4F5A9}" srcOrd="4" destOrd="0" presId="urn:microsoft.com/office/officeart/2005/8/layout/hierarchy1"/>
    <dgm:cxn modelId="{1B582764-9458-4A47-88AD-44A0CA5BE2E4}" type="presParOf" srcId="{F4F3F68F-14BD-4C8C-978E-469512DE1035}" destId="{ECD56556-3AD4-42D8-A1D7-0BDCB45321F7}" srcOrd="5" destOrd="0" presId="urn:microsoft.com/office/officeart/2005/8/layout/hierarchy1"/>
    <dgm:cxn modelId="{75517789-DBBB-4794-8876-37B32FCC9CE1}" type="presParOf" srcId="{ECD56556-3AD4-42D8-A1D7-0BDCB45321F7}" destId="{12DDC360-FEEE-4353-9665-B2EC87E985C5}" srcOrd="0" destOrd="0" presId="urn:microsoft.com/office/officeart/2005/8/layout/hierarchy1"/>
    <dgm:cxn modelId="{AB010073-B0BF-4BE6-9F49-43F1FF2F1B09}" type="presParOf" srcId="{12DDC360-FEEE-4353-9665-B2EC87E985C5}" destId="{F6044F48-CC09-4FFF-96CB-1C403022AB1F}" srcOrd="0" destOrd="0" presId="urn:microsoft.com/office/officeart/2005/8/layout/hierarchy1"/>
    <dgm:cxn modelId="{8A5B358F-0937-4642-BC47-CB8231E46B60}" type="presParOf" srcId="{12DDC360-FEEE-4353-9665-B2EC87E985C5}" destId="{B46AF5D9-2030-47AB-AB72-87935EF3FA7B}" srcOrd="1" destOrd="0" presId="urn:microsoft.com/office/officeart/2005/8/layout/hierarchy1"/>
    <dgm:cxn modelId="{711A4D5A-31D2-4D50-B557-077A3CB7E20B}" type="presParOf" srcId="{ECD56556-3AD4-42D8-A1D7-0BDCB45321F7}" destId="{303F0BD1-BC2A-4A28-A179-AA43DE7D0784}" srcOrd="1" destOrd="0" presId="urn:microsoft.com/office/officeart/2005/8/layout/hierarchy1"/>
    <dgm:cxn modelId="{1D200004-FBBB-44CB-AAD2-7C6EB31F844A}" type="presParOf" srcId="{303F0BD1-BC2A-4A28-A179-AA43DE7D0784}" destId="{551707AA-3B9A-4760-BA51-624A87E15195}" srcOrd="0" destOrd="0" presId="urn:microsoft.com/office/officeart/2005/8/layout/hierarchy1"/>
    <dgm:cxn modelId="{A9A84438-4336-48A5-9E3C-396F7BDEF376}" type="presParOf" srcId="{303F0BD1-BC2A-4A28-A179-AA43DE7D0784}" destId="{4CD95B95-06BF-48A4-8C35-E6D71F991450}" srcOrd="1" destOrd="0" presId="urn:microsoft.com/office/officeart/2005/8/layout/hierarchy1"/>
    <dgm:cxn modelId="{4ACCC5FE-6E05-46F9-B6B1-060398E2913A}" type="presParOf" srcId="{4CD95B95-06BF-48A4-8C35-E6D71F991450}" destId="{DF116B91-6C7F-4BFC-854F-B25B37EF99A9}" srcOrd="0" destOrd="0" presId="urn:microsoft.com/office/officeart/2005/8/layout/hierarchy1"/>
    <dgm:cxn modelId="{BE74ADA9-0B30-4CAB-B07F-25B846BBC4C9}" type="presParOf" srcId="{DF116B91-6C7F-4BFC-854F-B25B37EF99A9}" destId="{5BBBA66D-E820-44BF-824C-82AEBF351766}" srcOrd="0" destOrd="0" presId="urn:microsoft.com/office/officeart/2005/8/layout/hierarchy1"/>
    <dgm:cxn modelId="{7D476CE5-748A-4F24-BDC9-B22434B836BB}" type="presParOf" srcId="{DF116B91-6C7F-4BFC-854F-B25B37EF99A9}" destId="{7F4BC315-5217-4B68-9AD4-D43CE21E4CFC}" srcOrd="1" destOrd="0" presId="urn:microsoft.com/office/officeart/2005/8/layout/hierarchy1"/>
    <dgm:cxn modelId="{42DC1E6D-0A48-4AF5-AA5C-AD8A301D9964}" type="presParOf" srcId="{4CD95B95-06BF-48A4-8C35-E6D71F991450}" destId="{3C34CCFA-4DFF-4DD9-AAAA-7C9C4A50DC7A}" srcOrd="1" destOrd="0" presId="urn:microsoft.com/office/officeart/2005/8/layout/hierarchy1"/>
    <dgm:cxn modelId="{7088EFB2-4F44-4075-B525-4AF90EEFE573}" type="presParOf" srcId="{303F0BD1-BC2A-4A28-A179-AA43DE7D0784}" destId="{F8748D4C-8432-4F13-822D-3F8A124683FC}" srcOrd="2" destOrd="0" presId="urn:microsoft.com/office/officeart/2005/8/layout/hierarchy1"/>
    <dgm:cxn modelId="{30A045C2-E0DF-40F2-A2B4-84EDA911E1E5}" type="presParOf" srcId="{303F0BD1-BC2A-4A28-A179-AA43DE7D0784}" destId="{B8223754-0D73-4194-98FD-8296BCE75627}" srcOrd="3" destOrd="0" presId="urn:microsoft.com/office/officeart/2005/8/layout/hierarchy1"/>
    <dgm:cxn modelId="{6D853549-1A39-44D3-B73D-B13F3EB6E8BA}" type="presParOf" srcId="{B8223754-0D73-4194-98FD-8296BCE75627}" destId="{9875A3CC-2AFD-4D25-8040-138DA07B1DE2}" srcOrd="0" destOrd="0" presId="urn:microsoft.com/office/officeart/2005/8/layout/hierarchy1"/>
    <dgm:cxn modelId="{E5BB925B-1DFB-4431-BA07-BAC81A35C60A}" type="presParOf" srcId="{9875A3CC-2AFD-4D25-8040-138DA07B1DE2}" destId="{1CDEB6BA-AA0B-419F-98A1-E8DBABD2C68D}" srcOrd="0" destOrd="0" presId="urn:microsoft.com/office/officeart/2005/8/layout/hierarchy1"/>
    <dgm:cxn modelId="{B350B205-2B41-43E3-9B68-3C1BE18A7C1D}" type="presParOf" srcId="{9875A3CC-2AFD-4D25-8040-138DA07B1DE2}" destId="{48227861-9112-4738-A818-FED31EB0ABFE}" srcOrd="1" destOrd="0" presId="urn:microsoft.com/office/officeart/2005/8/layout/hierarchy1"/>
    <dgm:cxn modelId="{F2DEC36F-20F8-4078-ADD0-1ABDFF672B19}" type="presParOf" srcId="{B8223754-0D73-4194-98FD-8296BCE75627}" destId="{5F1EFB9B-3886-41E0-B6C6-5E47010579E8}" srcOrd="1" destOrd="0" presId="urn:microsoft.com/office/officeart/2005/8/layout/hierarchy1"/>
    <dgm:cxn modelId="{BB76194F-103E-4CFB-9D15-01404A5691DA}" type="presParOf" srcId="{F7F50F64-9EF6-414F-B1A3-D1CAC540FF38}" destId="{C8C9A43A-D67A-4FDD-B2DC-51A619C85B1B}" srcOrd="1" destOrd="0" presId="urn:microsoft.com/office/officeart/2005/8/layout/hierarchy1"/>
    <dgm:cxn modelId="{E03B7890-03B3-45D2-BE49-D8C1135C196D}" type="presParOf" srcId="{C8C9A43A-D67A-4FDD-B2DC-51A619C85B1B}" destId="{33AA141F-5AC4-42BC-BA96-1F3A7E7F9C20}" srcOrd="0" destOrd="0" presId="urn:microsoft.com/office/officeart/2005/8/layout/hierarchy1"/>
    <dgm:cxn modelId="{5F32DD96-A8AA-4465-906F-08B4829672E1}" type="presParOf" srcId="{33AA141F-5AC4-42BC-BA96-1F3A7E7F9C20}" destId="{5D4D01DF-70DD-4DFE-A3BA-FE8BA7CAB8A8}" srcOrd="0" destOrd="0" presId="urn:microsoft.com/office/officeart/2005/8/layout/hierarchy1"/>
    <dgm:cxn modelId="{65759CD7-9859-4AF1-A4E7-B47991E006D7}" type="presParOf" srcId="{33AA141F-5AC4-42BC-BA96-1F3A7E7F9C20}" destId="{1C840F38-C01A-4FAC-A6C9-84BA5EA8851B}" srcOrd="1" destOrd="0" presId="urn:microsoft.com/office/officeart/2005/8/layout/hierarchy1"/>
    <dgm:cxn modelId="{0D30E5E1-33FD-4660-BDAB-4B0238C27AE6}" type="presParOf" srcId="{C8C9A43A-D67A-4FDD-B2DC-51A619C85B1B}" destId="{75462920-0212-4E76-BEDE-ED028C129D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48D4C-8432-4F13-822D-3F8A124683FC}">
      <dsp:nvSpPr>
        <dsp:cNvPr id="0" name=""/>
        <dsp:cNvSpPr/>
      </dsp:nvSpPr>
      <dsp:spPr>
        <a:xfrm>
          <a:off x="7175529" y="1826168"/>
          <a:ext cx="515037" cy="746644"/>
        </a:xfrm>
        <a:custGeom>
          <a:avLst/>
          <a:gdLst/>
          <a:ahLst/>
          <a:cxnLst/>
          <a:rect l="0" t="0" r="0" b="0"/>
          <a:pathLst>
            <a:path>
              <a:moveTo>
                <a:pt x="0" y="0"/>
              </a:moveTo>
              <a:lnTo>
                <a:pt x="0" y="655727"/>
              </a:lnTo>
              <a:lnTo>
                <a:pt x="515037" y="655727"/>
              </a:lnTo>
              <a:lnTo>
                <a:pt x="515037" y="7466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1707AA-3B9A-4760-BA51-624A87E15195}">
      <dsp:nvSpPr>
        <dsp:cNvPr id="0" name=""/>
        <dsp:cNvSpPr/>
      </dsp:nvSpPr>
      <dsp:spPr>
        <a:xfrm>
          <a:off x="6491061" y="1826168"/>
          <a:ext cx="684468" cy="746644"/>
        </a:xfrm>
        <a:custGeom>
          <a:avLst/>
          <a:gdLst/>
          <a:ahLst/>
          <a:cxnLst/>
          <a:rect l="0" t="0" r="0" b="0"/>
          <a:pathLst>
            <a:path>
              <a:moveTo>
                <a:pt x="684468" y="0"/>
              </a:moveTo>
              <a:lnTo>
                <a:pt x="684468" y="655727"/>
              </a:lnTo>
              <a:lnTo>
                <a:pt x="0" y="655727"/>
              </a:lnTo>
              <a:lnTo>
                <a:pt x="0" y="7466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848F83-F69A-41C3-B2A7-AB6CBEA4F5A9}">
      <dsp:nvSpPr>
        <dsp:cNvPr id="0" name=""/>
        <dsp:cNvSpPr/>
      </dsp:nvSpPr>
      <dsp:spPr>
        <a:xfrm>
          <a:off x="4425589" y="603213"/>
          <a:ext cx="2749940" cy="599756"/>
        </a:xfrm>
        <a:custGeom>
          <a:avLst/>
          <a:gdLst/>
          <a:ahLst/>
          <a:cxnLst/>
          <a:rect l="0" t="0" r="0" b="0"/>
          <a:pathLst>
            <a:path>
              <a:moveTo>
                <a:pt x="0" y="0"/>
              </a:moveTo>
              <a:lnTo>
                <a:pt x="0" y="508839"/>
              </a:lnTo>
              <a:lnTo>
                <a:pt x="2749940" y="508839"/>
              </a:lnTo>
              <a:lnTo>
                <a:pt x="2749940" y="5997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35FFAB-00DA-4BB1-BE38-5806FD71F93C}">
      <dsp:nvSpPr>
        <dsp:cNvPr id="0" name=""/>
        <dsp:cNvSpPr/>
      </dsp:nvSpPr>
      <dsp:spPr>
        <a:xfrm>
          <a:off x="4691801" y="2287384"/>
          <a:ext cx="599753" cy="285428"/>
        </a:xfrm>
        <a:custGeom>
          <a:avLst/>
          <a:gdLst/>
          <a:ahLst/>
          <a:cxnLst/>
          <a:rect l="0" t="0" r="0" b="0"/>
          <a:pathLst>
            <a:path>
              <a:moveTo>
                <a:pt x="0" y="0"/>
              </a:moveTo>
              <a:lnTo>
                <a:pt x="0" y="194510"/>
              </a:lnTo>
              <a:lnTo>
                <a:pt x="599753" y="194510"/>
              </a:lnTo>
              <a:lnTo>
                <a:pt x="599753" y="285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8E452B-D010-4082-9FA2-D21D39542703}">
      <dsp:nvSpPr>
        <dsp:cNvPr id="0" name=""/>
        <dsp:cNvSpPr/>
      </dsp:nvSpPr>
      <dsp:spPr>
        <a:xfrm>
          <a:off x="4092047" y="2287384"/>
          <a:ext cx="599753" cy="285428"/>
        </a:xfrm>
        <a:custGeom>
          <a:avLst/>
          <a:gdLst/>
          <a:ahLst/>
          <a:cxnLst/>
          <a:rect l="0" t="0" r="0" b="0"/>
          <a:pathLst>
            <a:path>
              <a:moveTo>
                <a:pt x="599753" y="0"/>
              </a:moveTo>
              <a:lnTo>
                <a:pt x="599753" y="194510"/>
              </a:lnTo>
              <a:lnTo>
                <a:pt x="0" y="194510"/>
              </a:lnTo>
              <a:lnTo>
                <a:pt x="0" y="285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8196E8-4D9C-484A-9D0D-A30694B1D40F}">
      <dsp:nvSpPr>
        <dsp:cNvPr id="0" name=""/>
        <dsp:cNvSpPr/>
      </dsp:nvSpPr>
      <dsp:spPr>
        <a:xfrm>
          <a:off x="4425589" y="603213"/>
          <a:ext cx="266211" cy="1060973"/>
        </a:xfrm>
        <a:custGeom>
          <a:avLst/>
          <a:gdLst/>
          <a:ahLst/>
          <a:cxnLst/>
          <a:rect l="0" t="0" r="0" b="0"/>
          <a:pathLst>
            <a:path>
              <a:moveTo>
                <a:pt x="0" y="0"/>
              </a:moveTo>
              <a:lnTo>
                <a:pt x="0" y="970056"/>
              </a:lnTo>
              <a:lnTo>
                <a:pt x="266211" y="970056"/>
              </a:lnTo>
              <a:lnTo>
                <a:pt x="266211" y="10609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33999A-2886-461C-98FF-13E8FDED96D4}">
      <dsp:nvSpPr>
        <dsp:cNvPr id="0" name=""/>
        <dsp:cNvSpPr/>
      </dsp:nvSpPr>
      <dsp:spPr>
        <a:xfrm>
          <a:off x="1693034" y="2287384"/>
          <a:ext cx="1199506" cy="285428"/>
        </a:xfrm>
        <a:custGeom>
          <a:avLst/>
          <a:gdLst/>
          <a:ahLst/>
          <a:cxnLst/>
          <a:rect l="0" t="0" r="0" b="0"/>
          <a:pathLst>
            <a:path>
              <a:moveTo>
                <a:pt x="0" y="0"/>
              </a:moveTo>
              <a:lnTo>
                <a:pt x="0" y="194510"/>
              </a:lnTo>
              <a:lnTo>
                <a:pt x="1199506" y="194510"/>
              </a:lnTo>
              <a:lnTo>
                <a:pt x="1199506" y="285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4D93E5-DE34-4EE7-96F0-F17EA3572296}">
      <dsp:nvSpPr>
        <dsp:cNvPr id="0" name=""/>
        <dsp:cNvSpPr/>
      </dsp:nvSpPr>
      <dsp:spPr>
        <a:xfrm>
          <a:off x="1647314" y="2287384"/>
          <a:ext cx="91440" cy="285428"/>
        </a:xfrm>
        <a:custGeom>
          <a:avLst/>
          <a:gdLst/>
          <a:ahLst/>
          <a:cxnLst/>
          <a:rect l="0" t="0" r="0" b="0"/>
          <a:pathLst>
            <a:path>
              <a:moveTo>
                <a:pt x="45720" y="0"/>
              </a:moveTo>
              <a:lnTo>
                <a:pt x="45720" y="285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AEB7C9-4AA8-4613-A50A-60FCF73078E5}">
      <dsp:nvSpPr>
        <dsp:cNvPr id="0" name=""/>
        <dsp:cNvSpPr/>
      </dsp:nvSpPr>
      <dsp:spPr>
        <a:xfrm>
          <a:off x="493528" y="2287384"/>
          <a:ext cx="1199506" cy="285428"/>
        </a:xfrm>
        <a:custGeom>
          <a:avLst/>
          <a:gdLst/>
          <a:ahLst/>
          <a:cxnLst/>
          <a:rect l="0" t="0" r="0" b="0"/>
          <a:pathLst>
            <a:path>
              <a:moveTo>
                <a:pt x="1199506" y="0"/>
              </a:moveTo>
              <a:lnTo>
                <a:pt x="1199506" y="194510"/>
              </a:lnTo>
              <a:lnTo>
                <a:pt x="0" y="194510"/>
              </a:lnTo>
              <a:lnTo>
                <a:pt x="0" y="285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6A985C-0E1E-4606-8330-0C0B199044A9}">
      <dsp:nvSpPr>
        <dsp:cNvPr id="0" name=""/>
        <dsp:cNvSpPr/>
      </dsp:nvSpPr>
      <dsp:spPr>
        <a:xfrm>
          <a:off x="1693034" y="603213"/>
          <a:ext cx="2732554" cy="1060973"/>
        </a:xfrm>
        <a:custGeom>
          <a:avLst/>
          <a:gdLst/>
          <a:ahLst/>
          <a:cxnLst/>
          <a:rect l="0" t="0" r="0" b="0"/>
          <a:pathLst>
            <a:path>
              <a:moveTo>
                <a:pt x="2732554" y="0"/>
              </a:moveTo>
              <a:lnTo>
                <a:pt x="2732554" y="970056"/>
              </a:lnTo>
              <a:lnTo>
                <a:pt x="0" y="970056"/>
              </a:lnTo>
              <a:lnTo>
                <a:pt x="0" y="10609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2DEE03-660D-425F-AB1F-8F74EECBF1BB}">
      <dsp:nvSpPr>
        <dsp:cNvPr id="0" name=""/>
        <dsp:cNvSpPr/>
      </dsp:nvSpPr>
      <dsp:spPr>
        <a:xfrm>
          <a:off x="3770451" y="-19984"/>
          <a:ext cx="1310276"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A95AB-D90A-4DED-AEFE-B32CB5685A06}">
      <dsp:nvSpPr>
        <dsp:cNvPr id="0" name=""/>
        <dsp:cNvSpPr/>
      </dsp:nvSpPr>
      <dsp:spPr>
        <a:xfrm>
          <a:off x="3879497" y="83608"/>
          <a:ext cx="1310276"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a:t>Coordination PCI</a:t>
          </a:r>
        </a:p>
      </dsp:txBody>
      <dsp:txXfrm>
        <a:off x="3897750" y="101861"/>
        <a:ext cx="1273770" cy="586692"/>
      </dsp:txXfrm>
    </dsp:sp>
    <dsp:sp modelId="{D6B0A07F-7A4F-4E1A-8543-7A3E305C634B}">
      <dsp:nvSpPr>
        <dsp:cNvPr id="0" name=""/>
        <dsp:cNvSpPr/>
      </dsp:nvSpPr>
      <dsp:spPr>
        <a:xfrm>
          <a:off x="700564" y="1664186"/>
          <a:ext cx="1984940"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D6625-A02A-4FA7-B3CA-C3EED7583857}">
      <dsp:nvSpPr>
        <dsp:cNvPr id="0" name=""/>
        <dsp:cNvSpPr/>
      </dsp:nvSpPr>
      <dsp:spPr>
        <a:xfrm>
          <a:off x="809610" y="1767780"/>
          <a:ext cx="1984940"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Désifection et sensibilisation  </a:t>
          </a:r>
        </a:p>
      </dsp:txBody>
      <dsp:txXfrm>
        <a:off x="827863" y="1786033"/>
        <a:ext cx="1948434" cy="586692"/>
      </dsp:txXfrm>
    </dsp:sp>
    <dsp:sp modelId="{992541C0-C901-4262-A68D-B83F1CED89BC}">
      <dsp:nvSpPr>
        <dsp:cNvPr id="0" name=""/>
        <dsp:cNvSpPr/>
      </dsp:nvSpPr>
      <dsp:spPr>
        <a:xfrm>
          <a:off x="2820" y="2572812"/>
          <a:ext cx="981414"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5FBE2-0FC3-44DC-8D81-0ADC1AFE904A}">
      <dsp:nvSpPr>
        <dsp:cNvPr id="0" name=""/>
        <dsp:cNvSpPr/>
      </dsp:nvSpPr>
      <dsp:spPr>
        <a:xfrm>
          <a:off x="111866" y="2676406"/>
          <a:ext cx="981414"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Décès communautaire </a:t>
          </a:r>
        </a:p>
      </dsp:txBody>
      <dsp:txXfrm>
        <a:off x="130119" y="2694659"/>
        <a:ext cx="944908" cy="586692"/>
      </dsp:txXfrm>
    </dsp:sp>
    <dsp:sp modelId="{2AAEA62E-D2B3-43E4-93B3-84FE97EC1674}">
      <dsp:nvSpPr>
        <dsp:cNvPr id="0" name=""/>
        <dsp:cNvSpPr/>
      </dsp:nvSpPr>
      <dsp:spPr>
        <a:xfrm>
          <a:off x="1202327" y="2572812"/>
          <a:ext cx="981414"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1721D-A64F-42A9-9A63-56D501250376}">
      <dsp:nvSpPr>
        <dsp:cNvPr id="0" name=""/>
        <dsp:cNvSpPr/>
      </dsp:nvSpPr>
      <dsp:spPr>
        <a:xfrm>
          <a:off x="1311373" y="2676406"/>
          <a:ext cx="981414"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Cas ssuspects/confirmés</a:t>
          </a:r>
        </a:p>
        <a:p>
          <a:pPr marL="0" lvl="0" indent="0" algn="ctr" defTabSz="355600">
            <a:lnSpc>
              <a:spcPct val="90000"/>
            </a:lnSpc>
            <a:spcBef>
              <a:spcPct val="0"/>
            </a:spcBef>
            <a:spcAft>
              <a:spcPct val="35000"/>
            </a:spcAft>
            <a:buNone/>
          </a:pPr>
          <a:r>
            <a:rPr lang="fr-FR" sz="800" kern="1200"/>
            <a:t>domicies et lieux de travail </a:t>
          </a:r>
        </a:p>
      </dsp:txBody>
      <dsp:txXfrm>
        <a:off x="1329626" y="2694659"/>
        <a:ext cx="944908" cy="586692"/>
      </dsp:txXfrm>
    </dsp:sp>
    <dsp:sp modelId="{EF2E60AD-3025-44F2-971D-820AE2644AED}">
      <dsp:nvSpPr>
        <dsp:cNvPr id="0" name=""/>
        <dsp:cNvSpPr/>
      </dsp:nvSpPr>
      <dsp:spPr>
        <a:xfrm>
          <a:off x="2401834" y="2572812"/>
          <a:ext cx="981414"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F99E1-8B63-46CE-A1AD-3E158B8DD728}">
      <dsp:nvSpPr>
        <dsp:cNvPr id="0" name=""/>
        <dsp:cNvSpPr/>
      </dsp:nvSpPr>
      <dsp:spPr>
        <a:xfrm>
          <a:off x="2510880" y="2676406"/>
          <a:ext cx="981414"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CSI et Cliniques</a:t>
          </a:r>
        </a:p>
      </dsp:txBody>
      <dsp:txXfrm>
        <a:off x="2529133" y="2694659"/>
        <a:ext cx="944908" cy="586692"/>
      </dsp:txXfrm>
    </dsp:sp>
    <dsp:sp modelId="{90A2B19C-2006-4937-8363-2A6425AD061B}">
      <dsp:nvSpPr>
        <dsp:cNvPr id="0" name=""/>
        <dsp:cNvSpPr/>
      </dsp:nvSpPr>
      <dsp:spPr>
        <a:xfrm>
          <a:off x="3790165" y="1664186"/>
          <a:ext cx="1803270"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B0A742-FE56-4C21-9A6F-A622BA1AD4EB}">
      <dsp:nvSpPr>
        <dsp:cNvPr id="0" name=""/>
        <dsp:cNvSpPr/>
      </dsp:nvSpPr>
      <dsp:spPr>
        <a:xfrm>
          <a:off x="3899211" y="1767780"/>
          <a:ext cx="1803270"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a:t>Suivi-Contôle</a:t>
          </a:r>
          <a:r>
            <a:rPr lang="fr-FR" sz="800" kern="1200"/>
            <a:t> et capacity building </a:t>
          </a:r>
        </a:p>
      </dsp:txBody>
      <dsp:txXfrm>
        <a:off x="3917464" y="1786033"/>
        <a:ext cx="1766764" cy="586692"/>
      </dsp:txXfrm>
    </dsp:sp>
    <dsp:sp modelId="{0BF54693-D1B7-4A08-A4D5-18BA7FAF0583}">
      <dsp:nvSpPr>
        <dsp:cNvPr id="0" name=""/>
        <dsp:cNvSpPr/>
      </dsp:nvSpPr>
      <dsp:spPr>
        <a:xfrm>
          <a:off x="3601340" y="2572812"/>
          <a:ext cx="981414"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5A72C-49C9-49BA-800E-331751E9B36F}">
      <dsp:nvSpPr>
        <dsp:cNvPr id="0" name=""/>
        <dsp:cNvSpPr/>
      </dsp:nvSpPr>
      <dsp:spPr>
        <a:xfrm>
          <a:off x="3710386" y="2676406"/>
          <a:ext cx="981414"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CSI, cliniques, Pahrmacies</a:t>
          </a:r>
        </a:p>
      </dsp:txBody>
      <dsp:txXfrm>
        <a:off x="3728639" y="2694659"/>
        <a:ext cx="944908" cy="586692"/>
      </dsp:txXfrm>
    </dsp:sp>
    <dsp:sp modelId="{4761F34A-F6A6-44A6-B50B-7D16B60BB0D1}">
      <dsp:nvSpPr>
        <dsp:cNvPr id="0" name=""/>
        <dsp:cNvSpPr/>
      </dsp:nvSpPr>
      <dsp:spPr>
        <a:xfrm>
          <a:off x="4800847" y="2572812"/>
          <a:ext cx="981414"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3BD45-2386-454D-A5CA-2CD5FE8233D0}">
      <dsp:nvSpPr>
        <dsp:cNvPr id="0" name=""/>
        <dsp:cNvSpPr/>
      </dsp:nvSpPr>
      <dsp:spPr>
        <a:xfrm>
          <a:off x="4909893" y="2676406"/>
          <a:ext cx="981414"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Banques, Stations, compagnies,  </a:t>
          </a:r>
        </a:p>
      </dsp:txBody>
      <dsp:txXfrm>
        <a:off x="4928146" y="2694659"/>
        <a:ext cx="944908" cy="586692"/>
      </dsp:txXfrm>
    </dsp:sp>
    <dsp:sp modelId="{F6044F48-CC09-4FFF-96CB-1C403022AB1F}">
      <dsp:nvSpPr>
        <dsp:cNvPr id="0" name=""/>
        <dsp:cNvSpPr/>
      </dsp:nvSpPr>
      <dsp:spPr>
        <a:xfrm>
          <a:off x="6189591" y="1202970"/>
          <a:ext cx="1971877"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AF5D9-2030-47AB-AB72-87935EF3FA7B}">
      <dsp:nvSpPr>
        <dsp:cNvPr id="0" name=""/>
        <dsp:cNvSpPr/>
      </dsp:nvSpPr>
      <dsp:spPr>
        <a:xfrm>
          <a:off x="6298637" y="1306563"/>
          <a:ext cx="1971877"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Appuis aux Hôpitaux /FAN </a:t>
          </a:r>
        </a:p>
      </dsp:txBody>
      <dsp:txXfrm>
        <a:off x="6316890" y="1324816"/>
        <a:ext cx="1935371" cy="586692"/>
      </dsp:txXfrm>
    </dsp:sp>
    <dsp:sp modelId="{5BBBA66D-E820-44BF-824C-82AEBF351766}">
      <dsp:nvSpPr>
        <dsp:cNvPr id="0" name=""/>
        <dsp:cNvSpPr/>
      </dsp:nvSpPr>
      <dsp:spPr>
        <a:xfrm>
          <a:off x="6000353" y="2572812"/>
          <a:ext cx="981414"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C315-5217-4B68-9AD4-D43CE21E4CFC}">
      <dsp:nvSpPr>
        <dsp:cNvPr id="0" name=""/>
        <dsp:cNvSpPr/>
      </dsp:nvSpPr>
      <dsp:spPr>
        <a:xfrm>
          <a:off x="6109399" y="2676406"/>
          <a:ext cx="981414"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Hôpitaux </a:t>
          </a:r>
        </a:p>
      </dsp:txBody>
      <dsp:txXfrm>
        <a:off x="6127652" y="2694659"/>
        <a:ext cx="944908" cy="586692"/>
      </dsp:txXfrm>
    </dsp:sp>
    <dsp:sp modelId="{1CDEB6BA-AA0B-419F-98A1-E8DBABD2C68D}">
      <dsp:nvSpPr>
        <dsp:cNvPr id="0" name=""/>
        <dsp:cNvSpPr/>
      </dsp:nvSpPr>
      <dsp:spPr>
        <a:xfrm>
          <a:off x="7199860" y="2572812"/>
          <a:ext cx="981414"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27861-9112-4738-A818-FED31EB0ABFE}">
      <dsp:nvSpPr>
        <dsp:cNvPr id="0" name=""/>
        <dsp:cNvSpPr/>
      </dsp:nvSpPr>
      <dsp:spPr>
        <a:xfrm>
          <a:off x="7308906" y="2676406"/>
          <a:ext cx="981414"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CSI, CHA, Infirméries des FDS</a:t>
          </a:r>
        </a:p>
      </dsp:txBody>
      <dsp:txXfrm>
        <a:off x="7327159" y="2694659"/>
        <a:ext cx="944908" cy="586692"/>
      </dsp:txXfrm>
    </dsp:sp>
    <dsp:sp modelId="{5D4D01DF-70DD-4DFE-A3BA-FE8BA7CAB8A8}">
      <dsp:nvSpPr>
        <dsp:cNvPr id="0" name=""/>
        <dsp:cNvSpPr/>
      </dsp:nvSpPr>
      <dsp:spPr>
        <a:xfrm>
          <a:off x="1278534" y="3328373"/>
          <a:ext cx="3332922" cy="6231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840F38-C01A-4FAC-A6C9-84BA5EA8851B}">
      <dsp:nvSpPr>
        <dsp:cNvPr id="0" name=""/>
        <dsp:cNvSpPr/>
      </dsp:nvSpPr>
      <dsp:spPr>
        <a:xfrm>
          <a:off x="1387580" y="3431966"/>
          <a:ext cx="3332922" cy="6231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a:t>Service Hygiène &amp; Assainissement Commune et Districts Sanitaires</a:t>
          </a:r>
        </a:p>
        <a:p>
          <a:pPr marL="0" lvl="0" indent="0" algn="ctr" defTabSz="355600">
            <a:lnSpc>
              <a:spcPct val="90000"/>
            </a:lnSpc>
            <a:spcBef>
              <a:spcPct val="0"/>
            </a:spcBef>
            <a:spcAft>
              <a:spcPct val="35000"/>
            </a:spcAft>
            <a:buNone/>
          </a:pPr>
          <a:r>
            <a:rPr lang="fr-FR" sz="800" b="1" kern="1200">
              <a:solidFill>
                <a:srgbClr val="FF0000"/>
              </a:solidFill>
            </a:rPr>
            <a:t>RESPONSABLE DE COORDINATION </a:t>
          </a:r>
        </a:p>
      </dsp:txBody>
      <dsp:txXfrm>
        <a:off x="1405833" y="3450219"/>
        <a:ext cx="3296416" cy="5866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850443" y="1"/>
            <a:ext cx="2945659" cy="498056"/>
          </a:xfrm>
          <a:prstGeom prst="rect">
            <a:avLst/>
          </a:prstGeom>
        </p:spPr>
        <p:txBody>
          <a:bodyPr vert="horz" lIns="91294" tIns="45647" rIns="91294" bIns="45647" rtlCol="0"/>
          <a:lstStyle>
            <a:lvl1pPr algn="r">
              <a:defRPr sz="1200"/>
            </a:lvl1pPr>
          </a:lstStyle>
          <a:p>
            <a:fld id="{B7836560-45CA-4F4B-8D80-1EAC7B95C824}" type="datetimeFigureOut">
              <a:rPr lang="en-US" smtClean="0"/>
              <a:t>11-May-20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5"/>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294" tIns="45647" rIns="91294" bIns="45647" rtlCol="0" anchor="b"/>
          <a:lstStyle>
            <a:lvl1pPr algn="r">
              <a:defRPr sz="1200"/>
            </a:lvl1pPr>
          </a:lstStyle>
          <a:p>
            <a:fld id="{F8024919-068E-49F4-A398-979F7784A2F4}" type="slidenum">
              <a:rPr lang="en-US" smtClean="0"/>
              <a:t>‹#›</a:t>
            </a:fld>
            <a:endParaRPr lang="en-US"/>
          </a:p>
        </p:txBody>
      </p:sp>
    </p:spTree>
    <p:extLst>
      <p:ext uri="{BB962C8B-B14F-4D97-AF65-F5344CB8AC3E}">
        <p14:creationId xmlns:p14="http://schemas.microsoft.com/office/powerpoint/2010/main" val="422759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12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72EF9A0-D4F0-4A7A-B5AE-256E74E5EC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ighlight>
                  <a:srgbClr val="FFFF00"/>
                </a:highlight>
              </a:rPr>
              <a:t>Juste pour souligner quelques points important des lignes directrices existantes sur l’eau et l’assainissement: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ighlight>
                  <a:srgbClr val="FFFF00"/>
                </a:highlight>
              </a:rPr>
              <a:t>Quelles sont les mesures à prendre afin de s’assurer que les services d’approvisionnement en eau et assainissement sont gérés de manière s</a:t>
            </a:r>
            <a:r>
              <a:rPr lang="fr-FR" dirty="0">
                <a:highlight>
                  <a:srgbClr val="FFFF00"/>
                </a:highlight>
                <a:latin typeface="Calibri" panose="020F0502020204030204" pitchFamily="34" charset="0"/>
                <a:cs typeface="Calibri" panose="020F0502020204030204" pitchFamily="34" charset="0"/>
              </a:rPr>
              <a:t>û</a:t>
            </a:r>
            <a:r>
              <a:rPr lang="fr-FR" dirty="0">
                <a:highlight>
                  <a:srgbClr val="FFFF00"/>
                </a:highlight>
              </a:rPr>
              <a:t>re? - que si il y avait un risque que le virus soit présent dans les réseaux d’eau courante, qu’il puisse être prévenu. </a:t>
            </a:r>
          </a:p>
          <a:p>
            <a:pPr algn="l"/>
            <a:endParaRPr lang="en-US" dirty="0">
              <a:highlight>
                <a:srgbClr val="FFFF00"/>
              </a:highlight>
            </a:endParaRPr>
          </a:p>
          <a:p>
            <a:pPr algn="l"/>
            <a:r>
              <a:rPr lang="fr-FR" dirty="0">
                <a:highlight>
                  <a:srgbClr val="FFFF00"/>
                </a:highlight>
              </a:rPr>
              <a:t>Plusieurs mesures peuvent améliorer la sureté de l’eau:</a:t>
            </a:r>
          </a:p>
          <a:p>
            <a:pPr algn="l"/>
            <a:endParaRPr lang="fr-FR" dirty="0">
              <a:highlight>
                <a:srgbClr val="FFFF00"/>
              </a:highlight>
            </a:endParaRPr>
          </a:p>
          <a:p>
            <a:pPr marL="171450" indent="-171450" algn="l">
              <a:buFont typeface="Arial" panose="020B0604020202020204" pitchFamily="34" charset="0"/>
              <a:buChar char="•"/>
            </a:pPr>
            <a:r>
              <a:rPr lang="fr-FR" dirty="0">
                <a:highlight>
                  <a:srgbClr val="FFFF00"/>
                </a:highlight>
              </a:rPr>
              <a:t>A commencer par l’adoption d’une approche de gestion de la sécurité sanitaire de l’eau: protéger l’eau de toute contamination depuis la source jusqu’au consommateur…</a:t>
            </a:r>
          </a:p>
          <a:p>
            <a:pPr marL="171450" indent="-171450" algn="l">
              <a:buFont typeface="Arial" panose="020B0604020202020204" pitchFamily="34" charset="0"/>
              <a:buChar char="•"/>
            </a:pPr>
            <a:r>
              <a:rPr lang="fr-FR" dirty="0">
                <a:highlight>
                  <a:srgbClr val="FFFF00"/>
                </a:highlight>
              </a:rPr>
              <a:t>Les méthodes conventionnelles de traitement centralisé de l'eau (qui utilisent la filtration et la désinfection) devraient inactiver le virus </a:t>
            </a:r>
          </a:p>
          <a:p>
            <a:pPr marL="171450" indent="-171450" algn="l">
              <a:buFont typeface="Arial" panose="020B0604020202020204" pitchFamily="34" charset="0"/>
              <a:buChar char="•"/>
            </a:pPr>
            <a:r>
              <a:rPr lang="fr-FR" dirty="0">
                <a:highlight>
                  <a:srgbClr val="FFFF00"/>
                </a:highlight>
              </a:rPr>
              <a:t>Il a été démontré que d'autres coronavirus humains sont sensibles a la chloration et à la désinfection par la lumière ultraviolette (UV). Pour une désinfection centralisée efficace, il devrait y avoir une concentration résiduelle de chlore libre ≥ 0,5 mg / L après au moins 30 minutes de contact et à pH &lt;8,0. Un chlore résiduel doit être maintenu dans tout le système de distribution. </a:t>
            </a:r>
          </a:p>
          <a:p>
            <a:pPr algn="l"/>
            <a:endParaRPr lang="fr-FR" dirty="0">
              <a:highlight>
                <a:srgbClr val="FFFF00"/>
              </a:highlight>
            </a:endParaRPr>
          </a:p>
          <a:p>
            <a:pPr marL="171450" indent="-171450" algn="l">
              <a:buFont typeface="Arial" panose="020B0604020202020204" pitchFamily="34" charset="0"/>
              <a:buChar char="•"/>
            </a:pPr>
            <a:r>
              <a:rPr lang="fr-FR" dirty="0">
                <a:highlight>
                  <a:srgbClr val="FFFF00"/>
                </a:highlight>
              </a:rPr>
              <a:t>Dans les endroits ou les systèmes de traitement centralises et ou l'approvisionnement sûr en eau courante ne sont pas disponibles, un certain nombre de technologies de traitement de l'eau domestique sont efficaces pour éliminer ou détruire les virus (l'ébullition, l'utilisation de filtres haute performance, l'irradiation solaire et, dans les eaux troubles, irradiation UV et chlore correctement dosé.</a:t>
            </a:r>
            <a:endParaRPr lang="en-US" dirty="0">
              <a:highlight>
                <a:srgbClr val="FFFF00"/>
              </a:highlight>
            </a:endParaRPr>
          </a:p>
          <a:p>
            <a:pPr algn="l"/>
            <a:endParaRPr lang="en-US" dirty="0">
              <a:highlight>
                <a:srgbClr val="FFFF00"/>
              </a:highlight>
            </a:endParaRPr>
          </a:p>
        </p:txBody>
      </p:sp>
    </p:spTree>
    <p:extLst>
      <p:ext uri="{BB962C8B-B14F-4D97-AF65-F5344CB8AC3E}">
        <p14:creationId xmlns:p14="http://schemas.microsoft.com/office/powerpoint/2010/main" val="315145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L’OMS a publié récemment des lignes directrices relatives à l’assainissement et la sante: </a:t>
            </a:r>
            <a:r>
              <a:rPr lang="fr-FR" dirty="0"/>
              <a:t>il est essentiel </a:t>
            </a:r>
            <a:r>
              <a:rPr lang="fr-FR" sz="1200" kern="1200" dirty="0">
                <a:solidFill>
                  <a:schemeClr val="tx1"/>
                </a:solidFill>
                <a:effectLst/>
                <a:latin typeface="+mn-lt"/>
                <a:ea typeface="+mn-ea"/>
                <a:cs typeface="+mn-cs"/>
              </a:rPr>
              <a:t>que les excreta soient gérés de manière sure tout le long de la chaine d’assainissement - des toilettes jusqu’ à leur élimination finale (figure en bas). </a:t>
            </a:r>
            <a:r>
              <a:rPr lang="fr-FR" sz="1200" b="1" kern="1200" dirty="0">
                <a:solidFill>
                  <a:schemeClr val="tx1"/>
                </a:solidFill>
                <a:effectLst/>
                <a:latin typeface="+mn-lt"/>
                <a:ea typeface="+mn-ea"/>
                <a:cs typeface="+mn-cs"/>
              </a:rPr>
              <a:t>Cela peut impliquer des systèmes d’assainissement sur site et hors site.</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dirty="0"/>
              <a:t>( Il n'y a aucune preuve à ce jour que le virus COVID-19 ait été transmis par des réseaux d'égouts avec ou sans traitement des eaux usées. Cependant, comme des fragments du génome viral ont été trouvés dans les excréments et en raison d'autres risques potentiels de maladies infectieuses)</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Il est important que la plomberie soit bien entretenue pour empêcher les matières fécales en aérosol de pénétrer dans le système de plomberie ou de ventilation </a:t>
            </a:r>
            <a:r>
              <a:rPr lang="fr-FR" i="1" dirty="0"/>
              <a:t>(Une plomberie défectueuse et un système de ventilation mal conçu a été l'un des facteurs contribuant à la propagation du coronavirus SARS-CoV-1 en aérosol dans un gratte-ciel de Hong Kong en 2003).</a:t>
            </a:r>
            <a:r>
              <a:rPr lang="fr-FR"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b="1" dirty="0"/>
              <a:t>personnel de santé doit disposer de toilettes séparées de celles utilisées par tous les patients</a:t>
            </a:r>
            <a:r>
              <a:rPr lang="fr-FR" dirty="0"/>
              <a:t>. Dans la mesure du possible, </a:t>
            </a:r>
            <a:r>
              <a:rPr lang="fr-FR" b="1" dirty="0"/>
              <a:t>les personnes atteintes du COVID-19 doivent disposer de leurs propres toilettes </a:t>
            </a:r>
            <a:r>
              <a:rPr lang="fr-FR" dirty="0"/>
              <a:t>(si pas possible, p.ex. partage avec patients du même service, toilette a chasse fonctionne, rinçage couvercle ferme pour éviter éclaboussures et aérosols)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toilettes doivent être </a:t>
            </a:r>
            <a:r>
              <a:rPr lang="fr-FR" b="1" dirty="0"/>
              <a:t>nettoyées et désinfectées </a:t>
            </a:r>
            <a:r>
              <a:rPr lang="fr-FR" dirty="0"/>
              <a:t>régulièrement (au moins deux fois par jour) par un agent de nettoyage qualifié et portant un EPI (blouse imperméable, sinon disponibles, un tablier, des gants résistants, des bottes, un masque et des lunettes ou un écran facial).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Les meilleures pratiques pour protéger la santé des travailleurs de l'assainissement doivent être suivies: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EPI approprié, e.g. vêtements de protection, des gants résistants, des bottes, des lunettes ou un écran facial et un masque;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Pratiquer fréquemment l'hygiène des mains;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Eviter de se toucher les yeux, le nez ou la bouche avec des mains non lavées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Pratiquer la distanciation sociale en travaillant</a:t>
            </a:r>
            <a:r>
              <a:rPr lang="fr-FR" dirty="0"/>
              <a:t>. </a:t>
            </a: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Il est important de noter qu’il existe une nombre d’options simples et pratiques qui peuvent réduire les concentrations en pathogène tel que les virus de plusieurs log. </a:t>
            </a:r>
            <a:r>
              <a:rPr lang="fr-FR" i="1" dirty="0"/>
              <a:t>P. ex.. pour les eaux usées, un bassin de stabilisation (c'est-à-dire un bassin d'oxydation ou une lagune) est considéré comme étant bien adapté pour destruction des agents pathogènes (temps de rétention relativement longs (20 jours ou plus), lumière du soleil, pH élevés, une activité biologique = accélèrent la destruction des agents pathogènes).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algn="l" rtl="0"/>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World Health Organization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27BA38-178D-4AF7-B89D-37B34DD3D943}" type="datetime3">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 May, 2020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BA302-80AB-4EFD-A21F-6592AEBC50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503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Nous </a:t>
            </a:r>
            <a:r>
              <a:rPr lang="en-US" u="sng" dirty="0" err="1"/>
              <a:t>travaillons</a:t>
            </a:r>
            <a:r>
              <a:rPr lang="en-US" u="sng" dirty="0"/>
              <a:t> </a:t>
            </a:r>
            <a:r>
              <a:rPr lang="en-US" u="sng" dirty="0" err="1"/>
              <a:t>en</a:t>
            </a:r>
            <a:r>
              <a:rPr lang="en-US" u="sng" dirty="0"/>
              <a:t> collaboration avec </a:t>
            </a:r>
            <a:r>
              <a:rPr lang="en-US" u="sng" dirty="0" err="1"/>
              <a:t>nos</a:t>
            </a:r>
            <a:r>
              <a:rPr lang="en-US" u="sng" dirty="0"/>
              <a:t> </a:t>
            </a:r>
            <a:r>
              <a:rPr lang="en-US" u="sng" dirty="0" err="1"/>
              <a:t>collegues</a:t>
            </a:r>
            <a:r>
              <a:rPr lang="en-US" u="sng" dirty="0"/>
              <a:t> du programme de prevention et de </a:t>
            </a:r>
            <a:r>
              <a:rPr lang="en-US" u="sng" dirty="0" err="1"/>
              <a:t>controle</a:t>
            </a:r>
            <a:r>
              <a:rPr lang="en-US" u="sng" dirty="0"/>
              <a:t> des infections qui </a:t>
            </a:r>
            <a:r>
              <a:rPr lang="en-US" u="sng" dirty="0" err="1"/>
              <a:t>utilisent</a:t>
            </a:r>
            <a:r>
              <a:rPr lang="en-US" u="sng" dirty="0"/>
              <a:t> </a:t>
            </a:r>
            <a:r>
              <a:rPr lang="en-US" u="sng" dirty="0" err="1"/>
              <a:t>une</a:t>
            </a:r>
            <a:r>
              <a:rPr lang="en-US" u="sng" dirty="0"/>
              <a:t> </a:t>
            </a:r>
            <a:r>
              <a:rPr lang="en-US" u="sng" dirty="0" err="1"/>
              <a:t>approache</a:t>
            </a:r>
            <a:r>
              <a:rPr lang="en-US" u="sng" dirty="0"/>
              <a:t> </a:t>
            </a:r>
            <a:r>
              <a:rPr lang="en-US" u="sng" dirty="0" err="1"/>
              <a:t>multimodale</a:t>
            </a:r>
            <a:r>
              <a:rPr lang="en-US" u="sng" dirty="0"/>
              <a:t> pour </a:t>
            </a:r>
            <a:r>
              <a:rPr lang="en-US" u="sng" dirty="0" err="1"/>
              <a:t>ameliorer</a:t>
            </a:r>
            <a:r>
              <a:rPr lang="en-US" u="sng" dirty="0"/>
              <a:t> </a:t>
            </a:r>
            <a:r>
              <a:rPr lang="en-US" u="sng" dirty="0" err="1"/>
              <a:t>l’hygiene</a:t>
            </a:r>
            <a:r>
              <a:rPr lang="en-US" u="sng" dirty="0"/>
              <a:t> des mains.</a:t>
            </a:r>
          </a:p>
          <a:p>
            <a:endParaRPr lang="fr-FR" sz="1200" b="0" i="0" u="none" strike="noStrike" kern="1200" baseline="0" dirty="0">
              <a:solidFill>
                <a:schemeClr val="tx1"/>
              </a:solidFill>
              <a:latin typeface="+mn-lt"/>
              <a:ea typeface="+mn-ea"/>
              <a:cs typeface="+mn-cs"/>
            </a:endParaRPr>
          </a:p>
          <a:p>
            <a:r>
              <a:rPr lang="fr-FR" dirty="0"/>
              <a:t>L'hygiène des mains est un comportement qui est influencé par de nombreux facteurs. </a:t>
            </a:r>
          </a:p>
          <a:p>
            <a:r>
              <a:rPr lang="fr-FR" dirty="0"/>
              <a:t>La probabilité que l'hygiène des mains se produise au bon moment et de manière correcte est influencée par: </a:t>
            </a:r>
          </a:p>
          <a:p>
            <a:pPr marL="228600" indent="-228600">
              <a:buAutoNum type="arabicPeriod"/>
            </a:pPr>
            <a:r>
              <a:rPr lang="fr-FR" dirty="0"/>
              <a:t>L'infrastructure et les ressources disponibles pour pratiquer l'hygiène des mains </a:t>
            </a:r>
          </a:p>
          <a:p>
            <a:pPr marL="228600" indent="-228600">
              <a:buAutoNum type="arabicPeriod"/>
            </a:pPr>
            <a:r>
              <a:rPr lang="fr-FR" dirty="0"/>
              <a:t>Personnes formées au pourquoi, au quand et au comment de l'hygiène des mains </a:t>
            </a:r>
          </a:p>
          <a:p>
            <a:pPr marL="228600" indent="-228600">
              <a:buAutoNum type="arabicPeriod"/>
            </a:pPr>
            <a:r>
              <a:rPr lang="fr-FR" dirty="0"/>
              <a:t>Avoir des contrôles en place pour contrôler si elle est effectuée au bon moment et de manière correcte et un mécanisme de retour pour que des mesures correctives puissent être prises </a:t>
            </a:r>
          </a:p>
          <a:p>
            <a:pPr marL="228600" indent="-228600">
              <a:buAutoNum type="arabicPeriod"/>
            </a:pPr>
            <a:r>
              <a:rPr lang="fr-FR" dirty="0"/>
              <a:t>Rappeler aux gens de pratiquer l'hygiène des mains au bon moment et de la bonne manière</a:t>
            </a:r>
          </a:p>
          <a:p>
            <a:pPr marL="228600" indent="-228600">
              <a:buAutoNum type="arabicPeriod"/>
            </a:pPr>
            <a:r>
              <a:rPr lang="fr-FR" dirty="0"/>
              <a:t>Les cadres supérieurs montrent qu'ils apprécient l'hygiène des mains </a:t>
            </a:r>
          </a:p>
          <a:p>
            <a:pPr marL="0" indent="0">
              <a:buNone/>
            </a:pPr>
            <a:endParaRPr lang="fr-FR" dirty="0"/>
          </a:p>
          <a:p>
            <a:pPr marL="0" indent="0">
              <a:buNone/>
            </a:pPr>
            <a:r>
              <a:rPr lang="fr-FR" dirty="0"/>
              <a:t>C'est à cela que sert la stratégie multimodale de l'OMS. Les améliorations de l'hygiène des mains devraient aborder ces cinq éléments communément appelés: 1) changement de système; 2) formation et éducation; 3) suivi et rétroaction; 4) rappels et communications; et 5) une culture de la sécurité. En d'autres termes, la stratégie implique de «construire» le bon système, «d'enseigner» les bonnes choses, de «vérifier» les bonnes choses, de «vendre» les bons messages et, finalement, de «vivre» l'IPC dans tout le système de santé. </a:t>
            </a:r>
          </a:p>
          <a:p>
            <a:pPr marL="0" indent="0">
              <a:buNone/>
            </a:pPr>
            <a:endParaRPr lang="fr-FR" dirty="0"/>
          </a:p>
          <a:p>
            <a:pPr marL="0" indent="0">
              <a:buNone/>
            </a:pPr>
            <a:r>
              <a:rPr lang="fr-FR" dirty="0"/>
              <a:t>Les enseignements tirés du domaine de la science de la mise en œuvre suggèrent que le ciblage d'un seul de ces cinq éléments (c'est-à-dire l'utilisation d'une stratégie «unimodale») est plus susceptible d'entraîner des améliorations de courte durée et non durables.</a:t>
            </a:r>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32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247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599"/>
              </a:spcBef>
              <a:buFont typeface="Arial" panose="020B0604020202020204" pitchFamily="34" charset="0"/>
              <a:buNone/>
            </a:pPr>
            <a:r>
              <a:rPr lang="en-GB" altLang="en-US" sz="2000" b="0" dirty="0" err="1">
                <a:cs typeface="Arial" pitchFamily="34" charset="0"/>
              </a:rPr>
              <a:t>Quelques</a:t>
            </a:r>
            <a:r>
              <a:rPr lang="en-GB" altLang="en-US" sz="2000" b="0" dirty="0">
                <a:cs typeface="Arial" pitchFamily="34" charset="0"/>
              </a:rPr>
              <a:t> chose don’t nous </a:t>
            </a:r>
            <a:r>
              <a:rPr lang="en-GB" altLang="en-US" sz="2000" b="0" dirty="0" err="1">
                <a:cs typeface="Arial" pitchFamily="34" charset="0"/>
              </a:rPr>
              <a:t>n’avons</a:t>
            </a:r>
            <a:r>
              <a:rPr lang="en-GB" altLang="en-US" sz="2000" b="0" dirty="0">
                <a:cs typeface="Arial" pitchFamily="34" charset="0"/>
              </a:rPr>
              <a:t> pas </a:t>
            </a:r>
            <a:r>
              <a:rPr lang="en-GB" altLang="en-US" sz="2000" b="0" dirty="0" err="1">
                <a:cs typeface="Arial" pitchFamily="34" charset="0"/>
              </a:rPr>
              <a:t>forcement</a:t>
            </a:r>
            <a:r>
              <a:rPr lang="en-GB" altLang="en-US" sz="2000" b="0" dirty="0">
                <a:cs typeface="Arial" pitchFamily="34" charset="0"/>
              </a:rPr>
              <a:t> </a:t>
            </a:r>
            <a:r>
              <a:rPr lang="en-GB" altLang="en-US" sz="2000" b="0" dirty="0" err="1">
                <a:cs typeface="Arial" pitchFamily="34" charset="0"/>
              </a:rPr>
              <a:t>l’habitude</a:t>
            </a:r>
            <a:r>
              <a:rPr lang="en-GB" altLang="en-US" sz="2000" b="0" dirty="0">
                <a:cs typeface="Arial" pitchFamily="34" charset="0"/>
              </a:rPr>
              <a:t> </a:t>
            </a:r>
            <a:r>
              <a:rPr lang="en-GB" altLang="en-US" sz="2000" b="0" dirty="0" err="1">
                <a:cs typeface="Arial" pitchFamily="34" charset="0"/>
              </a:rPr>
              <a:t>dans</a:t>
            </a:r>
            <a:r>
              <a:rPr lang="en-GB" altLang="en-US" sz="2000" b="0" dirty="0">
                <a:cs typeface="Arial" pitchFamily="34" charset="0"/>
              </a:rPr>
              <a:t> le </a:t>
            </a:r>
            <a:r>
              <a:rPr lang="en-GB" altLang="en-US" sz="2000" b="0" dirty="0" err="1">
                <a:cs typeface="Arial" pitchFamily="34" charset="0"/>
              </a:rPr>
              <a:t>secteur</a:t>
            </a:r>
            <a:r>
              <a:rPr lang="en-GB" altLang="en-US" sz="2000" b="0" dirty="0">
                <a:cs typeface="Arial" pitchFamily="34" charset="0"/>
              </a:rPr>
              <a:t> WASH </a:t>
            </a:r>
            <a:r>
              <a:rPr lang="en-GB" altLang="en-US" sz="2000" b="0" dirty="0" err="1">
                <a:cs typeface="Arial" pitchFamily="34" charset="0"/>
              </a:rPr>
              <a:t>mais</a:t>
            </a:r>
            <a:r>
              <a:rPr lang="en-GB" altLang="en-US" sz="2000" b="0" dirty="0">
                <a:cs typeface="Arial" pitchFamily="34" charset="0"/>
              </a:rPr>
              <a:t> qui </a:t>
            </a:r>
            <a:r>
              <a:rPr lang="en-GB" altLang="en-US" sz="2000" b="0" dirty="0" err="1">
                <a:cs typeface="Arial" pitchFamily="34" charset="0"/>
              </a:rPr>
              <a:t>est</a:t>
            </a:r>
            <a:r>
              <a:rPr lang="en-GB" altLang="en-US" sz="2000" b="0" dirty="0">
                <a:cs typeface="Arial" pitchFamily="34" charset="0"/>
              </a:rPr>
              <a:t> </a:t>
            </a:r>
            <a:r>
              <a:rPr lang="en-GB" altLang="en-US" sz="2000" b="0" dirty="0" err="1">
                <a:cs typeface="Arial" pitchFamily="34" charset="0"/>
              </a:rPr>
              <a:t>inclu</a:t>
            </a:r>
            <a:r>
              <a:rPr lang="en-GB" altLang="en-US" sz="2000" b="0" dirty="0">
                <a:cs typeface="Arial" pitchFamily="34" charset="0"/>
              </a:rPr>
              <a:t> </a:t>
            </a:r>
            <a:r>
              <a:rPr lang="en-GB" altLang="en-US" sz="2000" b="0" dirty="0" err="1">
                <a:cs typeface="Arial" pitchFamily="34" charset="0"/>
              </a:rPr>
              <a:t>dans</a:t>
            </a:r>
            <a:r>
              <a:rPr lang="en-GB" altLang="en-US" sz="2000" b="0" dirty="0">
                <a:cs typeface="Arial" pitchFamily="34" charset="0"/>
              </a:rPr>
              <a:t> le cadre du travail sur le WASH </a:t>
            </a:r>
            <a:r>
              <a:rPr lang="en-GB" altLang="en-US" sz="2000" b="0" dirty="0" err="1">
                <a:cs typeface="Arial" pitchFamily="34" charset="0"/>
              </a:rPr>
              <a:t>dans</a:t>
            </a:r>
            <a:r>
              <a:rPr lang="en-GB" altLang="en-US" sz="2000" b="0" dirty="0">
                <a:cs typeface="Arial" pitchFamily="34" charset="0"/>
              </a:rPr>
              <a:t> les centres de </a:t>
            </a:r>
            <a:r>
              <a:rPr lang="en-GB" altLang="en-US" sz="2000" b="0" dirty="0" err="1">
                <a:cs typeface="Arial" pitchFamily="34" charset="0"/>
              </a:rPr>
              <a:t>sante</a:t>
            </a:r>
            <a:r>
              <a:rPr lang="en-GB" altLang="en-US" sz="2000" b="0" dirty="0">
                <a:cs typeface="Arial" pitchFamily="34" charset="0"/>
              </a:rPr>
              <a:t>….</a:t>
            </a:r>
          </a:p>
          <a:p>
            <a:endParaRPr lang="en-GB" dirty="0"/>
          </a:p>
          <a:p>
            <a:pPr marL="171450" indent="-171450">
              <a:buFont typeface="Arial" panose="020B0604020202020204" pitchFamily="34" charset="0"/>
              <a:buChar char="•"/>
            </a:pPr>
            <a:r>
              <a:rPr lang="fr-FR" dirty="0"/>
              <a:t>Les meilleures pratiques pour gérer en toute sécurité les déchets de soins de santé devraient être suivies, y compris l'attribution des responsabilités et des ressources humaines et matérielles suffisantes pour séparer et éliminer les déchets en toute sécurité. </a:t>
            </a:r>
          </a:p>
          <a:p>
            <a:pPr marL="171450" indent="-171450">
              <a:buFont typeface="Arial" panose="020B0604020202020204" pitchFamily="34" charset="0"/>
              <a:buChar char="•"/>
            </a:pPr>
            <a:r>
              <a:rPr lang="fr-FR" dirty="0"/>
              <a:t>Rien n'indique qu'un contact humain direct et non protégé lors de la manipulation des déchets de soins de santé ait entraîné la transmission du virus COVID-19. </a:t>
            </a:r>
          </a:p>
          <a:p>
            <a:pPr marL="171450" indent="-171450">
              <a:buFont typeface="Arial" panose="020B0604020202020204" pitchFamily="34" charset="0"/>
              <a:buChar char="•"/>
            </a:pPr>
            <a:r>
              <a:rPr lang="fr-FR" dirty="0"/>
              <a:t>Tous les déchets de soins de santé produits pendant les soins aux patients, y compris ceux dont l'infection au COVID-19 est confirmée, sont considérés comme infectieux (infectieux, tranchants et déchets pathologiques) et doivent être collectés en toute sécurité dans des conteneurs clairement marqués et des boîtes de sécurité pour les objets tranchants. Ces déchets doivent être traités, de préférence sur place, puis éliminés en toute sécurité. Si les déchets sont déplacés hors site, il est essentiel de comprendre où et comment ils seront traités et éliminés. Les déchets générés dans les zones d'attente des établissements de santé peuvent être classés comme non dangereux et doivent être éliminés dans des sacs noirs solides et fermés complètement avant la collecte et l'élimination par les services municipaux de gestion des déchets. </a:t>
            </a:r>
          </a:p>
          <a:p>
            <a:pPr marL="171450" indent="-171450">
              <a:buFont typeface="Arial" panose="020B0604020202020204" pitchFamily="34" charset="0"/>
              <a:buChar char="•"/>
            </a:pPr>
            <a:r>
              <a:rPr lang="fr-FR" dirty="0"/>
              <a:t>Tous ceux qui manipulent des déchets de soins de santé doivent porter un EPI approprié (bottes, blouse à manches longues, gants résistants, masque et lunettes ou un écran facial) et pratiquer l'hygiène des mains après l'avoir retiré. </a:t>
            </a:r>
          </a:p>
          <a:p>
            <a:pPr marL="171450" indent="-171450">
              <a:buFont typeface="Arial" panose="020B0604020202020204" pitchFamily="34" charset="0"/>
              <a:buChar char="•"/>
            </a:pPr>
            <a:r>
              <a:rPr lang="fr-FR" dirty="0"/>
              <a:t>Le volume de déchets infectieux pendant l'épidémie de COVID 19 devrait augmenter, en particulier grâce à l'utilisation d'EPI. Par conséquent, il est important d'augmenter la capacité de traitement et de traitement de ces déchets de soins de santé. Il peut être nécessaire de se procurer des capacités supplémentaires de traitement des déchets, de préférence grâce à des technologies de traitement alternatives, telles que l'autoclavage ou les incinérateurs de brûlures à haute température, et des systèmes doivent être mis en place pour assurer leur fonctionnement durable.</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Les déchets générés à la maison pendant la quarantaine, pendant les soins à un membre de la famille malade ou pendant la période de récupération doivent être emballés dans des sacs noirs solides et fermés complètement avant l'élimination et la collecte éventuelle par les services municipaux de gestion des déchets.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25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C’est un domaine qui a tendance a recevoir peu d’attention mais qui, comme nous le rappel cette épidémie, est essentiel. </a:t>
            </a:r>
            <a:endParaRPr lang="en-GB" dirty="0"/>
          </a:p>
          <a:p>
            <a:endParaRPr lang="en-GB" dirty="0"/>
          </a:p>
          <a:p>
            <a:pPr marL="171450" indent="-171450">
              <a:buFont typeface="Arial" panose="020B0604020202020204" pitchFamily="34" charset="0"/>
              <a:buChar char="•"/>
            </a:pPr>
            <a:r>
              <a:rPr lang="fr-FR" dirty="0"/>
              <a:t>Les procédures de nettoyage et de désinfection actuellement recommandées pour les établissements de santé doivent être suivies de manière cohérente et correcte (…le personnel doit être forme, protocoles de nettoyages, fréquence de nettoyage en fonction des risques etc.). </a:t>
            </a:r>
          </a:p>
          <a:p>
            <a:pPr marL="171450" indent="-171450">
              <a:buFont typeface="Arial" panose="020B0604020202020204" pitchFamily="34" charset="0"/>
              <a:buChar char="•"/>
            </a:pPr>
            <a:r>
              <a:rPr lang="fr-FR" dirty="0"/>
              <a:t>Les désinfectants couramment utilisés en milieux hospitaliers sont actifs contre les virus enveloppés, comme le COVID-19, par exemple l’alcool éthylique 70% (petites surfaces et équipements dédiés réutilisables (e.g. thermomètres); hypochlorite de sodium à 0,1% (1000 ppm) pour la désinfection des surfaces et 0,5% (5000 ppm) pour la désinfection des déversements de sang ou de fluides corporels.</a:t>
            </a:r>
          </a:p>
          <a:p>
            <a:pPr marL="171450" indent="-171450">
              <a:buFont typeface="Arial" panose="020B0604020202020204" pitchFamily="34" charset="0"/>
              <a:buChar char="•"/>
            </a:pPr>
            <a:r>
              <a:rPr lang="fr-FR" i="0" dirty="0"/>
              <a:t>L'efficacité de tous les désinfectants est affectée, à différents degrés, par les matières organiques. Ainsi, il est essentiel de nettoyer les surfaces avec un détergent et de l'eau avant d'appliquer un désinfectant. La concentration et le temps d'exposition de tout désinfectant sont des paramètres critiques pour son efficacité. Après avoir appliqué le désinfectant sur une surface, il est nécessaire d'attendre le temps d'exposition et le séchage requis pour s'assurer que les micro-organismes de surface sont tués.</a:t>
            </a:r>
          </a:p>
          <a:p>
            <a:pPr marL="0" indent="0">
              <a:buFont typeface="Arial" panose="020B0604020202020204" pitchFamily="34" charset="0"/>
              <a:buNone/>
            </a:pPr>
            <a:endParaRPr lang="fr-FR" dirty="0"/>
          </a:p>
          <a:p>
            <a:pPr marL="171450" lvl="0" indent="-171450">
              <a:buFont typeface="Arial" panose="020B0604020202020204" pitchFamily="34" charset="0"/>
              <a:buChar char="•"/>
            </a:pPr>
            <a:endParaRPr lang="fr-FR" i="1" dirty="0"/>
          </a:p>
          <a:p>
            <a:pPr marL="171450" lvl="0" indent="-171450">
              <a:buFont typeface="Arial" panose="020B0604020202020204" pitchFamily="34" charset="0"/>
              <a:buChar char="•"/>
            </a:pPr>
            <a:r>
              <a:rPr lang="fr-FR" dirty="0"/>
              <a:t>Toutes les personnes en charge du nettoyage de l'environnement doivent porter un EPI approprié, y compris des gants résistants, un masque, une protection oculaire (lunettes ou un écran facial), un robe à manches longues et bottes ou chaussures fermées. Ils doivent pratiquer l'hygiène des mains après une exposition au sang ou aux liquides organiques et après avoir retiré l'EPI. </a:t>
            </a:r>
          </a:p>
          <a:p>
            <a:pPr marL="171450" lvl="0" indent="-171450">
              <a:buFont typeface="Arial" panose="020B0604020202020204" pitchFamily="34" charset="0"/>
              <a:buChar char="•"/>
            </a:pPr>
            <a:endParaRPr lang="fr-FR" dirty="0"/>
          </a:p>
          <a:p>
            <a:pPr marL="171450" lvl="0" indent="-171450">
              <a:buFont typeface="Arial" panose="020B0604020202020204" pitchFamily="34" charset="0"/>
              <a:buChar char="•"/>
            </a:pPr>
            <a:r>
              <a:rPr lang="fr-FR" dirty="0"/>
              <a:t>Le linge souillé doit être placé dans des sacs ou conteneurs clairement étiquetés et étanches, après avoir soigneusement retiré les excréments solides et les avoir placés dans un seau couvert pour être jetés dans les toilettes ou les latrines. Lavage en machine à l'eau tiède à 60-90 ° C et détergent à lessive recommandé. Le linge peut ensuite être séché selon les procédures de routine. Si le lavage en machine n'est pas possible, le linge peut être trempé dans de l'eau chaude et du savon dans un grand tambour en utilisant un bâton pour remuer, en prenant soin d'éviter les éclaboussures. Le tambour doit ensuite être vidé et les draps trempés dans du chlore à 0,05% pendant environ 30 minutes. Enfin, le linge doit être rincé à l'eau claire et le linge doit sécher complètement, si possible au soleil. Les excréments trouvés sur des surfaces telles que le linge ou le sol doivent être soigneusement retirés avec des serviettes et immédiatement éliminés en toute sécurité dans les toilettes ou les latrines. Si les serviettes sont à usage unique, elles doivent être traitées comme des déchets infectieux; s'ils sont réutilisables, ils doivent être traités comme du linge sale. La zone doit ensuite être nettoyée et désinfectée conformément aux directives publiées sur les procédures de nettoyage et de désinfection des liquides corporels déversés.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070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8784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383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24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fr-FR" dirty="0"/>
              <a:t>UNICEF: </a:t>
            </a:r>
          </a:p>
          <a:p>
            <a:pPr>
              <a:lnSpc>
                <a:spcPct val="100000"/>
              </a:lnSpc>
            </a:pPr>
            <a:r>
              <a:rPr lang="fr-FR" dirty="0"/>
              <a:t>31 déc.2019: WHO China CO informé de cas de pneumonie dans la ville de Wuhan. </a:t>
            </a:r>
          </a:p>
          <a:p>
            <a:pPr>
              <a:lnSpc>
                <a:spcPct val="100000"/>
              </a:lnSpc>
            </a:pPr>
            <a:r>
              <a:rPr lang="fr-FR" dirty="0"/>
              <a:t>30 janv.2020: L'OMS déclare une urgence de santé publique de portée internationale (USPPI) </a:t>
            </a:r>
          </a:p>
          <a:p>
            <a:pPr>
              <a:lnSpc>
                <a:spcPct val="100000"/>
              </a:lnSpc>
            </a:pPr>
            <a:r>
              <a:rPr lang="fr-FR" dirty="0"/>
              <a:t>Mars 2020: le niveau de risque de l'OMS est passé à très élevé au niveau mondial</a:t>
            </a:r>
            <a:endParaRPr lang="fr-CH" sz="1200" dirty="0">
              <a:solidFill>
                <a:schemeClr val="tx1"/>
              </a:solidFill>
              <a:latin typeface="Arial" charset="0"/>
              <a:ea typeface="Arial" charset="0"/>
              <a:cs typeface="Arial" charset="0"/>
            </a:endParaRPr>
          </a:p>
          <a:p>
            <a:endParaRPr lang="en-GB" dirty="0"/>
          </a:p>
          <a:p>
            <a:r>
              <a:rPr lang="en-GB" dirty="0"/>
              <a:t>3.5 millions </a:t>
            </a:r>
            <a:r>
              <a:rPr lang="en-GB" dirty="0" err="1"/>
              <a:t>cas</a:t>
            </a:r>
            <a:r>
              <a:rPr lang="en-GB" dirty="0"/>
              <a:t> </a:t>
            </a:r>
            <a:r>
              <a:rPr lang="en-GB" dirty="0" err="1"/>
              <a:t>dans</a:t>
            </a:r>
            <a:r>
              <a:rPr lang="en-GB" dirty="0"/>
              <a:t> le monde</a:t>
            </a:r>
          </a:p>
          <a:p>
            <a:r>
              <a:rPr lang="en-GB" dirty="0"/>
              <a:t>Plus de 241,000 </a:t>
            </a:r>
            <a:r>
              <a:rPr lang="en-GB" dirty="0" err="1"/>
              <a:t>morts</a:t>
            </a:r>
            <a:endParaRPr lang="en-GB" dirty="0"/>
          </a:p>
          <a:p>
            <a:r>
              <a:rPr lang="en-GB" dirty="0"/>
              <a:t>215 pays, zones et </a:t>
            </a:r>
            <a:r>
              <a:rPr lang="en-GB" dirty="0" err="1"/>
              <a:t>territoires</a:t>
            </a:r>
            <a:r>
              <a:rPr lang="en-GB" dirty="0"/>
              <a:t> </a:t>
            </a:r>
            <a:r>
              <a:rPr lang="en-GB" dirty="0" err="1"/>
              <a:t>sont</a:t>
            </a:r>
            <a:r>
              <a:rPr lang="en-GB" dirty="0"/>
              <a:t> </a:t>
            </a:r>
            <a:r>
              <a:rPr lang="en-GB" dirty="0" err="1"/>
              <a:t>affectes</a:t>
            </a: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973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pandémie s'intensifie rapidement en Afrique avec près de 32,000 cas confirm</a:t>
            </a:r>
            <a:r>
              <a:rPr lang="fr-FR" dirty="0">
                <a:latin typeface="Calibri" panose="020F0502020204030204" pitchFamily="34" charset="0"/>
                <a:cs typeface="Calibri" panose="020F0502020204030204" pitchFamily="34" charset="0"/>
              </a:rPr>
              <a:t>és et plus de 1000 décès – avec 46 pays étant affectés</a:t>
            </a:r>
          </a:p>
          <a:p>
            <a:r>
              <a:rPr lang="fr-FR" dirty="0">
                <a:latin typeface="Calibri" panose="020F0502020204030204" pitchFamily="34" charset="0"/>
                <a:cs typeface="Calibri" panose="020F0502020204030204" pitchFamily="34" charset="0"/>
              </a:rPr>
              <a:t>La tendance hebdomadaire ne cesse d’augmenter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D0FE03-6EE1-48A4-BDC4-7D138C20FF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65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b="0" dirty="0"/>
              <a:t>WASH est essentiel dans la réponse mondiale contre le Covid-19 </a:t>
            </a:r>
          </a:p>
          <a:p>
            <a:pPr marL="171450" indent="-171450">
              <a:buFontTx/>
              <a:buChar char="-"/>
            </a:pPr>
            <a:r>
              <a:rPr lang="fr-FR" b="0" dirty="0"/>
              <a:t>limiter la propagation du virus mais aussi </a:t>
            </a:r>
          </a:p>
          <a:p>
            <a:pPr marL="171450" indent="-171450">
              <a:buFontTx/>
              <a:buChar char="-"/>
            </a:pPr>
            <a:r>
              <a:rPr lang="fr-FR" b="0" dirty="0"/>
              <a:t>réduire son impact parmi les populations les plus vulnérables</a:t>
            </a:r>
          </a:p>
          <a:p>
            <a:pPr marL="171450" indent="-171450">
              <a:buFontTx/>
              <a:buChar char="-"/>
            </a:pPr>
            <a:endParaRPr lang="fr-FR" dirty="0"/>
          </a:p>
          <a:p>
            <a:pPr marL="0" indent="0">
              <a:buFont typeface="Arial" panose="020B0604020202020204" pitchFamily="34" charset="0"/>
              <a:buNone/>
            </a:pPr>
            <a:r>
              <a:rPr lang="fr-FR" dirty="0"/>
              <a:t>WASH fait partie intégrante de moitie des 8 piliers de la réponse de l’OMS…</a:t>
            </a:r>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064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b="1" u="sng" noProof="0" dirty="0"/>
              <a:t>2 documents clés:</a:t>
            </a:r>
          </a:p>
          <a:p>
            <a:pPr marL="0" indent="0">
              <a:buFont typeface="Arial" panose="020B0604020202020204" pitchFamily="34" charset="0"/>
              <a:buNone/>
            </a:pPr>
            <a:endParaRPr lang="fr-FR" noProof="0" dirty="0"/>
          </a:p>
          <a:p>
            <a:pPr marL="171450" indent="-171450">
              <a:buFont typeface="Arial" panose="020B0604020202020204" pitchFamily="34" charset="0"/>
              <a:buChar char="•"/>
            </a:pPr>
            <a:r>
              <a:rPr lang="fr-FR" b="1" noProof="0" dirty="0"/>
              <a:t>Note technique </a:t>
            </a:r>
          </a:p>
          <a:p>
            <a:pPr marL="628650" lvl="1" indent="-171450">
              <a:buFont typeface="Arial" panose="020B0604020202020204" pitchFamily="34" charset="0"/>
              <a:buChar char="•"/>
            </a:pPr>
            <a:r>
              <a:rPr lang="fr-FR" noProof="0" dirty="0"/>
              <a:t>Développé avec l’UNICEF </a:t>
            </a:r>
          </a:p>
          <a:p>
            <a:pPr marL="628650" lvl="1" indent="-171450">
              <a:buFont typeface="Arial" panose="020B0604020202020204" pitchFamily="34" charset="0"/>
              <a:buChar char="•"/>
            </a:pPr>
            <a:r>
              <a:rPr lang="fr-FR" noProof="0" dirty="0"/>
              <a:t>Résume les preuves concernant le virus covid-19 et les autres coronavirus humains </a:t>
            </a:r>
          </a:p>
          <a:p>
            <a:pPr marL="628650" lvl="1" indent="-171450">
              <a:buFont typeface="Arial" panose="020B0604020202020204" pitchFamily="34" charset="0"/>
              <a:buChar char="•"/>
            </a:pPr>
            <a:r>
              <a:rPr lang="fr-FR" noProof="0" dirty="0"/>
              <a:t>Souligne les preuves pertinentes aux pratiques WASH dans les établissements de sante, mais également communautés, écoles etc.</a:t>
            </a:r>
          </a:p>
          <a:p>
            <a:pPr marL="628650" lvl="1" indent="-171450">
              <a:buFont typeface="Arial" panose="020B0604020202020204" pitchFamily="34" charset="0"/>
              <a:buChar char="•"/>
            </a:pPr>
            <a:r>
              <a:rPr lang="fr-FR" noProof="0" dirty="0"/>
              <a:t>Publiée en Mars 2020, mise a jour fin Avril - pour prendre en compte les données scientifiques qui évoluent rapidement.</a:t>
            </a:r>
          </a:p>
          <a:p>
            <a:pPr marL="628650" lvl="1" indent="-171450">
              <a:buFont typeface="Arial" panose="020B0604020202020204" pitchFamily="34" charset="0"/>
              <a:buChar char="•"/>
            </a:pPr>
            <a:r>
              <a:rPr lang="fr-FR" dirty="0"/>
              <a:t>Complète les documents sur la prévention et le contrôle des maladies infectieuses existants</a:t>
            </a:r>
          </a:p>
          <a:p>
            <a:pPr marL="628650" lvl="1" indent="-171450">
              <a:buFont typeface="Arial" panose="020B0604020202020204" pitchFamily="34" charset="0"/>
              <a:buChar char="•"/>
            </a:pPr>
            <a:r>
              <a:rPr lang="fr-FR" dirty="0"/>
              <a:t>Fait référence aux directives de l'OMS sur le WASH qui sont pertinentes pour les virus (y compris les coronavirus). </a:t>
            </a:r>
            <a:endParaRPr lang="fr-FR" noProof="0" dirty="0"/>
          </a:p>
          <a:p>
            <a:pPr marL="628650" lvl="1" indent="-171450">
              <a:buFont typeface="Arial" panose="020B0604020202020204" pitchFamily="34" charset="0"/>
              <a:buChar char="•"/>
            </a:pPr>
            <a:r>
              <a:rPr lang="fr-FR" noProof="0" dirty="0"/>
              <a:t>Traduction en Français est en cours</a:t>
            </a:r>
          </a:p>
          <a:p>
            <a:pPr marL="171450" indent="-171450">
              <a:buFont typeface="Arial" panose="020B0604020202020204" pitchFamily="34" charset="0"/>
              <a:buChar char="•"/>
            </a:pPr>
            <a:endParaRPr lang="fr-FR"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u="none" dirty="0"/>
              <a:t>Les r</a:t>
            </a:r>
            <a:r>
              <a:rPr lang="fr-FR" b="1" dirty="0"/>
              <a:t>ecommandations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dirty="0"/>
              <a:t>pour améliorer les pratiques d’hygiène des mains afin d’aider à prévenir la transmission du virus de la COVID-19 : orientations provisoires, 1er avril 2020 (par un accès universel à des postes publics d’hygiène des mains ET hygiène des mains dans les HCF)</a:t>
            </a:r>
          </a:p>
          <a:p>
            <a:pPr marL="171450" indent="-171450">
              <a:buFont typeface="Arial" panose="020B0604020202020204" pitchFamily="34" charset="0"/>
              <a:buChar char="•"/>
            </a:pPr>
            <a:endParaRPr lang="fr-FR" noProof="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33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b="1" u="sng" noProof="0" dirty="0"/>
              <a:t>Donc </a:t>
            </a:r>
            <a:r>
              <a:rPr lang="fr-FR" b="1" u="sng" noProof="0" dirty="0" err="1"/>
              <a:t>quells</a:t>
            </a:r>
            <a:r>
              <a:rPr lang="fr-FR" b="1" u="sng" noProof="0" dirty="0"/>
              <a:t> sont les messages a retenir?</a:t>
            </a:r>
          </a:p>
          <a:p>
            <a:pPr marL="0" indent="0">
              <a:buFont typeface="Arial" panose="020B0604020202020204" pitchFamily="34" charset="0"/>
              <a:buNone/>
            </a:pPr>
            <a:r>
              <a:rPr lang="fr-FR" noProof="0" dirty="0"/>
              <a:t> </a:t>
            </a:r>
          </a:p>
          <a:p>
            <a:pPr marL="228600" indent="-228600">
              <a:buFont typeface="Arial" panose="020B0604020202020204" pitchFamily="34" charset="0"/>
              <a:buAutoNum type="arabicPeriod"/>
            </a:pPr>
            <a:r>
              <a:rPr lang="fr-FR" noProof="0" dirty="0"/>
              <a:t>Evidemment l’</a:t>
            </a:r>
            <a:r>
              <a:rPr lang="fr-FR" noProof="0" dirty="0" err="1"/>
              <a:t>hygiene</a:t>
            </a:r>
            <a:r>
              <a:rPr lang="fr-FR" noProof="0" dirty="0"/>
              <a:t> des mains est clé; une des mesures les plus critiques (spécialement lors que l’on manque de masques, gants, etc.)…l’</a:t>
            </a:r>
            <a:r>
              <a:rPr lang="fr-FR" noProof="0" dirty="0" err="1"/>
              <a:t>hygiene</a:t>
            </a:r>
            <a:r>
              <a:rPr lang="fr-FR" noProof="0" dirty="0"/>
              <a:t> devient encore plus </a:t>
            </a:r>
            <a:r>
              <a:rPr lang="fr-FR" noProof="0" dirty="0" err="1"/>
              <a:t>importan</a:t>
            </a:r>
            <a:endParaRPr lang="fr-FR" noProof="0" dirty="0"/>
          </a:p>
          <a:p>
            <a:pPr marL="228600" indent="-228600">
              <a:buFont typeface="Arial" panose="020B0604020202020204" pitchFamily="34" charset="0"/>
              <a:buAutoNum type="arabicPeriod"/>
            </a:pPr>
            <a:r>
              <a:rPr lang="fr-FR" noProof="0" dirty="0"/>
              <a:t>L’</a:t>
            </a:r>
            <a:r>
              <a:rPr lang="fr-FR" noProof="0" dirty="0" err="1"/>
              <a:t>hygiene</a:t>
            </a:r>
            <a:r>
              <a:rPr lang="fr-FR" noProof="0" dirty="0"/>
              <a:t> de l’environnement</a:t>
            </a:r>
          </a:p>
          <a:p>
            <a:pPr marL="228600" indent="-228600">
              <a:buFont typeface="Arial" panose="020B0604020202020204" pitchFamily="34" charset="0"/>
              <a:buAutoNum type="arabicPeriod"/>
            </a:pPr>
            <a:r>
              <a:rPr lang="fr-FR" noProof="0" dirty="0"/>
              <a:t>L’ eau et assainissement - arrêter Covid ne nécessite pas que l’on fasse quelque chose de diffèrent mais nous devons faire ce que nous faisons déjà mais plus rapidement. </a:t>
            </a:r>
          </a:p>
          <a:p>
            <a:pPr marL="228600" indent="-228600">
              <a:buFont typeface="Arial" panose="020B0604020202020204" pitchFamily="34" charset="0"/>
              <a:buAutoNum type="arabicPeriod"/>
            </a:pPr>
            <a:r>
              <a:rPr lang="fr-FR" noProof="0" dirty="0"/>
              <a:t>Toutes les actions WASH devraient faire partie des plan d’actions sur Covid.</a:t>
            </a:r>
          </a:p>
          <a:p>
            <a:pPr marL="228600" indent="-228600">
              <a:buFont typeface="Arial" panose="020B0604020202020204" pitchFamily="34" charset="0"/>
              <a:buAutoNum type="arabicPeriod"/>
            </a:pPr>
            <a:r>
              <a:rPr lang="fr-FR" noProof="0" dirty="0"/>
              <a:t>Les services sont essentiels pour prévenir et traiter les covid 19 mais les agents WASH jouent un rôle crucial et doivent être munis d’ équipement de protection individuel adéquats et doivent pouvoir se déplacer et travailler.</a:t>
            </a:r>
          </a:p>
          <a:p>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157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a:t>Pour ceux qui s’intéressent au virus et aux aspects microbiologiques…</a:t>
            </a:r>
          </a:p>
          <a:p>
            <a:endParaRPr lang="fr-FR" noProof="0" dirty="0"/>
          </a:p>
          <a:p>
            <a:pPr marL="171450" indent="-171450">
              <a:buFont typeface="Arial" panose="020B0604020202020204" pitchFamily="34" charset="0"/>
              <a:buChar char="•"/>
            </a:pPr>
            <a:r>
              <a:rPr lang="fr-FR" noProof="0" dirty="0"/>
              <a:t>C’est un virus envelopp</a:t>
            </a:r>
            <a:r>
              <a:rPr lang="fr-FR" noProof="0" dirty="0">
                <a:latin typeface="Arial" panose="020B0604020202020204" pitchFamily="34" charset="0"/>
                <a:cs typeface="Arial" panose="020B0604020202020204" pitchFamily="34" charset="0"/>
              </a:rPr>
              <a:t>é</a:t>
            </a:r>
            <a:r>
              <a:rPr lang="fr-FR" noProof="0" dirty="0"/>
              <a:t>, est </a:t>
            </a:r>
            <a:r>
              <a:rPr lang="fr-FR" b="1" noProof="0" dirty="0"/>
              <a:t>beaucoup plus fragile dans l’environnement </a:t>
            </a:r>
            <a:r>
              <a:rPr lang="fr-FR" noProof="0" dirty="0"/>
              <a:t>compar</a:t>
            </a:r>
            <a:r>
              <a:rPr lang="fr-FR" noProof="0" dirty="0">
                <a:latin typeface="Arial" panose="020B0604020202020204" pitchFamily="34" charset="0"/>
                <a:cs typeface="Arial" panose="020B0604020202020204" pitchFamily="34" charset="0"/>
              </a:rPr>
              <a:t>é</a:t>
            </a:r>
            <a:r>
              <a:rPr lang="fr-FR" noProof="0" dirty="0"/>
              <a:t> </a:t>
            </a:r>
            <a:r>
              <a:rPr lang="fr-FR" noProof="0" dirty="0">
                <a:latin typeface="Arial" panose="020B0604020202020204" pitchFamily="34" charset="0"/>
                <a:cs typeface="Arial" panose="020B0604020202020204" pitchFamily="34" charset="0"/>
              </a:rPr>
              <a:t>à</a:t>
            </a:r>
            <a:r>
              <a:rPr lang="fr-FR" noProof="0" dirty="0"/>
              <a:t> des virus entériques non-envelopp</a:t>
            </a:r>
            <a:r>
              <a:rPr lang="fr-FR" noProof="0" dirty="0">
                <a:latin typeface="Arial" panose="020B0604020202020204" pitchFamily="34" charset="0"/>
                <a:cs typeface="Arial" panose="020B0604020202020204" pitchFamily="34" charset="0"/>
              </a:rPr>
              <a:t>é</a:t>
            </a:r>
            <a:r>
              <a:rPr lang="fr-FR" noProof="0" dirty="0"/>
              <a:t>s tel que norovirus, rotavirus, hep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On sait que près d’un </a:t>
            </a:r>
            <a:r>
              <a:rPr lang="fr-FR" b="1" noProof="0" dirty="0"/>
              <a:t>1/3</a:t>
            </a:r>
            <a:r>
              <a:rPr lang="fr-FR" noProof="0" dirty="0"/>
              <a:t> </a:t>
            </a:r>
            <a:r>
              <a:rPr lang="fr-FR" b="1" noProof="0" dirty="0"/>
              <a:t>des cas confirm</a:t>
            </a:r>
            <a:r>
              <a:rPr lang="fr-FR" b="1" noProof="0" dirty="0">
                <a:latin typeface="Arial" panose="020B0604020202020204" pitchFamily="34" charset="0"/>
                <a:cs typeface="Arial" panose="020B0604020202020204" pitchFamily="34" charset="0"/>
              </a:rPr>
              <a:t>é</a:t>
            </a:r>
            <a:r>
              <a:rPr lang="fr-FR" b="1" noProof="0" dirty="0"/>
              <a:t>s ont une diarrhée </a:t>
            </a:r>
            <a:r>
              <a:rPr lang="fr-FR" noProof="0" dirty="0"/>
              <a:t>et plusieurs études ont montr</a:t>
            </a:r>
            <a:r>
              <a:rPr lang="fr-FR" noProof="0" dirty="0">
                <a:latin typeface="Arial" panose="020B0604020202020204" pitchFamily="34" charset="0"/>
                <a:cs typeface="Arial" panose="020B0604020202020204" pitchFamily="34" charset="0"/>
              </a:rPr>
              <a:t>é</a:t>
            </a:r>
            <a:r>
              <a:rPr lang="fr-FR" noProof="0" dirty="0"/>
              <a:t> la présence de fragment du virus (génome)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Les preuves actuelles suggèrent que le v</a:t>
            </a:r>
            <a:r>
              <a:rPr lang="fr-FR" b="1" noProof="0" dirty="0"/>
              <a:t>irus dans son état infectieux </a:t>
            </a:r>
            <a:r>
              <a:rPr lang="fr-FR" noProof="0" dirty="0"/>
              <a:t>peut être excrété dans les selles, indépendamment de la diarrhée ou des signes d'infection intestinale. Cependant, 1 seule </a:t>
            </a:r>
            <a:r>
              <a:rPr lang="fr-FR" b="1" noProof="0" dirty="0"/>
              <a:t>étude</a:t>
            </a:r>
            <a:r>
              <a:rPr lang="fr-FR" noProof="0" dirty="0"/>
              <a:t> (maintenant une deuxième) a/ont réussi a </a:t>
            </a:r>
            <a:r>
              <a:rPr lang="fr-FR" b="1" noProof="0" dirty="0"/>
              <a:t>cultiver le virus </a:t>
            </a:r>
            <a:r>
              <a:rPr lang="fr-FR" noProof="0" dirty="0"/>
              <a:t>a partir d’ un </a:t>
            </a:r>
            <a:r>
              <a:rPr lang="fr-FR" noProof="0" dirty="0">
                <a:latin typeface="Arial" panose="020B0604020202020204" pitchFamily="34" charset="0"/>
                <a:cs typeface="Arial" panose="020B0604020202020204" pitchFamily="34" charset="0"/>
              </a:rPr>
              <a:t>é</a:t>
            </a:r>
            <a:r>
              <a:rPr lang="fr-FR" noProof="0" dirty="0"/>
              <a:t>chantillon de selles…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1" noProof="0" dirty="0"/>
              <a:t>Donc le risque de transmission du virus covid19 par les excréments/selles d’une personne infectée semble faible.</a:t>
            </a:r>
          </a:p>
          <a:p>
            <a:endParaRPr lang="fr-FR" noProof="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70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i="1" u="none" dirty="0"/>
              <a:t>(</a:t>
            </a:r>
            <a:r>
              <a:rPr lang="fr-FR" b="0" i="1" u="none" dirty="0"/>
              <a:t>pas d'études de la survie du covid19 dans eaux robinet et égouts</a:t>
            </a:r>
            <a:r>
              <a:rPr lang="fr-FR" b="1" i="1" u="none"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i="1" u="none" dirty="0"/>
              <a:t>(on retrouve des fragments du génome du virus mais pas virus état infectieux)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i="1" u="none" dirty="0"/>
          </a:p>
          <a:p>
            <a:pPr marL="0" indent="0">
              <a:buFont typeface="Arial" panose="020B0604020202020204" pitchFamily="34" charset="0"/>
              <a:buNone/>
            </a:pPr>
            <a:r>
              <a:rPr lang="fr-FR" i="1" dirty="0"/>
              <a:t>Bien que la présence du Covid-19 dans les eaux non traitées soit possible, </a:t>
            </a:r>
            <a:r>
              <a:rPr lang="fr-FR" i="1" u="sng" dirty="0"/>
              <a:t>elle n'a pas été détectée dans les réseaux d'eau potable.</a:t>
            </a:r>
          </a:p>
          <a:p>
            <a:pPr marL="0" indent="0">
              <a:buFont typeface="Arial" panose="020B0604020202020204" pitchFamily="34" charset="0"/>
              <a:buNone/>
            </a:pPr>
            <a:r>
              <a:rPr lang="fr-FR" i="1" dirty="0"/>
              <a:t>De plus, d'autres coronavirus n'ont pas été détectés dans les sources d'eau de surface ou souterraines (fragile dans l’environnement)</a:t>
            </a:r>
          </a:p>
          <a:p>
            <a:pPr marL="0" indent="0">
              <a:buFont typeface="Arial" panose="020B0604020202020204" pitchFamily="34" charset="0"/>
              <a:buNone/>
            </a:pPr>
            <a:r>
              <a:rPr lang="fr-FR" i="1" dirty="0"/>
              <a:t>Donc le risque de coronavirus pour l'approvisionnement en eau est donc faible.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0" i="1" u="none" dirty="0"/>
          </a:p>
          <a:p>
            <a:pPr marL="0" indent="0">
              <a:buFont typeface="Arial" panose="020B0604020202020204" pitchFamily="34" charset="0"/>
              <a:buNone/>
            </a:pPr>
            <a:endParaRPr lang="fr-FR" b="1" dirty="0"/>
          </a:p>
          <a:p>
            <a:pPr marL="171450" indent="-171450">
              <a:buFont typeface="Arial" panose="020B0604020202020204" pitchFamily="34" charset="0"/>
              <a:buChar char="•"/>
            </a:pPr>
            <a:r>
              <a:rPr lang="fr-FR" b="1" dirty="0"/>
              <a:t>Ce tableau résume les données disponibles sur la survie </a:t>
            </a:r>
            <a:r>
              <a:rPr lang="fr-FR" b="1" u="sng" dirty="0"/>
              <a:t>d’autres coronavirus humains </a:t>
            </a:r>
          </a:p>
          <a:p>
            <a:pPr marL="171450" indent="-171450">
              <a:buFont typeface="Arial" panose="020B0604020202020204" pitchFamily="34" charset="0"/>
              <a:buChar char="•"/>
            </a:pPr>
            <a:r>
              <a:rPr lang="fr-FR" dirty="0"/>
              <a:t>Il montre que la survie de ces virus dans diffèrent type de milieux (eau, eaux usées, fèces) varie quelques heures, jours jusqu’à 2 semaines.</a:t>
            </a:r>
          </a:p>
          <a:p>
            <a:pPr marL="171450" indent="-171450">
              <a:buFont typeface="Arial" panose="020B0604020202020204" pitchFamily="34" charset="0"/>
              <a:buChar char="•"/>
            </a:pPr>
            <a:r>
              <a:rPr lang="fr-FR" dirty="0"/>
              <a:t>Pour l’eau du robinet – il est important de souligner </a:t>
            </a:r>
            <a:r>
              <a:rPr lang="fr-FR" b="1" u="sng" dirty="0"/>
              <a:t>qu’il s’agit la d’eau non chlorée </a:t>
            </a:r>
            <a:r>
              <a:rPr lang="fr-FR" dirty="0"/>
              <a:t>(car on sait que les méthodes de traitement de l’eau tel que l'utilisation de chlore sont très efficaces contre ce type de virus)</a:t>
            </a:r>
          </a:p>
          <a:p>
            <a:pPr marL="171450" indent="-171450">
              <a:buFont typeface="Arial" panose="020B0604020202020204" pitchFamily="34" charset="0"/>
              <a:buChar char="•"/>
            </a:pPr>
            <a:r>
              <a:rPr lang="fr-FR" dirty="0"/>
              <a:t>Sur diffèrent types de surface, les études montrent une survie du virus allant de 2 heures à 9 jours. </a:t>
            </a:r>
          </a:p>
          <a:p>
            <a:pPr marL="171450" indent="-171450">
              <a:buFont typeface="Arial" panose="020B0604020202020204" pitchFamily="34" charset="0"/>
              <a:buChar char="•"/>
            </a:pPr>
            <a:endParaRPr lang="fr-FR" dirty="0"/>
          </a:p>
          <a:p>
            <a:pPr marL="0" indent="0">
              <a:buFont typeface="Arial" panose="020B0604020202020204" pitchFamily="34" charset="0"/>
              <a:buNone/>
            </a:pPr>
            <a:endParaRPr lang="fr-FR" dirty="0"/>
          </a:p>
          <a:p>
            <a:pPr marL="0" indent="0">
              <a:buFont typeface="Arial" panose="020B0604020202020204" pitchFamily="34" charset="0"/>
              <a:buNone/>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Une étude a révélé que d'autres coronavirus humains n'ont survécu que deux jours dans l'eau du robinet déchlorée et dans les eaux usées des hôpitaux à 20 ° C.11 En comparaison, des niveaux élevés d'élimination (&gt; 4 log) du virus de la grippe ont été trouvés dans l'eau potable après le contact de seulement cinq minutes et un chlore résiduel de 0,3 mg / l.12 D'autres études trouvent des absorptions similaires en quelques jours à quelques semaines. Des coronavirus significatifs (élimination de 99,9%) ont été observés en deux jours dans les effluents d'eaux usées primaires à 23 ° C, deux semaines dans les eaux usées décantées pasteurisées à 25 ° C et quatre semaines dans des eaux réactives à 25 ° C.13,14 Des données récentes indiquent que la survie du virus COVID-19 (SARS-CoV-2) sur les surfaces est similaire à celle du SARS-CoV-1, le virus qui cause le syndrome respiratoire aigu sévère (SRAS) 15, avec une survie sur les surfaces allant de 2 heures à 9 jours.16 La même étude a également révélé qu'une inactivation efficace pouvait être obtenue en 1 minute en utilisant des désinfectants courants, tels que l'éthanol à 70% ou l'hypochlorite de sodium à 0,1% (voir Pratiques de nettoyage).</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96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Il est important de souligner que la durée de survie dans l’eau varie en fonction de la température, le PH, lumière du soleil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dirty="0"/>
              <a:t>(T0C élevée, Ph élevé ou bas, facilitent tous la réduction des virus)</a:t>
            </a:r>
            <a:r>
              <a:rPr lang="fr-FR" dirty="0"/>
              <a:t>. </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Sur les surface, la durée de survie dépend également du type de surface, la température, l'humidité relative et la souche du virus. </a:t>
            </a:r>
          </a:p>
          <a:p>
            <a:pPr marL="171450" indent="-171450">
              <a:buFont typeface="Arial" panose="020B0604020202020204" pitchFamily="34" charset="0"/>
              <a:buChar char="•"/>
            </a:pPr>
            <a:r>
              <a:rPr lang="fr-FR" dirty="0"/>
              <a:t>Comme pour l’eau, sur les surfaces, une inactivation efficace pouvait être obtenue en 1 minute en utilisant des désinfectants courants, tels que l'éthanol à 70% ou l'hypochlorite de sodium à 0,1%.</a:t>
            </a:r>
          </a:p>
          <a:p>
            <a:pPr marL="17145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13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9554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2"/>
            <a:ext cx="9144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1"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7951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60000"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50004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77224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1"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5595508"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3327382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a:t>
            </a:fld>
            <a:endParaRPr lang="en-GB">
              <a:solidFill>
                <a:prstClr val="black"/>
              </a:solidFill>
            </a:endParaRPr>
          </a:p>
        </p:txBody>
      </p:sp>
      <p:sp>
        <p:nvSpPr>
          <p:cNvPr id="8" name="Rectangle 7"/>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9" name="Rectangle 8"/>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3405835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289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ECE3A5D0-70DF-4155-8377-6C4632C78352}"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8165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31147" y="1600200"/>
            <a:ext cx="3997571"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3FDE51E-0052-334C-A4B2-C567FE9F326F}"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4"/>
          </p:nvPr>
        </p:nvSpPr>
        <p:spPr>
          <a:xfrm>
            <a:off x="4709703" y="1600200"/>
            <a:ext cx="3997571"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7347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grpSp>
        <p:nvGrpSpPr>
          <p:cNvPr id="2" name="Group 16"/>
          <p:cNvGrpSpPr>
            <a:grpSpLocks/>
          </p:cNvGrpSpPr>
          <p:nvPr/>
        </p:nvGrpSpPr>
        <p:grpSpPr bwMode="auto">
          <a:xfrm>
            <a:off x="0" y="1277938"/>
            <a:ext cx="9145588" cy="5580062"/>
            <a:chOff x="0" y="1277938"/>
            <a:chExt cx="9145588" cy="5580062"/>
          </a:xfrm>
        </p:grpSpPr>
        <p:grpSp>
          <p:nvGrpSpPr>
            <p:cNvPr id="3" name="Group 15"/>
            <p:cNvGrpSpPr>
              <a:grpSpLocks/>
            </p:cNvGrpSpPr>
            <p:nvPr userDrawn="1"/>
          </p:nvGrpSpPr>
          <p:grpSpPr bwMode="auto">
            <a:xfrm>
              <a:off x="0" y="1277938"/>
              <a:ext cx="9145588" cy="5580062"/>
              <a:chOff x="0" y="1277938"/>
              <a:chExt cx="9145588" cy="5580062"/>
            </a:xfrm>
          </p:grpSpPr>
          <p:sp>
            <p:nvSpPr>
              <p:cNvPr id="5" name="Rectangle 5"/>
              <p:cNvSpPr>
                <a:spLocks noChangeArrowheads="1"/>
              </p:cNvSpPr>
              <p:nvPr userDrawn="1"/>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CA" altLang="en-US" sz="1800"/>
              </a:p>
            </p:txBody>
          </p:sp>
          <p:sp>
            <p:nvSpPr>
              <p:cNvPr id="6" name="Rectangle 6"/>
              <p:cNvSpPr>
                <a:spLocks noChangeArrowheads="1"/>
              </p:cNvSpPr>
              <p:nvPr userDrawn="1"/>
            </p:nvSpPr>
            <p:spPr bwMode="auto">
              <a:xfrm>
                <a:off x="927100" y="6426200"/>
                <a:ext cx="22923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200">
                  <a:solidFill>
                    <a:srgbClr val="96CCEE"/>
                  </a:solidFill>
                  <a:latin typeface="Arial Narrow" pitchFamily="34" charset="0"/>
                </a:endParaRPr>
              </a:p>
            </p:txBody>
          </p:sp>
          <p:sp>
            <p:nvSpPr>
              <p:cNvPr id="7" name="Rectangle 7"/>
              <p:cNvSpPr>
                <a:spLocks noChangeArrowheads="1"/>
              </p:cNvSpPr>
              <p:nvPr userDrawn="1"/>
            </p:nvSpPr>
            <p:spPr bwMode="auto">
              <a:xfrm>
                <a:off x="360363" y="6399213"/>
                <a:ext cx="355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500">
                    <a:solidFill>
                      <a:srgbClr val="72BBE8"/>
                    </a:solidFill>
                    <a:latin typeface="Arial Narrow" pitchFamily="34" charset="0"/>
                  </a:rPr>
                  <a:t> </a:t>
                </a:r>
                <a:endParaRPr lang="en-US" altLang="en-US" sz="2100" baseline="14000">
                  <a:solidFill>
                    <a:schemeClr val="bg1"/>
                  </a:solidFill>
                  <a:latin typeface="Arial Narrow" pitchFamily="34" charset="0"/>
                </a:endParaRPr>
              </a:p>
            </p:txBody>
          </p:sp>
          <p:sp>
            <p:nvSpPr>
              <p:cNvPr id="8" name="Line 4"/>
              <p:cNvSpPr>
                <a:spLocks noChangeShapeType="1"/>
              </p:cNvSpPr>
              <p:nvPr userDrawn="1"/>
            </p:nvSpPr>
            <p:spPr bwMode="auto">
              <a:xfrm>
                <a:off x="0" y="1277938"/>
                <a:ext cx="9144000" cy="0"/>
              </a:xfrm>
              <a:prstGeom prst="line">
                <a:avLst/>
              </a:prstGeom>
              <a:noFill/>
              <a:ln w="38100">
                <a:solidFill>
                  <a:srgbClr val="1E7FB8"/>
                </a:solidFill>
                <a:round/>
                <a:headEnd/>
                <a:tailEnd/>
              </a:ln>
              <a:effectLst>
                <a:outerShdw blurRad="63500" dist="29783" dir="1514402" algn="ctr" rotWithShape="0">
                  <a:schemeClr val="bg2">
                    <a:alpha val="74997"/>
                  </a:schemeClr>
                </a:outerShdw>
              </a:effectLst>
              <a:extLst>
                <a:ext uri="{909E8E84-426E-40DD-AFC4-6F175D3DCCD1}">
                  <a14:hiddenFill xmlns:a14="http://schemas.microsoft.com/office/drawing/2010/main">
                    <a:noFill/>
                  </a14:hiddenFill>
                </a:ext>
              </a:extLst>
            </p:spPr>
            <p:txBody>
              <a:bodyPr/>
              <a:lstStyle/>
              <a:p>
                <a:pPr>
                  <a:defRPr/>
                </a:pPr>
                <a:endParaRPr lang="en-US">
                  <a:latin typeface="Arial" charset="0"/>
                  <a:ea typeface="ＭＳ Ｐゴシック" charset="0"/>
                  <a:cs typeface="Arial" charset="0"/>
                </a:endParaRPr>
              </a:p>
            </p:txBody>
          </p:sp>
        </p:grpSp>
        <p:pic>
          <p:nvPicPr>
            <p:cNvPr id="4" name="Picture 4" descr="WHO-EN-white-H"/>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30963" y="6040438"/>
              <a:ext cx="22082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69778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E9C81EA-0585-4F2C-A567-A93783B77273}" type="datetime1">
              <a:rPr lang="en-GB">
                <a:solidFill>
                  <a:prstClr val="black">
                    <a:tint val="75000"/>
                  </a:prstClr>
                </a:solidFill>
              </a:rPr>
              <a:pPr>
                <a:defRPr/>
              </a:pPr>
              <a:t>11/05/2020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422938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161738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 name="Rectangle 4"/>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Rectangle 5"/>
          <p:cNvSpPr/>
          <p:nvPr userDrawn="1"/>
        </p:nvSpPr>
        <p:spPr>
          <a:xfrm>
            <a:off x="0" y="1412875"/>
            <a:ext cx="9144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7" name="Rectangle 6"/>
          <p:cNvSpPr/>
          <p:nvPr userDrawn="1"/>
        </p:nvSpPr>
        <p:spPr>
          <a:xfrm>
            <a:off x="468313" y="1412875"/>
            <a:ext cx="8207375"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57ACBCA2-2593-43B4-B0CD-DA25AB27BF2B}" type="datetime1">
              <a:rPr lang="en-GB">
                <a:solidFill>
                  <a:prstClr val="black">
                    <a:tint val="75000"/>
                  </a:prstClr>
                </a:solidFill>
              </a:rPr>
              <a:pPr>
                <a:defRPr/>
              </a:pPr>
              <a:t>11/05/2020</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58996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1C74-FC14-4153-BD2E-0E1B96D63BA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659C1D3-245D-451D-96CF-70C5462FC6E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548A218-372C-4823-B6E1-BC3A2FED77E1}"/>
              </a:ext>
            </a:extLst>
          </p:cNvPr>
          <p:cNvSpPr>
            <a:spLocks noGrp="1"/>
          </p:cNvSpPr>
          <p:nvPr>
            <p:ph type="dt" sz="half" idx="10"/>
          </p:nvPr>
        </p:nvSpPr>
        <p:spPr/>
        <p:txBody>
          <a:bodyPr/>
          <a:lstStyle/>
          <a:p>
            <a:fld id="{53207B2B-6331-4A52-8BD7-B69D118F195E}" type="datetimeFigureOut">
              <a:rPr lang="en-US" smtClean="0"/>
              <a:t>11-May-20</a:t>
            </a:fld>
            <a:endParaRPr lang="en-US"/>
          </a:p>
        </p:txBody>
      </p:sp>
      <p:sp>
        <p:nvSpPr>
          <p:cNvPr id="5" name="Footer Placeholder 4">
            <a:extLst>
              <a:ext uri="{FF2B5EF4-FFF2-40B4-BE49-F238E27FC236}">
                <a16:creationId xmlns:a16="http://schemas.microsoft.com/office/drawing/2014/main" id="{3CF0F1A7-503F-4CCB-9E05-BE2057E2B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04463-A248-4759-A4E0-B457F0EA5E6B}"/>
              </a:ext>
            </a:extLst>
          </p:cNvPr>
          <p:cNvSpPr>
            <a:spLocks noGrp="1"/>
          </p:cNvSpPr>
          <p:nvPr>
            <p:ph type="sldNum" sz="quarter" idx="12"/>
          </p:nvPr>
        </p:nvSpPr>
        <p:spPr/>
        <p:txBody>
          <a:bodyPr/>
          <a:lstStyle/>
          <a:p>
            <a:fld id="{390CFBCB-6154-4AB2-AC05-18FDEBD14578}" type="slidenum">
              <a:rPr lang="en-US" smtClean="0"/>
              <a:t>‹#›</a:t>
            </a:fld>
            <a:endParaRPr lang="en-US"/>
          </a:p>
        </p:txBody>
      </p:sp>
    </p:spTree>
    <p:extLst>
      <p:ext uri="{BB962C8B-B14F-4D97-AF65-F5344CB8AC3E}">
        <p14:creationId xmlns:p14="http://schemas.microsoft.com/office/powerpoint/2010/main" val="2541786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F1FB-DCFC-44C7-B10C-D9B404DDA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05E510-45C5-40D9-9C1F-31A140C11A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C9A64-863C-4882-AE94-9800B8C831F2}"/>
              </a:ext>
            </a:extLst>
          </p:cNvPr>
          <p:cNvSpPr>
            <a:spLocks noGrp="1"/>
          </p:cNvSpPr>
          <p:nvPr>
            <p:ph type="dt" sz="half" idx="10"/>
          </p:nvPr>
        </p:nvSpPr>
        <p:spPr/>
        <p:txBody>
          <a:bodyPr/>
          <a:lstStyle/>
          <a:p>
            <a:fld id="{53207B2B-6331-4A52-8BD7-B69D118F195E}" type="datetimeFigureOut">
              <a:rPr lang="en-US" smtClean="0"/>
              <a:t>11-May-20</a:t>
            </a:fld>
            <a:endParaRPr lang="en-US"/>
          </a:p>
        </p:txBody>
      </p:sp>
      <p:sp>
        <p:nvSpPr>
          <p:cNvPr id="5" name="Footer Placeholder 4">
            <a:extLst>
              <a:ext uri="{FF2B5EF4-FFF2-40B4-BE49-F238E27FC236}">
                <a16:creationId xmlns:a16="http://schemas.microsoft.com/office/drawing/2014/main" id="{E566F65A-C3CE-4BB9-A053-65BB87C8B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CB796-5337-40BE-9153-56021CE09625}"/>
              </a:ext>
            </a:extLst>
          </p:cNvPr>
          <p:cNvSpPr>
            <a:spLocks noGrp="1"/>
          </p:cNvSpPr>
          <p:nvPr>
            <p:ph type="sldNum" sz="quarter" idx="12"/>
          </p:nvPr>
        </p:nvSpPr>
        <p:spPr/>
        <p:txBody>
          <a:bodyPr/>
          <a:lstStyle/>
          <a:p>
            <a:fld id="{390CFBCB-6154-4AB2-AC05-18FDEBD14578}" type="slidenum">
              <a:rPr lang="en-US" smtClean="0"/>
              <a:t>‹#›</a:t>
            </a:fld>
            <a:endParaRPr lang="en-US"/>
          </a:p>
        </p:txBody>
      </p:sp>
    </p:spTree>
    <p:extLst>
      <p:ext uri="{BB962C8B-B14F-4D97-AF65-F5344CB8AC3E}">
        <p14:creationId xmlns:p14="http://schemas.microsoft.com/office/powerpoint/2010/main" val="2230925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42D6-90A0-451B-B5AA-6E229106335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DE4E6A6-B280-43F8-A900-584FBB00533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AD7F6A-EB08-4835-88F4-7EAE046C061E}"/>
              </a:ext>
            </a:extLst>
          </p:cNvPr>
          <p:cNvSpPr>
            <a:spLocks noGrp="1"/>
          </p:cNvSpPr>
          <p:nvPr>
            <p:ph type="dt" sz="half" idx="10"/>
          </p:nvPr>
        </p:nvSpPr>
        <p:spPr/>
        <p:txBody>
          <a:bodyPr/>
          <a:lstStyle/>
          <a:p>
            <a:fld id="{53207B2B-6331-4A52-8BD7-B69D118F195E}" type="datetimeFigureOut">
              <a:rPr lang="en-US" smtClean="0"/>
              <a:t>11-May-20</a:t>
            </a:fld>
            <a:endParaRPr lang="en-US"/>
          </a:p>
        </p:txBody>
      </p:sp>
      <p:sp>
        <p:nvSpPr>
          <p:cNvPr id="5" name="Footer Placeholder 4">
            <a:extLst>
              <a:ext uri="{FF2B5EF4-FFF2-40B4-BE49-F238E27FC236}">
                <a16:creationId xmlns:a16="http://schemas.microsoft.com/office/drawing/2014/main" id="{CB2C9091-3108-4753-999F-C2A3100C5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1551E-C382-45AA-A663-5E8F4E452DFF}"/>
              </a:ext>
            </a:extLst>
          </p:cNvPr>
          <p:cNvSpPr>
            <a:spLocks noGrp="1"/>
          </p:cNvSpPr>
          <p:nvPr>
            <p:ph type="sldNum" sz="quarter" idx="12"/>
          </p:nvPr>
        </p:nvSpPr>
        <p:spPr/>
        <p:txBody>
          <a:bodyPr/>
          <a:lstStyle/>
          <a:p>
            <a:fld id="{390CFBCB-6154-4AB2-AC05-18FDEBD14578}" type="slidenum">
              <a:rPr lang="en-US" smtClean="0"/>
              <a:t>‹#›</a:t>
            </a:fld>
            <a:endParaRPr lang="en-US"/>
          </a:p>
        </p:txBody>
      </p:sp>
    </p:spTree>
    <p:extLst>
      <p:ext uri="{BB962C8B-B14F-4D97-AF65-F5344CB8AC3E}">
        <p14:creationId xmlns:p14="http://schemas.microsoft.com/office/powerpoint/2010/main" val="2435251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A219-E81D-4A14-8048-E10F62108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1E399C-4F30-479E-A007-75DAFBEDC5C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FD3FA2-4EAF-46F4-8C9F-0025E029EF7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70E460-3BDD-4D60-875A-77F04E5C17FE}"/>
              </a:ext>
            </a:extLst>
          </p:cNvPr>
          <p:cNvSpPr>
            <a:spLocks noGrp="1"/>
          </p:cNvSpPr>
          <p:nvPr>
            <p:ph type="dt" sz="half" idx="10"/>
          </p:nvPr>
        </p:nvSpPr>
        <p:spPr/>
        <p:txBody>
          <a:bodyPr/>
          <a:lstStyle/>
          <a:p>
            <a:fld id="{53207B2B-6331-4A52-8BD7-B69D118F195E}" type="datetimeFigureOut">
              <a:rPr lang="en-US" smtClean="0"/>
              <a:t>11-May-20</a:t>
            </a:fld>
            <a:endParaRPr lang="en-US"/>
          </a:p>
        </p:txBody>
      </p:sp>
      <p:sp>
        <p:nvSpPr>
          <p:cNvPr id="6" name="Footer Placeholder 5">
            <a:extLst>
              <a:ext uri="{FF2B5EF4-FFF2-40B4-BE49-F238E27FC236}">
                <a16:creationId xmlns:a16="http://schemas.microsoft.com/office/drawing/2014/main" id="{70ABC428-BCB9-4129-BB9C-0D46528E3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BFE38-0605-41C5-B5D1-B1CAAE7CEFAB}"/>
              </a:ext>
            </a:extLst>
          </p:cNvPr>
          <p:cNvSpPr>
            <a:spLocks noGrp="1"/>
          </p:cNvSpPr>
          <p:nvPr>
            <p:ph type="sldNum" sz="quarter" idx="12"/>
          </p:nvPr>
        </p:nvSpPr>
        <p:spPr/>
        <p:txBody>
          <a:bodyPr/>
          <a:lstStyle/>
          <a:p>
            <a:fld id="{390CFBCB-6154-4AB2-AC05-18FDEBD14578}" type="slidenum">
              <a:rPr lang="en-US" smtClean="0"/>
              <a:t>‹#›</a:t>
            </a:fld>
            <a:endParaRPr lang="en-US"/>
          </a:p>
        </p:txBody>
      </p:sp>
    </p:spTree>
    <p:extLst>
      <p:ext uri="{BB962C8B-B14F-4D97-AF65-F5344CB8AC3E}">
        <p14:creationId xmlns:p14="http://schemas.microsoft.com/office/powerpoint/2010/main" val="764430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9EAA-BA6F-4B17-83E7-D93DFEF26F2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27EEEC-31FD-4803-981A-5CCD3BF7143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AB6AA74-50AC-4B98-877E-DCBBDFD6E31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CE48A-A363-49B1-891E-CE0C604F60D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200F178-8065-4B3A-A478-7F8FEADC48C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DFD98F-81D2-43B1-B55B-3054F18BEFDD}"/>
              </a:ext>
            </a:extLst>
          </p:cNvPr>
          <p:cNvSpPr>
            <a:spLocks noGrp="1"/>
          </p:cNvSpPr>
          <p:nvPr>
            <p:ph type="dt" sz="half" idx="10"/>
          </p:nvPr>
        </p:nvSpPr>
        <p:spPr/>
        <p:txBody>
          <a:bodyPr/>
          <a:lstStyle/>
          <a:p>
            <a:fld id="{53207B2B-6331-4A52-8BD7-B69D118F195E}" type="datetimeFigureOut">
              <a:rPr lang="en-US" smtClean="0"/>
              <a:t>11-May-20</a:t>
            </a:fld>
            <a:endParaRPr lang="en-US"/>
          </a:p>
        </p:txBody>
      </p:sp>
      <p:sp>
        <p:nvSpPr>
          <p:cNvPr id="8" name="Footer Placeholder 7">
            <a:extLst>
              <a:ext uri="{FF2B5EF4-FFF2-40B4-BE49-F238E27FC236}">
                <a16:creationId xmlns:a16="http://schemas.microsoft.com/office/drawing/2014/main" id="{903CAE7B-1820-4B88-B3B6-457292C61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061D4-ADF8-454B-8F8C-59C8A96F0B2D}"/>
              </a:ext>
            </a:extLst>
          </p:cNvPr>
          <p:cNvSpPr>
            <a:spLocks noGrp="1"/>
          </p:cNvSpPr>
          <p:nvPr>
            <p:ph type="sldNum" sz="quarter" idx="12"/>
          </p:nvPr>
        </p:nvSpPr>
        <p:spPr/>
        <p:txBody>
          <a:bodyPr/>
          <a:lstStyle/>
          <a:p>
            <a:fld id="{390CFBCB-6154-4AB2-AC05-18FDEBD14578}" type="slidenum">
              <a:rPr lang="en-US" smtClean="0"/>
              <a:t>‹#›</a:t>
            </a:fld>
            <a:endParaRPr lang="en-US"/>
          </a:p>
        </p:txBody>
      </p:sp>
    </p:spTree>
    <p:extLst>
      <p:ext uri="{BB962C8B-B14F-4D97-AF65-F5344CB8AC3E}">
        <p14:creationId xmlns:p14="http://schemas.microsoft.com/office/powerpoint/2010/main" val="1239883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A341-096A-46B4-9FC2-D9D9E2A028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F4A306-3025-4577-9289-3CEBA6347C46}"/>
              </a:ext>
            </a:extLst>
          </p:cNvPr>
          <p:cNvSpPr>
            <a:spLocks noGrp="1"/>
          </p:cNvSpPr>
          <p:nvPr>
            <p:ph type="dt" sz="half" idx="10"/>
          </p:nvPr>
        </p:nvSpPr>
        <p:spPr/>
        <p:txBody>
          <a:bodyPr/>
          <a:lstStyle/>
          <a:p>
            <a:fld id="{53207B2B-6331-4A52-8BD7-B69D118F195E}" type="datetimeFigureOut">
              <a:rPr lang="en-US" smtClean="0"/>
              <a:t>11-May-20</a:t>
            </a:fld>
            <a:endParaRPr lang="en-US"/>
          </a:p>
        </p:txBody>
      </p:sp>
      <p:sp>
        <p:nvSpPr>
          <p:cNvPr id="4" name="Footer Placeholder 3">
            <a:extLst>
              <a:ext uri="{FF2B5EF4-FFF2-40B4-BE49-F238E27FC236}">
                <a16:creationId xmlns:a16="http://schemas.microsoft.com/office/drawing/2014/main" id="{BBBE2986-7158-4724-903C-FCAC6C41BE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95086F-24BB-46DF-8A7F-196AD4923E2D}"/>
              </a:ext>
            </a:extLst>
          </p:cNvPr>
          <p:cNvSpPr>
            <a:spLocks noGrp="1"/>
          </p:cNvSpPr>
          <p:nvPr>
            <p:ph type="sldNum" sz="quarter" idx="12"/>
          </p:nvPr>
        </p:nvSpPr>
        <p:spPr/>
        <p:txBody>
          <a:bodyPr/>
          <a:lstStyle/>
          <a:p>
            <a:fld id="{390CFBCB-6154-4AB2-AC05-18FDEBD14578}" type="slidenum">
              <a:rPr lang="en-US" smtClean="0"/>
              <a:t>‹#›</a:t>
            </a:fld>
            <a:endParaRPr lang="en-US"/>
          </a:p>
        </p:txBody>
      </p:sp>
    </p:spTree>
    <p:extLst>
      <p:ext uri="{BB962C8B-B14F-4D97-AF65-F5344CB8AC3E}">
        <p14:creationId xmlns:p14="http://schemas.microsoft.com/office/powerpoint/2010/main" val="3958241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0CD681-5E94-47A6-8940-4F20E568DF1A}"/>
              </a:ext>
            </a:extLst>
          </p:cNvPr>
          <p:cNvSpPr>
            <a:spLocks noGrp="1"/>
          </p:cNvSpPr>
          <p:nvPr>
            <p:ph type="dt" sz="half" idx="10"/>
          </p:nvPr>
        </p:nvSpPr>
        <p:spPr/>
        <p:txBody>
          <a:bodyPr/>
          <a:lstStyle/>
          <a:p>
            <a:fld id="{53207B2B-6331-4A52-8BD7-B69D118F195E}" type="datetimeFigureOut">
              <a:rPr lang="en-US" smtClean="0"/>
              <a:t>11-May-20</a:t>
            </a:fld>
            <a:endParaRPr lang="en-US"/>
          </a:p>
        </p:txBody>
      </p:sp>
      <p:sp>
        <p:nvSpPr>
          <p:cNvPr id="3" name="Footer Placeholder 2">
            <a:extLst>
              <a:ext uri="{FF2B5EF4-FFF2-40B4-BE49-F238E27FC236}">
                <a16:creationId xmlns:a16="http://schemas.microsoft.com/office/drawing/2014/main" id="{F0D7210A-6BD4-42DE-A44E-18B2490280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BFD5D7-FC61-43CB-829D-2677BA7399BE}"/>
              </a:ext>
            </a:extLst>
          </p:cNvPr>
          <p:cNvSpPr>
            <a:spLocks noGrp="1"/>
          </p:cNvSpPr>
          <p:nvPr>
            <p:ph type="sldNum" sz="quarter" idx="12"/>
          </p:nvPr>
        </p:nvSpPr>
        <p:spPr/>
        <p:txBody>
          <a:bodyPr/>
          <a:lstStyle/>
          <a:p>
            <a:fld id="{390CFBCB-6154-4AB2-AC05-18FDEBD14578}" type="slidenum">
              <a:rPr lang="en-US" smtClean="0"/>
              <a:t>‹#›</a:t>
            </a:fld>
            <a:endParaRPr lang="en-US"/>
          </a:p>
        </p:txBody>
      </p:sp>
    </p:spTree>
    <p:extLst>
      <p:ext uri="{BB962C8B-B14F-4D97-AF65-F5344CB8AC3E}">
        <p14:creationId xmlns:p14="http://schemas.microsoft.com/office/powerpoint/2010/main" val="2743148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809C-AED2-4DD8-AC3B-111BFB3BA38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4CCEBBA-E84E-412E-8BB7-33369F592D8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DF0CB-F27D-44AC-AD7C-0233BEBBFA4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51732F6-470B-4F55-90FA-B86B88E8CEE4}"/>
              </a:ext>
            </a:extLst>
          </p:cNvPr>
          <p:cNvSpPr>
            <a:spLocks noGrp="1"/>
          </p:cNvSpPr>
          <p:nvPr>
            <p:ph type="dt" sz="half" idx="10"/>
          </p:nvPr>
        </p:nvSpPr>
        <p:spPr/>
        <p:txBody>
          <a:bodyPr/>
          <a:lstStyle/>
          <a:p>
            <a:fld id="{53207B2B-6331-4A52-8BD7-B69D118F195E}" type="datetimeFigureOut">
              <a:rPr lang="en-US" smtClean="0"/>
              <a:t>11-May-20</a:t>
            </a:fld>
            <a:endParaRPr lang="en-US"/>
          </a:p>
        </p:txBody>
      </p:sp>
      <p:sp>
        <p:nvSpPr>
          <p:cNvPr id="6" name="Footer Placeholder 5">
            <a:extLst>
              <a:ext uri="{FF2B5EF4-FFF2-40B4-BE49-F238E27FC236}">
                <a16:creationId xmlns:a16="http://schemas.microsoft.com/office/drawing/2014/main" id="{EADE02CD-DDC6-4DC0-B0ED-4F809DCAD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AF35F-73DB-4457-8AE6-C60E6A244ECF}"/>
              </a:ext>
            </a:extLst>
          </p:cNvPr>
          <p:cNvSpPr>
            <a:spLocks noGrp="1"/>
          </p:cNvSpPr>
          <p:nvPr>
            <p:ph type="sldNum" sz="quarter" idx="12"/>
          </p:nvPr>
        </p:nvSpPr>
        <p:spPr/>
        <p:txBody>
          <a:bodyPr/>
          <a:lstStyle/>
          <a:p>
            <a:fld id="{390CFBCB-6154-4AB2-AC05-18FDEBD14578}" type="slidenum">
              <a:rPr lang="en-US" smtClean="0"/>
              <a:t>‹#›</a:t>
            </a:fld>
            <a:endParaRPr lang="en-US"/>
          </a:p>
        </p:txBody>
      </p:sp>
    </p:spTree>
    <p:extLst>
      <p:ext uri="{BB962C8B-B14F-4D97-AF65-F5344CB8AC3E}">
        <p14:creationId xmlns:p14="http://schemas.microsoft.com/office/powerpoint/2010/main" val="3252371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9361-02D9-4B84-B66F-BA5714E861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7F28E4F-3721-4CD8-BBE8-176FB67EE59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9275F74-AFA7-4159-ABD4-F3A9340F760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22B0761-78BB-43E6-A9E8-2F678F598350}"/>
              </a:ext>
            </a:extLst>
          </p:cNvPr>
          <p:cNvSpPr>
            <a:spLocks noGrp="1"/>
          </p:cNvSpPr>
          <p:nvPr>
            <p:ph type="dt" sz="half" idx="10"/>
          </p:nvPr>
        </p:nvSpPr>
        <p:spPr/>
        <p:txBody>
          <a:bodyPr/>
          <a:lstStyle/>
          <a:p>
            <a:fld id="{53207B2B-6331-4A52-8BD7-B69D118F195E}" type="datetimeFigureOut">
              <a:rPr lang="en-US" smtClean="0"/>
              <a:t>11-May-20</a:t>
            </a:fld>
            <a:endParaRPr lang="en-US"/>
          </a:p>
        </p:txBody>
      </p:sp>
      <p:sp>
        <p:nvSpPr>
          <p:cNvPr id="6" name="Footer Placeholder 5">
            <a:extLst>
              <a:ext uri="{FF2B5EF4-FFF2-40B4-BE49-F238E27FC236}">
                <a16:creationId xmlns:a16="http://schemas.microsoft.com/office/drawing/2014/main" id="{29B9BD59-B9B3-40D2-987F-ECDE04F4E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E8DBA-D0EB-4487-9C35-B89043151ACF}"/>
              </a:ext>
            </a:extLst>
          </p:cNvPr>
          <p:cNvSpPr>
            <a:spLocks noGrp="1"/>
          </p:cNvSpPr>
          <p:nvPr>
            <p:ph type="sldNum" sz="quarter" idx="12"/>
          </p:nvPr>
        </p:nvSpPr>
        <p:spPr/>
        <p:txBody>
          <a:bodyPr/>
          <a:lstStyle/>
          <a:p>
            <a:fld id="{390CFBCB-6154-4AB2-AC05-18FDEBD14578}" type="slidenum">
              <a:rPr lang="en-US" smtClean="0"/>
              <a:t>‹#›</a:t>
            </a:fld>
            <a:endParaRPr lang="en-US"/>
          </a:p>
        </p:txBody>
      </p:sp>
    </p:spTree>
    <p:extLst>
      <p:ext uri="{BB962C8B-B14F-4D97-AF65-F5344CB8AC3E}">
        <p14:creationId xmlns:p14="http://schemas.microsoft.com/office/powerpoint/2010/main" val="77919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1367999" y="3920819"/>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683566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7B5A-572F-4E2B-A313-619D246080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9E02B8-568A-4918-9353-0B92DCDD88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20646-4094-446F-B80D-F6010923CCD6}"/>
              </a:ext>
            </a:extLst>
          </p:cNvPr>
          <p:cNvSpPr>
            <a:spLocks noGrp="1"/>
          </p:cNvSpPr>
          <p:nvPr>
            <p:ph type="dt" sz="half" idx="10"/>
          </p:nvPr>
        </p:nvSpPr>
        <p:spPr/>
        <p:txBody>
          <a:bodyPr/>
          <a:lstStyle/>
          <a:p>
            <a:fld id="{53207B2B-6331-4A52-8BD7-B69D118F195E}" type="datetimeFigureOut">
              <a:rPr lang="en-US" smtClean="0"/>
              <a:t>11-May-20</a:t>
            </a:fld>
            <a:endParaRPr lang="en-US"/>
          </a:p>
        </p:txBody>
      </p:sp>
      <p:sp>
        <p:nvSpPr>
          <p:cNvPr id="5" name="Footer Placeholder 4">
            <a:extLst>
              <a:ext uri="{FF2B5EF4-FFF2-40B4-BE49-F238E27FC236}">
                <a16:creationId xmlns:a16="http://schemas.microsoft.com/office/drawing/2014/main" id="{57DEA199-7E3E-4D9C-9952-C82FBDBA1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8F616-C22F-4E3B-B9DC-1FBC2CEC34B5}"/>
              </a:ext>
            </a:extLst>
          </p:cNvPr>
          <p:cNvSpPr>
            <a:spLocks noGrp="1"/>
          </p:cNvSpPr>
          <p:nvPr>
            <p:ph type="sldNum" sz="quarter" idx="12"/>
          </p:nvPr>
        </p:nvSpPr>
        <p:spPr/>
        <p:txBody>
          <a:bodyPr/>
          <a:lstStyle/>
          <a:p>
            <a:fld id="{390CFBCB-6154-4AB2-AC05-18FDEBD14578}" type="slidenum">
              <a:rPr lang="en-US" smtClean="0"/>
              <a:t>‹#›</a:t>
            </a:fld>
            <a:endParaRPr lang="en-US"/>
          </a:p>
        </p:txBody>
      </p:sp>
    </p:spTree>
    <p:extLst>
      <p:ext uri="{BB962C8B-B14F-4D97-AF65-F5344CB8AC3E}">
        <p14:creationId xmlns:p14="http://schemas.microsoft.com/office/powerpoint/2010/main" val="105716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E4568D-C4E1-4BAE-BCA9-B1DEA03D877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AEADA5-D6B4-419A-ADB8-CCB9600008E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2EC74-3202-4299-B6BE-ED10FC49AC8A}"/>
              </a:ext>
            </a:extLst>
          </p:cNvPr>
          <p:cNvSpPr>
            <a:spLocks noGrp="1"/>
          </p:cNvSpPr>
          <p:nvPr>
            <p:ph type="dt" sz="half" idx="10"/>
          </p:nvPr>
        </p:nvSpPr>
        <p:spPr/>
        <p:txBody>
          <a:bodyPr/>
          <a:lstStyle/>
          <a:p>
            <a:fld id="{53207B2B-6331-4A52-8BD7-B69D118F195E}" type="datetimeFigureOut">
              <a:rPr lang="en-US" smtClean="0"/>
              <a:t>11-May-20</a:t>
            </a:fld>
            <a:endParaRPr lang="en-US"/>
          </a:p>
        </p:txBody>
      </p:sp>
      <p:sp>
        <p:nvSpPr>
          <p:cNvPr id="5" name="Footer Placeholder 4">
            <a:extLst>
              <a:ext uri="{FF2B5EF4-FFF2-40B4-BE49-F238E27FC236}">
                <a16:creationId xmlns:a16="http://schemas.microsoft.com/office/drawing/2014/main" id="{8D24CE28-3724-44B0-BF8B-45C5829A3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C3F66-FF56-4331-84F2-A6888BFF66AC}"/>
              </a:ext>
            </a:extLst>
          </p:cNvPr>
          <p:cNvSpPr>
            <a:spLocks noGrp="1"/>
          </p:cNvSpPr>
          <p:nvPr>
            <p:ph type="sldNum" sz="quarter" idx="12"/>
          </p:nvPr>
        </p:nvSpPr>
        <p:spPr/>
        <p:txBody>
          <a:bodyPr/>
          <a:lstStyle/>
          <a:p>
            <a:fld id="{390CFBCB-6154-4AB2-AC05-18FDEBD14578}" type="slidenum">
              <a:rPr lang="en-US" smtClean="0"/>
              <a:t>‹#›</a:t>
            </a:fld>
            <a:endParaRPr lang="en-US"/>
          </a:p>
        </p:txBody>
      </p:sp>
    </p:spTree>
    <p:extLst>
      <p:ext uri="{BB962C8B-B14F-4D97-AF65-F5344CB8AC3E}">
        <p14:creationId xmlns:p14="http://schemas.microsoft.com/office/powerpoint/2010/main" val="1174588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1" y="4482001"/>
            <a:ext cx="9143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pic>
        <p:nvPicPr>
          <p:cNvPr id="9" name="Picture 8">
            <a:extLst>
              <a:ext uri="{FF2B5EF4-FFF2-40B4-BE49-F238E27FC236}">
                <a16:creationId xmlns:a16="http://schemas.microsoft.com/office/drawing/2014/main" id="{69275C24-A2E5-43C0-B93A-59C29465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7920" y="43224"/>
            <a:ext cx="2684234" cy="679530"/>
          </a:xfrm>
          <a:prstGeom prst="rect">
            <a:avLst/>
          </a:prstGeom>
        </p:spPr>
      </p:pic>
    </p:spTree>
    <p:extLst>
      <p:ext uri="{BB962C8B-B14F-4D97-AF65-F5344CB8AC3E}">
        <p14:creationId xmlns:p14="http://schemas.microsoft.com/office/powerpoint/2010/main" val="1427143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endParaRPr lang="en-GB">
              <a:solidFill>
                <a:prstClr val="black"/>
              </a:solidFill>
            </a:endParaRPr>
          </a:p>
        </p:txBody>
      </p:sp>
      <p:sp>
        <p:nvSpPr>
          <p:cNvPr id="5" name="Footer Placeholder 4"/>
          <p:cNvSpPr>
            <a:spLocks noGrp="1"/>
          </p:cNvSpPr>
          <p:nvPr>
            <p:ph type="ftr" sz="quarter" idx="15"/>
          </p:nvPr>
        </p:nvSpPr>
        <p:spPr/>
        <p:txBody>
          <a:bodyPr/>
          <a:lstStyle/>
          <a:p>
            <a:endParaRPr lang="en-GB" dirty="0">
              <a:solidFill>
                <a:prstClr val="black"/>
              </a:solidFill>
            </a:endParaRP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595388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24110594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697299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59999"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2127365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30203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39343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0142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59999"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039031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83992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60000" y="6293650"/>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9" y="1800000"/>
            <a:ext cx="8419774"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2784743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2"/>
            <a:ext cx="9144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1"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solidFill>
                <a:prstClr val="black"/>
              </a:solidFill>
            </a:endParaRPr>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solidFill>
                <a:prstClr val="black"/>
              </a:solidFill>
            </a:endParaRP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solidFill>
                  <a:prstClr val="black"/>
                </a:solidFill>
              </a:rPr>
              <a:pPr/>
              <a:t>‹#›</a:t>
            </a:fld>
            <a:endParaRPr lang="en-GB">
              <a:solidFill>
                <a:prstClr val="black"/>
              </a:solidFill>
            </a:endParaRPr>
          </a:p>
        </p:txBody>
      </p:sp>
      <p:sp>
        <p:nvSpPr>
          <p:cNvPr id="15" name="Text Placeholder 7"/>
          <p:cNvSpPr>
            <a:spLocks noGrp="1"/>
          </p:cNvSpPr>
          <p:nvPr>
            <p:ph type="body" sz="quarter" idx="22"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9786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a:solidFill>
                <a:prstClr val="black"/>
              </a:solidFill>
            </a:endParaRPr>
          </a:p>
        </p:txBody>
      </p:sp>
      <p:sp>
        <p:nvSpPr>
          <p:cNvPr id="8" name="Footer Placeholder 7"/>
          <p:cNvSpPr>
            <a:spLocks noGrp="1"/>
          </p:cNvSpPr>
          <p:nvPr>
            <p:ph type="ftr" sz="quarter" idx="31"/>
          </p:nvPr>
        </p:nvSpPr>
        <p:spPr bwMode="gray"/>
        <p:txBody>
          <a:bodyPr/>
          <a:lstStyle/>
          <a:p>
            <a:endParaRPr lang="en-GB">
              <a:solidFill>
                <a:prstClr val="black"/>
              </a:solidFill>
            </a:endParaRPr>
          </a:p>
        </p:txBody>
      </p:sp>
      <p:sp>
        <p:nvSpPr>
          <p:cNvPr id="9" name="Slide Number Placeholder 8"/>
          <p:cNvSpPr>
            <a:spLocks noGrp="1"/>
          </p:cNvSpPr>
          <p:nvPr>
            <p:ph type="sldNum" sz="quarter" idx="3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28" name="Rectangle 27"/>
          <p:cNvSpPr/>
          <p:nvPr userDrawn="1"/>
        </p:nvSpPr>
        <p:spPr bwMode="gray">
          <a:xfrm>
            <a:off x="360000"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937921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endParaRPr lang="en-GB">
              <a:solidFill>
                <a:prstClr val="black"/>
              </a:solidFill>
            </a:endParaRPr>
          </a:p>
        </p:txBody>
      </p:sp>
      <p:sp>
        <p:nvSpPr>
          <p:cNvPr id="4" name="Footer Placeholder 3"/>
          <p:cNvSpPr>
            <a:spLocks noGrp="1"/>
          </p:cNvSpPr>
          <p:nvPr>
            <p:ph type="ftr" sz="quarter" idx="11"/>
          </p:nvPr>
        </p:nvSpPr>
        <p:spPr bwMode="gray"/>
        <p:txBody>
          <a:bodyPr/>
          <a:lstStyle>
            <a:lvl1pPr>
              <a:defRPr/>
            </a:lvl1pPr>
          </a:lstStyle>
          <a:p>
            <a:endParaRPr lang="en-GB" dirty="0">
              <a:solidFill>
                <a:prstClr val="black"/>
              </a:solidFill>
            </a:endParaRPr>
          </a:p>
        </p:txBody>
      </p:sp>
      <p:sp>
        <p:nvSpPr>
          <p:cNvPr id="5" name="Slide Number Placeholder 4"/>
          <p:cNvSpPr>
            <a:spLocks noGrp="1"/>
          </p:cNvSpPr>
          <p:nvPr>
            <p:ph type="sldNum" sz="quarter" idx="12"/>
          </p:nvPr>
        </p:nvSpPr>
        <p:spPr bwMode="gray"/>
        <p:txBody>
          <a:bodyPr/>
          <a:lstStyle/>
          <a:p>
            <a:fld id="{A74CE0EA-F3B5-4684-BA10-C594598FDB9C}" type="slidenum">
              <a:rPr lang="en-GB" smtClean="0">
                <a:solidFill>
                  <a:prstClr val="black"/>
                </a:solidFill>
              </a:rPr>
              <a:pPr/>
              <a:t>‹#›</a:t>
            </a:fld>
            <a:endParaRPr lang="en-GB">
              <a:solidFill>
                <a:prstClr val="black"/>
              </a:solidFill>
            </a:endParaRPr>
          </a:p>
        </p:txBody>
      </p:sp>
      <p:sp>
        <p:nvSpPr>
          <p:cNvPr id="12" name="Text Placeholder 7"/>
          <p:cNvSpPr>
            <a:spLocks noGrp="1"/>
          </p:cNvSpPr>
          <p:nvPr>
            <p:ph type="body" sz="quarter" idx="21"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557006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hasCustomPrompt="1"/>
          </p:nvPr>
        </p:nvSpPr>
        <p:spPr bwMode="gray">
          <a:xfrm>
            <a:off x="1"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dirty="0"/>
              <a:t>WHO</a:t>
            </a:r>
          </a:p>
          <a:p>
            <a:r>
              <a:rPr lang="en-GB" noProof="0" dirty="0"/>
              <a:t>20, Avenue </a:t>
            </a:r>
            <a:r>
              <a:rPr lang="en-GB" noProof="0" dirty="0" err="1"/>
              <a:t>Appia</a:t>
            </a:r>
            <a:r>
              <a:rPr lang="en-GB" noProof="0" dirty="0"/>
              <a:t> </a:t>
            </a:r>
            <a:br>
              <a:rPr lang="en-GB" noProof="0" dirty="0"/>
            </a:br>
            <a:r>
              <a:rPr lang="en-GB" noProof="0" dirty="0"/>
              <a:t>1211 Geneva</a:t>
            </a:r>
          </a:p>
          <a:p>
            <a:r>
              <a:rPr lang="en-GB" noProof="0" dirty="0"/>
              <a:t>Switzerland</a:t>
            </a:r>
          </a:p>
          <a:p>
            <a:endParaRPr lang="en-GB" noProof="0" dirty="0"/>
          </a:p>
          <a:p>
            <a:r>
              <a:rPr lang="en-GB" noProof="0" dirty="0"/>
              <a:t>Tel.: +xx</a:t>
            </a:r>
            <a:br>
              <a:rPr lang="en-GB" noProof="0" dirty="0"/>
            </a:br>
            <a:r>
              <a:rPr lang="en-GB" noProof="0" dirty="0"/>
              <a:t>Fax: +xx</a:t>
            </a:r>
          </a:p>
        </p:txBody>
      </p:sp>
      <p:sp>
        <p:nvSpPr>
          <p:cNvPr id="35" name="Picture Placeholder 8"/>
          <p:cNvSpPr>
            <a:spLocks noGrp="1"/>
          </p:cNvSpPr>
          <p:nvPr>
            <p:ph type="pic" sz="quarter" idx="22" hasCustomPrompt="1"/>
          </p:nvPr>
        </p:nvSpPr>
        <p:spPr bwMode="gray">
          <a:xfrm>
            <a:off x="5595508"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1295761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9034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A96AA-8478-2146-B25B-AD2E1988584C}" type="datetimeFigureOut">
              <a:rPr lang="en-US" smtClean="0"/>
              <a:t>11-May-20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281921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endParaRPr lang="en-GB">
              <a:solidFill>
                <a:prstClr val="black"/>
              </a:solidFill>
            </a:endParaRPr>
          </a:p>
        </p:txBody>
      </p:sp>
      <p:sp>
        <p:nvSpPr>
          <p:cNvPr id="9" name="Footer Placeholder 8"/>
          <p:cNvSpPr>
            <a:spLocks noGrp="1"/>
          </p:cNvSpPr>
          <p:nvPr>
            <p:ph type="ftr" sz="quarter" idx="23"/>
          </p:nvPr>
        </p:nvSpPr>
        <p:spPr/>
        <p:txBody>
          <a:bodyPr/>
          <a:lstStyle/>
          <a:p>
            <a:endParaRPr lang="en-GB">
              <a:solidFill>
                <a:prstClr val="black"/>
              </a:solidFill>
            </a:endParaRPr>
          </a:p>
        </p:txBody>
      </p:sp>
      <p:sp>
        <p:nvSpPr>
          <p:cNvPr id="10" name="Slide Number Placeholder 9"/>
          <p:cNvSpPr>
            <a:spLocks noGrp="1"/>
          </p:cNvSpPr>
          <p:nvPr>
            <p:ph type="sldNum" sz="quarter" idx="24"/>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3843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0323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endParaRPr lang="en-GB">
              <a:solidFill>
                <a:prstClr val="black"/>
              </a:solidFill>
            </a:endParaRPr>
          </a:p>
        </p:txBody>
      </p:sp>
      <p:sp>
        <p:nvSpPr>
          <p:cNvPr id="9" name="Footer Placeholder 8"/>
          <p:cNvSpPr>
            <a:spLocks noGrp="1"/>
          </p:cNvSpPr>
          <p:nvPr>
            <p:ph type="ftr" sz="quarter" idx="19"/>
          </p:nvPr>
        </p:nvSpPr>
        <p:spPr/>
        <p:txBody>
          <a:bodyPr/>
          <a:lstStyle/>
          <a:p>
            <a:endParaRPr lang="en-GB">
              <a:solidFill>
                <a:prstClr val="black"/>
              </a:solidFill>
            </a:endParaRPr>
          </a:p>
        </p:txBody>
      </p:sp>
      <p:sp>
        <p:nvSpPr>
          <p:cNvPr id="10" name="Slide Number Placeholder 9"/>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7828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endParaRPr lang="en-GB">
              <a:solidFill>
                <a:prstClr val="black"/>
              </a:solidFill>
            </a:endParaRPr>
          </a:p>
        </p:txBody>
      </p:sp>
      <p:sp>
        <p:nvSpPr>
          <p:cNvPr id="4" name="Footer Placeholder 3"/>
          <p:cNvSpPr>
            <a:spLocks noGrp="1"/>
          </p:cNvSpPr>
          <p:nvPr>
            <p:ph type="ftr" sz="quarter" idx="19"/>
          </p:nvPr>
        </p:nvSpPr>
        <p:spPr/>
        <p:txBody>
          <a:bodyPr/>
          <a:lstStyle/>
          <a:p>
            <a:endParaRPr lang="en-GB" dirty="0">
              <a:solidFill>
                <a:prstClr val="black"/>
              </a:solidFill>
            </a:endParaRPr>
          </a:p>
        </p:txBody>
      </p:sp>
      <p:sp>
        <p:nvSpPr>
          <p:cNvPr id="5" name="Slide Number Placeholder 4"/>
          <p:cNvSpPr>
            <a:spLocks noGrp="1"/>
          </p:cNvSpPr>
          <p:nvPr>
            <p:ph type="sldNum" sz="quarter" idx="20"/>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6"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5624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endParaRPr lang="en-GB">
              <a:solidFill>
                <a:prstClr val="black"/>
              </a:solidFill>
            </a:endParaRPr>
          </a:p>
        </p:txBody>
      </p:sp>
      <p:sp>
        <p:nvSpPr>
          <p:cNvPr id="19" name="Footer Placeholder 18"/>
          <p:cNvSpPr>
            <a:spLocks noGrp="1"/>
          </p:cNvSpPr>
          <p:nvPr>
            <p:ph type="ftr" sz="quarter" idx="15"/>
          </p:nvPr>
        </p:nvSpPr>
        <p:spPr>
          <a:noFill/>
        </p:spPr>
        <p:txBody>
          <a:bodyPr/>
          <a:lstStyle/>
          <a:p>
            <a:endParaRPr lang="en-GB" dirty="0">
              <a:solidFill>
                <a:prstClr val="black"/>
              </a:solidFill>
            </a:endParaRPr>
          </a:p>
        </p:txBody>
      </p:sp>
      <p:sp>
        <p:nvSpPr>
          <p:cNvPr id="20" name="Slide Number Placeholder 19"/>
          <p:cNvSpPr>
            <a:spLocks noGrp="1"/>
          </p:cNvSpPr>
          <p:nvPr>
            <p:ph type="sldNum" sz="quarter" idx="16"/>
          </p:nvPr>
        </p:nvSpPr>
        <p:spPr>
          <a:noFill/>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17" name="Text Placeholder 7"/>
          <p:cNvSpPr>
            <a:spLocks noGrp="1"/>
          </p:cNvSpPr>
          <p:nvPr>
            <p:ph type="body" sz="quarter" idx="21" hasCustomPrompt="1"/>
          </p:nvPr>
        </p:nvSpPr>
        <p:spPr>
          <a:xfrm>
            <a:off x="360000" y="6293650"/>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9" y="1800000"/>
            <a:ext cx="8419774"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23546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8.jpe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59999"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359999"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solidFill>
                <a:prstClr val="black"/>
              </a:solidFill>
            </a:endParaRPr>
          </a:p>
        </p:txBody>
      </p:sp>
      <p:sp>
        <p:nvSpPr>
          <p:cNvPr id="5" name="Footer Placeholder 4"/>
          <p:cNvSpPr>
            <a:spLocks noGrp="1"/>
          </p:cNvSpPr>
          <p:nvPr>
            <p:ph type="ftr" sz="quarter" idx="3"/>
          </p:nvPr>
        </p:nvSpPr>
        <p:spPr bwMode="gray">
          <a:xfrm>
            <a:off x="1044743" y="6588208"/>
            <a:ext cx="2202953" cy="233466"/>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dirty="0">
              <a:solidFill>
                <a:prstClr val="black"/>
              </a:solidFill>
            </a:endParaRP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solidFill>
                  <a:prstClr val="black"/>
                </a:solidFill>
              </a:rPr>
              <a:pPr/>
              <a:t>‹#›</a:t>
            </a:fld>
            <a:endParaRPr lang="en-GB">
              <a:solidFill>
                <a:prstClr val="black"/>
              </a:solidFill>
            </a:endParaRPr>
          </a:p>
        </p:txBody>
      </p:sp>
      <p:sp>
        <p:nvSpPr>
          <p:cNvPr id="12" name="Rectangle 11"/>
          <p:cNvSpPr/>
          <p:nvPr userDrawn="1"/>
        </p:nvSpPr>
        <p:spPr bwMode="gray">
          <a:xfrm>
            <a:off x="6803373" y="379578"/>
            <a:ext cx="19764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8" name="Picture 7">
            <a:extLst>
              <a:ext uri="{FF2B5EF4-FFF2-40B4-BE49-F238E27FC236}">
                <a16:creationId xmlns:a16="http://schemas.microsoft.com/office/drawing/2014/main" id="{978A260F-38AD-47DD-A0E2-B8C7D9845C51}"/>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bwMode="auto">
          <a:xfrm>
            <a:off x="7185888" y="969819"/>
            <a:ext cx="1267410" cy="3593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52455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8" r:id="rId15"/>
    <p:sldLayoutId id="2147483709" r:id="rId16"/>
    <p:sldLayoutId id="2147483710" r:id="rId17"/>
    <p:sldLayoutId id="2147483737" r:id="rId18"/>
  </p:sldLayoutIdLst>
  <p:hf hdr="0" ftr="0" dt="0"/>
  <p:txStyles>
    <p:titleStyle>
      <a:lvl1pPr algn="l" defTabSz="914400" rtl="0" eaLnBrk="1" latinLnBrk="0" hangingPunct="1">
        <a:lnSpc>
          <a:spcPct val="90000"/>
        </a:lnSpc>
        <a:spcBef>
          <a:spcPct val="0"/>
        </a:spcBef>
        <a:buNone/>
        <a:defRPr sz="2800" b="1" kern="1200">
          <a:solidFill>
            <a:srgbClr val="0092CC"/>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2880" userDrawn="1">
          <p15:clr>
            <a:srgbClr val="F26B43"/>
          </p15:clr>
        </p15:guide>
        <p15:guide id="4" pos="226" userDrawn="1">
          <p15:clr>
            <a:srgbClr val="F26B43"/>
          </p15:clr>
        </p15:guide>
        <p15:guide id="5" pos="5534" userDrawn="1">
          <p15:clr>
            <a:srgbClr val="F26B43"/>
          </p15:clr>
        </p15:guide>
        <p15:guide id="6" pos="2939" userDrawn="1">
          <p15:clr>
            <a:srgbClr val="F26B43"/>
          </p15:clr>
        </p15:guide>
        <p15:guide id="7" pos="28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9144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9DF343E-F1EA-4465-BF2A-EF9400972563}" type="datetime1">
              <a:rPr lang="en-GB">
                <a:solidFill>
                  <a:prstClr val="black">
                    <a:tint val="75000"/>
                  </a:prstClr>
                </a:solidFill>
              </a:rPr>
              <a:pPr>
                <a:defRPr/>
              </a:pPr>
              <a:t>11/05/2020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23813" y="1412875"/>
            <a:ext cx="9144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Slide Number Placeholder 5"/>
          <p:cNvSpPr>
            <a:spLocks noGrp="1"/>
          </p:cNvSpPr>
          <p:nvPr>
            <p:ph type="sldNum" sz="quarter" idx="4"/>
          </p:nvPr>
        </p:nvSpPr>
        <p:spPr>
          <a:xfrm>
            <a:off x="6875463"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32240" y="6276975"/>
            <a:ext cx="1897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9750" y="6272213"/>
            <a:ext cx="15398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04864" y="6185835"/>
            <a:ext cx="1934272" cy="595312"/>
          </a:xfrm>
          <a:prstGeom prst="rect">
            <a:avLst/>
          </a:prstGeom>
        </p:spPr>
      </p:pic>
    </p:spTree>
    <p:extLst>
      <p:ext uri="{BB962C8B-B14F-4D97-AF65-F5344CB8AC3E}">
        <p14:creationId xmlns:p14="http://schemas.microsoft.com/office/powerpoint/2010/main" val="3166347836"/>
      </p:ext>
    </p:extLst>
  </p:cSld>
  <p:clrMap bg1="lt1" tx1="dk1" bg2="lt2" tx2="dk2" accent1="accent1" accent2="accent2" accent3="accent3" accent4="accent4" accent5="accent5" accent6="accent6" hlink="hlink" folHlink="folHlink"/>
  <p:sldLayoutIdLst>
    <p:sldLayoutId id="2147483740" r:id="rId1"/>
    <p:sldLayoutId id="2147483742"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FA393-0702-4CC5-8977-9B21D89BF8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C11DC4-903E-4662-835F-107B2645858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84BBA-49B0-459E-82A4-DA7A6FD8AA7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207B2B-6331-4A52-8BD7-B69D118F195E}" type="datetimeFigureOut">
              <a:rPr lang="en-US" smtClean="0"/>
              <a:t>11-May-20</a:t>
            </a:fld>
            <a:endParaRPr lang="en-US"/>
          </a:p>
        </p:txBody>
      </p:sp>
      <p:sp>
        <p:nvSpPr>
          <p:cNvPr id="5" name="Footer Placeholder 4">
            <a:extLst>
              <a:ext uri="{FF2B5EF4-FFF2-40B4-BE49-F238E27FC236}">
                <a16:creationId xmlns:a16="http://schemas.microsoft.com/office/drawing/2014/main" id="{93A49A9A-9B0C-4A9E-9C1E-F92B2CA793E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B89FD9-EAE8-4198-998C-10C4F50AE4A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0CFBCB-6154-4AB2-AC05-18FDEBD14578}" type="slidenum">
              <a:rPr lang="en-US" smtClean="0"/>
              <a:t>‹#›</a:t>
            </a:fld>
            <a:endParaRPr lang="en-US"/>
          </a:p>
        </p:txBody>
      </p:sp>
    </p:spTree>
    <p:extLst>
      <p:ext uri="{BB962C8B-B14F-4D97-AF65-F5344CB8AC3E}">
        <p14:creationId xmlns:p14="http://schemas.microsoft.com/office/powerpoint/2010/main" val="23627972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59999"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359999"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7200"/>
            <a:endParaRPr lang="en-GB">
              <a:solidFill>
                <a:prstClr val="black"/>
              </a:solidFill>
            </a:endParaRPr>
          </a:p>
        </p:txBody>
      </p:sp>
      <p:sp>
        <p:nvSpPr>
          <p:cNvPr id="5" name="Footer Placeholder 4"/>
          <p:cNvSpPr>
            <a:spLocks noGrp="1"/>
          </p:cNvSpPr>
          <p:nvPr>
            <p:ph type="ftr" sz="quarter" idx="3"/>
          </p:nvPr>
        </p:nvSpPr>
        <p:spPr bwMode="gray">
          <a:xfrm>
            <a:off x="1044743" y="6588208"/>
            <a:ext cx="2202953" cy="233466"/>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pPr defTabSz="457200"/>
            <a:endParaRPr lang="en-GB" dirty="0">
              <a:solidFill>
                <a:prstClr val="black"/>
              </a:solidFill>
            </a:endParaRP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pPr defTabSz="457200"/>
            <a:fld id="{A74CE0EA-F3B5-4684-BA10-C594598FDB9C}" type="slidenum">
              <a:rPr lang="en-GB" smtClean="0">
                <a:solidFill>
                  <a:prstClr val="black"/>
                </a:solidFill>
              </a:rPr>
              <a:pPr defTabSz="457200"/>
              <a:t>‹#›</a:t>
            </a:fld>
            <a:endParaRPr lang="en-GB">
              <a:solidFill>
                <a:prstClr val="black"/>
              </a:solidFill>
            </a:endParaRPr>
          </a:p>
        </p:txBody>
      </p:sp>
      <p:pic>
        <p:nvPicPr>
          <p:cNvPr id="8" name="Picture 7">
            <a:extLst>
              <a:ext uri="{FF2B5EF4-FFF2-40B4-BE49-F238E27FC236}">
                <a16:creationId xmlns:a16="http://schemas.microsoft.com/office/drawing/2014/main" id="{36F030C8-4B00-49C2-8092-AB9463F504D6}"/>
              </a:ext>
            </a:extLst>
          </p:cNvPr>
          <p:cNvPicPr>
            <a:picLocks noChangeAspect="1"/>
          </p:cNvPicPr>
          <p:nvPr userDrawn="1"/>
        </p:nvPicPr>
        <p:blipFill rotWithShape="1">
          <a:blip r:embed="rId18" cstate="email">
            <a:extLst>
              <a:ext uri="{28A0092B-C50C-407E-A947-70E740481C1C}">
                <a14:useLocalDpi xmlns:a14="http://schemas.microsoft.com/office/drawing/2010/main"/>
              </a:ext>
            </a:extLst>
          </a:blip>
          <a:srcRect/>
          <a:stretch/>
        </p:blipFill>
        <p:spPr bwMode="auto">
          <a:xfrm>
            <a:off x="7185887" y="969819"/>
            <a:ext cx="1409625" cy="399658"/>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9F75DCF0-D4D1-419C-A8F0-9FE27831888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185887" y="491355"/>
            <a:ext cx="1578705" cy="399658"/>
          </a:xfrm>
          <a:prstGeom prst="rect">
            <a:avLst/>
          </a:prstGeom>
        </p:spPr>
      </p:pic>
    </p:spTree>
    <p:extLst>
      <p:ext uri="{BB962C8B-B14F-4D97-AF65-F5344CB8AC3E}">
        <p14:creationId xmlns:p14="http://schemas.microsoft.com/office/powerpoint/2010/main" val="42907701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hf hdr="0" ftr="0" dt="0"/>
  <p:txStyles>
    <p:titleStyle>
      <a:lvl1pPr algn="l" defTabSz="914400" rtl="0" eaLnBrk="1" latinLnBrk="0" hangingPunct="1">
        <a:lnSpc>
          <a:spcPct val="90000"/>
        </a:lnSpc>
        <a:spcBef>
          <a:spcPct val="0"/>
        </a:spcBef>
        <a:buNone/>
        <a:defRPr sz="2800" b="1" kern="1200">
          <a:solidFill>
            <a:srgbClr val="0092CC"/>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27.png"/><Relationship Id="rId5" Type="http://schemas.openxmlformats.org/officeDocument/2006/relationships/hyperlink" Target="https://www.who.int/water_sanitation_health/publications/guidelines-on-sanitation-and-health/en/"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5.wdp"/><Relationship Id="rId3" Type="http://schemas.openxmlformats.org/officeDocument/2006/relationships/image" Target="../media/image28.png"/><Relationship Id="rId7" Type="http://schemas.microsoft.com/office/2007/relationships/hdphoto" Target="../media/hdphoto2.wdp"/><Relationship Id="rId12"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30.png"/><Relationship Id="rId11" Type="http://schemas.microsoft.com/office/2007/relationships/hdphoto" Target="../media/hdphoto4.wdp"/><Relationship Id="rId5" Type="http://schemas.openxmlformats.org/officeDocument/2006/relationships/image" Target="../media/image29.png"/><Relationship Id="rId10" Type="http://schemas.openxmlformats.org/officeDocument/2006/relationships/image" Target="../media/image32.png"/><Relationship Id="rId4" Type="http://schemas.microsoft.com/office/2007/relationships/hdphoto" Target="../media/hdphoto1.wdp"/><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tif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7.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8" Type="http://schemas.openxmlformats.org/officeDocument/2006/relationships/hyperlink" Target="https://www.who.int/water_sanitation_health/publications/guidelines-on-sanitation-and-health/en/" TargetMode="External"/><Relationship Id="rId3" Type="http://schemas.openxmlformats.org/officeDocument/2006/relationships/hyperlink" Target="https://www.who.int/who-documents-detail/interim-recommendations-on-obligatory-hand-hygiene-against-transmission-of-covid-19" TargetMode="External"/><Relationship Id="rId7" Type="http://schemas.openxmlformats.org/officeDocument/2006/relationships/hyperlink" Target="https://staffmail.brighton.ac.uk/owa/redir.aspx?C=8rshAflDqE2IspUT_B4e3lT2FF23sdEI9FWJroKLNmEEwTUS_3rVbhewJmwdRMNwjhA24wc92uI.&amp;URL=http://www.who.int/water_sanitation_health/publications/2011/dwq_chapters/en/index.html" TargetMode="External"/><Relationship Id="rId2" Type="http://schemas.openxmlformats.org/officeDocument/2006/relationships/hyperlink" Target="https://www.who.int/publications-detail/water-sanitation-hygiene-and-waste-management-for-covid-19" TargetMode="External"/><Relationship Id="rId1" Type="http://schemas.openxmlformats.org/officeDocument/2006/relationships/slideLayout" Target="../slideLayouts/slideLayout33.xml"/><Relationship Id="rId6" Type="http://schemas.openxmlformats.org/officeDocument/2006/relationships/hyperlink" Target="https://staffmail.brighton.ac.uk/owa/redir.aspx?C=8rshAflDqE2IspUT_B4e3lT2FF23sdEI9FWJroKLNmEEwTUS_3rVbhewJmwdRMNwjhA24wc92uI.&amp;URL=http://www.who.int/water_sanitation_health/hygiene/settings/ehs_hc/en/" TargetMode="External"/><Relationship Id="rId5" Type="http://schemas.openxmlformats.org/officeDocument/2006/relationships/hyperlink" Target="https://www.who.int/publications-detail/infection-prevention-and-control-during-health-care-when-novel-coronavirus-(ncov)-infection-is-suspected-20200125" TargetMode="External"/><Relationship Id="rId10" Type="http://schemas.openxmlformats.org/officeDocument/2006/relationships/hyperlink" Target="https://www.who.int/water_sanitation_health/publications/technologies-for-the-treatment-of-infectious-and-sharp-waste/en/" TargetMode="External"/><Relationship Id="rId4" Type="http://schemas.openxmlformats.org/officeDocument/2006/relationships/hyperlink" Target="https://www.cdc.gov/hai/pdfs/resource-limited/environmental-cleaning-508.pdf" TargetMode="External"/><Relationship Id="rId9" Type="http://schemas.openxmlformats.org/officeDocument/2006/relationships/hyperlink" Target="http://www.who.int/water_sanitation_health/medicalwaste/wastemanag/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C5FD94EC-C6B4-4348-92D9-E9BA447B0DE4}"/>
              </a:ext>
            </a:extLst>
          </p:cNvPr>
          <p:cNvSpPr>
            <a:spLocks noGrp="1"/>
          </p:cNvSpPr>
          <p:nvPr>
            <p:ph type="subTitle" idx="1"/>
          </p:nvPr>
        </p:nvSpPr>
        <p:spPr>
          <a:xfrm>
            <a:off x="-7812" y="4809996"/>
            <a:ext cx="9143999" cy="2048004"/>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8C940702-2847-0F41-9564-C75D42D38307}"/>
              </a:ext>
            </a:extLst>
          </p:cNvPr>
          <p:cNvSpPr>
            <a:spLocks noGrp="1"/>
          </p:cNvSpPr>
          <p:nvPr>
            <p:ph type="sldNum" sz="quarter" idx="4294967295"/>
          </p:nvPr>
        </p:nvSpPr>
        <p:spPr>
          <a:xfrm>
            <a:off x="8926513" y="6588125"/>
            <a:ext cx="217487" cy="1793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1C003751-9F9E-1D43-B77E-75A9F9D704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005" y="174324"/>
            <a:ext cx="2214644" cy="609027"/>
          </a:xfrm>
          <a:prstGeom prst="rect">
            <a:avLst/>
          </a:prstGeom>
        </p:spPr>
      </p:pic>
      <p:sp>
        <p:nvSpPr>
          <p:cNvPr id="6" name="Text Placeholder 5">
            <a:extLst>
              <a:ext uri="{FF2B5EF4-FFF2-40B4-BE49-F238E27FC236}">
                <a16:creationId xmlns:a16="http://schemas.microsoft.com/office/drawing/2014/main" id="{E933C8C2-44E1-417B-BFBB-2728C9FBBBBA}"/>
              </a:ext>
            </a:extLst>
          </p:cNvPr>
          <p:cNvSpPr>
            <a:spLocks noGrp="1"/>
          </p:cNvSpPr>
          <p:nvPr>
            <p:ph type="body" sz="quarter" idx="15"/>
          </p:nvPr>
        </p:nvSpPr>
        <p:spPr>
          <a:xfrm>
            <a:off x="122005" y="5298896"/>
            <a:ext cx="9021995" cy="1601347"/>
          </a:xfrm>
        </p:spPr>
        <p:txBody>
          <a:bodyPr/>
          <a:lstStyle/>
          <a:p>
            <a:r>
              <a:rPr lang="fr-BE" sz="2000" dirty="0">
                <a:latin typeface="+mn-lt"/>
              </a:rPr>
              <a:t>Examen des preuves</a:t>
            </a:r>
          </a:p>
          <a:p>
            <a:r>
              <a:rPr lang="en-US" sz="2000" dirty="0">
                <a:latin typeface="+mn-lt"/>
              </a:rPr>
              <a:t>5 May 2020</a:t>
            </a:r>
          </a:p>
          <a:p>
            <a:r>
              <a:rPr lang="en-US" sz="1400" dirty="0">
                <a:latin typeface="+mn-lt"/>
              </a:rPr>
              <a:t>Maggie Montgomery (montgomerym@who.int) et Sophie </a:t>
            </a:r>
            <a:r>
              <a:rPr lang="en-US" sz="1400" dirty="0" err="1">
                <a:latin typeface="+mn-lt"/>
              </a:rPr>
              <a:t>Boisson</a:t>
            </a:r>
            <a:r>
              <a:rPr lang="en-US" sz="1400" dirty="0">
                <a:latin typeface="+mn-lt"/>
              </a:rPr>
              <a:t> (boissons@who.int) </a:t>
            </a:r>
          </a:p>
          <a:p>
            <a:endParaRPr lang="en-US" sz="1400" dirty="0">
              <a:latin typeface="+mn-lt"/>
            </a:endParaRPr>
          </a:p>
        </p:txBody>
      </p:sp>
      <p:pic>
        <p:nvPicPr>
          <p:cNvPr id="10" name="Picture 9">
            <a:extLst>
              <a:ext uri="{FF2B5EF4-FFF2-40B4-BE49-F238E27FC236}">
                <a16:creationId xmlns:a16="http://schemas.microsoft.com/office/drawing/2014/main" id="{BB277DEA-7493-4E60-9748-7567E49A63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751796"/>
            <a:ext cx="9144001" cy="2503967"/>
          </a:xfrm>
          <a:prstGeom prst="rect">
            <a:avLst/>
          </a:prstGeom>
        </p:spPr>
      </p:pic>
      <p:sp>
        <p:nvSpPr>
          <p:cNvPr id="2" name="TextBox 1">
            <a:extLst>
              <a:ext uri="{FF2B5EF4-FFF2-40B4-BE49-F238E27FC236}">
                <a16:creationId xmlns:a16="http://schemas.microsoft.com/office/drawing/2014/main" id="{00080F10-8E63-5E40-AE0B-B3658438CD94}"/>
              </a:ext>
            </a:extLst>
          </p:cNvPr>
          <p:cNvSpPr txBox="1"/>
          <p:nvPr/>
        </p:nvSpPr>
        <p:spPr>
          <a:xfrm>
            <a:off x="108743" y="997470"/>
            <a:ext cx="892651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500" b="1" i="0" u="none" strike="noStrike" kern="1200" cap="none" spc="0" normalizeH="0" baseline="0" noProof="0" dirty="0">
                <a:ln>
                  <a:noFill/>
                </a:ln>
                <a:solidFill>
                  <a:srgbClr val="183C5C">
                    <a:lumMod val="75000"/>
                  </a:srgbClr>
                </a:solidFill>
                <a:effectLst/>
                <a:uLnTx/>
                <a:uFillTx/>
                <a:latin typeface="Arial"/>
                <a:ea typeface="+mn-ea"/>
                <a:cs typeface="+mn-cs"/>
              </a:rPr>
              <a:t>Eau, Hygiène et Assainissement (EHA) et Gestion des Déchets pour la prévention du COVID-19</a:t>
            </a:r>
          </a:p>
        </p:txBody>
      </p:sp>
    </p:spTree>
    <p:extLst>
      <p:ext uri="{BB962C8B-B14F-4D97-AF65-F5344CB8AC3E}">
        <p14:creationId xmlns:p14="http://schemas.microsoft.com/office/powerpoint/2010/main" val="185360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E139ED21-26DC-499C-A1B8-FC8D0CC7374F}"/>
              </a:ext>
            </a:extLst>
          </p:cNvPr>
          <p:cNvCxnSpPr>
            <a:cxnSpLocks/>
          </p:cNvCxnSpPr>
          <p:nvPr/>
        </p:nvCxnSpPr>
        <p:spPr>
          <a:xfrm>
            <a:off x="2213359" y="2891415"/>
            <a:ext cx="3773123" cy="238821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16316" y="-96286"/>
            <a:ext cx="5754779" cy="1015599"/>
          </a:xfrm>
        </p:spPr>
        <p:txBody>
          <a:bodyPr>
            <a:normAutofit/>
          </a:bodyPr>
          <a:lstStyle/>
          <a:p>
            <a:pPr>
              <a:defRPr/>
            </a:pPr>
            <a:r>
              <a:rPr lang="fr-FR" dirty="0">
                <a:latin typeface="+mn-lt"/>
              </a:rPr>
              <a:t>Syst</a:t>
            </a:r>
            <a:r>
              <a:rPr lang="fr-FR" dirty="0">
                <a:latin typeface="Arial" panose="020B0604020202020204" pitchFamily="34" charset="0"/>
                <a:cs typeface="Arial" panose="020B0604020202020204" pitchFamily="34" charset="0"/>
              </a:rPr>
              <a:t>è</a:t>
            </a:r>
            <a:r>
              <a:rPr lang="fr-FR" dirty="0">
                <a:latin typeface="+mn-lt"/>
              </a:rPr>
              <a:t>mes d’approvisionnement en eau g</a:t>
            </a:r>
            <a:r>
              <a:rPr lang="fr-FR" dirty="0">
                <a:latin typeface="Arial" panose="020B0604020202020204" pitchFamily="34" charset="0"/>
                <a:cs typeface="Arial" panose="020B0604020202020204" pitchFamily="34" charset="0"/>
              </a:rPr>
              <a:t>é</a:t>
            </a:r>
            <a:r>
              <a:rPr lang="fr-FR" dirty="0">
                <a:latin typeface="+mn-lt"/>
              </a:rPr>
              <a:t>r</a:t>
            </a:r>
            <a:r>
              <a:rPr lang="fr-FR" dirty="0">
                <a:latin typeface="Arial" panose="020B0604020202020204" pitchFamily="34" charset="0"/>
                <a:cs typeface="Arial" panose="020B0604020202020204" pitchFamily="34" charset="0"/>
              </a:rPr>
              <a:t>é</a:t>
            </a:r>
            <a:r>
              <a:rPr lang="fr-FR" dirty="0">
                <a:latin typeface="+mn-lt"/>
              </a:rPr>
              <a:t>s de manière s</a:t>
            </a:r>
            <a:r>
              <a:rPr lang="fr-FR" dirty="0">
                <a:latin typeface="Calibri" panose="020F0502020204030204" pitchFamily="34" charset="0"/>
                <a:cs typeface="Calibri" panose="020F0502020204030204" pitchFamily="34" charset="0"/>
              </a:rPr>
              <a:t>û</a:t>
            </a:r>
            <a:r>
              <a:rPr lang="fr-FR" dirty="0">
                <a:latin typeface="+mn-lt"/>
              </a:rPr>
              <a:t>re</a:t>
            </a:r>
          </a:p>
        </p:txBody>
      </p:sp>
      <p:pic>
        <p:nvPicPr>
          <p:cNvPr id="1026" name="Picture 2" descr="https://www.who.int/water_sanitation_health/publications/cover-gdwq-4-ed-with-1st-add-150px.jpg">
            <a:extLst>
              <a:ext uri="{FF2B5EF4-FFF2-40B4-BE49-F238E27FC236}">
                <a16:creationId xmlns:a16="http://schemas.microsoft.com/office/drawing/2014/main" id="{F0D4E0DD-FB1F-46C1-BAB1-98ED877C16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569" y="1327277"/>
            <a:ext cx="1648759" cy="247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Publication cover">
            <a:extLst>
              <a:ext uri="{FF2B5EF4-FFF2-40B4-BE49-F238E27FC236}">
                <a16:creationId xmlns:a16="http://schemas.microsoft.com/office/drawing/2014/main" id="{DA95ACBD-0C91-4E87-A174-2AA4FA38E20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09302" y="2418768"/>
            <a:ext cx="1428985" cy="2000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E3111A-9A7E-4A02-8F35-F44C4E323930}"/>
              </a:ext>
            </a:extLst>
          </p:cNvPr>
          <p:cNvSpPr txBox="1"/>
          <p:nvPr/>
        </p:nvSpPr>
        <p:spPr>
          <a:xfrm>
            <a:off x="2030122" y="1979571"/>
            <a:ext cx="23705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a:ln>
                  <a:noFill/>
                </a:ln>
                <a:solidFill>
                  <a:srgbClr val="09164D"/>
                </a:solidFill>
                <a:effectLst/>
                <a:uLnTx/>
                <a:uFillTx/>
                <a:latin typeface="Arial"/>
                <a:ea typeface="+mn-ea"/>
                <a:cs typeface="+mn-cs"/>
              </a:rPr>
              <a:t>Lignes directives</a:t>
            </a:r>
          </a:p>
        </p:txBody>
      </p:sp>
      <p:pic>
        <p:nvPicPr>
          <p:cNvPr id="11" name="Picture 10">
            <a:extLst>
              <a:ext uri="{FF2B5EF4-FFF2-40B4-BE49-F238E27FC236}">
                <a16:creationId xmlns:a16="http://schemas.microsoft.com/office/drawing/2014/main" id="{515424E8-56DB-4615-AC77-41DD2C6D35FE}"/>
              </a:ext>
            </a:extLst>
          </p:cNvPr>
          <p:cNvPicPr>
            <a:picLocks noChangeAspect="1"/>
          </p:cNvPicPr>
          <p:nvPr/>
        </p:nvPicPr>
        <p:blipFill>
          <a:blip r:embed="rId5"/>
          <a:stretch>
            <a:fillRect/>
          </a:stretch>
        </p:blipFill>
        <p:spPr>
          <a:xfrm>
            <a:off x="6036296" y="4643491"/>
            <a:ext cx="1678674" cy="2214509"/>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4745F8D8-DB75-4F8E-ADD7-EC401CEA96D4}"/>
              </a:ext>
            </a:extLst>
          </p:cNvPr>
          <p:cNvSpPr txBox="1"/>
          <p:nvPr/>
        </p:nvSpPr>
        <p:spPr>
          <a:xfrm>
            <a:off x="6843927" y="3959141"/>
            <a:ext cx="2220157" cy="10618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3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2000" b="0" i="0" u="none" strike="noStrike" kern="1200" cap="none" spc="0" normalizeH="0" baseline="0" noProof="0" dirty="0">
                <a:ln>
                  <a:noFill/>
                </a:ln>
                <a:solidFill>
                  <a:prstClr val="black"/>
                </a:solidFill>
                <a:effectLst/>
                <a:uLnTx/>
                <a:uFillTx/>
                <a:latin typeface="Arial"/>
                <a:ea typeface="+mn-ea"/>
                <a:cs typeface="+mn-cs"/>
              </a:rPr>
              <a:t>Etablissements de sant</a:t>
            </a:r>
            <a:r>
              <a:rPr kumimoji="0" lang="fr-BE"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é</a:t>
            </a:r>
            <a:endParaRPr kumimoji="0" lang="fr-BE"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E16D4678-C460-40B3-A33F-313D6F07E41A}"/>
              </a:ext>
            </a:extLst>
          </p:cNvPr>
          <p:cNvSpPr txBox="1"/>
          <p:nvPr/>
        </p:nvSpPr>
        <p:spPr>
          <a:xfrm>
            <a:off x="5078947" y="2690787"/>
            <a:ext cx="213142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a:ln>
                  <a:noFill/>
                </a:ln>
                <a:solidFill>
                  <a:prstClr val="black"/>
                </a:solidFill>
                <a:effectLst/>
                <a:uLnTx/>
                <a:uFillTx/>
                <a:latin typeface="Arial"/>
                <a:ea typeface="+mn-ea"/>
                <a:cs typeface="+mn-cs"/>
              </a:rPr>
              <a:t>Performance du traitement de l’eau</a:t>
            </a:r>
          </a:p>
        </p:txBody>
      </p:sp>
      <p:sp>
        <p:nvSpPr>
          <p:cNvPr id="22" name="TextBox 21">
            <a:extLst>
              <a:ext uri="{FF2B5EF4-FFF2-40B4-BE49-F238E27FC236}">
                <a16:creationId xmlns:a16="http://schemas.microsoft.com/office/drawing/2014/main" id="{C739DEC5-7683-4139-9D92-938029319660}"/>
              </a:ext>
            </a:extLst>
          </p:cNvPr>
          <p:cNvSpPr txBox="1"/>
          <p:nvPr/>
        </p:nvSpPr>
        <p:spPr>
          <a:xfrm>
            <a:off x="231704" y="4169530"/>
            <a:ext cx="5396198" cy="2800767"/>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600" b="1" i="0" u="none" strike="noStrike" kern="1200" cap="none" spc="0" normalizeH="0" baseline="0" noProof="0" dirty="0">
                <a:ln>
                  <a:noFill/>
                </a:ln>
                <a:solidFill>
                  <a:srgbClr val="CCEBF8">
                    <a:lumMod val="50000"/>
                  </a:srgbClr>
                </a:solidFill>
                <a:effectLst/>
                <a:uLnTx/>
                <a:uFillTx/>
                <a:latin typeface="Arial Unicode MS"/>
                <a:ea typeface="+mn-ea"/>
                <a:cs typeface="+mn-cs"/>
              </a:rPr>
              <a:t>CONSIDÉRATIONS CLÉS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srgbClr val="CCEBF8">
                    <a:lumMod val="50000"/>
                  </a:srgbClr>
                </a:solidFill>
                <a:effectLst/>
                <a:uLnTx/>
                <a:uFillTx/>
                <a:latin typeface="Arial"/>
                <a:ea typeface="+mn-ea"/>
                <a:cs typeface="+mn-cs"/>
              </a:rPr>
              <a:t>Utiliser l'approche de plans de gestion de la sécurité sanitaire de l'eau (protection de la source au consommateur)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srgbClr val="CCEBF8">
                    <a:lumMod val="50000"/>
                  </a:srgbClr>
                </a:solidFill>
                <a:effectLst/>
                <a:uLnTx/>
                <a:uFillTx/>
                <a:latin typeface="Arial"/>
                <a:ea typeface="+mn-ea"/>
                <a:cs typeface="+mn-cs"/>
              </a:rPr>
              <a:t>Chlore résiduel ≥0,5 mg / l après au moins 30 minutes de temps de contact et à pH &lt;8,0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srgbClr val="CCEBF8">
                    <a:lumMod val="50000"/>
                  </a:srgbClr>
                </a:solidFill>
                <a:effectLst/>
                <a:uLnTx/>
                <a:uFillTx/>
                <a:latin typeface="Arial"/>
                <a:ea typeface="+mn-ea"/>
                <a:cs typeface="+mn-cs"/>
              </a:rPr>
              <a:t>Traitement au point d'utilisation lorsqu’un approvisionnement sûr en réseau n’est pas disponible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9CDE"/>
              </a:solidFill>
              <a:effectLst/>
              <a:uLnTx/>
              <a:uFillTx/>
              <a:latin typeface="Ebrima"/>
              <a:ea typeface="+mn-ea"/>
              <a:cs typeface="+mn-cs"/>
            </a:endParaRPr>
          </a:p>
        </p:txBody>
      </p:sp>
      <p:cxnSp>
        <p:nvCxnSpPr>
          <p:cNvPr id="19" name="Straight Arrow Connector 18">
            <a:extLst>
              <a:ext uri="{FF2B5EF4-FFF2-40B4-BE49-F238E27FC236}">
                <a16:creationId xmlns:a16="http://schemas.microsoft.com/office/drawing/2014/main" id="{C1DFE030-488B-4325-A208-403942F56C6C}"/>
              </a:ext>
            </a:extLst>
          </p:cNvPr>
          <p:cNvCxnSpPr/>
          <p:nvPr/>
        </p:nvCxnSpPr>
        <p:spPr>
          <a:xfrm flipV="1">
            <a:off x="2228496" y="1453194"/>
            <a:ext cx="2461651" cy="19336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7D954C-D775-4B7F-80DA-6F26E7F468AE}"/>
              </a:ext>
            </a:extLst>
          </p:cNvPr>
          <p:cNvSpPr/>
          <p:nvPr/>
        </p:nvSpPr>
        <p:spPr>
          <a:xfrm>
            <a:off x="126290" y="4136961"/>
            <a:ext cx="5501611" cy="2611382"/>
          </a:xfrm>
          <a:prstGeom prst="rect">
            <a:avLst/>
          </a:prstGeom>
          <a:noFill/>
          <a:ln w="57150">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39"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A435157F-9AEE-4D23-86C0-C4780ADC88F2}"/>
              </a:ext>
            </a:extLst>
          </p:cNvPr>
          <p:cNvSpPr txBox="1"/>
          <p:nvPr/>
        </p:nvSpPr>
        <p:spPr>
          <a:xfrm>
            <a:off x="7328487" y="524219"/>
            <a:ext cx="1734233" cy="156966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a:ln>
                  <a:noFill/>
                </a:ln>
                <a:solidFill>
                  <a:prstClr val="black"/>
                </a:solidFill>
                <a:effectLst/>
                <a:uLnTx/>
                <a:uFillTx/>
                <a:latin typeface="Arial"/>
                <a:ea typeface="+mn-ea"/>
                <a:cs typeface="+mn-cs"/>
              </a:rPr>
              <a:t>Gestion sûre de l’eau</a:t>
            </a:r>
          </a:p>
        </p:txBody>
      </p:sp>
      <p:sp>
        <p:nvSpPr>
          <p:cNvPr id="15" name="TextBox 14">
            <a:extLst>
              <a:ext uri="{FF2B5EF4-FFF2-40B4-BE49-F238E27FC236}">
                <a16:creationId xmlns:a16="http://schemas.microsoft.com/office/drawing/2014/main" id="{E79274F2-25E2-4556-9FB8-6F98C4ED86A1}"/>
              </a:ext>
            </a:extLst>
          </p:cNvPr>
          <p:cNvSpPr txBox="1"/>
          <p:nvPr/>
        </p:nvSpPr>
        <p:spPr>
          <a:xfrm>
            <a:off x="7046471" y="2544208"/>
            <a:ext cx="2256518"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600" b="0" i="0" u="none" strike="noStrike" kern="1200" cap="none" spc="0" normalizeH="0" baseline="0" noProof="0" dirty="0">
                <a:ln>
                  <a:noFill/>
                </a:ln>
                <a:solidFill>
                  <a:prstClr val="black"/>
                </a:solidFill>
                <a:effectLst/>
                <a:uLnTx/>
                <a:uFillTx/>
                <a:latin typeface="Arial Unicode MS"/>
                <a:ea typeface="+mn-ea"/>
                <a:cs typeface="+mn-cs"/>
              </a:rPr>
              <a:t>Par exemple: Ebullition, Ultra ou nano filtres </a:t>
            </a:r>
            <a:r>
              <a:rPr kumimoji="0" lang="fr-FR"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à</a:t>
            </a:r>
            <a:r>
              <a:rPr kumimoji="0" lang="fr-FR" altLang="en-US" sz="1600" b="0" i="0" u="none" strike="noStrike" kern="1200" cap="none" spc="0" normalizeH="0" baseline="0" noProof="0" dirty="0">
                <a:ln>
                  <a:noFill/>
                </a:ln>
                <a:solidFill>
                  <a:prstClr val="black"/>
                </a:solidFill>
                <a:effectLst/>
                <a:uLnTx/>
                <a:uFillTx/>
                <a:latin typeface="Arial Unicode MS"/>
                <a:ea typeface="+mn-ea"/>
                <a:cs typeface="+mn-cs"/>
              </a:rPr>
              <a:t> haute performance, solaire, UV ou chlore correctement dosé</a:t>
            </a:r>
            <a:r>
              <a:rPr kumimoji="0" lang="fr-FR" altLang="en-US" sz="1200" b="0" i="0" u="none" strike="noStrike" kern="1200" cap="none" spc="0" normalizeH="0" baseline="0" noProof="0" dirty="0">
                <a:ln>
                  <a:noFill/>
                </a:ln>
                <a:solidFill>
                  <a:prstClr val="black"/>
                </a:solidFill>
                <a:effectLst/>
                <a:uLnTx/>
                <a:uFillTx/>
                <a:latin typeface="Arial"/>
                <a:ea typeface="+mn-ea"/>
                <a:cs typeface="+mn-cs"/>
              </a:rPr>
              <a:t> </a:t>
            </a:r>
            <a:endParaRPr kumimoji="0" lang="fr-FR"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TextBox 19">
            <a:extLst>
              <a:ext uri="{FF2B5EF4-FFF2-40B4-BE49-F238E27FC236}">
                <a16:creationId xmlns:a16="http://schemas.microsoft.com/office/drawing/2014/main" id="{A435157F-9AEE-4D23-86C0-C4780ADC88F2}"/>
              </a:ext>
            </a:extLst>
          </p:cNvPr>
          <p:cNvSpPr txBox="1"/>
          <p:nvPr/>
        </p:nvSpPr>
        <p:spPr>
          <a:xfrm>
            <a:off x="5627901" y="411514"/>
            <a:ext cx="2546829" cy="48705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65" b="0" i="0" u="none" strike="noStrike" kern="1200" cap="none" spc="0" normalizeH="0" baseline="0" noProof="0" dirty="0">
              <a:ln>
                <a:noFill/>
              </a:ln>
              <a:solidFill>
                <a:prstClr val="black"/>
              </a:solidFill>
              <a:effectLst/>
              <a:uLnTx/>
              <a:uFillTx/>
              <a:latin typeface="Arial"/>
              <a:ea typeface="+mn-ea"/>
              <a:cs typeface="+mn-cs"/>
            </a:endParaRPr>
          </a:p>
        </p:txBody>
      </p:sp>
      <p:pic>
        <p:nvPicPr>
          <p:cNvPr id="16" name="Picture 2"/>
          <p:cNvPicPr>
            <a:picLocks noChangeAspect="1" noChangeArrowheads="1"/>
          </p:cNvPicPr>
          <p:nvPr/>
        </p:nvPicPr>
        <p:blipFill>
          <a:blip r:embed="rId6" cstate="print">
            <a:lum bright="-6000" contrast="18000"/>
            <a:extLst>
              <a:ext uri="{28A0092B-C50C-407E-A947-70E740481C1C}">
                <a14:useLocalDpi xmlns:a14="http://schemas.microsoft.com/office/drawing/2010/main" val="0"/>
              </a:ext>
            </a:extLst>
          </a:blip>
          <a:srcRect/>
          <a:stretch>
            <a:fillRect/>
          </a:stretch>
        </p:blipFill>
        <p:spPr bwMode="auto">
          <a:xfrm>
            <a:off x="4974953" y="906786"/>
            <a:ext cx="2191022" cy="14980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94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1E70-25F2-48BB-A49E-32A2AAE28D41}"/>
              </a:ext>
            </a:extLst>
          </p:cNvPr>
          <p:cNvSpPr>
            <a:spLocks noGrp="1"/>
          </p:cNvSpPr>
          <p:nvPr>
            <p:ph type="title"/>
          </p:nvPr>
        </p:nvSpPr>
        <p:spPr>
          <a:xfrm>
            <a:off x="360000" y="214443"/>
            <a:ext cx="7613761" cy="678812"/>
          </a:xfrm>
        </p:spPr>
        <p:txBody>
          <a:bodyPr/>
          <a:lstStyle/>
          <a:p>
            <a:pPr>
              <a:defRPr/>
            </a:pPr>
            <a:r>
              <a:rPr lang="fr-FR" dirty="0">
                <a:latin typeface="+mn-lt"/>
              </a:rPr>
              <a:t>Gestion sûre de l’assainissement</a:t>
            </a:r>
          </a:p>
        </p:txBody>
      </p:sp>
      <p:pic>
        <p:nvPicPr>
          <p:cNvPr id="4" name="Picture 3">
            <a:extLst>
              <a:ext uri="{FF2B5EF4-FFF2-40B4-BE49-F238E27FC236}">
                <a16:creationId xmlns:a16="http://schemas.microsoft.com/office/drawing/2014/main" id="{E6064259-15AF-4B21-ACD7-4D9ADAC1B593}"/>
              </a:ext>
            </a:extLst>
          </p:cNvPr>
          <p:cNvPicPr>
            <a:picLocks noChangeAspect="1"/>
          </p:cNvPicPr>
          <p:nvPr/>
        </p:nvPicPr>
        <p:blipFill>
          <a:blip r:embed="rId3"/>
          <a:stretch>
            <a:fillRect/>
          </a:stretch>
        </p:blipFill>
        <p:spPr>
          <a:xfrm>
            <a:off x="7215431" y="1513417"/>
            <a:ext cx="1516659" cy="1893161"/>
          </a:xfrm>
          <a:prstGeom prst="rect">
            <a:avLst/>
          </a:prstGeom>
          <a:ln>
            <a:noFill/>
          </a:ln>
          <a:effectLst>
            <a:outerShdw blurRad="292100" dist="139700" dir="2700000" algn="tl" rotWithShape="0">
              <a:srgbClr val="333333">
                <a:alpha val="65000"/>
              </a:srgbClr>
            </a:outerShdw>
          </a:effectLst>
        </p:spPr>
      </p:pic>
      <p:sp>
        <p:nvSpPr>
          <p:cNvPr id="10" name="Content Placeholder 2">
            <a:extLst>
              <a:ext uri="{FF2B5EF4-FFF2-40B4-BE49-F238E27FC236}">
                <a16:creationId xmlns:a16="http://schemas.microsoft.com/office/drawing/2014/main" id="{2333FAAF-ECD1-4346-89D9-A5D6B271854F}"/>
              </a:ext>
            </a:extLst>
          </p:cNvPr>
          <p:cNvSpPr txBox="1">
            <a:spLocks/>
          </p:cNvSpPr>
          <p:nvPr/>
        </p:nvSpPr>
        <p:spPr bwMode="gray">
          <a:xfrm>
            <a:off x="241837" y="1091987"/>
            <a:ext cx="6414392" cy="2314591"/>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prstClr val="black"/>
              </a:buClr>
              <a:buSzPct val="80000"/>
              <a:buFontTx/>
              <a:buNone/>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
                <a:prstClr val="black"/>
              </a:buClr>
              <a:buSzPct val="80000"/>
              <a:buFontTx/>
              <a:buNone/>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endParaRPr>
          </a:p>
          <a:p>
            <a:pPr marL="285750" marR="0" lvl="0" indent="-285750" algn="l" defTabSz="914400" rtl="0" eaLnBrk="1" fontAlgn="auto" latinLnBrk="0" hangingPunct="1">
              <a:lnSpc>
                <a:spcPct val="110000"/>
              </a:lnSpc>
              <a:spcBef>
                <a:spcPts val="1000"/>
              </a:spcBef>
              <a:spcAft>
                <a:spcPts val="0"/>
              </a:spcAft>
              <a:buClr>
                <a:prstClr val="black"/>
              </a:buClr>
              <a:buSzPct val="80000"/>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endParaRPr>
          </a:p>
          <a:p>
            <a:pPr marL="244345" marR="0" lvl="0" indent="-244345" algn="l" defTabSz="914400" rtl="0" eaLnBrk="1" fontAlgn="auto" latinLnBrk="0" hangingPunct="1">
              <a:lnSpc>
                <a:spcPct val="110000"/>
              </a:lnSpc>
              <a:spcBef>
                <a:spcPts val="1000"/>
              </a:spcBef>
              <a:spcAft>
                <a:spcPts val="0"/>
              </a:spcAft>
              <a:buClr>
                <a:prstClr val="black"/>
              </a:buClr>
              <a:buSzPct val="80000"/>
              <a:buFont typeface="Arial" panose="020B0604020202020204" pitchFamily="34" charset="0"/>
              <a:buChar char="•"/>
              <a:tabLst/>
              <a:defRPr/>
            </a:pPr>
            <a:endParaRPr kumimoji="0" lang="en-US" sz="1710" b="0" i="0" u="none" strike="noStrike" kern="1200" cap="none" spc="0" normalizeH="0" baseline="0" noProof="0" dirty="0">
              <a:ln>
                <a:noFill/>
              </a:ln>
              <a:solidFill>
                <a:srgbClr val="002060"/>
              </a:solidFill>
              <a:effectLst/>
              <a:uLnTx/>
              <a:uFillTx/>
              <a:latin typeface="Arial"/>
              <a:ea typeface="+mn-ea"/>
              <a:cs typeface="Times New Roman" panose="02020603050405020304" pitchFamily="18" charset="0"/>
            </a:endParaRPr>
          </a:p>
        </p:txBody>
      </p:sp>
      <p:pic>
        <p:nvPicPr>
          <p:cNvPr id="9" name="Picture 8" descr="A picture containing text&#10;&#10;Description generated with high confidence">
            <a:extLst>
              <a:ext uri="{FF2B5EF4-FFF2-40B4-BE49-F238E27FC236}">
                <a16:creationId xmlns:a16="http://schemas.microsoft.com/office/drawing/2014/main" id="{FA8BB988-F6F6-4B91-9AAA-59E8A2C03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2" y="4708598"/>
            <a:ext cx="8367883" cy="1764954"/>
          </a:xfrm>
          <a:prstGeom prst="rect">
            <a:avLst/>
          </a:prstGeom>
        </p:spPr>
      </p:pic>
      <p:sp>
        <p:nvSpPr>
          <p:cNvPr id="12" name="TextBox 11">
            <a:extLst>
              <a:ext uri="{FF2B5EF4-FFF2-40B4-BE49-F238E27FC236}">
                <a16:creationId xmlns:a16="http://schemas.microsoft.com/office/drawing/2014/main" id="{3E2A0D0F-9783-491C-9930-9A185F941320}"/>
              </a:ext>
            </a:extLst>
          </p:cNvPr>
          <p:cNvSpPr txBox="1"/>
          <p:nvPr/>
        </p:nvSpPr>
        <p:spPr>
          <a:xfrm>
            <a:off x="70284" y="6225409"/>
            <a:ext cx="7209036" cy="408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26" b="0" i="0" u="none" strike="noStrike" kern="1200" cap="none" spc="0" normalizeH="0" baseline="0" noProof="0" dirty="0">
                <a:ln>
                  <a:noFill/>
                </a:ln>
                <a:solidFill>
                  <a:srgbClr val="09164D"/>
                </a:solidFill>
                <a:effectLst/>
                <a:uLnTx/>
                <a:uFillTx/>
                <a:latin typeface="Arial"/>
                <a:ea typeface="+mn-ea"/>
                <a:cs typeface="+mn-cs"/>
              </a:rPr>
              <a:t>OMS (2018) Lignes directrices relatives </a:t>
            </a:r>
            <a:r>
              <a:rPr kumimoji="0" lang="en-US" sz="1026" b="0" i="0" u="none" strike="noStrike" kern="1200" cap="none" spc="0" normalizeH="0" baseline="0" noProof="0" dirty="0">
                <a:ln>
                  <a:noFill/>
                </a:ln>
                <a:solidFill>
                  <a:srgbClr val="09164D"/>
                </a:solidFill>
                <a:effectLst/>
                <a:uLnTx/>
                <a:uFillTx/>
                <a:latin typeface="Arial"/>
                <a:ea typeface="+mn-ea"/>
                <a:cs typeface="Calibri" panose="020F0502020204030204" pitchFamily="34" charset="0"/>
              </a:rPr>
              <a:t>à</a:t>
            </a:r>
            <a:r>
              <a:rPr kumimoji="0" lang="en-US" sz="1026" b="0" i="0" u="none" strike="noStrike" kern="1200" cap="none" spc="0" normalizeH="0" baseline="0" noProof="0" dirty="0">
                <a:ln>
                  <a:noFill/>
                </a:ln>
                <a:solidFill>
                  <a:srgbClr val="09164D"/>
                </a:solidFill>
                <a:effectLst/>
                <a:uLnTx/>
                <a:uFillTx/>
                <a:latin typeface="Arial"/>
                <a:ea typeface="+mn-ea"/>
                <a:cs typeface="+mn-cs"/>
              </a:rPr>
              <a:t> l’assainissement et </a:t>
            </a:r>
            <a:r>
              <a:rPr kumimoji="0" lang="en-US" sz="1026" b="0" i="0" u="none" strike="noStrike" kern="1200" cap="none" spc="0" normalizeH="0" baseline="0" noProof="0" dirty="0">
                <a:ln>
                  <a:noFill/>
                </a:ln>
                <a:solidFill>
                  <a:srgbClr val="09164D"/>
                </a:solidFill>
                <a:effectLst/>
                <a:uLnTx/>
                <a:uFillTx/>
                <a:latin typeface="Arial"/>
                <a:ea typeface="+mn-ea"/>
                <a:cs typeface="Calibri" panose="020F0502020204030204" pitchFamily="34" charset="0"/>
              </a:rPr>
              <a:t>à</a:t>
            </a:r>
            <a:r>
              <a:rPr kumimoji="0" lang="en-US" sz="1026" b="0" i="0" u="none" strike="noStrike" kern="1200" cap="none" spc="0" normalizeH="0" baseline="0" noProof="0" dirty="0">
                <a:ln>
                  <a:noFill/>
                </a:ln>
                <a:solidFill>
                  <a:srgbClr val="09164D"/>
                </a:solidFill>
                <a:effectLst/>
                <a:uLnTx/>
                <a:uFillTx/>
                <a:latin typeface="Arial"/>
                <a:ea typeface="+mn-ea"/>
                <a:cs typeface="+mn-cs"/>
              </a:rPr>
              <a:t> la sant</a:t>
            </a:r>
            <a:r>
              <a:rPr kumimoji="0" lang="en-US" sz="1026" b="0" i="0" u="none" strike="noStrike" kern="1200" cap="none" spc="0" normalizeH="0" baseline="0" noProof="0" dirty="0">
                <a:ln>
                  <a:noFill/>
                </a:ln>
                <a:solidFill>
                  <a:srgbClr val="09164D"/>
                </a:solidFill>
                <a:effectLst/>
                <a:uLnTx/>
                <a:uFillTx/>
                <a:latin typeface="Arial"/>
                <a:ea typeface="+mn-ea"/>
                <a:cs typeface="Calibri" panose="020F0502020204030204" pitchFamily="34" charset="0"/>
              </a:rPr>
              <a:t>é</a:t>
            </a:r>
            <a:endParaRPr kumimoji="0" lang="en-US" sz="1026" b="0" i="0" u="none" strike="noStrike" kern="1200" cap="none" spc="0" normalizeH="0" baseline="0" noProof="0" dirty="0">
              <a:ln>
                <a:noFill/>
              </a:ln>
              <a:solidFill>
                <a:srgbClr val="09164D"/>
              </a:solidFill>
              <a:effectLst/>
              <a:uLnTx/>
              <a:uFillTx/>
              <a:latin typeface="Arial"/>
              <a:ea typeface="+mn-ea"/>
              <a:cs typeface="+mn-cs"/>
              <a:hlinkClick r:id="rId5"/>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26" b="0" i="0" u="none" strike="noStrike" kern="1200" cap="none" spc="0" normalizeH="0" baseline="0" noProof="0" dirty="0">
                <a:ln>
                  <a:noFill/>
                </a:ln>
                <a:solidFill>
                  <a:srgbClr val="09164D"/>
                </a:solidFill>
                <a:effectLst/>
                <a:uLnTx/>
                <a:uFillTx/>
                <a:latin typeface="Arial"/>
                <a:ea typeface="+mn-ea"/>
                <a:cs typeface="+mn-cs"/>
                <a:hlinkClick r:id="rId5"/>
              </a:rPr>
              <a:t>https://www.who.int/water_sanitation_health/publications/guidelines-on-sanitation-and-health/en/</a:t>
            </a:r>
            <a:endParaRPr kumimoji="0" lang="en-US" sz="1026" b="0" i="0" u="none" strike="noStrike" kern="1200" cap="none" spc="0" normalizeH="0" baseline="0" noProof="0" dirty="0">
              <a:ln>
                <a:noFill/>
              </a:ln>
              <a:solidFill>
                <a:srgbClr val="09164D"/>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CA58C2C5-3410-420B-9ACE-8048FCE007DD}"/>
              </a:ext>
            </a:extLst>
          </p:cNvPr>
          <p:cNvPicPr>
            <a:picLocks noChangeAspect="1"/>
          </p:cNvPicPr>
          <p:nvPr/>
        </p:nvPicPr>
        <p:blipFill>
          <a:blip r:embed="rId6"/>
          <a:stretch>
            <a:fillRect/>
          </a:stretch>
        </p:blipFill>
        <p:spPr>
          <a:xfrm>
            <a:off x="7014412" y="3801831"/>
            <a:ext cx="1918697" cy="1371779"/>
          </a:xfrm>
          <a:prstGeom prst="rect">
            <a:avLst/>
          </a:prstGeom>
        </p:spPr>
      </p:pic>
      <p:sp>
        <p:nvSpPr>
          <p:cNvPr id="14" name="TextBox 13">
            <a:extLst>
              <a:ext uri="{FF2B5EF4-FFF2-40B4-BE49-F238E27FC236}">
                <a16:creationId xmlns:a16="http://schemas.microsoft.com/office/drawing/2014/main" id="{D6B2A3AE-62E7-48E0-B33F-9B4593FC7794}"/>
              </a:ext>
            </a:extLst>
          </p:cNvPr>
          <p:cNvSpPr txBox="1"/>
          <p:nvPr/>
        </p:nvSpPr>
        <p:spPr>
          <a:xfrm>
            <a:off x="70284" y="1162513"/>
            <a:ext cx="6747611" cy="3539430"/>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rgbClr val="CCEBF8">
                    <a:lumMod val="25000"/>
                  </a:srgbClr>
                </a:solidFill>
                <a:effectLst/>
                <a:uLnTx/>
                <a:uFillTx/>
                <a:latin typeface="Arial Unicode MS"/>
                <a:ea typeface="+mn-ea"/>
                <a:cs typeface="+mn-cs"/>
              </a:rPr>
              <a:t>Gestion sûre à chaque point de la chaîne d'assainissement; le système devrait pouvoir répondre à une augmentation de la demande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rgbClr val="CCEBF8">
                    <a:lumMod val="25000"/>
                  </a:srgbClr>
                </a:solidFill>
                <a:effectLst/>
                <a:uLnTx/>
                <a:uFillTx/>
                <a:latin typeface="Arial Unicode MS"/>
                <a:ea typeface="+mn-ea"/>
                <a:cs typeface="+mn-cs"/>
              </a:rPr>
              <a:t>Il est important de vérifier la sureté de la plomberie (par exemple, les drains de salle de bain scellés, les vannes de refoulement sur les pulvérisateurs et les robinets de salle de bain)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rgbClr val="CCEBF8">
                    <a:lumMod val="25000"/>
                  </a:srgbClr>
                </a:solidFill>
                <a:effectLst/>
                <a:uLnTx/>
                <a:uFillTx/>
                <a:latin typeface="Arial Unicode MS"/>
                <a:ea typeface="+mn-ea"/>
                <a:cs typeface="+mn-cs"/>
              </a:rPr>
              <a:t>Le personnel et les patients devraient avoir des toilettes séparées; dans la mesure du possible, les patients COVID-19 devraient avoir leurs propres toilettes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rgbClr val="CCEBF8">
                    <a:lumMod val="25000"/>
                  </a:srgbClr>
                </a:solidFill>
                <a:effectLst/>
                <a:uLnTx/>
                <a:uFillTx/>
                <a:latin typeface="Arial Unicode MS"/>
                <a:ea typeface="+mn-ea"/>
                <a:cs typeface="+mn-cs"/>
              </a:rPr>
              <a:t>Le nettoyage et la désinfection réguliers des salles de bain est indiqué et toute personne présentant un risque d'exposition aux excréments doit porter un EPI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600" b="0" i="0" u="none" strike="noStrike" kern="1200" cap="none" spc="0" normalizeH="0" baseline="0" noProof="0" dirty="0">
                <a:ln>
                  <a:noFill/>
                </a:ln>
                <a:solidFill>
                  <a:srgbClr val="CCEBF8">
                    <a:lumMod val="25000"/>
                  </a:srgbClr>
                </a:solidFill>
                <a:effectLst/>
                <a:uLnTx/>
                <a:uFillTx/>
                <a:latin typeface="Arial Unicode MS"/>
                <a:ea typeface="+mn-ea"/>
                <a:cs typeface="+mn-cs"/>
              </a:rPr>
              <a:t>Il existe des technologies pratiques et simples de traitement des eaux usées (par exemple, fosse septique + champ d'épuration; bassin de stabilisation d’eaux usées, enfouissement et couverture des boues)</a:t>
            </a:r>
            <a:r>
              <a:rPr kumimoji="0" lang="fr-FR" altLang="en-US" sz="1600" b="0" i="0" u="none" strike="noStrike" kern="1200" cap="none" spc="0" normalizeH="0" baseline="0" noProof="0" dirty="0">
                <a:ln>
                  <a:noFill/>
                </a:ln>
                <a:solidFill>
                  <a:srgbClr val="CCEBF8">
                    <a:lumMod val="25000"/>
                  </a:srgbClr>
                </a:solidFill>
                <a:effectLst/>
                <a:uLnTx/>
                <a:uFillTx/>
                <a:latin typeface="Arial"/>
                <a:ea typeface="+mn-ea"/>
                <a:cs typeface="+mn-cs"/>
              </a:rPr>
              <a:t> </a:t>
            </a:r>
            <a:endParaRPr kumimoji="0" lang="fr-FR" altLang="en-US" sz="1600" b="0" i="0" u="none" strike="noStrike" kern="1200" cap="none" spc="0" normalizeH="0" baseline="0" noProof="0" dirty="0">
              <a:ln>
                <a:noFill/>
              </a:ln>
              <a:solidFill>
                <a:srgbClr val="CCEBF8">
                  <a:lumMod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334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BC15B1-438D-8245-97EC-F74AC8617BC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Title 5">
            <a:extLst>
              <a:ext uri="{FF2B5EF4-FFF2-40B4-BE49-F238E27FC236}">
                <a16:creationId xmlns:a16="http://schemas.microsoft.com/office/drawing/2014/main" id="{36260DCD-6193-F843-B8C4-938AE69A49D1}"/>
              </a:ext>
            </a:extLst>
          </p:cNvPr>
          <p:cNvSpPr>
            <a:spLocks noGrp="1"/>
          </p:cNvSpPr>
          <p:nvPr>
            <p:ph type="title"/>
          </p:nvPr>
        </p:nvSpPr>
        <p:spPr>
          <a:xfrm>
            <a:off x="360000" y="425458"/>
            <a:ext cx="7043690" cy="1178646"/>
          </a:xfrm>
        </p:spPr>
        <p:txBody>
          <a:bodyPr/>
          <a:lstStyle/>
          <a:p>
            <a:pPr lvl="0" eaLnBrk="0" fontAlgn="base" hangingPunct="0">
              <a:lnSpc>
                <a:spcPct val="100000"/>
              </a:lnSpc>
              <a:spcAft>
                <a:spcPct val="0"/>
              </a:spcAft>
            </a:pPr>
            <a:r>
              <a:rPr lang="fr-FR" altLang="en-US" sz="2200" dirty="0">
                <a:solidFill>
                  <a:schemeClr val="accent2">
                    <a:lumMod val="60000"/>
                    <a:lumOff val="40000"/>
                  </a:schemeClr>
                </a:solidFill>
                <a:latin typeface="Arial Unicode MS"/>
              </a:rPr>
              <a:t>L'hygiène des mains est un comportement modifiable facilité par une approche multimodale connue</a:t>
            </a:r>
            <a:r>
              <a:rPr lang="fr-FR" altLang="en-US" sz="2200" dirty="0">
                <a:solidFill>
                  <a:schemeClr val="accent2">
                    <a:lumMod val="60000"/>
                    <a:lumOff val="40000"/>
                  </a:schemeClr>
                </a:solidFill>
              </a:rPr>
              <a:t> </a:t>
            </a:r>
            <a:endParaRPr lang="fr-FR" altLang="en-US" sz="2200" dirty="0">
              <a:solidFill>
                <a:schemeClr val="accent2">
                  <a:lumMod val="60000"/>
                  <a:lumOff val="40000"/>
                </a:schemeClr>
              </a:solidFill>
              <a:latin typeface="Arial" panose="020B0604020202020204" pitchFamily="34" charset="0"/>
            </a:endParaRPr>
          </a:p>
        </p:txBody>
      </p:sp>
      <p:sp>
        <p:nvSpPr>
          <p:cNvPr id="7" name="Text Placeholder 2">
            <a:extLst>
              <a:ext uri="{FF2B5EF4-FFF2-40B4-BE49-F238E27FC236}">
                <a16:creationId xmlns:a16="http://schemas.microsoft.com/office/drawing/2014/main" id="{A2D30B71-856C-0D46-90D8-F6BACB4D8C4A}"/>
              </a:ext>
            </a:extLst>
          </p:cNvPr>
          <p:cNvSpPr txBox="1">
            <a:spLocks/>
          </p:cNvSpPr>
          <p:nvPr/>
        </p:nvSpPr>
        <p:spPr bwMode="gray">
          <a:xfrm>
            <a:off x="360000" y="6293650"/>
            <a:ext cx="8419774" cy="208579"/>
          </a:xfrm>
          <a:prstGeom prst="rect">
            <a:avLst/>
          </a:prstGeom>
        </p:spPr>
        <p:txBody>
          <a:bodyPr vert="horz" lIns="18000" tIns="0" rIns="18000" bIns="0" rtlCol="0" anchor="t">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endParaRPr kumimoji="0" lang="en-US"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grpSp>
        <p:nvGrpSpPr>
          <p:cNvPr id="5" name="Group 4">
            <a:extLst>
              <a:ext uri="{FF2B5EF4-FFF2-40B4-BE49-F238E27FC236}">
                <a16:creationId xmlns:a16="http://schemas.microsoft.com/office/drawing/2014/main" id="{1C06DA2D-59D7-3F44-9D82-7C0458A70613}"/>
              </a:ext>
            </a:extLst>
          </p:cNvPr>
          <p:cNvGrpSpPr/>
          <p:nvPr/>
        </p:nvGrpSpPr>
        <p:grpSpPr>
          <a:xfrm>
            <a:off x="360000" y="1800000"/>
            <a:ext cx="2001836" cy="4788208"/>
            <a:chOff x="512764" y="1800000"/>
            <a:chExt cx="2001836" cy="4788208"/>
          </a:xfrm>
        </p:grpSpPr>
        <p:sp>
          <p:nvSpPr>
            <p:cNvPr id="21" name="Rectangle 20">
              <a:extLst>
                <a:ext uri="{FF2B5EF4-FFF2-40B4-BE49-F238E27FC236}">
                  <a16:creationId xmlns:a16="http://schemas.microsoft.com/office/drawing/2014/main" id="{3A58EFD7-9339-4B46-89C7-76B102AE5335}"/>
                </a:ext>
              </a:extLst>
            </p:cNvPr>
            <p:cNvSpPr/>
            <p:nvPr/>
          </p:nvSpPr>
          <p:spPr>
            <a:xfrm>
              <a:off x="512764" y="1800000"/>
              <a:ext cx="2001836" cy="4788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BBC53681-4F6E-F643-9CA0-4EC30B2030A7}"/>
                </a:ext>
              </a:extLst>
            </p:cNvPr>
            <p:cNvGrpSpPr/>
            <p:nvPr/>
          </p:nvGrpSpPr>
          <p:grpSpPr>
            <a:xfrm>
              <a:off x="684772" y="2221831"/>
              <a:ext cx="1732432" cy="4140028"/>
              <a:chOff x="9649118" y="1370010"/>
              <a:chExt cx="1670649" cy="4073012"/>
            </a:xfrm>
          </p:grpSpPr>
          <p:pic>
            <p:nvPicPr>
              <p:cNvPr id="15" name="Picture 14">
                <a:extLst>
                  <a:ext uri="{FF2B5EF4-FFF2-40B4-BE49-F238E27FC236}">
                    <a16:creationId xmlns:a16="http://schemas.microsoft.com/office/drawing/2014/main" id="{E776744D-9ECE-1F4A-8B12-CD1C15493C10}"/>
                  </a:ext>
                </a:extLst>
              </p:cNvPr>
              <p:cNvPicPr>
                <a:picLocks noChangeAspect="1"/>
              </p:cNvPicPr>
              <p:nvPr/>
            </p:nvPicPr>
            <p:blipFill>
              <a:blip r:embed="rId3" cstate="email">
                <a:biLevel thresh="75000"/>
                <a:extLst>
                  <a:ext uri="{BEBA8EAE-BF5A-486C-A8C5-ECC9F3942E4B}">
                    <a14:imgProps xmlns:a14="http://schemas.microsoft.com/office/drawing/2010/main">
                      <a14:imgLayer r:embed="rId4">
                        <a14:imgEffect>
                          <a14:sharpenSoften amount="25000"/>
                        </a14:imgEffect>
                        <a14:imgEffect>
                          <a14:saturation sat="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9649118" y="1462317"/>
                <a:ext cx="720000" cy="720000"/>
              </a:xfrm>
              <a:prstGeom prst="rect">
                <a:avLst/>
              </a:prstGeom>
            </p:spPr>
          </p:pic>
          <p:pic>
            <p:nvPicPr>
              <p:cNvPr id="16" name="Picture 15">
                <a:extLst>
                  <a:ext uri="{FF2B5EF4-FFF2-40B4-BE49-F238E27FC236}">
                    <a16:creationId xmlns:a16="http://schemas.microsoft.com/office/drawing/2014/main" id="{B3952BEB-2472-624B-997C-AB0B6E6017C4}"/>
                  </a:ext>
                </a:extLst>
              </p:cNvPr>
              <p:cNvPicPr>
                <a:picLocks noChangeAspect="1"/>
              </p:cNvPicPr>
              <p:nvPr/>
            </p:nvPicPr>
            <p:blipFill rotWithShape="1">
              <a:blip r:embed="rId5" cstate="email">
                <a:biLevel thresh="75000"/>
                <a:extLst>
                  <a:ext uri="{28A0092B-C50C-407E-A947-70E740481C1C}">
                    <a14:useLocalDpi xmlns:a14="http://schemas.microsoft.com/office/drawing/2010/main"/>
                  </a:ext>
                </a:extLst>
              </a:blip>
              <a:srcRect/>
              <a:stretch/>
            </p:blipFill>
            <p:spPr>
              <a:xfrm>
                <a:off x="10461473" y="1370010"/>
                <a:ext cx="858294" cy="1029953"/>
              </a:xfrm>
              <a:prstGeom prst="rect">
                <a:avLst/>
              </a:prstGeom>
            </p:spPr>
          </p:pic>
          <p:pic>
            <p:nvPicPr>
              <p:cNvPr id="17" name="Picture 16">
                <a:extLst>
                  <a:ext uri="{FF2B5EF4-FFF2-40B4-BE49-F238E27FC236}">
                    <a16:creationId xmlns:a16="http://schemas.microsoft.com/office/drawing/2014/main" id="{CD6B2ECE-183F-DA48-9736-5ED7D28B52BE}"/>
                  </a:ext>
                </a:extLst>
              </p:cNvPr>
              <p:cNvPicPr>
                <a:picLocks noChangeAspect="1"/>
              </p:cNvPicPr>
              <p:nvPr/>
            </p:nvPicPr>
            <p:blipFill rotWithShape="1">
              <a:blip r:embed="rId6" cstate="email">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10243430" y="2364390"/>
                <a:ext cx="862136" cy="720000"/>
              </a:xfrm>
              <a:prstGeom prst="rect">
                <a:avLst/>
              </a:prstGeom>
            </p:spPr>
          </p:pic>
          <p:pic>
            <p:nvPicPr>
              <p:cNvPr id="18" name="Picture 17">
                <a:extLst>
                  <a:ext uri="{FF2B5EF4-FFF2-40B4-BE49-F238E27FC236}">
                    <a16:creationId xmlns:a16="http://schemas.microsoft.com/office/drawing/2014/main" id="{0708BEA1-09ED-824F-BEE3-14A4357A780F}"/>
                  </a:ext>
                </a:extLst>
              </p:cNvPr>
              <p:cNvPicPr>
                <a:picLocks noChangeAspect="1"/>
              </p:cNvPicPr>
              <p:nvPr/>
            </p:nvPicPr>
            <p:blipFill rotWithShape="1">
              <a:blip r:embed="rId8" cstate="email">
                <a:biLevel thresh="7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10315662" y="3126964"/>
                <a:ext cx="499553" cy="719999"/>
              </a:xfrm>
              <a:prstGeom prst="rect">
                <a:avLst/>
              </a:prstGeom>
            </p:spPr>
          </p:pic>
          <p:pic>
            <p:nvPicPr>
              <p:cNvPr id="19" name="Picture 18">
                <a:extLst>
                  <a:ext uri="{FF2B5EF4-FFF2-40B4-BE49-F238E27FC236}">
                    <a16:creationId xmlns:a16="http://schemas.microsoft.com/office/drawing/2014/main" id="{9F879C3A-BD8E-AE4B-91A0-3D68CF485E87}"/>
                  </a:ext>
                </a:extLst>
              </p:cNvPr>
              <p:cNvPicPr>
                <a:picLocks noChangeAspect="1"/>
              </p:cNvPicPr>
              <p:nvPr/>
            </p:nvPicPr>
            <p:blipFill rotWithShape="1">
              <a:blip r:embed="rId10" cstate="email">
                <a:biLevel thresh="75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p:blipFill>
            <p:spPr>
              <a:xfrm>
                <a:off x="10075204" y="4852226"/>
                <a:ext cx="1152305" cy="590796"/>
              </a:xfrm>
              <a:prstGeom prst="rect">
                <a:avLst/>
              </a:prstGeom>
            </p:spPr>
          </p:pic>
          <p:pic>
            <p:nvPicPr>
              <p:cNvPr id="20" name="Picture 19">
                <a:extLst>
                  <a:ext uri="{FF2B5EF4-FFF2-40B4-BE49-F238E27FC236}">
                    <a16:creationId xmlns:a16="http://schemas.microsoft.com/office/drawing/2014/main" id="{DFE9C8D5-C7B6-B242-AFF8-3F4C689EA620}"/>
                  </a:ext>
                </a:extLst>
              </p:cNvPr>
              <p:cNvPicPr>
                <a:picLocks noChangeAspect="1"/>
              </p:cNvPicPr>
              <p:nvPr/>
            </p:nvPicPr>
            <p:blipFill rotWithShape="1">
              <a:blip r:embed="rId12" cstate="email">
                <a:biLevel thresh="75000"/>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p:blipFill>
            <p:spPr>
              <a:xfrm>
                <a:off x="10118455" y="4000499"/>
                <a:ext cx="820385" cy="720000"/>
              </a:xfrm>
              <a:prstGeom prst="rect">
                <a:avLst/>
              </a:prstGeom>
            </p:spPr>
          </p:pic>
        </p:grpSp>
      </p:grpSp>
      <p:sp>
        <p:nvSpPr>
          <p:cNvPr id="22" name="TextBox 21">
            <a:extLst>
              <a:ext uri="{FF2B5EF4-FFF2-40B4-BE49-F238E27FC236}">
                <a16:creationId xmlns:a16="http://schemas.microsoft.com/office/drawing/2014/main" id="{3A7C5F6B-40B0-4E42-A89E-3DEC7AB7F7B5}"/>
              </a:ext>
            </a:extLst>
          </p:cNvPr>
          <p:cNvSpPr txBox="1"/>
          <p:nvPr/>
        </p:nvSpPr>
        <p:spPr>
          <a:xfrm>
            <a:off x="2493456" y="1760166"/>
            <a:ext cx="6458326"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Assurer l'hygiène des mains au bon moment et de manière correcte est réalisé par: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endParaRPr>
          </a:p>
        </p:txBody>
      </p:sp>
      <p:sp>
        <p:nvSpPr>
          <p:cNvPr id="23" name="TextBox 22">
            <a:extLst>
              <a:ext uri="{FF2B5EF4-FFF2-40B4-BE49-F238E27FC236}">
                <a16:creationId xmlns:a16="http://schemas.microsoft.com/office/drawing/2014/main" id="{4700E3A1-4206-4D5F-BAA8-7A43A669B26D}"/>
              </a:ext>
            </a:extLst>
          </p:cNvPr>
          <p:cNvSpPr txBox="1"/>
          <p:nvPr/>
        </p:nvSpPr>
        <p:spPr>
          <a:xfrm>
            <a:off x="2457606" y="2473909"/>
            <a:ext cx="6686394" cy="4370427"/>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mn-cs"/>
              </a:rPr>
              <a:t>L'</a:t>
            </a:r>
            <a:r>
              <a:rPr kumimoji="0" lang="fr-FR" altLang="en-US" sz="2000" b="1" i="0" u="none" strike="noStrike" kern="1200" cap="none" spc="0" normalizeH="0" baseline="0" noProof="0" dirty="0">
                <a:ln>
                  <a:noFill/>
                </a:ln>
                <a:solidFill>
                  <a:srgbClr val="FF66FF"/>
                </a:solidFill>
                <a:effectLst/>
                <a:uLnTx/>
                <a:uFillTx/>
                <a:latin typeface="Arial Unicode MS"/>
                <a:ea typeface="+mn-ea"/>
                <a:cs typeface="+mn-cs"/>
              </a:rPr>
              <a:t>infrastructure</a:t>
            </a: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mn-cs"/>
              </a:rPr>
              <a:t> et les </a:t>
            </a:r>
            <a:r>
              <a:rPr kumimoji="0" lang="fr-FR" altLang="en-US" sz="2000" b="1" i="0" u="none" strike="noStrike" kern="1200" cap="none" spc="0" normalizeH="0" baseline="0" noProof="0" dirty="0">
                <a:ln>
                  <a:noFill/>
                </a:ln>
                <a:solidFill>
                  <a:srgbClr val="FF66FF"/>
                </a:solidFill>
                <a:effectLst/>
                <a:uLnTx/>
                <a:uFillTx/>
                <a:latin typeface="Arial Unicode MS"/>
                <a:ea typeface="+mn-ea"/>
                <a:cs typeface="+mn-cs"/>
              </a:rPr>
              <a:t>ressources</a:t>
            </a: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mn-cs"/>
              </a:rPr>
              <a:t> disponibles pour pratiquer l'hygiène des mains</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mn-cs"/>
              </a:rPr>
              <a:t>Des personnes </a:t>
            </a:r>
            <a:r>
              <a:rPr kumimoji="0" lang="fr-FR" altLang="en-US" sz="2000" b="1" i="0" u="none" strike="noStrike" kern="1200" cap="none" spc="0" normalizeH="0" baseline="0" noProof="0" dirty="0">
                <a:ln>
                  <a:noFill/>
                </a:ln>
                <a:solidFill>
                  <a:srgbClr val="FF66FF"/>
                </a:solidFill>
                <a:effectLst/>
                <a:uLnTx/>
                <a:uFillTx/>
                <a:latin typeface="Arial Unicode MS"/>
                <a:ea typeface="+mn-ea"/>
                <a:cs typeface="+mn-cs"/>
              </a:rPr>
              <a:t>formées</a:t>
            </a: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mn-cs"/>
              </a:rPr>
              <a:t> au ‘pourquoi, quand,  comment’</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fr-FR" altLang="en-US" sz="2000" b="1" i="0" u="none" strike="noStrike" kern="1200" cap="none" spc="0" normalizeH="0" baseline="0" noProof="0" dirty="0">
                <a:ln>
                  <a:noFill/>
                </a:ln>
                <a:solidFill>
                  <a:srgbClr val="FF66FF"/>
                </a:solidFill>
                <a:effectLst/>
                <a:uLnTx/>
                <a:uFillTx/>
                <a:latin typeface="Arial Unicode MS"/>
                <a:ea typeface="+mn-ea"/>
                <a:cs typeface="+mn-cs"/>
              </a:rPr>
              <a:t>Vérifications </a:t>
            </a: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mn-cs"/>
              </a:rPr>
              <a:t>en place pour contrôler si elles sont effectuées au bon moment et de manière correcte et </a:t>
            </a:r>
            <a:r>
              <a:rPr kumimoji="0" lang="fr-FR" altLang="en-US" sz="2000" b="1" i="0" u="none" strike="noStrike" kern="1200" cap="none" spc="0" normalizeH="0" baseline="0" noProof="0" dirty="0">
                <a:ln>
                  <a:noFill/>
                </a:ln>
                <a:solidFill>
                  <a:srgbClr val="FF66FF"/>
                </a:solidFill>
                <a:effectLst/>
                <a:uLnTx/>
                <a:uFillTx/>
                <a:latin typeface="Arial Unicode MS"/>
                <a:ea typeface="+mn-ea"/>
                <a:cs typeface="+mn-cs"/>
              </a:rPr>
              <a:t>rétroaction rapide </a:t>
            </a: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mn-cs"/>
              </a:rPr>
              <a:t>afin de prendre des mesures correctives</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fr-FR" altLang="en-US" sz="2000" b="1" i="0" u="none" strike="noStrike" kern="1200" cap="none" spc="0" normalizeH="0" baseline="0" noProof="0" dirty="0">
                <a:ln>
                  <a:noFill/>
                </a:ln>
                <a:solidFill>
                  <a:srgbClr val="FF66FF"/>
                </a:solidFill>
                <a:effectLst/>
                <a:uLnTx/>
                <a:uFillTx/>
                <a:latin typeface="Arial Unicode MS"/>
                <a:ea typeface="+mn-ea"/>
                <a:cs typeface="+mn-cs"/>
              </a:rPr>
              <a:t>Rappeler</a:t>
            </a: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mn-cs"/>
              </a:rPr>
              <a:t> aux gens de pratiquer l'hygiène des mains au bon moment et manière correcte</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mn-cs"/>
              </a:rPr>
              <a:t>Une </a:t>
            </a:r>
            <a:r>
              <a:rPr kumimoji="0" lang="fr-FR" altLang="en-US" sz="2000" b="1" i="0" u="none" strike="noStrike" kern="1200" cap="none" spc="0" normalizeH="0" baseline="0" noProof="0" dirty="0">
                <a:ln>
                  <a:noFill/>
                </a:ln>
                <a:solidFill>
                  <a:srgbClr val="FF66FF"/>
                </a:solidFill>
                <a:effectLst/>
                <a:uLnTx/>
                <a:uFillTx/>
                <a:latin typeface="Arial Unicode MS"/>
                <a:ea typeface="+mn-ea"/>
                <a:cs typeface="+mn-cs"/>
              </a:rPr>
              <a:t>culture</a:t>
            </a: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mn-cs"/>
              </a:rPr>
              <a:t> au sein d'un établissement de soins qui valorise l'hygiène des mains, en particulier avec un soutien des cadres supérieurs</a:t>
            </a:r>
            <a:endParaRPr kumimoji="0" lang="fr-FR" altLang="en-US" sz="2000" b="0" i="0" u="none" strike="noStrike" kern="1200" cap="none" spc="0" normalizeH="0" baseline="0" noProof="0" dirty="0">
              <a:ln>
                <a:noFill/>
              </a:ln>
              <a:solidFill>
                <a:srgbClr val="CCEBF8">
                  <a:lumMod val="25000"/>
                </a:srgbClr>
              </a:solidFill>
              <a:effectLst/>
              <a:uLnTx/>
              <a:uFillTx/>
              <a:latin typeface="Arial" panose="020B0604020202020204" pitchFamily="34" charset="0"/>
              <a:ea typeface="+mn-ea"/>
              <a:cs typeface="+mn-cs"/>
            </a:endParaRPr>
          </a:p>
          <a:p>
            <a:pPr marL="514333" marR="0" lvl="0" indent="-514333" algn="l" defTabSz="914400" rtl="0" eaLnBrk="1" fontAlgn="auto" latinLnBrk="0" hangingPunct="1">
              <a:lnSpc>
                <a:spcPct val="100000"/>
              </a:lnSpc>
              <a:spcBef>
                <a:spcPts val="0"/>
              </a:spcBef>
              <a:spcAft>
                <a:spcPts val="544"/>
              </a:spcAft>
              <a:buClrTx/>
              <a:buSzTx/>
              <a:buFont typeface="+mj-lt"/>
              <a:buAutoNum type="arabicPeriod"/>
              <a:tabLst/>
              <a:defRPr/>
            </a:pP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1195016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BC15B1-438D-8245-97EC-F74AC8617BC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Title 5">
            <a:extLst>
              <a:ext uri="{FF2B5EF4-FFF2-40B4-BE49-F238E27FC236}">
                <a16:creationId xmlns:a16="http://schemas.microsoft.com/office/drawing/2014/main" id="{36260DCD-6193-F843-B8C4-938AE69A49D1}"/>
              </a:ext>
            </a:extLst>
          </p:cNvPr>
          <p:cNvSpPr>
            <a:spLocks noGrp="1"/>
          </p:cNvSpPr>
          <p:nvPr>
            <p:ph type="title"/>
          </p:nvPr>
        </p:nvSpPr>
        <p:spPr>
          <a:xfrm>
            <a:off x="391897" y="776821"/>
            <a:ext cx="6702586" cy="688865"/>
          </a:xfrm>
        </p:spPr>
        <p:txBody>
          <a:bodyPr/>
          <a:lstStyle/>
          <a:p>
            <a:pPr lvl="0" eaLnBrk="0" fontAlgn="base" hangingPunct="0">
              <a:lnSpc>
                <a:spcPct val="100000"/>
              </a:lnSpc>
              <a:spcAft>
                <a:spcPct val="0"/>
              </a:spcAft>
            </a:pPr>
            <a:r>
              <a:rPr lang="fr-FR" altLang="en-US" dirty="0">
                <a:solidFill>
                  <a:schemeClr val="tx2"/>
                </a:solidFill>
                <a:latin typeface="Arial Unicode MS"/>
              </a:rPr>
              <a:t>Établissez ou renforcez votre programme afin d’être prêt pour le COVID-19</a:t>
            </a:r>
            <a:r>
              <a:rPr lang="fr-FR" altLang="en-US" sz="2000" dirty="0">
                <a:solidFill>
                  <a:schemeClr val="tx2"/>
                </a:solidFill>
              </a:rPr>
              <a:t> </a:t>
            </a:r>
            <a:endParaRPr lang="fr-FR" altLang="en-US" sz="5400" dirty="0">
              <a:solidFill>
                <a:schemeClr val="tx2"/>
              </a:solidFill>
              <a:latin typeface="Arial" panose="020B0604020202020204" pitchFamily="34" charset="0"/>
            </a:endParaRPr>
          </a:p>
        </p:txBody>
      </p:sp>
      <p:sp>
        <p:nvSpPr>
          <p:cNvPr id="7" name="Text Placeholder 2">
            <a:extLst>
              <a:ext uri="{FF2B5EF4-FFF2-40B4-BE49-F238E27FC236}">
                <a16:creationId xmlns:a16="http://schemas.microsoft.com/office/drawing/2014/main" id="{A2D30B71-856C-0D46-90D8-F6BACB4D8C4A}"/>
              </a:ext>
            </a:extLst>
          </p:cNvPr>
          <p:cNvSpPr txBox="1">
            <a:spLocks/>
          </p:cNvSpPr>
          <p:nvPr/>
        </p:nvSpPr>
        <p:spPr bwMode="gray">
          <a:xfrm>
            <a:off x="360000" y="6293650"/>
            <a:ext cx="8419774" cy="208579"/>
          </a:xfrm>
          <a:prstGeom prst="rect">
            <a:avLst/>
          </a:prstGeom>
        </p:spPr>
        <p:txBody>
          <a:bodyPr vert="horz" lIns="18000" tIns="0" rIns="18000" bIns="0" rtlCol="0" anchor="t">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endParaRPr kumimoji="0" lang="en-US"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12" name="Text Placeholder 2">
            <a:extLst>
              <a:ext uri="{FF2B5EF4-FFF2-40B4-BE49-F238E27FC236}">
                <a16:creationId xmlns:a16="http://schemas.microsoft.com/office/drawing/2014/main" id="{2BDABC1F-F8E8-FB42-9CD3-9D78FE32E58F}"/>
              </a:ext>
            </a:extLst>
          </p:cNvPr>
          <p:cNvSpPr txBox="1">
            <a:spLocks/>
          </p:cNvSpPr>
          <p:nvPr/>
        </p:nvSpPr>
        <p:spPr bwMode="gray">
          <a:xfrm>
            <a:off x="391897" y="1505281"/>
            <a:ext cx="6120000" cy="288925"/>
          </a:xfrm>
          <a:prstGeom prst="rect">
            <a:avLst/>
          </a:prstGeom>
          <a:solidFill>
            <a:schemeClr val="tx1"/>
          </a:solidFill>
        </p:spPr>
        <p:txBody>
          <a:bodyPr vert="horz" lIns="18000" tIns="0" rIns="18000" bIns="0" rtlCol="0" anchor="ctr">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600" b="0" kern="1200">
                <a:solidFill>
                  <a:schemeClr val="tx1"/>
                </a:solidFill>
                <a:latin typeface="+mj-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Times New Roman" panose="02020603050405020304" pitchFamily="18" charset="0"/>
              </a:rPr>
              <a:t>MESURES A PRENDRE</a:t>
            </a:r>
          </a:p>
        </p:txBody>
      </p:sp>
      <p:grpSp>
        <p:nvGrpSpPr>
          <p:cNvPr id="3" name="Group 2">
            <a:extLst>
              <a:ext uri="{FF2B5EF4-FFF2-40B4-BE49-F238E27FC236}">
                <a16:creationId xmlns:a16="http://schemas.microsoft.com/office/drawing/2014/main" id="{8926FF7D-3449-9A4A-A71A-64B42FAA77EB}"/>
              </a:ext>
            </a:extLst>
          </p:cNvPr>
          <p:cNvGrpSpPr/>
          <p:nvPr/>
        </p:nvGrpSpPr>
        <p:grpSpPr>
          <a:xfrm>
            <a:off x="554492" y="4613859"/>
            <a:ext cx="7700808" cy="1813654"/>
            <a:chOff x="554492" y="4613859"/>
            <a:chExt cx="7700808" cy="1813654"/>
          </a:xfrm>
        </p:grpSpPr>
        <p:pic>
          <p:nvPicPr>
            <p:cNvPr id="22" name="Picture 21">
              <a:extLst>
                <a:ext uri="{FF2B5EF4-FFF2-40B4-BE49-F238E27FC236}">
                  <a16:creationId xmlns:a16="http://schemas.microsoft.com/office/drawing/2014/main" id="{7300DF47-7401-3B47-9F04-E116819F9C0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935298" y="4618633"/>
              <a:ext cx="2768923" cy="1808880"/>
            </a:xfrm>
            <a:prstGeom prst="rect">
              <a:avLst/>
            </a:prstGeom>
            <a:ln>
              <a:noFill/>
            </a:ln>
            <a:effectLst/>
          </p:spPr>
        </p:pic>
        <p:pic>
          <p:nvPicPr>
            <p:cNvPr id="23" name="Picture 22">
              <a:extLst>
                <a:ext uri="{FF2B5EF4-FFF2-40B4-BE49-F238E27FC236}">
                  <a16:creationId xmlns:a16="http://schemas.microsoft.com/office/drawing/2014/main" id="{D6435B29-40F2-FC43-BF9C-8797ECAC940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72132" y="4613859"/>
              <a:ext cx="1483168" cy="1813653"/>
            </a:xfrm>
            <a:prstGeom prst="rect">
              <a:avLst/>
            </a:prstGeom>
            <a:ln>
              <a:noFill/>
            </a:ln>
            <a:effectLst/>
          </p:spPr>
        </p:pic>
        <p:pic>
          <p:nvPicPr>
            <p:cNvPr id="24" name="Image 1">
              <a:extLst>
                <a:ext uri="{FF2B5EF4-FFF2-40B4-BE49-F238E27FC236}">
                  <a16:creationId xmlns:a16="http://schemas.microsoft.com/office/drawing/2014/main" id="{B93CA6BE-9939-6B45-B849-BB0A1149F70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4492" y="4623106"/>
              <a:ext cx="1635279" cy="178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a:extLst>
                <a:ext uri="{FF2B5EF4-FFF2-40B4-BE49-F238E27FC236}">
                  <a16:creationId xmlns:a16="http://schemas.microsoft.com/office/drawing/2014/main" id="{D2267F23-43A1-754B-8F82-BDD7863DA42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71490" y="4623106"/>
              <a:ext cx="1595898" cy="1804406"/>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68322F8B-DC2B-4A05-8406-A9016C194BBD}"/>
              </a:ext>
            </a:extLst>
          </p:cNvPr>
          <p:cNvSpPr txBox="1"/>
          <p:nvPr/>
        </p:nvSpPr>
        <p:spPr>
          <a:xfrm>
            <a:off x="344233" y="1835482"/>
            <a:ext cx="8419773" cy="270843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2000" b="0" i="0" u="none" strike="noStrike" kern="1200" cap="none" spc="0" normalizeH="0" baseline="0" noProof="0" dirty="0">
                <a:ln>
                  <a:noFill/>
                </a:ln>
                <a:solidFill>
                  <a:prstClr val="black"/>
                </a:solidFill>
                <a:effectLst/>
                <a:uLnTx/>
                <a:uFillTx/>
                <a:latin typeface="Arial Unicode MS"/>
                <a:ea typeface="+mn-ea"/>
                <a:cs typeface="+mn-cs"/>
              </a:rPr>
              <a:t>Les établissements de santé devraient établir ou renforcer leur programme d'amélioration de l'hygiène des mains et agir rapidement (au minimum) dans les domaines suivants: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2000" b="0" i="0" u="none" strike="noStrike" kern="1200" cap="none" spc="0" normalizeH="0" baseline="0" noProof="0" dirty="0">
              <a:ln>
                <a:noFill/>
              </a:ln>
              <a:solidFill>
                <a:prstClr val="black"/>
              </a:solidFill>
              <a:effectLst/>
              <a:uLnTx/>
              <a:uFillTx/>
              <a:latin typeface="Arial Unicode MS"/>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Achat de quantités suffisantes de fournitures pour l'hygiène des mains pour le personnel, les patients et les visiteurs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Renouvellement des formations sur l'hygiène des mains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Rappels / communications sur son importance pour prévenir la propagation du virus COVID-19.</a:t>
            </a:r>
            <a:r>
              <a:rPr kumimoji="0" lang="fr-FR" altLang="en-US" sz="1800" b="0" i="0" u="none" strike="noStrike" kern="1200" cap="none" spc="0" normalizeH="0" baseline="0" noProof="0" dirty="0">
                <a:ln>
                  <a:noFill/>
                </a:ln>
                <a:solidFill>
                  <a:prstClr val="black"/>
                </a:solidFill>
                <a:effectLst/>
                <a:uLnTx/>
                <a:uFillTx/>
                <a:latin typeface="Arial"/>
                <a:ea typeface="+mn-ea"/>
                <a:cs typeface="+mn-cs"/>
              </a:rPr>
              <a:t> </a:t>
            </a:r>
            <a:endParaRPr kumimoji="0" lang="fr-FR"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719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886B71-B0F6-4B90-95BF-E3FFF8BCC409}"/>
              </a:ext>
            </a:extLst>
          </p:cNvPr>
          <p:cNvPicPr>
            <a:picLocks noChangeAspect="1"/>
          </p:cNvPicPr>
          <p:nvPr/>
        </p:nvPicPr>
        <p:blipFill>
          <a:blip r:embed="rId3"/>
          <a:stretch>
            <a:fillRect/>
          </a:stretch>
        </p:blipFill>
        <p:spPr>
          <a:xfrm>
            <a:off x="5527084" y="3750244"/>
            <a:ext cx="1847697" cy="2082106"/>
          </a:xfrm>
          <a:prstGeom prst="rect">
            <a:avLst/>
          </a:prstGeom>
        </p:spPr>
      </p:pic>
      <p:sp>
        <p:nvSpPr>
          <p:cNvPr id="4" name="Slide Number Placeholder 3">
            <a:extLst>
              <a:ext uri="{FF2B5EF4-FFF2-40B4-BE49-F238E27FC236}">
                <a16:creationId xmlns:a16="http://schemas.microsoft.com/office/drawing/2014/main" id="{B5C7D3BC-5DE3-034B-8643-E785214C7218}"/>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itle 1">
            <a:extLst>
              <a:ext uri="{FF2B5EF4-FFF2-40B4-BE49-F238E27FC236}">
                <a16:creationId xmlns:a16="http://schemas.microsoft.com/office/drawing/2014/main" id="{A12E1E96-5891-7843-B4BD-9FB4AE90E946}"/>
              </a:ext>
            </a:extLst>
          </p:cNvPr>
          <p:cNvSpPr txBox="1">
            <a:spLocks noGrp="1"/>
          </p:cNvSpPr>
          <p:nvPr>
            <p:ph type="title"/>
          </p:nvPr>
        </p:nvSpPr>
        <p:spPr bwMode="auto">
          <a:xfrm>
            <a:off x="298342" y="718482"/>
            <a:ext cx="6486103" cy="873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spcBef>
                <a:spcPct val="0"/>
              </a:spcBef>
              <a:buNone/>
              <a:defRPr/>
            </a:pPr>
            <a:r>
              <a:rPr lang="fr-FR" altLang="en-US" sz="2800" dirty="0">
                <a:solidFill>
                  <a:schemeClr val="accent5">
                    <a:lumMod val="50000"/>
                  </a:schemeClr>
                </a:solidFill>
                <a:latin typeface="Arial Unicode MS"/>
              </a:rPr>
              <a:t>Gestion sûre des déchets biom</a:t>
            </a:r>
            <a:r>
              <a:rPr lang="fr-FR" altLang="en-US" sz="2800" dirty="0">
                <a:solidFill>
                  <a:schemeClr val="accent5">
                    <a:lumMod val="50000"/>
                  </a:schemeClr>
                </a:solidFill>
                <a:latin typeface="Arial" panose="020B0604020202020204" pitchFamily="34" charset="0"/>
                <a:cs typeface="Arial" panose="020B0604020202020204" pitchFamily="34" charset="0"/>
              </a:rPr>
              <a:t>é</a:t>
            </a:r>
            <a:r>
              <a:rPr lang="fr-FR" altLang="en-US" sz="2800" dirty="0">
                <a:solidFill>
                  <a:schemeClr val="accent5">
                    <a:lumMod val="50000"/>
                  </a:schemeClr>
                </a:solidFill>
                <a:latin typeface="Arial Unicode MS"/>
              </a:rPr>
              <a:t>dicaux</a:t>
            </a:r>
            <a:br>
              <a:rPr lang="fr-FR" altLang="en-US" sz="5400" b="0" dirty="0">
                <a:latin typeface="Arial" panose="020B0604020202020204" pitchFamily="34" charset="0"/>
              </a:rPr>
            </a:br>
            <a:endParaRPr lang="en-US" altLang="en-US" sz="2800" dirty="0">
              <a:solidFill>
                <a:srgbClr val="0092CC"/>
              </a:solidFill>
              <a:latin typeface="+mn-lt"/>
            </a:endParaRPr>
          </a:p>
        </p:txBody>
      </p:sp>
      <p:sp>
        <p:nvSpPr>
          <p:cNvPr id="10" name="Rectangle 8">
            <a:extLst>
              <a:ext uri="{FF2B5EF4-FFF2-40B4-BE49-F238E27FC236}">
                <a16:creationId xmlns:a16="http://schemas.microsoft.com/office/drawing/2014/main" id="{AD21C2BE-3A86-47AF-9B90-2F6568EDAE37}"/>
              </a:ext>
            </a:extLst>
          </p:cNvPr>
          <p:cNvSpPr>
            <a:spLocks noChangeArrowheads="1"/>
          </p:cNvSpPr>
          <p:nvPr/>
        </p:nvSpPr>
        <p:spPr bwMode="auto">
          <a:xfrm>
            <a:off x="3616918" y="5858574"/>
            <a:ext cx="2085302" cy="830997"/>
          </a:xfrm>
          <a:prstGeom prst="rect">
            <a:avLst/>
          </a:prstGeom>
          <a:solidFill>
            <a:schemeClr val="tx1"/>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
                <a:srgbClr val="DE2414"/>
              </a:buClr>
              <a:buSzTx/>
              <a:buFont typeface="Wingdings" panose="05000000000000000000" pitchFamily="2" charset="2"/>
              <a:buNone/>
              <a:tabLst/>
              <a:defRPr/>
            </a:pPr>
            <a:r>
              <a:rPr kumimoji="0" lang="fr-FR" alt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Conteneurs non infectieux et de recyclage (doublés)</a:t>
            </a:r>
          </a:p>
        </p:txBody>
      </p:sp>
      <p:sp>
        <p:nvSpPr>
          <p:cNvPr id="11" name="Rectangle 8">
            <a:extLst>
              <a:ext uri="{FF2B5EF4-FFF2-40B4-BE49-F238E27FC236}">
                <a16:creationId xmlns:a16="http://schemas.microsoft.com/office/drawing/2014/main" id="{BB778A02-B8D0-43C9-9F05-647911465B2D}"/>
              </a:ext>
            </a:extLst>
          </p:cNvPr>
          <p:cNvSpPr>
            <a:spLocks noChangeArrowheads="1"/>
          </p:cNvSpPr>
          <p:nvPr/>
        </p:nvSpPr>
        <p:spPr bwMode="auto">
          <a:xfrm>
            <a:off x="6058366" y="5881900"/>
            <a:ext cx="1323311" cy="830997"/>
          </a:xfrm>
          <a:prstGeom prst="rect">
            <a:avLst/>
          </a:prstGeom>
          <a:solidFill>
            <a:srgbClr val="FFFF00"/>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Conteneurs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jaunes</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doublés</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CA"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8">
            <a:extLst>
              <a:ext uri="{FF2B5EF4-FFF2-40B4-BE49-F238E27FC236}">
                <a16:creationId xmlns:a16="http://schemas.microsoft.com/office/drawing/2014/main" id="{CEAFA83E-4D1C-456B-8F60-F3E9525D8B9D}"/>
              </a:ext>
            </a:extLst>
          </p:cNvPr>
          <p:cNvSpPr>
            <a:spLocks noChangeArrowheads="1"/>
          </p:cNvSpPr>
          <p:nvPr/>
        </p:nvSpPr>
        <p:spPr bwMode="auto">
          <a:xfrm>
            <a:off x="7630579" y="5879022"/>
            <a:ext cx="1375988" cy="830997"/>
          </a:xfrm>
          <a:prstGeom prst="rect">
            <a:avLst/>
          </a:prstGeom>
          <a:solidFill>
            <a:srgbClr val="FFFF00"/>
          </a:solidFill>
          <a:ln>
            <a:noFill/>
          </a:ln>
        </p:spPr>
        <p:txBody>
          <a:bodyPr wrap="square">
            <a:spAutoFit/>
          </a:bodyPr>
          <a:lstStyle>
            <a:lvl1pPr>
              <a:spcBef>
                <a:spcPct val="20000"/>
              </a:spcBef>
              <a:buClr>
                <a:srgbClr val="DE2414"/>
              </a:buClr>
              <a:buFont typeface="Wingdings" panose="05000000000000000000" pitchFamily="2" charset="2"/>
              <a:buChar char="§"/>
              <a:defRPr sz="26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F7941D"/>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F0099"/>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333399"/>
              </a:buClr>
              <a:buSzPct val="49000"/>
              <a:buFont typeface="Wingdings" panose="05000000000000000000" pitchFamily="2" charset="2"/>
              <a:buChar char="v"/>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fr-FR" altLang="en-US" sz="1600" b="0" i="0" u="none" strike="noStrike" kern="1200" cap="none" spc="0" normalizeH="0" baseline="0" noProof="0" dirty="0">
                <a:ln>
                  <a:noFill/>
                </a:ln>
                <a:solidFill>
                  <a:prstClr val="black"/>
                </a:solidFill>
                <a:effectLst/>
                <a:uLnTx/>
                <a:uFillTx/>
                <a:latin typeface="Arial Unicode MS"/>
                <a:ea typeface="+mn-ea"/>
                <a:cs typeface="Arial" panose="020B0604020202020204" pitchFamily="34" charset="0"/>
              </a:rPr>
              <a:t>Boîte pour objets tranchants</a:t>
            </a:r>
            <a:r>
              <a:rPr kumimoji="0" lang="fr-F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fr-FR"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84AAD15-96FE-456F-A1BD-3BA78CBB40E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3096"/>
          <a:stretch/>
        </p:blipFill>
        <p:spPr>
          <a:xfrm>
            <a:off x="3541394" y="3228831"/>
            <a:ext cx="2236349" cy="2586449"/>
          </a:xfrm>
          <a:prstGeom prst="rect">
            <a:avLst/>
          </a:prstGeom>
        </p:spPr>
      </p:pic>
      <p:pic>
        <p:nvPicPr>
          <p:cNvPr id="14" name="Picture 13">
            <a:extLst>
              <a:ext uri="{FF2B5EF4-FFF2-40B4-BE49-F238E27FC236}">
                <a16:creationId xmlns:a16="http://schemas.microsoft.com/office/drawing/2014/main" id="{D2373509-D472-4BDD-AECE-DF39CD7B6530}"/>
              </a:ext>
            </a:extLst>
          </p:cNvPr>
          <p:cNvPicPr>
            <a:picLocks noChangeAspect="1"/>
          </p:cNvPicPr>
          <p:nvPr/>
        </p:nvPicPr>
        <p:blipFill>
          <a:blip r:embed="rId5"/>
          <a:stretch>
            <a:fillRect/>
          </a:stretch>
        </p:blipFill>
        <p:spPr>
          <a:xfrm>
            <a:off x="6479628" y="525002"/>
            <a:ext cx="2191421" cy="2964536"/>
          </a:xfrm>
          <a:prstGeom prst="rect">
            <a:avLst/>
          </a:prstGeom>
        </p:spPr>
      </p:pic>
      <p:pic>
        <p:nvPicPr>
          <p:cNvPr id="15" name="Picture 14">
            <a:extLst>
              <a:ext uri="{FF2B5EF4-FFF2-40B4-BE49-F238E27FC236}">
                <a16:creationId xmlns:a16="http://schemas.microsoft.com/office/drawing/2014/main" id="{8A920110-BAF5-4361-9001-35DD1D048985}"/>
              </a:ext>
            </a:extLst>
          </p:cNvPr>
          <p:cNvPicPr>
            <a:picLocks noChangeAspect="1"/>
          </p:cNvPicPr>
          <p:nvPr/>
        </p:nvPicPr>
        <p:blipFill>
          <a:blip r:embed="rId6"/>
          <a:stretch>
            <a:fillRect/>
          </a:stretch>
        </p:blipFill>
        <p:spPr>
          <a:xfrm>
            <a:off x="7656875" y="3872180"/>
            <a:ext cx="1200150" cy="1943100"/>
          </a:xfrm>
          <a:prstGeom prst="rect">
            <a:avLst/>
          </a:prstGeom>
        </p:spPr>
      </p:pic>
      <p:sp>
        <p:nvSpPr>
          <p:cNvPr id="5" name="TextBox 4">
            <a:extLst>
              <a:ext uri="{FF2B5EF4-FFF2-40B4-BE49-F238E27FC236}">
                <a16:creationId xmlns:a16="http://schemas.microsoft.com/office/drawing/2014/main" id="{C486C79A-AA9D-46F8-A903-816959FEC34B}"/>
              </a:ext>
            </a:extLst>
          </p:cNvPr>
          <p:cNvSpPr txBox="1"/>
          <p:nvPr/>
        </p:nvSpPr>
        <p:spPr>
          <a:xfrm>
            <a:off x="174739" y="1626585"/>
            <a:ext cx="3366655"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Suivre une gestion sûre et régulière des pratiques en matière de déchets (p. ex. séparation, traitement, élimination sûre)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Utiliser un EPI lors de la manipulation des déchets (bottes, tablier, blouse à manches longues, gants épais, masque et lunettes ou écran facial)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Déchets générés pendant les soins à domicile, placés dans un bac et mis en sac mais non étiquetés «infectieux»</a:t>
            </a:r>
            <a:r>
              <a:rPr kumimoji="0" lang="fr-FR" altLang="en-US" sz="1400" b="0" i="0" u="none" strike="noStrike" kern="1200" cap="none" spc="0" normalizeH="0" baseline="0" noProof="0" dirty="0">
                <a:ln>
                  <a:noFill/>
                </a:ln>
                <a:solidFill>
                  <a:prstClr val="black"/>
                </a:solidFill>
                <a:effectLst/>
                <a:uLnTx/>
                <a:uFillTx/>
                <a:latin typeface="Arial"/>
                <a:ea typeface="+mn-ea"/>
                <a:cs typeface="+mn-cs"/>
              </a:rPr>
              <a:t> </a:t>
            </a:r>
            <a:endParaRPr kumimoji="0" lang="fr-FR"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2451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C7D3BC-5DE3-034B-8643-E785214C7218}"/>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itle 1">
            <a:extLst>
              <a:ext uri="{FF2B5EF4-FFF2-40B4-BE49-F238E27FC236}">
                <a16:creationId xmlns:a16="http://schemas.microsoft.com/office/drawing/2014/main" id="{A12E1E96-5891-7843-B4BD-9FB4AE90E946}"/>
              </a:ext>
            </a:extLst>
          </p:cNvPr>
          <p:cNvSpPr txBox="1">
            <a:spLocks noGrp="1"/>
          </p:cNvSpPr>
          <p:nvPr>
            <p:ph type="title"/>
          </p:nvPr>
        </p:nvSpPr>
        <p:spPr bwMode="auto">
          <a:xfrm>
            <a:off x="207406" y="249681"/>
            <a:ext cx="61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spcBef>
                <a:spcPct val="0"/>
              </a:spcBef>
              <a:buNone/>
              <a:defRPr/>
            </a:pPr>
            <a:r>
              <a:rPr lang="fr-FR" altLang="en-US" sz="2800" dirty="0">
                <a:solidFill>
                  <a:srgbClr val="0092CC"/>
                </a:solidFill>
                <a:latin typeface="+mn-lt"/>
              </a:rPr>
              <a:t>Nettoyage</a:t>
            </a:r>
          </a:p>
        </p:txBody>
      </p:sp>
      <p:pic>
        <p:nvPicPr>
          <p:cNvPr id="5" name="Picture 4">
            <a:extLst>
              <a:ext uri="{FF2B5EF4-FFF2-40B4-BE49-F238E27FC236}">
                <a16:creationId xmlns:a16="http://schemas.microsoft.com/office/drawing/2014/main" id="{C25E2C19-6F8A-4A54-AF52-EAA2FBFD3825}"/>
              </a:ext>
            </a:extLst>
          </p:cNvPr>
          <p:cNvPicPr>
            <a:picLocks noChangeAspect="1"/>
          </p:cNvPicPr>
          <p:nvPr/>
        </p:nvPicPr>
        <p:blipFill>
          <a:blip r:embed="rId3"/>
          <a:stretch>
            <a:fillRect/>
          </a:stretch>
        </p:blipFill>
        <p:spPr>
          <a:xfrm>
            <a:off x="6539948" y="139661"/>
            <a:ext cx="2396646" cy="3152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8E0379A9-C74F-4220-A7A8-427F4160DED0}"/>
              </a:ext>
            </a:extLst>
          </p:cNvPr>
          <p:cNvSpPr txBox="1"/>
          <p:nvPr/>
        </p:nvSpPr>
        <p:spPr>
          <a:xfrm>
            <a:off x="207406" y="1079700"/>
            <a:ext cx="6332542" cy="55861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2100" b="0" i="0" u="none" strike="noStrike" kern="1200" cap="none" spc="0" normalizeH="0" baseline="0" noProof="0" dirty="0">
                <a:ln>
                  <a:noFill/>
                </a:ln>
                <a:solidFill>
                  <a:prstClr val="black"/>
                </a:solidFill>
                <a:effectLst/>
                <a:uLnTx/>
                <a:uFillTx/>
                <a:latin typeface="Arial Unicode MS"/>
                <a:ea typeface="+mn-ea"/>
                <a:cs typeface="+mn-cs"/>
              </a:rPr>
              <a:t>Suivre les recommandations existantes (p. ex. personnel formé, mode opératoires norm</a:t>
            </a:r>
            <a:r>
              <a:rPr kumimoji="0" lang="fr-FR" altLang="en-US" sz="2100" b="0" i="0" u="none" strike="noStrike" kern="1200" cap="none" spc="0" normalizeH="0" baseline="0" noProof="0" dirty="0">
                <a:ln>
                  <a:noFill/>
                </a:ln>
                <a:solidFill>
                  <a:prstClr val="black"/>
                </a:solidFill>
                <a:effectLst/>
                <a:uLnTx/>
                <a:uFillTx/>
                <a:latin typeface="Arial"/>
                <a:ea typeface="+mn-ea"/>
                <a:cs typeface="+mn-cs"/>
              </a:rPr>
              <a:t>alis</a:t>
            </a:r>
            <a:r>
              <a:rPr kumimoji="0" lang="fr-FR" altLang="en-US" sz="21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é</a:t>
            </a:r>
            <a:r>
              <a:rPr kumimoji="0" lang="fr-FR" altLang="en-US" sz="2100" b="0" i="0" u="none" strike="noStrike" kern="1200" cap="none" spc="0" normalizeH="0" baseline="0" noProof="0" dirty="0">
                <a:ln>
                  <a:noFill/>
                </a:ln>
                <a:solidFill>
                  <a:prstClr val="black"/>
                </a:solidFill>
                <a:effectLst/>
                <a:uLnTx/>
                <a:uFillTx/>
                <a:latin typeface="Arial"/>
                <a:ea typeface="+mn-ea"/>
                <a:cs typeface="+mn-cs"/>
              </a:rPr>
              <a:t>s </a:t>
            </a:r>
            <a:r>
              <a:rPr kumimoji="0" lang="fr-FR" altLang="en-US" sz="2100" b="0" i="0" u="none" strike="noStrike" kern="1200" cap="none" spc="0" normalizeH="0" baseline="0" noProof="0" dirty="0">
                <a:ln>
                  <a:noFill/>
                </a:ln>
                <a:solidFill>
                  <a:prstClr val="black"/>
                </a:solidFill>
                <a:effectLst/>
                <a:uLnTx/>
                <a:uFillTx/>
                <a:latin typeface="Arial Unicode MS"/>
                <a:ea typeface="+mn-ea"/>
                <a:cs typeface="+mn-cs"/>
              </a:rPr>
              <a:t>sur les techniques et les produits de nettoyage, fréquence de nettoyage en fonction des risques)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2100" b="0" i="0" u="none" strike="noStrike" kern="1200" cap="none" spc="0" normalizeH="0" baseline="0" noProof="0" dirty="0">
                <a:ln>
                  <a:noFill/>
                </a:ln>
                <a:solidFill>
                  <a:prstClr val="black"/>
                </a:solidFill>
                <a:effectLst/>
                <a:uLnTx/>
                <a:uFillTx/>
                <a:latin typeface="Arial Unicode MS"/>
                <a:ea typeface="+mn-ea"/>
                <a:cs typeface="+mn-cs"/>
              </a:rPr>
              <a:t>Les désinfectants existants sont efficaces (p. ex. alcool éthylique </a:t>
            </a:r>
            <a:r>
              <a:rPr kumimoji="0" lang="fr-FR" alt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à </a:t>
            </a:r>
            <a:r>
              <a:rPr kumimoji="0" lang="fr-FR" altLang="en-US" sz="2100" b="0" i="0" u="none" strike="noStrike" kern="1200" cap="none" spc="0" normalizeH="0" baseline="0" noProof="0" dirty="0">
                <a:ln>
                  <a:noFill/>
                </a:ln>
                <a:solidFill>
                  <a:prstClr val="black"/>
                </a:solidFill>
                <a:effectLst/>
                <a:uLnTx/>
                <a:uFillTx/>
                <a:latin typeface="Arial Unicode MS"/>
                <a:ea typeface="+mn-ea"/>
                <a:cs typeface="+mn-cs"/>
              </a:rPr>
              <a:t>70% et hypochlorite de sodium </a:t>
            </a:r>
            <a:r>
              <a:rPr kumimoji="0" lang="fr-FR" alt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à </a:t>
            </a:r>
            <a:r>
              <a:rPr kumimoji="0" lang="fr-FR" altLang="en-US" sz="2100" b="0" i="0" u="none" strike="noStrike" kern="1200" cap="none" spc="0" normalizeH="0" baseline="0" noProof="0" dirty="0">
                <a:ln>
                  <a:noFill/>
                </a:ln>
                <a:solidFill>
                  <a:prstClr val="black"/>
                </a:solidFill>
                <a:effectLst/>
                <a:uLnTx/>
                <a:uFillTx/>
                <a:latin typeface="Arial Unicode MS"/>
                <a:ea typeface="+mn-ea"/>
                <a:cs typeface="+mn-cs"/>
              </a:rPr>
              <a:t>0,1% pour les surfaces et hypochlorite de sodium </a:t>
            </a:r>
            <a:r>
              <a:rPr kumimoji="0" lang="fr-FR" alt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à </a:t>
            </a:r>
            <a:r>
              <a:rPr kumimoji="0" lang="fr-FR" altLang="en-US" sz="2100" b="0" i="0" u="none" strike="noStrike" kern="1200" cap="none" spc="0" normalizeH="0" baseline="0" noProof="0" dirty="0">
                <a:ln>
                  <a:noFill/>
                </a:ln>
                <a:solidFill>
                  <a:prstClr val="black"/>
                </a:solidFill>
                <a:effectLst/>
                <a:uLnTx/>
                <a:uFillTx/>
                <a:latin typeface="Arial Unicode MS"/>
                <a:ea typeface="+mn-ea"/>
                <a:cs typeface="+mn-cs"/>
              </a:rPr>
              <a:t>0,5% pour le sang / déversements)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2100" b="0" i="0" u="none" strike="noStrike" kern="1200" cap="none" spc="0" normalizeH="0" baseline="0" noProof="0" dirty="0">
                <a:ln>
                  <a:noFill/>
                </a:ln>
                <a:solidFill>
                  <a:prstClr val="black"/>
                </a:solidFill>
                <a:effectLst/>
                <a:uLnTx/>
                <a:uFillTx/>
                <a:latin typeface="Arial Unicode MS"/>
                <a:ea typeface="+mn-ea"/>
                <a:cs typeface="+mn-cs"/>
              </a:rPr>
              <a:t>Des études menées à Singapour et en Chine indiquent que les techniques de nettoyage recommandées sont efficaces pour détruire le virus COVID-19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2100" b="0" i="0" u="none" strike="noStrike" kern="1200" cap="none" spc="0" normalizeH="0" baseline="0" noProof="0" dirty="0">
                <a:ln>
                  <a:noFill/>
                </a:ln>
                <a:solidFill>
                  <a:prstClr val="black"/>
                </a:solidFill>
                <a:effectLst/>
                <a:uLnTx/>
                <a:uFillTx/>
                <a:latin typeface="Arial Unicode MS"/>
                <a:ea typeface="+mn-ea"/>
                <a:cs typeface="+mn-cs"/>
              </a:rPr>
              <a:t>Les draps souillés doivent être lavés en machine (60-90°C) avec un détergent </a:t>
            </a:r>
            <a:r>
              <a:rPr kumimoji="0" lang="fr-FR" altLang="en-US" sz="2100" b="0" i="0" u="sng" strike="noStrike" kern="1200" cap="none" spc="0" normalizeH="0" baseline="0" noProof="0" dirty="0">
                <a:ln>
                  <a:noFill/>
                </a:ln>
                <a:solidFill>
                  <a:prstClr val="black"/>
                </a:solidFill>
                <a:effectLst/>
                <a:uLnTx/>
                <a:uFillTx/>
                <a:latin typeface="Arial Unicode MS"/>
                <a:ea typeface="+mn-ea"/>
                <a:cs typeface="+mn-cs"/>
              </a:rPr>
              <a:t>OU</a:t>
            </a:r>
            <a:r>
              <a:rPr kumimoji="0" lang="fr-FR" altLang="en-US" sz="2100" b="0" i="0" u="none" strike="noStrike" kern="1200" cap="none" spc="0" normalizeH="0" baseline="0" noProof="0" dirty="0">
                <a:ln>
                  <a:noFill/>
                </a:ln>
                <a:solidFill>
                  <a:prstClr val="black"/>
                </a:solidFill>
                <a:effectLst/>
                <a:uLnTx/>
                <a:uFillTx/>
                <a:latin typeface="Arial Unicode MS"/>
                <a:ea typeface="+mn-ea"/>
                <a:cs typeface="+mn-cs"/>
              </a:rPr>
              <a:t> trempés dans de l'eau tiède et un détergent suivi de de chlore 0.05%.</a:t>
            </a:r>
            <a:r>
              <a:rPr kumimoji="0" lang="fr-FR" altLang="en-US" sz="2100" b="0" i="0" u="none" strike="noStrike" kern="1200" cap="none" spc="0" normalizeH="0" baseline="0" noProof="0" dirty="0">
                <a:ln>
                  <a:noFill/>
                </a:ln>
                <a:solidFill>
                  <a:prstClr val="black"/>
                </a:solidFill>
                <a:effectLst/>
                <a:uLnTx/>
                <a:uFillTx/>
                <a:latin typeface="Arial"/>
                <a:ea typeface="+mn-ea"/>
                <a:cs typeface="+mn-cs"/>
              </a:rPr>
              <a:t> </a:t>
            </a:r>
            <a:endParaRPr kumimoji="0" lang="fr-FR" altLang="en-US" sz="2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45460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0305" y="256157"/>
            <a:ext cx="5792500" cy="857250"/>
          </a:xfrm>
          <a:prstGeom prst="rect">
            <a:avLst/>
          </a:prstGeom>
        </p:spPr>
        <p:txBody>
          <a:bodyPr lIns="0" tIns="0" rIns="0" bIns="0"/>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2800" b="1" i="0" u="none" strike="noStrike" kern="1200" cap="none" spc="0" normalizeH="0" baseline="0" noProof="0" dirty="0">
                <a:ln>
                  <a:noFill/>
                </a:ln>
                <a:solidFill>
                  <a:srgbClr val="183C5C">
                    <a:lumMod val="60000"/>
                    <a:lumOff val="40000"/>
                  </a:srgbClr>
                </a:solidFill>
                <a:effectLst/>
                <a:uLnTx/>
                <a:uFillTx/>
                <a:latin typeface="Arial Unicode MS"/>
                <a:ea typeface="+mj-ea"/>
                <a:cs typeface="+mj-cs"/>
              </a:rPr>
              <a:t>Campagne de l'OMS sur l'hygiène des mains et recommandations mondiales</a:t>
            </a:r>
            <a:endParaRPr kumimoji="0" lang="fr-FR" altLang="en-US" sz="2000" b="1" i="0" u="none" strike="noStrike" kern="1200" cap="none" spc="0" normalizeH="0" baseline="0" noProof="0" dirty="0">
              <a:ln>
                <a:noFill/>
              </a:ln>
              <a:solidFill>
                <a:srgbClr val="183C5C">
                  <a:lumMod val="60000"/>
                  <a:lumOff val="40000"/>
                </a:srgbClr>
              </a:solidFill>
              <a:effectLst/>
              <a:uLnTx/>
              <a:uFillTx/>
              <a:latin typeface="Ebrima"/>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5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00AEEF"/>
              </a:solidFill>
              <a:effectLst/>
              <a:uLnTx/>
              <a:uFillTx/>
              <a:latin typeface="Arial" charset="0"/>
              <a:ea typeface="Arial" charset="0"/>
              <a:cs typeface="Arial" charset="0"/>
            </a:endParaRPr>
          </a:p>
        </p:txBody>
      </p:sp>
      <p:sp>
        <p:nvSpPr>
          <p:cNvPr id="7" name="Slide Number Placeholder 5"/>
          <p:cNvSpPr>
            <a:spLocks noGrp="1"/>
          </p:cNvSpPr>
          <p:nvPr>
            <p:ph type="sldNum" sz="quarter" idx="12"/>
          </p:nvPr>
        </p:nvSpPr>
        <p:spPr>
          <a:xfrm>
            <a:off x="375790" y="5615565"/>
            <a:ext cx="2133600" cy="273844"/>
          </a:xfrm>
          <a:prstGeom prst="rect">
            <a:avLst/>
          </a:prstGeom>
        </p:spPr>
        <p:txBody>
          <a:bodyPr/>
          <a:lstStyle>
            <a:lvl1pPr algn="l">
              <a:defRPr sz="900">
                <a:solidFill>
                  <a:srgbClr val="7F7F7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F7F7F"/>
                </a:solidFill>
                <a:effectLst/>
                <a:uLnTx/>
                <a:uFillTx/>
                <a:latin typeface="Arial"/>
                <a:ea typeface="+mn-ea"/>
                <a:cs typeface="Times New Roman" panose="02020603050405020304" pitchFamily="18" charset="0"/>
              </a:rPr>
              <a:t>12</a:t>
            </a:r>
          </a:p>
        </p:txBody>
      </p:sp>
      <p:grpSp>
        <p:nvGrpSpPr>
          <p:cNvPr id="9" name="Group 8">
            <a:extLst>
              <a:ext uri="{FF2B5EF4-FFF2-40B4-BE49-F238E27FC236}">
                <a16:creationId xmlns:a16="http://schemas.microsoft.com/office/drawing/2014/main" id="{5DBD9355-6E99-4C12-9CA6-ACD17AACF519}"/>
              </a:ext>
            </a:extLst>
          </p:cNvPr>
          <p:cNvGrpSpPr>
            <a:grpSpLocks noChangeAspect="1"/>
          </p:cNvGrpSpPr>
          <p:nvPr/>
        </p:nvGrpSpPr>
        <p:grpSpPr>
          <a:xfrm>
            <a:off x="6271765" y="1896412"/>
            <a:ext cx="2673923" cy="2730611"/>
            <a:chOff x="4658497" y="1554282"/>
            <a:chExt cx="4269557" cy="3684982"/>
          </a:xfrm>
        </p:grpSpPr>
        <p:grpSp>
          <p:nvGrpSpPr>
            <p:cNvPr id="11" name="Group 10">
              <a:extLst>
                <a:ext uri="{FF2B5EF4-FFF2-40B4-BE49-F238E27FC236}">
                  <a16:creationId xmlns:a16="http://schemas.microsoft.com/office/drawing/2014/main" id="{0A965CDC-16F2-4C91-9A96-DB45FFE6E811}"/>
                </a:ext>
              </a:extLst>
            </p:cNvPr>
            <p:cNvGrpSpPr/>
            <p:nvPr/>
          </p:nvGrpSpPr>
          <p:grpSpPr>
            <a:xfrm>
              <a:off x="4754080" y="2040218"/>
              <a:ext cx="4173974" cy="3199046"/>
              <a:chOff x="4605799" y="2040218"/>
              <a:chExt cx="4173974" cy="3199046"/>
            </a:xfrm>
          </p:grpSpPr>
          <p:pic>
            <p:nvPicPr>
              <p:cNvPr id="13" name="Picture 12">
                <a:extLst>
                  <a:ext uri="{FF2B5EF4-FFF2-40B4-BE49-F238E27FC236}">
                    <a16:creationId xmlns:a16="http://schemas.microsoft.com/office/drawing/2014/main" id="{E1671E0E-4698-4C11-84F6-7510DEAC22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05799" y="2919863"/>
                <a:ext cx="4173974" cy="2319401"/>
              </a:xfrm>
              <a:prstGeom prst="rect">
                <a:avLst/>
              </a:prstGeom>
            </p:spPr>
          </p:pic>
          <p:pic>
            <p:nvPicPr>
              <p:cNvPr id="14" name="Picture 13">
                <a:extLst>
                  <a:ext uri="{FF2B5EF4-FFF2-40B4-BE49-F238E27FC236}">
                    <a16:creationId xmlns:a16="http://schemas.microsoft.com/office/drawing/2014/main" id="{03273264-BFF7-4B4D-9AA0-8A3ECCCFA46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05799" y="2040218"/>
                <a:ext cx="4173974" cy="956536"/>
              </a:xfrm>
              <a:prstGeom prst="rect">
                <a:avLst/>
              </a:prstGeom>
            </p:spPr>
          </p:pic>
        </p:grpSp>
        <p:pic>
          <p:nvPicPr>
            <p:cNvPr id="12" name="Picture 11">
              <a:extLst>
                <a:ext uri="{FF2B5EF4-FFF2-40B4-BE49-F238E27FC236}">
                  <a16:creationId xmlns:a16="http://schemas.microsoft.com/office/drawing/2014/main" id="{234BB782-051E-4ABF-A413-C02947A02F8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58497" y="1554282"/>
              <a:ext cx="4269557" cy="477010"/>
            </a:xfrm>
            <a:prstGeom prst="rect">
              <a:avLst/>
            </a:prstGeom>
          </p:spPr>
        </p:pic>
      </p:grpSp>
      <p:sp>
        <p:nvSpPr>
          <p:cNvPr id="4" name="TextBox 3">
            <a:extLst>
              <a:ext uri="{FF2B5EF4-FFF2-40B4-BE49-F238E27FC236}">
                <a16:creationId xmlns:a16="http://schemas.microsoft.com/office/drawing/2014/main" id="{94FAB7D0-4904-4FF2-AD8E-024438EE837B}"/>
              </a:ext>
            </a:extLst>
          </p:cNvPr>
          <p:cNvSpPr txBox="1"/>
          <p:nvPr/>
        </p:nvSpPr>
        <p:spPr>
          <a:xfrm>
            <a:off x="184731" y="1765233"/>
            <a:ext cx="6349073"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Plaidoyer de haut niveau sur l'hygiène des mains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Combler d'énormes lacunes en matière d'accès: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2 établissements de santé sur 5 dans le monde manquent d'hygiène des mains au lieu de soins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3 milliards d'individus dans le monde sans installations de base pour l'hygiène des mains à domicile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Seule la moitié des écoles dans le monde ont des installations de lavage des mains avec de l'eau et du savon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L'OMS recommande l'hygiène des mains obligatoire devant tous les bâtiments publics, les centres de transit, etc. sous la direction des autorités de santé publique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La maintenance et l'utilisation doivent être prises en charge par le gestionnaire du bâtiment / fournisseur de transport, la société civile / ONG ou le secteur privé</a:t>
            </a:r>
            <a:r>
              <a:rPr kumimoji="0" lang="fr-FR" altLang="en-US" sz="1800" b="0" i="0" u="none" strike="noStrike" kern="1200" cap="none" spc="0" normalizeH="0" baseline="0" noProof="0" dirty="0">
                <a:ln>
                  <a:noFill/>
                </a:ln>
                <a:solidFill>
                  <a:prstClr val="black"/>
                </a:solidFill>
                <a:effectLst/>
                <a:uLnTx/>
                <a:uFillTx/>
                <a:latin typeface="Arial"/>
                <a:ea typeface="+mn-ea"/>
                <a:cs typeface="+mn-cs"/>
              </a:rPr>
              <a:t> </a:t>
            </a:r>
            <a:endParaRPr kumimoji="0" lang="fr-FR"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94122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88BFDCC-16FB-4DAB-9C7B-56BD598A7951}"/>
              </a:ext>
            </a:extLst>
          </p:cNvPr>
          <p:cNvSpPr txBox="1"/>
          <p:nvPr/>
        </p:nvSpPr>
        <p:spPr>
          <a:xfrm>
            <a:off x="168822" y="1426055"/>
            <a:ext cx="6298926" cy="558614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Idéalement avec: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Eau et savon </a:t>
            </a:r>
            <a:r>
              <a:rPr kumimoji="0" lang="fr-FR" altLang="en-US" sz="1700" b="1" i="0" u="sng" strike="noStrike" kern="1200" cap="none" spc="0" normalizeH="0" baseline="0" noProof="0" dirty="0">
                <a:ln>
                  <a:noFill/>
                </a:ln>
                <a:solidFill>
                  <a:prstClr val="black"/>
                </a:solidFill>
                <a:effectLst/>
                <a:uLnTx/>
                <a:uFillTx/>
                <a:latin typeface="Arial Unicode MS"/>
                <a:ea typeface="+mn-ea"/>
                <a:cs typeface="+mn-cs"/>
              </a:rPr>
              <a:t>ou</a:t>
            </a: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 </a:t>
            </a:r>
            <a:r>
              <a:rPr kumimoji="0" lang="fr-FR" sz="1700" b="0" i="0" u="none" strike="noStrike" kern="1200" cap="none" spc="0" normalizeH="0" baseline="0" noProof="0" dirty="0">
                <a:ln>
                  <a:noFill/>
                </a:ln>
                <a:solidFill>
                  <a:prstClr val="black"/>
                </a:solidFill>
                <a:effectLst/>
                <a:uLnTx/>
                <a:uFillTx/>
                <a:latin typeface="Arial"/>
                <a:ea typeface="+mn-ea"/>
                <a:cs typeface="+mn-cs"/>
              </a:rPr>
              <a:t>gel d'alcool désinfectant pour les mains</a:t>
            </a:r>
            <a:endParaRPr kumimoji="0" lang="fr-FR" altLang="en-US" sz="1700" b="0" i="0" u="none" strike="noStrike" kern="1200" cap="none" spc="0" normalizeH="0" baseline="0" noProof="0" dirty="0">
              <a:ln>
                <a:noFill/>
              </a:ln>
              <a:solidFill>
                <a:prstClr val="black"/>
              </a:solidFill>
              <a:effectLst/>
              <a:highlight>
                <a:srgbClr val="FFFF00"/>
              </a:highlight>
              <a:uLnTx/>
              <a:uFillTx/>
              <a:latin typeface="Arial Unicode MS"/>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L'eau n'a pas besoin d'être potable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Quantité d'eau: 0,5-2 l / personne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Les brasseries, pharmacies, etc. locales sont encouragées à produire des solutions gel d'alcool désinfectant pour les mains (exemples de Suisse, États-Unis)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Considérations sur la conception: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Le robinet peut être fermé avec le bras ou le pied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Taille et quantité adaptées au type et au nombre d'utilisateurs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Les eaux grises doivent être collectées et rejetées correctement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Facile à réparer et les pièces peuvent être achetées localement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Les promoteurs de l'hygiène doivent être considérés comme des «prestataires de services essentiels» pouvant circuler librement et ayant des moyens de protection.</a:t>
            </a:r>
            <a:endParaRPr kumimoji="0" lang="fr-FR"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itle 1"/>
          <p:cNvSpPr txBox="1">
            <a:spLocks/>
          </p:cNvSpPr>
          <p:nvPr/>
        </p:nvSpPr>
        <p:spPr>
          <a:xfrm>
            <a:off x="375790" y="390378"/>
            <a:ext cx="6706654" cy="875147"/>
          </a:xfrm>
          <a:prstGeom prst="rect">
            <a:avLst/>
          </a:prstGeom>
        </p:spPr>
        <p:txBody>
          <a:bodyPr lIns="0" tIns="0" rIns="0" bIns="0"/>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2800" b="1" i="0" u="none" strike="noStrike" kern="1200" cap="none" spc="0" normalizeH="0" baseline="0" noProof="0" dirty="0">
                <a:ln>
                  <a:noFill/>
                </a:ln>
                <a:solidFill>
                  <a:srgbClr val="183C5C">
                    <a:lumMod val="60000"/>
                    <a:lumOff val="40000"/>
                  </a:srgbClr>
                </a:solidFill>
                <a:effectLst/>
                <a:uLnTx/>
                <a:uFillTx/>
                <a:latin typeface="Arial Unicode MS"/>
                <a:ea typeface="+mj-ea"/>
                <a:cs typeface="+mj-cs"/>
              </a:rPr>
              <a:t>Options pour les installations d'hygiène des mains</a:t>
            </a:r>
            <a:r>
              <a:rPr kumimoji="0" lang="fr-FR" altLang="en-US" sz="2000" b="1" i="0" u="none" strike="noStrike" kern="1200" cap="none" spc="0" normalizeH="0" baseline="0" noProof="0" dirty="0">
                <a:ln>
                  <a:noFill/>
                </a:ln>
                <a:solidFill>
                  <a:srgbClr val="183C5C">
                    <a:lumMod val="60000"/>
                    <a:lumOff val="40000"/>
                  </a:srgbClr>
                </a:solidFill>
                <a:effectLst/>
                <a:uLnTx/>
                <a:uFillTx/>
                <a:latin typeface="Ebrima"/>
                <a:ea typeface="+mj-ea"/>
                <a:cs typeface="+mj-cs"/>
              </a:rPr>
              <a:t> </a:t>
            </a:r>
            <a:endParaRPr kumimoji="0" lang="fr-FR" altLang="en-US" sz="5400" b="1" i="0" u="none" strike="noStrike" kern="1200" cap="none" spc="0" normalizeH="0" baseline="0" noProof="0" dirty="0">
              <a:ln>
                <a:noFill/>
              </a:ln>
              <a:solidFill>
                <a:srgbClr val="183C5C">
                  <a:lumMod val="60000"/>
                  <a:lumOff val="40000"/>
                </a:srgbClr>
              </a:solidFill>
              <a:effectLst/>
              <a:uLnTx/>
              <a:uFillTx/>
              <a:latin typeface="Arial" panose="020B0604020202020204" pitchFamily="34" charset="0"/>
              <a:ea typeface="+mj-ea"/>
              <a:cs typeface="+mj-cs"/>
            </a:endParaRP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83C5C">
                  <a:lumMod val="60000"/>
                  <a:lumOff val="40000"/>
                </a:srgbClr>
              </a:solidFill>
              <a:effectLst/>
              <a:uLnTx/>
              <a:uFillTx/>
              <a:latin typeface="Arial" charset="0"/>
              <a:ea typeface="Arial" charset="0"/>
              <a:cs typeface="Arial" charset="0"/>
            </a:endParaRPr>
          </a:p>
        </p:txBody>
      </p:sp>
      <p:sp>
        <p:nvSpPr>
          <p:cNvPr id="10" name="TextBox 9">
            <a:extLst>
              <a:ext uri="{FF2B5EF4-FFF2-40B4-BE49-F238E27FC236}">
                <a16:creationId xmlns:a16="http://schemas.microsoft.com/office/drawing/2014/main" id="{BF9FD58B-275E-491E-AFE6-D4040A5665FC}"/>
              </a:ext>
            </a:extLst>
          </p:cNvPr>
          <p:cNvSpPr txBox="1"/>
          <p:nvPr/>
        </p:nvSpPr>
        <p:spPr>
          <a:xfrm>
            <a:off x="6275521" y="4028726"/>
            <a:ext cx="2699657"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Station d'eau savonneuse pour l’hygi</a:t>
            </a:r>
            <a:r>
              <a:rPr kumimoji="0" lang="fr-FR"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è</a:t>
            </a: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ne des mains - Cox’s bazar</a:t>
            </a:r>
            <a:endParaRPr kumimoji="0" lang="fr-FR" altLang="en-US"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B079BA43-B1DD-4F66-B372-9A1444C50964}"/>
              </a:ext>
            </a:extLst>
          </p:cNvPr>
          <p:cNvPicPr>
            <a:picLocks noChangeAspect="1"/>
          </p:cNvPicPr>
          <p:nvPr/>
        </p:nvPicPr>
        <p:blipFill>
          <a:blip r:embed="rId3"/>
          <a:stretch>
            <a:fillRect/>
          </a:stretch>
        </p:blipFill>
        <p:spPr>
          <a:xfrm>
            <a:off x="6496166" y="1426055"/>
            <a:ext cx="2647834" cy="2254054"/>
          </a:xfrm>
          <a:prstGeom prst="rect">
            <a:avLst/>
          </a:prstGeom>
        </p:spPr>
      </p:pic>
    </p:spTree>
    <p:extLst>
      <p:ext uri="{BB962C8B-B14F-4D97-AF65-F5344CB8AC3E}">
        <p14:creationId xmlns:p14="http://schemas.microsoft.com/office/powerpoint/2010/main" val="208136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5790" y="759192"/>
            <a:ext cx="8229600" cy="857250"/>
          </a:xfrm>
          <a:prstGeom prst="rect">
            <a:avLst/>
          </a:prstGeom>
        </p:spPr>
        <p:txBody>
          <a:bodyPr lIns="0" tIns="0" rIns="0" bIns="0"/>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CH" sz="2800" b="1" i="0" u="none" strike="noStrike" kern="1200" cap="none" spc="0" normalizeH="0" baseline="0" noProof="0" dirty="0">
                <a:ln>
                  <a:noFill/>
                </a:ln>
                <a:solidFill>
                  <a:srgbClr val="0092CC"/>
                </a:solidFill>
                <a:effectLst/>
                <a:uLnTx/>
                <a:uFillTx/>
                <a:latin typeface="Arial"/>
                <a:ea typeface="+mj-ea"/>
                <a:cs typeface="+mj-cs"/>
              </a:rPr>
              <a:t>Que pouvez vous faire?</a:t>
            </a:r>
          </a:p>
        </p:txBody>
      </p:sp>
      <p:sp>
        <p:nvSpPr>
          <p:cNvPr id="7" name="Slide Number Placeholder 5"/>
          <p:cNvSpPr>
            <a:spLocks noGrp="1"/>
          </p:cNvSpPr>
          <p:nvPr>
            <p:ph type="sldNum" sz="quarter" idx="12"/>
          </p:nvPr>
        </p:nvSpPr>
        <p:spPr>
          <a:xfrm>
            <a:off x="375790" y="5615565"/>
            <a:ext cx="2133600" cy="273844"/>
          </a:xfrm>
          <a:prstGeom prst="rect">
            <a:avLst/>
          </a:prstGeom>
        </p:spPr>
        <p:txBody>
          <a:bodyPr/>
          <a:lstStyle>
            <a:lvl1pPr algn="l">
              <a:defRPr sz="900">
                <a:solidFill>
                  <a:srgbClr val="7F7F7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F7F7F"/>
                </a:solidFill>
                <a:effectLst/>
                <a:uLnTx/>
                <a:uFillTx/>
                <a:latin typeface="Arial"/>
                <a:ea typeface="+mn-ea"/>
                <a:cs typeface="Times New Roman" panose="02020603050405020304" pitchFamily="18" charset="0"/>
              </a:rPr>
              <a:t>12</a:t>
            </a:r>
          </a:p>
        </p:txBody>
      </p:sp>
      <p:sp>
        <p:nvSpPr>
          <p:cNvPr id="4" name="TextBox 3">
            <a:extLst>
              <a:ext uri="{FF2B5EF4-FFF2-40B4-BE49-F238E27FC236}">
                <a16:creationId xmlns:a16="http://schemas.microsoft.com/office/drawing/2014/main" id="{BA37A580-9C61-4C70-B107-5DD470F47738}"/>
              </a:ext>
            </a:extLst>
          </p:cNvPr>
          <p:cNvSpPr txBox="1"/>
          <p:nvPr/>
        </p:nvSpPr>
        <p:spPr>
          <a:xfrm>
            <a:off x="147190" y="1495763"/>
            <a:ext cx="8849620"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Plaider pour l'inclusion de WASH dans les plans nationaux de lutte contre le COVID-19 (WASH dans les établissements de sant</a:t>
            </a:r>
            <a:r>
              <a:rPr kumimoji="0" lang="fr-FR" altLang="en-US" sz="1800" b="0" i="0" u="none" strike="noStrike" kern="1200" cap="none" spc="0" normalizeH="0" baseline="0" noProof="0" dirty="0">
                <a:ln>
                  <a:noFill/>
                </a:ln>
                <a:solidFill>
                  <a:prstClr val="black"/>
                </a:solidFill>
                <a:effectLst/>
                <a:uLnTx/>
                <a:uFillTx/>
                <a:latin typeface="Arial Unicode MS"/>
                <a:ea typeface="+mn-ea"/>
                <a:cs typeface="Arial" panose="020B0604020202020204" pitchFamily="34" charset="0"/>
              </a:rPr>
              <a:t>é</a:t>
            </a: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 WASH dans les écoles, hygiène des mains dans les lieux publics, prestataires de services WASH comme «essentiels»)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Améliorer rapidement WASH dans les établissements de santé, en particulier là où les patients COVID-19 sont / seront traités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Renforcer le soutien aux agents responsable de l’approvisionnement en eau et de l'assainissement et aux promoteurs d'hygiène (équipement de protection, formation, hygiène des mains au travail et à la maison)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rPr>
              <a:t>Installer des stations pour l'hygiène des mains et rendre leur utilisation obligatoire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en-US" sz="1800" b="0" i="0" u="none" strike="noStrike" kern="1200" cap="none" spc="0" normalizeH="0" baseline="0" noProof="0" dirty="0">
              <a:ln>
                <a:noFill/>
              </a:ln>
              <a:solidFill>
                <a:prstClr val="black"/>
              </a:solidFill>
              <a:effectLst/>
              <a:uLnTx/>
              <a:uFillTx/>
              <a:latin typeface="Arial Unicode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a:ea typeface="+mn-ea"/>
                <a:cs typeface="+mn-cs"/>
              </a:rPr>
              <a:t>Veiller à ce que les fournisseurs d'eau et d'assainissement disposent de stocks adéquats de produits de désinfection, des </a:t>
            </a:r>
            <a:r>
              <a:rPr kumimoji="0" lang="fr-FR" altLang="en-US"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é</a:t>
            </a:r>
            <a:r>
              <a:rPr kumimoji="0" lang="fr-FR" altLang="en-US" sz="1800" b="0" i="0" u="none" strike="noStrike" kern="1200" cap="none" spc="0" normalizeH="0" baseline="0" noProof="0" dirty="0">
                <a:ln>
                  <a:noFill/>
                </a:ln>
                <a:solidFill>
                  <a:prstClr val="black"/>
                </a:solidFill>
                <a:effectLst/>
                <a:uLnTx/>
                <a:uFillTx/>
                <a:latin typeface="Arial"/>
                <a:ea typeface="+mn-ea"/>
                <a:cs typeface="+mn-cs"/>
              </a:rPr>
              <a:t>quipements nécessaires </a:t>
            </a:r>
            <a:r>
              <a:rPr kumimoji="0" lang="fr-FR" altLang="en-US"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aux</a:t>
            </a:r>
            <a:r>
              <a:rPr kumimoji="0" lang="fr-FR" altLang="en-US" sz="1800" b="0" i="0" u="none" strike="noStrike" kern="1200" cap="none" spc="0" normalizeH="0" baseline="0" noProof="0" dirty="0">
                <a:ln>
                  <a:noFill/>
                </a:ln>
                <a:solidFill>
                  <a:prstClr val="black"/>
                </a:solidFill>
                <a:effectLst/>
                <a:uLnTx/>
                <a:uFillTx/>
                <a:latin typeface="Arial"/>
                <a:ea typeface="+mn-ea"/>
                <a:cs typeface="+mn-cs"/>
              </a:rPr>
              <a:t> analyses d’indicateurs fécaux et de chlore, ainsi que de plans d’urgence pour le personnel et la formation afin d’assurer les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6015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A87A5CA-ED4B-43F8-82F6-037E1A165002}"/>
              </a:ext>
            </a:extLst>
          </p:cNvPr>
          <p:cNvSpPr/>
          <p:nvPr/>
        </p:nvSpPr>
        <p:spPr>
          <a:xfrm>
            <a:off x="6382139" y="261257"/>
            <a:ext cx="2593910" cy="12969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B5C7D3BC-5DE3-034B-8643-E785214C7218}"/>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itle 1">
            <a:extLst>
              <a:ext uri="{FF2B5EF4-FFF2-40B4-BE49-F238E27FC236}">
                <a16:creationId xmlns:a16="http://schemas.microsoft.com/office/drawing/2014/main" id="{A12E1E96-5891-7843-B4BD-9FB4AE90E946}"/>
              </a:ext>
            </a:extLst>
          </p:cNvPr>
          <p:cNvSpPr txBox="1">
            <a:spLocks noGrp="1"/>
          </p:cNvSpPr>
          <p:nvPr>
            <p:ph type="title"/>
          </p:nvPr>
        </p:nvSpPr>
        <p:spPr bwMode="auto">
          <a:xfrm>
            <a:off x="94211" y="132732"/>
            <a:ext cx="6325614"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defTabSz="685800">
              <a:spcBef>
                <a:spcPct val="0"/>
              </a:spcBef>
              <a:buNone/>
            </a:pPr>
            <a:r>
              <a:rPr lang="fr-FR" altLang="en-US" sz="2800" dirty="0">
                <a:solidFill>
                  <a:srgbClr val="0092CC"/>
                </a:solidFill>
                <a:latin typeface="+mn-lt"/>
              </a:rPr>
              <a:t>Ressources cl</a:t>
            </a:r>
            <a:r>
              <a:rPr lang="fr-FR" altLang="en-US" sz="2800" dirty="0">
                <a:solidFill>
                  <a:srgbClr val="0092CC"/>
                </a:solidFill>
                <a:latin typeface="Arial" panose="020B0604020202020204" pitchFamily="34" charset="0"/>
                <a:cs typeface="Arial" panose="020B0604020202020204" pitchFamily="34" charset="0"/>
              </a:rPr>
              <a:t>é</a:t>
            </a:r>
            <a:r>
              <a:rPr lang="fr-FR" altLang="en-US" sz="2800" dirty="0">
                <a:solidFill>
                  <a:srgbClr val="0092CC"/>
                </a:solidFill>
                <a:latin typeface="+mn-lt"/>
              </a:rPr>
              <a:t>s</a:t>
            </a:r>
          </a:p>
        </p:txBody>
      </p:sp>
      <p:sp>
        <p:nvSpPr>
          <p:cNvPr id="10" name="TextBox 9">
            <a:extLst>
              <a:ext uri="{FF2B5EF4-FFF2-40B4-BE49-F238E27FC236}">
                <a16:creationId xmlns:a16="http://schemas.microsoft.com/office/drawing/2014/main" id="{642AF02F-0900-2143-BF23-36A2823ACD80}"/>
              </a:ext>
            </a:extLst>
          </p:cNvPr>
          <p:cNvSpPr txBox="1"/>
          <p:nvPr/>
        </p:nvSpPr>
        <p:spPr>
          <a:xfrm>
            <a:off x="42545" y="787695"/>
            <a:ext cx="9058909" cy="63863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600" b="1" i="0" u="none" strike="noStrike" kern="1200" cap="none" spc="0" normalizeH="0" baseline="0" noProof="0" dirty="0">
                <a:ln>
                  <a:noFill/>
                </a:ln>
                <a:solidFill>
                  <a:prstClr val="black"/>
                </a:solidFill>
                <a:effectLst/>
                <a:uLnTx/>
                <a:uFillTx/>
                <a:latin typeface="Arial Unicode MS"/>
                <a:ea typeface="+mn-ea"/>
                <a:cs typeface="+mn-cs"/>
              </a:rPr>
              <a:t>Téléchargez la fiche technique WASH et COVID-19 sur</a:t>
            </a:r>
            <a:r>
              <a:rPr kumimoji="0" lang="en-US" sz="1600" b="0" i="0" u="none" strike="noStrike" kern="1200" cap="none" spc="0" normalizeH="0" baseline="0" noProof="0" dirty="0">
                <a:ln>
                  <a:noFill/>
                </a:ln>
                <a:solidFill>
                  <a:prstClr val="black"/>
                </a:solidFill>
                <a:effectLst/>
                <a:uLnTx/>
                <a:uFillTx/>
                <a:latin typeface="Arial"/>
                <a:ea typeface="+mn-ea"/>
                <a:cs typeface="+mn-cs"/>
              </a:rPr>
              <a:t>: </a:t>
            </a:r>
            <a:r>
              <a:rPr kumimoji="0" lang="en-GB" sz="1600" b="0" i="0" u="none" strike="noStrike" kern="1200" cap="none" spc="0" normalizeH="0" baseline="0" noProof="0" dirty="0">
                <a:ln>
                  <a:noFill/>
                </a:ln>
                <a:solidFill>
                  <a:prstClr val="black"/>
                </a:solidFill>
                <a:effectLst/>
                <a:uLnTx/>
                <a:uFillTx/>
                <a:latin typeface="Arial"/>
                <a:ea typeface="+mn-ea"/>
                <a:cs typeface="+mn-cs"/>
                <a:hlinkClick r:id="rId2"/>
              </a:rPr>
              <a:t>https://www.who.int/publications-detail/water-sanitation-hygiene-and-waste-management-for-covid-19</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600" b="1" i="0" u="none" strike="noStrike" kern="1200" cap="none" spc="0" normalizeH="0" baseline="0" noProof="0" dirty="0">
                <a:ln>
                  <a:noFill/>
                </a:ln>
                <a:solidFill>
                  <a:prstClr val="black"/>
                </a:solidFill>
                <a:effectLst/>
                <a:uLnTx/>
                <a:uFillTx/>
                <a:latin typeface="Arial Unicode MS"/>
                <a:ea typeface="+mn-ea"/>
                <a:cs typeface="+mn-cs"/>
              </a:rPr>
              <a:t>Recommandations sur l'hygiène des mains obligatoire </a:t>
            </a:r>
            <a:r>
              <a:rPr kumimoji="0" lang="en-US" sz="1600" b="0" i="0" u="none" strike="noStrike" kern="1200" cap="none" spc="0" normalizeH="0" baseline="0" noProof="0" dirty="0">
                <a:ln>
                  <a:noFill/>
                </a:ln>
                <a:solidFill>
                  <a:prstClr val="black"/>
                </a:solidFill>
                <a:effectLst/>
                <a:uLnTx/>
                <a:uFillTx/>
                <a:latin typeface="Arial"/>
                <a:ea typeface="+mn-ea"/>
                <a:cs typeface="+mn-cs"/>
              </a:rPr>
              <a:t>: </a:t>
            </a:r>
            <a:r>
              <a:rPr kumimoji="0" lang="en-GB" sz="1600" b="0" i="0" u="none" strike="noStrike" kern="1200" cap="none" spc="0" normalizeH="0" baseline="0" noProof="0" dirty="0">
                <a:ln>
                  <a:noFill/>
                </a:ln>
                <a:solidFill>
                  <a:prstClr val="black"/>
                </a:solidFill>
                <a:effectLst/>
                <a:uLnTx/>
                <a:uFillTx/>
                <a:latin typeface="Arial"/>
                <a:ea typeface="+mn-ea"/>
                <a:cs typeface="+mn-cs"/>
                <a:hlinkClick r:id="rId3"/>
              </a:rPr>
              <a:t>https://www.who.int/who-documents-detail/interim-recommendations-on-obligatory-hand-hygiene-against-transmission-of-covid-19</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CDC, 2019. Best practices for environmental cleaning in health care facilities: in resource limited settings. US </a:t>
            </a:r>
            <a:r>
              <a:rPr kumimoji="0" lang="en-GB" sz="1200" b="0" i="0" u="none" strike="noStrike" kern="1200" cap="none" spc="0" normalizeH="0" baseline="0" noProof="0" dirty="0" err="1">
                <a:ln>
                  <a:noFill/>
                </a:ln>
                <a:solidFill>
                  <a:prstClr val="black"/>
                </a:solidFill>
                <a:effectLst/>
                <a:uLnTx/>
                <a:uFillTx/>
                <a:latin typeface="Arial"/>
                <a:ea typeface="+mn-ea"/>
                <a:cs typeface="+mn-cs"/>
              </a:rPr>
              <a:t>Centers</a:t>
            </a:r>
            <a:r>
              <a:rPr kumimoji="0" lang="en-GB" sz="1200" b="0" i="0" u="none" strike="noStrike" kern="1200" cap="none" spc="0" normalizeH="0" baseline="0" noProof="0" dirty="0">
                <a:ln>
                  <a:noFill/>
                </a:ln>
                <a:solidFill>
                  <a:prstClr val="black"/>
                </a:solidFill>
                <a:effectLst/>
                <a:uLnTx/>
                <a:uFillTx/>
                <a:latin typeface="Arial"/>
                <a:ea typeface="+mn-ea"/>
                <a:cs typeface="+mn-cs"/>
              </a:rPr>
              <a:t> for Disease Control. USA. </a:t>
            </a:r>
            <a:r>
              <a:rPr kumimoji="0" lang="en-GB" sz="1200" b="0" i="0" u="sng" strike="noStrike" kern="1200" cap="none" spc="0" normalizeH="0" baseline="0" noProof="0" dirty="0">
                <a:ln>
                  <a:noFill/>
                </a:ln>
                <a:solidFill>
                  <a:prstClr val="black"/>
                </a:solidFill>
                <a:effectLst/>
                <a:uLnTx/>
                <a:uFillTx/>
                <a:latin typeface="Arial"/>
                <a:ea typeface="+mn-ea"/>
                <a:cs typeface="+mn-cs"/>
                <a:hlinkClick r:id="rId4"/>
              </a:rPr>
              <a:t>https://www.cdc.gov/hai/pdfs/resource-limited/environmental-cleaning-508.pdf</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WHO, 2020. Infection prevention and control during health when novel coronavirus (</a:t>
            </a:r>
            <a:r>
              <a:rPr kumimoji="0" lang="en-GB" sz="1200" b="0" i="0" u="none" strike="noStrike" kern="1200" cap="none" spc="0" normalizeH="0" baseline="0" noProof="0" dirty="0" err="1">
                <a:ln>
                  <a:noFill/>
                </a:ln>
                <a:solidFill>
                  <a:prstClr val="black"/>
                </a:solidFill>
                <a:effectLst/>
                <a:uLnTx/>
                <a:uFillTx/>
                <a:latin typeface="Arial"/>
                <a:ea typeface="+mn-ea"/>
                <a:cs typeface="+mn-cs"/>
              </a:rPr>
              <a:t>nCoV</a:t>
            </a:r>
            <a:r>
              <a:rPr kumimoji="0" lang="en-GB" sz="1200" b="0" i="0" u="none" strike="noStrike" kern="1200" cap="none" spc="0" normalizeH="0" baseline="0" noProof="0" dirty="0">
                <a:ln>
                  <a:noFill/>
                </a:ln>
                <a:solidFill>
                  <a:prstClr val="black"/>
                </a:solidFill>
                <a:effectLst/>
                <a:uLnTx/>
                <a:uFillTx/>
                <a:latin typeface="Arial"/>
                <a:ea typeface="+mn-ea"/>
                <a:cs typeface="+mn-cs"/>
              </a:rPr>
              <a:t>) infection is suspected. </a:t>
            </a:r>
            <a:r>
              <a:rPr kumimoji="0" lang="en-GB" sz="1200" b="0" i="0" u="sng" strike="noStrike" kern="1200" cap="none" spc="0" normalizeH="0" baseline="0" noProof="0" dirty="0">
                <a:ln>
                  <a:noFill/>
                </a:ln>
                <a:solidFill>
                  <a:prstClr val="black"/>
                </a:solidFill>
                <a:effectLst/>
                <a:uLnTx/>
                <a:uFillTx/>
                <a:latin typeface="Arial"/>
                <a:ea typeface="+mn-ea"/>
                <a:cs typeface="+mn-cs"/>
                <a:hlinkClick r:id="rId5"/>
              </a:rPr>
              <a:t>https://www.who.int/publications-detail/infection-prevention-and-control-during-health-care-when-novel-coronavirus-(ncov)-infection-is-suspected-20200125</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WHO, 2008. </a:t>
            </a:r>
            <a:r>
              <a:rPr kumimoji="0" lang="en-GB" sz="1200" b="0" i="1" u="none" strike="noStrike" kern="1200" cap="none" spc="0" normalizeH="0" baseline="0" noProof="0" dirty="0">
                <a:ln>
                  <a:noFill/>
                </a:ln>
                <a:solidFill>
                  <a:prstClr val="black"/>
                </a:solidFill>
                <a:effectLst/>
                <a:uLnTx/>
                <a:uFillTx/>
                <a:latin typeface="Arial"/>
                <a:ea typeface="+mn-ea"/>
                <a:cs typeface="+mn-cs"/>
              </a:rPr>
              <a:t>Essential environmental health standards in health care</a:t>
            </a:r>
            <a:r>
              <a:rPr kumimoji="0" lang="en-GB" sz="1200" b="0" i="0" u="none" strike="noStrike" kern="1200" cap="none" spc="0" normalizeH="0" baseline="0" noProof="0" dirty="0">
                <a:ln>
                  <a:noFill/>
                </a:ln>
                <a:solidFill>
                  <a:prstClr val="black"/>
                </a:solidFill>
                <a:effectLst/>
                <a:uLnTx/>
                <a:uFillTx/>
                <a:latin typeface="Arial"/>
                <a:ea typeface="+mn-ea"/>
                <a:cs typeface="+mn-cs"/>
              </a:rPr>
              <a:t>. World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Organization, Geneva. </a:t>
            </a:r>
            <a:r>
              <a:rPr kumimoji="0" lang="en-GB" sz="1200" b="0" i="0" u="sng" strike="noStrike" kern="1200" cap="none" spc="0" normalizeH="0" baseline="0" noProof="0" dirty="0">
                <a:ln>
                  <a:noFill/>
                </a:ln>
                <a:solidFill>
                  <a:prstClr val="black"/>
                </a:solidFill>
                <a:effectLst/>
                <a:uLnTx/>
                <a:uFillTx/>
                <a:latin typeface="Arial"/>
                <a:ea typeface="+mn-ea"/>
                <a:cs typeface="+mn-cs"/>
                <a:hlinkClick r:id="rId6"/>
              </a:rPr>
              <a:t>http://www.who.int/water_sanitation_health/hygiene/settings/ehs_hc/en/</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WHO, 2011. </a:t>
            </a:r>
            <a:r>
              <a:rPr kumimoji="0" lang="en-GB" sz="1200" b="0" i="1" u="none" strike="noStrike" kern="1200" cap="none" spc="0" normalizeH="0" baseline="0" noProof="0" dirty="0">
                <a:ln>
                  <a:noFill/>
                </a:ln>
                <a:solidFill>
                  <a:prstClr val="black"/>
                </a:solidFill>
                <a:effectLst/>
                <a:uLnTx/>
                <a:uFillTx/>
                <a:latin typeface="Arial"/>
                <a:ea typeface="+mn-ea"/>
                <a:cs typeface="+mn-cs"/>
              </a:rPr>
              <a:t>Guidelines for drinking-water quality, 4</a:t>
            </a:r>
            <a:r>
              <a:rPr kumimoji="0" lang="en-GB" sz="1200" b="0" i="1" u="none" strike="noStrike" kern="1200" cap="none" spc="0" normalizeH="0" baseline="30000" noProof="0" dirty="0">
                <a:ln>
                  <a:noFill/>
                </a:ln>
                <a:solidFill>
                  <a:prstClr val="black"/>
                </a:solidFill>
                <a:effectLst/>
                <a:uLnTx/>
                <a:uFillTx/>
                <a:latin typeface="Arial"/>
                <a:ea typeface="+mn-ea"/>
                <a:cs typeface="+mn-cs"/>
              </a:rPr>
              <a:t>th</a:t>
            </a:r>
            <a:r>
              <a:rPr kumimoji="0" lang="en-GB" sz="1200" b="0" i="1" u="none" strike="noStrike" kern="1200" cap="none" spc="0" normalizeH="0" baseline="0" noProof="0" dirty="0">
                <a:ln>
                  <a:noFill/>
                </a:ln>
                <a:solidFill>
                  <a:prstClr val="black"/>
                </a:solidFill>
                <a:effectLst/>
                <a:uLnTx/>
                <a:uFillTx/>
                <a:latin typeface="Arial"/>
                <a:ea typeface="+mn-ea"/>
                <a:cs typeface="+mn-cs"/>
              </a:rPr>
              <a:t> edition</a:t>
            </a:r>
            <a:r>
              <a:rPr kumimoji="0" lang="en-GB" sz="1200" b="0" i="0" u="none" strike="noStrike" kern="1200" cap="none" spc="0" normalizeH="0" baseline="0" noProof="0" dirty="0">
                <a:ln>
                  <a:noFill/>
                </a:ln>
                <a:solidFill>
                  <a:prstClr val="black"/>
                </a:solidFill>
                <a:effectLst/>
                <a:uLnTx/>
                <a:uFillTx/>
                <a:latin typeface="Arial"/>
                <a:ea typeface="+mn-ea"/>
                <a:cs typeface="+mn-cs"/>
              </a:rPr>
              <a:t>. World Health Organization, Geneva. </a:t>
            </a:r>
            <a:r>
              <a:rPr kumimoji="0" lang="en-GB" sz="1200" b="0" i="0" u="sng" strike="noStrike" kern="1200" cap="none" spc="0" normalizeH="0" baseline="0" noProof="0" dirty="0">
                <a:ln>
                  <a:noFill/>
                </a:ln>
                <a:solidFill>
                  <a:prstClr val="black"/>
                </a:solidFill>
                <a:effectLst/>
                <a:uLnTx/>
                <a:uFillTx/>
                <a:latin typeface="Arial"/>
                <a:ea typeface="+mn-ea"/>
                <a:cs typeface="+mn-cs"/>
                <a:hlinkClick r:id="rId7"/>
              </a:rPr>
              <a:t>http://www.who.int/water_sanitation_health/publications/2011/dwq_chapters/en/index.html</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WHO, 2019. Results of Round II of WHO International Scheme to Evaluate Household Water Treatment Technologies. </a:t>
            </a:r>
            <a:r>
              <a:rPr kumimoji="0" lang="en-GB" sz="1200" b="0" i="0" u="sng" strike="noStrike" kern="1200" cap="none" spc="0" normalizeH="0" baseline="0" noProof="0" dirty="0">
                <a:ln>
                  <a:noFill/>
                </a:ln>
                <a:solidFill>
                  <a:prstClr val="black"/>
                </a:solidFill>
                <a:effectLst/>
                <a:uLnTx/>
                <a:uFillTx/>
                <a:latin typeface="Arial"/>
                <a:ea typeface="+mn-ea"/>
                <a:cs typeface="+mn-cs"/>
                <a:hlinkClick r:id="rId4"/>
              </a:rPr>
              <a:t>https://www.cdc.gov/hai/pdfs/resource-limited/environmental-cleaning-508.pdf</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WHO, 2018. Guidelines on sanitation and health. World Health Organization, Geneva.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Arial"/>
                <a:ea typeface="+mn-ea"/>
                <a:cs typeface="+mn-cs"/>
                <a:hlinkClick r:id="rId8"/>
              </a:rPr>
              <a:t>https://www.who.int/water_sanitation_health/publications/guidelines-on-sanitation-and-health/en/</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WHO, 2014. </a:t>
            </a:r>
            <a:r>
              <a:rPr kumimoji="0" lang="en-GB" sz="1200" b="0" i="1" u="none" strike="noStrike" kern="1200" cap="none" spc="0" normalizeH="0" baseline="0" noProof="0" dirty="0">
                <a:ln>
                  <a:noFill/>
                </a:ln>
                <a:solidFill>
                  <a:prstClr val="black"/>
                </a:solidFill>
                <a:effectLst/>
                <a:uLnTx/>
                <a:uFillTx/>
                <a:latin typeface="Arial"/>
                <a:ea typeface="+mn-ea"/>
                <a:cs typeface="+mn-cs"/>
              </a:rPr>
              <a:t>Safe management of wastes from health-care activities. </a:t>
            </a:r>
            <a:r>
              <a:rPr kumimoji="0" lang="en-GB" sz="1200" b="0" i="0" u="none" strike="noStrike" kern="1200" cap="none" spc="0" normalizeH="0" baseline="0" noProof="0" dirty="0">
                <a:ln>
                  <a:noFill/>
                </a:ln>
                <a:solidFill>
                  <a:prstClr val="black"/>
                </a:solidFill>
                <a:effectLst/>
                <a:uLnTx/>
                <a:uFillTx/>
                <a:latin typeface="Arial"/>
                <a:ea typeface="+mn-ea"/>
                <a:cs typeface="+mn-cs"/>
              </a:rPr>
              <a:t>World Health Organization, Geneva. </a:t>
            </a:r>
            <a:r>
              <a:rPr kumimoji="0" lang="en-GB" sz="1200" b="0" i="0" u="sng" strike="noStrike" kern="1200" cap="none" spc="0" normalizeH="0" baseline="0" noProof="0" dirty="0">
                <a:ln>
                  <a:noFill/>
                </a:ln>
                <a:solidFill>
                  <a:prstClr val="black"/>
                </a:solidFill>
                <a:effectLst/>
                <a:uLnTx/>
                <a:uFillTx/>
                <a:latin typeface="Arial"/>
                <a:ea typeface="+mn-ea"/>
                <a:cs typeface="+mn-cs"/>
                <a:hlinkClick r:id="rId9"/>
              </a:rPr>
              <a:t>http://www.who.int/water_sanitation_health/medicalwaste/wastemanag/en/</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WHO, 2019. Overview of technologies for the treatment of infectious and sharp waste from health care facilities. </a:t>
            </a:r>
            <a:r>
              <a:rPr kumimoji="0" lang="en-GB" sz="1200" b="0" i="0" u="sng" strike="noStrike" kern="1200" cap="none" spc="0" normalizeH="0" baseline="0" noProof="0" dirty="0">
                <a:ln>
                  <a:noFill/>
                </a:ln>
                <a:solidFill>
                  <a:prstClr val="black"/>
                </a:solidFill>
                <a:effectLst/>
                <a:uLnTx/>
                <a:uFillTx/>
                <a:latin typeface="Arial"/>
                <a:ea typeface="+mn-ea"/>
                <a:cs typeface="+mn-cs"/>
                <a:hlinkClick r:id="rId10"/>
              </a:rPr>
              <a:t>https://www.who.int/water_sanitation_health/publications/technologies-for-the-treatment-of-infectious-and-sharp-waste/en/</a:t>
            </a: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Tree>
    <p:extLst>
      <p:ext uri="{BB962C8B-B14F-4D97-AF65-F5344CB8AC3E}">
        <p14:creationId xmlns:p14="http://schemas.microsoft.com/office/powerpoint/2010/main" val="92484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6B9DD4-D28B-F54F-929A-1902F0AC1E8E}"/>
              </a:ext>
            </a:extLst>
          </p:cNvPr>
          <p:cNvSpPr>
            <a:spLocks noGrp="1"/>
          </p:cNvSpPr>
          <p:nvPr>
            <p:ph type="sldNum" sz="quarter" idx="2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Title 5">
            <a:extLst>
              <a:ext uri="{FF2B5EF4-FFF2-40B4-BE49-F238E27FC236}">
                <a16:creationId xmlns:a16="http://schemas.microsoft.com/office/drawing/2014/main" id="{385AAF80-14D3-D84D-B9FB-F0B48F3F66C7}"/>
              </a:ext>
            </a:extLst>
          </p:cNvPr>
          <p:cNvSpPr>
            <a:spLocks noGrp="1"/>
          </p:cNvSpPr>
          <p:nvPr>
            <p:ph type="title"/>
          </p:nvPr>
        </p:nvSpPr>
        <p:spPr>
          <a:xfrm>
            <a:off x="263494" y="709344"/>
            <a:ext cx="6620386" cy="720000"/>
          </a:xfrm>
        </p:spPr>
        <p:txBody>
          <a:bodyPr/>
          <a:lstStyle/>
          <a:p>
            <a:r>
              <a:rPr lang="fr-FR" sz="3000" dirty="0">
                <a:latin typeface="+mn-lt"/>
              </a:rPr>
              <a:t>Données épidémiologiques </a:t>
            </a:r>
            <a:r>
              <a:rPr lang="fr-FR" sz="3000" dirty="0">
                <a:latin typeface="+mn-lt"/>
                <a:cs typeface="Calibri" panose="020F0502020204030204" pitchFamily="34" charset="0"/>
              </a:rPr>
              <a:t>à</a:t>
            </a:r>
            <a:r>
              <a:rPr lang="fr-FR" sz="3000" dirty="0">
                <a:latin typeface="+mn-lt"/>
              </a:rPr>
              <a:t> l’</a:t>
            </a:r>
            <a:r>
              <a:rPr lang="fr-FR" sz="3000" dirty="0">
                <a:latin typeface="+mn-lt"/>
                <a:cs typeface="Calibri" panose="020F0502020204030204" pitchFamily="34" charset="0"/>
              </a:rPr>
              <a:t>é</a:t>
            </a:r>
            <a:r>
              <a:rPr lang="fr-FR" sz="3000" dirty="0">
                <a:latin typeface="+mn-lt"/>
              </a:rPr>
              <a:t>chelle mondiale (</a:t>
            </a:r>
            <a:r>
              <a:rPr lang="fr-FR" sz="3000" dirty="0">
                <a:solidFill>
                  <a:srgbClr val="FF0000"/>
                </a:solidFill>
                <a:latin typeface="+mn-lt"/>
              </a:rPr>
              <a:t>5 May</a:t>
            </a:r>
            <a:r>
              <a:rPr lang="fr-FR" sz="3000" dirty="0">
                <a:latin typeface="+mn-lt"/>
              </a:rPr>
              <a:t> 2020)</a:t>
            </a:r>
          </a:p>
        </p:txBody>
      </p:sp>
      <p:sp>
        <p:nvSpPr>
          <p:cNvPr id="5" name="TextBox 4">
            <a:extLst>
              <a:ext uri="{FF2B5EF4-FFF2-40B4-BE49-F238E27FC236}">
                <a16:creationId xmlns:a16="http://schemas.microsoft.com/office/drawing/2014/main" id="{D9B53E16-3E52-4849-96AE-460DE738BC9D}"/>
              </a:ext>
            </a:extLst>
          </p:cNvPr>
          <p:cNvSpPr txBox="1"/>
          <p:nvPr/>
        </p:nvSpPr>
        <p:spPr>
          <a:xfrm>
            <a:off x="1563624" y="5804954"/>
            <a:ext cx="718568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Arial"/>
                <a:ea typeface="+mn-ea"/>
                <a:cs typeface="+mn-cs"/>
              </a:rPr>
              <a:t>Nombre de cas confirm</a:t>
            </a:r>
            <a:r>
              <a:rPr kumimoji="0" lang="fr-FR" sz="2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és </a:t>
            </a:r>
            <a:r>
              <a:rPr kumimoji="0" lang="fr-FR" sz="2200" b="0" i="0" u="none" strike="noStrike" kern="1200" cap="none" spc="0" normalizeH="0" baseline="0" noProof="0" dirty="0">
                <a:ln>
                  <a:noFill/>
                </a:ln>
                <a:solidFill>
                  <a:prstClr val="black"/>
                </a:solidFill>
                <a:effectLst/>
                <a:uLnTx/>
                <a:uFillTx/>
                <a:latin typeface="Arial"/>
                <a:ea typeface="+mn-ea"/>
                <a:cs typeface="+mn-cs"/>
              </a:rPr>
              <a:t>dans le monde: 3.4 million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Arial"/>
                <a:ea typeface="+mn-ea"/>
                <a:cs typeface="+mn-cs"/>
              </a:rPr>
              <a:t>Nombre de d</a:t>
            </a:r>
            <a:r>
              <a:rPr kumimoji="0" lang="fr-FR" sz="2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é</a:t>
            </a:r>
            <a:r>
              <a:rPr kumimoji="0" lang="fr-FR" sz="2200" b="0" i="0" u="none" strike="noStrike" kern="1200" cap="none" spc="0" normalizeH="0" baseline="0" noProof="0" dirty="0">
                <a:ln>
                  <a:noFill/>
                </a:ln>
                <a:solidFill>
                  <a:prstClr val="black"/>
                </a:solidFill>
                <a:effectLst/>
                <a:uLnTx/>
                <a:uFillTx/>
                <a:latin typeface="Arial"/>
                <a:ea typeface="+mn-ea"/>
                <a:cs typeface="+mn-cs"/>
              </a:rPr>
              <a:t>c</a:t>
            </a:r>
            <a:r>
              <a:rPr kumimoji="0" lang="fr-FR" sz="2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è</a:t>
            </a:r>
            <a:r>
              <a:rPr kumimoji="0" lang="fr-FR" sz="2200" b="0" i="0" u="none" strike="noStrike" kern="1200" cap="none" spc="0" normalizeH="0" baseline="0" noProof="0" dirty="0">
                <a:ln>
                  <a:noFill/>
                </a:ln>
                <a:solidFill>
                  <a:prstClr val="black"/>
                </a:solidFill>
                <a:effectLst/>
                <a:uLnTx/>
                <a:uFillTx/>
                <a:latin typeface="Arial"/>
                <a:ea typeface="+mn-ea"/>
                <a:cs typeface="+mn-cs"/>
              </a:rPr>
              <a:t>s dans le monde: 241,559</a:t>
            </a:r>
          </a:p>
        </p:txBody>
      </p:sp>
      <p:pic>
        <p:nvPicPr>
          <p:cNvPr id="7" name="Picture 6">
            <a:extLst>
              <a:ext uri="{FF2B5EF4-FFF2-40B4-BE49-F238E27FC236}">
                <a16:creationId xmlns:a16="http://schemas.microsoft.com/office/drawing/2014/main" id="{71C800BF-56C5-46F9-8C1C-A5D5237D7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1" y="1997707"/>
            <a:ext cx="8861893" cy="3430949"/>
          </a:xfrm>
          <a:prstGeom prst="rect">
            <a:avLst/>
          </a:prstGeom>
        </p:spPr>
      </p:pic>
      <p:sp>
        <p:nvSpPr>
          <p:cNvPr id="10" name="Oval 9">
            <a:extLst>
              <a:ext uri="{FF2B5EF4-FFF2-40B4-BE49-F238E27FC236}">
                <a16:creationId xmlns:a16="http://schemas.microsoft.com/office/drawing/2014/main" id="{4F26F5D2-F996-47EA-AC90-59AFA22A501B}"/>
              </a:ext>
            </a:extLst>
          </p:cNvPr>
          <p:cNvSpPr/>
          <p:nvPr/>
        </p:nvSpPr>
        <p:spPr>
          <a:xfrm>
            <a:off x="0" y="4760513"/>
            <a:ext cx="3127248" cy="7694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90833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601D0-0A51-4639-811C-A3A7A15E03BC}"/>
              </a:ext>
            </a:extLst>
          </p:cNvPr>
          <p:cNvSpPr>
            <a:spLocks noGrp="1"/>
          </p:cNvSpPr>
          <p:nvPr>
            <p:ph type="ctrTitle"/>
          </p:nvPr>
        </p:nvSpPr>
        <p:spPr/>
        <p:txBody>
          <a:bodyPr>
            <a:normAutofit/>
          </a:bodyPr>
          <a:lstStyle/>
          <a:p>
            <a:r>
              <a:rPr lang="fr-FR" b="1" dirty="0"/>
              <a:t>EXPERIENCE PCI PENDANT LA REPONSE COVID-19 AU NIGER</a:t>
            </a:r>
            <a:endParaRPr lang="en-US" b="1" dirty="0"/>
          </a:p>
        </p:txBody>
      </p:sp>
      <p:sp>
        <p:nvSpPr>
          <p:cNvPr id="3" name="Subtitle 2">
            <a:extLst>
              <a:ext uri="{FF2B5EF4-FFF2-40B4-BE49-F238E27FC236}">
                <a16:creationId xmlns:a16="http://schemas.microsoft.com/office/drawing/2014/main" id="{FA7ABAE8-7904-4853-82D9-42BEBAC00420}"/>
              </a:ext>
            </a:extLst>
          </p:cNvPr>
          <p:cNvSpPr>
            <a:spLocks noGrp="1"/>
          </p:cNvSpPr>
          <p:nvPr>
            <p:ph type="subTitle" idx="1"/>
          </p:nvPr>
        </p:nvSpPr>
        <p:spPr>
          <a:xfrm>
            <a:off x="1143000" y="4693921"/>
            <a:ext cx="6858000" cy="1241822"/>
          </a:xfrm>
        </p:spPr>
        <p:txBody>
          <a:bodyPr/>
          <a:lstStyle/>
          <a:p>
            <a:r>
              <a:rPr lang="en-US" dirty="0">
                <a:solidFill>
                  <a:srgbClr val="0070C0"/>
                </a:solidFill>
              </a:rPr>
              <a:t>Dr. Abdoulaye </a:t>
            </a:r>
            <a:r>
              <a:rPr lang="en-US" dirty="0" err="1">
                <a:solidFill>
                  <a:srgbClr val="0070C0"/>
                </a:solidFill>
              </a:rPr>
              <a:t>Mariama-Baissa</a:t>
            </a:r>
            <a:endParaRPr lang="en-US" dirty="0">
              <a:solidFill>
                <a:srgbClr val="0070C0"/>
              </a:solidFill>
            </a:endParaRPr>
          </a:p>
          <a:p>
            <a:r>
              <a:rPr lang="en-US" dirty="0">
                <a:solidFill>
                  <a:srgbClr val="0070C0"/>
                </a:solidFill>
              </a:rPr>
              <a:t>Bureau OMS Niger</a:t>
            </a:r>
          </a:p>
          <a:p>
            <a:r>
              <a:rPr lang="en-US" dirty="0"/>
              <a:t>06/05/2020</a:t>
            </a:r>
          </a:p>
        </p:txBody>
      </p:sp>
      <p:pic>
        <p:nvPicPr>
          <p:cNvPr id="4" name="Picture 3" descr="cid:image001.jpg@01D2CAEE.D93EE290">
            <a:extLst>
              <a:ext uri="{FF2B5EF4-FFF2-40B4-BE49-F238E27FC236}">
                <a16:creationId xmlns:a16="http://schemas.microsoft.com/office/drawing/2014/main" id="{D8AA217E-5007-473D-A833-5FCD6129ED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75170" y="971551"/>
            <a:ext cx="1920240" cy="514349"/>
          </a:xfrm>
          <a:prstGeom prst="rect">
            <a:avLst/>
          </a:prstGeom>
          <a:noFill/>
          <a:ln>
            <a:noFill/>
          </a:ln>
        </p:spPr>
      </p:pic>
    </p:spTree>
    <p:extLst>
      <p:ext uri="{BB962C8B-B14F-4D97-AF65-F5344CB8AC3E}">
        <p14:creationId xmlns:p14="http://schemas.microsoft.com/office/powerpoint/2010/main" val="1842515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6157-824E-408E-803C-1531D6A98A24}"/>
              </a:ext>
            </a:extLst>
          </p:cNvPr>
          <p:cNvSpPr>
            <a:spLocks noGrp="1"/>
          </p:cNvSpPr>
          <p:nvPr>
            <p:ph type="title"/>
          </p:nvPr>
        </p:nvSpPr>
        <p:spPr/>
        <p:txBody>
          <a:bodyPr>
            <a:normAutofit/>
          </a:bodyPr>
          <a:lstStyle/>
          <a:p>
            <a:pPr algn="ctr"/>
            <a:r>
              <a:rPr lang="fr-FR" sz="2700" b="1" dirty="0">
                <a:latin typeface="Arial" panose="020B0604020202020204" pitchFamily="34" charset="0"/>
                <a:cs typeface="Arial" panose="020B0604020202020204" pitchFamily="34" charset="0"/>
              </a:rPr>
              <a:t>ORGANISATION DE LA LUTTE CONTRE LE COVID-19 AU NIGER</a:t>
            </a:r>
            <a:endParaRPr lang="en-US" sz="27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35F8BE4-2B2B-44A2-B604-938F613BF3BD}"/>
              </a:ext>
            </a:extLst>
          </p:cNvPr>
          <p:cNvSpPr>
            <a:spLocks noGrp="1"/>
          </p:cNvSpPr>
          <p:nvPr>
            <p:ph idx="1"/>
          </p:nvPr>
        </p:nvSpPr>
        <p:spPr/>
        <p:txBody>
          <a:bodyPr>
            <a:normAutofit/>
          </a:bodyPr>
          <a:lstStyle/>
          <a:p>
            <a:r>
              <a:rPr lang="fr-FR" dirty="0">
                <a:solidFill>
                  <a:srgbClr val="FF0000"/>
                </a:solidFill>
              </a:rPr>
              <a:t>Sept Commissions sous le leadership d’un Comité National de Coordination</a:t>
            </a:r>
            <a:r>
              <a:rPr lang="fr-FR" dirty="0"/>
              <a:t>:</a:t>
            </a:r>
          </a:p>
          <a:p>
            <a:pPr marL="385763" indent="-385763">
              <a:buFont typeface="+mj-lt"/>
              <a:buAutoNum type="arabicPeriod"/>
            </a:pPr>
            <a:r>
              <a:rPr lang="fr-FR" dirty="0"/>
              <a:t>Surveillance</a:t>
            </a:r>
          </a:p>
          <a:p>
            <a:pPr marL="385763" indent="-385763">
              <a:buFont typeface="+mj-lt"/>
              <a:buAutoNum type="arabicPeriod"/>
            </a:pPr>
            <a:r>
              <a:rPr lang="fr-FR" dirty="0"/>
              <a:t>Laboratoire/recherche</a:t>
            </a:r>
          </a:p>
          <a:p>
            <a:pPr marL="385763" indent="-385763">
              <a:buFont typeface="+mj-lt"/>
              <a:buAutoNum type="arabicPeriod"/>
            </a:pPr>
            <a:r>
              <a:rPr lang="fr-FR" dirty="0"/>
              <a:t>Riposte</a:t>
            </a:r>
          </a:p>
          <a:p>
            <a:pPr marL="385763" indent="-385763">
              <a:buFont typeface="+mj-lt"/>
              <a:buAutoNum type="arabicPeriod"/>
            </a:pPr>
            <a:r>
              <a:rPr lang="fr-FR" dirty="0"/>
              <a:t>Prise en charge</a:t>
            </a:r>
          </a:p>
          <a:p>
            <a:pPr marL="385763" indent="-385763">
              <a:buFont typeface="+mj-lt"/>
              <a:buAutoNum type="arabicPeriod"/>
            </a:pPr>
            <a:r>
              <a:rPr lang="fr-FR" dirty="0"/>
              <a:t>Prevention et contrôle de l’infection</a:t>
            </a:r>
          </a:p>
          <a:p>
            <a:pPr marL="385763" indent="-385763">
              <a:buFont typeface="+mj-lt"/>
              <a:buAutoNum type="arabicPeriod"/>
            </a:pPr>
            <a:r>
              <a:rPr lang="fr-FR" dirty="0"/>
              <a:t>Approvisionnement</a:t>
            </a:r>
          </a:p>
          <a:p>
            <a:pPr marL="385763" indent="-385763">
              <a:buFont typeface="+mj-lt"/>
              <a:buAutoNum type="arabicPeriod"/>
            </a:pPr>
            <a:r>
              <a:rPr lang="fr-FR" dirty="0"/>
              <a:t>Logistique</a:t>
            </a:r>
          </a:p>
          <a:p>
            <a:endParaRPr lang="fr-FR" dirty="0"/>
          </a:p>
          <a:p>
            <a:endParaRPr lang="en-US" dirty="0"/>
          </a:p>
        </p:txBody>
      </p:sp>
    </p:spTree>
    <p:extLst>
      <p:ext uri="{BB962C8B-B14F-4D97-AF65-F5344CB8AC3E}">
        <p14:creationId xmlns:p14="http://schemas.microsoft.com/office/powerpoint/2010/main" val="2286323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6A07-75A5-4B8E-90B9-6F3F6A11F60A}"/>
              </a:ext>
            </a:extLst>
          </p:cNvPr>
          <p:cNvSpPr>
            <a:spLocks noGrp="1"/>
          </p:cNvSpPr>
          <p:nvPr>
            <p:ph type="title"/>
          </p:nvPr>
        </p:nvSpPr>
        <p:spPr>
          <a:xfrm>
            <a:off x="417444" y="982007"/>
            <a:ext cx="8358809" cy="829400"/>
          </a:xfrm>
        </p:spPr>
        <p:txBody>
          <a:bodyPr>
            <a:normAutofit/>
          </a:bodyPr>
          <a:lstStyle/>
          <a:p>
            <a:pPr algn="ctr"/>
            <a:r>
              <a:rPr lang="fr-FR" sz="2400" b="1" dirty="0">
                <a:latin typeface="Arial" panose="020B0604020202020204" pitchFamily="34" charset="0"/>
                <a:cs typeface="Arial" panose="020B0604020202020204" pitchFamily="34" charset="0"/>
              </a:rPr>
              <a:t>ORGANIGRAMME DE LA COMMISSION PREVENTION ET CONTRÔLE DE L’INFECTION</a:t>
            </a:r>
            <a:endParaRPr lang="en-US" sz="2400" b="1"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3DB26539-BF15-47D8-A43E-154D82C69B5F}"/>
              </a:ext>
            </a:extLst>
          </p:cNvPr>
          <p:cNvGraphicFramePr>
            <a:graphicFrameLocks noGrp="1"/>
          </p:cNvGraphicFramePr>
          <p:nvPr>
            <p:ph idx="1"/>
            <p:extLst/>
          </p:nvPr>
        </p:nvGraphicFramePr>
        <p:xfrm>
          <a:off x="308113" y="1721955"/>
          <a:ext cx="8706679" cy="4055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42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AA52-22E3-45FD-87B9-8C3E5BFCE69B}"/>
              </a:ext>
            </a:extLst>
          </p:cNvPr>
          <p:cNvSpPr>
            <a:spLocks noGrp="1"/>
          </p:cNvSpPr>
          <p:nvPr>
            <p:ph type="title"/>
          </p:nvPr>
        </p:nvSpPr>
        <p:spPr/>
        <p:txBody>
          <a:bodyPr/>
          <a:lstStyle/>
          <a:p>
            <a:pPr algn="ctr"/>
            <a:r>
              <a:rPr lang="fr-FR" dirty="0">
                <a:latin typeface="Arial" panose="020B0604020202020204" pitchFamily="34" charset="0"/>
                <a:cs typeface="Arial" panose="020B0604020202020204" pitchFamily="34" charset="0"/>
              </a:rPr>
              <a:t>Composition de la commission PCI</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4DDF906-5453-421B-BF33-5E5DDB6B7867}"/>
              </a:ext>
            </a:extLst>
          </p:cNvPr>
          <p:cNvSpPr>
            <a:spLocks noGrp="1"/>
          </p:cNvSpPr>
          <p:nvPr>
            <p:ph idx="1"/>
          </p:nvPr>
        </p:nvSpPr>
        <p:spPr>
          <a:xfrm>
            <a:off x="467139" y="1930676"/>
            <a:ext cx="8048211" cy="3786809"/>
          </a:xfrm>
        </p:spPr>
        <p:txBody>
          <a:bodyPr>
            <a:normAutofit fontScale="77500" lnSpcReduction="20000"/>
          </a:bodyPr>
          <a:lstStyle/>
          <a:p>
            <a:pPr marL="0" indent="0">
              <a:buNone/>
            </a:pPr>
            <a:endParaRPr lang="fr-FR" sz="1950" b="1" dirty="0">
              <a:solidFill>
                <a:srgbClr val="FF0000"/>
              </a:solidFill>
              <a:latin typeface="Arial" panose="020B0604020202020204" pitchFamily="34" charset="0"/>
              <a:cs typeface="Arial" panose="020B0604020202020204" pitchFamily="34" charset="0"/>
            </a:endParaRPr>
          </a:p>
          <a:p>
            <a:pPr marL="0" indent="0">
              <a:buNone/>
            </a:pPr>
            <a:r>
              <a:rPr lang="fr-FR" sz="1950" b="1" dirty="0">
                <a:solidFill>
                  <a:srgbClr val="FF0000"/>
                </a:solidFill>
                <a:latin typeface="Arial" panose="020B0604020202020204" pitchFamily="34" charset="0"/>
                <a:cs typeface="Arial" panose="020B0604020202020204" pitchFamily="34" charset="0"/>
              </a:rPr>
              <a:t>22 Membres provenant des structures ci-après</a:t>
            </a:r>
          </a:p>
          <a:p>
            <a:r>
              <a:rPr lang="fr-FR" dirty="0"/>
              <a:t>MSP, </a:t>
            </a:r>
          </a:p>
          <a:p>
            <a:r>
              <a:rPr lang="fr-FR" dirty="0"/>
              <a:t>MH/A, </a:t>
            </a:r>
          </a:p>
          <a:p>
            <a:r>
              <a:rPr lang="fr-FR" dirty="0"/>
              <a:t>ONG nationales et internationales, </a:t>
            </a:r>
          </a:p>
          <a:p>
            <a:r>
              <a:rPr lang="fr-FR" dirty="0"/>
              <a:t>SNU </a:t>
            </a:r>
          </a:p>
          <a:p>
            <a:r>
              <a:rPr lang="fr-FR" dirty="0"/>
              <a:t>Union européenne…</a:t>
            </a:r>
          </a:p>
          <a:p>
            <a:pPr marL="0" indent="0">
              <a:buNone/>
            </a:pPr>
            <a:r>
              <a:rPr lang="fr-FR" b="1" dirty="0">
                <a:solidFill>
                  <a:srgbClr val="FF0000"/>
                </a:solidFill>
                <a:latin typeface="Arial" panose="020B0604020202020204" pitchFamily="34" charset="0"/>
                <a:cs typeface="Arial" panose="020B0604020202020204" pitchFamily="34" charset="0"/>
              </a:rPr>
              <a:t>3 sous commissions: </a:t>
            </a:r>
            <a:r>
              <a:rPr lang="fr-FR" b="1" dirty="0"/>
              <a:t>. </a:t>
            </a:r>
          </a:p>
          <a:p>
            <a:r>
              <a:rPr lang="fr-FR" dirty="0">
                <a:latin typeface="Arial" panose="020B0604020202020204" pitchFamily="34" charset="0"/>
                <a:cs typeface="Arial" panose="020B0604020202020204" pitchFamily="34" charset="0"/>
              </a:rPr>
              <a:t>Sous-commission Désinfection et sensibilisation</a:t>
            </a:r>
          </a:p>
          <a:p>
            <a:r>
              <a:rPr lang="fr-FR" dirty="0">
                <a:latin typeface="Arial" panose="020B0604020202020204" pitchFamily="34" charset="0"/>
                <a:cs typeface="Arial" panose="020B0604020202020204" pitchFamily="34" charset="0"/>
              </a:rPr>
              <a:t>Sous commission suivi et contrôle de qualité des dispositifs de prévention de l’infection </a:t>
            </a:r>
          </a:p>
          <a:p>
            <a:r>
              <a:rPr lang="fr-FR" dirty="0">
                <a:latin typeface="Arial" panose="020B0604020202020204" pitchFamily="34" charset="0"/>
                <a:cs typeface="Arial" panose="020B0604020202020204" pitchFamily="34" charset="0"/>
              </a:rPr>
              <a:t>Sous-commission coordination, gestion des informations </a:t>
            </a:r>
          </a:p>
          <a:p>
            <a:pPr marL="0" indent="0">
              <a:buNone/>
            </a:pPr>
            <a:r>
              <a:rPr lang="fr-FR" b="1" dirty="0">
                <a:solidFill>
                  <a:srgbClr val="FF0000"/>
                </a:solidFill>
                <a:latin typeface="Arial" panose="020B0604020202020204" pitchFamily="34" charset="0"/>
                <a:cs typeface="Arial" panose="020B0604020202020204" pitchFamily="34" charset="0"/>
              </a:rPr>
              <a:t>Les réunions de la commission se tiennent chaque après midi, via </a:t>
            </a:r>
            <a:r>
              <a:rPr lang="fr-FR" b="1" dirty="0" err="1">
                <a:solidFill>
                  <a:srgbClr val="FF0000"/>
                </a:solidFill>
                <a:latin typeface="Arial" panose="020B0604020202020204" pitchFamily="34" charset="0"/>
                <a:cs typeface="Arial" panose="020B0604020202020204" pitchFamily="34" charset="0"/>
              </a:rPr>
              <a:t>Wats</a:t>
            </a:r>
            <a:r>
              <a:rPr lang="fr-FR" b="1" dirty="0">
                <a:solidFill>
                  <a:srgbClr val="FF0000"/>
                </a:solidFill>
                <a:latin typeface="Arial" panose="020B0604020202020204" pitchFamily="34" charset="0"/>
                <a:cs typeface="Arial" panose="020B0604020202020204" pitchFamily="34" charset="0"/>
              </a:rPr>
              <a:t> up et partage des résultats de activités des sous commissions et synthèse pour la réunion de coordination du lendemain.</a:t>
            </a:r>
          </a:p>
          <a:p>
            <a:pPr marL="0" indent="0">
              <a:buNone/>
            </a:pPr>
            <a:endParaRPr lang="en-US" dirty="0"/>
          </a:p>
        </p:txBody>
      </p:sp>
    </p:spTree>
    <p:extLst>
      <p:ext uri="{BB962C8B-B14F-4D97-AF65-F5344CB8AC3E}">
        <p14:creationId xmlns:p14="http://schemas.microsoft.com/office/powerpoint/2010/main" val="146729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A20C-C5A5-46D1-9D41-3CFBD03D1573}"/>
              </a:ext>
            </a:extLst>
          </p:cNvPr>
          <p:cNvSpPr>
            <a:spLocks noGrp="1"/>
          </p:cNvSpPr>
          <p:nvPr>
            <p:ph type="title"/>
          </p:nvPr>
        </p:nvSpPr>
        <p:spPr/>
        <p:txBody>
          <a:bodyPr>
            <a:normAutofit/>
          </a:bodyPr>
          <a:lstStyle/>
          <a:p>
            <a:pPr algn="ctr"/>
            <a:r>
              <a:rPr lang="fr-FR" sz="3000" b="1" dirty="0">
                <a:latin typeface="Arial" panose="020B0604020202020204" pitchFamily="34" charset="0"/>
                <a:cs typeface="Arial" panose="020B0604020202020204" pitchFamily="34" charset="0"/>
              </a:rPr>
              <a:t>SUPPORTS UTILISES</a:t>
            </a:r>
            <a:endParaRPr lang="en-US" sz="3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C524225-01AD-4EF3-AF3D-BFE29B5D009F}"/>
              </a:ext>
            </a:extLst>
          </p:cNvPr>
          <p:cNvSpPr>
            <a:spLocks noGrp="1"/>
          </p:cNvSpPr>
          <p:nvPr>
            <p:ph idx="1"/>
          </p:nvPr>
        </p:nvSpPr>
        <p:spPr>
          <a:xfrm>
            <a:off x="628650" y="2049946"/>
            <a:ext cx="7886700" cy="3440027"/>
          </a:xfrm>
        </p:spPr>
        <p:txBody>
          <a:bodyPr/>
          <a:lstStyle/>
          <a:p>
            <a:pPr marL="385763" indent="-385763">
              <a:buFont typeface="+mj-lt"/>
              <a:buAutoNum type="arabicPeriod"/>
            </a:pPr>
            <a:r>
              <a:rPr lang="fr-FR" dirty="0" err="1"/>
              <a:t>SOPs</a:t>
            </a:r>
            <a:r>
              <a:rPr lang="fr-FR" dirty="0"/>
              <a:t> pour la manipulation des corps et WASH</a:t>
            </a:r>
          </a:p>
          <a:p>
            <a:pPr marL="385763" indent="-385763">
              <a:buFont typeface="+mj-lt"/>
              <a:buAutoNum type="arabicPeriod"/>
            </a:pPr>
            <a:r>
              <a:rPr lang="fr-FR" dirty="0"/>
              <a:t>Fiches de gestion des décès communautaires</a:t>
            </a:r>
          </a:p>
          <a:p>
            <a:pPr marL="385763" indent="-385763">
              <a:buFont typeface="+mj-lt"/>
              <a:buAutoNum type="arabicPeriod"/>
            </a:pPr>
            <a:r>
              <a:rPr lang="fr-FR" dirty="0"/>
              <a:t>Fiches de désinfection des ménages; FOSA…</a:t>
            </a:r>
          </a:p>
          <a:p>
            <a:pPr marL="385763" indent="-385763">
              <a:buFont typeface="+mj-lt"/>
              <a:buAutoNum type="arabicPeriod"/>
            </a:pPr>
            <a:r>
              <a:rPr lang="fr-FR" dirty="0"/>
              <a:t>Fiche d’évaluation de la réponse WASH dans les FOSA</a:t>
            </a:r>
          </a:p>
          <a:p>
            <a:pPr marL="385763" indent="-385763">
              <a:buFont typeface="+mj-lt"/>
              <a:buAutoNum type="arabicPeriod"/>
            </a:pPr>
            <a:r>
              <a:rPr lang="fr-FR" dirty="0"/>
              <a:t>Modules de formation des agents de santé sur la PCI</a:t>
            </a:r>
          </a:p>
          <a:p>
            <a:pPr marL="385763" indent="-385763">
              <a:buFont typeface="+mj-lt"/>
              <a:buAutoNum type="arabicPeriod"/>
            </a:pPr>
            <a:r>
              <a:rPr lang="fr-FR" dirty="0"/>
              <a:t>Affiches </a:t>
            </a:r>
          </a:p>
          <a:p>
            <a:pPr marL="0" indent="0">
              <a:buNone/>
            </a:pPr>
            <a:endParaRPr lang="fr-FR" dirty="0"/>
          </a:p>
          <a:p>
            <a:pPr marL="0" indent="0">
              <a:buNone/>
            </a:pPr>
            <a:r>
              <a:rPr lang="fr-FR" dirty="0">
                <a:solidFill>
                  <a:srgbClr val="FF0000"/>
                </a:solidFill>
              </a:rPr>
              <a:t>Suivi/Evaluation: Indicateurs de suivi des activités  PCI disponibles et suivis chaque semaine par la commission</a:t>
            </a:r>
          </a:p>
          <a:p>
            <a:endParaRPr lang="en-US" dirty="0"/>
          </a:p>
        </p:txBody>
      </p:sp>
    </p:spTree>
    <p:extLst>
      <p:ext uri="{BB962C8B-B14F-4D97-AF65-F5344CB8AC3E}">
        <p14:creationId xmlns:p14="http://schemas.microsoft.com/office/powerpoint/2010/main" val="526778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8719F-5823-4A37-B9E5-5C44E80672F6}"/>
              </a:ext>
            </a:extLst>
          </p:cNvPr>
          <p:cNvSpPr>
            <a:spLocks noGrp="1"/>
          </p:cNvSpPr>
          <p:nvPr>
            <p:ph type="title"/>
          </p:nvPr>
        </p:nvSpPr>
        <p:spPr>
          <a:xfrm>
            <a:off x="628650" y="1016017"/>
            <a:ext cx="7886700" cy="994172"/>
          </a:xfrm>
        </p:spPr>
        <p:txBody>
          <a:bodyPr/>
          <a:lstStyle/>
          <a:p>
            <a:pPr algn="ctr"/>
            <a:r>
              <a:rPr lang="fr-FR" b="1" dirty="0">
                <a:latin typeface="Arial" panose="020B0604020202020204" pitchFamily="34" charset="0"/>
                <a:cs typeface="Arial" panose="020B0604020202020204" pitchFamily="34" charset="0"/>
              </a:rPr>
              <a:t>REALISATIONS MAJEURES</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7B2CFA-CA91-4E7C-BFBE-3BDF780ED992}"/>
              </a:ext>
            </a:extLst>
          </p:cNvPr>
          <p:cNvSpPr>
            <a:spLocks noGrp="1"/>
          </p:cNvSpPr>
          <p:nvPr>
            <p:ph idx="1"/>
          </p:nvPr>
        </p:nvSpPr>
        <p:spPr>
          <a:xfrm>
            <a:off x="417444" y="2010190"/>
            <a:ext cx="8097907" cy="3637721"/>
          </a:xfrm>
        </p:spPr>
        <p:txBody>
          <a:bodyPr>
            <a:normAutofit/>
          </a:bodyPr>
          <a:lstStyle/>
          <a:p>
            <a:r>
              <a:rPr lang="fr-FR" dirty="0"/>
              <a:t>Ménages désinfectés: </a:t>
            </a:r>
            <a:r>
              <a:rPr lang="fr-FR" dirty="0">
                <a:solidFill>
                  <a:srgbClr val="FF0000"/>
                </a:solidFill>
              </a:rPr>
              <a:t>755</a:t>
            </a:r>
          </a:p>
          <a:p>
            <a:r>
              <a:rPr lang="fr-FR" dirty="0"/>
              <a:t>FOSA désinfectées : </a:t>
            </a:r>
            <a:r>
              <a:rPr lang="fr-FR" dirty="0">
                <a:solidFill>
                  <a:srgbClr val="FF0000"/>
                </a:solidFill>
              </a:rPr>
              <a:t>140</a:t>
            </a:r>
          </a:p>
          <a:p>
            <a:r>
              <a:rPr lang="fr-FR" dirty="0"/>
              <a:t>Structures grand public: </a:t>
            </a:r>
            <a:r>
              <a:rPr lang="fr-FR" dirty="0">
                <a:solidFill>
                  <a:srgbClr val="FF0000"/>
                </a:solidFill>
              </a:rPr>
              <a:t>42 à Niamey</a:t>
            </a:r>
          </a:p>
          <a:p>
            <a:r>
              <a:rPr lang="fr-FR" dirty="0"/>
              <a:t>FOSA évaluées et renforcées pour la PCI avec des EPI: </a:t>
            </a:r>
            <a:r>
              <a:rPr lang="fr-FR" dirty="0">
                <a:solidFill>
                  <a:srgbClr val="FF0000"/>
                </a:solidFill>
              </a:rPr>
              <a:t>297</a:t>
            </a:r>
          </a:p>
          <a:p>
            <a:r>
              <a:rPr lang="fr-FR" dirty="0"/>
              <a:t>Disponibilité/utilisation des dispositifs de lavage des mains à l’entrée des services publics: </a:t>
            </a:r>
            <a:r>
              <a:rPr lang="fr-FR" dirty="0">
                <a:solidFill>
                  <a:srgbClr val="FF0000"/>
                </a:solidFill>
              </a:rPr>
              <a:t>198</a:t>
            </a:r>
          </a:p>
          <a:p>
            <a:r>
              <a:rPr lang="fr-FR" dirty="0"/>
              <a:t>Enterrements dignes et sécurisés: </a:t>
            </a:r>
            <a:r>
              <a:rPr lang="fr-FR" dirty="0">
                <a:solidFill>
                  <a:srgbClr val="FF0000"/>
                </a:solidFill>
              </a:rPr>
              <a:t>37</a:t>
            </a:r>
            <a:r>
              <a:rPr lang="fr-FR" dirty="0"/>
              <a:t> dont </a:t>
            </a:r>
            <a:r>
              <a:rPr lang="fr-FR" dirty="0">
                <a:solidFill>
                  <a:srgbClr val="FF0000"/>
                </a:solidFill>
              </a:rPr>
              <a:t>11</a:t>
            </a:r>
            <a:r>
              <a:rPr lang="fr-FR" dirty="0"/>
              <a:t> décès communautaires</a:t>
            </a:r>
          </a:p>
          <a:p>
            <a:r>
              <a:rPr lang="fr-FR" dirty="0"/>
              <a:t>Formation en cours de </a:t>
            </a:r>
            <a:r>
              <a:rPr lang="fr-FR" dirty="0">
                <a:solidFill>
                  <a:srgbClr val="FF0000"/>
                </a:solidFill>
              </a:rPr>
              <a:t>500</a:t>
            </a:r>
            <a:r>
              <a:rPr lang="fr-FR" dirty="0"/>
              <a:t> agents de santé de la communauté urbaine de Niamey, épicentre de l’épidémie au Niger…</a:t>
            </a:r>
            <a:endParaRPr lang="en-US" dirty="0"/>
          </a:p>
        </p:txBody>
      </p:sp>
    </p:spTree>
    <p:extLst>
      <p:ext uri="{BB962C8B-B14F-4D97-AF65-F5344CB8AC3E}">
        <p14:creationId xmlns:p14="http://schemas.microsoft.com/office/powerpoint/2010/main" val="27517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a8774838-1f11-4097-8c55-04e9ca4530b9" descr="Image">
            <a:extLst>
              <a:ext uri="{FF2B5EF4-FFF2-40B4-BE49-F238E27FC236}">
                <a16:creationId xmlns:a16="http://schemas.microsoft.com/office/drawing/2014/main" id="{D455D08D-0776-445D-8A60-9EF586354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4494628" cy="526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0cd68b46-f4ac-48a9-b3e8-bf15fc37e79f" descr="Image">
            <a:extLst>
              <a:ext uri="{FF2B5EF4-FFF2-40B4-BE49-F238E27FC236}">
                <a16:creationId xmlns:a16="http://schemas.microsoft.com/office/drawing/2014/main" id="{9A8E2FE0-5E5D-4433-B676-2D57C71D1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628" y="741191"/>
            <a:ext cx="4649372" cy="538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728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CB0936-7CB4-4C11-A8D4-7E72EAFD33F9}"/>
              </a:ext>
            </a:extLst>
          </p:cNvPr>
          <p:cNvSpPr>
            <a:spLocks noGrp="1"/>
          </p:cNvSpPr>
          <p:nvPr>
            <p:ph type="body" idx="1"/>
          </p:nvPr>
        </p:nvSpPr>
        <p:spPr/>
        <p:txBody>
          <a:bodyPr/>
          <a:lstStyle/>
          <a:p>
            <a:endParaRPr lang="en-US"/>
          </a:p>
        </p:txBody>
      </p:sp>
      <p:sp>
        <p:nvSpPr>
          <p:cNvPr id="6" name="Content Placeholder 5">
            <a:extLst>
              <a:ext uri="{FF2B5EF4-FFF2-40B4-BE49-F238E27FC236}">
                <a16:creationId xmlns:a16="http://schemas.microsoft.com/office/drawing/2014/main" id="{3A2943C6-4B7E-4942-8122-720CD14A35F1}"/>
              </a:ext>
            </a:extLst>
          </p:cNvPr>
          <p:cNvSpPr>
            <a:spLocks noGrp="1"/>
          </p:cNvSpPr>
          <p:nvPr>
            <p:ph sz="quarter" idx="4"/>
          </p:nvPr>
        </p:nvSpPr>
        <p:spPr>
          <a:xfrm>
            <a:off x="6359387" y="1314451"/>
            <a:ext cx="2585831" cy="4056149"/>
          </a:xfrm>
        </p:spPr>
        <p:txBody>
          <a:bodyPr/>
          <a:lstStyle/>
          <a:p>
            <a:endParaRPr lang="fr-FR" dirty="0"/>
          </a:p>
          <a:p>
            <a:endParaRPr lang="fr-FR" dirty="0"/>
          </a:p>
          <a:p>
            <a:endParaRPr lang="fr-FR" dirty="0"/>
          </a:p>
          <a:p>
            <a:endParaRPr lang="fr-FR" dirty="0"/>
          </a:p>
          <a:p>
            <a:endParaRPr lang="fr-FR" dirty="0"/>
          </a:p>
          <a:p>
            <a:pPr marL="0" indent="0" algn="ctr">
              <a:buNone/>
            </a:pPr>
            <a:r>
              <a:rPr lang="fr-FR" sz="3600" dirty="0">
                <a:latin typeface="Arial" panose="020B0604020202020204" pitchFamily="34" charset="0"/>
                <a:cs typeface="Arial" panose="020B0604020202020204" pitchFamily="34" charset="0"/>
              </a:rPr>
              <a:t>MERCI</a:t>
            </a:r>
            <a:endParaRPr lang="en-US" sz="3600" dirty="0">
              <a:latin typeface="Arial" panose="020B0604020202020204" pitchFamily="34" charset="0"/>
              <a:cs typeface="Arial" panose="020B0604020202020204" pitchFamily="34" charset="0"/>
            </a:endParaRPr>
          </a:p>
        </p:txBody>
      </p:sp>
      <p:pic>
        <p:nvPicPr>
          <p:cNvPr id="4098" name="3fdac96e-30be-4b04-9bdf-021a88514124" descr="Image">
            <a:extLst>
              <a:ext uri="{FF2B5EF4-FFF2-40B4-BE49-F238E27FC236}">
                <a16:creationId xmlns:a16="http://schemas.microsoft.com/office/drawing/2014/main" id="{8B857815-FA6D-466F-B82C-A2BE3DDC5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1" y="857250"/>
            <a:ext cx="6137051" cy="506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13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7A2C346-2A1D-4598-A8BE-B71B9BA71783}"/>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591387" y="3535198"/>
            <a:ext cx="1961226" cy="438876"/>
          </a:xfrm>
        </p:spPr>
      </p:pic>
      <p:sp>
        <p:nvSpPr>
          <p:cNvPr id="12" name="Title 1">
            <a:extLst>
              <a:ext uri="{FF2B5EF4-FFF2-40B4-BE49-F238E27FC236}">
                <a16:creationId xmlns:a16="http://schemas.microsoft.com/office/drawing/2014/main" id="{667B8052-DE1B-4C31-A78F-8614C4BFB14E}"/>
              </a:ext>
            </a:extLst>
          </p:cNvPr>
          <p:cNvSpPr>
            <a:spLocks noGrp="1"/>
          </p:cNvSpPr>
          <p:nvPr>
            <p:ph type="title"/>
          </p:nvPr>
        </p:nvSpPr>
        <p:spPr>
          <a:xfrm>
            <a:off x="561753" y="741872"/>
            <a:ext cx="6919520" cy="962526"/>
          </a:xfrm>
        </p:spPr>
        <p:txBody>
          <a:bodyPr>
            <a:noAutofit/>
          </a:bodyPr>
          <a:lstStyle/>
          <a:p>
            <a:r>
              <a:rPr lang="fr-FR" dirty="0">
                <a:latin typeface="+mn-lt"/>
              </a:rPr>
              <a:t>Données épidémiologiques pour la Région OMS Afrique (</a:t>
            </a:r>
            <a:r>
              <a:rPr lang="fr-FR" dirty="0">
                <a:solidFill>
                  <a:srgbClr val="FF0000"/>
                </a:solidFill>
                <a:latin typeface="+mn-lt"/>
              </a:rPr>
              <a:t>4 May </a:t>
            </a:r>
            <a:r>
              <a:rPr lang="fr-FR" dirty="0">
                <a:latin typeface="+mn-lt"/>
              </a:rPr>
              <a:t>2020)</a:t>
            </a:r>
          </a:p>
        </p:txBody>
      </p:sp>
      <p:pic>
        <p:nvPicPr>
          <p:cNvPr id="4" name="Picture 3">
            <a:extLst>
              <a:ext uri="{FF2B5EF4-FFF2-40B4-BE49-F238E27FC236}">
                <a16:creationId xmlns:a16="http://schemas.microsoft.com/office/drawing/2014/main" id="{9BA1BB0B-1FAD-4DF3-BA47-6EF5E2BE8913}"/>
              </a:ext>
            </a:extLst>
          </p:cNvPr>
          <p:cNvPicPr>
            <a:picLocks noChangeAspect="1"/>
          </p:cNvPicPr>
          <p:nvPr/>
        </p:nvPicPr>
        <p:blipFill>
          <a:blip r:embed="rId4"/>
          <a:stretch>
            <a:fillRect/>
          </a:stretch>
        </p:blipFill>
        <p:spPr>
          <a:xfrm>
            <a:off x="163677" y="1766532"/>
            <a:ext cx="8816645" cy="3632322"/>
          </a:xfrm>
          <a:prstGeom prst="rect">
            <a:avLst/>
          </a:prstGeom>
        </p:spPr>
      </p:pic>
      <p:sp>
        <p:nvSpPr>
          <p:cNvPr id="10" name="ZoneTexte 7">
            <a:extLst>
              <a:ext uri="{FF2B5EF4-FFF2-40B4-BE49-F238E27FC236}">
                <a16:creationId xmlns:a16="http://schemas.microsoft.com/office/drawing/2014/main" id="{899E3892-16A1-4C4E-9BD8-867386341A94}"/>
              </a:ext>
            </a:extLst>
          </p:cNvPr>
          <p:cNvSpPr txBox="1"/>
          <p:nvPr/>
        </p:nvSpPr>
        <p:spPr>
          <a:xfrm>
            <a:off x="1086480" y="6995608"/>
            <a:ext cx="7494707" cy="338554"/>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95AA7799-A5E4-4852-AAF2-7B84551A3F87}"/>
              </a:ext>
            </a:extLst>
          </p:cNvPr>
          <p:cNvSpPr>
            <a:spLocks noChangeArrowheads="1"/>
          </p:cNvSpPr>
          <p:nvPr/>
        </p:nvSpPr>
        <p:spPr bwMode="auto">
          <a:xfrm rot="10800000" flipV="1">
            <a:off x="327355" y="5398854"/>
            <a:ext cx="8816645"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Cumulativement</a:t>
            </a:r>
            <a:r>
              <a:rPr kumimoji="0" lang="en-US" altLang="en-US" sz="1700" b="0" i="0" u="none" strike="noStrike" kern="1200" cap="none" spc="0" normalizeH="0" baseline="0" noProof="0" dirty="0">
                <a:ln>
                  <a:noFill/>
                </a:ln>
                <a:solidFill>
                  <a:prstClr val="black"/>
                </a:solidFill>
                <a:effectLst/>
                <a:uLnTx/>
                <a:uFillTx/>
                <a:latin typeface="Arial"/>
                <a:ea typeface="+mn-ea"/>
                <a:cs typeface="+mn-cs"/>
              </a:rPr>
              <a:t>t, </a:t>
            </a: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on </a:t>
            </a:r>
            <a:r>
              <a:rPr kumimoji="0" lang="en-US" altLang="en-US" sz="1700" b="0" i="0" u="none" strike="noStrike" kern="1200" cap="none" spc="0" normalizeH="0" baseline="0" noProof="0" dirty="0">
                <a:ln>
                  <a:noFill/>
                </a:ln>
                <a:solidFill>
                  <a:prstClr val="black"/>
                </a:solidFill>
                <a:effectLst/>
                <a:uLnTx/>
                <a:uFillTx/>
                <a:latin typeface="Arial"/>
                <a:ea typeface="+mn-ea"/>
                <a:cs typeface="+mn-cs"/>
              </a:rPr>
              <a:t>d</a:t>
            </a: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énomb</a:t>
            </a:r>
            <a:r>
              <a:rPr kumimoji="0" lang="en-US" altLang="en-US" sz="1700" b="0" i="0" u="none" strike="noStrike" kern="1200" cap="none" spc="0" normalizeH="0" baseline="0" noProof="0" dirty="0">
                <a:ln>
                  <a:noFill/>
                </a:ln>
                <a:solidFill>
                  <a:prstClr val="black"/>
                </a:solidFill>
                <a:effectLst/>
                <a:uLnTx/>
                <a:uFillTx/>
                <a:latin typeface="Arial"/>
                <a:ea typeface="+mn-ea"/>
                <a:cs typeface="+mn-cs"/>
              </a:rPr>
              <a:t>re : </a:t>
            </a: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31460</a:t>
            </a:r>
            <a:r>
              <a:rPr kumimoji="0" lang="en-US" altLang="en-US" sz="1700" b="0" i="0" u="none" strike="noStrike" kern="1200" cap="none" spc="0" normalizeH="0" baseline="0" noProof="0" dirty="0">
                <a:ln>
                  <a:noFill/>
                </a:ln>
                <a:solidFill>
                  <a:prstClr val="black"/>
                </a:solidFill>
                <a:effectLst/>
                <a:uLnTx/>
                <a:uFillTx/>
                <a:latin typeface="Arial"/>
                <a:ea typeface="+mn-ea"/>
                <a:cs typeface="+mn-cs"/>
              </a:rPr>
              <a:t> </a:t>
            </a: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cas confirmés</a:t>
            </a:r>
            <a:r>
              <a:rPr kumimoji="0" lang="en-US" altLang="en-US" sz="1700" b="0" i="0" u="none" strike="noStrike" kern="1200" cap="none" spc="0" normalizeH="0" baseline="0" noProof="0" dirty="0">
                <a:ln>
                  <a:noFill/>
                </a:ln>
                <a:solidFill>
                  <a:prstClr val="black"/>
                </a:solidFill>
                <a:effectLst/>
                <a:uLnTx/>
                <a:uFillTx/>
                <a:latin typeface="Arial"/>
                <a:ea typeface="+mn-ea"/>
                <a:cs typeface="+mn-cs"/>
              </a:rPr>
              <a:t>; 1106 d</a:t>
            </a: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é</a:t>
            </a:r>
            <a:r>
              <a:rPr kumimoji="0" lang="en-US" altLang="en-US" sz="1700" b="0" i="0" u="none" strike="noStrike" kern="1200" cap="none" spc="0" normalizeH="0" baseline="0" noProof="0" dirty="0">
                <a:ln>
                  <a:noFill/>
                </a:ln>
                <a:solidFill>
                  <a:prstClr val="black"/>
                </a:solidFill>
                <a:effectLst/>
                <a:uLnTx/>
                <a:uFillTx/>
                <a:latin typeface="Arial"/>
                <a:ea typeface="+mn-ea"/>
                <a:cs typeface="+mn-cs"/>
              </a:rPr>
              <a:t>c</a:t>
            </a: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é</a:t>
            </a:r>
            <a:r>
              <a:rPr kumimoji="0" lang="en-US" altLang="en-US" sz="1700" b="0" i="0" u="none" strike="noStrike" kern="1200" cap="none" spc="0" normalizeH="0" baseline="0" noProof="0" dirty="0">
                <a:ln>
                  <a:noFill/>
                </a:ln>
                <a:solidFill>
                  <a:prstClr val="black"/>
                </a:solidFill>
                <a:effectLst/>
                <a:uLnTx/>
                <a:uFillTx/>
                <a:latin typeface="Arial"/>
                <a:ea typeface="+mn-ea"/>
                <a:cs typeface="+mn-cs"/>
              </a:rPr>
              <a:t>s (RFC 3.5%); 11018 </a:t>
            </a: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cas guéris </a:t>
            </a:r>
            <a:r>
              <a:rPr kumimoji="0" lang="en-US" altLang="en-US" sz="1700" b="0" i="0" u="none" strike="noStrike" kern="1200" cap="none" spc="0" normalizeH="0" baseline="0" noProof="0" dirty="0">
                <a:ln>
                  <a:noFill/>
                </a:ln>
                <a:solidFill>
                  <a:prstClr val="black"/>
                </a:solidFill>
                <a:effectLst/>
                <a:uLnTx/>
                <a:uFillTx/>
                <a:latin typeface="Arial"/>
                <a:ea typeface="+mn-ea"/>
                <a:cs typeface="+mn-cs"/>
              </a:rPr>
              <a:t>(35.0%); 46/47 pays </a:t>
            </a: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affectés.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Augmentation du nombre de cas par jour par rapport à la veille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Plus de 1000 cas par jour depuis le 25 avril</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La tendance hebdomadaire ne cesse d'augmenter</a:t>
            </a:r>
          </a:p>
        </p:txBody>
      </p:sp>
    </p:spTree>
    <p:extLst>
      <p:ext uri="{BB962C8B-B14F-4D97-AF65-F5344CB8AC3E}">
        <p14:creationId xmlns:p14="http://schemas.microsoft.com/office/powerpoint/2010/main" val="60740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5790" y="451769"/>
            <a:ext cx="8229600" cy="857250"/>
          </a:xfrm>
          <a:prstGeom prst="rect">
            <a:avLst/>
          </a:prstGeom>
        </p:spPr>
        <p:txBody>
          <a:bodyPr lIns="0" tIns="0" rIns="0" bIns="0"/>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H" sz="2800" b="1" i="0" u="none" strike="noStrike" kern="1200" cap="none" spc="0" normalizeH="0" baseline="0" noProof="0" dirty="0">
                <a:ln>
                  <a:noFill/>
                </a:ln>
                <a:solidFill>
                  <a:srgbClr val="0092CC"/>
                </a:solidFill>
                <a:effectLst/>
                <a:uLnTx/>
                <a:uFillTx/>
                <a:latin typeface="Arial"/>
                <a:ea typeface="+mj-ea"/>
                <a:cs typeface="+mj-cs"/>
              </a:rPr>
              <a:t>WASH est important dans la réponse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CH" sz="2800" b="1" i="0" u="none" strike="noStrike" kern="1200" cap="none" spc="0" normalizeH="0" baseline="0" noProof="0" dirty="0">
                <a:ln>
                  <a:noFill/>
                </a:ln>
                <a:solidFill>
                  <a:srgbClr val="0092CC"/>
                </a:solidFill>
                <a:effectLst/>
                <a:uLnTx/>
                <a:uFillTx/>
                <a:latin typeface="Arial"/>
                <a:ea typeface="+mj-ea"/>
                <a:cs typeface="+mj-cs"/>
              </a:rPr>
              <a:t>mondiale contre le COVID-19</a:t>
            </a: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fr-CH" sz="3200" b="0" i="0" u="none" strike="noStrike" kern="1200" cap="none" spc="0" normalizeH="0" baseline="0" noProof="0" dirty="0">
              <a:ln>
                <a:noFill/>
              </a:ln>
              <a:solidFill>
                <a:srgbClr val="00AEEF"/>
              </a:solidFill>
              <a:effectLst/>
              <a:uLnTx/>
              <a:uFillTx/>
              <a:latin typeface="Arial" charset="0"/>
              <a:ea typeface="Arial" charset="0"/>
              <a:cs typeface="Arial" charset="0"/>
            </a:endParaRPr>
          </a:p>
        </p:txBody>
      </p:sp>
      <p:sp>
        <p:nvSpPr>
          <p:cNvPr id="7" name="Slide Number Placeholder 5"/>
          <p:cNvSpPr>
            <a:spLocks noGrp="1"/>
          </p:cNvSpPr>
          <p:nvPr>
            <p:ph type="sldNum" sz="quarter" idx="12"/>
          </p:nvPr>
        </p:nvSpPr>
        <p:spPr>
          <a:xfrm>
            <a:off x="375790" y="5615565"/>
            <a:ext cx="2133600" cy="273844"/>
          </a:xfrm>
          <a:prstGeom prst="rect">
            <a:avLst/>
          </a:prstGeom>
        </p:spPr>
        <p:txBody>
          <a:bodyPr/>
          <a:lstStyle>
            <a:lvl1pPr algn="l">
              <a:defRPr sz="900">
                <a:solidFill>
                  <a:srgbClr val="7F7F7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F7F7F"/>
                </a:solidFill>
                <a:effectLst/>
                <a:uLnTx/>
                <a:uFillTx/>
                <a:latin typeface="Arial"/>
                <a:ea typeface="+mn-ea"/>
                <a:cs typeface="Times New Roman" panose="02020603050405020304" pitchFamily="18" charset="0"/>
              </a:rPr>
              <a:t>12</a:t>
            </a:r>
          </a:p>
        </p:txBody>
      </p:sp>
      <p:pic>
        <p:nvPicPr>
          <p:cNvPr id="2" name="Picture 1">
            <a:extLst>
              <a:ext uri="{FF2B5EF4-FFF2-40B4-BE49-F238E27FC236}">
                <a16:creationId xmlns:a16="http://schemas.microsoft.com/office/drawing/2014/main" id="{0D15715B-4804-4709-8DDE-A2B4D8D9888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4958" t="21363" r="36666" b="13242"/>
          <a:stretch/>
        </p:blipFill>
        <p:spPr>
          <a:xfrm>
            <a:off x="342522" y="4115287"/>
            <a:ext cx="1887460" cy="2446824"/>
          </a:xfrm>
          <a:prstGeom prst="rect">
            <a:avLst/>
          </a:prstGeom>
        </p:spPr>
      </p:pic>
      <p:sp>
        <p:nvSpPr>
          <p:cNvPr id="9" name="Title 1">
            <a:extLst>
              <a:ext uri="{FF2B5EF4-FFF2-40B4-BE49-F238E27FC236}">
                <a16:creationId xmlns:a16="http://schemas.microsoft.com/office/drawing/2014/main" id="{61E299B4-1322-4C33-903B-8A6F3108C656}"/>
              </a:ext>
            </a:extLst>
          </p:cNvPr>
          <p:cNvSpPr txBox="1">
            <a:spLocks/>
          </p:cNvSpPr>
          <p:nvPr/>
        </p:nvSpPr>
        <p:spPr>
          <a:xfrm>
            <a:off x="2509390" y="4251073"/>
            <a:ext cx="6503789" cy="4356604"/>
          </a:xfrm>
          <a:prstGeom prst="rect">
            <a:avLst/>
          </a:prstGeom>
        </p:spPr>
        <p:txBody>
          <a:bodyPr lIns="0" tIns="0" rIns="0" bIns="0"/>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fr-CH"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1" name="Title 1">
            <a:extLst>
              <a:ext uri="{FF2B5EF4-FFF2-40B4-BE49-F238E27FC236}">
                <a16:creationId xmlns:a16="http://schemas.microsoft.com/office/drawing/2014/main" id="{73A1380D-0A72-4D50-9620-324976B8C49B}"/>
              </a:ext>
            </a:extLst>
          </p:cNvPr>
          <p:cNvSpPr txBox="1">
            <a:spLocks/>
          </p:cNvSpPr>
          <p:nvPr/>
        </p:nvSpPr>
        <p:spPr>
          <a:xfrm>
            <a:off x="2509390" y="3777632"/>
            <a:ext cx="6503789" cy="588044"/>
          </a:xfrm>
          <a:prstGeom prst="rect">
            <a:avLst/>
          </a:prstGeom>
        </p:spPr>
        <p:txBody>
          <a:bodyPr lIns="0" tIns="0" rIns="0" bIns="0"/>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fr-CH" sz="2200" b="1" i="0" u="none" strike="noStrike" kern="1200" cap="none" spc="0" normalizeH="0" baseline="0" noProof="0" dirty="0">
                <a:ln>
                  <a:noFill/>
                </a:ln>
                <a:solidFill>
                  <a:prstClr val="black"/>
                </a:solidFill>
                <a:effectLst/>
                <a:uLnTx/>
                <a:uFillTx/>
                <a:latin typeface="Arial" charset="0"/>
                <a:ea typeface="Arial" charset="0"/>
                <a:cs typeface="Arial" charset="0"/>
              </a:rPr>
              <a:t>Réponse de OMS</a:t>
            </a:r>
            <a:endParaRPr kumimoji="0" lang="fr-CH" sz="22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fr-CH" sz="1800"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fr-CH"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4" name="TextBox 3">
            <a:extLst>
              <a:ext uri="{FF2B5EF4-FFF2-40B4-BE49-F238E27FC236}">
                <a16:creationId xmlns:a16="http://schemas.microsoft.com/office/drawing/2014/main" id="{FFEF42C1-551A-46FD-ABE8-4F7BAC17635C}"/>
              </a:ext>
            </a:extLst>
          </p:cNvPr>
          <p:cNvSpPr txBox="1"/>
          <p:nvPr/>
        </p:nvSpPr>
        <p:spPr>
          <a:xfrm>
            <a:off x="2465455" y="4174773"/>
            <a:ext cx="6783197" cy="24468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700" b="0" i="0" u="none" strike="noStrike" kern="1200" cap="none" spc="0" normalizeH="0" baseline="0" noProof="0" dirty="0">
                <a:ln>
                  <a:noFill/>
                </a:ln>
                <a:solidFill>
                  <a:prstClr val="black"/>
                </a:solidFill>
                <a:effectLst/>
                <a:highlight>
                  <a:srgbClr val="90CD7B"/>
                </a:highlight>
                <a:uLnTx/>
                <a:uFillTx/>
                <a:latin typeface="Arial Unicode MS"/>
                <a:ea typeface="+mn-ea"/>
                <a:cs typeface="+mn-cs"/>
              </a:rPr>
              <a:t>Pilier 1: Coordination, planification et suivi au niveau des pays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700" b="0" i="0" u="none" strike="noStrike" kern="1200" cap="none" spc="0" normalizeH="0" baseline="0" noProof="0" dirty="0">
                <a:ln>
                  <a:noFill/>
                </a:ln>
                <a:solidFill>
                  <a:prstClr val="black"/>
                </a:solidFill>
                <a:effectLst/>
                <a:highlight>
                  <a:srgbClr val="90CD7B"/>
                </a:highlight>
                <a:uLnTx/>
                <a:uFillTx/>
                <a:latin typeface="Arial Unicode MS"/>
                <a:ea typeface="+mn-ea"/>
                <a:cs typeface="+mn-cs"/>
              </a:rPr>
              <a:t>Pilier 2: Communication des risques et engagement communautaire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Pilier 3: Surveillance, équipes d'intervention rapide et enquête sur les cas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Pilier 4: Points d'entrée aux fronti</a:t>
            </a:r>
            <a:r>
              <a:rPr kumimoji="0" lang="fr-FR" altLang="en-US" sz="17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è</a:t>
            </a: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res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Pilier 5: Laboratoires nationaux</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700" b="0" i="0" u="none" strike="noStrike" kern="1200" cap="none" spc="0" normalizeH="0" baseline="0" noProof="0" dirty="0">
                <a:ln>
                  <a:noFill/>
                </a:ln>
                <a:solidFill>
                  <a:prstClr val="black"/>
                </a:solidFill>
                <a:effectLst/>
                <a:highlight>
                  <a:srgbClr val="90CD7B"/>
                </a:highlight>
                <a:uLnTx/>
                <a:uFillTx/>
                <a:latin typeface="Arial Unicode MS"/>
                <a:ea typeface="+mn-ea"/>
                <a:cs typeface="+mn-cs"/>
              </a:rPr>
              <a:t>Pilier 6: Prévention et contrôle des infections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700" b="0" i="0" u="none" strike="noStrike" kern="1200" cap="none" spc="0" normalizeH="0" baseline="0" noProof="0" dirty="0">
                <a:ln>
                  <a:noFill/>
                </a:ln>
                <a:solidFill>
                  <a:prstClr val="black"/>
                </a:solidFill>
                <a:effectLst/>
                <a:highlight>
                  <a:srgbClr val="90CD7B"/>
                </a:highlight>
                <a:uLnTx/>
                <a:uFillTx/>
                <a:latin typeface="Arial Unicode MS"/>
                <a:ea typeface="+mn-ea"/>
                <a:cs typeface="+mn-cs"/>
              </a:rPr>
              <a:t>Pilier 7: Gestion des cas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700" b="0" i="0" u="none" strike="noStrike" kern="1200" cap="none" spc="0" normalizeH="0" baseline="0" noProof="0" dirty="0">
                <a:ln>
                  <a:noFill/>
                </a:ln>
                <a:solidFill>
                  <a:prstClr val="black"/>
                </a:solidFill>
                <a:effectLst/>
                <a:uLnTx/>
                <a:uFillTx/>
                <a:latin typeface="Arial Unicode MS"/>
                <a:ea typeface="+mn-ea"/>
                <a:cs typeface="+mn-cs"/>
              </a:rPr>
              <a:t>Pilier 8: Support opérationnel et logistique</a:t>
            </a:r>
            <a:r>
              <a:rPr kumimoji="0" lang="fr-FR" altLang="en-US" sz="1700" b="0" i="0" u="none" strike="noStrike" kern="1200" cap="none" spc="0" normalizeH="0" baseline="0" noProof="0" dirty="0">
                <a:ln>
                  <a:noFill/>
                </a:ln>
                <a:solidFill>
                  <a:prstClr val="black"/>
                </a:solidFill>
                <a:effectLst/>
                <a:uLnTx/>
                <a:uFillTx/>
                <a:latin typeface="Arial"/>
                <a:ea typeface="+mn-ea"/>
                <a:cs typeface="+mn-cs"/>
              </a:rPr>
              <a:t> </a:t>
            </a:r>
            <a:endParaRPr kumimoji="0" lang="fr-FR" alt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B26A6D9C-910C-4E4E-8EE3-21AF49A1E612}"/>
              </a:ext>
            </a:extLst>
          </p:cNvPr>
          <p:cNvSpPr/>
          <p:nvPr/>
        </p:nvSpPr>
        <p:spPr>
          <a:xfrm>
            <a:off x="2448202" y="1562640"/>
            <a:ext cx="3281668" cy="43088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2200" b="1" i="0" u="none" strike="noStrike" kern="1200" cap="none" spc="0" normalizeH="0" baseline="0" noProof="0" dirty="0">
                <a:ln>
                  <a:noFill/>
                </a:ln>
                <a:solidFill>
                  <a:prstClr val="black"/>
                </a:solidFill>
                <a:effectLst/>
                <a:uLnTx/>
                <a:uFillTx/>
                <a:latin typeface="Arial Unicode MS"/>
                <a:ea typeface="+mn-ea"/>
                <a:cs typeface="+mn-cs"/>
              </a:rPr>
              <a:t>Plan mondial de l'ONU</a:t>
            </a:r>
            <a:endParaRPr kumimoji="0" lang="fr-FR" alt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8221DB38-9496-4345-9BA3-EFA3705E6BF7}"/>
              </a:ext>
            </a:extLst>
          </p:cNvPr>
          <p:cNvPicPr>
            <a:picLocks noChangeAspect="1"/>
          </p:cNvPicPr>
          <p:nvPr/>
        </p:nvPicPr>
        <p:blipFill>
          <a:blip r:embed="rId4"/>
          <a:stretch>
            <a:fillRect/>
          </a:stretch>
        </p:blipFill>
        <p:spPr>
          <a:xfrm>
            <a:off x="348484" y="1391421"/>
            <a:ext cx="1925434" cy="2650357"/>
          </a:xfrm>
          <a:prstGeom prst="rect">
            <a:avLst/>
          </a:prstGeom>
        </p:spPr>
      </p:pic>
      <p:pic>
        <p:nvPicPr>
          <p:cNvPr id="13" name="Picture 12">
            <a:extLst>
              <a:ext uri="{FF2B5EF4-FFF2-40B4-BE49-F238E27FC236}">
                <a16:creationId xmlns:a16="http://schemas.microsoft.com/office/drawing/2014/main" id="{95D2613C-4057-49A2-8D08-4A000AB23A18}"/>
              </a:ext>
            </a:extLst>
          </p:cNvPr>
          <p:cNvPicPr>
            <a:picLocks noChangeAspect="1"/>
          </p:cNvPicPr>
          <p:nvPr/>
        </p:nvPicPr>
        <p:blipFill>
          <a:blip r:embed="rId5"/>
          <a:stretch>
            <a:fillRect/>
          </a:stretch>
        </p:blipFill>
        <p:spPr>
          <a:xfrm>
            <a:off x="2448202" y="1943244"/>
            <a:ext cx="5385146" cy="1838566"/>
          </a:xfrm>
          <a:prstGeom prst="rect">
            <a:avLst/>
          </a:prstGeom>
        </p:spPr>
      </p:pic>
    </p:spTree>
    <p:extLst>
      <p:ext uri="{BB962C8B-B14F-4D97-AF65-F5344CB8AC3E}">
        <p14:creationId xmlns:p14="http://schemas.microsoft.com/office/powerpoint/2010/main" val="29201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2FAD8-B0BB-0347-AE4A-0823D23C5F8E}"/>
              </a:ext>
            </a:extLst>
          </p:cNvPr>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306C9-9015-2443-9079-7DD3ECAFD520}" type="slidenum">
              <a:rPr kumimoji="0" lang="en-US" sz="1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3" name="Title 2">
            <a:extLst>
              <a:ext uri="{FF2B5EF4-FFF2-40B4-BE49-F238E27FC236}">
                <a16:creationId xmlns:a16="http://schemas.microsoft.com/office/drawing/2014/main" id="{1C5362D0-8898-E348-A0D7-F55856311431}"/>
              </a:ext>
            </a:extLst>
          </p:cNvPr>
          <p:cNvSpPr>
            <a:spLocks noGrp="1"/>
          </p:cNvSpPr>
          <p:nvPr>
            <p:ph type="title"/>
          </p:nvPr>
        </p:nvSpPr>
        <p:spPr/>
        <p:txBody>
          <a:bodyPr/>
          <a:lstStyle/>
          <a:p>
            <a:r>
              <a:rPr lang="fr-BE" dirty="0">
                <a:latin typeface="+mn-lt"/>
              </a:rPr>
              <a:t>Documents clés</a:t>
            </a:r>
            <a:br>
              <a:rPr lang="fr-BE" dirty="0">
                <a:latin typeface="+mn-lt"/>
              </a:rPr>
            </a:br>
            <a:r>
              <a:rPr lang="fr-BE" sz="1800" i="1" dirty="0">
                <a:latin typeface="+mn-lt"/>
              </a:rPr>
              <a:t>Traduction en cours</a:t>
            </a:r>
            <a:endParaRPr lang="fr-BE" i="1" dirty="0">
              <a:latin typeface="+mn-lt"/>
            </a:endParaRPr>
          </a:p>
        </p:txBody>
      </p:sp>
      <p:pic>
        <p:nvPicPr>
          <p:cNvPr id="4" name="Picture 3">
            <a:extLst>
              <a:ext uri="{FF2B5EF4-FFF2-40B4-BE49-F238E27FC236}">
                <a16:creationId xmlns:a16="http://schemas.microsoft.com/office/drawing/2014/main" id="{DC87B997-3F9A-40BF-9259-7F2DBBAC0C5F}"/>
              </a:ext>
            </a:extLst>
          </p:cNvPr>
          <p:cNvPicPr>
            <a:picLocks noChangeAspect="1"/>
          </p:cNvPicPr>
          <p:nvPr/>
        </p:nvPicPr>
        <p:blipFill>
          <a:blip r:embed="rId3"/>
          <a:stretch>
            <a:fillRect/>
          </a:stretch>
        </p:blipFill>
        <p:spPr>
          <a:xfrm>
            <a:off x="716530" y="2076953"/>
            <a:ext cx="3054874" cy="432648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B044650B-AB2B-49EC-A197-F689C66F02B6}"/>
              </a:ext>
            </a:extLst>
          </p:cNvPr>
          <p:cNvPicPr>
            <a:picLocks noChangeAspect="1"/>
          </p:cNvPicPr>
          <p:nvPr/>
        </p:nvPicPr>
        <p:blipFill>
          <a:blip r:embed="rId4"/>
          <a:stretch>
            <a:fillRect/>
          </a:stretch>
        </p:blipFill>
        <p:spPr>
          <a:xfrm>
            <a:off x="4748051" y="2060363"/>
            <a:ext cx="3054874" cy="43430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666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2FAD8-B0BB-0347-AE4A-0823D23C5F8E}"/>
              </a:ext>
            </a:extLst>
          </p:cNvPr>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306C9-9015-2443-9079-7DD3ECAFD520}" type="slidenum">
              <a:rPr kumimoji="0" lang="en-US" sz="1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6" name="Text Placeholder 5">
            <a:extLst>
              <a:ext uri="{FF2B5EF4-FFF2-40B4-BE49-F238E27FC236}">
                <a16:creationId xmlns:a16="http://schemas.microsoft.com/office/drawing/2014/main" id="{F8D1DA01-1AE8-BC45-893F-E51836A66228}"/>
              </a:ext>
            </a:extLst>
          </p:cNvPr>
          <p:cNvSpPr>
            <a:spLocks noGrp="1"/>
          </p:cNvSpPr>
          <p:nvPr>
            <p:ph type="body" sz="quarter" idx="34"/>
          </p:nvPr>
        </p:nvSpPr>
        <p:spPr>
          <a:xfrm>
            <a:off x="938142" y="1962104"/>
            <a:ext cx="5465491" cy="415335"/>
          </a:xfrm>
        </p:spPr>
        <p:txBody>
          <a:bodyPr/>
          <a:lstStyle/>
          <a:p>
            <a:r>
              <a:rPr lang="fr-FR" sz="1500" b="1" dirty="0"/>
              <a:t>Hygiène des mains: </a:t>
            </a:r>
            <a:r>
              <a:rPr lang="fr-FR" sz="1500" dirty="0"/>
              <a:t>Hygiène des mains fréquente et correcte - l'une des mesures de prévention les plus importantes. L'hygiène des mains au bon moment.</a:t>
            </a:r>
            <a:endParaRPr lang="en-GB" sz="1500" dirty="0">
              <a:ea typeface="SimSun" panose="02010600030101010101" pitchFamily="2" charset="-122"/>
              <a:cs typeface="Arial" panose="020B0604020202020204" pitchFamily="34" charset="0"/>
            </a:endParaRPr>
          </a:p>
        </p:txBody>
      </p:sp>
      <p:sp>
        <p:nvSpPr>
          <p:cNvPr id="9" name="Text Placeholder 8">
            <a:extLst>
              <a:ext uri="{FF2B5EF4-FFF2-40B4-BE49-F238E27FC236}">
                <a16:creationId xmlns:a16="http://schemas.microsoft.com/office/drawing/2014/main" id="{F3A2A240-C7D8-1543-B34A-7200043ED3FD}"/>
              </a:ext>
            </a:extLst>
          </p:cNvPr>
          <p:cNvSpPr>
            <a:spLocks noGrp="1"/>
          </p:cNvSpPr>
          <p:nvPr>
            <p:ph type="body" sz="quarter" idx="37"/>
          </p:nvPr>
        </p:nvSpPr>
        <p:spPr>
          <a:xfrm>
            <a:off x="938143" y="3747524"/>
            <a:ext cx="5271459" cy="395998"/>
          </a:xfrm>
        </p:spPr>
        <p:txBody>
          <a:bodyPr/>
          <a:lstStyle/>
          <a:p>
            <a:pPr lvl="0" eaLnBrk="0" fontAlgn="base" hangingPunct="0">
              <a:spcBef>
                <a:spcPct val="0"/>
              </a:spcBef>
              <a:spcAft>
                <a:spcPct val="0"/>
              </a:spcAft>
              <a:buClrTx/>
              <a:buSzTx/>
            </a:pPr>
            <a:r>
              <a:rPr lang="fr-FR" altLang="en-US" sz="1500" b="1" dirty="0">
                <a:latin typeface="Arial Unicode MS"/>
              </a:rPr>
              <a:t>Eau et assainissement: </a:t>
            </a:r>
            <a:r>
              <a:rPr lang="fr-FR" altLang="en-US" sz="1500" dirty="0">
                <a:latin typeface="Arial Unicode MS"/>
              </a:rPr>
              <a:t>les directives existantes de l'OMS sur la gestion sûre des services d'eau potable et d'assainissement s'appliquent à l'épidémie de COVID-19.</a:t>
            </a:r>
            <a:r>
              <a:rPr lang="fr-FR" altLang="en-US" sz="1500" dirty="0"/>
              <a:t> </a:t>
            </a:r>
            <a:endParaRPr lang="fr-FR" altLang="en-US" sz="1500" dirty="0">
              <a:latin typeface="Arial" panose="020B0604020202020204" pitchFamily="34" charset="0"/>
            </a:endParaRPr>
          </a:p>
        </p:txBody>
      </p:sp>
      <p:sp>
        <p:nvSpPr>
          <p:cNvPr id="12" name="Text Placeholder 11">
            <a:extLst>
              <a:ext uri="{FF2B5EF4-FFF2-40B4-BE49-F238E27FC236}">
                <a16:creationId xmlns:a16="http://schemas.microsoft.com/office/drawing/2014/main" id="{028BCD70-63F6-5A44-A4C7-E71D78988628}"/>
              </a:ext>
            </a:extLst>
          </p:cNvPr>
          <p:cNvSpPr>
            <a:spLocks noGrp="1"/>
          </p:cNvSpPr>
          <p:nvPr>
            <p:ph type="body" sz="quarter" idx="40"/>
          </p:nvPr>
        </p:nvSpPr>
        <p:spPr>
          <a:xfrm>
            <a:off x="955757" y="5633585"/>
            <a:ext cx="4928484" cy="395998"/>
          </a:xfrm>
        </p:spPr>
        <p:txBody>
          <a:bodyPr/>
          <a:lstStyle/>
          <a:p>
            <a:pPr lvl="0" eaLnBrk="0" fontAlgn="base" hangingPunct="0">
              <a:spcBef>
                <a:spcPct val="0"/>
              </a:spcBef>
              <a:spcAft>
                <a:spcPct val="0"/>
              </a:spcAft>
              <a:buClrTx/>
              <a:buSzTx/>
            </a:pPr>
            <a:r>
              <a:rPr lang="fr-FR" altLang="en-US" sz="1500" dirty="0">
                <a:latin typeface="Arial Unicode MS"/>
              </a:rPr>
              <a:t>.</a:t>
            </a:r>
            <a:endParaRPr lang="fr-FR" altLang="en-US" sz="1500" dirty="0"/>
          </a:p>
        </p:txBody>
      </p:sp>
      <p:sp>
        <p:nvSpPr>
          <p:cNvPr id="18" name="Text Placeholder 17">
            <a:extLst>
              <a:ext uri="{FF2B5EF4-FFF2-40B4-BE49-F238E27FC236}">
                <a16:creationId xmlns:a16="http://schemas.microsoft.com/office/drawing/2014/main" id="{51A64A3D-E56A-2A41-B562-1F8FE9A7A343}"/>
              </a:ext>
            </a:extLst>
          </p:cNvPr>
          <p:cNvSpPr>
            <a:spLocks noGrp="1"/>
          </p:cNvSpPr>
          <p:nvPr>
            <p:ph type="body" sz="quarter" idx="46"/>
          </p:nvPr>
        </p:nvSpPr>
        <p:spPr>
          <a:xfrm>
            <a:off x="938142" y="2835381"/>
            <a:ext cx="5049697" cy="574179"/>
          </a:xfrm>
        </p:spPr>
        <p:txBody>
          <a:bodyPr/>
          <a:lstStyle/>
          <a:p>
            <a:pPr lvl="0" eaLnBrk="0" fontAlgn="base" hangingPunct="0">
              <a:spcBef>
                <a:spcPct val="0"/>
              </a:spcBef>
              <a:spcAft>
                <a:spcPct val="0"/>
              </a:spcAft>
              <a:buClrTx/>
              <a:buSzTx/>
            </a:pPr>
            <a:r>
              <a:rPr lang="fr-FR" altLang="en-US" sz="1500" b="1" dirty="0">
                <a:latin typeface="Arial Unicode MS"/>
              </a:rPr>
              <a:t>Hygiène de l'environnement: </a:t>
            </a:r>
            <a:r>
              <a:rPr lang="fr-FR" altLang="en-US" sz="1500" dirty="0">
                <a:latin typeface="Arial Unicode MS"/>
              </a:rPr>
              <a:t>une inactivation efficace sur les surfaces peut être obtenue en 1 minute en utilisant des désinfectants courants</a:t>
            </a:r>
            <a:endParaRPr lang="fr-FR" altLang="en-US" sz="1500" dirty="0"/>
          </a:p>
        </p:txBody>
      </p:sp>
      <p:sp>
        <p:nvSpPr>
          <p:cNvPr id="3" name="Title 2">
            <a:extLst>
              <a:ext uri="{FF2B5EF4-FFF2-40B4-BE49-F238E27FC236}">
                <a16:creationId xmlns:a16="http://schemas.microsoft.com/office/drawing/2014/main" id="{1C5362D0-8898-E348-A0D7-F55856311431}"/>
              </a:ext>
            </a:extLst>
          </p:cNvPr>
          <p:cNvSpPr>
            <a:spLocks noGrp="1"/>
          </p:cNvSpPr>
          <p:nvPr>
            <p:ph type="title"/>
          </p:nvPr>
        </p:nvSpPr>
        <p:spPr>
          <a:xfrm>
            <a:off x="359999" y="594504"/>
            <a:ext cx="6120000" cy="720000"/>
          </a:xfrm>
        </p:spPr>
        <p:txBody>
          <a:bodyPr/>
          <a:lstStyle/>
          <a:p>
            <a:r>
              <a:rPr lang="fr-FR" dirty="0">
                <a:latin typeface="+mn-lt"/>
              </a:rPr>
              <a:t>Messages </a:t>
            </a:r>
            <a:r>
              <a:rPr lang="fr-FR" dirty="0">
                <a:latin typeface="+mn-lt"/>
                <a:cs typeface="Calibri" panose="020F0502020204030204" pitchFamily="34" charset="0"/>
              </a:rPr>
              <a:t>à</a:t>
            </a:r>
            <a:r>
              <a:rPr lang="fr-FR" dirty="0">
                <a:latin typeface="+mn-lt"/>
              </a:rPr>
              <a:t> retenir</a:t>
            </a:r>
          </a:p>
        </p:txBody>
      </p:sp>
      <p:sp>
        <p:nvSpPr>
          <p:cNvPr id="23" name="TextBox 22">
            <a:extLst>
              <a:ext uri="{FF2B5EF4-FFF2-40B4-BE49-F238E27FC236}">
                <a16:creationId xmlns:a16="http://schemas.microsoft.com/office/drawing/2014/main" id="{F4452753-487D-874D-BA5E-64AA743E94BB}"/>
              </a:ext>
            </a:extLst>
          </p:cNvPr>
          <p:cNvSpPr txBox="1"/>
          <p:nvPr/>
        </p:nvSpPr>
        <p:spPr>
          <a:xfrm>
            <a:off x="359999" y="2160104"/>
            <a:ext cx="819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CDE">
                    <a:lumMod val="75000"/>
                  </a:srgbClr>
                </a:solidFill>
                <a:effectLst/>
                <a:uLnTx/>
                <a:uFillTx/>
                <a:latin typeface="Arial"/>
                <a:ea typeface="+mn-ea"/>
                <a:cs typeface="+mn-cs"/>
              </a:rPr>
              <a:t>1.</a:t>
            </a:r>
          </a:p>
        </p:txBody>
      </p:sp>
      <p:sp>
        <p:nvSpPr>
          <p:cNvPr id="24" name="TextBox 23">
            <a:extLst>
              <a:ext uri="{FF2B5EF4-FFF2-40B4-BE49-F238E27FC236}">
                <a16:creationId xmlns:a16="http://schemas.microsoft.com/office/drawing/2014/main" id="{07D6961A-AA38-1D4D-B801-F572D36071BF}"/>
              </a:ext>
            </a:extLst>
          </p:cNvPr>
          <p:cNvSpPr txBox="1"/>
          <p:nvPr/>
        </p:nvSpPr>
        <p:spPr>
          <a:xfrm>
            <a:off x="359999" y="3157365"/>
            <a:ext cx="819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CDE">
                    <a:lumMod val="75000"/>
                  </a:srgbClr>
                </a:solidFill>
                <a:effectLst/>
                <a:uLnTx/>
                <a:uFillTx/>
                <a:latin typeface="Arial"/>
                <a:ea typeface="+mn-ea"/>
                <a:cs typeface="+mn-cs"/>
              </a:rPr>
              <a:t>2.</a:t>
            </a:r>
          </a:p>
        </p:txBody>
      </p:sp>
      <p:sp>
        <p:nvSpPr>
          <p:cNvPr id="25" name="TextBox 24">
            <a:extLst>
              <a:ext uri="{FF2B5EF4-FFF2-40B4-BE49-F238E27FC236}">
                <a16:creationId xmlns:a16="http://schemas.microsoft.com/office/drawing/2014/main" id="{9820A515-F55B-2B45-817A-2DC23C6D0288}"/>
              </a:ext>
            </a:extLst>
          </p:cNvPr>
          <p:cNvSpPr txBox="1"/>
          <p:nvPr/>
        </p:nvSpPr>
        <p:spPr>
          <a:xfrm>
            <a:off x="359999" y="4057744"/>
            <a:ext cx="819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CDE">
                    <a:lumMod val="75000"/>
                  </a:srgbClr>
                </a:solidFill>
                <a:effectLst/>
                <a:uLnTx/>
                <a:uFillTx/>
                <a:latin typeface="Arial"/>
                <a:ea typeface="+mn-ea"/>
                <a:cs typeface="+mn-cs"/>
              </a:rPr>
              <a:t>3.</a:t>
            </a:r>
          </a:p>
        </p:txBody>
      </p:sp>
      <p:sp>
        <p:nvSpPr>
          <p:cNvPr id="26" name="TextBox 25">
            <a:extLst>
              <a:ext uri="{FF2B5EF4-FFF2-40B4-BE49-F238E27FC236}">
                <a16:creationId xmlns:a16="http://schemas.microsoft.com/office/drawing/2014/main" id="{FB08E5A2-FA60-2F42-9DAB-308775853E44}"/>
              </a:ext>
            </a:extLst>
          </p:cNvPr>
          <p:cNvSpPr txBox="1"/>
          <p:nvPr/>
        </p:nvSpPr>
        <p:spPr>
          <a:xfrm>
            <a:off x="359999" y="5055005"/>
            <a:ext cx="819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CDE">
                    <a:lumMod val="75000"/>
                  </a:srgbClr>
                </a:solidFill>
                <a:effectLst/>
                <a:uLnTx/>
                <a:uFillTx/>
                <a:latin typeface="Arial"/>
                <a:ea typeface="+mn-ea"/>
                <a:cs typeface="+mn-cs"/>
              </a:rPr>
              <a:t>4.</a:t>
            </a:r>
          </a:p>
        </p:txBody>
      </p:sp>
      <p:sp>
        <p:nvSpPr>
          <p:cNvPr id="27" name="TextBox 26">
            <a:extLst>
              <a:ext uri="{FF2B5EF4-FFF2-40B4-BE49-F238E27FC236}">
                <a16:creationId xmlns:a16="http://schemas.microsoft.com/office/drawing/2014/main" id="{4215F847-ED1F-DB4F-857C-CE6B28409D66}"/>
              </a:ext>
            </a:extLst>
          </p:cNvPr>
          <p:cNvSpPr txBox="1"/>
          <p:nvPr/>
        </p:nvSpPr>
        <p:spPr>
          <a:xfrm>
            <a:off x="334036" y="5879542"/>
            <a:ext cx="819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9CDE">
                    <a:lumMod val="75000"/>
                  </a:srgbClr>
                </a:solidFill>
                <a:effectLst/>
                <a:uLnTx/>
                <a:uFillTx/>
                <a:latin typeface="Arial"/>
                <a:ea typeface="+mn-ea"/>
                <a:cs typeface="+mn-cs"/>
              </a:rPr>
              <a:t>5.</a:t>
            </a:r>
          </a:p>
        </p:txBody>
      </p:sp>
      <p:cxnSp>
        <p:nvCxnSpPr>
          <p:cNvPr id="29" name="Straight Connector 28">
            <a:extLst>
              <a:ext uri="{FF2B5EF4-FFF2-40B4-BE49-F238E27FC236}">
                <a16:creationId xmlns:a16="http://schemas.microsoft.com/office/drawing/2014/main" id="{5C8DC5B1-ABB7-7847-89B9-875126538340}"/>
              </a:ext>
            </a:extLst>
          </p:cNvPr>
          <p:cNvCxnSpPr/>
          <p:nvPr/>
        </p:nvCxnSpPr>
        <p:spPr>
          <a:xfrm>
            <a:off x="838199" y="1918689"/>
            <a:ext cx="0" cy="4418802"/>
          </a:xfrm>
          <a:prstGeom prst="line">
            <a:avLst/>
          </a:prstGeom>
          <a:ln w="88900">
            <a:solidFill>
              <a:srgbClr val="009CDE"/>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F1F254CC-46BF-4731-933D-31F5461C113D}"/>
              </a:ext>
            </a:extLst>
          </p:cNvPr>
          <p:cNvSpPr>
            <a:spLocks noChangeArrowheads="1"/>
          </p:cNvSpPr>
          <p:nvPr/>
        </p:nvSpPr>
        <p:spPr bwMode="auto">
          <a:xfrm>
            <a:off x="-581675" y="737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Rectangle 3">
            <a:extLst>
              <a:ext uri="{FF2B5EF4-FFF2-40B4-BE49-F238E27FC236}">
                <a16:creationId xmlns:a16="http://schemas.microsoft.com/office/drawing/2014/main" id="{7E2843F7-CB36-463D-A2CB-E3432401CE0E}"/>
              </a:ext>
            </a:extLst>
          </p:cNvPr>
          <p:cNvSpPr>
            <a:spLocks noGrp="1" noChangeArrowheads="1"/>
          </p:cNvSpPr>
          <p:nvPr>
            <p:ph type="body" sz="quarter" idx="43"/>
          </p:nvPr>
        </p:nvSpPr>
        <p:spPr bwMode="auto">
          <a:xfrm>
            <a:off x="892251" y="4646435"/>
            <a:ext cx="531735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buSzTx/>
            </a:pPr>
            <a:r>
              <a:rPr lang="fr-FR" altLang="en-US" sz="1500" b="1" dirty="0">
                <a:latin typeface="Arial Unicode MS"/>
              </a:rPr>
              <a:t>Investissements sur le WASH: </a:t>
            </a:r>
            <a:r>
              <a:rPr lang="fr-FR" altLang="en-US" sz="1500" dirty="0">
                <a:latin typeface="Arial Unicode MS"/>
              </a:rPr>
              <a:t>devraient être fondamentaux pour tous les plans de préparation et d'intervention des pays. Interventions sans regret au risque de faire plus que moins.</a:t>
            </a:r>
            <a:endParaRPr lang="fr-FR" altLang="en-US" sz="15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5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3D4B95A6-3390-4FC5-9569-A91CED76A6BF}"/>
              </a:ext>
            </a:extLst>
          </p:cNvPr>
          <p:cNvSpPr>
            <a:spLocks noChangeArrowheads="1"/>
          </p:cNvSpPr>
          <p:nvPr/>
        </p:nvSpPr>
        <p:spPr bwMode="auto">
          <a:xfrm>
            <a:off x="892251" y="5521713"/>
            <a:ext cx="558536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en-US" sz="15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500" b="1" i="0" u="none" strike="noStrike" kern="1200" cap="none" spc="0" normalizeH="0" baseline="0" noProof="0" dirty="0">
                <a:ln>
                  <a:noFill/>
                </a:ln>
                <a:solidFill>
                  <a:prstClr val="black"/>
                </a:solidFill>
                <a:effectLst/>
                <a:uLnTx/>
                <a:uFillTx/>
                <a:latin typeface="Arial"/>
                <a:ea typeface="+mn-ea"/>
                <a:cs typeface="+mn-cs"/>
              </a:rPr>
              <a:t>Services et agents WASH sont essentiels</a:t>
            </a:r>
            <a:r>
              <a:rPr kumimoji="0" lang="fr-FR" altLang="en-US" sz="1500" b="0" i="0" u="none" strike="noStrike" kern="1200" cap="none" spc="0" normalizeH="0" baseline="0" noProof="0" dirty="0">
                <a:ln>
                  <a:noFill/>
                </a:ln>
                <a:solidFill>
                  <a:prstClr val="black"/>
                </a:solidFill>
                <a:effectLst/>
                <a:uLnTx/>
                <a:uFillTx/>
                <a:latin typeface="Arial"/>
                <a:ea typeface="+mn-ea"/>
                <a:cs typeface="+mn-cs"/>
              </a:rPr>
              <a:t>: Les services WASH sont essentiels pour prévenir et traiter le COVID-19 mais aussi pour l’apr</a:t>
            </a:r>
            <a:r>
              <a:rPr kumimoji="0" lang="fr-FR" altLang="en-US" sz="15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è</a:t>
            </a:r>
            <a:r>
              <a:rPr kumimoji="0" lang="fr-FR" altLang="en-US" sz="1500" b="0" i="0" u="none" strike="noStrike" kern="1200" cap="none" spc="0" normalizeH="0" baseline="0" noProof="0" dirty="0">
                <a:ln>
                  <a:noFill/>
                </a:ln>
                <a:solidFill>
                  <a:prstClr val="black"/>
                </a:solidFill>
                <a:effectLst/>
                <a:uLnTx/>
                <a:uFillTx/>
                <a:latin typeface="Arial"/>
                <a:ea typeface="+mn-ea"/>
                <a:cs typeface="+mn-cs"/>
              </a:rPr>
              <a:t>s confinement. Les agents WASH doivent porter un EPI et être autorisés à se déplacer et à travailler. </a:t>
            </a:r>
          </a:p>
        </p:txBody>
      </p:sp>
      <p:pic>
        <p:nvPicPr>
          <p:cNvPr id="11" name="Picture 10">
            <a:extLst>
              <a:ext uri="{FF2B5EF4-FFF2-40B4-BE49-F238E27FC236}">
                <a16:creationId xmlns:a16="http://schemas.microsoft.com/office/drawing/2014/main" id="{992E6F97-5D69-4B34-A7A3-C82220DE551D}"/>
              </a:ext>
            </a:extLst>
          </p:cNvPr>
          <p:cNvPicPr>
            <a:picLocks noChangeAspect="1"/>
          </p:cNvPicPr>
          <p:nvPr/>
        </p:nvPicPr>
        <p:blipFill>
          <a:blip r:embed="rId3"/>
          <a:stretch>
            <a:fillRect/>
          </a:stretch>
        </p:blipFill>
        <p:spPr>
          <a:xfrm>
            <a:off x="6503575" y="2169771"/>
            <a:ext cx="2352721" cy="33320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208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C7D3BC-5DE3-034B-8643-E785214C7218}"/>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itle 1">
            <a:extLst>
              <a:ext uri="{FF2B5EF4-FFF2-40B4-BE49-F238E27FC236}">
                <a16:creationId xmlns:a16="http://schemas.microsoft.com/office/drawing/2014/main" id="{A12E1E96-5891-7843-B4BD-9FB4AE90E946}"/>
              </a:ext>
            </a:extLst>
          </p:cNvPr>
          <p:cNvSpPr txBox="1">
            <a:spLocks noGrp="1"/>
          </p:cNvSpPr>
          <p:nvPr>
            <p:ph type="title"/>
          </p:nvPr>
        </p:nvSpPr>
        <p:spPr bwMode="auto">
          <a:xfrm>
            <a:off x="359999" y="591775"/>
            <a:ext cx="5358876"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spcBef>
                <a:spcPct val="0"/>
              </a:spcBef>
              <a:buNone/>
            </a:pPr>
            <a:r>
              <a:rPr lang="en-US" altLang="en-US" sz="2800" dirty="0">
                <a:solidFill>
                  <a:srgbClr val="0092CC"/>
                </a:solidFill>
                <a:latin typeface="+mn-lt"/>
              </a:rPr>
              <a:t>Virus C</a:t>
            </a:r>
            <a:r>
              <a:rPr lang="en-GB" altLang="en-US" sz="2800" dirty="0">
                <a:solidFill>
                  <a:srgbClr val="0092CC"/>
                </a:solidFill>
                <a:latin typeface="+mn-lt"/>
              </a:rPr>
              <a:t>OVID-19</a:t>
            </a:r>
            <a:endParaRPr lang="en-US" altLang="en-US" sz="2800" dirty="0">
              <a:solidFill>
                <a:srgbClr val="0092CC"/>
              </a:solidFill>
              <a:latin typeface="+mn-lt"/>
            </a:endParaRPr>
          </a:p>
        </p:txBody>
      </p:sp>
      <p:sp>
        <p:nvSpPr>
          <p:cNvPr id="5" name="Content Placeholder 2">
            <a:extLst>
              <a:ext uri="{FF2B5EF4-FFF2-40B4-BE49-F238E27FC236}">
                <a16:creationId xmlns:a16="http://schemas.microsoft.com/office/drawing/2014/main" id="{55C70DFB-1E36-498F-A4DE-7ECCD35FF324}"/>
              </a:ext>
            </a:extLst>
          </p:cNvPr>
          <p:cNvSpPr>
            <a:spLocks noGrp="1"/>
          </p:cNvSpPr>
          <p:nvPr>
            <p:ph idx="1"/>
          </p:nvPr>
        </p:nvSpPr>
        <p:spPr>
          <a:xfrm>
            <a:off x="142551" y="1556550"/>
            <a:ext cx="8419774" cy="5031658"/>
          </a:xfrm>
        </p:spPr>
        <p:txBody>
          <a:bodyPr/>
          <a:lstStyle/>
          <a:p>
            <a:pPr marL="342900" indent="-342900">
              <a:lnSpc>
                <a:spcPct val="100000"/>
              </a:lnSpc>
              <a:buFont typeface="Arial" panose="020B0604020202020204" pitchFamily="34" charset="0"/>
              <a:buChar char="•"/>
            </a:pPr>
            <a:r>
              <a:rPr lang="fr-FR" altLang="en-US" sz="2000" dirty="0">
                <a:solidFill>
                  <a:schemeClr val="accent3">
                    <a:lumMod val="50000"/>
                  </a:schemeClr>
                </a:solidFill>
                <a:latin typeface="Arial Unicode MS"/>
              </a:rPr>
              <a:t>Virus enveloppé, entouré d'une membrane lipidique. faible </a:t>
            </a:r>
          </a:p>
          <a:p>
            <a:pPr marL="342900" indent="-342900">
              <a:lnSpc>
                <a:spcPct val="100000"/>
              </a:lnSpc>
              <a:buFont typeface="Arial" panose="020B0604020202020204" pitchFamily="34" charset="0"/>
              <a:buChar char="•"/>
            </a:pPr>
            <a:r>
              <a:rPr lang="fr-FR" altLang="en-US" sz="2000" dirty="0">
                <a:solidFill>
                  <a:schemeClr val="accent3">
                    <a:lumMod val="50000"/>
                  </a:schemeClr>
                </a:solidFill>
                <a:latin typeface="Arial Unicode MS"/>
              </a:rPr>
              <a:t>Relativement fragile dans l'environnement et devient inactivé beaucoup plus rapidement que les virus entériques humains non enveloppés (p. Ex. Norovirus, rotavirus, virus de l'hépatite A). </a:t>
            </a:r>
          </a:p>
          <a:p>
            <a:pPr marL="342900" indent="-342900">
              <a:lnSpc>
                <a:spcPct val="100000"/>
              </a:lnSpc>
              <a:buFont typeface="Arial" panose="020B0604020202020204" pitchFamily="34" charset="0"/>
              <a:buChar char="•"/>
            </a:pPr>
            <a:r>
              <a:rPr lang="fr-FR" altLang="en-US" sz="2000" dirty="0">
                <a:solidFill>
                  <a:schemeClr val="accent3">
                    <a:lumMod val="50000"/>
                  </a:schemeClr>
                </a:solidFill>
                <a:latin typeface="Arial Unicode MS"/>
              </a:rPr>
              <a:t>Les preuves actuelles suggèrent que le virus COVID-19 infectieux peut être excrété dans les selles, indépendamment de la diarrhée ou des signes d'infection intestinale. Une seule étude a cultivé le virus COVID-19 à partir d'un seul échantillon de selles.</a:t>
            </a:r>
          </a:p>
          <a:p>
            <a:pPr marL="342900" indent="-342900">
              <a:lnSpc>
                <a:spcPct val="100000"/>
              </a:lnSpc>
              <a:buFont typeface="Arial" panose="020B0604020202020204" pitchFamily="34" charset="0"/>
              <a:buChar char="•"/>
            </a:pPr>
            <a:r>
              <a:rPr lang="fr-FR" altLang="en-US" sz="2000" dirty="0">
                <a:solidFill>
                  <a:schemeClr val="accent3">
                    <a:lumMod val="50000"/>
                  </a:schemeClr>
                </a:solidFill>
                <a:latin typeface="Arial Unicode MS"/>
              </a:rPr>
              <a:t>Environ 2 à 27% des personnes dont le COVID-19 a été confirmé souffrent de diarrhée et plusieurs études ont détecté des fragments d'ARN viral dans les matières fécales des cas de COVID-19.</a:t>
            </a:r>
          </a:p>
          <a:p>
            <a:pPr marL="342900" indent="-342900">
              <a:lnSpc>
                <a:spcPct val="100000"/>
              </a:lnSpc>
              <a:buFont typeface="Arial" panose="020B0604020202020204" pitchFamily="34" charset="0"/>
              <a:buChar char="•"/>
            </a:pPr>
            <a:r>
              <a:rPr lang="fr-FR" altLang="en-US" sz="2000" b="1" dirty="0">
                <a:solidFill>
                  <a:schemeClr val="accent3">
                    <a:lumMod val="50000"/>
                  </a:schemeClr>
                </a:solidFill>
                <a:latin typeface="Arial Unicode MS"/>
              </a:rPr>
              <a:t>Le risque de transmission du virus COVID-19 par les fèces d'une personne infectée semble faible.</a:t>
            </a:r>
            <a:endParaRPr lang="fr-FR" altLang="en-US" sz="2000" b="1" dirty="0">
              <a:solidFill>
                <a:schemeClr val="accent3">
                  <a:lumMod val="50000"/>
                </a:schemeClr>
              </a:solidFill>
            </a:endParaRPr>
          </a:p>
          <a:p>
            <a:pPr marL="285750" indent="-285750">
              <a:spcBef>
                <a:spcPts val="600"/>
              </a:spcBef>
              <a:buFont typeface="Arial" panose="020B0604020202020204" pitchFamily="34" charset="0"/>
              <a:buChar char="•"/>
            </a:pPr>
            <a:endParaRPr lang="en-GB" sz="2000" dirty="0">
              <a:solidFill>
                <a:srgbClr val="1A4164"/>
              </a:solidFill>
              <a:latin typeface="Calibri" panose="020F0502020204030204" pitchFamily="34" charset="0"/>
              <a:cs typeface="Calibri" panose="020F0502020204030204" pitchFamily="34" charset="0"/>
            </a:endParaRPr>
          </a:p>
          <a:p>
            <a:pPr>
              <a:spcBef>
                <a:spcPts val="600"/>
              </a:spcBef>
              <a:spcAft>
                <a:spcPts val="0"/>
              </a:spcAft>
            </a:pPr>
            <a:endParaRPr lang="en-US" sz="2000" dirty="0">
              <a:solidFill>
                <a:srgbClr val="1A4164"/>
              </a:solidFill>
              <a:latin typeface="Calibri" panose="020F0502020204030204" pitchFamily="34" charset="0"/>
              <a:cs typeface="Calibri" panose="020F0502020204030204" pitchFamily="34" charset="0"/>
            </a:endParaRPr>
          </a:p>
          <a:p>
            <a:pPr marL="244345" indent="-244345">
              <a:spcBef>
                <a:spcPts val="600"/>
              </a:spcBef>
              <a:spcAft>
                <a:spcPts val="0"/>
              </a:spcAft>
              <a:buFont typeface="Arial" panose="020B0604020202020204" pitchFamily="34" charset="0"/>
              <a:buChar char="•"/>
            </a:pPr>
            <a:endParaRPr lang="en-US" sz="2000" dirty="0">
              <a:solidFill>
                <a:srgbClr val="002060"/>
              </a:solidFill>
            </a:endParaRPr>
          </a:p>
        </p:txBody>
      </p:sp>
      <p:pic>
        <p:nvPicPr>
          <p:cNvPr id="2" name="Picture 1">
            <a:extLst>
              <a:ext uri="{FF2B5EF4-FFF2-40B4-BE49-F238E27FC236}">
                <a16:creationId xmlns:a16="http://schemas.microsoft.com/office/drawing/2014/main" id="{795032AA-EB8B-4E78-811C-F109A0D8DE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5523"/>
          <a:stretch/>
        </p:blipFill>
        <p:spPr>
          <a:xfrm>
            <a:off x="6303858" y="82582"/>
            <a:ext cx="2693182" cy="1858780"/>
          </a:xfrm>
          <a:prstGeom prst="rect">
            <a:avLst/>
          </a:prstGeom>
        </p:spPr>
      </p:pic>
    </p:spTree>
    <p:extLst>
      <p:ext uri="{BB962C8B-B14F-4D97-AF65-F5344CB8AC3E}">
        <p14:creationId xmlns:p14="http://schemas.microsoft.com/office/powerpoint/2010/main" val="662751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C7D3BC-5DE3-034B-8643-E785214C7218}"/>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itle 1">
            <a:extLst>
              <a:ext uri="{FF2B5EF4-FFF2-40B4-BE49-F238E27FC236}">
                <a16:creationId xmlns:a16="http://schemas.microsoft.com/office/drawing/2014/main" id="{A12E1E96-5891-7843-B4BD-9FB4AE90E946}"/>
              </a:ext>
            </a:extLst>
          </p:cNvPr>
          <p:cNvSpPr txBox="1">
            <a:spLocks noGrp="1"/>
          </p:cNvSpPr>
          <p:nvPr>
            <p:ph type="title"/>
          </p:nvPr>
        </p:nvSpPr>
        <p:spPr bwMode="auto">
          <a:xfrm>
            <a:off x="345008" y="624306"/>
            <a:ext cx="61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spcBef>
                <a:spcPct val="0"/>
              </a:spcBef>
              <a:buNone/>
            </a:pPr>
            <a:r>
              <a:rPr lang="fr-FR" altLang="en-US" sz="2800" dirty="0">
                <a:solidFill>
                  <a:srgbClr val="0092CC"/>
                </a:solidFill>
                <a:latin typeface="+mn-lt"/>
              </a:rPr>
              <a:t>Survie des coronavirus humains </a:t>
            </a:r>
          </a:p>
        </p:txBody>
      </p:sp>
      <p:sp>
        <p:nvSpPr>
          <p:cNvPr id="5" name="Content Placeholder 2">
            <a:extLst>
              <a:ext uri="{FF2B5EF4-FFF2-40B4-BE49-F238E27FC236}">
                <a16:creationId xmlns:a16="http://schemas.microsoft.com/office/drawing/2014/main" id="{6E0CB0A1-C044-4EE3-91C5-34EE29FC0C0F}"/>
              </a:ext>
            </a:extLst>
          </p:cNvPr>
          <p:cNvSpPr>
            <a:spLocks noGrp="1"/>
          </p:cNvSpPr>
          <p:nvPr>
            <p:ph idx="1"/>
          </p:nvPr>
        </p:nvSpPr>
        <p:spPr>
          <a:xfrm>
            <a:off x="150796" y="6066398"/>
            <a:ext cx="8759939" cy="611810"/>
          </a:xfrm>
        </p:spPr>
        <p:txBody>
          <a:bodyPr/>
          <a:lstStyle/>
          <a:p>
            <a:pPr marL="244345" indent="-244345">
              <a:spcAft>
                <a:spcPts val="0"/>
              </a:spcAft>
              <a:buFont typeface="Arial" panose="020B0604020202020204" pitchFamily="34" charset="0"/>
              <a:buChar char="•"/>
            </a:pPr>
            <a:endParaRPr lang="en-US" sz="2200" dirty="0">
              <a:solidFill>
                <a:srgbClr val="002060"/>
              </a:solidFill>
            </a:endParaRPr>
          </a:p>
          <a:p>
            <a:pPr marL="244345" indent="-244345">
              <a:spcAft>
                <a:spcPts val="0"/>
              </a:spcAft>
              <a:buFont typeface="Arial" panose="020B0604020202020204" pitchFamily="34" charset="0"/>
              <a:buChar char="•"/>
            </a:pPr>
            <a:endParaRPr lang="en-US" sz="1710" dirty="0">
              <a:solidFill>
                <a:srgbClr val="002060"/>
              </a:solidFill>
            </a:endParaRPr>
          </a:p>
        </p:txBody>
      </p:sp>
      <p:graphicFrame>
        <p:nvGraphicFramePr>
          <p:cNvPr id="2" name="Table 1">
            <a:extLst>
              <a:ext uri="{FF2B5EF4-FFF2-40B4-BE49-F238E27FC236}">
                <a16:creationId xmlns:a16="http://schemas.microsoft.com/office/drawing/2014/main" id="{DF273A82-1946-49A7-AF88-1A43FA8B58A3}"/>
              </a:ext>
            </a:extLst>
          </p:cNvPr>
          <p:cNvGraphicFramePr>
            <a:graphicFrameLocks noGrp="1"/>
          </p:cNvGraphicFramePr>
          <p:nvPr>
            <p:extLst/>
          </p:nvPr>
        </p:nvGraphicFramePr>
        <p:xfrm>
          <a:off x="445816" y="1396250"/>
          <a:ext cx="7154898" cy="4858332"/>
        </p:xfrm>
        <a:graphic>
          <a:graphicData uri="http://schemas.openxmlformats.org/drawingml/2006/table">
            <a:tbl>
              <a:tblPr firstRow="1" firstCol="1" bandRow="1">
                <a:tableStyleId>{5C22544A-7EE6-4342-B048-85BDC9FD1C3A}</a:tableStyleId>
              </a:tblPr>
              <a:tblGrid>
                <a:gridCol w="1587032">
                  <a:extLst>
                    <a:ext uri="{9D8B030D-6E8A-4147-A177-3AD203B41FA5}">
                      <a16:colId xmlns:a16="http://schemas.microsoft.com/office/drawing/2014/main" val="340549488"/>
                    </a:ext>
                  </a:extLst>
                </a:gridCol>
                <a:gridCol w="931766">
                  <a:extLst>
                    <a:ext uri="{9D8B030D-6E8A-4147-A177-3AD203B41FA5}">
                      <a16:colId xmlns:a16="http://schemas.microsoft.com/office/drawing/2014/main" val="3721719262"/>
                    </a:ext>
                  </a:extLst>
                </a:gridCol>
                <a:gridCol w="1271140">
                  <a:extLst>
                    <a:ext uri="{9D8B030D-6E8A-4147-A177-3AD203B41FA5}">
                      <a16:colId xmlns:a16="http://schemas.microsoft.com/office/drawing/2014/main" val="1499773038"/>
                    </a:ext>
                  </a:extLst>
                </a:gridCol>
                <a:gridCol w="978732">
                  <a:extLst>
                    <a:ext uri="{9D8B030D-6E8A-4147-A177-3AD203B41FA5}">
                      <a16:colId xmlns:a16="http://schemas.microsoft.com/office/drawing/2014/main" val="320903195"/>
                    </a:ext>
                  </a:extLst>
                </a:gridCol>
                <a:gridCol w="2386228">
                  <a:extLst>
                    <a:ext uri="{9D8B030D-6E8A-4147-A177-3AD203B41FA5}">
                      <a16:colId xmlns:a16="http://schemas.microsoft.com/office/drawing/2014/main" val="2006679385"/>
                    </a:ext>
                  </a:extLst>
                </a:gridCol>
              </a:tblGrid>
              <a:tr h="479253">
                <a:tc>
                  <a:txBody>
                    <a:bodyPr/>
                    <a:lstStyle/>
                    <a:p>
                      <a:pPr marL="0" marR="0">
                        <a:spcBef>
                          <a:spcPts val="0"/>
                        </a:spcBef>
                        <a:spcAft>
                          <a:spcPts val="0"/>
                        </a:spcAft>
                      </a:pPr>
                      <a:r>
                        <a:rPr lang="en-GB" sz="1200" dirty="0">
                          <a:effectLst/>
                          <a:latin typeface="+mn-lt"/>
                        </a:rPr>
                        <a:t>Media</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a:effectLst/>
                          <a:latin typeface="+mn-lt"/>
                        </a:rPr>
                        <a:t>Temp (</a:t>
                      </a:r>
                      <a:r>
                        <a:rPr lang="en-GB" sz="1200" baseline="30000">
                          <a:effectLst/>
                          <a:latin typeface="+mn-lt"/>
                        </a:rPr>
                        <a:t>O</a:t>
                      </a:r>
                      <a:r>
                        <a:rPr lang="en-GB" sz="1200">
                          <a:effectLst/>
                          <a:latin typeface="+mn-lt"/>
                        </a:rPr>
                        <a:t>C)</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a:effectLst/>
                          <a:latin typeface="+mn-lt"/>
                          <a:ea typeface="Calibri" panose="020F0502020204030204" pitchFamily="34" charset="0"/>
                        </a:rPr>
                        <a:t>Dur</a:t>
                      </a:r>
                      <a:r>
                        <a:rPr lang="en-GB" sz="1200" dirty="0">
                          <a:effectLst/>
                          <a:latin typeface="Arial" panose="020B0604020202020204" pitchFamily="34" charset="0"/>
                          <a:ea typeface="Calibri" panose="020F0502020204030204" pitchFamily="34" charset="0"/>
                          <a:cs typeface="Arial" panose="020B0604020202020204" pitchFamily="34" charset="0"/>
                        </a:rPr>
                        <a:t>é</a:t>
                      </a:r>
                      <a:r>
                        <a:rPr lang="en-GB" sz="1200" dirty="0">
                          <a:effectLst/>
                          <a:latin typeface="+mn-lt"/>
                          <a:ea typeface="Calibri" panose="020F0502020204030204" pitchFamily="34" charset="0"/>
                        </a:rPr>
                        <a:t>e</a:t>
                      </a:r>
                    </a:p>
                  </a:txBody>
                  <a:tcPr marL="68580" marR="68580" marT="0" marB="0"/>
                </a:tc>
                <a:tc>
                  <a:txBody>
                    <a:bodyPr/>
                    <a:lstStyle/>
                    <a:p>
                      <a:pPr marL="0" marR="0">
                        <a:spcBef>
                          <a:spcPts val="0"/>
                        </a:spcBef>
                        <a:spcAft>
                          <a:spcPts val="0"/>
                        </a:spcAft>
                      </a:pPr>
                      <a:r>
                        <a:rPr lang="en-GB" sz="1200" dirty="0">
                          <a:effectLst/>
                          <a:latin typeface="+mn-lt"/>
                          <a:ea typeface="Calibri" panose="020F0502020204030204" pitchFamily="34" charset="0"/>
                        </a:rPr>
                        <a:t>Elimination</a:t>
                      </a:r>
                    </a:p>
                  </a:txBody>
                  <a:tcPr marL="68580" marR="68580" marT="0" marB="0"/>
                </a:tc>
                <a:tc>
                  <a:txBody>
                    <a:bodyPr/>
                    <a:lstStyle/>
                    <a:p>
                      <a:pPr marL="0" marR="0">
                        <a:spcBef>
                          <a:spcPts val="0"/>
                        </a:spcBef>
                        <a:spcAft>
                          <a:spcPts val="0"/>
                        </a:spcAft>
                      </a:pPr>
                      <a:r>
                        <a:rPr lang="en-GB" sz="1200" dirty="0" err="1">
                          <a:effectLst/>
                          <a:latin typeface="+mn-lt"/>
                        </a:rPr>
                        <a:t>R</a:t>
                      </a:r>
                      <a:r>
                        <a:rPr lang="en-GB" sz="1200" dirty="0" err="1">
                          <a:effectLst/>
                          <a:latin typeface="Arial" panose="020B0604020202020204" pitchFamily="34" charset="0"/>
                          <a:cs typeface="Arial" panose="020B0604020202020204" pitchFamily="34" charset="0"/>
                        </a:rPr>
                        <a:t>é</a:t>
                      </a:r>
                      <a:r>
                        <a:rPr lang="en-GB" sz="1200" dirty="0" err="1">
                          <a:effectLst/>
                          <a:latin typeface="+mn-lt"/>
                        </a:rPr>
                        <a:t>f</a:t>
                      </a:r>
                      <a:r>
                        <a:rPr lang="en-GB" sz="1200" dirty="0" err="1">
                          <a:effectLst/>
                          <a:latin typeface="Arial" panose="020B0604020202020204" pitchFamily="34" charset="0"/>
                          <a:cs typeface="Arial" panose="020B0604020202020204" pitchFamily="34" charset="0"/>
                        </a:rPr>
                        <a:t>é</a:t>
                      </a:r>
                      <a:r>
                        <a:rPr lang="en-GB" sz="1200" dirty="0" err="1">
                          <a:effectLst/>
                          <a:latin typeface="+mn-lt"/>
                        </a:rPr>
                        <a:t>rence</a:t>
                      </a:r>
                      <a:endParaRPr lang="en-GB" sz="12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8928746"/>
                  </a:ext>
                </a:extLst>
              </a:tr>
              <a:tr h="479253">
                <a:tc>
                  <a:txBody>
                    <a:bodyPr/>
                    <a:lstStyle/>
                    <a:p>
                      <a:pPr marL="0" marR="0">
                        <a:spcBef>
                          <a:spcPts val="0"/>
                        </a:spcBef>
                        <a:spcAft>
                          <a:spcPts val="0"/>
                        </a:spcAft>
                      </a:pPr>
                      <a:r>
                        <a:rPr lang="fr-FR" sz="1200" dirty="0"/>
                        <a:t>Eau du robinet </a:t>
                      </a:r>
                      <a:r>
                        <a:rPr lang="fr-FR" sz="1200" b="1" u="sng" dirty="0"/>
                        <a:t>non chlorée</a:t>
                      </a:r>
                      <a:endParaRPr lang="en-GB" sz="1200" b="1" u="sng"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a:effectLst/>
                          <a:latin typeface="+mn-lt"/>
                        </a:rPr>
                        <a:t>20 </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a:effectLst/>
                          <a:latin typeface="+mn-lt"/>
                        </a:rPr>
                        <a:t>2 </a:t>
                      </a:r>
                      <a:r>
                        <a:rPr lang="en-GB" sz="1200" dirty="0" err="1">
                          <a:effectLst/>
                          <a:latin typeface="+mn-lt"/>
                        </a:rPr>
                        <a:t>jours</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err="1">
                          <a:effectLst/>
                          <a:latin typeface="+mn-lt"/>
                        </a:rPr>
                        <a:t>Aucun</a:t>
                      </a:r>
                      <a:r>
                        <a:rPr lang="en-GB" sz="1200" dirty="0">
                          <a:effectLst/>
                          <a:latin typeface="+mn-lt"/>
                        </a:rPr>
                        <a:t> </a:t>
                      </a:r>
                      <a:r>
                        <a:rPr lang="en-GB" sz="1200" dirty="0" err="1">
                          <a:effectLst/>
                          <a:latin typeface="+mn-lt"/>
                        </a:rPr>
                        <a:t>survivant</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000">
                          <a:effectLst/>
                          <a:latin typeface="+mn-lt"/>
                        </a:rPr>
                        <a:t>Wang et al, J Virol Methods, 2005</a:t>
                      </a:r>
                      <a:endParaRPr lang="en-GB" sz="12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230751687"/>
                  </a:ext>
                </a:extLst>
              </a:tr>
              <a:tr h="479253">
                <a:tc>
                  <a:txBody>
                    <a:bodyPr/>
                    <a:lstStyle/>
                    <a:p>
                      <a:pPr marL="0" marR="0">
                        <a:spcBef>
                          <a:spcPts val="0"/>
                        </a:spcBef>
                        <a:spcAft>
                          <a:spcPts val="0"/>
                        </a:spcAft>
                      </a:pPr>
                      <a:r>
                        <a:rPr lang="fr-FR" sz="1200" dirty="0"/>
                        <a:t>Eau du robinet </a:t>
                      </a:r>
                      <a:r>
                        <a:rPr lang="fr-FR" sz="1200" b="1" u="sng" dirty="0"/>
                        <a:t>non chlor</a:t>
                      </a:r>
                      <a:r>
                        <a:rPr lang="fr-FR" sz="1200" b="1" u="sng" dirty="0">
                          <a:latin typeface="Calibri" panose="020F0502020204030204" pitchFamily="34" charset="0"/>
                          <a:cs typeface="Calibri" panose="020F0502020204030204" pitchFamily="34" charset="0"/>
                        </a:rPr>
                        <a:t>é</a:t>
                      </a:r>
                      <a:r>
                        <a:rPr lang="fr-FR" sz="1200" b="1" u="sng" dirty="0"/>
                        <a:t>e</a:t>
                      </a:r>
                      <a:endParaRPr lang="en-GB" sz="1200" b="1" u="sng"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a:effectLst/>
                          <a:latin typeface="+mn-lt"/>
                        </a:rPr>
                        <a:t>23</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a:effectLst/>
                          <a:latin typeface="+mn-lt"/>
                        </a:rPr>
                        <a:t>8-12 </a:t>
                      </a:r>
                      <a:r>
                        <a:rPr lang="en-GB" sz="1200" dirty="0" err="1">
                          <a:effectLst/>
                          <a:latin typeface="+mn-lt"/>
                        </a:rPr>
                        <a:t>jours</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a:effectLst/>
                          <a:latin typeface="+mn-lt"/>
                        </a:rPr>
                        <a:t>99.9%</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fr-CH" sz="1000" dirty="0" err="1">
                          <a:effectLst/>
                          <a:latin typeface="+mn-lt"/>
                        </a:rPr>
                        <a:t>Gundy</a:t>
                      </a:r>
                      <a:r>
                        <a:rPr lang="fr-CH" sz="1000" dirty="0">
                          <a:effectLst/>
                          <a:latin typeface="+mn-lt"/>
                        </a:rPr>
                        <a:t> et al Food Environ </a:t>
                      </a:r>
                      <a:r>
                        <a:rPr lang="fr-CH" sz="1000" dirty="0" err="1">
                          <a:effectLst/>
                          <a:latin typeface="+mn-lt"/>
                        </a:rPr>
                        <a:t>Virol</a:t>
                      </a:r>
                      <a:r>
                        <a:rPr lang="fr-CH" sz="1000" dirty="0">
                          <a:effectLst/>
                          <a:latin typeface="+mn-lt"/>
                        </a:rPr>
                        <a:t>, 2009</a:t>
                      </a:r>
                      <a:endParaRPr lang="en-GB" sz="12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984209488"/>
                  </a:ext>
                </a:extLst>
              </a:tr>
              <a:tr h="479253">
                <a:tc>
                  <a:txBody>
                    <a:bodyPr/>
                    <a:lstStyle/>
                    <a:p>
                      <a:pPr marL="0" marR="0">
                        <a:spcBef>
                          <a:spcPts val="0"/>
                        </a:spcBef>
                        <a:spcAft>
                          <a:spcPts val="0"/>
                        </a:spcAft>
                      </a:pPr>
                      <a:r>
                        <a:rPr lang="fr-FR" sz="1200" dirty="0"/>
                        <a:t>Eaux usées de l'hôpital</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a:effectLst/>
                          <a:latin typeface="+mn-lt"/>
                        </a:rPr>
                        <a:t>20 </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a:effectLst/>
                          <a:latin typeface="+mn-lt"/>
                        </a:rPr>
                        <a:t>2 </a:t>
                      </a:r>
                      <a:r>
                        <a:rPr lang="en-GB" sz="1200" dirty="0" err="1">
                          <a:effectLst/>
                          <a:latin typeface="+mn-lt"/>
                        </a:rPr>
                        <a:t>jours</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err="1">
                          <a:effectLst/>
                          <a:latin typeface="+mn-lt"/>
                        </a:rPr>
                        <a:t>Aucun</a:t>
                      </a:r>
                      <a:r>
                        <a:rPr lang="en-GB" sz="1200" dirty="0">
                          <a:effectLst/>
                          <a:latin typeface="+mn-lt"/>
                        </a:rPr>
                        <a:t> </a:t>
                      </a:r>
                      <a:r>
                        <a:rPr lang="en-GB" sz="1200" dirty="0" err="1">
                          <a:effectLst/>
                          <a:latin typeface="+mn-lt"/>
                        </a:rPr>
                        <a:t>survivant</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000">
                          <a:effectLst/>
                          <a:latin typeface="+mn-lt"/>
                        </a:rPr>
                        <a:t>Wang et al, J Virol Methods, 2005</a:t>
                      </a:r>
                      <a:endParaRPr lang="en-GB" sz="12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804374590"/>
                  </a:ext>
                </a:extLst>
              </a:tr>
              <a:tr h="399378">
                <a:tc>
                  <a:txBody>
                    <a:bodyPr/>
                    <a:lstStyle/>
                    <a:p>
                      <a:pPr marL="0" marR="0">
                        <a:spcBef>
                          <a:spcPts val="0"/>
                        </a:spcBef>
                        <a:spcAft>
                          <a:spcPts val="0"/>
                        </a:spcAft>
                      </a:pPr>
                      <a:r>
                        <a:rPr lang="fr-FR" sz="1200" dirty="0"/>
                        <a:t>Eaux usées décantées</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a:effectLst/>
                          <a:latin typeface="+mn-lt"/>
                        </a:rPr>
                        <a:t>25 </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a:effectLst/>
                          <a:latin typeface="+mn-lt"/>
                        </a:rPr>
                        <a:t>14 </a:t>
                      </a:r>
                      <a:r>
                        <a:rPr lang="en-GB" sz="1200" dirty="0" err="1">
                          <a:effectLst/>
                          <a:latin typeface="+mn-lt"/>
                        </a:rPr>
                        <a:t>jours</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a:effectLst/>
                          <a:latin typeface="+mn-lt"/>
                        </a:rPr>
                        <a:t>99.9%</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000">
                          <a:effectLst/>
                          <a:latin typeface="+mn-lt"/>
                        </a:rPr>
                        <a:t>Casanova, et al, Water Research, 2009</a:t>
                      </a:r>
                      <a:endParaRPr lang="en-GB" sz="12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030520514"/>
                  </a:ext>
                </a:extLst>
              </a:tr>
              <a:tr h="372663">
                <a:tc>
                  <a:txBody>
                    <a:bodyPr/>
                    <a:lstStyle/>
                    <a:p>
                      <a:pPr marL="0" marR="0">
                        <a:spcBef>
                          <a:spcPts val="0"/>
                        </a:spcBef>
                        <a:spcAft>
                          <a:spcPts val="0"/>
                        </a:spcAft>
                      </a:pPr>
                      <a:r>
                        <a:rPr lang="fr-FR" sz="1200" dirty="0"/>
                        <a:t>Eaux usées </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a:effectLst/>
                          <a:latin typeface="+mn-lt"/>
                        </a:rPr>
                        <a:t>23 </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a:effectLst/>
                          <a:latin typeface="+mn-lt"/>
                        </a:rPr>
                        <a:t>2-4 </a:t>
                      </a:r>
                      <a:r>
                        <a:rPr lang="en-GB" sz="1200" dirty="0" err="1">
                          <a:effectLst/>
                          <a:latin typeface="+mn-lt"/>
                        </a:rPr>
                        <a:t>jours</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a:effectLst/>
                          <a:latin typeface="+mn-lt"/>
                        </a:rPr>
                        <a:t>99.9 %</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fr-CH" sz="1000">
                          <a:effectLst/>
                          <a:latin typeface="+mn-lt"/>
                        </a:rPr>
                        <a:t>Gundy et al Food Environ Virol, 2009</a:t>
                      </a:r>
                      <a:endParaRPr lang="en-GB" sz="12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837679815"/>
                  </a:ext>
                </a:extLst>
              </a:tr>
              <a:tr h="479253">
                <a:tc>
                  <a:txBody>
                    <a:bodyPr/>
                    <a:lstStyle/>
                    <a:p>
                      <a:pPr marL="0" marR="0">
                        <a:spcBef>
                          <a:spcPts val="0"/>
                        </a:spcBef>
                        <a:spcAft>
                          <a:spcPts val="0"/>
                        </a:spcAft>
                      </a:pPr>
                      <a:r>
                        <a:rPr lang="fr-FR" sz="1200" dirty="0"/>
                        <a:t>Selle de bébé</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a:effectLst/>
                          <a:latin typeface="+mn-lt"/>
                        </a:rPr>
                        <a:t>20 </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a:effectLst/>
                          <a:latin typeface="+mn-lt"/>
                        </a:rPr>
                        <a:t>3 </a:t>
                      </a:r>
                      <a:r>
                        <a:rPr lang="en-GB" sz="1200" dirty="0" err="1">
                          <a:effectLst/>
                          <a:latin typeface="+mn-lt"/>
                        </a:rPr>
                        <a:t>heures</a:t>
                      </a:r>
                      <a:r>
                        <a:rPr lang="en-GB" sz="1200" dirty="0">
                          <a:effectLst/>
                          <a:latin typeface="+mn-lt"/>
                        </a:rPr>
                        <a:t>*</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err="1">
                          <a:effectLst/>
                          <a:latin typeface="+mn-lt"/>
                        </a:rPr>
                        <a:t>Aucun</a:t>
                      </a:r>
                      <a:r>
                        <a:rPr lang="en-GB" sz="1200" dirty="0">
                          <a:effectLst/>
                          <a:latin typeface="+mn-lt"/>
                        </a:rPr>
                        <a:t> </a:t>
                      </a:r>
                      <a:r>
                        <a:rPr lang="en-GB" sz="1200" dirty="0" err="1">
                          <a:effectLst/>
                          <a:latin typeface="+mn-lt"/>
                        </a:rPr>
                        <a:t>survivant</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fr-CH" sz="1000">
                          <a:effectLst/>
                          <a:latin typeface="+mn-lt"/>
                        </a:rPr>
                        <a:t>Lai, et al., Clinical Infectious Disease, 2005</a:t>
                      </a:r>
                      <a:endParaRPr lang="en-GB" sz="12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787915206"/>
                  </a:ext>
                </a:extLst>
              </a:tr>
              <a:tr h="479253">
                <a:tc>
                  <a:txBody>
                    <a:bodyPr/>
                    <a:lstStyle/>
                    <a:p>
                      <a:pPr marL="0" marR="0">
                        <a:spcBef>
                          <a:spcPts val="0"/>
                        </a:spcBef>
                        <a:spcAft>
                          <a:spcPts val="0"/>
                        </a:spcAft>
                      </a:pPr>
                      <a:r>
                        <a:rPr lang="fr-FR" sz="1200" dirty="0"/>
                        <a:t>Selle d’adulte</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a:effectLst/>
                          <a:latin typeface="+mn-lt"/>
                        </a:rPr>
                        <a:t>20 </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a:effectLst/>
                          <a:latin typeface="+mn-lt"/>
                        </a:rPr>
                        <a:t>1 jour</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err="1">
                          <a:effectLst/>
                          <a:latin typeface="+mn-lt"/>
                        </a:rPr>
                        <a:t>Aucun</a:t>
                      </a:r>
                      <a:r>
                        <a:rPr lang="en-GB" sz="1200" dirty="0">
                          <a:effectLst/>
                          <a:latin typeface="+mn-lt"/>
                        </a:rPr>
                        <a:t> </a:t>
                      </a:r>
                      <a:r>
                        <a:rPr lang="en-GB" sz="1200" dirty="0" err="1">
                          <a:effectLst/>
                          <a:latin typeface="+mn-lt"/>
                        </a:rPr>
                        <a:t>survivant</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fr-CH" sz="1000">
                          <a:effectLst/>
                          <a:latin typeface="+mn-lt"/>
                        </a:rPr>
                        <a:t>Lai, et al., Clinical Infectious Disease, 2005</a:t>
                      </a:r>
                      <a:endParaRPr lang="en-GB" sz="12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1356827739"/>
                  </a:ext>
                </a:extLst>
              </a:tr>
              <a:tr h="479253">
                <a:tc>
                  <a:txBody>
                    <a:bodyPr/>
                    <a:lstStyle/>
                    <a:p>
                      <a:pPr marL="0" marR="0">
                        <a:spcBef>
                          <a:spcPts val="0"/>
                        </a:spcBef>
                        <a:spcAft>
                          <a:spcPts val="0"/>
                        </a:spcAft>
                      </a:pPr>
                      <a:r>
                        <a:rPr lang="fr-FR" sz="1200" dirty="0"/>
                        <a:t>Blouse en coton</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a:effectLst/>
                          <a:latin typeface="+mn-lt"/>
                        </a:rPr>
                        <a:t>20 </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a:effectLst/>
                          <a:latin typeface="+mn-lt"/>
                        </a:rPr>
                        <a:t>5 min- 24 </a:t>
                      </a:r>
                      <a:r>
                        <a:rPr lang="en-GB" sz="1200" dirty="0" err="1">
                          <a:effectLst/>
                          <a:latin typeface="+mn-lt"/>
                        </a:rPr>
                        <a:t>heures</a:t>
                      </a:r>
                      <a:r>
                        <a:rPr lang="en-GB" sz="1200" dirty="0">
                          <a:effectLst/>
                          <a:latin typeface="+mn-lt"/>
                        </a:rPr>
                        <a:t>**</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200" dirty="0" err="1">
                          <a:effectLst/>
                          <a:latin typeface="+mn-lt"/>
                        </a:rPr>
                        <a:t>Aucun</a:t>
                      </a:r>
                      <a:r>
                        <a:rPr lang="en-GB" sz="1200" dirty="0">
                          <a:effectLst/>
                          <a:latin typeface="+mn-lt"/>
                        </a:rPr>
                        <a:t> </a:t>
                      </a:r>
                      <a:r>
                        <a:rPr lang="en-GB" sz="1200" dirty="0" err="1">
                          <a:effectLst/>
                          <a:latin typeface="+mn-lt"/>
                        </a:rPr>
                        <a:t>survivant</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fr-CH" sz="1000">
                          <a:effectLst/>
                          <a:latin typeface="+mn-lt"/>
                        </a:rPr>
                        <a:t>Lai, et al., Clinical Infectious Disease, 2005</a:t>
                      </a:r>
                      <a:endParaRPr lang="en-GB" sz="120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484687315"/>
                  </a:ext>
                </a:extLst>
              </a:tr>
              <a:tr h="495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Surfaces diverses (revue de 22 études + une étude sur le SRAS-CoV-2)</a:t>
                      </a:r>
                    </a:p>
                  </a:txBody>
                  <a:tcPr marL="68580" marR="68580" marT="0" marB="0"/>
                </a:tc>
                <a:tc>
                  <a:txBody>
                    <a:bodyPr/>
                    <a:lstStyle/>
                    <a:p>
                      <a:pPr marL="0" marR="0">
                        <a:spcBef>
                          <a:spcPts val="0"/>
                        </a:spcBef>
                        <a:spcAft>
                          <a:spcPts val="0"/>
                        </a:spcAft>
                      </a:pPr>
                      <a:r>
                        <a:rPr lang="en-GB" sz="1100">
                          <a:effectLst/>
                          <a:latin typeface="+mn-lt"/>
                        </a:rPr>
                        <a:t>Average 20 </a:t>
                      </a:r>
                      <a:endParaRPr lang="en-GB" sz="120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100" dirty="0">
                          <a:effectLst/>
                          <a:latin typeface="+mn-lt"/>
                        </a:rPr>
                        <a:t>2 heures-9 </a:t>
                      </a:r>
                      <a:r>
                        <a:rPr lang="en-GB" sz="1100" dirty="0" err="1">
                          <a:effectLst/>
                          <a:latin typeface="+mn-lt"/>
                        </a:rPr>
                        <a:t>jours</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100" dirty="0" err="1">
                          <a:effectLst/>
                          <a:latin typeface="+mn-lt"/>
                        </a:rPr>
                        <a:t>Aucun</a:t>
                      </a:r>
                      <a:r>
                        <a:rPr lang="en-GB" sz="1100" dirty="0">
                          <a:effectLst/>
                          <a:latin typeface="+mn-lt"/>
                        </a:rPr>
                        <a:t> </a:t>
                      </a:r>
                      <a:r>
                        <a:rPr lang="en-GB" sz="1100" dirty="0" err="1">
                          <a:effectLst/>
                          <a:latin typeface="+mn-lt"/>
                        </a:rPr>
                        <a:t>survivant</a:t>
                      </a:r>
                      <a:endParaRPr lang="en-GB" sz="1200" dirty="0">
                        <a:effectLst/>
                        <a:latin typeface="+mn-lt"/>
                        <a:ea typeface="Calibri" panose="020F0502020204030204" pitchFamily="34" charset="0"/>
                      </a:endParaRPr>
                    </a:p>
                  </a:txBody>
                  <a:tcPr marL="68580" marR="68580" marT="0" marB="0"/>
                </a:tc>
                <a:tc>
                  <a:txBody>
                    <a:bodyPr/>
                    <a:lstStyle/>
                    <a:p>
                      <a:pPr marL="0" marR="0">
                        <a:spcBef>
                          <a:spcPts val="0"/>
                        </a:spcBef>
                        <a:spcAft>
                          <a:spcPts val="0"/>
                        </a:spcAft>
                      </a:pPr>
                      <a:r>
                        <a:rPr lang="en-GB" sz="1000" dirty="0" err="1">
                          <a:effectLst/>
                          <a:latin typeface="+mn-lt"/>
                        </a:rPr>
                        <a:t>Kampf</a:t>
                      </a:r>
                      <a:r>
                        <a:rPr lang="en-GB" sz="1000" dirty="0">
                          <a:effectLst/>
                          <a:latin typeface="+mn-lt"/>
                        </a:rPr>
                        <a:t>, et al., Journal of Hospital Infection, 2020; </a:t>
                      </a:r>
                      <a:r>
                        <a:rPr lang="en-GB" sz="1000" dirty="0" err="1">
                          <a:effectLst/>
                          <a:latin typeface="+mn-lt"/>
                        </a:rPr>
                        <a:t>Dorelman</a:t>
                      </a:r>
                      <a:r>
                        <a:rPr lang="en-GB" sz="1000" dirty="0">
                          <a:effectLst/>
                          <a:latin typeface="+mn-lt"/>
                        </a:rPr>
                        <a:t>, et al., NEJM, 2020</a:t>
                      </a:r>
                      <a:endParaRPr lang="en-GB" sz="12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213828955"/>
                  </a:ext>
                </a:extLst>
              </a:tr>
            </a:tbl>
          </a:graphicData>
        </a:graphic>
      </p:graphicFrame>
      <p:sp>
        <p:nvSpPr>
          <p:cNvPr id="8" name="TextBox 7">
            <a:extLst>
              <a:ext uri="{FF2B5EF4-FFF2-40B4-BE49-F238E27FC236}">
                <a16:creationId xmlns:a16="http://schemas.microsoft.com/office/drawing/2014/main" id="{EC710693-5AF2-4E71-930E-4B4DD7937424}"/>
              </a:ext>
            </a:extLst>
          </p:cNvPr>
          <p:cNvSpPr txBox="1"/>
          <p:nvPr/>
        </p:nvSpPr>
        <p:spPr>
          <a:xfrm>
            <a:off x="314854" y="6284400"/>
            <a:ext cx="7154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0" i="0" u="none" strike="noStrike" kern="1200" cap="none" spc="0" normalizeH="0" baseline="0" noProof="0" dirty="0">
                <a:ln>
                  <a:noFill/>
                </a:ln>
                <a:solidFill>
                  <a:prstClr val="black"/>
                </a:solidFill>
                <a:effectLst/>
                <a:uLnTx/>
                <a:uFillTx/>
                <a:latin typeface="Arial Unicode MS"/>
                <a:ea typeface="+mn-ea"/>
                <a:cs typeface="+mn-cs"/>
              </a:rPr>
              <a:t>* Inactivation plus rapide attribué à un pH plus bas dans les selles des bébés (pH 6-7).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en-US" sz="1200" b="0" i="0" u="none" strike="noStrike" kern="1200" cap="none" spc="0" normalizeH="0" baseline="0" noProof="0" dirty="0">
                <a:ln>
                  <a:noFill/>
                </a:ln>
                <a:solidFill>
                  <a:prstClr val="black"/>
                </a:solidFill>
                <a:effectLst/>
                <a:uLnTx/>
                <a:uFillTx/>
                <a:latin typeface="Arial Unicode MS"/>
                <a:ea typeface="+mn-ea"/>
                <a:cs typeface="+mn-cs"/>
              </a:rPr>
              <a:t>** Inactivation plus rapide en cas de concentration initiale plus faible du virus.</a:t>
            </a:r>
            <a:endParaRPr kumimoji="0" lang="fr-F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2422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C7D3BC-5DE3-034B-8643-E785214C7218}"/>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CE0EA-F3B5-4684-BA10-C594598FDB9C}" type="slidenum">
              <a:rPr kumimoji="0" lang="en-GB" sz="800" b="0" i="0" u="none" strike="noStrike" kern="1200" cap="none" spc="0" normalizeH="0" baseline="0" noProof="0" smtClean="0">
                <a:ln>
                  <a:noFill/>
                </a:ln>
                <a:solidFill>
                  <a:prstClr val="black"/>
                </a:solidFill>
                <a:effectLst/>
                <a:uLnTx/>
                <a:uFillTx/>
                <a:latin typeface="Arial"/>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prstClr val="black"/>
              </a:solidFill>
              <a:effectLst/>
              <a:uLnTx/>
              <a:uFillTx/>
              <a:latin typeface="Arial"/>
              <a:ea typeface="+mn-ea"/>
              <a:cs typeface="Times New Roman" panose="02020603050405020304" pitchFamily="18" charset="0"/>
            </a:endParaRPr>
          </a:p>
        </p:txBody>
      </p:sp>
      <p:sp>
        <p:nvSpPr>
          <p:cNvPr id="7" name="Title 1">
            <a:extLst>
              <a:ext uri="{FF2B5EF4-FFF2-40B4-BE49-F238E27FC236}">
                <a16:creationId xmlns:a16="http://schemas.microsoft.com/office/drawing/2014/main" id="{A12E1E96-5891-7843-B4BD-9FB4AE90E946}"/>
              </a:ext>
            </a:extLst>
          </p:cNvPr>
          <p:cNvSpPr txBox="1">
            <a:spLocks noGrp="1"/>
          </p:cNvSpPr>
          <p:nvPr>
            <p:ph type="title"/>
          </p:nvPr>
        </p:nvSpPr>
        <p:spPr bwMode="auto">
          <a:xfrm>
            <a:off x="401511" y="1006418"/>
            <a:ext cx="61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4" tIns="45672" rIns="91344" bIns="45672"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spcBef>
                <a:spcPct val="0"/>
              </a:spcBef>
              <a:buNone/>
            </a:pPr>
            <a:r>
              <a:rPr lang="fr-FR" altLang="en-US" sz="2800" dirty="0">
                <a:solidFill>
                  <a:srgbClr val="0092CC"/>
                </a:solidFill>
                <a:latin typeface="+mn-lt"/>
              </a:rPr>
              <a:t>Survie des coronavirus humains (suite)</a:t>
            </a:r>
            <a:br>
              <a:rPr lang="fr-FR" altLang="en-US" sz="2800" dirty="0">
                <a:solidFill>
                  <a:srgbClr val="0092CC"/>
                </a:solidFill>
                <a:latin typeface="+mn-lt"/>
              </a:rPr>
            </a:br>
            <a:endParaRPr lang="fr-FR" altLang="en-US" sz="2800" dirty="0">
              <a:solidFill>
                <a:srgbClr val="0092CC"/>
              </a:solidFill>
              <a:latin typeface="+mn-lt"/>
            </a:endParaRPr>
          </a:p>
        </p:txBody>
      </p:sp>
      <p:sp>
        <p:nvSpPr>
          <p:cNvPr id="5" name="Content Placeholder 2">
            <a:extLst>
              <a:ext uri="{FF2B5EF4-FFF2-40B4-BE49-F238E27FC236}">
                <a16:creationId xmlns:a16="http://schemas.microsoft.com/office/drawing/2014/main" id="{6E0CB0A1-C044-4EE3-91C5-34EE29FC0C0F}"/>
              </a:ext>
            </a:extLst>
          </p:cNvPr>
          <p:cNvSpPr>
            <a:spLocks noGrp="1"/>
          </p:cNvSpPr>
          <p:nvPr>
            <p:ph idx="1"/>
          </p:nvPr>
        </p:nvSpPr>
        <p:spPr>
          <a:xfrm>
            <a:off x="150796" y="6066398"/>
            <a:ext cx="8759939" cy="611810"/>
          </a:xfrm>
        </p:spPr>
        <p:txBody>
          <a:bodyPr/>
          <a:lstStyle/>
          <a:p>
            <a:pPr marL="244345" indent="-244345">
              <a:spcAft>
                <a:spcPts val="0"/>
              </a:spcAft>
              <a:buFont typeface="Arial" panose="020B0604020202020204" pitchFamily="34" charset="0"/>
              <a:buChar char="•"/>
            </a:pPr>
            <a:endParaRPr lang="en-US" sz="2200" dirty="0">
              <a:solidFill>
                <a:srgbClr val="002060"/>
              </a:solidFill>
            </a:endParaRPr>
          </a:p>
          <a:p>
            <a:pPr marL="244345" indent="-244345">
              <a:spcAft>
                <a:spcPts val="0"/>
              </a:spcAft>
              <a:buFont typeface="Arial" panose="020B0604020202020204" pitchFamily="34" charset="0"/>
              <a:buChar char="•"/>
            </a:pPr>
            <a:endParaRPr lang="en-US" sz="1710" dirty="0">
              <a:solidFill>
                <a:srgbClr val="002060"/>
              </a:solidFill>
            </a:endParaRPr>
          </a:p>
        </p:txBody>
      </p:sp>
      <p:sp>
        <p:nvSpPr>
          <p:cNvPr id="6" name="Content Placeholder 2">
            <a:extLst>
              <a:ext uri="{FF2B5EF4-FFF2-40B4-BE49-F238E27FC236}">
                <a16:creationId xmlns:a16="http://schemas.microsoft.com/office/drawing/2014/main" id="{DA0C1B74-4638-4EB0-9852-CA8F220104B2}"/>
              </a:ext>
            </a:extLst>
          </p:cNvPr>
          <p:cNvSpPr txBox="1">
            <a:spLocks/>
          </p:cNvSpPr>
          <p:nvPr/>
        </p:nvSpPr>
        <p:spPr bwMode="gray">
          <a:xfrm>
            <a:off x="401511" y="1983204"/>
            <a:ext cx="8137801" cy="3747036"/>
          </a:xfrm>
          <a:prstGeom prst="rect">
            <a:avLst/>
          </a:prstGeom>
        </p:spPr>
        <p:txBody>
          <a:bodyPr vert="horz" lIns="18000" tIns="0" rIns="18000" bIns="0" rtlCol="0">
            <a:no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1000"/>
              </a:spcBef>
              <a:spcAft>
                <a:spcPts val="600"/>
              </a:spcAft>
              <a:buClr>
                <a:prstClr val="black"/>
              </a:buClr>
              <a:buSzPct val="80000"/>
              <a:buFont typeface="Arial" panose="020B0604020202020204" pitchFamily="34" charset="0"/>
              <a:buChar char="•"/>
              <a:tabLst/>
              <a:defRPr/>
            </a:pP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Times New Roman" panose="02020603050405020304" pitchFamily="18" charset="0"/>
              </a:rPr>
              <a:t>Des températures plus élevées, un pH élevé ou bas, la lumière du soleil et des désinfectants courants (par exemple le chlore) facilitent tous l'inactivation du virus.</a:t>
            </a:r>
          </a:p>
          <a:p>
            <a:pPr marL="285750" marR="0" lvl="0" indent="-285750" algn="l" defTabSz="914400" rtl="0" eaLnBrk="1" fontAlgn="auto" latinLnBrk="0" hangingPunct="1">
              <a:lnSpc>
                <a:spcPct val="110000"/>
              </a:lnSpc>
              <a:spcBef>
                <a:spcPts val="1000"/>
              </a:spcBef>
              <a:spcAft>
                <a:spcPts val="600"/>
              </a:spcAft>
              <a:buClr>
                <a:prstClr val="black"/>
              </a:buClr>
              <a:buSzPct val="80000"/>
              <a:buFont typeface="Arial" panose="020B0604020202020204" pitchFamily="34" charset="0"/>
              <a:buChar char="•"/>
              <a:tabLst/>
              <a:defRPr/>
            </a:pP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Times New Roman" panose="02020603050405020304" pitchFamily="18" charset="0"/>
              </a:rPr>
              <a:t>Sur les surfaces, une inactivation efficace peut être obtenue en 1 min en utilisant de l'éthanol à 70% ou de l'hypochlorite de sodium </a:t>
            </a:r>
            <a:r>
              <a:rPr kumimoji="0" lang="fr-FR" sz="2000" b="0" i="0" u="none" strike="noStrike" kern="1200" cap="none" spc="0" normalizeH="0" baseline="0" noProof="0" dirty="0">
                <a:ln>
                  <a:noFill/>
                </a:ln>
                <a:solidFill>
                  <a:srgbClr val="009CDE">
                    <a:lumMod val="50000"/>
                  </a:srgbClr>
                </a:solidFill>
                <a:effectLst/>
                <a:uLnTx/>
                <a:uFillTx/>
                <a:latin typeface="Arial"/>
                <a:ea typeface="+mn-ea"/>
                <a:cs typeface="Times New Roman" panose="02020603050405020304" pitchFamily="18" charset="0"/>
              </a:rPr>
              <a:t>à 0,1%. </a:t>
            </a:r>
            <a:r>
              <a:rPr kumimoji="0" lang="fr-FR" altLang="en-US" sz="2000" b="0" i="0" u="none" strike="noStrike" kern="1200" cap="none" spc="0" normalizeH="0" baseline="0" noProof="0" dirty="0">
                <a:ln>
                  <a:noFill/>
                </a:ln>
                <a:solidFill>
                  <a:srgbClr val="009CDE">
                    <a:lumMod val="50000"/>
                  </a:srgbClr>
                </a:solidFill>
                <a:effectLst/>
                <a:uLnTx/>
                <a:uFillTx/>
                <a:latin typeface="Arial Unicode MS"/>
                <a:ea typeface="+mn-ea"/>
                <a:cs typeface="Times New Roman" panose="02020603050405020304" pitchFamily="18" charset="0"/>
              </a:rPr>
              <a:t> </a:t>
            </a:r>
          </a:p>
          <a:p>
            <a:pPr marL="285750" marR="0" lvl="0" indent="-285750" algn="l" defTabSz="914400" rtl="0" eaLnBrk="1" fontAlgn="auto" latinLnBrk="0" hangingPunct="1">
              <a:lnSpc>
                <a:spcPct val="110000"/>
              </a:lnSpc>
              <a:spcBef>
                <a:spcPts val="1000"/>
              </a:spcBef>
              <a:spcAft>
                <a:spcPts val="600"/>
              </a:spcAft>
              <a:buClr>
                <a:prstClr val="black"/>
              </a:buClr>
              <a:buSzPct val="80000"/>
              <a:buFont typeface="Arial" panose="020B0604020202020204" pitchFamily="34" charset="0"/>
              <a:buChar char="•"/>
              <a:tabLst/>
              <a:defRPr/>
            </a:pPr>
            <a:r>
              <a:rPr kumimoji="0" lang="fr-FR" altLang="en-US" sz="2000" b="0" i="0" u="none" strike="noStrike" kern="1200" cap="none" spc="0" normalizeH="0" baseline="0" noProof="0" dirty="0">
                <a:ln>
                  <a:noFill/>
                </a:ln>
                <a:solidFill>
                  <a:srgbClr val="FF0000"/>
                </a:solidFill>
                <a:effectLst/>
                <a:uLnTx/>
                <a:uFillTx/>
                <a:latin typeface="Arial Unicode MS"/>
                <a:ea typeface="+mn-ea"/>
                <a:cs typeface="Times New Roman" panose="02020603050405020304" pitchFamily="18" charset="0"/>
              </a:rPr>
              <a:t>À titre de comparaison, pour l'adénovirus (agent pathogène fécal-oral non enveloppé), il a fallu 132 jours (&gt; 4 mois) pour atteindre 99% d’inactivation dans les eaux usées </a:t>
            </a: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Times New Roman" panose="02020603050405020304" pitchFamily="18" charset="0"/>
              </a:rPr>
              <a:t>(</a:t>
            </a:r>
            <a:r>
              <a:rPr kumimoji="0" lang="fr-FR" altLang="en-US" sz="2000" b="0" i="0" u="none" strike="noStrike" kern="1200" cap="none" spc="0" normalizeH="0" baseline="0" noProof="0" dirty="0" err="1">
                <a:ln>
                  <a:noFill/>
                </a:ln>
                <a:solidFill>
                  <a:srgbClr val="CCEBF8">
                    <a:lumMod val="25000"/>
                  </a:srgbClr>
                </a:solidFill>
                <a:effectLst/>
                <a:uLnTx/>
                <a:uFillTx/>
                <a:latin typeface="Arial Unicode MS"/>
                <a:ea typeface="+mn-ea"/>
                <a:cs typeface="Times New Roman" panose="02020603050405020304" pitchFamily="18" charset="0"/>
              </a:rPr>
              <a:t>Biofill</a:t>
            </a:r>
            <a:r>
              <a:rPr kumimoji="0" lang="fr-FR" altLang="en-US" sz="2000" b="0" i="0" u="none" strike="noStrike" kern="1200" cap="none" spc="0" normalizeH="0" baseline="0" noProof="0" dirty="0">
                <a:ln>
                  <a:noFill/>
                </a:ln>
                <a:solidFill>
                  <a:srgbClr val="CCEBF8">
                    <a:lumMod val="25000"/>
                  </a:srgbClr>
                </a:solidFill>
                <a:effectLst/>
                <a:uLnTx/>
                <a:uFillTx/>
                <a:latin typeface="Arial Unicode MS"/>
                <a:ea typeface="+mn-ea"/>
                <a:cs typeface="Times New Roman" panose="02020603050405020304" pitchFamily="18" charset="0"/>
              </a:rPr>
              <a:t>-Mas et al., 2006)</a:t>
            </a:r>
            <a:endParaRPr kumimoji="0" lang="fr-FR" altLang="en-US" sz="2000" b="0" i="0" u="none" strike="noStrike" kern="1200" cap="none" spc="0" normalizeH="0" baseline="0" noProof="0" dirty="0">
              <a:ln>
                <a:noFill/>
              </a:ln>
              <a:solidFill>
                <a:srgbClr val="CCEBF8">
                  <a:lumMod val="25000"/>
                </a:srgbClr>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
                <a:prstClr val="black"/>
              </a:buClr>
              <a:buSzPct val="80000"/>
              <a:buFontTx/>
              <a:buNone/>
              <a:tabLst/>
              <a:defRPr/>
            </a:pPr>
            <a:endParaRPr kumimoji="0" lang="en-US" sz="2000" b="0" i="0" u="none" strike="noStrike" kern="1200" cap="none" spc="0" normalizeH="0" baseline="0" noProof="0" dirty="0">
              <a:ln>
                <a:noFill/>
              </a:ln>
              <a:solidFill>
                <a:srgbClr val="CCEBF8">
                  <a:lumMod val="25000"/>
                </a:srgbClr>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10000"/>
              </a:lnSpc>
              <a:spcBef>
                <a:spcPts val="1000"/>
              </a:spcBef>
              <a:spcAft>
                <a:spcPts val="0"/>
              </a:spcAft>
              <a:buClr>
                <a:prstClr val="black"/>
              </a:buClr>
              <a:buSzPct val="80000"/>
              <a:buFont typeface="Arial" panose="020B0604020202020204" pitchFamily="34" charset="0"/>
              <a:buChar char="•"/>
              <a:tabLst/>
              <a:defRPr/>
            </a:pPr>
            <a:endParaRPr kumimoji="0" lang="en-US" sz="2000" b="0" i="0" u="none" strike="noStrike" kern="1200" cap="none" spc="0" normalizeH="0" baseline="0" noProof="0" dirty="0">
              <a:ln>
                <a:noFill/>
              </a:ln>
              <a:solidFill>
                <a:srgbClr val="CCEBF8">
                  <a:lumMod val="25000"/>
                </a:srgbClr>
              </a:solidFill>
              <a:effectLst/>
              <a:uLnTx/>
              <a:uFillTx/>
              <a:latin typeface="Calibri" panose="020F0502020204030204" pitchFamily="34" charset="0"/>
              <a:ea typeface="+mn-ea"/>
              <a:cs typeface="Calibri" panose="020F0502020204030204" pitchFamily="34" charset="0"/>
            </a:endParaRPr>
          </a:p>
          <a:p>
            <a:pPr marL="244345" marR="0" lvl="0" indent="-244345" algn="l" defTabSz="914400" rtl="0" eaLnBrk="1" fontAlgn="auto" latinLnBrk="0" hangingPunct="1">
              <a:lnSpc>
                <a:spcPct val="110000"/>
              </a:lnSpc>
              <a:spcBef>
                <a:spcPts val="1000"/>
              </a:spcBef>
              <a:spcAft>
                <a:spcPts val="0"/>
              </a:spcAft>
              <a:buClr>
                <a:prstClr val="black"/>
              </a:buClr>
              <a:buSzPct val="80000"/>
              <a:buFont typeface="Arial" panose="020B0604020202020204" pitchFamily="34" charset="0"/>
              <a:buChar char="•"/>
              <a:tabLst/>
              <a:defRPr/>
            </a:pPr>
            <a:endParaRPr kumimoji="0" lang="en-US" sz="2000" b="0" i="0" u="none" strike="noStrike" kern="1200" cap="none" spc="0" normalizeH="0" baseline="0" noProof="0" dirty="0">
              <a:ln>
                <a:noFill/>
              </a:ln>
              <a:solidFill>
                <a:srgbClr val="CCEBF8">
                  <a:lumMod val="25000"/>
                </a:srgbClr>
              </a:solidFill>
              <a:effectLst/>
              <a:uLnTx/>
              <a:uFillTx/>
              <a:latin typeface="Arial"/>
              <a:ea typeface="+mn-ea"/>
              <a:cs typeface="Times New Roman" panose="02020603050405020304" pitchFamily="18" charset="0"/>
            </a:endParaRPr>
          </a:p>
        </p:txBody>
      </p:sp>
    </p:spTree>
    <p:extLst>
      <p:ext uri="{BB962C8B-B14F-4D97-AF65-F5344CB8AC3E}">
        <p14:creationId xmlns:p14="http://schemas.microsoft.com/office/powerpoint/2010/main" val="1357671607"/>
      </p:ext>
    </p:extLst>
  </p:cSld>
  <p:clrMapOvr>
    <a:masterClrMapping/>
  </p:clrMapOvr>
</p:sld>
</file>

<file path=ppt/theme/theme1.xml><?xml version="1.0" encoding="utf-8"?>
<a:theme xmlns:a="http://schemas.openxmlformats.org/drawingml/2006/main" name="1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77D90195-0296-504F-BED3-8762773A3AE4}"/>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InterimAGDec2018V2_CKJS" id="{96BA60F7-6675-3E46-A0AD-8DEF05DABE2E}" vid="{CC487F63-9316-CE4E-B914-91B3E63996B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InterimAGDec2018V2_CKJS</Template>
  <TotalTime>10536</TotalTime>
  <Words>5405</Words>
  <Application>Microsoft Office PowerPoint</Application>
  <PresentationFormat>On-screen Show (4:3)</PresentationFormat>
  <Paragraphs>440</Paragraphs>
  <Slides>27</Slides>
  <Notes>18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27</vt:i4>
      </vt:variant>
    </vt:vector>
  </HeadingPairs>
  <TitlesOfParts>
    <vt:vector size="41" baseType="lpstr">
      <vt:lpstr>Arial Unicode MS</vt:lpstr>
      <vt:lpstr>ＭＳ Ｐゴシック</vt:lpstr>
      <vt:lpstr>SimSun</vt:lpstr>
      <vt:lpstr>Arial</vt:lpstr>
      <vt:lpstr>Arial Narrow</vt:lpstr>
      <vt:lpstr>Calibri</vt:lpstr>
      <vt:lpstr>Calibri Light</vt:lpstr>
      <vt:lpstr>Ebrima</vt:lpstr>
      <vt:lpstr>Times New Roman</vt:lpstr>
      <vt:lpstr>Wingdings</vt:lpstr>
      <vt:lpstr>1_Office Theme</vt:lpstr>
      <vt:lpstr>2_Office Theme</vt:lpstr>
      <vt:lpstr>3_Office Theme</vt:lpstr>
      <vt:lpstr>Office Theme</vt:lpstr>
      <vt:lpstr>PowerPoint Presentation</vt:lpstr>
      <vt:lpstr>Données épidémiologiques à l’échelle mondiale (5 May 2020)</vt:lpstr>
      <vt:lpstr>Données épidémiologiques pour la Région OMS Afrique (4 May 2020)</vt:lpstr>
      <vt:lpstr>PowerPoint Presentation</vt:lpstr>
      <vt:lpstr>Documents clés Traduction en cours</vt:lpstr>
      <vt:lpstr>Messages à retenir</vt:lpstr>
      <vt:lpstr>Virus COVID-19</vt:lpstr>
      <vt:lpstr>Survie des coronavirus humains </vt:lpstr>
      <vt:lpstr>Survie des coronavirus humains (suite) </vt:lpstr>
      <vt:lpstr>Systèmes d’approvisionnement en eau gérés de manière sûre</vt:lpstr>
      <vt:lpstr>Gestion sûre de l’assainissement</vt:lpstr>
      <vt:lpstr>L'hygiène des mains est un comportement modifiable facilité par une approche multimodale connue </vt:lpstr>
      <vt:lpstr>Établissez ou renforcez votre programme afin d’être prêt pour le COVID-19 </vt:lpstr>
      <vt:lpstr>Gestion sûre des déchets biomédicaux </vt:lpstr>
      <vt:lpstr>Nettoyage</vt:lpstr>
      <vt:lpstr>PowerPoint Presentation</vt:lpstr>
      <vt:lpstr>PowerPoint Presentation</vt:lpstr>
      <vt:lpstr>PowerPoint Presentation</vt:lpstr>
      <vt:lpstr>Ressources clés</vt:lpstr>
      <vt:lpstr>EXPERIENCE PCI PENDANT LA REPONSE COVID-19 AU NIGER</vt:lpstr>
      <vt:lpstr>ORGANISATION DE LA LUTTE CONTRE LE COVID-19 AU NIGER</vt:lpstr>
      <vt:lpstr>ORGANIGRAMME DE LA COMMISSION PREVENTION ET CONTRÔLE DE L’INFECTION</vt:lpstr>
      <vt:lpstr>Composition de la commission PCI</vt:lpstr>
      <vt:lpstr>SUPPORTS UTILISES</vt:lpstr>
      <vt:lpstr>REALISATIONS MAJEURES</vt:lpstr>
      <vt:lpstr>PowerPoint Presentation</vt:lpstr>
      <vt:lpstr>PowerPoint Presentation</vt:lpstr>
    </vt:vector>
  </TitlesOfParts>
  <Company>Fort Lewis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in health care facilities Updates and way forward  Interim Advisory Group  18 December 2018</dc:title>
  <dc:creator>MONTGOMERY, Margaret</dc:creator>
  <cp:lastModifiedBy>HAYTER, Arabella</cp:lastModifiedBy>
  <cp:revision>422</cp:revision>
  <cp:lastPrinted>2020-03-10T16:23:19Z</cp:lastPrinted>
  <dcterms:created xsi:type="dcterms:W3CDTF">2018-12-18T09:46:15Z</dcterms:created>
  <dcterms:modified xsi:type="dcterms:W3CDTF">2020-05-11T03:34:35Z</dcterms:modified>
</cp:coreProperties>
</file>