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5" r:id="rId2"/>
    <p:sldMasterId id="2147483714" r:id="rId3"/>
  </p:sldMasterIdLst>
  <p:notesMasterIdLst>
    <p:notesMasterId r:id="rId33"/>
  </p:notesMasterIdLst>
  <p:handoutMasterIdLst>
    <p:handoutMasterId r:id="rId34"/>
  </p:handoutMasterIdLst>
  <p:sldIdLst>
    <p:sldId id="915" r:id="rId4"/>
    <p:sldId id="1686" r:id="rId5"/>
    <p:sldId id="1687" r:id="rId6"/>
    <p:sldId id="380" r:id="rId7"/>
    <p:sldId id="350" r:id="rId8"/>
    <p:sldId id="346" r:id="rId9"/>
    <p:sldId id="389" r:id="rId10"/>
    <p:sldId id="395" r:id="rId11"/>
    <p:sldId id="352" r:id="rId12"/>
    <p:sldId id="392" r:id="rId13"/>
    <p:sldId id="382" r:id="rId14"/>
    <p:sldId id="355" r:id="rId15"/>
    <p:sldId id="383" r:id="rId16"/>
    <p:sldId id="357" r:id="rId17"/>
    <p:sldId id="375" r:id="rId18"/>
    <p:sldId id="376" r:id="rId19"/>
    <p:sldId id="323" r:id="rId20"/>
    <p:sldId id="363" r:id="rId21"/>
    <p:sldId id="1683" r:id="rId22"/>
    <p:sldId id="1642" r:id="rId23"/>
    <p:sldId id="1619" r:id="rId24"/>
    <p:sldId id="386" r:id="rId25"/>
    <p:sldId id="368" r:id="rId26"/>
    <p:sldId id="387" r:id="rId27"/>
    <p:sldId id="388" r:id="rId28"/>
    <p:sldId id="379" r:id="rId29"/>
    <p:sldId id="393" r:id="rId30"/>
    <p:sldId id="358" r:id="rId31"/>
    <p:sldId id="356" r:id="rId32"/>
  </p:sldIdLst>
  <p:sldSz cx="10693400" cy="7561263"/>
  <p:notesSz cx="6662738" cy="9832975"/>
  <p:defaultTextStyle>
    <a:defPPr>
      <a:defRPr lang="en-GB"/>
    </a:defPPr>
    <a:lvl1pPr algn="l" rtl="1" fontAlgn="base">
      <a:spcBef>
        <a:spcPct val="0"/>
      </a:spcBef>
      <a:spcAft>
        <a:spcPct val="0"/>
      </a:spcAft>
      <a:defRPr sz="3900" b="1" kern="1200">
        <a:solidFill>
          <a:srgbClr val="000066"/>
        </a:solidFill>
        <a:latin typeface="Arial" charset="0"/>
        <a:ea typeface="+mn-ea"/>
        <a:cs typeface="Arial" charset="0"/>
      </a:defRPr>
    </a:lvl1pPr>
    <a:lvl2pPr marL="457200" algn="l" rtl="1" fontAlgn="base">
      <a:spcBef>
        <a:spcPct val="0"/>
      </a:spcBef>
      <a:spcAft>
        <a:spcPct val="0"/>
      </a:spcAft>
      <a:defRPr sz="3900" b="1" kern="1200">
        <a:solidFill>
          <a:srgbClr val="000066"/>
        </a:solidFill>
        <a:latin typeface="Arial" charset="0"/>
        <a:ea typeface="+mn-ea"/>
        <a:cs typeface="Arial" charset="0"/>
      </a:defRPr>
    </a:lvl2pPr>
    <a:lvl3pPr marL="914400" algn="l" rtl="1" fontAlgn="base">
      <a:spcBef>
        <a:spcPct val="0"/>
      </a:spcBef>
      <a:spcAft>
        <a:spcPct val="0"/>
      </a:spcAft>
      <a:defRPr sz="3900" b="1" kern="1200">
        <a:solidFill>
          <a:srgbClr val="000066"/>
        </a:solidFill>
        <a:latin typeface="Arial" charset="0"/>
        <a:ea typeface="+mn-ea"/>
        <a:cs typeface="Arial" charset="0"/>
      </a:defRPr>
    </a:lvl3pPr>
    <a:lvl4pPr marL="1371600" algn="l" rtl="1" fontAlgn="base">
      <a:spcBef>
        <a:spcPct val="0"/>
      </a:spcBef>
      <a:spcAft>
        <a:spcPct val="0"/>
      </a:spcAft>
      <a:defRPr sz="3900" b="1" kern="1200">
        <a:solidFill>
          <a:srgbClr val="000066"/>
        </a:solidFill>
        <a:latin typeface="Arial" charset="0"/>
        <a:ea typeface="+mn-ea"/>
        <a:cs typeface="Arial" charset="0"/>
      </a:defRPr>
    </a:lvl4pPr>
    <a:lvl5pPr marL="1828800" algn="l" rtl="1" fontAlgn="base">
      <a:spcBef>
        <a:spcPct val="0"/>
      </a:spcBef>
      <a:spcAft>
        <a:spcPct val="0"/>
      </a:spcAft>
      <a:defRPr sz="3900" b="1" kern="1200">
        <a:solidFill>
          <a:srgbClr val="000066"/>
        </a:solidFill>
        <a:latin typeface="Arial" charset="0"/>
        <a:ea typeface="+mn-ea"/>
        <a:cs typeface="Arial" charset="0"/>
      </a:defRPr>
    </a:lvl5pPr>
    <a:lvl6pPr marL="2286000" algn="l" defTabSz="914400" rtl="0" eaLnBrk="1" latinLnBrk="0" hangingPunct="1">
      <a:defRPr sz="3900" b="1" kern="1200">
        <a:solidFill>
          <a:srgbClr val="000066"/>
        </a:solidFill>
        <a:latin typeface="Arial" charset="0"/>
        <a:ea typeface="+mn-ea"/>
        <a:cs typeface="Arial" charset="0"/>
      </a:defRPr>
    </a:lvl6pPr>
    <a:lvl7pPr marL="2743200" algn="l" defTabSz="914400" rtl="0" eaLnBrk="1" latinLnBrk="0" hangingPunct="1">
      <a:defRPr sz="3900" b="1" kern="1200">
        <a:solidFill>
          <a:srgbClr val="000066"/>
        </a:solidFill>
        <a:latin typeface="Arial" charset="0"/>
        <a:ea typeface="+mn-ea"/>
        <a:cs typeface="Arial" charset="0"/>
      </a:defRPr>
    </a:lvl7pPr>
    <a:lvl8pPr marL="3200400" algn="l" defTabSz="914400" rtl="0" eaLnBrk="1" latinLnBrk="0" hangingPunct="1">
      <a:defRPr sz="3900" b="1" kern="1200">
        <a:solidFill>
          <a:srgbClr val="000066"/>
        </a:solidFill>
        <a:latin typeface="Arial" charset="0"/>
        <a:ea typeface="+mn-ea"/>
        <a:cs typeface="Arial" charset="0"/>
      </a:defRPr>
    </a:lvl8pPr>
    <a:lvl9pPr marL="3657600" algn="l" defTabSz="914400" rtl="0" eaLnBrk="1" latinLnBrk="0" hangingPunct="1">
      <a:defRPr sz="3900" b="1" kern="1200">
        <a:solidFill>
          <a:srgbClr val="000066"/>
        </a:solidFill>
        <a:latin typeface="Arial"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TER, Arabella" initials="HA" lastIdx="44" clrIdx="0"/>
  <p:cmAuthor id="2" name="Ute Pieper" initials="UP" lastIdx="21" clrIdx="1"/>
  <p:cmAuthor id="3" name="Microsoft Office User" initials="Office" lastIdx="2" clrIdx="2"/>
  <p:cmAuthor id="4" name="Microsoft Office User" initials="Office [2]" lastIdx="1" clrIdx="3"/>
  <p:cmAuthor id="5" name="Microsoft Office User" initials="Office [3]" lastIdx="1" clrIdx="4"/>
  <p:cmAuthor id="6" name="Microsoft Office User" initials="Office [4]"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4189DD"/>
    <a:srgbClr val="530342"/>
    <a:srgbClr val="72BBE8"/>
    <a:srgbClr val="66FF33"/>
    <a:srgbClr val="96CCEE"/>
    <a:srgbClr val="1E7FB8"/>
    <a:srgbClr val="C4DAF4"/>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4" autoAdjust="0"/>
    <p:restoredTop sz="96357" autoAdjust="0"/>
  </p:normalViewPr>
  <p:slideViewPr>
    <p:cSldViewPr snapToGrid="0">
      <p:cViewPr varScale="1">
        <p:scale>
          <a:sx n="98" d="100"/>
          <a:sy n="98" d="100"/>
        </p:scale>
        <p:origin x="960" y="78"/>
      </p:cViewPr>
      <p:guideLst>
        <p:guide orient="horz" pos="2381"/>
        <p:guide pos="33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17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23118-9A18-E44C-A6CA-69A92F248CC4}"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E45D0434-002B-4042-AB11-C337B8DEF27A}">
      <dgm:prSet phldrT="[Text]" custT="1"/>
      <dgm:spPr>
        <a:solidFill>
          <a:srgbClr val="7ABC32"/>
        </a:solidFill>
      </dgm:spPr>
      <dgm:t>
        <a:bodyPr/>
        <a:lstStyle/>
        <a:p>
          <a:r>
            <a:rPr lang="en-US" sz="1400" b="1" dirty="0">
              <a:solidFill>
                <a:schemeClr val="tx1"/>
              </a:solidFill>
            </a:rPr>
            <a:t>Start: Waste </a:t>
          </a:r>
          <a:r>
            <a:rPr lang="en-US" sz="1200" b="1" dirty="0">
              <a:solidFill>
                <a:schemeClr val="tx1"/>
              </a:solidFill>
            </a:rPr>
            <a:t>minimization</a:t>
          </a:r>
          <a:endParaRPr lang="en-US" sz="1400" b="1" dirty="0">
            <a:solidFill>
              <a:schemeClr val="tx1"/>
            </a:solidFill>
          </a:endParaRPr>
        </a:p>
      </dgm:t>
    </dgm:pt>
    <dgm:pt modelId="{0A595C35-9DAA-754C-9718-72279E9F99D2}" type="parTrans" cxnId="{FEA86892-AC73-4E44-847E-F237AAC8180D}">
      <dgm:prSet/>
      <dgm:spPr/>
      <dgm:t>
        <a:bodyPr/>
        <a:lstStyle/>
        <a:p>
          <a:endParaRPr lang="en-US" sz="1400">
            <a:solidFill>
              <a:schemeClr val="tx1"/>
            </a:solidFill>
          </a:endParaRPr>
        </a:p>
      </dgm:t>
    </dgm:pt>
    <dgm:pt modelId="{6AC044E1-C741-2943-BFB8-C21B715D8140}" type="sibTrans" cxnId="{FEA86892-AC73-4E44-847E-F237AAC8180D}">
      <dgm:prSet/>
      <dgm:spPr/>
      <dgm:t>
        <a:bodyPr/>
        <a:lstStyle/>
        <a:p>
          <a:endParaRPr lang="en-US" sz="1400">
            <a:solidFill>
              <a:schemeClr val="tx1"/>
            </a:solidFill>
          </a:endParaRPr>
        </a:p>
      </dgm:t>
    </dgm:pt>
    <dgm:pt modelId="{19EE8B6B-695F-6E4A-A1F7-B37BF9E2B180}">
      <dgm:prSet phldrT="[Text]" custT="1"/>
      <dgm:spPr/>
      <dgm:t>
        <a:bodyPr/>
        <a:lstStyle/>
        <a:p>
          <a:r>
            <a:rPr lang="en-US" sz="1400" dirty="0">
              <a:solidFill>
                <a:schemeClr val="tx1"/>
              </a:solidFill>
            </a:rPr>
            <a:t>Transport</a:t>
          </a:r>
        </a:p>
      </dgm:t>
    </dgm:pt>
    <dgm:pt modelId="{6F22F98A-8481-BB40-A29C-F3A041EEE557}" type="parTrans" cxnId="{1DA7C37E-01FB-9349-A4CF-D36635D8CDAA}">
      <dgm:prSet/>
      <dgm:spPr/>
      <dgm:t>
        <a:bodyPr/>
        <a:lstStyle/>
        <a:p>
          <a:endParaRPr lang="en-US" sz="1400">
            <a:solidFill>
              <a:schemeClr val="tx1"/>
            </a:solidFill>
          </a:endParaRPr>
        </a:p>
      </dgm:t>
    </dgm:pt>
    <dgm:pt modelId="{CAB74971-F7B7-D04B-9D5A-435EDD56DE7D}" type="sibTrans" cxnId="{1DA7C37E-01FB-9349-A4CF-D36635D8CDAA}">
      <dgm:prSet/>
      <dgm:spPr/>
      <dgm:t>
        <a:bodyPr/>
        <a:lstStyle/>
        <a:p>
          <a:endParaRPr lang="en-US" sz="1400">
            <a:solidFill>
              <a:schemeClr val="tx1"/>
            </a:solidFill>
          </a:endParaRPr>
        </a:p>
      </dgm:t>
    </dgm:pt>
    <dgm:pt modelId="{CF08BBC6-2463-D845-960B-2E2A4426DFD3}">
      <dgm:prSet phldrT="[Text]" custT="1"/>
      <dgm:spPr/>
      <dgm:t>
        <a:bodyPr/>
        <a:lstStyle/>
        <a:p>
          <a:r>
            <a:rPr lang="en-US" sz="1400" dirty="0">
              <a:solidFill>
                <a:schemeClr val="tx1"/>
              </a:solidFill>
            </a:rPr>
            <a:t>Storage</a:t>
          </a:r>
        </a:p>
      </dgm:t>
    </dgm:pt>
    <dgm:pt modelId="{44347759-2DCF-584D-AA30-FD8BBDC53F7C}" type="parTrans" cxnId="{8D0422BA-3BD1-9842-B1E9-E0BBE1B3AE9F}">
      <dgm:prSet/>
      <dgm:spPr/>
      <dgm:t>
        <a:bodyPr/>
        <a:lstStyle/>
        <a:p>
          <a:endParaRPr lang="en-US" sz="1400">
            <a:solidFill>
              <a:schemeClr val="tx1"/>
            </a:solidFill>
          </a:endParaRPr>
        </a:p>
      </dgm:t>
    </dgm:pt>
    <dgm:pt modelId="{CA5B55E4-CD16-6149-A50F-28A7EFA4A59F}" type="sibTrans" cxnId="{8D0422BA-3BD1-9842-B1E9-E0BBE1B3AE9F}">
      <dgm:prSet/>
      <dgm:spPr/>
      <dgm:t>
        <a:bodyPr/>
        <a:lstStyle/>
        <a:p>
          <a:endParaRPr lang="en-US" sz="1400">
            <a:solidFill>
              <a:schemeClr val="tx1"/>
            </a:solidFill>
          </a:endParaRPr>
        </a:p>
      </dgm:t>
    </dgm:pt>
    <dgm:pt modelId="{03F262AE-2A6C-4644-BD75-788025DF8F49}">
      <dgm:prSet phldrT="[Text]" custT="1"/>
      <dgm:spPr/>
      <dgm:t>
        <a:bodyPr/>
        <a:lstStyle/>
        <a:p>
          <a:r>
            <a:rPr lang="en-US" sz="1400" dirty="0">
              <a:solidFill>
                <a:schemeClr val="tx1"/>
              </a:solidFill>
            </a:rPr>
            <a:t>Treatment</a:t>
          </a:r>
        </a:p>
      </dgm:t>
    </dgm:pt>
    <dgm:pt modelId="{4FB44096-117B-F44B-A81A-4941A3A8AF3D}" type="parTrans" cxnId="{22CAB776-CCE2-F34D-94AC-220641B5FC80}">
      <dgm:prSet/>
      <dgm:spPr/>
      <dgm:t>
        <a:bodyPr/>
        <a:lstStyle/>
        <a:p>
          <a:endParaRPr lang="en-US" sz="1400">
            <a:solidFill>
              <a:schemeClr val="tx1"/>
            </a:solidFill>
          </a:endParaRPr>
        </a:p>
      </dgm:t>
    </dgm:pt>
    <dgm:pt modelId="{B01FFA43-18A0-FE41-AEBC-3AA614DBB35D}" type="sibTrans" cxnId="{22CAB776-CCE2-F34D-94AC-220641B5FC80}">
      <dgm:prSet/>
      <dgm:spPr/>
      <dgm:t>
        <a:bodyPr/>
        <a:lstStyle/>
        <a:p>
          <a:endParaRPr lang="en-US" sz="1400">
            <a:solidFill>
              <a:schemeClr val="tx1"/>
            </a:solidFill>
          </a:endParaRPr>
        </a:p>
      </dgm:t>
    </dgm:pt>
    <dgm:pt modelId="{D444C4FE-03BD-A94A-B5D9-B5E244A4C2DC}">
      <dgm:prSet phldrT="[Text]" custT="1"/>
      <dgm:spPr/>
      <dgm:t>
        <a:bodyPr/>
        <a:lstStyle/>
        <a:p>
          <a:r>
            <a:rPr lang="en-US" sz="1400" dirty="0">
              <a:solidFill>
                <a:schemeClr val="tx1"/>
              </a:solidFill>
            </a:rPr>
            <a:t>Final disposal</a:t>
          </a:r>
        </a:p>
      </dgm:t>
    </dgm:pt>
    <dgm:pt modelId="{EB8183B5-C171-5042-B854-8AA152083A5D}" type="parTrans" cxnId="{1AE8A5F0-4932-054C-AC2B-18A27875073D}">
      <dgm:prSet/>
      <dgm:spPr/>
      <dgm:t>
        <a:bodyPr/>
        <a:lstStyle/>
        <a:p>
          <a:endParaRPr lang="en-US" sz="1400">
            <a:solidFill>
              <a:schemeClr val="tx1"/>
            </a:solidFill>
          </a:endParaRPr>
        </a:p>
      </dgm:t>
    </dgm:pt>
    <dgm:pt modelId="{158D5490-7B0A-4D40-B764-E2853C19D38A}" type="sibTrans" cxnId="{1AE8A5F0-4932-054C-AC2B-18A27875073D}">
      <dgm:prSet/>
      <dgm:spPr/>
      <dgm:t>
        <a:bodyPr/>
        <a:lstStyle/>
        <a:p>
          <a:endParaRPr lang="en-US" sz="1400">
            <a:solidFill>
              <a:schemeClr val="tx1"/>
            </a:solidFill>
          </a:endParaRPr>
        </a:p>
      </dgm:t>
    </dgm:pt>
    <dgm:pt modelId="{83CAD35F-147E-B94F-B125-4DA74B428595}">
      <dgm:prSet custT="1"/>
      <dgm:spPr/>
      <dgm:t>
        <a:bodyPr/>
        <a:lstStyle/>
        <a:p>
          <a:r>
            <a:rPr lang="en-US" sz="1400" dirty="0">
              <a:solidFill>
                <a:srgbClr val="FF0000"/>
              </a:solidFill>
            </a:rPr>
            <a:t>Segregation</a:t>
          </a:r>
        </a:p>
      </dgm:t>
    </dgm:pt>
    <dgm:pt modelId="{369B0395-1F25-4341-9ED8-48A6863AC56A}" type="parTrans" cxnId="{F835563C-1346-104D-81CB-4F814BA6CFB8}">
      <dgm:prSet/>
      <dgm:spPr/>
      <dgm:t>
        <a:bodyPr/>
        <a:lstStyle/>
        <a:p>
          <a:endParaRPr lang="en-US" sz="1400">
            <a:solidFill>
              <a:schemeClr val="tx1"/>
            </a:solidFill>
          </a:endParaRPr>
        </a:p>
      </dgm:t>
    </dgm:pt>
    <dgm:pt modelId="{196D8A2D-C583-4546-B696-EDBC77B7B8EF}" type="sibTrans" cxnId="{F835563C-1346-104D-81CB-4F814BA6CFB8}">
      <dgm:prSet/>
      <dgm:spPr/>
      <dgm:t>
        <a:bodyPr/>
        <a:lstStyle/>
        <a:p>
          <a:endParaRPr lang="en-US" sz="1400">
            <a:solidFill>
              <a:schemeClr val="tx1"/>
            </a:solidFill>
          </a:endParaRPr>
        </a:p>
      </dgm:t>
    </dgm:pt>
    <dgm:pt modelId="{71B53CD6-0040-724A-8577-BFF19C668EE6}">
      <dgm:prSet custT="1"/>
      <dgm:spPr/>
      <dgm:t>
        <a:bodyPr/>
        <a:lstStyle/>
        <a:p>
          <a:r>
            <a:rPr lang="en-US" sz="1400" dirty="0">
              <a:solidFill>
                <a:schemeClr val="tx1"/>
              </a:solidFill>
            </a:rPr>
            <a:t>Collection</a:t>
          </a:r>
        </a:p>
      </dgm:t>
    </dgm:pt>
    <dgm:pt modelId="{083D9706-C777-504C-B554-C624D0D666E0}" type="parTrans" cxnId="{EADE068B-2A57-D24E-8872-2B0FF1A0C3C3}">
      <dgm:prSet/>
      <dgm:spPr/>
      <dgm:t>
        <a:bodyPr/>
        <a:lstStyle/>
        <a:p>
          <a:endParaRPr lang="en-US" sz="1400">
            <a:solidFill>
              <a:schemeClr val="tx1"/>
            </a:solidFill>
          </a:endParaRPr>
        </a:p>
      </dgm:t>
    </dgm:pt>
    <dgm:pt modelId="{D6F28040-F7B6-5941-A91A-B18DC8A977E7}" type="sibTrans" cxnId="{EADE068B-2A57-D24E-8872-2B0FF1A0C3C3}">
      <dgm:prSet/>
      <dgm:spPr/>
      <dgm:t>
        <a:bodyPr/>
        <a:lstStyle/>
        <a:p>
          <a:endParaRPr lang="en-US" sz="1400">
            <a:solidFill>
              <a:schemeClr val="tx1"/>
            </a:solidFill>
          </a:endParaRPr>
        </a:p>
      </dgm:t>
    </dgm:pt>
    <dgm:pt modelId="{B417599F-9F2F-F642-867C-2771154481AE}" type="pres">
      <dgm:prSet presAssocID="{E3823118-9A18-E44C-A6CA-69A92F248CC4}" presName="cycle" presStyleCnt="0">
        <dgm:presLayoutVars>
          <dgm:dir/>
          <dgm:resizeHandles val="exact"/>
        </dgm:presLayoutVars>
      </dgm:prSet>
      <dgm:spPr/>
    </dgm:pt>
    <dgm:pt modelId="{671BC863-D396-D14B-B2B3-9210F80F2006}" type="pres">
      <dgm:prSet presAssocID="{E45D0434-002B-4042-AB11-C337B8DEF27A}" presName="node" presStyleLbl="node1" presStyleIdx="0" presStyleCnt="7" custScaleX="133947" custScaleY="103036">
        <dgm:presLayoutVars>
          <dgm:bulletEnabled val="1"/>
        </dgm:presLayoutVars>
      </dgm:prSet>
      <dgm:spPr/>
    </dgm:pt>
    <dgm:pt modelId="{9C360FA3-1637-C548-94B3-B7E9D8560B8F}" type="pres">
      <dgm:prSet presAssocID="{E45D0434-002B-4042-AB11-C337B8DEF27A}" presName="spNode" presStyleCnt="0"/>
      <dgm:spPr/>
    </dgm:pt>
    <dgm:pt modelId="{7D35BAD7-C214-114B-8F2F-FBBF2219AC8C}" type="pres">
      <dgm:prSet presAssocID="{6AC044E1-C741-2943-BFB8-C21B715D8140}" presName="sibTrans" presStyleLbl="sibTrans1D1" presStyleIdx="0" presStyleCnt="7"/>
      <dgm:spPr/>
    </dgm:pt>
    <dgm:pt modelId="{70D81D82-9541-534A-B1D3-64E589BD0BDB}" type="pres">
      <dgm:prSet presAssocID="{83CAD35F-147E-B94F-B125-4DA74B428595}" presName="node" presStyleLbl="node1" presStyleIdx="1" presStyleCnt="7" custScaleX="133947" custScaleY="103036">
        <dgm:presLayoutVars>
          <dgm:bulletEnabled val="1"/>
        </dgm:presLayoutVars>
      </dgm:prSet>
      <dgm:spPr/>
    </dgm:pt>
    <dgm:pt modelId="{C3B8319A-2ACF-6542-B127-AB099E070F7A}" type="pres">
      <dgm:prSet presAssocID="{83CAD35F-147E-B94F-B125-4DA74B428595}" presName="spNode" presStyleCnt="0"/>
      <dgm:spPr/>
    </dgm:pt>
    <dgm:pt modelId="{8CCEBE57-4AC4-AA4B-8136-2E7935285EF1}" type="pres">
      <dgm:prSet presAssocID="{196D8A2D-C583-4546-B696-EDBC77B7B8EF}" presName="sibTrans" presStyleLbl="sibTrans1D1" presStyleIdx="1" presStyleCnt="7"/>
      <dgm:spPr/>
    </dgm:pt>
    <dgm:pt modelId="{6D4B16DF-4A68-5D4D-A4DF-D411F668EA76}" type="pres">
      <dgm:prSet presAssocID="{71B53CD6-0040-724A-8577-BFF19C668EE6}" presName="node" presStyleLbl="node1" presStyleIdx="2" presStyleCnt="7" custScaleX="133947" custScaleY="103036">
        <dgm:presLayoutVars>
          <dgm:bulletEnabled val="1"/>
        </dgm:presLayoutVars>
      </dgm:prSet>
      <dgm:spPr/>
    </dgm:pt>
    <dgm:pt modelId="{FAD10D63-9CEC-3044-B23B-CA73F7378629}" type="pres">
      <dgm:prSet presAssocID="{71B53CD6-0040-724A-8577-BFF19C668EE6}" presName="spNode" presStyleCnt="0"/>
      <dgm:spPr/>
    </dgm:pt>
    <dgm:pt modelId="{C8362083-9B10-4947-8B41-53A775B0C0DE}" type="pres">
      <dgm:prSet presAssocID="{D6F28040-F7B6-5941-A91A-B18DC8A977E7}" presName="sibTrans" presStyleLbl="sibTrans1D1" presStyleIdx="2" presStyleCnt="7"/>
      <dgm:spPr/>
    </dgm:pt>
    <dgm:pt modelId="{F532F1FD-7C99-1A4F-8F7F-609EFF2EA269}" type="pres">
      <dgm:prSet presAssocID="{19EE8B6B-695F-6E4A-A1F7-B37BF9E2B180}" presName="node" presStyleLbl="node1" presStyleIdx="3" presStyleCnt="7" custScaleX="133947" custScaleY="103036">
        <dgm:presLayoutVars>
          <dgm:bulletEnabled val="1"/>
        </dgm:presLayoutVars>
      </dgm:prSet>
      <dgm:spPr/>
    </dgm:pt>
    <dgm:pt modelId="{6CDAE201-868D-4F4D-96CF-6BBA0CBF5877}" type="pres">
      <dgm:prSet presAssocID="{19EE8B6B-695F-6E4A-A1F7-B37BF9E2B180}" presName="spNode" presStyleCnt="0"/>
      <dgm:spPr/>
    </dgm:pt>
    <dgm:pt modelId="{7A3816ED-3D46-5D49-880B-F65D4B21F45F}" type="pres">
      <dgm:prSet presAssocID="{CAB74971-F7B7-D04B-9D5A-435EDD56DE7D}" presName="sibTrans" presStyleLbl="sibTrans1D1" presStyleIdx="3" presStyleCnt="7"/>
      <dgm:spPr/>
    </dgm:pt>
    <dgm:pt modelId="{1314F2A7-D83F-DC4A-A929-273556E4BD1D}" type="pres">
      <dgm:prSet presAssocID="{CF08BBC6-2463-D845-960B-2E2A4426DFD3}" presName="node" presStyleLbl="node1" presStyleIdx="4" presStyleCnt="7" custScaleX="133947" custScaleY="103036">
        <dgm:presLayoutVars>
          <dgm:bulletEnabled val="1"/>
        </dgm:presLayoutVars>
      </dgm:prSet>
      <dgm:spPr/>
    </dgm:pt>
    <dgm:pt modelId="{0C2BA402-4CEC-F549-9676-C9CFDB9903CE}" type="pres">
      <dgm:prSet presAssocID="{CF08BBC6-2463-D845-960B-2E2A4426DFD3}" presName="spNode" presStyleCnt="0"/>
      <dgm:spPr/>
    </dgm:pt>
    <dgm:pt modelId="{508DF57A-175D-1845-A682-03695A78F622}" type="pres">
      <dgm:prSet presAssocID="{CA5B55E4-CD16-6149-A50F-28A7EFA4A59F}" presName="sibTrans" presStyleLbl="sibTrans1D1" presStyleIdx="4" presStyleCnt="7"/>
      <dgm:spPr/>
    </dgm:pt>
    <dgm:pt modelId="{A85A5269-A877-EB43-95DF-53FCAC4F73FF}" type="pres">
      <dgm:prSet presAssocID="{03F262AE-2A6C-4644-BD75-788025DF8F49}" presName="node" presStyleLbl="node1" presStyleIdx="5" presStyleCnt="7" custScaleX="133947" custScaleY="103036" custRadScaleRad="98806" custRadScaleInc="30335">
        <dgm:presLayoutVars>
          <dgm:bulletEnabled val="1"/>
        </dgm:presLayoutVars>
      </dgm:prSet>
      <dgm:spPr/>
    </dgm:pt>
    <dgm:pt modelId="{9158991C-88E7-354A-A101-F1CCE5F2AA87}" type="pres">
      <dgm:prSet presAssocID="{03F262AE-2A6C-4644-BD75-788025DF8F49}" presName="spNode" presStyleCnt="0"/>
      <dgm:spPr/>
    </dgm:pt>
    <dgm:pt modelId="{E324FDE6-BBC5-984D-8977-2EC58FD7F10E}" type="pres">
      <dgm:prSet presAssocID="{B01FFA43-18A0-FE41-AEBC-3AA614DBB35D}" presName="sibTrans" presStyleLbl="sibTrans1D1" presStyleIdx="5" presStyleCnt="7"/>
      <dgm:spPr/>
    </dgm:pt>
    <dgm:pt modelId="{E12ED83B-D59D-8940-BB74-AB856C2AE843}" type="pres">
      <dgm:prSet presAssocID="{D444C4FE-03BD-A94A-B5D9-B5E244A4C2DC}" presName="node" presStyleLbl="node1" presStyleIdx="6" presStyleCnt="7" custScaleX="133947" custScaleY="103036">
        <dgm:presLayoutVars>
          <dgm:bulletEnabled val="1"/>
        </dgm:presLayoutVars>
      </dgm:prSet>
      <dgm:spPr/>
    </dgm:pt>
    <dgm:pt modelId="{838CEEA5-86CE-084C-B121-F71BAA1A95A8}" type="pres">
      <dgm:prSet presAssocID="{D444C4FE-03BD-A94A-B5D9-B5E244A4C2DC}" presName="spNode" presStyleCnt="0"/>
      <dgm:spPr/>
    </dgm:pt>
    <dgm:pt modelId="{273FB5B7-CEBD-1140-ACF3-2BBFB44A859D}" type="pres">
      <dgm:prSet presAssocID="{158D5490-7B0A-4D40-B764-E2853C19D38A}" presName="sibTrans" presStyleLbl="sibTrans1D1" presStyleIdx="6" presStyleCnt="7"/>
      <dgm:spPr/>
    </dgm:pt>
  </dgm:ptLst>
  <dgm:cxnLst>
    <dgm:cxn modelId="{E3993004-F679-034E-A9F1-751C3D105C41}" type="presOf" srcId="{D6F28040-F7B6-5941-A91A-B18DC8A977E7}" destId="{C8362083-9B10-4947-8B41-53A775B0C0DE}" srcOrd="0" destOrd="0" presId="urn:microsoft.com/office/officeart/2005/8/layout/cycle5"/>
    <dgm:cxn modelId="{34562C0D-B930-E345-8AF2-198C8D1B8923}" type="presOf" srcId="{E3823118-9A18-E44C-A6CA-69A92F248CC4}" destId="{B417599F-9F2F-F642-867C-2771154481AE}" srcOrd="0" destOrd="0" presId="urn:microsoft.com/office/officeart/2005/8/layout/cycle5"/>
    <dgm:cxn modelId="{F6C9C222-B743-3840-9452-DE61C47E9072}" type="presOf" srcId="{CAB74971-F7B7-D04B-9D5A-435EDD56DE7D}" destId="{7A3816ED-3D46-5D49-880B-F65D4B21F45F}" srcOrd="0" destOrd="0" presId="urn:microsoft.com/office/officeart/2005/8/layout/cycle5"/>
    <dgm:cxn modelId="{F835563C-1346-104D-81CB-4F814BA6CFB8}" srcId="{E3823118-9A18-E44C-A6CA-69A92F248CC4}" destId="{83CAD35F-147E-B94F-B125-4DA74B428595}" srcOrd="1" destOrd="0" parTransId="{369B0395-1F25-4341-9ED8-48A6863AC56A}" sibTransId="{196D8A2D-C583-4546-B696-EDBC77B7B8EF}"/>
    <dgm:cxn modelId="{5DF52960-729F-B74A-8D91-3254CE089B25}" type="presOf" srcId="{6AC044E1-C741-2943-BFB8-C21B715D8140}" destId="{7D35BAD7-C214-114B-8F2F-FBBF2219AC8C}" srcOrd="0" destOrd="0" presId="urn:microsoft.com/office/officeart/2005/8/layout/cycle5"/>
    <dgm:cxn modelId="{A3909841-EB11-D34A-A802-74E3D91C375E}" type="presOf" srcId="{71B53CD6-0040-724A-8577-BFF19C668EE6}" destId="{6D4B16DF-4A68-5D4D-A4DF-D411F668EA76}" srcOrd="0" destOrd="0" presId="urn:microsoft.com/office/officeart/2005/8/layout/cycle5"/>
    <dgm:cxn modelId="{809BF764-5779-E145-BFDC-116F51BB772C}" type="presOf" srcId="{83CAD35F-147E-B94F-B125-4DA74B428595}" destId="{70D81D82-9541-534A-B1D3-64E589BD0BDB}" srcOrd="0" destOrd="0" presId="urn:microsoft.com/office/officeart/2005/8/layout/cycle5"/>
    <dgm:cxn modelId="{5664496C-3403-BE4F-8564-E5C8FB0EDA04}" type="presOf" srcId="{19EE8B6B-695F-6E4A-A1F7-B37BF9E2B180}" destId="{F532F1FD-7C99-1A4F-8F7F-609EFF2EA269}" srcOrd="0" destOrd="0" presId="urn:microsoft.com/office/officeart/2005/8/layout/cycle5"/>
    <dgm:cxn modelId="{22CAB776-CCE2-F34D-94AC-220641B5FC80}" srcId="{E3823118-9A18-E44C-A6CA-69A92F248CC4}" destId="{03F262AE-2A6C-4644-BD75-788025DF8F49}" srcOrd="5" destOrd="0" parTransId="{4FB44096-117B-F44B-A81A-4941A3A8AF3D}" sibTransId="{B01FFA43-18A0-FE41-AEBC-3AA614DBB35D}"/>
    <dgm:cxn modelId="{1DA7C37E-01FB-9349-A4CF-D36635D8CDAA}" srcId="{E3823118-9A18-E44C-A6CA-69A92F248CC4}" destId="{19EE8B6B-695F-6E4A-A1F7-B37BF9E2B180}" srcOrd="3" destOrd="0" parTransId="{6F22F98A-8481-BB40-A29C-F3A041EEE557}" sibTransId="{CAB74971-F7B7-D04B-9D5A-435EDD56DE7D}"/>
    <dgm:cxn modelId="{EADE068B-2A57-D24E-8872-2B0FF1A0C3C3}" srcId="{E3823118-9A18-E44C-A6CA-69A92F248CC4}" destId="{71B53CD6-0040-724A-8577-BFF19C668EE6}" srcOrd="2" destOrd="0" parTransId="{083D9706-C777-504C-B554-C624D0D666E0}" sibTransId="{D6F28040-F7B6-5941-A91A-B18DC8A977E7}"/>
    <dgm:cxn modelId="{FEA86892-AC73-4E44-847E-F237AAC8180D}" srcId="{E3823118-9A18-E44C-A6CA-69A92F248CC4}" destId="{E45D0434-002B-4042-AB11-C337B8DEF27A}" srcOrd="0" destOrd="0" parTransId="{0A595C35-9DAA-754C-9718-72279E9F99D2}" sibTransId="{6AC044E1-C741-2943-BFB8-C21B715D8140}"/>
    <dgm:cxn modelId="{0AD1DF94-3046-714F-A0EC-0BAC63A9DF01}" type="presOf" srcId="{D444C4FE-03BD-A94A-B5D9-B5E244A4C2DC}" destId="{E12ED83B-D59D-8940-BB74-AB856C2AE843}" srcOrd="0" destOrd="0" presId="urn:microsoft.com/office/officeart/2005/8/layout/cycle5"/>
    <dgm:cxn modelId="{DC5A189B-56A2-7740-9F84-B387CAE65BD2}" type="presOf" srcId="{CF08BBC6-2463-D845-960B-2E2A4426DFD3}" destId="{1314F2A7-D83F-DC4A-A929-273556E4BD1D}" srcOrd="0" destOrd="0" presId="urn:microsoft.com/office/officeart/2005/8/layout/cycle5"/>
    <dgm:cxn modelId="{6805C3AE-BCBB-9E45-92F3-1DA0ED0187C3}" type="presOf" srcId="{E45D0434-002B-4042-AB11-C337B8DEF27A}" destId="{671BC863-D396-D14B-B2B3-9210F80F2006}" srcOrd="0" destOrd="0" presId="urn:microsoft.com/office/officeart/2005/8/layout/cycle5"/>
    <dgm:cxn modelId="{76605EB2-09F9-9E4F-82C1-7772BA6FC084}" type="presOf" srcId="{03F262AE-2A6C-4644-BD75-788025DF8F49}" destId="{A85A5269-A877-EB43-95DF-53FCAC4F73FF}" srcOrd="0" destOrd="0" presId="urn:microsoft.com/office/officeart/2005/8/layout/cycle5"/>
    <dgm:cxn modelId="{8D0422BA-3BD1-9842-B1E9-E0BBE1B3AE9F}" srcId="{E3823118-9A18-E44C-A6CA-69A92F248CC4}" destId="{CF08BBC6-2463-D845-960B-2E2A4426DFD3}" srcOrd="4" destOrd="0" parTransId="{44347759-2DCF-584D-AA30-FD8BBDC53F7C}" sibTransId="{CA5B55E4-CD16-6149-A50F-28A7EFA4A59F}"/>
    <dgm:cxn modelId="{485326C8-FB7D-1C4C-A5AE-47727282EE4E}" type="presOf" srcId="{CA5B55E4-CD16-6149-A50F-28A7EFA4A59F}" destId="{508DF57A-175D-1845-A682-03695A78F622}" srcOrd="0" destOrd="0" presId="urn:microsoft.com/office/officeart/2005/8/layout/cycle5"/>
    <dgm:cxn modelId="{02F420E0-7790-094B-BC66-28383EE392B1}" type="presOf" srcId="{196D8A2D-C583-4546-B696-EDBC77B7B8EF}" destId="{8CCEBE57-4AC4-AA4B-8136-2E7935285EF1}" srcOrd="0" destOrd="0" presId="urn:microsoft.com/office/officeart/2005/8/layout/cycle5"/>
    <dgm:cxn modelId="{C11DA1EA-419A-3D4A-AAD2-AA04F68E4F66}" type="presOf" srcId="{158D5490-7B0A-4D40-B764-E2853C19D38A}" destId="{273FB5B7-CEBD-1140-ACF3-2BBFB44A859D}" srcOrd="0" destOrd="0" presId="urn:microsoft.com/office/officeart/2005/8/layout/cycle5"/>
    <dgm:cxn modelId="{1AE8A5F0-4932-054C-AC2B-18A27875073D}" srcId="{E3823118-9A18-E44C-A6CA-69A92F248CC4}" destId="{D444C4FE-03BD-A94A-B5D9-B5E244A4C2DC}" srcOrd="6" destOrd="0" parTransId="{EB8183B5-C171-5042-B854-8AA152083A5D}" sibTransId="{158D5490-7B0A-4D40-B764-E2853C19D38A}"/>
    <dgm:cxn modelId="{89A5D8FC-F022-CE44-AB64-71FAD59F0F0A}" type="presOf" srcId="{B01FFA43-18A0-FE41-AEBC-3AA614DBB35D}" destId="{E324FDE6-BBC5-984D-8977-2EC58FD7F10E}" srcOrd="0" destOrd="0" presId="urn:microsoft.com/office/officeart/2005/8/layout/cycle5"/>
    <dgm:cxn modelId="{08A6AE23-1F6B-604C-8252-6FEB5945AF18}" type="presParOf" srcId="{B417599F-9F2F-F642-867C-2771154481AE}" destId="{671BC863-D396-D14B-B2B3-9210F80F2006}" srcOrd="0" destOrd="0" presId="urn:microsoft.com/office/officeart/2005/8/layout/cycle5"/>
    <dgm:cxn modelId="{8ECE5576-D379-0647-8FD6-A137D3FA5517}" type="presParOf" srcId="{B417599F-9F2F-F642-867C-2771154481AE}" destId="{9C360FA3-1637-C548-94B3-B7E9D8560B8F}" srcOrd="1" destOrd="0" presId="urn:microsoft.com/office/officeart/2005/8/layout/cycle5"/>
    <dgm:cxn modelId="{67C50E3D-E86E-D949-8DEF-1D301817728D}" type="presParOf" srcId="{B417599F-9F2F-F642-867C-2771154481AE}" destId="{7D35BAD7-C214-114B-8F2F-FBBF2219AC8C}" srcOrd="2" destOrd="0" presId="urn:microsoft.com/office/officeart/2005/8/layout/cycle5"/>
    <dgm:cxn modelId="{6B264CD7-6525-D641-A71B-FB29C3230097}" type="presParOf" srcId="{B417599F-9F2F-F642-867C-2771154481AE}" destId="{70D81D82-9541-534A-B1D3-64E589BD0BDB}" srcOrd="3" destOrd="0" presId="urn:microsoft.com/office/officeart/2005/8/layout/cycle5"/>
    <dgm:cxn modelId="{E4CAF7D1-1E9D-F644-987E-68BC9F1AE76B}" type="presParOf" srcId="{B417599F-9F2F-F642-867C-2771154481AE}" destId="{C3B8319A-2ACF-6542-B127-AB099E070F7A}" srcOrd="4" destOrd="0" presId="urn:microsoft.com/office/officeart/2005/8/layout/cycle5"/>
    <dgm:cxn modelId="{4AE48D5C-6785-5E4E-91F0-CB80B32A1484}" type="presParOf" srcId="{B417599F-9F2F-F642-867C-2771154481AE}" destId="{8CCEBE57-4AC4-AA4B-8136-2E7935285EF1}" srcOrd="5" destOrd="0" presId="urn:microsoft.com/office/officeart/2005/8/layout/cycle5"/>
    <dgm:cxn modelId="{C2B357B9-B75A-1041-9503-0145922141D1}" type="presParOf" srcId="{B417599F-9F2F-F642-867C-2771154481AE}" destId="{6D4B16DF-4A68-5D4D-A4DF-D411F668EA76}" srcOrd="6" destOrd="0" presId="urn:microsoft.com/office/officeart/2005/8/layout/cycle5"/>
    <dgm:cxn modelId="{1423F52A-D0E7-7D4D-8A16-1890B1E0E815}" type="presParOf" srcId="{B417599F-9F2F-F642-867C-2771154481AE}" destId="{FAD10D63-9CEC-3044-B23B-CA73F7378629}" srcOrd="7" destOrd="0" presId="urn:microsoft.com/office/officeart/2005/8/layout/cycle5"/>
    <dgm:cxn modelId="{62699200-38F0-4245-8E25-C463658E40AC}" type="presParOf" srcId="{B417599F-9F2F-F642-867C-2771154481AE}" destId="{C8362083-9B10-4947-8B41-53A775B0C0DE}" srcOrd="8" destOrd="0" presId="urn:microsoft.com/office/officeart/2005/8/layout/cycle5"/>
    <dgm:cxn modelId="{488383EA-CCA8-1D4F-85D7-AC44FDEB11C6}" type="presParOf" srcId="{B417599F-9F2F-F642-867C-2771154481AE}" destId="{F532F1FD-7C99-1A4F-8F7F-609EFF2EA269}" srcOrd="9" destOrd="0" presId="urn:microsoft.com/office/officeart/2005/8/layout/cycle5"/>
    <dgm:cxn modelId="{3FAC7990-7D1D-AD49-AFB5-F284788D1913}" type="presParOf" srcId="{B417599F-9F2F-F642-867C-2771154481AE}" destId="{6CDAE201-868D-4F4D-96CF-6BBA0CBF5877}" srcOrd="10" destOrd="0" presId="urn:microsoft.com/office/officeart/2005/8/layout/cycle5"/>
    <dgm:cxn modelId="{C414C835-A7AF-CB4E-A771-8A4EFE79AEF6}" type="presParOf" srcId="{B417599F-9F2F-F642-867C-2771154481AE}" destId="{7A3816ED-3D46-5D49-880B-F65D4B21F45F}" srcOrd="11" destOrd="0" presId="urn:microsoft.com/office/officeart/2005/8/layout/cycle5"/>
    <dgm:cxn modelId="{0EAF5E62-4DEC-354C-AE7B-1F5F6237DDAB}" type="presParOf" srcId="{B417599F-9F2F-F642-867C-2771154481AE}" destId="{1314F2A7-D83F-DC4A-A929-273556E4BD1D}" srcOrd="12" destOrd="0" presId="urn:microsoft.com/office/officeart/2005/8/layout/cycle5"/>
    <dgm:cxn modelId="{8227B0E2-AEA2-8C45-B199-2EBA2CD0F55F}" type="presParOf" srcId="{B417599F-9F2F-F642-867C-2771154481AE}" destId="{0C2BA402-4CEC-F549-9676-C9CFDB9903CE}" srcOrd="13" destOrd="0" presId="urn:microsoft.com/office/officeart/2005/8/layout/cycle5"/>
    <dgm:cxn modelId="{EA82EB63-A1F1-6D46-B15B-243F4D8B34A8}" type="presParOf" srcId="{B417599F-9F2F-F642-867C-2771154481AE}" destId="{508DF57A-175D-1845-A682-03695A78F622}" srcOrd="14" destOrd="0" presId="urn:microsoft.com/office/officeart/2005/8/layout/cycle5"/>
    <dgm:cxn modelId="{D9C251B6-4CC5-D84A-899D-1F7AA823C325}" type="presParOf" srcId="{B417599F-9F2F-F642-867C-2771154481AE}" destId="{A85A5269-A877-EB43-95DF-53FCAC4F73FF}" srcOrd="15" destOrd="0" presId="urn:microsoft.com/office/officeart/2005/8/layout/cycle5"/>
    <dgm:cxn modelId="{7AA739E1-A5FF-D747-9977-843E7C7C7634}" type="presParOf" srcId="{B417599F-9F2F-F642-867C-2771154481AE}" destId="{9158991C-88E7-354A-A101-F1CCE5F2AA87}" srcOrd="16" destOrd="0" presId="urn:microsoft.com/office/officeart/2005/8/layout/cycle5"/>
    <dgm:cxn modelId="{D7A2F0D0-E307-2B4E-B726-59BA674D0CE5}" type="presParOf" srcId="{B417599F-9F2F-F642-867C-2771154481AE}" destId="{E324FDE6-BBC5-984D-8977-2EC58FD7F10E}" srcOrd="17" destOrd="0" presId="urn:microsoft.com/office/officeart/2005/8/layout/cycle5"/>
    <dgm:cxn modelId="{186D77F5-D4BF-834B-AB68-77DBB963BEFA}" type="presParOf" srcId="{B417599F-9F2F-F642-867C-2771154481AE}" destId="{E12ED83B-D59D-8940-BB74-AB856C2AE843}" srcOrd="18" destOrd="0" presId="urn:microsoft.com/office/officeart/2005/8/layout/cycle5"/>
    <dgm:cxn modelId="{53F159ED-2EAA-0343-BF7A-4BE669424647}" type="presParOf" srcId="{B417599F-9F2F-F642-867C-2771154481AE}" destId="{838CEEA5-86CE-084C-B121-F71BAA1A95A8}" srcOrd="19" destOrd="0" presId="urn:microsoft.com/office/officeart/2005/8/layout/cycle5"/>
    <dgm:cxn modelId="{C6BF5D38-BDAF-F04E-981F-DFF90354E325}" type="presParOf" srcId="{B417599F-9F2F-F642-867C-2771154481AE}" destId="{273FB5B7-CEBD-1140-ACF3-2BBFB44A859D}"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BC863-D396-D14B-B2B3-9210F80F2006}">
      <dsp:nvSpPr>
        <dsp:cNvPr id="0" name=""/>
        <dsp:cNvSpPr/>
      </dsp:nvSpPr>
      <dsp:spPr>
        <a:xfrm>
          <a:off x="3409299" y="-9256"/>
          <a:ext cx="1552091" cy="776044"/>
        </a:xfrm>
        <a:prstGeom prst="roundRect">
          <a:avLst/>
        </a:prstGeom>
        <a:solidFill>
          <a:srgbClr val="7ABC3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Start: Waste </a:t>
          </a:r>
          <a:r>
            <a:rPr lang="en-US" sz="1200" b="1" kern="1200" dirty="0">
              <a:solidFill>
                <a:schemeClr val="tx1"/>
              </a:solidFill>
            </a:rPr>
            <a:t>minimization</a:t>
          </a:r>
          <a:endParaRPr lang="en-US" sz="1400" b="1" kern="1200" dirty="0">
            <a:solidFill>
              <a:schemeClr val="tx1"/>
            </a:solidFill>
          </a:endParaRPr>
        </a:p>
      </dsp:txBody>
      <dsp:txXfrm>
        <a:off x="3447182" y="28627"/>
        <a:ext cx="1476325" cy="700278"/>
      </dsp:txXfrm>
    </dsp:sp>
    <dsp:sp modelId="{7D35BAD7-C214-114B-8F2F-FBBF2219AC8C}">
      <dsp:nvSpPr>
        <dsp:cNvPr id="0" name=""/>
        <dsp:cNvSpPr/>
      </dsp:nvSpPr>
      <dsp:spPr>
        <a:xfrm>
          <a:off x="2036236" y="378765"/>
          <a:ext cx="4298217" cy="4298217"/>
        </a:xfrm>
        <a:custGeom>
          <a:avLst/>
          <a:gdLst/>
          <a:ahLst/>
          <a:cxnLst/>
          <a:rect l="0" t="0" r="0" b="0"/>
          <a:pathLst>
            <a:path>
              <a:moveTo>
                <a:pt x="3030818" y="189196"/>
              </a:moveTo>
              <a:arcTo wR="2149108" hR="2149108" stAng="17653298" swAng="55241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0D81D82-9541-534A-B1D3-64E589BD0BDB}">
      <dsp:nvSpPr>
        <dsp:cNvPr id="0" name=""/>
        <dsp:cNvSpPr/>
      </dsp:nvSpPr>
      <dsp:spPr>
        <a:xfrm>
          <a:off x="5089540" y="799905"/>
          <a:ext cx="1552091" cy="776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0000"/>
              </a:solidFill>
            </a:rPr>
            <a:t>Segregation</a:t>
          </a:r>
        </a:p>
      </dsp:txBody>
      <dsp:txXfrm>
        <a:off x="5127423" y="837788"/>
        <a:ext cx="1476325" cy="700278"/>
      </dsp:txXfrm>
    </dsp:sp>
    <dsp:sp modelId="{8CCEBE57-4AC4-AA4B-8136-2E7935285EF1}">
      <dsp:nvSpPr>
        <dsp:cNvPr id="0" name=""/>
        <dsp:cNvSpPr/>
      </dsp:nvSpPr>
      <dsp:spPr>
        <a:xfrm>
          <a:off x="2036236" y="378765"/>
          <a:ext cx="4298217" cy="4298217"/>
        </a:xfrm>
        <a:custGeom>
          <a:avLst/>
          <a:gdLst/>
          <a:ahLst/>
          <a:cxnLst/>
          <a:rect l="0" t="0" r="0" b="0"/>
          <a:pathLst>
            <a:path>
              <a:moveTo>
                <a:pt x="4160644" y="1392542"/>
              </a:moveTo>
              <a:arcTo wR="2149108" hR="2149108" stAng="20363281" swAng="104026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D4B16DF-4A68-5D4D-A4DF-D411F668EA76}">
      <dsp:nvSpPr>
        <dsp:cNvPr id="0" name=""/>
        <dsp:cNvSpPr/>
      </dsp:nvSpPr>
      <dsp:spPr>
        <a:xfrm>
          <a:off x="5504525" y="2618074"/>
          <a:ext cx="1552091" cy="776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Collection</a:t>
          </a:r>
        </a:p>
      </dsp:txBody>
      <dsp:txXfrm>
        <a:off x="5542408" y="2655957"/>
        <a:ext cx="1476325" cy="700278"/>
      </dsp:txXfrm>
    </dsp:sp>
    <dsp:sp modelId="{C8362083-9B10-4947-8B41-53A775B0C0DE}">
      <dsp:nvSpPr>
        <dsp:cNvPr id="0" name=""/>
        <dsp:cNvSpPr/>
      </dsp:nvSpPr>
      <dsp:spPr>
        <a:xfrm>
          <a:off x="2036236" y="378765"/>
          <a:ext cx="4298217" cy="4298217"/>
        </a:xfrm>
        <a:custGeom>
          <a:avLst/>
          <a:gdLst/>
          <a:ahLst/>
          <a:cxnLst/>
          <a:rect l="0" t="0" r="0" b="0"/>
          <a:pathLst>
            <a:path>
              <a:moveTo>
                <a:pt x="4043021" y="3164866"/>
              </a:moveTo>
              <a:arcTo wR="2149108" hR="2149108" stAng="1692354" swAng="80685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532F1FD-7C99-1A4F-8F7F-609EFF2EA269}">
      <dsp:nvSpPr>
        <dsp:cNvPr id="0" name=""/>
        <dsp:cNvSpPr/>
      </dsp:nvSpPr>
      <dsp:spPr>
        <a:xfrm>
          <a:off x="4341762" y="4076132"/>
          <a:ext cx="1552091" cy="776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Transport</a:t>
          </a:r>
        </a:p>
      </dsp:txBody>
      <dsp:txXfrm>
        <a:off x="4379645" y="4114015"/>
        <a:ext cx="1476325" cy="700278"/>
      </dsp:txXfrm>
    </dsp:sp>
    <dsp:sp modelId="{7A3816ED-3D46-5D49-880B-F65D4B21F45F}">
      <dsp:nvSpPr>
        <dsp:cNvPr id="0" name=""/>
        <dsp:cNvSpPr/>
      </dsp:nvSpPr>
      <dsp:spPr>
        <a:xfrm>
          <a:off x="2036236" y="378765"/>
          <a:ext cx="4298217" cy="4298217"/>
        </a:xfrm>
        <a:custGeom>
          <a:avLst/>
          <a:gdLst/>
          <a:ahLst/>
          <a:cxnLst/>
          <a:rect l="0" t="0" r="0" b="0"/>
          <a:pathLst>
            <a:path>
              <a:moveTo>
                <a:pt x="2243067" y="4296162"/>
              </a:moveTo>
              <a:arcTo wR="2149108" hR="2149108" stAng="5249654" swAng="30069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314F2A7-D83F-DC4A-A929-273556E4BD1D}">
      <dsp:nvSpPr>
        <dsp:cNvPr id="0" name=""/>
        <dsp:cNvSpPr/>
      </dsp:nvSpPr>
      <dsp:spPr>
        <a:xfrm>
          <a:off x="2476835" y="4076132"/>
          <a:ext cx="1552091" cy="776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Storage</a:t>
          </a:r>
        </a:p>
      </dsp:txBody>
      <dsp:txXfrm>
        <a:off x="2514718" y="4114015"/>
        <a:ext cx="1476325" cy="700278"/>
      </dsp:txXfrm>
    </dsp:sp>
    <dsp:sp modelId="{508DF57A-175D-1845-A682-03695A78F622}">
      <dsp:nvSpPr>
        <dsp:cNvPr id="0" name=""/>
        <dsp:cNvSpPr/>
      </dsp:nvSpPr>
      <dsp:spPr>
        <a:xfrm>
          <a:off x="2075650" y="417700"/>
          <a:ext cx="4298217" cy="4298217"/>
        </a:xfrm>
        <a:custGeom>
          <a:avLst/>
          <a:gdLst/>
          <a:ahLst/>
          <a:cxnLst/>
          <a:rect l="0" t="0" r="0" b="0"/>
          <a:pathLst>
            <a:path>
              <a:moveTo>
                <a:pt x="482786" y="3506326"/>
              </a:moveTo>
              <a:arcTo wR="2149108" hR="2149108" stAng="8450234" swAng="99666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85A5269-A877-EB43-95DF-53FCAC4F73FF}">
      <dsp:nvSpPr>
        <dsp:cNvPr id="0" name=""/>
        <dsp:cNvSpPr/>
      </dsp:nvSpPr>
      <dsp:spPr>
        <a:xfrm>
          <a:off x="1304783" y="2422780"/>
          <a:ext cx="1552091" cy="776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Treatment</a:t>
          </a:r>
        </a:p>
      </dsp:txBody>
      <dsp:txXfrm>
        <a:off x="1342666" y="2460663"/>
        <a:ext cx="1476325" cy="700278"/>
      </dsp:txXfrm>
    </dsp:sp>
    <dsp:sp modelId="{E324FDE6-BBC5-984D-8977-2EC58FD7F10E}">
      <dsp:nvSpPr>
        <dsp:cNvPr id="0" name=""/>
        <dsp:cNvSpPr/>
      </dsp:nvSpPr>
      <dsp:spPr>
        <a:xfrm>
          <a:off x="2063990" y="320393"/>
          <a:ext cx="4298217" cy="4298217"/>
        </a:xfrm>
        <a:custGeom>
          <a:avLst/>
          <a:gdLst/>
          <a:ahLst/>
          <a:cxnLst/>
          <a:rect l="0" t="0" r="0" b="0"/>
          <a:pathLst>
            <a:path>
              <a:moveTo>
                <a:pt x="11299" y="1929013"/>
              </a:moveTo>
              <a:arcTo wR="2149108" hR="2149108" stAng="11152686" swAng="84347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12ED83B-D59D-8940-BB74-AB856C2AE843}">
      <dsp:nvSpPr>
        <dsp:cNvPr id="0" name=""/>
        <dsp:cNvSpPr/>
      </dsp:nvSpPr>
      <dsp:spPr>
        <a:xfrm>
          <a:off x="1729058" y="799905"/>
          <a:ext cx="1552091" cy="7760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Final disposal</a:t>
          </a:r>
        </a:p>
      </dsp:txBody>
      <dsp:txXfrm>
        <a:off x="1766941" y="837788"/>
        <a:ext cx="1476325" cy="700278"/>
      </dsp:txXfrm>
    </dsp:sp>
    <dsp:sp modelId="{273FB5B7-CEBD-1140-ACF3-2BBFB44A859D}">
      <dsp:nvSpPr>
        <dsp:cNvPr id="0" name=""/>
        <dsp:cNvSpPr/>
      </dsp:nvSpPr>
      <dsp:spPr>
        <a:xfrm>
          <a:off x="2036236" y="378765"/>
          <a:ext cx="4298217" cy="4298217"/>
        </a:xfrm>
        <a:custGeom>
          <a:avLst/>
          <a:gdLst/>
          <a:ahLst/>
          <a:cxnLst/>
          <a:rect l="0" t="0" r="0" b="0"/>
          <a:pathLst>
            <a:path>
              <a:moveTo>
                <a:pt x="965171" y="355519"/>
              </a:moveTo>
              <a:arcTo wR="2149108" hR="2149108" stAng="14194287" swAng="55241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t>World Health Organization</a:t>
            </a:r>
          </a:p>
        </p:txBody>
      </p:sp>
      <p:sp>
        <p:nvSpPr>
          <p:cNvPr id="29699" name="Rectangle 3"/>
          <p:cNvSpPr>
            <a:spLocks noGrp="1" noChangeArrowheads="1"/>
          </p:cNvSpPr>
          <p:nvPr>
            <p:ph type="dt" sz="quarter"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6DBEE147-F684-4840-90B3-835D9E551D18}" type="datetime3">
              <a:rPr lang="en-GB"/>
              <a:pPr/>
              <a:t>8 May, 2020</a:t>
            </a:fld>
            <a:endParaRPr lang="en-GB"/>
          </a:p>
        </p:txBody>
      </p:sp>
      <p:sp>
        <p:nvSpPr>
          <p:cNvPr id="29700" name="Rectangle 4"/>
          <p:cNvSpPr>
            <a:spLocks noGrp="1" noChangeArrowheads="1"/>
          </p:cNvSpPr>
          <p:nvPr>
            <p:ph type="ftr" sz="quarter" idx="2"/>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9701" name="Rectangle 5"/>
          <p:cNvSpPr>
            <a:spLocks noGrp="1" noChangeArrowheads="1"/>
          </p:cNvSpPr>
          <p:nvPr>
            <p:ph type="sldNum" sz="quarter" idx="3"/>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168BC06E-EDE7-41F5-A77F-3BA05E8C898C}" type="slidenum">
              <a:rPr lang="en-GB"/>
              <a:pPr/>
              <a:t>‹#›</a:t>
            </a:fld>
            <a:endParaRPr lang="en-GB"/>
          </a:p>
        </p:txBody>
      </p:sp>
    </p:spTree>
    <p:extLst>
      <p:ext uri="{BB962C8B-B14F-4D97-AF65-F5344CB8AC3E}">
        <p14:creationId xmlns:p14="http://schemas.microsoft.com/office/powerpoint/2010/main" val="3526002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t>World Health Organization</a:t>
            </a:r>
          </a:p>
        </p:txBody>
      </p:sp>
      <p:sp>
        <p:nvSpPr>
          <p:cNvPr id="31747" name="Rectangle 3"/>
          <p:cNvSpPr>
            <a:spLocks noGrp="1" noChangeArrowheads="1"/>
          </p:cNvSpPr>
          <p:nvPr>
            <p:ph type="dt"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C127BA38-178D-4AF7-B89D-37B34DD3D943}" type="datetime3">
              <a:rPr lang="en-GB"/>
              <a:pPr/>
              <a:t>8 May, 2020</a:t>
            </a:fld>
            <a:endParaRPr lang="en-GB"/>
          </a:p>
        </p:txBody>
      </p:sp>
      <p:sp>
        <p:nvSpPr>
          <p:cNvPr id="31748" name="Rectangle 4"/>
          <p:cNvSpPr>
            <a:spLocks noGrp="1" noRot="1" noChangeAspect="1" noChangeArrowheads="1" noTextEdit="1"/>
          </p:cNvSpPr>
          <p:nvPr>
            <p:ph type="sldImg" idx="2"/>
          </p:nvPr>
        </p:nvSpPr>
        <p:spPr bwMode="auto">
          <a:xfrm>
            <a:off x="725488" y="738188"/>
            <a:ext cx="5211762" cy="36861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66750" y="4670425"/>
            <a:ext cx="5329238"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750" name="Rectangle 6"/>
          <p:cNvSpPr>
            <a:spLocks noGrp="1" noChangeArrowheads="1"/>
          </p:cNvSpPr>
          <p:nvPr>
            <p:ph type="ftr" sz="quarter" idx="4"/>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31751" name="Rectangle 7"/>
          <p:cNvSpPr>
            <a:spLocks noGrp="1" noChangeArrowheads="1"/>
          </p:cNvSpPr>
          <p:nvPr>
            <p:ph type="sldNum" sz="quarter" idx="5"/>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56EBA302-80AB-4EFD-A21F-6592AEBC50DA}" type="slidenum">
              <a:rPr lang="en-GB"/>
              <a:pPr/>
              <a:t>‹#›</a:t>
            </a:fld>
            <a:endParaRPr lang="en-GB"/>
          </a:p>
        </p:txBody>
      </p:sp>
    </p:spTree>
    <p:extLst>
      <p:ext uri="{BB962C8B-B14F-4D97-AF65-F5344CB8AC3E}">
        <p14:creationId xmlns:p14="http://schemas.microsoft.com/office/powerpoint/2010/main" val="220660765"/>
      </p:ext>
    </p:extLst>
  </p:cSld>
  <p:clrMap bg1="lt1" tx1="dk1" bg2="lt2" tx2="dk2" accent1="accent1" accent2="accent2" accent3="accent3" accent4="accent4" accent5="accent5" accent6="accent6" hlink="hlink" folHlink="folHlink"/>
  <p:hf ftr="0"/>
  <p:notesStyle>
    <a:lvl1pPr algn="l" rtl="1" fontAlgn="base">
      <a:spcBef>
        <a:spcPct val="30000"/>
      </a:spcBef>
      <a:spcAft>
        <a:spcPct val="0"/>
      </a:spcAft>
      <a:defRPr sz="1200" kern="1200">
        <a:solidFill>
          <a:schemeClr val="tx1"/>
        </a:solidFill>
        <a:latin typeface="Arial" charset="0"/>
        <a:ea typeface="+mn-ea"/>
        <a:cs typeface="Arial" charset="0"/>
      </a:defRPr>
    </a:lvl1pPr>
    <a:lvl2pPr marL="457200" algn="l" rtl="1" fontAlgn="base">
      <a:spcBef>
        <a:spcPct val="30000"/>
      </a:spcBef>
      <a:spcAft>
        <a:spcPct val="0"/>
      </a:spcAft>
      <a:defRPr sz="1200" kern="1200">
        <a:solidFill>
          <a:schemeClr val="tx1"/>
        </a:solidFill>
        <a:latin typeface="Arial" charset="0"/>
        <a:ea typeface="+mn-ea"/>
        <a:cs typeface="Arial" charset="0"/>
      </a:defRPr>
    </a:lvl2pPr>
    <a:lvl3pPr marL="914400" algn="l" rtl="1" fontAlgn="base">
      <a:spcBef>
        <a:spcPct val="30000"/>
      </a:spcBef>
      <a:spcAft>
        <a:spcPct val="0"/>
      </a:spcAft>
      <a:defRPr sz="1200" kern="1200">
        <a:solidFill>
          <a:schemeClr val="tx1"/>
        </a:solidFill>
        <a:latin typeface="Arial" charset="0"/>
        <a:ea typeface="+mn-ea"/>
        <a:cs typeface="Arial" charset="0"/>
      </a:defRPr>
    </a:lvl3pPr>
    <a:lvl4pPr marL="1371600" algn="l" rtl="1" fontAlgn="base">
      <a:spcBef>
        <a:spcPct val="30000"/>
      </a:spcBef>
      <a:spcAft>
        <a:spcPct val="0"/>
      </a:spcAft>
      <a:defRPr sz="1200" kern="1200">
        <a:solidFill>
          <a:schemeClr val="tx1"/>
        </a:solidFill>
        <a:latin typeface="Arial" charset="0"/>
        <a:ea typeface="+mn-ea"/>
        <a:cs typeface="Arial" charset="0"/>
      </a:defRPr>
    </a:lvl4pPr>
    <a:lvl5pPr marL="1828800" algn="l"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ho.int/water_sanitation_health/publications/unwanted-pharmaceuticals/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003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11</a:t>
            </a:fld>
            <a:endParaRPr lang="en-GB"/>
          </a:p>
        </p:txBody>
      </p:sp>
    </p:spTree>
    <p:extLst>
      <p:ext uri="{BB962C8B-B14F-4D97-AF65-F5344CB8AC3E}">
        <p14:creationId xmlns:p14="http://schemas.microsoft.com/office/powerpoint/2010/main" val="299831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12</a:t>
            </a:fld>
            <a:endParaRPr lang="en-GB"/>
          </a:p>
        </p:txBody>
      </p:sp>
    </p:spTree>
    <p:extLst>
      <p:ext uri="{BB962C8B-B14F-4D97-AF65-F5344CB8AC3E}">
        <p14:creationId xmlns:p14="http://schemas.microsoft.com/office/powerpoint/2010/main" val="294845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dirty="0"/>
              <a:t>Disinfection of bins:  e.g. chlorine (0.2%) solution </a:t>
            </a:r>
          </a:p>
          <a:p>
            <a:pPr algn="l"/>
            <a:endParaRPr lang="en-US" altLang="en-US" dirty="0"/>
          </a:p>
          <a:p>
            <a:pPr algn="l"/>
            <a:r>
              <a:rPr lang="en-US" altLang="en-US" dirty="0"/>
              <a:t>Washing / disinfection areas should be available also for the waste handlers – like the persons transporting the waste!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084" indent="-292873">
              <a:defRPr>
                <a:solidFill>
                  <a:schemeClr val="tx1"/>
                </a:solidFill>
                <a:latin typeface="Arial" panose="020B0604020202020204" pitchFamily="34" charset="0"/>
                <a:cs typeface="Arial" panose="020B0604020202020204" pitchFamily="34" charset="0"/>
              </a:defRPr>
            </a:lvl2pPr>
            <a:lvl3pPr marL="1173026" indent="-234606">
              <a:defRPr>
                <a:solidFill>
                  <a:schemeClr val="tx1"/>
                </a:solidFill>
                <a:latin typeface="Arial" panose="020B0604020202020204" pitchFamily="34" charset="0"/>
                <a:cs typeface="Arial" panose="020B0604020202020204" pitchFamily="34" charset="0"/>
              </a:defRPr>
            </a:lvl3pPr>
            <a:lvl4pPr marL="1642236" indent="-234606">
              <a:defRPr>
                <a:solidFill>
                  <a:schemeClr val="tx1"/>
                </a:solidFill>
                <a:latin typeface="Arial" panose="020B0604020202020204" pitchFamily="34" charset="0"/>
                <a:cs typeface="Arial" panose="020B0604020202020204" pitchFamily="34" charset="0"/>
              </a:defRPr>
            </a:lvl4pPr>
            <a:lvl5pPr marL="2111446" indent="-234606">
              <a:defRPr>
                <a:solidFill>
                  <a:schemeClr val="tx1"/>
                </a:solidFill>
                <a:latin typeface="Arial" panose="020B0604020202020204" pitchFamily="34" charset="0"/>
                <a:cs typeface="Arial" panose="020B0604020202020204" pitchFamily="34" charset="0"/>
              </a:defRPr>
            </a:lvl5pPr>
            <a:lvl6pPr marL="255305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66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27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88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3A2296-5E9D-4293-BE3B-CF82B65BE858}" type="slidenum">
              <a:rPr lang="en-US" altLang="fr-FR">
                <a:latin typeface="Calibri" panose="020F0502020204030204" pitchFamily="34" charset="0"/>
              </a:rPr>
              <a:pPr/>
              <a:t>13</a:t>
            </a:fld>
            <a:endParaRPr lang="en-US" altLang="fr-FR">
              <a:latin typeface="Calibri" panose="020F0502020204030204" pitchFamily="34" charset="0"/>
            </a:endParaRPr>
          </a:p>
        </p:txBody>
      </p:sp>
    </p:spTree>
    <p:extLst>
      <p:ext uri="{BB962C8B-B14F-4D97-AF65-F5344CB8AC3E}">
        <p14:creationId xmlns:p14="http://schemas.microsoft.com/office/powerpoint/2010/main" val="199073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US" sz="1200" dirty="0">
                <a:solidFill>
                  <a:srgbClr val="09164D"/>
                </a:solidFill>
              </a:rPr>
              <a:t>Note: waste can be stored for more than a week when stored below 8° C (e.g. in a fridge or in winter with temperatures below 8 °C)</a:t>
            </a:r>
            <a:endParaRPr lang="de-DE" sz="1200" dirty="0">
              <a:solidFill>
                <a:srgbClr val="09164D"/>
              </a:solidFill>
            </a:endParaRP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14</a:t>
            </a:fld>
            <a:endParaRPr lang="en-GB"/>
          </a:p>
        </p:txBody>
      </p:sp>
    </p:spTree>
    <p:extLst>
      <p:ext uri="{BB962C8B-B14F-4D97-AF65-F5344CB8AC3E}">
        <p14:creationId xmlns:p14="http://schemas.microsoft.com/office/powerpoint/2010/main" val="2000597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dirty="0"/>
              <a:t>The green highlighted waste treatment options should be preferred as these are limiting the emissions to the environment (autoclave does not emit emissions, emissions from incineration can be cleaned by a flue gas cleaning system).</a:t>
            </a:r>
          </a:p>
          <a:p>
            <a:pPr algn="l"/>
            <a:r>
              <a:rPr lang="en-US" dirty="0"/>
              <a:t>The yellow highlighted which can be used as interim solutions.</a:t>
            </a:r>
          </a:p>
          <a:p>
            <a:pPr algn="l"/>
            <a:r>
              <a:rPr lang="en-US" dirty="0"/>
              <a:t>The red ones are considered as the last resort options and are not recommended but sometimes the only feasible option for emergency or as an interim solution. These process should be minimized and eliminated as soon as possible and wherever feasible.</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15</a:t>
            </a:fld>
            <a:endParaRPr lang="en-GB"/>
          </a:p>
        </p:txBody>
      </p:sp>
    </p:spTree>
    <p:extLst>
      <p:ext uri="{BB962C8B-B14F-4D97-AF65-F5344CB8AC3E}">
        <p14:creationId xmlns:p14="http://schemas.microsoft.com/office/powerpoint/2010/main" val="1593355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buClr>
                <a:srgbClr val="09164D"/>
              </a:buClr>
            </a:pPr>
            <a:r>
              <a:rPr lang="en-GB" altLang="en-US" sz="2400" dirty="0">
                <a:solidFill>
                  <a:srgbClr val="FF00FF"/>
                </a:solidFill>
              </a:rPr>
              <a:t>Disadvantage</a:t>
            </a:r>
            <a:r>
              <a:rPr lang="en-GB" altLang="en-US" sz="2400" b="0" dirty="0">
                <a:solidFill>
                  <a:srgbClr val="09164D"/>
                </a:solidFill>
              </a:rPr>
              <a:t>: release of combustion by-products into atmosphere and generation of residual ash, which are considered as hazardous for health and environment.</a:t>
            </a:r>
          </a:p>
          <a:p>
            <a:pPr algn="l" rtl="0">
              <a:buClr>
                <a:srgbClr val="09164D"/>
              </a:buClr>
            </a:pPr>
            <a:r>
              <a:rPr lang="en-GB" altLang="en-US" sz="2000" b="0" dirty="0">
                <a:solidFill>
                  <a:srgbClr val="09164D"/>
                </a:solidFill>
              </a:rPr>
              <a:t>Combustion by-products are dioxin and furans (POPs).</a:t>
            </a:r>
          </a:p>
          <a:p>
            <a:pPr algn="l" rtl="0">
              <a:buClr>
                <a:srgbClr val="09164D"/>
              </a:buClr>
            </a:pPr>
            <a:r>
              <a:rPr lang="en-GB" altLang="en-US" sz="2000" b="0" dirty="0">
                <a:solidFill>
                  <a:srgbClr val="09164D"/>
                </a:solidFill>
              </a:rPr>
              <a:t> </a:t>
            </a:r>
            <a:r>
              <a:rPr lang="en-US" altLang="en-US" sz="2000" b="0" dirty="0">
                <a:solidFill>
                  <a:srgbClr val="09164D"/>
                </a:solidFill>
              </a:rPr>
              <a:t>Dioxin and furans causes negative effects on the environment and health of humans including:</a:t>
            </a:r>
          </a:p>
          <a:p>
            <a:pPr marL="342900" indent="-342900" algn="l" rtl="0">
              <a:buClr>
                <a:srgbClr val="09164D"/>
              </a:buClr>
              <a:buFontTx/>
              <a:buChar char="-"/>
            </a:pPr>
            <a:r>
              <a:rPr lang="en-US" altLang="en-US" sz="2000" b="0" dirty="0">
                <a:solidFill>
                  <a:srgbClr val="09164D"/>
                </a:solidFill>
              </a:rPr>
              <a:t>skin toxicity, </a:t>
            </a:r>
          </a:p>
          <a:p>
            <a:pPr marL="342900" indent="-342900" algn="l" rtl="0">
              <a:buClr>
                <a:srgbClr val="09164D"/>
              </a:buClr>
              <a:buFontTx/>
              <a:buChar char="-"/>
            </a:pPr>
            <a:r>
              <a:rPr lang="en-US" altLang="en-US" sz="2000" b="0" dirty="0">
                <a:solidFill>
                  <a:srgbClr val="09164D"/>
                </a:solidFill>
              </a:rPr>
              <a:t>immunotoxicity, neurotoxicity, </a:t>
            </a:r>
          </a:p>
          <a:p>
            <a:pPr marL="342900" indent="-342900" algn="l" rtl="0">
              <a:buClr>
                <a:srgbClr val="09164D"/>
              </a:buClr>
              <a:buFontTx/>
              <a:buChar char="-"/>
            </a:pPr>
            <a:r>
              <a:rPr lang="en-US" altLang="en-US" sz="2000" b="0" dirty="0">
                <a:solidFill>
                  <a:srgbClr val="09164D"/>
                </a:solidFill>
              </a:rPr>
              <a:t>negative effects on reproduction, </a:t>
            </a:r>
          </a:p>
          <a:p>
            <a:pPr marL="342900" indent="-342900" algn="l" rtl="0">
              <a:buClr>
                <a:srgbClr val="09164D"/>
              </a:buClr>
              <a:buFontTx/>
              <a:buChar char="-"/>
            </a:pPr>
            <a:r>
              <a:rPr lang="en-US" altLang="en-US" sz="2000" b="0" dirty="0">
                <a:solidFill>
                  <a:srgbClr val="09164D"/>
                </a:solidFill>
              </a:rPr>
              <a:t>teratogenicity, </a:t>
            </a:r>
          </a:p>
          <a:p>
            <a:pPr marL="342900" indent="-342900" algn="l" rtl="0">
              <a:buClr>
                <a:srgbClr val="09164D"/>
              </a:buClr>
              <a:buFontTx/>
              <a:buChar char="-"/>
            </a:pPr>
            <a:r>
              <a:rPr lang="en-US" altLang="en-US" sz="2000" b="0" dirty="0">
                <a:solidFill>
                  <a:srgbClr val="09164D"/>
                </a:solidFill>
              </a:rPr>
              <a:t>endocrine disruption, and a predisposition to cancer</a:t>
            </a:r>
            <a:endParaRPr lang="en-GB" altLang="en-US" sz="2000" b="0" dirty="0">
              <a:solidFill>
                <a:srgbClr val="09164D"/>
              </a:solidFill>
            </a:endParaRPr>
          </a:p>
        </p:txBody>
      </p:sp>
      <p:sp>
        <p:nvSpPr>
          <p:cNvPr id="4" name="Foliennummernplatzhalter 3"/>
          <p:cNvSpPr>
            <a:spLocks noGrp="1"/>
          </p:cNvSpPr>
          <p:nvPr>
            <p:ph type="sldNum"/>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9C3468D3-E7F3-4E4E-B360-C48CD1AB4FDF}" type="slidenum">
              <a:rPr kumimoji="0" lang="en-CA"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16</a:t>
            </a:fld>
            <a:endParaRPr kumimoji="0" lang="en-CA"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99707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1BB703-84F3-4549-A54A-08AA57DDD57E}" type="slidenum">
              <a:rPr lang="en-US" altLang="de-DE" smtClean="0">
                <a:latin typeface="Calibri" panose="020F0502020204030204" pitchFamily="34" charset="0"/>
                <a:cs typeface="Arial" panose="020B0604020202020204" pitchFamily="34" charset="0"/>
              </a:rPr>
              <a:pPr/>
              <a:t>17</a:t>
            </a:fld>
            <a:endParaRPr lang="en-US" altLang="de-DE">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9351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dirty="0"/>
              <a:t>Not accessible to unauthorized persons (fenced, locked)</a:t>
            </a:r>
          </a:p>
          <a:p>
            <a:pPr algn="l"/>
            <a:r>
              <a:rPr lang="en-US" dirty="0"/>
              <a:t>If possible, located on a higher-level area - bottom should be 1.5 meter away from the water table. </a:t>
            </a:r>
          </a:p>
          <a:p>
            <a:pPr algn="l"/>
            <a:r>
              <a:rPr lang="en-US" dirty="0"/>
              <a:t>Ash pit should be lined with watertight bricks or concrete lining to prevent contamination to the soil and water (ash is considered as hazardous waste) </a:t>
            </a:r>
          </a:p>
          <a:p>
            <a:pPr algn="l"/>
            <a:r>
              <a:rPr lang="en-US" dirty="0"/>
              <a:t>Placenta pit does not need to be entirely lined, with concrete, as it is biodegradable and will sooner or later be transferred to soil. </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18</a:t>
            </a:fld>
            <a:endParaRPr lang="en-GB"/>
          </a:p>
        </p:txBody>
      </p:sp>
    </p:spTree>
    <p:extLst>
      <p:ext uri="{BB962C8B-B14F-4D97-AF65-F5344CB8AC3E}">
        <p14:creationId xmlns:p14="http://schemas.microsoft.com/office/powerpoint/2010/main" val="250232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19</a:t>
            </a:fld>
            <a:endParaRPr lang="en-GB"/>
          </a:p>
        </p:txBody>
      </p:sp>
    </p:spTree>
    <p:extLst>
      <p:ext uri="{BB962C8B-B14F-4D97-AF65-F5344CB8AC3E}">
        <p14:creationId xmlns:p14="http://schemas.microsoft.com/office/powerpoint/2010/main" val="3542539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024919-068E-49F4-A398-979F7784A2F4}" type="slidenum">
              <a:rPr lang="en-US" smtClean="0"/>
              <a:t>21</a:t>
            </a:fld>
            <a:endParaRPr lang="en-US"/>
          </a:p>
        </p:txBody>
      </p:sp>
    </p:spTree>
    <p:extLst>
      <p:ext uri="{BB962C8B-B14F-4D97-AF65-F5344CB8AC3E}">
        <p14:creationId xmlns:p14="http://schemas.microsoft.com/office/powerpoint/2010/main" val="272599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3</a:t>
            </a:fld>
            <a:endParaRPr lang="en-US"/>
          </a:p>
        </p:txBody>
      </p:sp>
    </p:spTree>
    <p:extLst>
      <p:ext uri="{BB962C8B-B14F-4D97-AF65-F5344CB8AC3E}">
        <p14:creationId xmlns:p14="http://schemas.microsoft.com/office/powerpoint/2010/main" val="3778541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dirty="0"/>
              <a:t> Expired pharmacies can also be inerted.  Inertization is a variant of encapsulation and involves removing the packaging materials, paper, cardboard and plastic, from the pharmaceuticals. Pills need to be removed from their blister packs. The pharmaceuticals are then ground, and a mix of water, cement and lime added to form a homogenous paste. More information:</a:t>
            </a:r>
          </a:p>
          <a:p>
            <a:pPr algn="l"/>
            <a:r>
              <a:rPr lang="en-US" dirty="0">
                <a:hlinkClick r:id="rId3"/>
              </a:rPr>
              <a:t>https://www.who.int/water_sanitation_health/publications/unwanted-pharmaceuticals/en/</a:t>
            </a:r>
            <a:endParaRPr lang="en-US" dirty="0"/>
          </a:p>
          <a:p>
            <a:pPr algn="l"/>
            <a:endParaRPr lang="en-US" dirty="0"/>
          </a:p>
          <a:p>
            <a:pPr algn="l"/>
            <a:r>
              <a:rPr lang="en-US" dirty="0"/>
              <a:t>Burning in a pit should be undertaken in a confined area – away from public and the health facility. The waste should be burned within a dugout pit, followed by covering with a layer of soil </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22</a:t>
            </a:fld>
            <a:endParaRPr lang="en-GB"/>
          </a:p>
        </p:txBody>
      </p:sp>
    </p:spTree>
    <p:extLst>
      <p:ext uri="{BB962C8B-B14F-4D97-AF65-F5344CB8AC3E}">
        <p14:creationId xmlns:p14="http://schemas.microsoft.com/office/powerpoint/2010/main" val="2859105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dirty="0"/>
              <a:t>In a lot of countries the HWO is the Infection Control Nurse or the Head Nurse.</a:t>
            </a:r>
          </a:p>
          <a:p>
            <a:pPr algn="l"/>
            <a:r>
              <a:rPr lang="en-US" dirty="0"/>
              <a:t>The duties of the HWO should be included in the description of the person taking this position. </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23</a:t>
            </a:fld>
            <a:endParaRPr lang="en-GB"/>
          </a:p>
        </p:txBody>
      </p:sp>
    </p:spTree>
    <p:extLst>
      <p:ext uri="{BB962C8B-B14F-4D97-AF65-F5344CB8AC3E}">
        <p14:creationId xmlns:p14="http://schemas.microsoft.com/office/powerpoint/2010/main" val="521040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dirty="0"/>
              <a:t>Do you have a reporting system on needle stick incidents in your facility or/ and on national level? </a:t>
            </a:r>
          </a:p>
          <a:p>
            <a:pPr algn="l"/>
            <a:r>
              <a:rPr lang="en-US" dirty="0"/>
              <a:t>How is the standardized procedure for a needle stick incident (who need to be informed, medical care, filling out forms)?</a:t>
            </a:r>
          </a:p>
          <a:p>
            <a:pPr algn="l"/>
            <a:endParaRPr lang="en-US" dirty="0"/>
          </a:p>
          <a:p>
            <a:pPr algn="l"/>
            <a:r>
              <a:rPr lang="en-US" dirty="0"/>
              <a:t>Why is it recommended to weigh the infectious waste?</a:t>
            </a:r>
          </a:p>
          <a:p>
            <a:pPr marL="171450" indent="-171450" algn="l">
              <a:buFontTx/>
              <a:buChar char="-"/>
            </a:pPr>
            <a:r>
              <a:rPr lang="en-US" dirty="0"/>
              <a:t>- To observe changes in the amount generated and to invest on mitigation measures.</a:t>
            </a:r>
          </a:p>
          <a:p>
            <a:pPr marL="171450" indent="-171450" algn="l">
              <a:buFontTx/>
              <a:buChar char="-"/>
            </a:pPr>
            <a:r>
              <a:rPr lang="en-US" dirty="0"/>
              <a:t>To proof that the implemented activities to improve segregation and minimization are working.</a:t>
            </a:r>
          </a:p>
          <a:p>
            <a:pPr marL="171450" indent="-171450" algn="l">
              <a:buFontTx/>
              <a:buChar char="-"/>
            </a:pPr>
            <a:r>
              <a:rPr lang="en-US" dirty="0"/>
              <a:t>To plan for sizes and capacities of storage, treatment and disposal of this waste.</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24</a:t>
            </a:fld>
            <a:endParaRPr lang="en-GB"/>
          </a:p>
        </p:txBody>
      </p:sp>
    </p:spTree>
    <p:extLst>
      <p:ext uri="{BB962C8B-B14F-4D97-AF65-F5344CB8AC3E}">
        <p14:creationId xmlns:p14="http://schemas.microsoft.com/office/powerpoint/2010/main" val="2638571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eaLnBrk="1" hangingPunct="1">
              <a:spcAft>
                <a:spcPts val="1200"/>
              </a:spcAft>
            </a:pPr>
            <a:r>
              <a:rPr lang="en-US" altLang="en-US" sz="1200" dirty="0"/>
              <a:t>Wear appropriate personal protective equipment (PPE)</a:t>
            </a:r>
            <a:endParaRPr lang="fr-CA" altLang="en-US" sz="1200" dirty="0"/>
          </a:p>
          <a:p>
            <a:pPr algn="l" rtl="0" eaLnBrk="1" hangingPunct="1">
              <a:spcAft>
                <a:spcPts val="1200"/>
              </a:spcAft>
            </a:pPr>
            <a:r>
              <a:rPr lang="en-US" altLang="en-US" sz="1200" dirty="0"/>
              <a:t>Handle waste with care</a:t>
            </a:r>
          </a:p>
          <a:p>
            <a:pPr algn="l" rtl="0" eaLnBrk="1" hangingPunct="1">
              <a:spcAft>
                <a:spcPts val="1200"/>
              </a:spcAft>
            </a:pPr>
            <a:r>
              <a:rPr lang="en-US" altLang="en-US" sz="1200" dirty="0"/>
              <a:t>Practice hand hygiene before and after handling waste</a:t>
            </a:r>
          </a:p>
          <a:p>
            <a:pPr algn="l" rtl="0" eaLnBrk="1" hangingPunct="1">
              <a:spcAft>
                <a:spcPts val="1200"/>
              </a:spcAft>
            </a:pPr>
            <a:r>
              <a:rPr lang="en-US" altLang="en-US" sz="1200" dirty="0"/>
              <a:t>Do not re-sort waste</a:t>
            </a:r>
          </a:p>
          <a:p>
            <a:pPr algn="l" rtl="0" eaLnBrk="1" hangingPunct="1">
              <a:spcAft>
                <a:spcPts val="1200"/>
              </a:spcAft>
            </a:pPr>
            <a:r>
              <a:rPr lang="en-US" altLang="en-US" sz="1200" dirty="0"/>
              <a:t>Never carry waste bags/containers against body</a:t>
            </a:r>
          </a:p>
          <a:p>
            <a:pPr algn="l" rtl="0" eaLnBrk="1" hangingPunct="1">
              <a:spcAft>
                <a:spcPts val="1200"/>
              </a:spcAft>
            </a:pPr>
            <a:r>
              <a:rPr lang="en-US" altLang="en-US" sz="1200" dirty="0"/>
              <a:t>Avoid heavy loads (use transport tools)</a:t>
            </a:r>
          </a:p>
          <a:p>
            <a:pPr algn="l" rtl="0"/>
            <a:endParaRPr lang="de-DE" dirty="0"/>
          </a:p>
        </p:txBody>
      </p:sp>
      <p:sp>
        <p:nvSpPr>
          <p:cNvPr id="4" name="Foliennummernplatzhalter 3"/>
          <p:cNvSpPr>
            <a:spLocks noGrp="1"/>
          </p:cNvSpPr>
          <p:nvPr>
            <p:ph type="sldNum"/>
          </p:nvPr>
        </p:nvSpPr>
        <p:spPr/>
        <p:txBody>
          <a:bodyPr/>
          <a:lstStyle/>
          <a:p>
            <a:fld id="{9C3468D3-E7F3-4E4E-B360-C48CD1AB4FDF}" type="slidenum">
              <a:rPr lang="en-CA" smtClean="0"/>
              <a:pPr/>
              <a:t>25</a:t>
            </a:fld>
            <a:endParaRPr lang="en-CA"/>
          </a:p>
        </p:txBody>
      </p:sp>
    </p:spTree>
    <p:extLst>
      <p:ext uri="{BB962C8B-B14F-4D97-AF65-F5344CB8AC3E}">
        <p14:creationId xmlns:p14="http://schemas.microsoft.com/office/powerpoint/2010/main" val="424344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dirty="0"/>
              <a:t>What could you do to increase sustainability in your facility?</a:t>
            </a:r>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26</a:t>
            </a:fld>
            <a:endParaRPr lang="en-GB"/>
          </a:p>
        </p:txBody>
      </p:sp>
    </p:spTree>
    <p:extLst>
      <p:ext uri="{BB962C8B-B14F-4D97-AF65-F5344CB8AC3E}">
        <p14:creationId xmlns:p14="http://schemas.microsoft.com/office/powerpoint/2010/main" val="2975466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85838" y="1228725"/>
            <a:ext cx="4691062" cy="3317875"/>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a:solidFill>
                  <a:prstClr val="black"/>
                </a:solidFill>
              </a:rPr>
              <a:t>World Health Organization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94B58E4E-369D-4FD2-8211-6A43E2360679}" type="datetime3">
              <a:rPr lang="en-US" altLang="en-US" smtClean="0">
                <a:solidFill>
                  <a:prstClr val="black"/>
                </a:solidFill>
              </a:rPr>
              <a:pPr eaLnBrk="1" hangingPunct="1">
                <a:spcBef>
                  <a:spcPct val="0"/>
                </a:spcBef>
              </a:pPr>
              <a:t>8 May 2020</a:t>
            </a:fld>
            <a:endParaRPr lang="en-US" altLang="en-US">
              <a:solidFill>
                <a:prstClr val="black"/>
              </a:solidFill>
            </a:endParaRPr>
          </a:p>
        </p:txBody>
      </p:sp>
      <p:sp>
        <p:nvSpPr>
          <p:cNvPr id="297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1E79F9C9-5D04-41F5-BB04-7C4CFF4F29D1}" type="slidenum">
              <a:rPr lang="en-US" altLang="en-US" smtClean="0">
                <a:solidFill>
                  <a:prstClr val="black"/>
                </a:solidFill>
              </a:rPr>
              <a:pPr eaLnBrk="1" hangingPunct="1">
                <a:spcBef>
                  <a:spcPct val="0"/>
                </a:spcBef>
              </a:pPr>
              <a:t>28</a:t>
            </a:fld>
            <a:endParaRPr lang="en-US" altLang="en-US">
              <a:solidFill>
                <a:prstClr val="black"/>
              </a:solidFill>
            </a:endParaRPr>
          </a:p>
        </p:txBody>
      </p:sp>
    </p:spTree>
    <p:extLst>
      <p:ext uri="{BB962C8B-B14F-4D97-AF65-F5344CB8AC3E}">
        <p14:creationId xmlns:p14="http://schemas.microsoft.com/office/powerpoint/2010/main" val="2895323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85838" y="1228725"/>
            <a:ext cx="4691062" cy="3317875"/>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GB" altLang="en-US" dirty="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a:solidFill>
                  <a:prstClr val="black"/>
                </a:solidFill>
              </a:rPr>
              <a:t>World Health Organization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94B58E4E-369D-4FD2-8211-6A43E2360679}" type="datetime3">
              <a:rPr lang="en-US" altLang="en-US" smtClean="0">
                <a:solidFill>
                  <a:prstClr val="black"/>
                </a:solidFill>
              </a:rPr>
              <a:pPr eaLnBrk="1" hangingPunct="1">
                <a:spcBef>
                  <a:spcPct val="0"/>
                </a:spcBef>
              </a:pPr>
              <a:t>8 May 2020</a:t>
            </a:fld>
            <a:endParaRPr lang="en-US" altLang="en-US">
              <a:solidFill>
                <a:prstClr val="black"/>
              </a:solidFill>
            </a:endParaRPr>
          </a:p>
        </p:txBody>
      </p:sp>
      <p:sp>
        <p:nvSpPr>
          <p:cNvPr id="297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1E79F9C9-5D04-41F5-BB04-7C4CFF4F29D1}" type="slidenum">
              <a:rPr lang="en-US" altLang="en-US" smtClean="0">
                <a:solidFill>
                  <a:prstClr val="black"/>
                </a:solidFill>
              </a:rPr>
              <a:pPr eaLnBrk="1" hangingPunct="1">
                <a:spcBef>
                  <a:spcPct val="0"/>
                </a:spcBef>
              </a:pPr>
              <a:t>29</a:t>
            </a:fld>
            <a:endParaRPr lang="en-US" altLang="en-US">
              <a:solidFill>
                <a:prstClr val="black"/>
              </a:solidFill>
            </a:endParaRPr>
          </a:p>
        </p:txBody>
      </p:sp>
    </p:spTree>
    <p:extLst>
      <p:ext uri="{BB962C8B-B14F-4D97-AF65-F5344CB8AC3E}">
        <p14:creationId xmlns:p14="http://schemas.microsoft.com/office/powerpoint/2010/main" val="166903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rtl="0">
              <a:buFont typeface="+mj-lt"/>
              <a:buAutoNum type="arabicPeriod"/>
            </a:pPr>
            <a:r>
              <a:rPr lang="en-US" dirty="0"/>
              <a:t>Top left: broken black bag with sharp waste (needle is pricking through – usage of a black bag instead of a yellow)</a:t>
            </a:r>
          </a:p>
          <a:p>
            <a:pPr marL="228600" indent="-228600" algn="l" rtl="0">
              <a:buFont typeface="+mj-lt"/>
              <a:buAutoNum type="arabicPeriod"/>
            </a:pPr>
            <a:r>
              <a:rPr lang="en-US" dirty="0"/>
              <a:t>Top right pic: dog puppies in a placenta pit (unprotected pit – dogs can spread infections)</a:t>
            </a:r>
          </a:p>
          <a:p>
            <a:pPr marL="228600" indent="-228600" algn="l" rtl="0">
              <a:buFont typeface="+mj-lt"/>
              <a:buAutoNum type="arabicPeriod"/>
            </a:pPr>
            <a:r>
              <a:rPr lang="en-US" dirty="0"/>
              <a:t>Bottom left: dog puppy sleeps in an open dump with hazardous and non-hazardous waste mixed</a:t>
            </a:r>
          </a:p>
          <a:p>
            <a:pPr marL="228600" indent="-228600" algn="l" rtl="0">
              <a:buFont typeface="+mj-lt"/>
              <a:buAutoNum type="arabicPeriod"/>
            </a:pPr>
            <a:r>
              <a:rPr lang="en-US" dirty="0"/>
              <a:t>Bottom middle: overfilled and broken bin for infectious waste – unprotected and accessible to the public.</a:t>
            </a:r>
          </a:p>
          <a:p>
            <a:pPr marL="228600" indent="-228600" algn="l" rtl="0">
              <a:buFont typeface="+mj-lt"/>
              <a:buAutoNum type="arabicPeriod"/>
            </a:pPr>
            <a:r>
              <a:rPr lang="en-US" dirty="0"/>
              <a:t>Bottom right: overfilled small-scale incinerator (risk for the operator – incinerator should be heated up before starting to be filled)</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8 May, 2020</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4</a:t>
            </a:fld>
            <a:endParaRPr lang="en-GB"/>
          </a:p>
        </p:txBody>
      </p:sp>
    </p:spTree>
    <p:extLst>
      <p:ext uri="{BB962C8B-B14F-4D97-AF65-F5344CB8AC3E}">
        <p14:creationId xmlns:p14="http://schemas.microsoft.com/office/powerpoint/2010/main" val="35366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altLang="en-US" dirty="0"/>
              <a:t>The logistic chain starts with MINIMSATION – not to produce waste or to produce less waste is lowering the risk for humans and environment in general – and costs!</a:t>
            </a:r>
          </a:p>
          <a:p>
            <a:pPr algn="l" rtl="0"/>
            <a:endParaRPr lang="en-US" altLang="en-US" dirty="0"/>
          </a:p>
          <a:p>
            <a:pPr algn="l" rtl="0"/>
            <a:r>
              <a:rPr lang="en-US" altLang="en-US" dirty="0"/>
              <a:t>Segregation is the key of the waste management system: all other logistic steps (collection, transport, storage, treatment and disposal) are based on this step!</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084" indent="-292873">
              <a:defRPr>
                <a:solidFill>
                  <a:schemeClr val="tx1"/>
                </a:solidFill>
                <a:latin typeface="Arial" panose="020B0604020202020204" pitchFamily="34" charset="0"/>
                <a:cs typeface="Arial" panose="020B0604020202020204" pitchFamily="34" charset="0"/>
              </a:defRPr>
            </a:lvl2pPr>
            <a:lvl3pPr marL="1173026" indent="-234606">
              <a:defRPr>
                <a:solidFill>
                  <a:schemeClr val="tx1"/>
                </a:solidFill>
                <a:latin typeface="Arial" panose="020B0604020202020204" pitchFamily="34" charset="0"/>
                <a:cs typeface="Arial" panose="020B0604020202020204" pitchFamily="34" charset="0"/>
              </a:defRPr>
            </a:lvl3pPr>
            <a:lvl4pPr marL="1642236" indent="-234606">
              <a:defRPr>
                <a:solidFill>
                  <a:schemeClr val="tx1"/>
                </a:solidFill>
                <a:latin typeface="Arial" panose="020B0604020202020204" pitchFamily="34" charset="0"/>
                <a:cs typeface="Arial" panose="020B0604020202020204" pitchFamily="34" charset="0"/>
              </a:defRPr>
            </a:lvl4pPr>
            <a:lvl5pPr marL="2111446" indent="-234606">
              <a:defRPr>
                <a:solidFill>
                  <a:schemeClr val="tx1"/>
                </a:solidFill>
                <a:latin typeface="Arial" panose="020B0604020202020204" pitchFamily="34" charset="0"/>
                <a:cs typeface="Arial" panose="020B0604020202020204" pitchFamily="34" charset="0"/>
              </a:defRPr>
            </a:lvl5pPr>
            <a:lvl6pPr marL="255305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66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27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88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C8A431-FADE-4A61-8B88-8BB02133B7FA}" type="slidenum">
              <a:rPr lang="en-US" altLang="fr-FR">
                <a:latin typeface="Calibri" panose="020F0502020204030204" pitchFamily="34" charset="0"/>
              </a:rPr>
              <a:pPr/>
              <a:t>5</a:t>
            </a:fld>
            <a:endParaRPr lang="en-US" altLang="fr-FR">
              <a:latin typeface="Calibri" panose="020F0502020204030204" pitchFamily="34" charset="0"/>
            </a:endParaRPr>
          </a:p>
        </p:txBody>
      </p:sp>
    </p:spTree>
    <p:extLst>
      <p:ext uri="{BB962C8B-B14F-4D97-AF65-F5344CB8AC3E}">
        <p14:creationId xmlns:p14="http://schemas.microsoft.com/office/powerpoint/2010/main" val="404476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Quiz – ask participants to guess their answers. </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8 May, 2020</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6</a:t>
            </a:fld>
            <a:endParaRPr lang="en-GB"/>
          </a:p>
        </p:txBody>
      </p:sp>
    </p:spTree>
    <p:extLst>
      <p:ext uri="{BB962C8B-B14F-4D97-AF65-F5344CB8AC3E}">
        <p14:creationId xmlns:p14="http://schemas.microsoft.com/office/powerpoint/2010/main" val="161541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dirty="0"/>
              <a:t>The 10% of infectious waste includes also sharp waste and pathologic / anatomical waste (biohazardous waste)</a:t>
            </a:r>
          </a:p>
          <a:p>
            <a:pPr algn="l"/>
            <a:endParaRPr lang="en-US" dirty="0"/>
          </a:p>
          <a:p>
            <a:pPr algn="l"/>
            <a:endParaRPr lang="en-US"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7</a:t>
            </a:fld>
            <a:endParaRPr lang="en-GB"/>
          </a:p>
        </p:txBody>
      </p:sp>
    </p:spTree>
    <p:extLst>
      <p:ext uri="{BB962C8B-B14F-4D97-AF65-F5344CB8AC3E}">
        <p14:creationId xmlns:p14="http://schemas.microsoft.com/office/powerpoint/2010/main" val="324921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Pathological waste might also include anatomical waste (amputated .</a:t>
            </a:r>
          </a:p>
          <a:p>
            <a:pPr algn="l" rtl="0"/>
            <a:endParaRPr lang="en-US" dirty="0"/>
          </a:p>
          <a:p>
            <a:pPr algn="l" rtl="0"/>
            <a:r>
              <a:rPr lang="en-US" dirty="0"/>
              <a:t>Chemical waste includes also portable pressurized cylinders, cartridges and aerosol cans – depending on the content these can also be considered as general waste. </a:t>
            </a:r>
          </a:p>
          <a:p>
            <a:pPr algn="l" rtl="0"/>
            <a:endParaRPr lang="en-US" dirty="0"/>
          </a:p>
          <a:p>
            <a:pPr algn="l" rtl="0"/>
            <a:r>
              <a:rPr lang="en-US" dirty="0"/>
              <a:t>Note: Waste from X-ray departments are NOT radioactive. It is categorized as chemical (fixer, developer, x-ray films).</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8 May, 2020</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8</a:t>
            </a:fld>
            <a:endParaRPr lang="en-GB"/>
          </a:p>
        </p:txBody>
      </p:sp>
    </p:spTree>
    <p:extLst>
      <p:ext uri="{BB962C8B-B14F-4D97-AF65-F5344CB8AC3E}">
        <p14:creationId xmlns:p14="http://schemas.microsoft.com/office/powerpoint/2010/main" val="281224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98463" lvl="1" indent="0" algn="l" rtl="0">
              <a:lnSpc>
                <a:spcPct val="80000"/>
              </a:lnSpc>
              <a:buNone/>
            </a:pPr>
            <a:r>
              <a:rPr lang="en-US" altLang="en-US" sz="2000" dirty="0"/>
              <a:t>Basic (all patient care areas) = 3 bins</a:t>
            </a:r>
          </a:p>
          <a:p>
            <a:pPr marL="1139825" lvl="2" indent="-457200" algn="l" rtl="0">
              <a:lnSpc>
                <a:spcPct val="80000"/>
              </a:lnSpc>
              <a:buClr>
                <a:schemeClr val="accent6"/>
              </a:buClr>
              <a:buFont typeface="+mj-lt"/>
              <a:buAutoNum type="arabicPeriod"/>
            </a:pPr>
            <a:r>
              <a:rPr lang="en-US" altLang="en-US" sz="1800" dirty="0"/>
              <a:t>Bin for general waste (black bag in a bin)</a:t>
            </a:r>
          </a:p>
          <a:p>
            <a:pPr marL="1139825" lvl="2" indent="-457200" algn="l" rtl="0">
              <a:lnSpc>
                <a:spcPct val="80000"/>
              </a:lnSpc>
              <a:buClr>
                <a:schemeClr val="accent6"/>
              </a:buClr>
              <a:buFont typeface="+mj-lt"/>
              <a:buAutoNum type="arabicPeriod"/>
            </a:pPr>
            <a:r>
              <a:rPr lang="en-US" altLang="en-US" sz="1800" dirty="0"/>
              <a:t>Bin for infectious waste (yellow bag in a labeled pedal bin)</a:t>
            </a:r>
          </a:p>
          <a:p>
            <a:pPr marL="1139825" lvl="2" indent="-457200" algn="l" rtl="0">
              <a:lnSpc>
                <a:spcPct val="80000"/>
              </a:lnSpc>
              <a:buClr>
                <a:schemeClr val="accent6"/>
              </a:buClr>
              <a:buFont typeface="+mj-lt"/>
              <a:buAutoNum type="arabicPeriod"/>
            </a:pPr>
            <a:r>
              <a:rPr lang="en-US" altLang="en-US" sz="1800" dirty="0"/>
              <a:t>Sharp </a:t>
            </a:r>
            <a:r>
              <a:rPr lang="en-US" altLang="en-US" dirty="0"/>
              <a:t>container or needle cutter</a:t>
            </a:r>
          </a:p>
          <a:p>
            <a:pPr algn="l" rtl="0"/>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084" indent="-292873">
              <a:defRPr>
                <a:solidFill>
                  <a:schemeClr val="tx1"/>
                </a:solidFill>
                <a:latin typeface="Arial" panose="020B0604020202020204" pitchFamily="34" charset="0"/>
                <a:cs typeface="Arial" panose="020B0604020202020204" pitchFamily="34" charset="0"/>
              </a:defRPr>
            </a:lvl2pPr>
            <a:lvl3pPr marL="1173026" indent="-234606">
              <a:defRPr>
                <a:solidFill>
                  <a:schemeClr val="tx1"/>
                </a:solidFill>
                <a:latin typeface="Arial" panose="020B0604020202020204" pitchFamily="34" charset="0"/>
                <a:cs typeface="Arial" panose="020B0604020202020204" pitchFamily="34" charset="0"/>
              </a:defRPr>
            </a:lvl3pPr>
            <a:lvl4pPr marL="1642236" indent="-234606">
              <a:defRPr>
                <a:solidFill>
                  <a:schemeClr val="tx1"/>
                </a:solidFill>
                <a:latin typeface="Arial" panose="020B0604020202020204" pitchFamily="34" charset="0"/>
                <a:cs typeface="Arial" panose="020B0604020202020204" pitchFamily="34" charset="0"/>
              </a:defRPr>
            </a:lvl4pPr>
            <a:lvl5pPr marL="2111446" indent="-234606">
              <a:defRPr>
                <a:solidFill>
                  <a:schemeClr val="tx1"/>
                </a:solidFill>
                <a:latin typeface="Arial" panose="020B0604020202020204" pitchFamily="34" charset="0"/>
                <a:cs typeface="Arial" panose="020B0604020202020204" pitchFamily="34" charset="0"/>
              </a:defRPr>
            </a:lvl5pPr>
            <a:lvl6pPr marL="255305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665"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27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884" indent="-23460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3FA8B4-CC4C-493E-9E3A-30D7B13B8F9B}" type="slidenum">
              <a:rPr lang="en-US" altLang="fr-FR">
                <a:latin typeface="Calibri" panose="020F0502020204030204" pitchFamily="34" charset="0"/>
              </a:rPr>
              <a:pPr/>
              <a:t>9</a:t>
            </a:fld>
            <a:endParaRPr lang="en-US" altLang="fr-FR">
              <a:latin typeface="Calibri" panose="020F0502020204030204" pitchFamily="34" charset="0"/>
            </a:endParaRPr>
          </a:p>
        </p:txBody>
      </p:sp>
    </p:spTree>
    <p:extLst>
      <p:ext uri="{BB962C8B-B14F-4D97-AF65-F5344CB8AC3E}">
        <p14:creationId xmlns:p14="http://schemas.microsoft.com/office/powerpoint/2010/main" val="81731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noProof="0" dirty="0"/>
              <a:t>Top </a:t>
            </a:r>
          </a:p>
          <a:p>
            <a:pPr marL="228600" indent="-228600" algn="l">
              <a:buAutoNum type="arabicPeriod"/>
            </a:pPr>
            <a:r>
              <a:rPr lang="en-GB" noProof="0" dirty="0"/>
              <a:t>1. Two bins with correct label and </a:t>
            </a:r>
            <a:r>
              <a:rPr lang="en-US" noProof="0" dirty="0"/>
              <a:t>colored</a:t>
            </a:r>
            <a:r>
              <a:rPr lang="en-GB" noProof="0" dirty="0"/>
              <a:t> bag – poster support segregation</a:t>
            </a:r>
          </a:p>
          <a:p>
            <a:pPr marL="228600" indent="-228600" algn="l" rtl="0">
              <a:buFont typeface="+mj-lt"/>
              <a:buAutoNum type="arabicPeriod"/>
            </a:pPr>
            <a:r>
              <a:rPr lang="en-US" dirty="0"/>
              <a:t>The use of pedal bins is recommended in order not to touch the lid of the bin</a:t>
            </a:r>
          </a:p>
          <a:p>
            <a:pPr marL="228600" indent="-228600" algn="l" rtl="0">
              <a:buFont typeface="+mj-lt"/>
              <a:buAutoNum type="arabicPeriod"/>
            </a:pPr>
            <a:r>
              <a:rPr lang="en-US" dirty="0"/>
              <a:t>In case there is a lack of sharp container, self-made ones are an option (labels are produced locally)</a:t>
            </a:r>
          </a:p>
          <a:p>
            <a:pPr marL="228600" indent="-228600" algn="l" rtl="0">
              <a:buFont typeface="+mj-lt"/>
              <a:buAutoNum type="arabicPeriod"/>
            </a:pPr>
            <a:r>
              <a:rPr lang="en-US" dirty="0"/>
              <a:t>The use of a needle cutter (needle is cut  from the syringe body): </a:t>
            </a:r>
          </a:p>
          <a:p>
            <a:pPr marL="0" indent="0" algn="l" rtl="0">
              <a:buFont typeface="+mj-lt"/>
              <a:buNone/>
            </a:pPr>
            <a:r>
              <a:rPr lang="en-US" dirty="0"/>
              <a:t>Bottom:</a:t>
            </a:r>
          </a:p>
          <a:p>
            <a:pPr marL="228600" indent="-228600" algn="l" rtl="0">
              <a:buFont typeface="+mj-lt"/>
              <a:buAutoNum type="arabicPeriod"/>
            </a:pPr>
            <a:r>
              <a:rPr lang="en-US" dirty="0"/>
              <a:t>5-liter cardboard sharp container (UN / WHO standard)</a:t>
            </a:r>
          </a:p>
          <a:p>
            <a:pPr marL="228600" indent="-228600" algn="l" rtl="0">
              <a:buFont typeface="+mj-lt"/>
              <a:buAutoNum type="arabicPeriod"/>
            </a:pPr>
            <a:r>
              <a:rPr lang="en-US" dirty="0"/>
              <a:t>Needle strip sharp box: the needle is striped off the syringe body (sharp box can be used for a longer time)</a:t>
            </a:r>
          </a:p>
          <a:p>
            <a:pPr marL="228600" indent="-228600" algn="l" rtl="0">
              <a:buFont typeface="+mj-lt"/>
              <a:buAutoNum type="arabicPeriod"/>
            </a:pPr>
            <a:r>
              <a:rPr lang="en-US" dirty="0"/>
              <a:t>Setting in a ward: labeled and lined black and yellow bin plus a sharp containers at the trolley</a:t>
            </a:r>
          </a:p>
          <a:p>
            <a:pPr marL="228600" indent="-228600" algn="l">
              <a:buAutoNum type="arabicPeriod"/>
            </a:pPr>
            <a:endParaRPr lang="en-GB" noProof="0" dirty="0"/>
          </a:p>
        </p:txBody>
      </p:sp>
      <p:sp>
        <p:nvSpPr>
          <p:cNvPr id="4" name="Kopfzeilenplatzhalter 3"/>
          <p:cNvSpPr>
            <a:spLocks noGrp="1"/>
          </p:cNvSpPr>
          <p:nvPr>
            <p:ph type="hdr" sz="quarter"/>
          </p:nvPr>
        </p:nvSpPr>
        <p:spPr/>
        <p:txBody>
          <a:bodyPr/>
          <a:lstStyle/>
          <a:p>
            <a:r>
              <a:rPr lang="en-GB"/>
              <a:t>World Health Organization</a:t>
            </a:r>
          </a:p>
        </p:txBody>
      </p:sp>
      <p:sp>
        <p:nvSpPr>
          <p:cNvPr id="5" name="Datumsplatzhalter 4"/>
          <p:cNvSpPr>
            <a:spLocks noGrp="1"/>
          </p:cNvSpPr>
          <p:nvPr>
            <p:ph type="dt" idx="1"/>
          </p:nvPr>
        </p:nvSpPr>
        <p:spPr/>
        <p:txBody>
          <a:bodyPr/>
          <a:lstStyle/>
          <a:p>
            <a:fld id="{C127BA38-178D-4AF7-B89D-37B34DD3D943}" type="datetime3">
              <a:rPr lang="en-GB" smtClean="0"/>
              <a:pPr/>
              <a:t>8 May, 2020</a:t>
            </a:fld>
            <a:endParaRPr lang="en-GB"/>
          </a:p>
        </p:txBody>
      </p:sp>
      <p:sp>
        <p:nvSpPr>
          <p:cNvPr id="6" name="Foliennummernplatzhalter 5"/>
          <p:cNvSpPr>
            <a:spLocks noGrp="1"/>
          </p:cNvSpPr>
          <p:nvPr>
            <p:ph type="sldNum" sz="quarter" idx="5"/>
          </p:nvPr>
        </p:nvSpPr>
        <p:spPr/>
        <p:txBody>
          <a:bodyPr/>
          <a:lstStyle/>
          <a:p>
            <a:fld id="{56EBA302-80AB-4EFD-A21F-6592AEBC50DA}" type="slidenum">
              <a:rPr lang="en-GB" smtClean="0"/>
              <a:pPr/>
              <a:t>10</a:t>
            </a:fld>
            <a:endParaRPr lang="en-GB"/>
          </a:p>
        </p:txBody>
      </p:sp>
    </p:spTree>
    <p:extLst>
      <p:ext uri="{BB962C8B-B14F-4D97-AF65-F5344CB8AC3E}">
        <p14:creationId xmlns:p14="http://schemas.microsoft.com/office/powerpoint/2010/main" val="73257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747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0"/>
            <a:ext cx="2673350" cy="6607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0"/>
            <a:ext cx="7867650" cy="660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97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0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2020093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0693400" cy="7561263"/>
          </a:xfrm>
          <a:solidFill>
            <a:schemeClr val="bg1"/>
          </a:solidFill>
        </p:spPr>
        <p:txBody>
          <a:bodyPr bIns="1224000" anchor="ctr">
            <a:normAutofit/>
          </a:bodyP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534938"/>
            <a:ext cx="6441300" cy="1233924"/>
          </a:xfrm>
          <a:noFill/>
        </p:spPr>
        <p:txBody>
          <a:bodyPr lIns="360000" tIns="72000" rIns="450000" bIns="180000" anchor="t" anchorCtr="0">
            <a:noAutofit/>
          </a:bodyPr>
          <a:lstStyle>
            <a:lvl1pPr algn="l">
              <a:lnSpc>
                <a:spcPct val="85000"/>
              </a:lnSpc>
              <a:defRPr sz="4631">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21000" y="7174276"/>
            <a:ext cx="5237591" cy="273046"/>
          </a:xfrm>
        </p:spPr>
        <p:txBody>
          <a:bodyPr lIns="0" anchor="ctr">
            <a:noAutofit/>
          </a:bodyPr>
          <a:lstStyle>
            <a:lvl1pPr>
              <a:defRPr sz="110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8328707" y="7140143"/>
            <a:ext cx="1925425" cy="273046"/>
          </a:xfrm>
        </p:spPr>
        <p:txBody>
          <a:bodyPr rIns="0" anchor="ctr">
            <a:noAutofit/>
          </a:bodyPr>
          <a:lstStyle>
            <a:lvl1pPr algn="ctr">
              <a:defRPr sz="1764"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2" y="4941614"/>
            <a:ext cx="10693399" cy="1825817"/>
          </a:xfrm>
          <a:solidFill>
            <a:schemeClr val="tx2"/>
          </a:solidFill>
        </p:spPr>
        <p:txBody>
          <a:bodyPr lIns="360000" tIns="360000" rIns="360000" bIns="828000" anchor="b">
            <a:noAutofit/>
          </a:bodyPr>
          <a:lstStyle>
            <a:lvl1pPr marL="0" indent="0" algn="l">
              <a:lnSpc>
                <a:spcPct val="90000"/>
              </a:lnSpc>
              <a:buNone/>
              <a:defRPr sz="2646" b="1">
                <a:solidFill>
                  <a:schemeClr val="bg1"/>
                </a:solidFill>
                <a:latin typeface="+mj-lt"/>
                <a:cs typeface="Arial" panose="020B0604020202020204" pitchFamily="34" charset="0"/>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20999" y="5998795"/>
            <a:ext cx="9833132" cy="317533"/>
          </a:xfrm>
          <a:noFill/>
        </p:spPr>
        <p:txBody>
          <a:bodyPr lIns="0" rIns="90000">
            <a:noAutofit/>
          </a:bodyPr>
          <a:lstStyle>
            <a:lvl1pPr algn="l">
              <a:defRPr sz="1764"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6543637" y="534938"/>
            <a:ext cx="3710496" cy="1226473"/>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10">
                <a:solidFill>
                  <a:schemeClr val="bg1"/>
                </a:solidFill>
              </a:defRPr>
            </a:lvl1pPr>
          </a:lstStyle>
          <a:p>
            <a:r>
              <a:rPr lang="en-GB" noProof="0"/>
              <a:t>.</a:t>
            </a:r>
          </a:p>
        </p:txBody>
      </p:sp>
    </p:spTree>
    <p:extLst>
      <p:ext uri="{BB962C8B-B14F-4D97-AF65-F5344CB8AC3E}">
        <p14:creationId xmlns:p14="http://schemas.microsoft.com/office/powerpoint/2010/main" val="190560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000" y="1984584"/>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32536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17980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0999"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5468057"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57321297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5468057"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20999" y="1984583"/>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5468058" y="1984583"/>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393117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5468057" y="2381500"/>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20999" y="1984583"/>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5468058" y="1984583"/>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20999" y="4830476"/>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5468057" y="4830476"/>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420999" y="4453762"/>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5468058" y="4453762"/>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699876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20999"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786528"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786528"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7152057"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7152057"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199594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68057"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20999" y="1984584"/>
            <a:ext cx="4799400"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baseline="0">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86798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68057" y="1984584"/>
            <a:ext cx="4799400" cy="4671709"/>
          </a:xfrm>
          <a:solidFill>
            <a:srgbClr val="009CDE"/>
          </a:solidFill>
        </p:spPr>
        <p:txBody>
          <a:bodyPr lIns="144000" tIns="144000" rIns="144000" bIns="144000"/>
          <a:lstStyle>
            <a:lvl1pPr>
              <a:defRPr sz="1544" b="1">
                <a:solidFill>
                  <a:schemeClr val="bg1"/>
                </a:solidFill>
                <a:latin typeface="+mn-lt"/>
              </a:defRPr>
            </a:lvl1pPr>
            <a:lvl2pPr>
              <a:buClr>
                <a:schemeClr val="bg1"/>
              </a:buClr>
              <a:defRPr sz="1544">
                <a:solidFill>
                  <a:schemeClr val="bg1"/>
                </a:solidFill>
                <a:latin typeface="+mn-lt"/>
              </a:defRPr>
            </a:lvl2pPr>
            <a:lvl3pPr>
              <a:buClr>
                <a:schemeClr val="bg1"/>
              </a:buClr>
              <a:defRPr sz="1544">
                <a:solidFill>
                  <a:schemeClr val="bg1"/>
                </a:solidFill>
                <a:latin typeface="+mn-lt"/>
              </a:defRPr>
            </a:lvl3pPr>
            <a:lvl4pPr>
              <a:buClr>
                <a:schemeClr val="bg1"/>
              </a:buClr>
              <a:defRPr sz="1544">
                <a:solidFill>
                  <a:schemeClr val="bg1"/>
                </a:solidFill>
                <a:latin typeface="+mn-lt"/>
              </a:defRPr>
            </a:lvl4pPr>
            <a:lvl5pPr>
              <a:buClr>
                <a:schemeClr val="bg1"/>
              </a:buClr>
              <a:defRPr sz="1544">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20999" y="1984584"/>
            <a:ext cx="4799400"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p>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53783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20999" y="1984584"/>
            <a:ext cx="9846457"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15177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421000" y="6939042"/>
            <a:ext cx="9846458" cy="229968"/>
          </a:xfrm>
          <a:noFill/>
        </p:spPr>
        <p:txBody>
          <a:bodyPr anchor="t">
            <a:normAutofit/>
          </a:bodyPr>
          <a:lstStyle>
            <a:lvl1pPr>
              <a:defRPr sz="882"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20999" y="1984584"/>
            <a:ext cx="9846458" cy="4671709"/>
          </a:xfrm>
          <a:noFill/>
        </p:spPr>
        <p:txBody>
          <a:bodyPr lIns="0" tIns="0" rIns="0" bIns="0"/>
          <a:lstStyle>
            <a:lvl1pPr>
              <a:lnSpc>
                <a:spcPct val="110000"/>
              </a:lnSpc>
              <a:defRPr sz="1544" b="1">
                <a:solidFill>
                  <a:schemeClr val="tx1"/>
                </a:solidFill>
                <a:latin typeface="+mn-lt"/>
              </a:defRPr>
            </a:lvl1pPr>
            <a:lvl2pPr>
              <a:lnSpc>
                <a:spcPct val="110000"/>
              </a:lnSpc>
              <a:defRPr sz="1544">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551505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3"/>
            <a:ext cx="10693400" cy="7561262"/>
          </a:xfrm>
          <a:solidFill>
            <a:schemeClr val="bg1"/>
          </a:solidFill>
        </p:spPr>
        <p:txBody>
          <a:bodyPr wrap="square" tIns="1980000" bIns="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accent6"/>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 then arrange object (send to back)</a:t>
            </a:r>
          </a:p>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984583"/>
            <a:ext cx="3753829" cy="1818591"/>
          </a:xfrm>
          <a:solidFill>
            <a:schemeClr val="tx2">
              <a:alpha val="90000"/>
            </a:schemeClr>
          </a:solidFill>
        </p:spPr>
        <p:txBody>
          <a:bodyPr lIns="360000" tIns="180000" rIns="360000" bIns="180000">
            <a:noAutofit/>
          </a:bodyPr>
          <a:lstStyle>
            <a:lvl1pPr>
              <a:defRPr sz="3087" b="1">
                <a:solidFill>
                  <a:schemeClr val="bg1"/>
                </a:solidFill>
                <a:latin typeface="+mj-lt"/>
              </a:defRPr>
            </a:lvl1pPr>
            <a:lvl2pPr marL="596825" indent="-302788">
              <a:buClr>
                <a:schemeClr val="bg1"/>
              </a:buClr>
              <a:defRPr sz="3087">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7956167" y="410101"/>
            <a:ext cx="2311290" cy="766049"/>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10">
                <a:solidFill>
                  <a:schemeClr val="bg1"/>
                </a:solidFill>
              </a:defRPr>
            </a:lvl1pPr>
          </a:lstStyle>
          <a:p>
            <a:r>
              <a:rPr lang="en-GB" noProof="0"/>
              <a:t>.</a:t>
            </a:r>
          </a:p>
        </p:txBody>
      </p:sp>
    </p:spTree>
    <p:extLst>
      <p:ext uri="{BB962C8B-B14F-4D97-AF65-F5344CB8AC3E}">
        <p14:creationId xmlns:p14="http://schemas.microsoft.com/office/powerpoint/2010/main" val="2212013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421000" y="1984586"/>
            <a:ext cx="5585128" cy="157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063"/>
            <a:endParaRPr lang="en-GB" sz="4300">
              <a:solidFill>
                <a:prstClr val="white"/>
              </a:solidFill>
            </a:endParaRPr>
          </a:p>
        </p:txBody>
      </p:sp>
      <p:sp>
        <p:nvSpPr>
          <p:cNvPr id="4" name="Text Placeholder 3"/>
          <p:cNvSpPr>
            <a:spLocks noGrp="1"/>
          </p:cNvSpPr>
          <p:nvPr>
            <p:ph type="body" sz="quarter" idx="33" hasCustomPrompt="1"/>
          </p:nvPr>
        </p:nvSpPr>
        <p:spPr>
          <a:xfrm>
            <a:off x="420999" y="2363510"/>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497565" y="2363510"/>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6519129" y="2363510"/>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20999" y="3173049"/>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497565" y="3173049"/>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6519129" y="3173049"/>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20999" y="398258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497565" y="398258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6519129" y="398258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20999" y="479212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497565" y="479212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6519129" y="479212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20999" y="5601667"/>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497565" y="5601667"/>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6519129" y="5601667"/>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20999" y="641120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497565" y="641120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6519129" y="641120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6286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7525"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1950"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3514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87904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0693400" cy="7561263"/>
          </a:xfrm>
          <a:solidFill>
            <a:schemeClr val="bg1"/>
          </a:solidFill>
        </p:spPr>
        <p:txBody>
          <a:bodyPr bIns="1980000" anchor="ctr">
            <a:normAutofit/>
          </a:bodyP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21000" y="7174276"/>
            <a:ext cx="5237591" cy="273046"/>
          </a:xfrm>
        </p:spPr>
        <p:txBody>
          <a:bodyPr anchor="ctr">
            <a:noAutofit/>
          </a:bodyPr>
          <a:lstStyle>
            <a:lvl1pPr>
              <a:defRPr sz="110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2" y="4941613"/>
            <a:ext cx="10693399" cy="1825817"/>
          </a:xfrm>
          <a:solidFill>
            <a:schemeClr val="tx2">
              <a:alpha val="90000"/>
            </a:schemeClr>
          </a:solidFill>
        </p:spPr>
        <p:txBody>
          <a:bodyPr lIns="360000" tIns="216000" rIns="360000" bIns="216000" numCol="3" anchor="t">
            <a:noAutofit/>
          </a:bodyPr>
          <a:lstStyle>
            <a:lvl1pPr marL="0" indent="0" algn="l">
              <a:lnSpc>
                <a:spcPct val="90000"/>
              </a:lnSpc>
              <a:buNone/>
              <a:defRPr sz="1544" b="0">
                <a:solidFill>
                  <a:schemeClr val="bg1"/>
                </a:solidFill>
                <a:latin typeface="+mj-lt"/>
                <a:cs typeface="Arial" panose="020B0604020202020204" pitchFamily="34" charset="0"/>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6543637" y="538663"/>
            <a:ext cx="3710496" cy="1226473"/>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1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8328707" y="7140143"/>
            <a:ext cx="1925425" cy="273046"/>
          </a:xfrm>
        </p:spPr>
        <p:txBody>
          <a:bodyPr rIns="0" anchor="ctr">
            <a:noAutofit/>
          </a:bodyPr>
          <a:lstStyle>
            <a:lvl1pPr algn="ctr">
              <a:defRPr sz="1764"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534938"/>
            <a:ext cx="6441300" cy="1233924"/>
          </a:xfrm>
          <a:noFill/>
        </p:spPr>
        <p:txBody>
          <a:bodyPr lIns="360000" tIns="72000" rIns="450000" bIns="180000" anchor="t" anchorCtr="0">
            <a:noAutofit/>
          </a:bodyPr>
          <a:lstStyle>
            <a:lvl1pPr algn="l">
              <a:lnSpc>
                <a:spcPct val="85000"/>
              </a:lnSpc>
              <a:defRPr sz="4631">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3619756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00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10391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4671" y="1764295"/>
            <a:ext cx="4721062" cy="4986583"/>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33956" y="1764295"/>
            <a:ext cx="4721061" cy="4986583"/>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9381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10693400" cy="7561263"/>
          </a:xfrm>
          <a:solidFill>
            <a:schemeClr val="bg1"/>
          </a:solidFill>
        </p:spPr>
        <p:txBody>
          <a:bodyPr bIns="1224000" anchor="ctr">
            <a:normAutofit/>
          </a:bodyP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534938"/>
            <a:ext cx="6441300" cy="1233924"/>
          </a:xfrm>
          <a:noFill/>
        </p:spPr>
        <p:txBody>
          <a:bodyPr lIns="360000" tIns="72000" rIns="450000" bIns="180000" anchor="t" anchorCtr="0">
            <a:noAutofit/>
          </a:bodyPr>
          <a:lstStyle>
            <a:lvl1pPr algn="l">
              <a:lnSpc>
                <a:spcPct val="85000"/>
              </a:lnSpc>
              <a:defRPr sz="4631">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21000" y="7174276"/>
            <a:ext cx="5237591" cy="273046"/>
          </a:xfrm>
        </p:spPr>
        <p:txBody>
          <a:bodyPr lIns="0" anchor="ctr">
            <a:noAutofit/>
          </a:bodyPr>
          <a:lstStyle>
            <a:lvl1pPr>
              <a:defRPr sz="110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8328707" y="7140143"/>
            <a:ext cx="1925425" cy="273046"/>
          </a:xfrm>
        </p:spPr>
        <p:txBody>
          <a:bodyPr rIns="0" anchor="ctr">
            <a:noAutofit/>
          </a:bodyPr>
          <a:lstStyle>
            <a:lvl1pPr algn="ctr">
              <a:defRPr sz="1764"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2" y="4941614"/>
            <a:ext cx="10693399" cy="1825817"/>
          </a:xfrm>
          <a:solidFill>
            <a:schemeClr val="tx2"/>
          </a:solidFill>
        </p:spPr>
        <p:txBody>
          <a:bodyPr lIns="360000" tIns="360000" rIns="360000" bIns="828000" anchor="b">
            <a:noAutofit/>
          </a:bodyPr>
          <a:lstStyle>
            <a:lvl1pPr marL="0" indent="0" algn="l">
              <a:lnSpc>
                <a:spcPct val="90000"/>
              </a:lnSpc>
              <a:buNone/>
              <a:defRPr sz="2646" b="1">
                <a:solidFill>
                  <a:schemeClr val="bg1"/>
                </a:solidFill>
                <a:latin typeface="+mj-lt"/>
                <a:cs typeface="Arial" panose="020B0604020202020204" pitchFamily="34" charset="0"/>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20999" y="5998795"/>
            <a:ext cx="9833132" cy="317533"/>
          </a:xfrm>
          <a:noFill/>
        </p:spPr>
        <p:txBody>
          <a:bodyPr lIns="0" rIns="90000">
            <a:noAutofit/>
          </a:bodyPr>
          <a:lstStyle>
            <a:lvl1pPr algn="l">
              <a:defRPr sz="1764"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6543637" y="534938"/>
            <a:ext cx="3710496" cy="1226473"/>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10">
                <a:solidFill>
                  <a:schemeClr val="bg1"/>
                </a:solidFill>
              </a:defRPr>
            </a:lvl1pPr>
          </a:lstStyle>
          <a:p>
            <a:r>
              <a:rPr lang="en-GB" noProof="0"/>
              <a:t>.</a:t>
            </a:r>
          </a:p>
        </p:txBody>
      </p:sp>
    </p:spTree>
    <p:extLst>
      <p:ext uri="{BB962C8B-B14F-4D97-AF65-F5344CB8AC3E}">
        <p14:creationId xmlns:p14="http://schemas.microsoft.com/office/powerpoint/2010/main" val="1488477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000" y="1984584"/>
            <a:ext cx="9851401"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960804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0999"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5468057"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61265035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5468057" y="2381500"/>
            <a:ext cx="4799400" cy="4274793"/>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420999" y="1984583"/>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5468058" y="1984583"/>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116485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5468057" y="2381500"/>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20999" y="1984583"/>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5468058" y="1984583"/>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420999" y="4830476"/>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5468057" y="4830476"/>
            <a:ext cx="4799400" cy="1825817"/>
          </a:xfrm>
        </p:spPr>
        <p:txBody>
          <a:bodyPr>
            <a:noAutofit/>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420999" y="4453762"/>
            <a:ext cx="4799401" cy="277855"/>
          </a:xfrm>
          <a:solidFill>
            <a:srgbClr val="009CDE"/>
          </a:solidFill>
        </p:spPr>
        <p:txBody>
          <a:bodyPr vert="horz" lIns="72000" tIns="18000" rIns="72000" bIns="18000" rtlCol="0" anchor="ctr">
            <a:normAutofit/>
          </a:bodyPr>
          <a:lstStyle>
            <a:lvl1pPr>
              <a:defRPr lang="en-US" sz="1544"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5468058" y="4453762"/>
            <a:ext cx="4799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83883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6185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420999"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420999"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786528"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786528"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7152057" y="2381500"/>
            <a:ext cx="3115400" cy="4274793"/>
          </a:xfrm>
        </p:spPr>
        <p:txBody>
          <a:bodyPr/>
          <a:lstStyle>
            <a:lvl1pPr>
              <a:defRPr sz="1544"/>
            </a:lvl1pPr>
            <a:lvl2pPr>
              <a:defRPr sz="1544"/>
            </a:lvl2pPr>
            <a:lvl3pPr>
              <a:defRPr sz="1544"/>
            </a:lvl3pPr>
            <a:lvl4pPr>
              <a:defRPr sz="1544"/>
            </a:lvl4pPr>
            <a:lvl5pPr>
              <a:defRPr sz="1544"/>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7152057" y="1984583"/>
            <a:ext cx="3115400" cy="277855"/>
          </a:xfrm>
          <a:solidFill>
            <a:srgbClr val="009CDE"/>
          </a:solidFill>
        </p:spPr>
        <p:txBody>
          <a:bodyPr vert="horz" lIns="72000" tIns="18000" rIns="72000" bIns="18000" rtlCol="0" anchor="ctr">
            <a:normAutofit/>
          </a:bodyPr>
          <a:lstStyle>
            <a:lvl1pPr>
              <a:defRPr lang="en-US" sz="1544"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13595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68057" y="1984584"/>
            <a:ext cx="4799400" cy="4671709"/>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20999" y="1984584"/>
            <a:ext cx="4799400"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baseline="0">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8085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468057" y="1984584"/>
            <a:ext cx="4799400" cy="4671709"/>
          </a:xfrm>
          <a:solidFill>
            <a:srgbClr val="009CDE"/>
          </a:solidFill>
        </p:spPr>
        <p:txBody>
          <a:bodyPr lIns="144000" tIns="144000" rIns="144000" bIns="144000"/>
          <a:lstStyle>
            <a:lvl1pPr>
              <a:defRPr sz="1544" b="1">
                <a:solidFill>
                  <a:schemeClr val="bg1"/>
                </a:solidFill>
                <a:latin typeface="+mn-lt"/>
              </a:defRPr>
            </a:lvl1pPr>
            <a:lvl2pPr>
              <a:buClr>
                <a:schemeClr val="bg1"/>
              </a:buClr>
              <a:defRPr sz="1544">
                <a:solidFill>
                  <a:schemeClr val="bg1"/>
                </a:solidFill>
                <a:latin typeface="+mn-lt"/>
              </a:defRPr>
            </a:lvl2pPr>
            <a:lvl3pPr>
              <a:buClr>
                <a:schemeClr val="bg1"/>
              </a:buClr>
              <a:defRPr sz="1544">
                <a:solidFill>
                  <a:schemeClr val="bg1"/>
                </a:solidFill>
                <a:latin typeface="+mn-lt"/>
              </a:defRPr>
            </a:lvl3pPr>
            <a:lvl4pPr>
              <a:buClr>
                <a:schemeClr val="bg1"/>
              </a:buClr>
              <a:defRPr sz="1544">
                <a:solidFill>
                  <a:schemeClr val="bg1"/>
                </a:solidFill>
                <a:latin typeface="+mn-lt"/>
              </a:defRPr>
            </a:lvl4pPr>
            <a:lvl5pPr>
              <a:buClr>
                <a:schemeClr val="bg1"/>
              </a:buClr>
              <a:defRPr sz="1544">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20999" y="1984584"/>
            <a:ext cx="4799400"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p>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61522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420999" y="1984584"/>
            <a:ext cx="9846457" cy="4671709"/>
          </a:xfrm>
          <a:solidFill>
            <a:schemeClr val="bg1">
              <a:lumMod val="85000"/>
            </a:schemeClr>
          </a:solidFill>
        </p:spPr>
        <p:txBody>
          <a:bodyPr bIns="198000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bg1"/>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74199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421000" y="6939042"/>
            <a:ext cx="9846458" cy="229968"/>
          </a:xfrm>
          <a:noFill/>
        </p:spPr>
        <p:txBody>
          <a:bodyPr anchor="t">
            <a:normAutofit/>
          </a:bodyPr>
          <a:lstStyle>
            <a:lvl1pPr>
              <a:defRPr sz="882"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20999" y="1984584"/>
            <a:ext cx="9846458" cy="4671709"/>
          </a:xfrm>
          <a:noFill/>
        </p:spPr>
        <p:txBody>
          <a:bodyPr lIns="0" tIns="0" rIns="0" bIns="0"/>
          <a:lstStyle>
            <a:lvl1pPr>
              <a:lnSpc>
                <a:spcPct val="110000"/>
              </a:lnSpc>
              <a:defRPr sz="1544" b="1">
                <a:solidFill>
                  <a:schemeClr val="tx1"/>
                </a:solidFill>
                <a:latin typeface="+mn-lt"/>
              </a:defRPr>
            </a:lvl1pPr>
            <a:lvl2pPr>
              <a:lnSpc>
                <a:spcPct val="110000"/>
              </a:lnSpc>
              <a:defRPr sz="1544">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2290293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3"/>
            <a:ext cx="10693400" cy="7561262"/>
          </a:xfrm>
          <a:solidFill>
            <a:schemeClr val="bg1"/>
          </a:solidFill>
        </p:spPr>
        <p:txBody>
          <a:bodyPr wrap="square" tIns="1980000" bIns="0" anchor="ct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accent6"/>
                </a:solidFill>
              </a:defRPr>
            </a:lvl1pPr>
          </a:lstStyle>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Click on Icon to add picture, then arrange object (send to back)</a:t>
            </a:r>
          </a:p>
          <a:p>
            <a:pPr marL="0" marR="0" lvl="0" indent="0" algn="ctr" defTabSz="1008126" rtl="0" eaLnBrk="1" fontAlgn="auto" latinLnBrk="0" hangingPunct="1">
              <a:lnSpc>
                <a:spcPct val="110000"/>
              </a:lnSpc>
              <a:spcBef>
                <a:spcPts val="1103"/>
              </a:spcBef>
              <a:spcAft>
                <a:spcPts val="662"/>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984583"/>
            <a:ext cx="3753829" cy="1818591"/>
          </a:xfrm>
          <a:solidFill>
            <a:schemeClr val="tx2">
              <a:alpha val="90000"/>
            </a:schemeClr>
          </a:solidFill>
        </p:spPr>
        <p:txBody>
          <a:bodyPr lIns="360000" tIns="180000" rIns="360000" bIns="180000">
            <a:noAutofit/>
          </a:bodyPr>
          <a:lstStyle>
            <a:lvl1pPr>
              <a:defRPr sz="3087" b="1">
                <a:solidFill>
                  <a:schemeClr val="bg1"/>
                </a:solidFill>
                <a:latin typeface="+mj-lt"/>
              </a:defRPr>
            </a:lvl1pPr>
            <a:lvl2pPr marL="596825" indent="-302788">
              <a:buClr>
                <a:schemeClr val="bg1"/>
              </a:buClr>
              <a:defRPr sz="3087">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7956167" y="410101"/>
            <a:ext cx="2311290" cy="766049"/>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10">
                <a:solidFill>
                  <a:schemeClr val="bg1"/>
                </a:solidFill>
              </a:defRPr>
            </a:lvl1pPr>
          </a:lstStyle>
          <a:p>
            <a:r>
              <a:rPr lang="en-GB" noProof="0"/>
              <a:t>.</a:t>
            </a:r>
          </a:p>
        </p:txBody>
      </p:sp>
    </p:spTree>
    <p:extLst>
      <p:ext uri="{BB962C8B-B14F-4D97-AF65-F5344CB8AC3E}">
        <p14:creationId xmlns:p14="http://schemas.microsoft.com/office/powerpoint/2010/main" val="8962089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421000" y="1984586"/>
            <a:ext cx="5585128" cy="1571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063"/>
            <a:endParaRPr lang="en-GB" sz="4300">
              <a:solidFill>
                <a:prstClr val="white"/>
              </a:solidFill>
            </a:endParaRPr>
          </a:p>
        </p:txBody>
      </p:sp>
      <p:sp>
        <p:nvSpPr>
          <p:cNvPr id="4" name="Text Placeholder 3"/>
          <p:cNvSpPr>
            <a:spLocks noGrp="1"/>
          </p:cNvSpPr>
          <p:nvPr>
            <p:ph type="body" sz="quarter" idx="33" hasCustomPrompt="1"/>
          </p:nvPr>
        </p:nvSpPr>
        <p:spPr>
          <a:xfrm>
            <a:off x="420999" y="2363510"/>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497565" y="2363510"/>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6519129" y="2363510"/>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420999" y="3173049"/>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497565" y="3173049"/>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6519129" y="3173049"/>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20999" y="398258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497565" y="398258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6519129" y="398258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20999" y="479212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497565" y="479212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6519129" y="479212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20999" y="5601667"/>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497565" y="5601667"/>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6519129" y="5601667"/>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20999" y="6411208"/>
            <a:ext cx="866983" cy="436608"/>
          </a:xfrm>
        </p:spPr>
        <p:txBody>
          <a:bodyPr/>
          <a:lstStyle>
            <a:lvl1pPr>
              <a:defRPr sz="3087" b="1">
                <a:solidFill>
                  <a:srgbClr val="0092CC"/>
                </a:solidFill>
                <a:latin typeface="+mj-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497565" y="6411208"/>
            <a:ext cx="4508562"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6519129" y="6411208"/>
            <a:ext cx="3748329" cy="436608"/>
          </a:xfrm>
        </p:spPr>
        <p:txBody>
          <a:bodyPr tIns="144000"/>
          <a:lstStyle>
            <a:lvl1pPr>
              <a:lnSpc>
                <a:spcPct val="100000"/>
              </a:lnSpc>
              <a:spcBef>
                <a:spcPts val="0"/>
              </a:spcBef>
              <a:spcAft>
                <a:spcPts val="0"/>
              </a:spcAft>
              <a:defRPr sz="1764" b="0">
                <a:solidFill>
                  <a:schemeClr val="tx1"/>
                </a:solidFill>
                <a:latin typeface="+mn-lt"/>
              </a:defRPr>
            </a:lvl1pPr>
            <a:lvl2pPr>
              <a:defRPr sz="3087" b="1">
                <a:latin typeface="+mj-lt"/>
              </a:defRPr>
            </a:lvl2pPr>
            <a:lvl3pPr>
              <a:defRPr sz="3087" b="1">
                <a:latin typeface="+mj-lt"/>
              </a:defRPr>
            </a:lvl3pPr>
            <a:lvl4pPr>
              <a:defRPr sz="3087" b="1">
                <a:latin typeface="+mj-lt"/>
              </a:defRPr>
            </a:lvl4pPr>
            <a:lvl5pPr>
              <a:defRPr sz="3087"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8490775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421000" y="6939042"/>
            <a:ext cx="9846458" cy="229968"/>
          </a:xfrm>
        </p:spPr>
        <p:txBody>
          <a:bodyPr anchor="t">
            <a:normAutofit/>
          </a:bodyPr>
          <a:lstStyle>
            <a:lvl1pPr>
              <a:defRPr sz="882"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21426" y="1309828"/>
            <a:ext cx="7157000" cy="318553"/>
          </a:xfrm>
        </p:spPr>
        <p:txBody>
          <a:bodyPr lIns="18000" anchor="ctr">
            <a:normAutofit/>
          </a:bodyPr>
          <a:lstStyle>
            <a:lvl1pPr>
              <a:defRPr sz="1764"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562771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0693400" cy="7561263"/>
          </a:xfrm>
          <a:solidFill>
            <a:schemeClr val="bg1"/>
          </a:solidFill>
        </p:spPr>
        <p:txBody>
          <a:bodyPr bIns="1980000" anchor="ctr">
            <a:normAutofit/>
          </a:bodyPr>
          <a:lstStyle>
            <a:lvl1pPr marL="0" marR="0" indent="0" algn="ctr" defTabSz="1008126" rtl="0" eaLnBrk="1" fontAlgn="auto" latinLnBrk="0" hangingPunct="1">
              <a:lnSpc>
                <a:spcPct val="110000"/>
              </a:lnSpc>
              <a:spcBef>
                <a:spcPts val="1103"/>
              </a:spcBef>
              <a:spcAft>
                <a:spcPts val="662"/>
              </a:spcAft>
              <a:buClr>
                <a:schemeClr val="tx1"/>
              </a:buClr>
              <a:buSzPct val="80000"/>
              <a:buFontTx/>
              <a:buNone/>
              <a:tabLst/>
              <a:defRPr sz="1544">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421000" y="7174276"/>
            <a:ext cx="5237591" cy="273046"/>
          </a:xfrm>
        </p:spPr>
        <p:txBody>
          <a:bodyPr anchor="ctr">
            <a:noAutofit/>
          </a:bodyPr>
          <a:lstStyle>
            <a:lvl1pPr>
              <a:defRPr sz="1103"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2" y="4941613"/>
            <a:ext cx="10693399" cy="1825817"/>
          </a:xfrm>
          <a:solidFill>
            <a:schemeClr val="tx2">
              <a:alpha val="90000"/>
            </a:schemeClr>
          </a:solidFill>
        </p:spPr>
        <p:txBody>
          <a:bodyPr lIns="360000" tIns="216000" rIns="360000" bIns="216000" numCol="3" anchor="t">
            <a:noAutofit/>
          </a:bodyPr>
          <a:lstStyle>
            <a:lvl1pPr marL="0" indent="0" algn="l">
              <a:lnSpc>
                <a:spcPct val="90000"/>
              </a:lnSpc>
              <a:buNone/>
              <a:defRPr sz="1544" b="0">
                <a:solidFill>
                  <a:schemeClr val="bg1"/>
                </a:solidFill>
                <a:latin typeface="+mj-lt"/>
                <a:cs typeface="Arial" panose="020B0604020202020204" pitchFamily="34" charset="0"/>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6543637" y="538663"/>
            <a:ext cx="3710496" cy="1226473"/>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1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8328707" y="7140143"/>
            <a:ext cx="1925425" cy="273046"/>
          </a:xfrm>
        </p:spPr>
        <p:txBody>
          <a:bodyPr rIns="0" anchor="ctr">
            <a:noAutofit/>
          </a:bodyPr>
          <a:lstStyle>
            <a:lvl1pPr algn="ctr">
              <a:defRPr sz="1764"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534938"/>
            <a:ext cx="6441300" cy="1233924"/>
          </a:xfrm>
          <a:noFill/>
        </p:spPr>
        <p:txBody>
          <a:bodyPr lIns="360000" tIns="72000" rIns="450000" bIns="180000" anchor="t" anchorCtr="0">
            <a:noAutofit/>
          </a:bodyPr>
          <a:lstStyle>
            <a:lvl1pPr algn="l">
              <a:lnSpc>
                <a:spcPct val="85000"/>
              </a:lnSpc>
              <a:defRPr sz="4631">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4241778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A96AA-8478-2146-B25B-AD2E1988584C}" type="datetimeFigureOut">
              <a:rPr lang="en-US" smtClean="0"/>
              <a:t>08-May-20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376036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401063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ACBCA2-2593-43B4-B0CD-DA25AB27BF2B}" type="datetime1">
              <a:rPr lang="en-GB" smtClean="0">
                <a:solidFill>
                  <a:prstClr val="black"/>
                </a:solidFill>
              </a:rPr>
              <a:pPr>
                <a:defRPr/>
              </a:pPr>
              <a:t>08/05/2020</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a:t>
            </a:fld>
            <a:endParaRPr lang="en-GB">
              <a:solidFill>
                <a:prstClr val="black"/>
              </a:solidFill>
            </a:endParaRPr>
          </a:p>
        </p:txBody>
      </p:sp>
      <p:sp>
        <p:nvSpPr>
          <p:cNvPr id="8" name="Rectangle 7"/>
          <p:cNvSpPr/>
          <p:nvPr userDrawn="1"/>
        </p:nvSpPr>
        <p:spPr>
          <a:xfrm>
            <a:off x="0" y="1557760"/>
            <a:ext cx="106934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300">
              <a:solidFill>
                <a:prstClr val="white"/>
              </a:solidFill>
            </a:endParaRPr>
          </a:p>
        </p:txBody>
      </p:sp>
      <p:sp>
        <p:nvSpPr>
          <p:cNvPr id="9" name="Rectangle 8"/>
          <p:cNvSpPr/>
          <p:nvPr userDrawn="1"/>
        </p:nvSpPr>
        <p:spPr>
          <a:xfrm>
            <a:off x="0" y="1557760"/>
            <a:ext cx="106934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4300">
              <a:solidFill>
                <a:prstClr val="white"/>
              </a:solidFill>
            </a:endParaRPr>
          </a:p>
        </p:txBody>
      </p:sp>
    </p:spTree>
    <p:extLst>
      <p:ext uri="{BB962C8B-B14F-4D97-AF65-F5344CB8AC3E}">
        <p14:creationId xmlns:p14="http://schemas.microsoft.com/office/powerpoint/2010/main" val="345019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9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380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5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3.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5.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172"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GB"/>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1" name="Rectangle 13"/>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1042988" rtl="0"/>
            <a:r>
              <a:rPr lang="en-GB" sz="1400">
                <a:solidFill>
                  <a:srgbClr val="96CCEE"/>
                </a:solidFill>
                <a:latin typeface="Arial Narrow" pitchFamily="34" charset="0"/>
              </a:rPr>
              <a:t>TITLE from VIEW and SLIDE MASTER</a:t>
            </a:r>
            <a:r>
              <a:rPr lang="en-GB" sz="1400">
                <a:solidFill>
                  <a:srgbClr val="72BBE8"/>
                </a:solidFill>
                <a:latin typeface="Arial Narrow" pitchFamily="34" charset="0"/>
              </a:rPr>
              <a:t> </a:t>
            </a:r>
            <a:r>
              <a:rPr lang="en-GB" sz="1400">
                <a:solidFill>
                  <a:schemeClr val="bg1"/>
                </a:solidFill>
                <a:latin typeface="Arial Narrow" pitchFamily="34" charset="0"/>
              </a:rPr>
              <a:t> </a:t>
            </a:r>
            <a:r>
              <a:rPr lang="en-US" sz="2000" baseline="12000">
                <a:solidFill>
                  <a:schemeClr val="bg1"/>
                </a:solidFill>
                <a:latin typeface="Arial Narrow" pitchFamily="34" charset="0"/>
              </a:rPr>
              <a:t>|</a:t>
            </a:r>
            <a:r>
              <a:rPr lang="en-GB" sz="1400">
                <a:solidFill>
                  <a:srgbClr val="96CCEE"/>
                </a:solidFill>
                <a:latin typeface="Arial Narrow" pitchFamily="34" charset="0"/>
              </a:rPr>
              <a:t>  </a:t>
            </a:r>
            <a:fld id="{693F33D8-48EB-4247-BAE2-F58AB9D0A902}" type="datetime4">
              <a:rPr lang="en-GB" sz="1400" b="0">
                <a:solidFill>
                  <a:srgbClr val="96CCEE"/>
                </a:solidFill>
                <a:latin typeface="Arial Narrow" pitchFamily="34" charset="0"/>
              </a:rPr>
              <a:pPr defTabSz="1042988" rtl="0"/>
              <a:t>08 May 2020</a:t>
            </a:fld>
            <a:endParaRPr lang="en-GB" sz="1400">
              <a:solidFill>
                <a:srgbClr val="96CCEE"/>
              </a:solidFill>
              <a:latin typeface="Arial Narrow" pitchFamily="34" charset="0"/>
            </a:endParaRPr>
          </a:p>
        </p:txBody>
      </p:sp>
      <p:sp>
        <p:nvSpPr>
          <p:cNvPr id="7182" name="Rectangle 14"/>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1042988" rtl="0"/>
            <a:fld id="{BA369351-98CE-4465-A921-03055ACDAA10}" type="slidenum">
              <a:rPr lang="ar-SA" sz="1700">
                <a:solidFill>
                  <a:srgbClr val="72BBE8"/>
                </a:solidFill>
                <a:latin typeface="Arial Narrow" pitchFamily="34" charset="0"/>
              </a:rPr>
              <a:pPr algn="r" defTabSz="1042988" rtl="0"/>
              <a:t>‹#›</a:t>
            </a:fld>
            <a:r>
              <a:rPr lang="en-GB" sz="1700">
                <a:solidFill>
                  <a:srgbClr val="72BBE8"/>
                </a:solidFill>
                <a:latin typeface="Arial Narrow" pitchFamily="34" charset="0"/>
              </a:rPr>
              <a:t> </a:t>
            </a:r>
            <a:r>
              <a:rPr lang="en-US" sz="2400" baseline="14000">
                <a:solidFill>
                  <a:schemeClr val="bg1"/>
                </a:solidFill>
                <a:latin typeface="Arial Narrow" pitchFamily="34" charset="0"/>
              </a:rPr>
              <a:t>|</a:t>
            </a:r>
          </a:p>
        </p:txBody>
      </p:sp>
      <p:pic>
        <p:nvPicPr>
          <p:cNvPr id="7185" name="Picture 17" descr="WHO-EN-white-H"/>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7521575" y="6659563"/>
            <a:ext cx="2581275" cy="7905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Lst>
  <p:txStyles>
    <p:titleStyle>
      <a:lvl1pPr algn="ctr" defTabSz="1042988" rtl="0" fontAlgn="base">
        <a:spcBef>
          <a:spcPct val="0"/>
        </a:spcBef>
        <a:spcAft>
          <a:spcPct val="0"/>
        </a:spcAft>
        <a:defRPr sz="4000" b="1">
          <a:solidFill>
            <a:srgbClr val="000066"/>
          </a:solidFill>
          <a:latin typeface="+mj-lt"/>
          <a:ea typeface="+mj-ea"/>
          <a:cs typeface="+mj-cs"/>
        </a:defRPr>
      </a:lvl1pPr>
      <a:lvl2pPr algn="ctr" defTabSz="1042988" rtl="0" fontAlgn="base">
        <a:spcBef>
          <a:spcPct val="0"/>
        </a:spcBef>
        <a:spcAft>
          <a:spcPct val="0"/>
        </a:spcAft>
        <a:defRPr sz="4000" b="1">
          <a:solidFill>
            <a:srgbClr val="000066"/>
          </a:solidFill>
          <a:latin typeface="Arial" charset="0"/>
          <a:cs typeface="Arial" charset="0"/>
        </a:defRPr>
      </a:lvl2pPr>
      <a:lvl3pPr algn="ctr" defTabSz="1042988" rtl="0" fontAlgn="base">
        <a:spcBef>
          <a:spcPct val="0"/>
        </a:spcBef>
        <a:spcAft>
          <a:spcPct val="0"/>
        </a:spcAft>
        <a:defRPr sz="4000" b="1">
          <a:solidFill>
            <a:srgbClr val="000066"/>
          </a:solidFill>
          <a:latin typeface="Arial" charset="0"/>
          <a:cs typeface="Arial" charset="0"/>
        </a:defRPr>
      </a:lvl3pPr>
      <a:lvl4pPr algn="ctr" defTabSz="1042988" rtl="0" fontAlgn="base">
        <a:spcBef>
          <a:spcPct val="0"/>
        </a:spcBef>
        <a:spcAft>
          <a:spcPct val="0"/>
        </a:spcAft>
        <a:defRPr sz="4000" b="1">
          <a:solidFill>
            <a:srgbClr val="000066"/>
          </a:solidFill>
          <a:latin typeface="Arial" charset="0"/>
          <a:cs typeface="Arial" charset="0"/>
        </a:defRPr>
      </a:lvl4pPr>
      <a:lvl5pPr algn="ctr" defTabSz="1042988" rtl="0" fontAlgn="base">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p:titleStyle>
    <p:body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20999" y="405317"/>
            <a:ext cx="7157000" cy="793833"/>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421000" y="1992985"/>
            <a:ext cx="9851401" cy="4671709"/>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420999" y="7263805"/>
            <a:ext cx="692897" cy="198458"/>
          </a:xfrm>
          <a:prstGeom prst="rect">
            <a:avLst/>
          </a:prstGeom>
        </p:spPr>
        <p:txBody>
          <a:bodyPr vert="horz" lIns="0" tIns="0" rIns="0" bIns="0" rtlCol="0" anchor="t"/>
          <a:lstStyle>
            <a:lvl1pPr algn="l">
              <a:defRPr sz="882">
                <a:solidFill>
                  <a:schemeClr val="tx1"/>
                </a:solidFill>
                <a:latin typeface="+mn-lt"/>
                <a:cs typeface="Times New Roman" panose="02020603050405020304" pitchFamily="18" charset="0"/>
              </a:defRPr>
            </a:lvl1pPr>
          </a:lstStyle>
          <a:p>
            <a:pPr defTabSz="504063"/>
            <a:endParaRPr lang="en-GB">
              <a:solidFill>
                <a:prstClr val="black"/>
              </a:solidFill>
            </a:endParaRPr>
          </a:p>
        </p:txBody>
      </p:sp>
      <p:sp>
        <p:nvSpPr>
          <p:cNvPr id="5" name="Footer Placeholder 4"/>
          <p:cNvSpPr>
            <a:spLocks noGrp="1"/>
          </p:cNvSpPr>
          <p:nvPr>
            <p:ph type="ftr" sz="quarter" idx="3"/>
          </p:nvPr>
        </p:nvSpPr>
        <p:spPr bwMode="gray">
          <a:xfrm>
            <a:off x="1221770" y="7263805"/>
            <a:ext cx="2576231" cy="257407"/>
          </a:xfrm>
          <a:prstGeom prst="rect">
            <a:avLst/>
          </a:prstGeom>
        </p:spPr>
        <p:txBody>
          <a:bodyPr vert="horz" lIns="0" tIns="0" rIns="0" bIns="0" rtlCol="0" anchor="t"/>
          <a:lstStyle>
            <a:lvl1pPr algn="l">
              <a:defRPr sz="882">
                <a:solidFill>
                  <a:schemeClr val="tx1"/>
                </a:solidFill>
                <a:latin typeface="+mn-lt"/>
                <a:cs typeface="Times New Roman" panose="02020603050405020304" pitchFamily="18" charset="0"/>
              </a:defRPr>
            </a:lvl1pPr>
          </a:lstStyle>
          <a:p>
            <a:pPr defTabSz="504063"/>
            <a:endParaRPr lang="en-GB" dirty="0">
              <a:solidFill>
                <a:prstClr val="black"/>
              </a:solidFill>
            </a:endParaRPr>
          </a:p>
        </p:txBody>
      </p:sp>
      <p:sp>
        <p:nvSpPr>
          <p:cNvPr id="6" name="Slide Number Placeholder 5"/>
          <p:cNvSpPr>
            <a:spLocks noGrp="1"/>
          </p:cNvSpPr>
          <p:nvPr>
            <p:ph type="sldNum" sz="quarter" idx="4"/>
          </p:nvPr>
        </p:nvSpPr>
        <p:spPr bwMode="gray">
          <a:xfrm>
            <a:off x="10013164" y="7263805"/>
            <a:ext cx="254293" cy="198458"/>
          </a:xfrm>
          <a:prstGeom prst="rect">
            <a:avLst/>
          </a:prstGeom>
        </p:spPr>
        <p:txBody>
          <a:bodyPr vert="horz" lIns="0" tIns="0" rIns="0" bIns="0" rtlCol="0" anchor="t"/>
          <a:lstStyle>
            <a:lvl1pPr algn="r">
              <a:defRPr sz="882" b="0">
                <a:solidFill>
                  <a:schemeClr val="tx1"/>
                </a:solidFill>
                <a:latin typeface="+mn-lt"/>
                <a:cs typeface="Times New Roman" panose="02020603050405020304" pitchFamily="18" charset="0"/>
              </a:defRPr>
            </a:lvl1pPr>
          </a:lstStyle>
          <a:p>
            <a:pPr defTabSz="504063"/>
            <a:fld id="{A74CE0EA-F3B5-4684-BA10-C594598FDB9C}" type="slidenum">
              <a:rPr lang="en-GB" smtClean="0">
                <a:solidFill>
                  <a:prstClr val="black"/>
                </a:solidFill>
              </a:rPr>
              <a:pPr defTabSz="504063"/>
              <a:t>‹#›</a:t>
            </a:fld>
            <a:endParaRPr lang="en-GB">
              <a:solidFill>
                <a:prstClr val="black"/>
              </a:solidFill>
            </a:endParaRPr>
          </a:p>
        </p:txBody>
      </p:sp>
    </p:spTree>
    <p:extLst>
      <p:ext uri="{BB962C8B-B14F-4D97-AF65-F5344CB8AC3E}">
        <p14:creationId xmlns:p14="http://schemas.microsoft.com/office/powerpoint/2010/main" val="155647793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ftr="0" dt="0"/>
  <p:txStyles>
    <p:title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p:titleStyle>
    <p:body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20999" y="405317"/>
            <a:ext cx="7157000" cy="793833"/>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421000" y="1992985"/>
            <a:ext cx="9851401" cy="4671709"/>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420999" y="7263805"/>
            <a:ext cx="692897" cy="198458"/>
          </a:xfrm>
          <a:prstGeom prst="rect">
            <a:avLst/>
          </a:prstGeom>
        </p:spPr>
        <p:txBody>
          <a:bodyPr vert="horz" lIns="0" tIns="0" rIns="0" bIns="0" rtlCol="0" anchor="t"/>
          <a:lstStyle>
            <a:lvl1pPr algn="l">
              <a:defRPr sz="882">
                <a:solidFill>
                  <a:schemeClr val="tx1"/>
                </a:solidFill>
                <a:latin typeface="+mn-lt"/>
                <a:cs typeface="Times New Roman" panose="02020603050405020304" pitchFamily="18" charset="0"/>
              </a:defRPr>
            </a:lvl1pPr>
          </a:lstStyle>
          <a:p>
            <a:pPr defTabSz="504063"/>
            <a:endParaRPr lang="en-GB">
              <a:solidFill>
                <a:prstClr val="black"/>
              </a:solidFill>
            </a:endParaRPr>
          </a:p>
        </p:txBody>
      </p:sp>
      <p:sp>
        <p:nvSpPr>
          <p:cNvPr id="5" name="Footer Placeholder 4"/>
          <p:cNvSpPr>
            <a:spLocks noGrp="1"/>
          </p:cNvSpPr>
          <p:nvPr>
            <p:ph type="ftr" sz="quarter" idx="3"/>
          </p:nvPr>
        </p:nvSpPr>
        <p:spPr bwMode="gray">
          <a:xfrm>
            <a:off x="1221770" y="7263805"/>
            <a:ext cx="2576231" cy="257407"/>
          </a:xfrm>
          <a:prstGeom prst="rect">
            <a:avLst/>
          </a:prstGeom>
        </p:spPr>
        <p:txBody>
          <a:bodyPr vert="horz" lIns="0" tIns="0" rIns="0" bIns="0" rtlCol="0" anchor="t"/>
          <a:lstStyle>
            <a:lvl1pPr algn="l">
              <a:defRPr sz="882">
                <a:solidFill>
                  <a:schemeClr val="tx1"/>
                </a:solidFill>
                <a:latin typeface="+mn-lt"/>
                <a:cs typeface="Times New Roman" panose="02020603050405020304" pitchFamily="18" charset="0"/>
              </a:defRPr>
            </a:lvl1pPr>
          </a:lstStyle>
          <a:p>
            <a:pPr defTabSz="504063"/>
            <a:endParaRPr lang="en-GB" dirty="0">
              <a:solidFill>
                <a:prstClr val="black"/>
              </a:solidFill>
            </a:endParaRPr>
          </a:p>
        </p:txBody>
      </p:sp>
      <p:sp>
        <p:nvSpPr>
          <p:cNvPr id="6" name="Slide Number Placeholder 5"/>
          <p:cNvSpPr>
            <a:spLocks noGrp="1"/>
          </p:cNvSpPr>
          <p:nvPr>
            <p:ph type="sldNum" sz="quarter" idx="4"/>
          </p:nvPr>
        </p:nvSpPr>
        <p:spPr bwMode="gray">
          <a:xfrm>
            <a:off x="10013164" y="7263805"/>
            <a:ext cx="254293" cy="198458"/>
          </a:xfrm>
          <a:prstGeom prst="rect">
            <a:avLst/>
          </a:prstGeom>
        </p:spPr>
        <p:txBody>
          <a:bodyPr vert="horz" lIns="0" tIns="0" rIns="0" bIns="0" rtlCol="0" anchor="t"/>
          <a:lstStyle>
            <a:lvl1pPr algn="r">
              <a:defRPr sz="882" b="0">
                <a:solidFill>
                  <a:schemeClr val="tx1"/>
                </a:solidFill>
                <a:latin typeface="+mn-lt"/>
                <a:cs typeface="Times New Roman" panose="02020603050405020304" pitchFamily="18" charset="0"/>
              </a:defRPr>
            </a:lvl1pPr>
          </a:lstStyle>
          <a:p>
            <a:pPr defTabSz="504063"/>
            <a:fld id="{A74CE0EA-F3B5-4684-BA10-C594598FDB9C}" type="slidenum">
              <a:rPr lang="en-GB" smtClean="0">
                <a:solidFill>
                  <a:prstClr val="black"/>
                </a:solidFill>
              </a:rPr>
              <a:pPr defTabSz="504063"/>
              <a:t>‹#›</a:t>
            </a:fld>
            <a:endParaRPr lang="en-GB">
              <a:solidFill>
                <a:prstClr val="black"/>
              </a:solidFill>
            </a:endParaRPr>
          </a:p>
        </p:txBody>
      </p:sp>
      <p:sp>
        <p:nvSpPr>
          <p:cNvPr id="12" name="Rectangle 11"/>
          <p:cNvSpPr/>
          <p:nvPr userDrawn="1"/>
        </p:nvSpPr>
        <p:spPr bwMode="gray">
          <a:xfrm>
            <a:off x="7956167" y="418502"/>
            <a:ext cx="2311290" cy="766049"/>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4063"/>
            <a:endParaRPr lang="en-GB" sz="4300">
              <a:solidFill>
                <a:prstClr val="white"/>
              </a:solidFill>
            </a:endParaRPr>
          </a:p>
        </p:txBody>
      </p:sp>
      <p:pic>
        <p:nvPicPr>
          <p:cNvPr id="8" name="Picture 7">
            <a:extLst>
              <a:ext uri="{FF2B5EF4-FFF2-40B4-BE49-F238E27FC236}">
                <a16:creationId xmlns:a16="http://schemas.microsoft.com/office/drawing/2014/main" id="{36F030C8-4B00-49C2-8092-AB9463F504D6}"/>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bwMode="auto">
          <a:xfrm>
            <a:off x="8403497" y="1069271"/>
            <a:ext cx="1482166" cy="396186"/>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2802786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hdr="0" ftr="0" dt="0"/>
  <p:txStyles>
    <p:title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p:titleStyle>
    <p:body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image" Target="../media/image8.tiff"/><Relationship Id="rId4" Type="http://schemas.openxmlformats.org/officeDocument/2006/relationships/image" Target="../media/image7.tiff"/></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0.png"/><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2.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34.pn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3.xml"/><Relationship Id="rId1" Type="http://schemas.openxmlformats.org/officeDocument/2006/relationships/slideLayout" Target="../slideLayouts/slideLayout43.xml"/><Relationship Id="rId5" Type="http://schemas.openxmlformats.org/officeDocument/2006/relationships/image" Target="../media/image40.jpe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png"/><Relationship Id="rId7" Type="http://schemas.openxmlformats.org/officeDocument/2006/relationships/hyperlink" Target="https://www.who.int/water_sanitation_health/publications/technologies-for-the-treatment-of-infectious-and-sharp-waste/en/"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image" Target="../media/image50.jpe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notesSlide" Target="../notesSlides/notesSlide17.xml"/><Relationship Id="rId7" Type="http://schemas.openxmlformats.org/officeDocument/2006/relationships/image" Target="../media/image52.emf"/><Relationship Id="rId2" Type="http://schemas.openxmlformats.org/officeDocument/2006/relationships/slideLayout" Target="../slideLayouts/slideLayout4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1.emf"/><Relationship Id="rId4" Type="http://schemas.openxmlformats.org/officeDocument/2006/relationships/oleObject" Target="../embeddings/oleObject2.bin"/><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microsoft.com/office/2007/relationships/hdphoto" Target="../media/hdphoto4.wdp"/><Relationship Id="rId5" Type="http://schemas.openxmlformats.org/officeDocument/2006/relationships/image" Target="../media/image56.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emf"/><Relationship Id="rId7"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44.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svg"/><Relationship Id="rId2" Type="http://schemas.openxmlformats.org/officeDocument/2006/relationships/notesSlide" Target="../notesSlides/notesSlide22.xml"/><Relationship Id="rId1" Type="http://schemas.openxmlformats.org/officeDocument/2006/relationships/slideLayout" Target="../slideLayouts/slideLayout43.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3.xml"/><Relationship Id="rId1" Type="http://schemas.openxmlformats.org/officeDocument/2006/relationships/slideLayout" Target="../slideLayouts/slideLayout43.xml"/><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74.tiff"/><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hyperlink" Target="http://www.washinhcf.org/resources" TargetMode="External"/><Relationship Id="rId4" Type="http://schemas.openxmlformats.org/officeDocument/2006/relationships/hyperlink" Target="http://www.washinhcf.org/resource/covid-19-webinar-series-hcw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who.int/water_sanitation_health/publications/safe-management-of-waste-summary/en/" TargetMode="External"/><Relationship Id="rId3" Type="http://schemas.openxmlformats.org/officeDocument/2006/relationships/hyperlink" Target="http://archive.basel.int/pub/techguid/tech-biomedical.pdf" TargetMode="External"/><Relationship Id="rId7" Type="http://schemas.openxmlformats.org/officeDocument/2006/relationships/hyperlink" Target="http://www.who.int/water_sanitation_health/publications/wastemanag/en/" TargetMode="External"/><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hyperlink" Target="http://www.who.int/occupational_health/activities/1am_hcw.pdf" TargetMode="External"/><Relationship Id="rId5" Type="http://schemas.openxmlformats.org/officeDocument/2006/relationships/hyperlink" Target="http://apps.who.int/medicinedocs/en/d/Jwhozip51e/" TargetMode="External"/><Relationship Id="rId4" Type="http://schemas.openxmlformats.org/officeDocument/2006/relationships/hyperlink" Target="http://chm.pops.int/Implementation/BATandBEP/BATBEPGuidelinesArticle5/tabid/187/Default.aspx" TargetMode="External"/><Relationship Id="rId9" Type="http://schemas.openxmlformats.org/officeDocument/2006/relationships/hyperlink" Target="https://www.who.int/water_sanitation_health/publications/technologies-for-the-treatment-of-infectious-and-sharp-waste/en/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water_sanitation_health/publications/safe-management-of-wastes-from-healthcare-activities/en/" TargetMode="External"/><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16.jpeg"/><Relationship Id="rId4" Type="http://schemas.openxmlformats.org/officeDocument/2006/relationships/hyperlink" Target="https://www.who.int/water_sanitation_health/publications/safe-management-of-wastes-from-healthcare-activities/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1BB240-0651-48AC-AB99-2781C4DF63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1894" y="2247486"/>
            <a:ext cx="10094263" cy="5060750"/>
          </a:xfrm>
          <a:prstGeom prst="rect">
            <a:avLst/>
          </a:prstGeom>
        </p:spPr>
      </p:pic>
      <p:sp>
        <p:nvSpPr>
          <p:cNvPr id="9" name="Subtitle 8">
            <a:extLst>
              <a:ext uri="{FF2B5EF4-FFF2-40B4-BE49-F238E27FC236}">
                <a16:creationId xmlns:a16="http://schemas.microsoft.com/office/drawing/2014/main" id="{C5FD94EC-C6B4-4348-92D9-E9BA447B0DE4}"/>
              </a:ext>
            </a:extLst>
          </p:cNvPr>
          <p:cNvSpPr>
            <a:spLocks noGrp="1"/>
          </p:cNvSpPr>
          <p:nvPr>
            <p:ph type="subTitle" idx="1"/>
          </p:nvPr>
        </p:nvSpPr>
        <p:spPr>
          <a:xfrm>
            <a:off x="297246" y="5795702"/>
            <a:ext cx="10081682" cy="1765560"/>
          </a:xfrm>
        </p:spPr>
        <p:txBody>
          <a:bodyPr/>
          <a:lstStyle/>
          <a:p>
            <a:endParaRPr lang="en-US" dirty="0"/>
          </a:p>
          <a:p>
            <a:endParaRPr lang="en-US" dirty="0"/>
          </a:p>
        </p:txBody>
      </p:sp>
      <p:sp>
        <p:nvSpPr>
          <p:cNvPr id="14" name="Picture Placeholder 13">
            <a:extLst>
              <a:ext uri="{FF2B5EF4-FFF2-40B4-BE49-F238E27FC236}">
                <a16:creationId xmlns:a16="http://schemas.microsoft.com/office/drawing/2014/main" id="{C6C0E466-AA65-CC4B-A222-F792A870F797}"/>
              </a:ext>
            </a:extLst>
          </p:cNvPr>
          <p:cNvSpPr>
            <a:spLocks noGrp="1" noChangeAspect="1"/>
          </p:cNvSpPr>
          <p:nvPr>
            <p:ph type="pic" sz="quarter" idx="22"/>
          </p:nvPr>
        </p:nvSpPr>
        <p:spPr>
          <a:xfrm>
            <a:off x="7374789" y="0"/>
            <a:ext cx="3012753" cy="1056264"/>
          </a:xfrm>
        </p:spPr>
      </p:sp>
      <p:sp>
        <p:nvSpPr>
          <p:cNvPr id="4" name="Slide Number Placeholder 3">
            <a:extLst>
              <a:ext uri="{FF2B5EF4-FFF2-40B4-BE49-F238E27FC236}">
                <a16:creationId xmlns:a16="http://schemas.microsoft.com/office/drawing/2014/main" id="{8C940702-2847-0F41-9564-C75D42D38307}"/>
              </a:ext>
            </a:extLst>
          </p:cNvPr>
          <p:cNvSpPr>
            <a:spLocks noGrp="1"/>
          </p:cNvSpPr>
          <p:nvPr>
            <p:ph type="sldNum" sz="quarter" idx="4294967295"/>
          </p:nvPr>
        </p:nvSpPr>
        <p:spPr>
          <a:xfrm>
            <a:off x="10147753" y="7263712"/>
            <a:ext cx="239789" cy="197784"/>
          </a:xfrm>
        </p:spPr>
        <p:txBody>
          <a:bodyPr/>
          <a:lstStyle/>
          <a:p>
            <a:pPr defTabSz="1008126" rtl="0" fontAlgn="auto">
              <a:spcBef>
                <a:spcPts val="0"/>
              </a:spcBef>
              <a:spcAft>
                <a:spcPts val="0"/>
              </a:spcAft>
            </a:pPr>
            <a:fld id="{A74CE0EA-F3B5-4684-BA10-C594598FDB9C}" type="slidenum">
              <a:rPr lang="en-GB">
                <a:solidFill>
                  <a:prstClr val="black"/>
                </a:solidFill>
                <a:latin typeface="Arial"/>
              </a:rPr>
              <a:pPr defTabSz="1008126" rtl="0" fontAlgn="auto">
                <a:spcBef>
                  <a:spcPts val="0"/>
                </a:spcBef>
                <a:spcAft>
                  <a:spcPts val="0"/>
                </a:spcAft>
              </a:pPr>
              <a:t>1</a:t>
            </a:fld>
            <a:endParaRPr lang="en-GB">
              <a:solidFill>
                <a:prstClr val="black"/>
              </a:solidFill>
              <a:latin typeface="Arial"/>
            </a:endParaRPr>
          </a:p>
        </p:txBody>
      </p:sp>
      <p:pic>
        <p:nvPicPr>
          <p:cNvPr id="17" name="Picture 16">
            <a:extLst>
              <a:ext uri="{FF2B5EF4-FFF2-40B4-BE49-F238E27FC236}">
                <a16:creationId xmlns:a16="http://schemas.microsoft.com/office/drawing/2014/main" id="{1C003751-9F9E-1D43-B77E-75A9F9D704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374" y="192201"/>
            <a:ext cx="2441748" cy="671480"/>
          </a:xfrm>
          <a:prstGeom prst="rect">
            <a:avLst/>
          </a:prstGeom>
        </p:spPr>
      </p:pic>
      <p:sp>
        <p:nvSpPr>
          <p:cNvPr id="2" name="TextBox 1">
            <a:extLst>
              <a:ext uri="{FF2B5EF4-FFF2-40B4-BE49-F238E27FC236}">
                <a16:creationId xmlns:a16="http://schemas.microsoft.com/office/drawing/2014/main" id="{00080F10-8E63-5E40-AE0B-B3658438CD94}"/>
              </a:ext>
            </a:extLst>
          </p:cNvPr>
          <p:cNvSpPr txBox="1"/>
          <p:nvPr/>
        </p:nvSpPr>
        <p:spPr>
          <a:xfrm>
            <a:off x="305859" y="848630"/>
            <a:ext cx="10081684" cy="1381917"/>
          </a:xfrm>
          <a:prstGeom prst="rect">
            <a:avLst/>
          </a:prstGeom>
          <a:noFill/>
        </p:spPr>
        <p:txBody>
          <a:bodyPr wrap="square" rtlCol="0">
            <a:spAutoFit/>
          </a:bodyPr>
          <a:lstStyle/>
          <a:p>
            <a:pPr defTabSz="1008126" rtl="0" fontAlgn="auto">
              <a:spcBef>
                <a:spcPts val="0"/>
              </a:spcBef>
              <a:spcAft>
                <a:spcPts val="0"/>
              </a:spcAft>
            </a:pPr>
            <a:r>
              <a:rPr lang="en-US" sz="4190" dirty="0">
                <a:solidFill>
                  <a:srgbClr val="183C5C">
                    <a:lumMod val="75000"/>
                  </a:srgbClr>
                </a:solidFill>
                <a:latin typeface="Arial"/>
                <a:cs typeface="+mn-cs"/>
              </a:rPr>
              <a:t>WASH in health care facilities for preventing COVID-19</a:t>
            </a:r>
          </a:p>
        </p:txBody>
      </p:sp>
      <p:sp>
        <p:nvSpPr>
          <p:cNvPr id="11" name="TextBox 10">
            <a:extLst>
              <a:ext uri="{FF2B5EF4-FFF2-40B4-BE49-F238E27FC236}">
                <a16:creationId xmlns:a16="http://schemas.microsoft.com/office/drawing/2014/main" id="{02BA5A4E-F08D-4B91-98C0-20C853F95DBD}"/>
              </a:ext>
            </a:extLst>
          </p:cNvPr>
          <p:cNvSpPr txBox="1"/>
          <p:nvPr/>
        </p:nvSpPr>
        <p:spPr>
          <a:xfrm>
            <a:off x="314473" y="5919194"/>
            <a:ext cx="10081684" cy="1415965"/>
          </a:xfrm>
          <a:prstGeom prst="rect">
            <a:avLst/>
          </a:prstGeom>
          <a:noFill/>
        </p:spPr>
        <p:txBody>
          <a:bodyPr wrap="square" rtlCol="0">
            <a:spAutoFit/>
          </a:bodyPr>
          <a:lstStyle/>
          <a:p>
            <a:pPr defTabSz="1008126" rtl="0" fontAlgn="auto">
              <a:spcBef>
                <a:spcPts val="0"/>
              </a:spcBef>
              <a:spcAft>
                <a:spcPts val="0"/>
              </a:spcAft>
            </a:pPr>
            <a:r>
              <a:rPr lang="en-US" sz="2867" dirty="0">
                <a:solidFill>
                  <a:prstClr val="white"/>
                </a:solidFill>
                <a:latin typeface="Arial"/>
                <a:cs typeface="+mn-cs"/>
              </a:rPr>
              <a:t>Technical guidance and adaptation of the water, sanitation and hygiene for health facility improvement (WASH FIT) process </a:t>
            </a:r>
          </a:p>
        </p:txBody>
      </p:sp>
      <p:pic>
        <p:nvPicPr>
          <p:cNvPr id="15" name="Picture 14">
            <a:extLst>
              <a:ext uri="{FF2B5EF4-FFF2-40B4-BE49-F238E27FC236}">
                <a16:creationId xmlns:a16="http://schemas.microsoft.com/office/drawing/2014/main" id="{537AB23C-E0BF-4BB2-BEC8-34457B79DB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9239" y="7012957"/>
            <a:ext cx="411100" cy="411100"/>
          </a:xfrm>
          <a:prstGeom prst="rect">
            <a:avLst/>
          </a:prstGeom>
        </p:spPr>
      </p:pic>
      <p:sp>
        <p:nvSpPr>
          <p:cNvPr id="3" name="TextBox 2">
            <a:extLst>
              <a:ext uri="{FF2B5EF4-FFF2-40B4-BE49-F238E27FC236}">
                <a16:creationId xmlns:a16="http://schemas.microsoft.com/office/drawing/2014/main" id="{BCDC3DEA-2948-46BD-8AF3-5184B2D03D28}"/>
              </a:ext>
            </a:extLst>
          </p:cNvPr>
          <p:cNvSpPr txBox="1"/>
          <p:nvPr/>
        </p:nvSpPr>
        <p:spPr>
          <a:xfrm>
            <a:off x="7580339" y="7016852"/>
            <a:ext cx="2900966" cy="397801"/>
          </a:xfrm>
          <a:prstGeom prst="rect">
            <a:avLst/>
          </a:prstGeom>
          <a:solidFill>
            <a:schemeClr val="bg1"/>
          </a:solidFill>
        </p:spPr>
        <p:txBody>
          <a:bodyPr wrap="square" rtlCol="0">
            <a:spAutoFit/>
          </a:bodyPr>
          <a:lstStyle/>
          <a:p>
            <a:pPr defTabSz="1008126" rtl="0" fontAlgn="auto">
              <a:spcBef>
                <a:spcPts val="0"/>
              </a:spcBef>
              <a:spcAft>
                <a:spcPts val="0"/>
              </a:spcAft>
            </a:pPr>
            <a:r>
              <a:rPr lang="en-US" sz="1985" b="0" dirty="0">
                <a:solidFill>
                  <a:srgbClr val="66C4EB">
                    <a:lumMod val="75000"/>
                  </a:srgbClr>
                </a:solidFill>
                <a:latin typeface="Arial"/>
                <a:cs typeface="+mn-cs"/>
              </a:rPr>
              <a:t>@</a:t>
            </a:r>
            <a:r>
              <a:rPr lang="en-US" sz="1985" b="0" dirty="0" err="1">
                <a:solidFill>
                  <a:srgbClr val="66C4EB">
                    <a:lumMod val="75000"/>
                  </a:srgbClr>
                </a:solidFill>
                <a:latin typeface="Arial"/>
                <a:cs typeface="+mn-cs"/>
              </a:rPr>
              <a:t>WASH_for_health</a:t>
            </a:r>
            <a:endParaRPr lang="en-US" sz="1985" b="0" dirty="0">
              <a:solidFill>
                <a:srgbClr val="66C4EB">
                  <a:lumMod val="75000"/>
                </a:srgbClr>
              </a:solidFill>
              <a:latin typeface="Arial"/>
              <a:cs typeface="+mn-cs"/>
            </a:endParaRPr>
          </a:p>
        </p:txBody>
      </p:sp>
    </p:spTree>
    <p:extLst>
      <p:ext uri="{BB962C8B-B14F-4D97-AF65-F5344CB8AC3E}">
        <p14:creationId xmlns:p14="http://schemas.microsoft.com/office/powerpoint/2010/main" val="185360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ll, indoor, food, table&#10;&#10;Description generated with very high confidence">
            <a:extLst>
              <a:ext uri="{FF2B5EF4-FFF2-40B4-BE49-F238E27FC236}">
                <a16:creationId xmlns:a16="http://schemas.microsoft.com/office/drawing/2014/main" id="{625C97C9-51B9-40F5-AE64-66A9E50142F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06893" y="4448194"/>
            <a:ext cx="4543778" cy="2555875"/>
          </a:xfrm>
          <a:prstGeom prst="rect">
            <a:avLst/>
          </a:prstGeom>
          <a:ln>
            <a:noFill/>
          </a:ln>
          <a:effectLst>
            <a:outerShdw blurRad="292100" dist="139700" dir="2700000" algn="tl" rotWithShape="0">
              <a:srgbClr val="333333">
                <a:alpha val="65000"/>
              </a:srgbClr>
            </a:outerShdw>
          </a:effectLst>
        </p:spPr>
      </p:pic>
      <p:pic>
        <p:nvPicPr>
          <p:cNvPr id="4" name="Picture 10" descr="Sharpbox3">
            <a:extLst>
              <a:ext uri="{FF2B5EF4-FFF2-40B4-BE49-F238E27FC236}">
                <a16:creationId xmlns:a16="http://schemas.microsoft.com/office/drawing/2014/main" id="{7A7D03E4-64A5-4442-BA36-2977EA0274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503" y="4071778"/>
            <a:ext cx="2052979" cy="3308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harps Box&#10;Sharps Box">
            <a:extLst>
              <a:ext uri="{FF2B5EF4-FFF2-40B4-BE49-F238E27FC236}">
                <a16:creationId xmlns:a16="http://schemas.microsoft.com/office/drawing/2014/main" id="{B7929182-A463-4BA6-95A9-724E6C2A852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r="8865"/>
          <a:stretch>
            <a:fillRect/>
          </a:stretch>
        </p:blipFill>
        <p:spPr bwMode="auto">
          <a:xfrm>
            <a:off x="3321208" y="4071778"/>
            <a:ext cx="2447925" cy="3168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Sharpbox4">
            <a:extLst>
              <a:ext uri="{FF2B5EF4-FFF2-40B4-BE49-F238E27FC236}">
                <a16:creationId xmlns:a16="http://schemas.microsoft.com/office/drawing/2014/main" id="{8E6A3212-40A7-41E6-9235-5747D8779BA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83969" y="1173724"/>
            <a:ext cx="2479675" cy="287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DSCN0228">
            <a:extLst>
              <a:ext uri="{FF2B5EF4-FFF2-40B4-BE49-F238E27FC236}">
                <a16:creationId xmlns:a16="http://schemas.microsoft.com/office/drawing/2014/main" id="{7954732A-39A9-40AE-8D7E-6F35608CB9F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6893" y="1696656"/>
            <a:ext cx="1802218" cy="2375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extLst>
              <a:ext uri="{FF2B5EF4-FFF2-40B4-BE49-F238E27FC236}">
                <a16:creationId xmlns:a16="http://schemas.microsoft.com/office/drawing/2014/main" id="{E6C65C24-6DD7-43BF-9F1F-22642450F3AE}"/>
              </a:ext>
            </a:extLst>
          </p:cNvPr>
          <p:cNvPicPr>
            <a:picLocks noChangeAspect="1" noChangeArrowheads="1"/>
          </p:cNvPicPr>
          <p:nvPr/>
        </p:nvPicPr>
        <p:blipFill>
          <a:blip r:embed="rId8">
            <a:lum contrast="20000"/>
            <a:extLst>
              <a:ext uri="{28A0092B-C50C-407E-A947-70E740481C1C}">
                <a14:useLocalDpi xmlns:a14="http://schemas.microsoft.com/office/drawing/2010/main"/>
              </a:ext>
            </a:extLst>
          </a:blip>
          <a:srcRect/>
          <a:stretch>
            <a:fillRect/>
          </a:stretch>
        </p:blipFill>
        <p:spPr bwMode="auto">
          <a:xfrm>
            <a:off x="3484110" y="710161"/>
            <a:ext cx="2256135" cy="3109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112FAC5D-AFE7-4AFD-AA10-91C2D3F9A30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9308" y="402603"/>
            <a:ext cx="2617368" cy="3489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378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49FCF-09B4-44D2-9C16-496264A60976}"/>
              </a:ext>
            </a:extLst>
          </p:cNvPr>
          <p:cNvSpPr>
            <a:spLocks noGrp="1"/>
          </p:cNvSpPr>
          <p:nvPr>
            <p:ph type="title"/>
          </p:nvPr>
        </p:nvSpPr>
        <p:spPr>
          <a:xfrm>
            <a:off x="420998" y="405317"/>
            <a:ext cx="9598415" cy="793833"/>
          </a:xfrm>
        </p:spPr>
        <p:txBody>
          <a:bodyPr/>
          <a:lstStyle/>
          <a:p>
            <a:r>
              <a:rPr lang="en-US" dirty="0"/>
              <a:t>Guidance for bins and containers</a:t>
            </a:r>
          </a:p>
        </p:txBody>
      </p:sp>
      <p:graphicFrame>
        <p:nvGraphicFramePr>
          <p:cNvPr id="4" name="Inhaltsplatzhalter 3">
            <a:extLst>
              <a:ext uri="{FF2B5EF4-FFF2-40B4-BE49-F238E27FC236}">
                <a16:creationId xmlns:a16="http://schemas.microsoft.com/office/drawing/2014/main" id="{4D88A706-095B-4583-82EF-D7523FC26682}"/>
              </a:ext>
            </a:extLst>
          </p:cNvPr>
          <p:cNvGraphicFramePr>
            <a:graphicFrameLocks noGrp="1"/>
          </p:cNvGraphicFramePr>
          <p:nvPr>
            <p:ph idx="1"/>
            <p:extLst>
              <p:ext uri="{D42A27DB-BD31-4B8C-83A1-F6EECF244321}">
                <p14:modId xmlns:p14="http://schemas.microsoft.com/office/powerpoint/2010/main" val="51592595"/>
              </p:ext>
            </p:extLst>
          </p:nvPr>
        </p:nvGraphicFramePr>
        <p:xfrm>
          <a:off x="752069" y="1693496"/>
          <a:ext cx="9598415" cy="5212373"/>
        </p:xfrm>
        <a:graphic>
          <a:graphicData uri="http://schemas.openxmlformats.org/drawingml/2006/table">
            <a:tbl>
              <a:tblPr>
                <a:tableStyleId>{E8B1032C-EA38-4F05-BA0D-38AFFFC7BED3}</a:tableStyleId>
              </a:tblPr>
              <a:tblGrid>
                <a:gridCol w="2597331">
                  <a:extLst>
                    <a:ext uri="{9D8B030D-6E8A-4147-A177-3AD203B41FA5}">
                      <a16:colId xmlns:a16="http://schemas.microsoft.com/office/drawing/2014/main" val="1946435989"/>
                    </a:ext>
                  </a:extLst>
                </a:gridCol>
                <a:gridCol w="1909794">
                  <a:extLst>
                    <a:ext uri="{9D8B030D-6E8A-4147-A177-3AD203B41FA5}">
                      <a16:colId xmlns:a16="http://schemas.microsoft.com/office/drawing/2014/main" val="50380407"/>
                    </a:ext>
                  </a:extLst>
                </a:gridCol>
                <a:gridCol w="2947004">
                  <a:extLst>
                    <a:ext uri="{9D8B030D-6E8A-4147-A177-3AD203B41FA5}">
                      <a16:colId xmlns:a16="http://schemas.microsoft.com/office/drawing/2014/main" val="1414040634"/>
                    </a:ext>
                  </a:extLst>
                </a:gridCol>
                <a:gridCol w="2144286">
                  <a:extLst>
                    <a:ext uri="{9D8B030D-6E8A-4147-A177-3AD203B41FA5}">
                      <a16:colId xmlns:a16="http://schemas.microsoft.com/office/drawing/2014/main" val="3405425729"/>
                    </a:ext>
                  </a:extLst>
                </a:gridCol>
              </a:tblGrid>
              <a:tr h="239020">
                <a:tc>
                  <a:txBody>
                    <a:bodyPr/>
                    <a:lstStyle/>
                    <a:p>
                      <a:pPr algn="l">
                        <a:lnSpc>
                          <a:spcPct val="107000"/>
                        </a:lnSpc>
                        <a:spcAft>
                          <a:spcPts val="0"/>
                        </a:spcAft>
                      </a:pPr>
                      <a:r>
                        <a:rPr lang="en-GB" sz="1600" b="1" dirty="0">
                          <a:solidFill>
                            <a:srgbClr val="09164D"/>
                          </a:solidFill>
                          <a:effectLst/>
                        </a:rPr>
                        <a:t>Waste categories </a:t>
                      </a:r>
                      <a:endParaRPr lang="de-DE" sz="1600" b="1"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nchor="ctr">
                    <a:solidFill>
                      <a:schemeClr val="bg2">
                        <a:lumMod val="20000"/>
                        <a:lumOff val="80000"/>
                      </a:schemeClr>
                    </a:solidFill>
                  </a:tcPr>
                </a:tc>
                <a:tc>
                  <a:txBody>
                    <a:bodyPr/>
                    <a:lstStyle/>
                    <a:p>
                      <a:pPr algn="l">
                        <a:lnSpc>
                          <a:spcPct val="107000"/>
                        </a:lnSpc>
                        <a:spcAft>
                          <a:spcPts val="0"/>
                        </a:spcAft>
                      </a:pPr>
                      <a:r>
                        <a:rPr lang="en-GB" sz="1600" b="1" dirty="0">
                          <a:solidFill>
                            <a:srgbClr val="09164D"/>
                          </a:solidFill>
                          <a:effectLst/>
                        </a:rPr>
                        <a:t>Colour and markings</a:t>
                      </a:r>
                      <a:endParaRPr lang="de-DE" sz="1600" b="1"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nchor="ctr">
                    <a:solidFill>
                      <a:schemeClr val="bg2">
                        <a:lumMod val="20000"/>
                        <a:lumOff val="80000"/>
                      </a:schemeClr>
                    </a:solidFill>
                  </a:tcPr>
                </a:tc>
                <a:tc>
                  <a:txBody>
                    <a:bodyPr/>
                    <a:lstStyle/>
                    <a:p>
                      <a:pPr algn="l">
                        <a:lnSpc>
                          <a:spcPct val="107000"/>
                        </a:lnSpc>
                        <a:spcAft>
                          <a:spcPts val="0"/>
                        </a:spcAft>
                      </a:pPr>
                      <a:r>
                        <a:rPr lang="en-GB" sz="1600" b="1" dirty="0">
                          <a:solidFill>
                            <a:srgbClr val="09164D"/>
                          </a:solidFill>
                          <a:effectLst/>
                        </a:rPr>
                        <a:t>Type of container</a:t>
                      </a:r>
                      <a:endParaRPr lang="de-DE" sz="1600" b="1"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nchor="ctr">
                    <a:solidFill>
                      <a:schemeClr val="bg2">
                        <a:lumMod val="20000"/>
                        <a:lumOff val="80000"/>
                      </a:schemeClr>
                    </a:solidFill>
                  </a:tcPr>
                </a:tc>
                <a:tc>
                  <a:txBody>
                    <a:bodyPr/>
                    <a:lstStyle/>
                    <a:p>
                      <a:pPr algn="l">
                        <a:lnSpc>
                          <a:spcPct val="107000"/>
                        </a:lnSpc>
                        <a:spcAft>
                          <a:spcPts val="0"/>
                        </a:spcAft>
                      </a:pPr>
                      <a:r>
                        <a:rPr lang="en-GB" sz="1600" b="1" dirty="0">
                          <a:solidFill>
                            <a:srgbClr val="09164D"/>
                          </a:solidFill>
                          <a:effectLst/>
                        </a:rPr>
                        <a:t>Collection frequency</a:t>
                      </a:r>
                      <a:endParaRPr lang="de-DE" sz="1600" b="1"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nchor="ctr">
                    <a:solidFill>
                      <a:schemeClr val="bg2">
                        <a:lumMod val="20000"/>
                        <a:lumOff val="80000"/>
                      </a:schemeClr>
                    </a:solidFill>
                  </a:tcPr>
                </a:tc>
                <a:extLst>
                  <a:ext uri="{0D108BD9-81ED-4DB2-BD59-A6C34878D82A}">
                    <a16:rowId xmlns:a16="http://schemas.microsoft.com/office/drawing/2014/main" val="1362128540"/>
                  </a:ext>
                </a:extLst>
              </a:tr>
              <a:tr h="1068029">
                <a:tc>
                  <a:txBody>
                    <a:bodyPr/>
                    <a:lstStyle/>
                    <a:p>
                      <a:pPr>
                        <a:lnSpc>
                          <a:spcPct val="107000"/>
                        </a:lnSpc>
                        <a:spcAft>
                          <a:spcPts val="0"/>
                        </a:spcAft>
                      </a:pPr>
                      <a:r>
                        <a:rPr lang="en-GB" sz="1500" b="1" dirty="0">
                          <a:solidFill>
                            <a:srgbClr val="09164D"/>
                          </a:solidFill>
                          <a:effectLst/>
                        </a:rPr>
                        <a:t>Infectious waste</a:t>
                      </a:r>
                      <a:endParaRPr lang="de-DE" sz="1500" b="1"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nchor="ctr"/>
                </a:tc>
                <a:tc>
                  <a:txBody>
                    <a:bodyPr/>
                    <a:lstStyle/>
                    <a:p>
                      <a:pPr algn="just">
                        <a:lnSpc>
                          <a:spcPct val="107000"/>
                        </a:lnSpc>
                        <a:spcAft>
                          <a:spcPts val="0"/>
                        </a:spcAft>
                      </a:pPr>
                      <a:endParaRPr lang="de-DE" sz="12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solidFill>
                      <a:srgbClr val="FFFF00"/>
                    </a:solidFill>
                  </a:tcPr>
                </a:tc>
                <a:tc>
                  <a:txBody>
                    <a:bodyPr/>
                    <a:lstStyle/>
                    <a:p>
                      <a:pPr algn="l">
                        <a:lnSpc>
                          <a:spcPct val="107000"/>
                        </a:lnSpc>
                        <a:spcAft>
                          <a:spcPts val="800"/>
                        </a:spcAft>
                      </a:pPr>
                      <a:r>
                        <a:rPr lang="en-GB" sz="1300" dirty="0">
                          <a:solidFill>
                            <a:srgbClr val="09164D"/>
                          </a:solidFill>
                          <a:effectLst/>
                        </a:rPr>
                        <a:t>Leak-proof strong plastic bag placed in a container (bags for highly infectious waste should be capable of being autoclaved).</a:t>
                      </a:r>
                      <a:endParaRPr lang="de-DE" sz="13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tc>
                  <a:txBody>
                    <a:bodyPr/>
                    <a:lstStyle/>
                    <a:p>
                      <a:pPr algn="l">
                        <a:lnSpc>
                          <a:spcPct val="107000"/>
                        </a:lnSpc>
                        <a:spcAft>
                          <a:spcPts val="0"/>
                        </a:spcAft>
                      </a:pPr>
                      <a:r>
                        <a:rPr lang="en-GB" sz="1300" dirty="0">
                          <a:solidFill>
                            <a:srgbClr val="09164D"/>
                          </a:solidFill>
                          <a:effectLst/>
                        </a:rPr>
                        <a:t>When three-quarters filled or at least once a day.</a:t>
                      </a:r>
                      <a:endParaRPr lang="de-DE" sz="13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extLst>
                  <a:ext uri="{0D108BD9-81ED-4DB2-BD59-A6C34878D82A}">
                    <a16:rowId xmlns:a16="http://schemas.microsoft.com/office/drawing/2014/main" val="32975084"/>
                  </a:ext>
                </a:extLst>
              </a:tr>
              <a:tr h="782381">
                <a:tc>
                  <a:txBody>
                    <a:bodyPr/>
                    <a:lstStyle/>
                    <a:p>
                      <a:pPr algn="just">
                        <a:lnSpc>
                          <a:spcPct val="107000"/>
                        </a:lnSpc>
                        <a:spcAft>
                          <a:spcPts val="0"/>
                        </a:spcAft>
                      </a:pPr>
                      <a:r>
                        <a:rPr lang="en-GB" sz="1500" b="1" dirty="0">
                          <a:solidFill>
                            <a:srgbClr val="09164D"/>
                          </a:solidFill>
                          <a:effectLst/>
                        </a:rPr>
                        <a:t>Sharp waste</a:t>
                      </a:r>
                      <a:endParaRPr lang="de-DE" sz="1500" b="1"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nchor="ctr"/>
                </a:tc>
                <a:tc>
                  <a:txBody>
                    <a:bodyPr/>
                    <a:lstStyle/>
                    <a:p>
                      <a:pPr algn="just">
                        <a:lnSpc>
                          <a:spcPct val="107000"/>
                        </a:lnSpc>
                        <a:spcAft>
                          <a:spcPts val="0"/>
                        </a:spcAft>
                      </a:pPr>
                      <a:endParaRPr lang="de-DE" sz="12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de-DE" sz="12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de-DE" sz="12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de-DE" sz="12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solidFill>
                      <a:srgbClr val="FFFF00"/>
                    </a:solidFill>
                  </a:tcPr>
                </a:tc>
                <a:tc>
                  <a:txBody>
                    <a:bodyPr/>
                    <a:lstStyle/>
                    <a:p>
                      <a:pPr algn="l">
                        <a:lnSpc>
                          <a:spcPct val="107000"/>
                        </a:lnSpc>
                        <a:spcAft>
                          <a:spcPts val="0"/>
                        </a:spcAft>
                      </a:pPr>
                      <a:r>
                        <a:rPr lang="en-GB" sz="1300" dirty="0">
                          <a:solidFill>
                            <a:srgbClr val="09164D"/>
                          </a:solidFill>
                          <a:effectLst/>
                        </a:rPr>
                        <a:t>Puncture-proof container.</a:t>
                      </a:r>
                      <a:endParaRPr lang="de-DE" sz="13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tc>
                  <a:txBody>
                    <a:bodyPr/>
                    <a:lstStyle/>
                    <a:p>
                      <a:pPr algn="l">
                        <a:lnSpc>
                          <a:spcPct val="107000"/>
                        </a:lnSpc>
                        <a:spcAft>
                          <a:spcPts val="0"/>
                        </a:spcAft>
                      </a:pPr>
                      <a:r>
                        <a:rPr lang="en-GB" sz="1300" dirty="0">
                          <a:solidFill>
                            <a:srgbClr val="09164D"/>
                          </a:solidFill>
                          <a:effectLst/>
                        </a:rPr>
                        <a:t>When filled to the line or three-quarters filled.</a:t>
                      </a:r>
                      <a:endParaRPr lang="de-DE" sz="13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extLst>
                  <a:ext uri="{0D108BD9-81ED-4DB2-BD59-A6C34878D82A}">
                    <a16:rowId xmlns:a16="http://schemas.microsoft.com/office/drawing/2014/main" val="1559584727"/>
                  </a:ext>
                </a:extLst>
              </a:tr>
              <a:tr h="728402">
                <a:tc>
                  <a:txBody>
                    <a:bodyPr/>
                    <a:lstStyle/>
                    <a:p>
                      <a:pPr algn="just">
                        <a:lnSpc>
                          <a:spcPct val="107000"/>
                        </a:lnSpc>
                        <a:spcAft>
                          <a:spcPts val="0"/>
                        </a:spcAft>
                      </a:pPr>
                      <a:r>
                        <a:rPr lang="en-GB" sz="1500" b="1" dirty="0">
                          <a:solidFill>
                            <a:srgbClr val="09164D"/>
                          </a:solidFill>
                          <a:effectLst/>
                        </a:rPr>
                        <a:t>Pathological waste</a:t>
                      </a:r>
                      <a:endParaRPr lang="de-DE" sz="1500" b="1"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nchor="ctr"/>
                </a:tc>
                <a:tc>
                  <a:txBody>
                    <a:bodyPr/>
                    <a:lstStyle/>
                    <a:p>
                      <a:pPr algn="just">
                        <a:lnSpc>
                          <a:spcPct val="107000"/>
                        </a:lnSpc>
                        <a:spcAft>
                          <a:spcPts val="0"/>
                        </a:spcAft>
                      </a:pPr>
                      <a:endParaRPr lang="en-GB" sz="11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GB" sz="11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GB" sz="11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de-DE" sz="12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solidFill>
                      <a:srgbClr val="FFFF00"/>
                    </a:solidFill>
                  </a:tcPr>
                </a:tc>
                <a:tc>
                  <a:txBody>
                    <a:bodyPr/>
                    <a:lstStyle/>
                    <a:p>
                      <a:pPr algn="l">
                        <a:lnSpc>
                          <a:spcPct val="107000"/>
                        </a:lnSpc>
                        <a:spcAft>
                          <a:spcPts val="800"/>
                        </a:spcAft>
                      </a:pPr>
                      <a:r>
                        <a:rPr lang="en-GB" sz="1300" dirty="0">
                          <a:solidFill>
                            <a:srgbClr val="09164D"/>
                          </a:solidFill>
                          <a:effectLst/>
                        </a:rPr>
                        <a:t>Leak-proof strong plastic bag placed in a container.</a:t>
                      </a:r>
                      <a:endParaRPr lang="de-DE" sz="13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tc>
                  <a:txBody>
                    <a:bodyPr/>
                    <a:lstStyle/>
                    <a:p>
                      <a:pPr algn="l">
                        <a:lnSpc>
                          <a:spcPct val="107000"/>
                        </a:lnSpc>
                        <a:spcAft>
                          <a:spcPts val="0"/>
                        </a:spcAft>
                      </a:pPr>
                      <a:r>
                        <a:rPr lang="en-GB" sz="1300" dirty="0">
                          <a:solidFill>
                            <a:srgbClr val="09164D"/>
                          </a:solidFill>
                          <a:effectLst/>
                        </a:rPr>
                        <a:t>When three-quarters filled or at least once a day.</a:t>
                      </a:r>
                      <a:endParaRPr lang="de-DE" sz="13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extLst>
                  <a:ext uri="{0D108BD9-81ED-4DB2-BD59-A6C34878D82A}">
                    <a16:rowId xmlns:a16="http://schemas.microsoft.com/office/drawing/2014/main" val="703614238"/>
                  </a:ext>
                </a:extLst>
              </a:tr>
              <a:tr h="782381">
                <a:tc>
                  <a:txBody>
                    <a:bodyPr/>
                    <a:lstStyle/>
                    <a:p>
                      <a:pPr>
                        <a:lnSpc>
                          <a:spcPct val="107000"/>
                        </a:lnSpc>
                        <a:spcAft>
                          <a:spcPts val="0"/>
                        </a:spcAft>
                      </a:pPr>
                      <a:r>
                        <a:rPr lang="en-GB" sz="1500" b="1" dirty="0">
                          <a:solidFill>
                            <a:srgbClr val="09164D"/>
                          </a:solidFill>
                          <a:effectLst/>
                        </a:rPr>
                        <a:t>Chemical and pharmaceutical waste</a:t>
                      </a:r>
                      <a:endParaRPr lang="de-DE" sz="1500" b="1"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nchor="ctr"/>
                </a:tc>
                <a:tc>
                  <a:txBody>
                    <a:bodyPr/>
                    <a:lstStyle/>
                    <a:p>
                      <a:pPr algn="just">
                        <a:lnSpc>
                          <a:spcPct val="107000"/>
                        </a:lnSpc>
                        <a:spcAft>
                          <a:spcPts val="0"/>
                        </a:spcAft>
                      </a:pPr>
                      <a:endParaRPr lang="de-DE" sz="12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de-DE" sz="12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de-DE" sz="12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de-DE" sz="12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solidFill>
                      <a:srgbClr val="CC6600"/>
                    </a:solidFill>
                  </a:tcPr>
                </a:tc>
                <a:tc>
                  <a:txBody>
                    <a:bodyPr/>
                    <a:lstStyle/>
                    <a:p>
                      <a:pPr algn="l">
                        <a:lnSpc>
                          <a:spcPct val="107000"/>
                        </a:lnSpc>
                        <a:spcAft>
                          <a:spcPts val="0"/>
                        </a:spcAft>
                      </a:pPr>
                      <a:r>
                        <a:rPr lang="en-GB" sz="1300" dirty="0">
                          <a:solidFill>
                            <a:srgbClr val="09164D"/>
                          </a:solidFill>
                          <a:effectLst/>
                        </a:rPr>
                        <a:t>Plastic bag or rigid container.</a:t>
                      </a:r>
                      <a:endParaRPr lang="de-DE" sz="13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tc>
                  <a:txBody>
                    <a:bodyPr/>
                    <a:lstStyle/>
                    <a:p>
                      <a:pPr algn="l">
                        <a:lnSpc>
                          <a:spcPct val="107000"/>
                        </a:lnSpc>
                        <a:spcAft>
                          <a:spcPts val="0"/>
                        </a:spcAft>
                      </a:pPr>
                      <a:r>
                        <a:rPr lang="en-GB" sz="1300" dirty="0">
                          <a:solidFill>
                            <a:srgbClr val="09164D"/>
                          </a:solidFill>
                          <a:effectLst/>
                        </a:rPr>
                        <a:t>On demand.</a:t>
                      </a:r>
                      <a:endParaRPr lang="de-DE" sz="13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extLst>
                  <a:ext uri="{0D108BD9-81ED-4DB2-BD59-A6C34878D82A}">
                    <a16:rowId xmlns:a16="http://schemas.microsoft.com/office/drawing/2014/main" val="4025992142"/>
                  </a:ext>
                </a:extLst>
              </a:tr>
              <a:tr h="706068">
                <a:tc>
                  <a:txBody>
                    <a:bodyPr/>
                    <a:lstStyle/>
                    <a:p>
                      <a:pPr algn="just">
                        <a:lnSpc>
                          <a:spcPct val="107000"/>
                        </a:lnSpc>
                        <a:spcAft>
                          <a:spcPts val="0"/>
                        </a:spcAft>
                      </a:pPr>
                      <a:r>
                        <a:rPr lang="en-GB" sz="1500" b="1" dirty="0">
                          <a:solidFill>
                            <a:srgbClr val="09164D"/>
                          </a:solidFill>
                          <a:effectLst/>
                        </a:rPr>
                        <a:t>Radioactive waste</a:t>
                      </a:r>
                      <a:endParaRPr lang="de-DE" sz="1500" b="1"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nchor="ctr"/>
                </a:tc>
                <a:tc>
                  <a:txBody>
                    <a:bodyPr/>
                    <a:lstStyle/>
                    <a:p>
                      <a:pPr algn="just">
                        <a:lnSpc>
                          <a:spcPct val="107000"/>
                        </a:lnSpc>
                        <a:spcAft>
                          <a:spcPts val="0"/>
                        </a:spcAft>
                      </a:pPr>
                      <a:endParaRPr lang="en-GB" sz="1100" dirty="0">
                        <a:solidFill>
                          <a:srgbClr val="09164D"/>
                        </a:solidFill>
                        <a:effectLst/>
                      </a:endParaRPr>
                    </a:p>
                    <a:p>
                      <a:pPr algn="just">
                        <a:lnSpc>
                          <a:spcPct val="107000"/>
                        </a:lnSpc>
                        <a:spcAft>
                          <a:spcPts val="0"/>
                        </a:spcAft>
                      </a:pPr>
                      <a:endParaRPr lang="en-GB" sz="1100" dirty="0">
                        <a:solidFill>
                          <a:srgbClr val="09164D"/>
                        </a:solidFill>
                        <a:effectLst/>
                      </a:endParaRPr>
                    </a:p>
                    <a:p>
                      <a:pPr algn="just">
                        <a:lnSpc>
                          <a:spcPct val="107000"/>
                        </a:lnSpc>
                        <a:spcAft>
                          <a:spcPts val="0"/>
                        </a:spcAft>
                      </a:pPr>
                      <a:endParaRPr lang="en-GB" sz="1100" dirty="0">
                        <a:solidFill>
                          <a:srgbClr val="09164D"/>
                        </a:solidFill>
                        <a:effectLst/>
                      </a:endParaRPr>
                    </a:p>
                    <a:p>
                      <a:pPr algn="just">
                        <a:lnSpc>
                          <a:spcPct val="107000"/>
                        </a:lnSpc>
                        <a:spcAft>
                          <a:spcPts val="0"/>
                        </a:spcAft>
                      </a:pPr>
                      <a:endParaRPr lang="en-GB" sz="1100" dirty="0">
                        <a:solidFill>
                          <a:srgbClr val="09164D"/>
                        </a:solidFill>
                        <a:effectLst/>
                      </a:endParaRPr>
                    </a:p>
                  </a:txBody>
                  <a:tcPr marL="75613" marR="75613" marT="0" marB="0"/>
                </a:tc>
                <a:tc>
                  <a:txBody>
                    <a:bodyPr/>
                    <a:lstStyle/>
                    <a:p>
                      <a:pPr algn="l">
                        <a:lnSpc>
                          <a:spcPct val="107000"/>
                        </a:lnSpc>
                        <a:spcAft>
                          <a:spcPts val="0"/>
                        </a:spcAft>
                      </a:pPr>
                      <a:r>
                        <a:rPr lang="en-GB" sz="1300">
                          <a:solidFill>
                            <a:srgbClr val="09164D"/>
                          </a:solidFill>
                          <a:effectLst/>
                        </a:rPr>
                        <a:t>Lead box.</a:t>
                      </a:r>
                      <a:endParaRPr lang="de-DE" sz="130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tc>
                  <a:txBody>
                    <a:bodyPr/>
                    <a:lstStyle/>
                    <a:p>
                      <a:pPr algn="l">
                        <a:lnSpc>
                          <a:spcPct val="107000"/>
                        </a:lnSpc>
                        <a:spcAft>
                          <a:spcPts val="0"/>
                        </a:spcAft>
                      </a:pPr>
                      <a:r>
                        <a:rPr lang="en-GB" sz="1300" dirty="0">
                          <a:solidFill>
                            <a:srgbClr val="09164D"/>
                          </a:solidFill>
                          <a:effectLst/>
                        </a:rPr>
                        <a:t>On demand.</a:t>
                      </a:r>
                      <a:endParaRPr lang="de-DE" sz="13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extLst>
                  <a:ext uri="{0D108BD9-81ED-4DB2-BD59-A6C34878D82A}">
                    <a16:rowId xmlns:a16="http://schemas.microsoft.com/office/drawing/2014/main" val="3380758837"/>
                  </a:ext>
                </a:extLst>
              </a:tr>
              <a:tr h="636477">
                <a:tc>
                  <a:txBody>
                    <a:bodyPr/>
                    <a:lstStyle/>
                    <a:p>
                      <a:pPr algn="l">
                        <a:lnSpc>
                          <a:spcPct val="107000"/>
                        </a:lnSpc>
                        <a:spcAft>
                          <a:spcPts val="0"/>
                        </a:spcAft>
                      </a:pPr>
                      <a:r>
                        <a:rPr lang="en-GB" sz="1500" b="1" dirty="0">
                          <a:solidFill>
                            <a:srgbClr val="09164D"/>
                          </a:solidFill>
                          <a:effectLst/>
                        </a:rPr>
                        <a:t>General health-care waste</a:t>
                      </a:r>
                      <a:endParaRPr lang="de-DE" sz="1500" b="1"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nchor="ctr"/>
                </a:tc>
                <a:tc>
                  <a:txBody>
                    <a:bodyPr/>
                    <a:lstStyle/>
                    <a:p>
                      <a:pPr algn="just">
                        <a:lnSpc>
                          <a:spcPct val="107000"/>
                        </a:lnSpc>
                        <a:spcAft>
                          <a:spcPts val="0"/>
                        </a:spcAft>
                      </a:pPr>
                      <a:r>
                        <a:rPr lang="en-GB" sz="1400" dirty="0">
                          <a:solidFill>
                            <a:schemeClr val="bg1"/>
                          </a:solidFill>
                          <a:effectLst/>
                        </a:rPr>
                        <a:t>Black or grey coloured bag</a:t>
                      </a:r>
                      <a:endParaRPr lang="de-DE"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nchor="ctr">
                    <a:solidFill>
                      <a:schemeClr val="tx1"/>
                    </a:solidFill>
                  </a:tcPr>
                </a:tc>
                <a:tc>
                  <a:txBody>
                    <a:bodyPr/>
                    <a:lstStyle/>
                    <a:p>
                      <a:pPr algn="l">
                        <a:lnSpc>
                          <a:spcPct val="107000"/>
                        </a:lnSpc>
                        <a:spcAft>
                          <a:spcPts val="800"/>
                        </a:spcAft>
                      </a:pPr>
                      <a:r>
                        <a:rPr lang="en-GB" sz="1300">
                          <a:solidFill>
                            <a:srgbClr val="09164D"/>
                          </a:solidFill>
                          <a:effectLst/>
                        </a:rPr>
                        <a:t>Plastic bag inside a container or container which is disinfected after use.</a:t>
                      </a:r>
                      <a:endParaRPr lang="de-DE" sz="130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tc>
                  <a:txBody>
                    <a:bodyPr/>
                    <a:lstStyle/>
                    <a:p>
                      <a:pPr algn="l">
                        <a:lnSpc>
                          <a:spcPct val="107000"/>
                        </a:lnSpc>
                        <a:spcAft>
                          <a:spcPts val="0"/>
                        </a:spcAft>
                      </a:pPr>
                      <a:r>
                        <a:rPr lang="en-GB" sz="1300" dirty="0">
                          <a:solidFill>
                            <a:srgbClr val="09164D"/>
                          </a:solidFill>
                          <a:effectLst/>
                        </a:rPr>
                        <a:t>When three-quarters filled or at least once a day.</a:t>
                      </a:r>
                      <a:endParaRPr lang="de-DE" sz="1300" dirty="0">
                        <a:solidFill>
                          <a:srgbClr val="09164D"/>
                        </a:solidFill>
                        <a:effectLst/>
                        <a:latin typeface="Calibri" panose="020F0502020204030204" pitchFamily="34" charset="0"/>
                        <a:ea typeface="Calibri" panose="020F0502020204030204" pitchFamily="34" charset="0"/>
                        <a:cs typeface="Arial" panose="020B0604020202020204" pitchFamily="34" charset="0"/>
                      </a:endParaRPr>
                    </a:p>
                  </a:txBody>
                  <a:tcPr marL="75613" marR="75613" marT="0" marB="0"/>
                </a:tc>
                <a:extLst>
                  <a:ext uri="{0D108BD9-81ED-4DB2-BD59-A6C34878D82A}">
                    <a16:rowId xmlns:a16="http://schemas.microsoft.com/office/drawing/2014/main" val="1726896967"/>
                  </a:ext>
                </a:extLst>
              </a:tr>
            </a:tbl>
          </a:graphicData>
        </a:graphic>
      </p:graphicFrame>
      <p:pic>
        <p:nvPicPr>
          <p:cNvPr id="6" name="Grafik 5">
            <a:extLst>
              <a:ext uri="{FF2B5EF4-FFF2-40B4-BE49-F238E27FC236}">
                <a16:creationId xmlns:a16="http://schemas.microsoft.com/office/drawing/2014/main" id="{633E8EC2-3CF1-40A3-99FB-84CE414351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4418" y="2463431"/>
            <a:ext cx="635137" cy="580605"/>
          </a:xfrm>
          <a:prstGeom prst="rect">
            <a:avLst/>
          </a:prstGeom>
        </p:spPr>
      </p:pic>
      <p:pic>
        <p:nvPicPr>
          <p:cNvPr id="10" name="Grafik 9">
            <a:extLst>
              <a:ext uri="{FF2B5EF4-FFF2-40B4-BE49-F238E27FC236}">
                <a16:creationId xmlns:a16="http://schemas.microsoft.com/office/drawing/2014/main" id="{37738E07-A2FD-4A91-9A6E-B33584499F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4418" y="3339852"/>
            <a:ext cx="635137" cy="580605"/>
          </a:xfrm>
          <a:prstGeom prst="rect">
            <a:avLst/>
          </a:prstGeom>
        </p:spPr>
      </p:pic>
      <p:pic>
        <p:nvPicPr>
          <p:cNvPr id="11" name="Grafik 10">
            <a:extLst>
              <a:ext uri="{FF2B5EF4-FFF2-40B4-BE49-F238E27FC236}">
                <a16:creationId xmlns:a16="http://schemas.microsoft.com/office/drawing/2014/main" id="{C96EC9DE-A906-4E15-9F99-8B47455F93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4418" y="4083479"/>
            <a:ext cx="635137" cy="580605"/>
          </a:xfrm>
          <a:prstGeom prst="rect">
            <a:avLst/>
          </a:prstGeom>
        </p:spPr>
      </p:pic>
      <p:pic>
        <p:nvPicPr>
          <p:cNvPr id="12" name="Picture 44" descr="A picture containing object&#10;&#10;Description automatically generated">
            <a:extLst>
              <a:ext uri="{FF2B5EF4-FFF2-40B4-BE49-F238E27FC236}">
                <a16:creationId xmlns:a16="http://schemas.microsoft.com/office/drawing/2014/main" id="{A9EC6462-08C2-4E5F-B224-9D971E911628}"/>
              </a:ext>
            </a:extLst>
          </p:cNvPr>
          <p:cNvPicPr/>
          <p:nvPr/>
        </p:nvPicPr>
        <p:blipFill>
          <a:blip r:embed="rId4" cstate="email">
            <a:extLst>
              <a:ext uri="{28A0092B-C50C-407E-A947-70E740481C1C}">
                <a14:useLocalDpi xmlns:a14="http://schemas.microsoft.com/office/drawing/2010/main"/>
              </a:ext>
            </a:extLst>
          </a:blip>
          <a:stretch>
            <a:fillRect/>
          </a:stretch>
        </p:blipFill>
        <p:spPr>
          <a:xfrm>
            <a:off x="3700026" y="5431256"/>
            <a:ext cx="1043845" cy="992228"/>
          </a:xfrm>
          <a:prstGeom prst="rect">
            <a:avLst/>
          </a:prstGeom>
        </p:spPr>
      </p:pic>
      <p:pic>
        <p:nvPicPr>
          <p:cNvPr id="13" name="Grafik 12">
            <a:extLst>
              <a:ext uri="{FF2B5EF4-FFF2-40B4-BE49-F238E27FC236}">
                <a16:creationId xmlns:a16="http://schemas.microsoft.com/office/drawing/2014/main" id="{4BD56D85-7196-4D37-8E2C-FFFBAC638B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0024" y="4839625"/>
            <a:ext cx="1203928" cy="677209"/>
          </a:xfrm>
          <a:prstGeom prst="rect">
            <a:avLst/>
          </a:prstGeom>
        </p:spPr>
      </p:pic>
    </p:spTree>
    <p:extLst>
      <p:ext uri="{BB962C8B-B14F-4D97-AF65-F5344CB8AC3E}">
        <p14:creationId xmlns:p14="http://schemas.microsoft.com/office/powerpoint/2010/main" val="200249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344799" y="-67110"/>
            <a:ext cx="7157000" cy="793833"/>
          </a:xfrm>
        </p:spPr>
        <p:txBody>
          <a:bodyPr/>
          <a:lstStyle/>
          <a:p>
            <a:pPr>
              <a:defRPr/>
            </a:pPr>
            <a:r>
              <a:rPr lang="en-GB" altLang="en-US" dirty="0"/>
              <a:t>Safe appropriate c</a:t>
            </a:r>
            <a:r>
              <a:rPr altLang="en-US" dirty="0"/>
              <a:t>ollection</a:t>
            </a:r>
            <a:r>
              <a:rPr altLang="en-US" sz="4410" dirty="0">
                <a:solidFill>
                  <a:srgbClr val="0070C0"/>
                </a:solidFill>
              </a:rPr>
              <a:t> </a:t>
            </a:r>
            <a:endParaRPr altLang="fr-FR" sz="4410" dirty="0">
              <a:solidFill>
                <a:srgbClr val="0070C0"/>
              </a:solidFill>
            </a:endParaRPr>
          </a:p>
        </p:txBody>
      </p:sp>
      <p:sp>
        <p:nvSpPr>
          <p:cNvPr id="63491" name="Rectangle 3"/>
          <p:cNvSpPr>
            <a:spLocks noChangeArrowheads="1"/>
          </p:cNvSpPr>
          <p:nvPr/>
        </p:nvSpPr>
        <p:spPr bwMode="auto">
          <a:xfrm>
            <a:off x="277477" y="772443"/>
            <a:ext cx="7444043" cy="30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rtl="0">
              <a:spcAft>
                <a:spcPts val="1323"/>
              </a:spcAft>
              <a:buClr>
                <a:schemeClr val="accent6">
                  <a:lumMod val="50000"/>
                </a:schemeClr>
              </a:buClr>
              <a:buFont typeface="Arial" panose="020B0604020202020204" pitchFamily="34" charset="0"/>
              <a:buChar char="•"/>
            </a:pPr>
            <a:r>
              <a:rPr lang="en-US" altLang="en-US" sz="2426" b="0" dirty="0">
                <a:solidFill>
                  <a:srgbClr val="09164D"/>
                </a:solidFill>
              </a:rPr>
              <a:t>A </a:t>
            </a:r>
            <a:r>
              <a:rPr lang="en-US" altLang="en-US" sz="2426" dirty="0">
                <a:solidFill>
                  <a:srgbClr val="09164D"/>
                </a:solidFill>
              </a:rPr>
              <a:t>schedule</a:t>
            </a:r>
            <a:r>
              <a:rPr lang="en-US" altLang="en-US" sz="2426" b="0" dirty="0">
                <a:solidFill>
                  <a:srgbClr val="09164D"/>
                </a:solidFill>
              </a:rPr>
              <a:t> should be available for reference: e.g. collection of waste after each shift. </a:t>
            </a:r>
          </a:p>
          <a:p>
            <a:pPr rtl="0">
              <a:spcAft>
                <a:spcPts val="1323"/>
              </a:spcAft>
              <a:buClr>
                <a:schemeClr val="accent6">
                  <a:lumMod val="50000"/>
                </a:schemeClr>
              </a:buClr>
              <a:buFont typeface="Arial" panose="020B0604020202020204" pitchFamily="34" charset="0"/>
              <a:buChar char="•"/>
            </a:pPr>
            <a:r>
              <a:rPr lang="en-US" altLang="en-US" sz="2426" dirty="0">
                <a:solidFill>
                  <a:srgbClr val="09164D"/>
                </a:solidFill>
              </a:rPr>
              <a:t>PPE use and hand hygiene </a:t>
            </a:r>
            <a:r>
              <a:rPr lang="en-US" altLang="en-US" sz="2426" b="0" dirty="0">
                <a:solidFill>
                  <a:srgbClr val="09164D"/>
                </a:solidFill>
              </a:rPr>
              <a:t>action should be followed</a:t>
            </a:r>
          </a:p>
          <a:p>
            <a:pPr rtl="0">
              <a:spcAft>
                <a:spcPts val="1323"/>
              </a:spcAft>
              <a:buClr>
                <a:schemeClr val="accent6">
                  <a:lumMod val="50000"/>
                </a:schemeClr>
              </a:buClr>
              <a:buFont typeface="Arial" panose="020B0604020202020204" pitchFamily="34" charset="0"/>
              <a:buChar char="•"/>
            </a:pPr>
            <a:r>
              <a:rPr lang="en-US" altLang="en-US" sz="2426" b="0" dirty="0">
                <a:solidFill>
                  <a:srgbClr val="09164D"/>
                </a:solidFill>
              </a:rPr>
              <a:t>Waste bags should be </a:t>
            </a:r>
            <a:r>
              <a:rPr lang="en-US" altLang="en-US" sz="2426" dirty="0">
                <a:solidFill>
                  <a:srgbClr val="09164D"/>
                </a:solidFill>
              </a:rPr>
              <a:t>collected</a:t>
            </a:r>
            <a:r>
              <a:rPr lang="en-US" altLang="en-US" sz="2426" b="0" dirty="0">
                <a:solidFill>
                  <a:srgbClr val="09164D"/>
                </a:solidFill>
              </a:rPr>
              <a:t> when 3/4 full or at least daily </a:t>
            </a:r>
          </a:p>
          <a:p>
            <a:pPr rtl="0">
              <a:spcAft>
                <a:spcPts val="1323"/>
              </a:spcAft>
              <a:buClr>
                <a:schemeClr val="accent6">
                  <a:lumMod val="50000"/>
                </a:schemeClr>
              </a:buClr>
              <a:buFont typeface="Arial" panose="020B0604020202020204" pitchFamily="34" charset="0"/>
              <a:buChar char="•"/>
            </a:pPr>
            <a:r>
              <a:rPr lang="en-US" altLang="en-US" sz="2426" dirty="0">
                <a:solidFill>
                  <a:srgbClr val="09164D"/>
                </a:solidFill>
              </a:rPr>
              <a:t>Sharp waste </a:t>
            </a:r>
            <a:r>
              <a:rPr lang="en-US" altLang="en-US" sz="2426" b="0" dirty="0">
                <a:solidFill>
                  <a:srgbClr val="09164D"/>
                </a:solidFill>
              </a:rPr>
              <a:t>should be collected when the container is 3/4 full</a:t>
            </a:r>
          </a:p>
          <a:p>
            <a:pPr rtl="0">
              <a:spcAft>
                <a:spcPts val="1323"/>
              </a:spcAft>
              <a:buClr>
                <a:schemeClr val="accent6">
                  <a:lumMod val="50000"/>
                </a:schemeClr>
              </a:buClr>
              <a:buFont typeface="Arial" panose="020B0604020202020204" pitchFamily="34" charset="0"/>
              <a:buChar char="•"/>
            </a:pPr>
            <a:r>
              <a:rPr lang="en-US" altLang="en-US" sz="2426" b="0" dirty="0">
                <a:solidFill>
                  <a:srgbClr val="09164D"/>
                </a:solidFill>
              </a:rPr>
              <a:t>Hazardous and non-hazardous waste should </a:t>
            </a:r>
            <a:r>
              <a:rPr lang="en-US" altLang="en-US" sz="2426" dirty="0">
                <a:solidFill>
                  <a:srgbClr val="09164D"/>
                </a:solidFill>
              </a:rPr>
              <a:t>never be collected at the same time </a:t>
            </a:r>
            <a:r>
              <a:rPr lang="en-US" altLang="en-US" sz="2426" b="0" dirty="0">
                <a:solidFill>
                  <a:srgbClr val="09164D"/>
                </a:solidFill>
              </a:rPr>
              <a:t>as then all waste has to be considered hazardous</a:t>
            </a:r>
          </a:p>
          <a:p>
            <a:pPr rtl="0">
              <a:spcAft>
                <a:spcPts val="1323"/>
              </a:spcAft>
              <a:buClr>
                <a:schemeClr val="accent6">
                  <a:lumMod val="50000"/>
                </a:schemeClr>
              </a:buClr>
              <a:buFont typeface="Arial" panose="020B0604020202020204" pitchFamily="34" charset="0"/>
              <a:buChar char="•"/>
            </a:pPr>
            <a:r>
              <a:rPr lang="en-US" altLang="en-US" sz="2426" dirty="0">
                <a:solidFill>
                  <a:srgbClr val="09164D"/>
                </a:solidFill>
              </a:rPr>
              <a:t>Tie</a:t>
            </a:r>
            <a:r>
              <a:rPr lang="en-US" altLang="en-US" sz="2426" b="0" dirty="0">
                <a:solidFill>
                  <a:srgbClr val="09164D"/>
                </a:solidFill>
              </a:rPr>
              <a:t> bags securely </a:t>
            </a:r>
          </a:p>
          <a:p>
            <a:pPr rtl="0">
              <a:spcAft>
                <a:spcPts val="1323"/>
              </a:spcAft>
              <a:buClr>
                <a:schemeClr val="accent6">
                  <a:lumMod val="50000"/>
                </a:schemeClr>
              </a:buClr>
              <a:buFont typeface="Arial" panose="020B0604020202020204" pitchFamily="34" charset="0"/>
              <a:buChar char="•"/>
            </a:pPr>
            <a:r>
              <a:rPr lang="en-US" altLang="en-US" sz="2426" b="0" dirty="0">
                <a:solidFill>
                  <a:srgbClr val="09164D"/>
                </a:solidFill>
              </a:rPr>
              <a:t>After removing the waste bag, </a:t>
            </a:r>
            <a:r>
              <a:rPr lang="en-US" altLang="en-US" sz="2426" dirty="0">
                <a:solidFill>
                  <a:srgbClr val="09164D"/>
                </a:solidFill>
              </a:rPr>
              <a:t>replace</a:t>
            </a:r>
            <a:r>
              <a:rPr lang="en-US" altLang="en-US" sz="2426" b="0" dirty="0">
                <a:solidFill>
                  <a:srgbClr val="09164D"/>
                </a:solidFill>
              </a:rPr>
              <a:t> with a     new one</a:t>
            </a:r>
          </a:p>
          <a:p>
            <a:pPr lvl="1" rtl="0">
              <a:spcBef>
                <a:spcPct val="0"/>
              </a:spcBef>
              <a:buClr>
                <a:schemeClr val="accent6">
                  <a:lumMod val="50000"/>
                </a:schemeClr>
              </a:buClr>
              <a:buFont typeface="Arial" panose="020B0604020202020204" pitchFamily="34" charset="0"/>
              <a:buChar char="•"/>
            </a:pPr>
            <a:endParaRPr lang="en-US" altLang="en-US" sz="2426" b="0" dirty="0">
              <a:solidFill>
                <a:srgbClr val="09164D"/>
              </a:solidFill>
            </a:endParaRPr>
          </a:p>
          <a:p>
            <a:pPr lvl="1" rtl="0">
              <a:spcBef>
                <a:spcPct val="0"/>
              </a:spcBef>
              <a:buClrTx/>
              <a:buFontTx/>
              <a:buNone/>
            </a:pPr>
            <a:endParaRPr lang="en-US" altLang="en-US" sz="1764" b="0" dirty="0">
              <a:solidFill>
                <a:srgbClr val="09164D"/>
              </a:solidFill>
            </a:endParaRPr>
          </a:p>
        </p:txBody>
      </p:sp>
      <p:pic>
        <p:nvPicPr>
          <p:cNvPr id="63492"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82044" y="1160690"/>
            <a:ext cx="1762046" cy="167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65042" y="5169013"/>
            <a:ext cx="2192851" cy="138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CFDC0EB5-6D29-434C-9982-FA685F0FBB78}"/>
              </a:ext>
            </a:extLst>
          </p:cNvPr>
          <p:cNvGraphicFramePr>
            <a:graphicFrameLocks noChangeAspect="1"/>
          </p:cNvGraphicFramePr>
          <p:nvPr>
            <p:extLst>
              <p:ext uri="{D42A27DB-BD31-4B8C-83A1-F6EECF244321}">
                <p14:modId xmlns:p14="http://schemas.microsoft.com/office/powerpoint/2010/main" val="455330528"/>
              </p:ext>
            </p:extLst>
          </p:nvPr>
        </p:nvGraphicFramePr>
        <p:xfrm>
          <a:off x="8075413" y="2985227"/>
          <a:ext cx="2261041" cy="2009335"/>
        </p:xfrm>
        <a:graphic>
          <a:graphicData uri="http://schemas.openxmlformats.org/presentationml/2006/ole">
            <mc:AlternateContent xmlns:mc="http://schemas.openxmlformats.org/markup-compatibility/2006">
              <mc:Choice xmlns:v="urn:schemas-microsoft-com:vml" Requires="v">
                <p:oleObj spid="_x0000_s1093" name="Photo Editor Photo" r:id="rId6" imgW="2962689" imgH="3400900" progId="MSPhotoEd.3">
                  <p:embed/>
                </p:oleObj>
              </mc:Choice>
              <mc:Fallback>
                <p:oleObj name="Photo Editor Photo" r:id="rId6" imgW="2962689" imgH="3400900" progId="MSPhotoEd.3">
                  <p:embed/>
                  <p:pic>
                    <p:nvPicPr>
                      <p:cNvPr id="6" name="Object 5">
                        <a:extLst>
                          <a:ext uri="{FF2B5EF4-FFF2-40B4-BE49-F238E27FC236}">
                            <a16:creationId xmlns:a16="http://schemas.microsoft.com/office/drawing/2014/main" id="{CFDC0EB5-6D29-434C-9982-FA685F0FBB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4819"/>
                      <a:stretch>
                        <a:fillRect/>
                      </a:stretch>
                    </p:blipFill>
                    <p:spPr bwMode="auto">
                      <a:xfrm>
                        <a:off x="8075413" y="2985227"/>
                        <a:ext cx="2261041" cy="200933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52784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80924" y="35348"/>
            <a:ext cx="7157000" cy="793833"/>
          </a:xfrm>
        </p:spPr>
        <p:txBody>
          <a:bodyPr/>
          <a:lstStyle/>
          <a:p>
            <a:pPr>
              <a:defRPr/>
            </a:pPr>
            <a:r>
              <a:rPr lang="en-GB" altLang="en-US" dirty="0"/>
              <a:t>Safe and appropriate t</a:t>
            </a:r>
            <a:r>
              <a:rPr altLang="en-US" dirty="0"/>
              <a:t>ransport</a:t>
            </a:r>
            <a:endParaRPr altLang="fr-FR" dirty="0"/>
          </a:p>
        </p:txBody>
      </p:sp>
      <p:sp>
        <p:nvSpPr>
          <p:cNvPr id="64515" name="Content Placeholder 4"/>
          <p:cNvSpPr txBox="1">
            <a:spLocks/>
          </p:cNvSpPr>
          <p:nvPr/>
        </p:nvSpPr>
        <p:spPr bwMode="auto">
          <a:xfrm>
            <a:off x="121920" y="1016106"/>
            <a:ext cx="7603864" cy="57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rtl="0">
              <a:spcAft>
                <a:spcPts val="1323"/>
              </a:spcAft>
              <a:buClr>
                <a:schemeClr val="accent6">
                  <a:lumMod val="50000"/>
                </a:schemeClr>
              </a:buClr>
              <a:buFont typeface="Arial" panose="020B0604020202020204" pitchFamily="34" charset="0"/>
              <a:buChar char="•"/>
            </a:pPr>
            <a:r>
              <a:rPr lang="en-US" altLang="en-US" sz="2646" b="0" dirty="0">
                <a:solidFill>
                  <a:srgbClr val="09164D"/>
                </a:solidFill>
              </a:rPr>
              <a:t>Waste handlers should wear appropriate </a:t>
            </a:r>
            <a:r>
              <a:rPr lang="en-US" altLang="en-US" sz="2646" dirty="0">
                <a:solidFill>
                  <a:srgbClr val="09164D"/>
                </a:solidFill>
              </a:rPr>
              <a:t>P</a:t>
            </a:r>
            <a:r>
              <a:rPr lang="fr-CA" altLang="en-US" sz="2646" dirty="0">
                <a:solidFill>
                  <a:srgbClr val="09164D"/>
                </a:solidFill>
              </a:rPr>
              <a:t>PE </a:t>
            </a:r>
            <a:r>
              <a:rPr lang="fr-CA" altLang="en-US" sz="2646" b="0" dirty="0">
                <a:solidFill>
                  <a:srgbClr val="09164D"/>
                </a:solidFill>
              </a:rPr>
              <a:t>and </a:t>
            </a:r>
            <a:r>
              <a:rPr lang="fr-CA" altLang="en-US" sz="2646" b="0" dirty="0" err="1">
                <a:solidFill>
                  <a:srgbClr val="09164D"/>
                </a:solidFill>
              </a:rPr>
              <a:t>perform</a:t>
            </a:r>
            <a:r>
              <a:rPr lang="fr-CA" altLang="en-US" sz="2646" b="0" dirty="0">
                <a:solidFill>
                  <a:srgbClr val="09164D"/>
                </a:solidFill>
              </a:rPr>
              <a:t> </a:t>
            </a:r>
            <a:r>
              <a:rPr lang="fr-CA" altLang="en-US" sz="2646" dirty="0">
                <a:solidFill>
                  <a:srgbClr val="09164D"/>
                </a:solidFill>
              </a:rPr>
              <a:t>hand </a:t>
            </a:r>
            <a:r>
              <a:rPr lang="fr-CA" altLang="en-US" sz="2646" dirty="0" err="1">
                <a:solidFill>
                  <a:srgbClr val="09164D"/>
                </a:solidFill>
              </a:rPr>
              <a:t>hygiene</a:t>
            </a:r>
            <a:r>
              <a:rPr lang="fr-CA" altLang="en-US" sz="2646" dirty="0">
                <a:solidFill>
                  <a:srgbClr val="09164D"/>
                </a:solidFill>
              </a:rPr>
              <a:t> </a:t>
            </a:r>
            <a:r>
              <a:rPr lang="fr-CA" altLang="en-US" sz="2646" b="0" dirty="0" err="1">
                <a:solidFill>
                  <a:srgbClr val="09164D"/>
                </a:solidFill>
              </a:rPr>
              <a:t>after</a:t>
            </a:r>
            <a:r>
              <a:rPr lang="fr-CA" altLang="en-US" sz="2646" b="0" dirty="0">
                <a:solidFill>
                  <a:srgbClr val="09164D"/>
                </a:solidFill>
              </a:rPr>
              <a:t> handling </a:t>
            </a:r>
            <a:r>
              <a:rPr lang="fr-CA" altLang="en-US" sz="2646" b="0" dirty="0" err="1">
                <a:solidFill>
                  <a:srgbClr val="09164D"/>
                </a:solidFill>
              </a:rPr>
              <a:t>waste</a:t>
            </a:r>
            <a:endParaRPr lang="fr-CA" altLang="en-US" sz="2646" b="0" dirty="0">
              <a:solidFill>
                <a:srgbClr val="09164D"/>
              </a:solidFill>
            </a:endParaRPr>
          </a:p>
          <a:p>
            <a:pPr rtl="0">
              <a:spcAft>
                <a:spcPts val="1323"/>
              </a:spcAft>
              <a:buClr>
                <a:schemeClr val="accent6">
                  <a:lumMod val="50000"/>
                </a:schemeClr>
              </a:buClr>
              <a:buFont typeface="Arial" panose="020B0604020202020204" pitchFamily="34" charset="0"/>
              <a:buChar char="•"/>
            </a:pPr>
            <a:r>
              <a:rPr lang="en-US" altLang="en-US" sz="2646" b="0" dirty="0">
                <a:solidFill>
                  <a:srgbClr val="09164D"/>
                </a:solidFill>
              </a:rPr>
              <a:t>Transport waste with covered trolley, wheel barrow, wheeled bin or cart </a:t>
            </a:r>
          </a:p>
          <a:p>
            <a:pPr rtl="0">
              <a:spcAft>
                <a:spcPts val="1323"/>
              </a:spcAft>
              <a:buClr>
                <a:schemeClr val="accent6">
                  <a:lumMod val="50000"/>
                </a:schemeClr>
              </a:buClr>
              <a:buFont typeface="Arial" panose="020B0604020202020204" pitchFamily="34" charset="0"/>
              <a:buChar char="•"/>
            </a:pPr>
            <a:r>
              <a:rPr lang="en-US" altLang="en-US" sz="2646" dirty="0">
                <a:solidFill>
                  <a:srgbClr val="09164D"/>
                </a:solidFill>
              </a:rPr>
              <a:t>Separate transport </a:t>
            </a:r>
            <a:r>
              <a:rPr lang="en-US" altLang="en-US" sz="2646" b="0" dirty="0">
                <a:solidFill>
                  <a:srgbClr val="09164D"/>
                </a:solidFill>
              </a:rPr>
              <a:t>of hazardous and non-hazardous waste (yellow - black)</a:t>
            </a:r>
          </a:p>
          <a:p>
            <a:pPr rtl="0">
              <a:spcAft>
                <a:spcPts val="1323"/>
              </a:spcAft>
              <a:buClr>
                <a:schemeClr val="accent6">
                  <a:lumMod val="50000"/>
                </a:schemeClr>
              </a:buClr>
              <a:buFont typeface="Arial" panose="020B0604020202020204" pitchFamily="34" charset="0"/>
              <a:buChar char="•"/>
            </a:pPr>
            <a:r>
              <a:rPr lang="en-US" altLang="en-US" sz="2646" b="0" dirty="0">
                <a:solidFill>
                  <a:srgbClr val="09164D"/>
                </a:solidFill>
              </a:rPr>
              <a:t>Transport equipment should be </a:t>
            </a:r>
            <a:r>
              <a:rPr lang="en-US" altLang="en-US" sz="2646" dirty="0">
                <a:solidFill>
                  <a:srgbClr val="09164D"/>
                </a:solidFill>
              </a:rPr>
              <a:t>dedicated</a:t>
            </a:r>
            <a:r>
              <a:rPr lang="en-US" altLang="en-US" sz="2646" b="0" dirty="0">
                <a:solidFill>
                  <a:srgbClr val="09164D"/>
                </a:solidFill>
              </a:rPr>
              <a:t> for waste transportation only</a:t>
            </a:r>
          </a:p>
          <a:p>
            <a:pPr rtl="0">
              <a:spcAft>
                <a:spcPts val="1323"/>
              </a:spcAft>
              <a:buClr>
                <a:schemeClr val="accent6">
                  <a:lumMod val="50000"/>
                </a:schemeClr>
              </a:buClr>
              <a:buFont typeface="Arial" panose="020B0604020202020204" pitchFamily="34" charset="0"/>
              <a:buChar char="•"/>
            </a:pPr>
            <a:r>
              <a:rPr lang="en-US" altLang="en-US" sz="2646" b="0" dirty="0">
                <a:solidFill>
                  <a:srgbClr val="09164D"/>
                </a:solidFill>
              </a:rPr>
              <a:t>The equipment must be </a:t>
            </a:r>
            <a:r>
              <a:rPr lang="en-US" altLang="en-US" sz="2646" dirty="0">
                <a:solidFill>
                  <a:srgbClr val="09164D"/>
                </a:solidFill>
              </a:rPr>
              <a:t>cleaned </a:t>
            </a:r>
            <a:r>
              <a:rPr lang="en-US" altLang="en-US" sz="2646" b="0" dirty="0">
                <a:solidFill>
                  <a:srgbClr val="09164D"/>
                </a:solidFill>
              </a:rPr>
              <a:t>and disinfected at the end of each working day.</a:t>
            </a:r>
          </a:p>
        </p:txBody>
      </p:sp>
      <p:pic>
        <p:nvPicPr>
          <p:cNvPr id="4" name="Picture 5">
            <a:extLst>
              <a:ext uri="{FF2B5EF4-FFF2-40B4-BE49-F238E27FC236}">
                <a16:creationId xmlns:a16="http://schemas.microsoft.com/office/drawing/2014/main" id="{83F032EB-8EF6-4B12-AB72-B026ACADCA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7577999" y="2716337"/>
            <a:ext cx="2887982" cy="1900817"/>
          </a:xfrm>
          <a:prstGeom prst="rect">
            <a:avLst/>
          </a:prstGeom>
          <a:noFill/>
          <a:ln/>
          <a:extLst>
            <a:ext uri="{91240B29-F687-4F45-9708-019B960494DF}">
              <a14:hiddenLine xmlns:a14="http://schemas.microsoft.com/office/drawing/2010/main" w="9525" algn="ctr">
                <a:solidFill>
                  <a:schemeClr val="tx1"/>
                </a:solidFill>
                <a:miter lim="800000"/>
                <a:headEnd type="none" w="sm" len="sm"/>
                <a:tailEnd type="none" w="sm" len="sm"/>
              </a14:hiddenLine>
            </a:ext>
          </a:extLst>
        </p:spPr>
      </p:pic>
      <p:pic>
        <p:nvPicPr>
          <p:cNvPr id="5" name="Picture 15" descr="Infectious">
            <a:extLst>
              <a:ext uri="{FF2B5EF4-FFF2-40B4-BE49-F238E27FC236}">
                <a16:creationId xmlns:a16="http://schemas.microsoft.com/office/drawing/2014/main" id="{F459F4E1-7782-436A-9D0F-5828C71F6C78}"/>
              </a:ext>
            </a:extLst>
          </p:cNvPr>
          <p:cNvPicPr>
            <a:picLocks noChangeAspect="1" noChangeArrowheads="1"/>
          </p:cNvPicPr>
          <p:nvPr/>
        </p:nvPicPr>
        <p:blipFill>
          <a:blip r:embed="rId4" cstate="email">
            <a:duotone>
              <a:prstClr val="black"/>
              <a:srgbClr val="FFFF00">
                <a:tint val="45000"/>
                <a:satMod val="400000"/>
              </a:srgbClr>
            </a:duotone>
            <a:extLst>
              <a:ext uri="{BEBA8EAE-BF5A-486C-A8C5-ECC9F3942E4B}">
                <a14:imgProps xmlns:a14="http://schemas.microsoft.com/office/drawing/2010/main">
                  <a14:imgLayer r:embed="rId5">
                    <a14:imgEffect>
                      <a14:artisticPhotocopy/>
                    </a14:imgEffect>
                    <a14:imgEffect>
                      <a14:colorTemperature colorTemp="6501"/>
                    </a14:imgEffect>
                    <a14:imgEffect>
                      <a14:saturation sat="229000"/>
                    </a14:imgEffect>
                  </a14:imgLayer>
                </a14:imgProps>
              </a:ext>
              <a:ext uri="{28A0092B-C50C-407E-A947-70E740481C1C}">
                <a14:useLocalDpi xmlns:a14="http://schemas.microsoft.com/office/drawing/2010/main"/>
              </a:ext>
            </a:extLst>
          </a:blip>
          <a:srcRect l="37268" r="31145"/>
          <a:stretch>
            <a:fillRect/>
          </a:stretch>
        </p:blipFill>
        <p:spPr bwMode="auto">
          <a:xfrm rot="76060">
            <a:off x="7780156" y="4630602"/>
            <a:ext cx="1237182" cy="19523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Infectious">
            <a:extLst>
              <a:ext uri="{FF2B5EF4-FFF2-40B4-BE49-F238E27FC236}">
                <a16:creationId xmlns:a16="http://schemas.microsoft.com/office/drawing/2014/main" id="{3406CE5C-BEE9-48F8-8810-10E050983CE2}"/>
              </a:ext>
            </a:extLst>
          </p:cNvPr>
          <p:cNvPicPr>
            <a:picLocks noChangeAspect="1" noChangeArrowheads="1"/>
          </p:cNvPicPr>
          <p:nvPr/>
        </p:nvPicPr>
        <p:blipFill>
          <a:blip r:embed="rId6" cstate="email">
            <a:duotone>
              <a:prstClr val="black"/>
              <a:schemeClr val="tx2">
                <a:tint val="45000"/>
                <a:satMod val="400000"/>
              </a:schemeClr>
            </a:duotone>
            <a:extLst>
              <a:ext uri="{BEBA8EAE-BF5A-486C-A8C5-ECC9F3942E4B}">
                <a14:imgProps xmlns:a14="http://schemas.microsoft.com/office/drawing/2010/main">
                  <a14:imgLayer r:embed="rId5">
                    <a14:imgEffect>
                      <a14:colorTemperature colorTemp="6501"/>
                    </a14:imgEffect>
                  </a14:imgLayer>
                </a14:imgProps>
              </a:ext>
              <a:ext uri="{28A0092B-C50C-407E-A947-70E740481C1C}">
                <a14:useLocalDpi xmlns:a14="http://schemas.microsoft.com/office/drawing/2010/main"/>
              </a:ext>
            </a:extLst>
          </a:blip>
          <a:srcRect l="37268" r="31145"/>
          <a:stretch>
            <a:fillRect/>
          </a:stretch>
        </p:blipFill>
        <p:spPr bwMode="auto">
          <a:xfrm rot="76060">
            <a:off x="8960860" y="4630601"/>
            <a:ext cx="1237182" cy="1952346"/>
          </a:xfrm>
          <a:prstGeom prst="rect">
            <a:avLst/>
          </a:prstGeom>
          <a:solidFill>
            <a:srgbClr val="FFFFFF"/>
          </a:solidFill>
        </p:spPr>
      </p:pic>
      <p:pic>
        <p:nvPicPr>
          <p:cNvPr id="4098" name="Picture 2">
            <a:extLst>
              <a:ext uri="{FF2B5EF4-FFF2-40B4-BE49-F238E27FC236}">
                <a16:creationId xmlns:a16="http://schemas.microsoft.com/office/drawing/2014/main" id="{AEFB5AAF-891E-417C-BC26-65C751827A7B}"/>
              </a:ext>
            </a:extLst>
          </p:cNvPr>
          <p:cNvPicPr>
            <a:picLocks noChangeAspect="1" noChangeArrowheads="1"/>
          </p:cNvPicPr>
          <p:nvPr/>
        </p:nvPicPr>
        <p:blipFill>
          <a:blip r:embed="rId7" cstate="email">
            <a:clrChange>
              <a:clrFrom>
                <a:srgbClr val="000000">
                  <a:alpha val="0"/>
                </a:srgbClr>
              </a:clrFrom>
              <a:clrTo>
                <a:srgbClr val="000000">
                  <a:alpha val="0"/>
                </a:srgbClr>
              </a:clrTo>
            </a:clrChange>
            <a:alphaModFix/>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8070582" y="5381682"/>
            <a:ext cx="491108" cy="450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Grafik 2">
            <a:extLst>
              <a:ext uri="{FF2B5EF4-FFF2-40B4-BE49-F238E27FC236}">
                <a16:creationId xmlns:a16="http://schemas.microsoft.com/office/drawing/2014/main" id="{8E82A41D-B6D9-4E5B-A204-174AE470D6F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71649" y="594360"/>
            <a:ext cx="2880654" cy="2160240"/>
          </a:xfrm>
          <a:prstGeom prst="rect">
            <a:avLst/>
          </a:prstGeom>
        </p:spPr>
      </p:pic>
    </p:spTree>
    <p:extLst>
      <p:ext uri="{BB962C8B-B14F-4D97-AF65-F5344CB8AC3E}">
        <p14:creationId xmlns:p14="http://schemas.microsoft.com/office/powerpoint/2010/main" val="305591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3547" y="1576621"/>
            <a:ext cx="2268379" cy="19648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4273" name="Title 1"/>
          <p:cNvSpPr>
            <a:spLocks noGrp="1"/>
          </p:cNvSpPr>
          <p:nvPr>
            <p:ph type="title"/>
          </p:nvPr>
        </p:nvSpPr>
        <p:spPr>
          <a:xfrm>
            <a:off x="330476" y="166514"/>
            <a:ext cx="8335791" cy="793833"/>
          </a:xfrm>
        </p:spPr>
        <p:txBody>
          <a:bodyPr>
            <a:normAutofit/>
          </a:bodyPr>
          <a:lstStyle/>
          <a:p>
            <a:pPr>
              <a:defRPr/>
            </a:pPr>
            <a:r>
              <a:rPr lang="en-US" altLang="en-US" dirty="0"/>
              <a:t>Waste s</a:t>
            </a:r>
            <a:r>
              <a:rPr altLang="en-US" dirty="0"/>
              <a:t>torage</a:t>
            </a:r>
            <a:r>
              <a:rPr lang="de-DE" altLang="en-US" dirty="0"/>
              <a:t>: </a:t>
            </a:r>
            <a:r>
              <a:rPr lang="en-US" altLang="en-US" dirty="0"/>
              <a:t>i</a:t>
            </a:r>
            <a:r>
              <a:rPr altLang="en-US" dirty="0"/>
              <a:t>nfectious </a:t>
            </a:r>
            <a:r>
              <a:rPr lang="en-GB" altLang="en-US" dirty="0"/>
              <a:t>&amp;</a:t>
            </a:r>
            <a:r>
              <a:rPr altLang="en-US" dirty="0"/>
              <a:t> </a:t>
            </a:r>
            <a:r>
              <a:rPr lang="en-US" altLang="en-US" dirty="0"/>
              <a:t>s</a:t>
            </a:r>
            <a:r>
              <a:rPr altLang="en-US" dirty="0"/>
              <a:t>harp </a:t>
            </a:r>
            <a:r>
              <a:rPr lang="en-US" altLang="en-US" dirty="0"/>
              <a:t>w</a:t>
            </a:r>
            <a:r>
              <a:rPr altLang="en-US" dirty="0"/>
              <a:t>aste</a:t>
            </a:r>
            <a:endParaRPr altLang="fr-FR" dirty="0"/>
          </a:p>
        </p:txBody>
      </p:sp>
      <p:sp>
        <p:nvSpPr>
          <p:cNvPr id="68611" name="Rectangle 4"/>
          <p:cNvSpPr>
            <a:spLocks noChangeArrowheads="1"/>
          </p:cNvSpPr>
          <p:nvPr/>
        </p:nvSpPr>
        <p:spPr bwMode="auto">
          <a:xfrm>
            <a:off x="330476" y="1117314"/>
            <a:ext cx="5398666" cy="50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rtl="0">
              <a:spcAft>
                <a:spcPts val="1323"/>
              </a:spcAft>
              <a:buClr>
                <a:schemeClr val="accent6">
                  <a:lumMod val="50000"/>
                </a:schemeClr>
              </a:buClr>
              <a:buFont typeface="Arial" panose="020B0604020202020204" pitchFamily="34" charset="0"/>
              <a:buChar char="•"/>
            </a:pPr>
            <a:r>
              <a:rPr lang="en-US" altLang="en-US" sz="2426" b="0" dirty="0">
                <a:solidFill>
                  <a:srgbClr val="002060"/>
                </a:solidFill>
              </a:rPr>
              <a:t>Only infectious and sharp waste should be stored here – </a:t>
            </a:r>
            <a:r>
              <a:rPr lang="en-US" altLang="en-US" sz="2426" dirty="0">
                <a:solidFill>
                  <a:srgbClr val="002060"/>
                </a:solidFill>
              </a:rPr>
              <a:t>no mixture </a:t>
            </a:r>
            <a:r>
              <a:rPr lang="en-US" altLang="en-US" sz="2426" b="0" dirty="0">
                <a:solidFill>
                  <a:srgbClr val="002060"/>
                </a:solidFill>
              </a:rPr>
              <a:t>with other waste.</a:t>
            </a:r>
          </a:p>
          <a:p>
            <a:pPr rtl="0">
              <a:spcAft>
                <a:spcPts val="1323"/>
              </a:spcAft>
              <a:buClr>
                <a:schemeClr val="accent6">
                  <a:lumMod val="50000"/>
                </a:schemeClr>
              </a:buClr>
              <a:buFont typeface="Arial" panose="020B0604020202020204" pitchFamily="34" charset="0"/>
              <a:buChar char="•"/>
            </a:pPr>
            <a:r>
              <a:rPr lang="en-US" altLang="en-US" sz="2426" dirty="0">
                <a:solidFill>
                  <a:srgbClr val="002060"/>
                </a:solidFill>
              </a:rPr>
              <a:t>Inaccessible </a:t>
            </a:r>
            <a:r>
              <a:rPr lang="en-US" altLang="en-US" sz="2426" b="0" dirty="0">
                <a:solidFill>
                  <a:srgbClr val="002060"/>
                </a:solidFill>
              </a:rPr>
              <a:t>to unauthorized persons, animals, insects and birds</a:t>
            </a:r>
          </a:p>
          <a:p>
            <a:pPr rtl="0">
              <a:spcAft>
                <a:spcPts val="1323"/>
              </a:spcAft>
              <a:buClr>
                <a:schemeClr val="accent6">
                  <a:lumMod val="50000"/>
                </a:schemeClr>
              </a:buClr>
              <a:buFont typeface="Arial" panose="020B0604020202020204" pitchFamily="34" charset="0"/>
              <a:buChar char="•"/>
            </a:pPr>
            <a:r>
              <a:rPr lang="en-US" altLang="en-US" sz="2426" b="0" dirty="0">
                <a:solidFill>
                  <a:srgbClr val="002060"/>
                </a:solidFill>
              </a:rPr>
              <a:t>Marked with </a:t>
            </a:r>
            <a:r>
              <a:rPr lang="en-US" altLang="en-US" sz="2426" dirty="0">
                <a:solidFill>
                  <a:srgbClr val="002060"/>
                </a:solidFill>
              </a:rPr>
              <a:t>biohazard symbol</a:t>
            </a:r>
          </a:p>
          <a:p>
            <a:pPr rtl="0">
              <a:spcAft>
                <a:spcPts val="1323"/>
              </a:spcAft>
              <a:buClr>
                <a:schemeClr val="accent6">
                  <a:lumMod val="50000"/>
                </a:schemeClr>
              </a:buClr>
              <a:buFont typeface="Arial" panose="020B0604020202020204" pitchFamily="34" charset="0"/>
              <a:buChar char="•"/>
            </a:pPr>
            <a:r>
              <a:rPr lang="en-GB" sz="2426" dirty="0">
                <a:solidFill>
                  <a:srgbClr val="002060"/>
                </a:solidFill>
              </a:rPr>
              <a:t>Floor and walls </a:t>
            </a:r>
            <a:r>
              <a:rPr lang="en-GB" sz="2426" b="0" dirty="0">
                <a:solidFill>
                  <a:srgbClr val="002060"/>
                </a:solidFill>
              </a:rPr>
              <a:t>are sealed or tiled to allow easy disinfection </a:t>
            </a:r>
          </a:p>
          <a:p>
            <a:pPr rtl="0">
              <a:spcAft>
                <a:spcPts val="1323"/>
              </a:spcAft>
              <a:buClr>
                <a:schemeClr val="accent6">
                  <a:lumMod val="50000"/>
                </a:schemeClr>
              </a:buClr>
              <a:buFont typeface="Arial" panose="020B0604020202020204" pitchFamily="34" charset="0"/>
              <a:buChar char="•"/>
            </a:pPr>
            <a:r>
              <a:rPr lang="en-US" altLang="en-US" sz="2426" b="0" dirty="0">
                <a:solidFill>
                  <a:srgbClr val="002060"/>
                </a:solidFill>
              </a:rPr>
              <a:t>Keep well </a:t>
            </a:r>
            <a:r>
              <a:rPr lang="en-US" altLang="en-US" sz="2426" dirty="0">
                <a:solidFill>
                  <a:srgbClr val="002060"/>
                </a:solidFill>
              </a:rPr>
              <a:t>ventilated &amp; protected </a:t>
            </a:r>
            <a:r>
              <a:rPr lang="en-US" altLang="en-US" sz="2426" b="0" dirty="0">
                <a:solidFill>
                  <a:srgbClr val="002060"/>
                </a:solidFill>
              </a:rPr>
              <a:t>from rain </a:t>
            </a:r>
          </a:p>
        </p:txBody>
      </p:sp>
      <p:pic>
        <p:nvPicPr>
          <p:cNvPr id="2" name="Grafik 1">
            <a:extLst>
              <a:ext uri="{FF2B5EF4-FFF2-40B4-BE49-F238E27FC236}">
                <a16:creationId xmlns:a16="http://schemas.microsoft.com/office/drawing/2014/main" id="{08AF3C3E-8A6F-4F3E-8EEE-F662415011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3547" y="3658438"/>
            <a:ext cx="4326312" cy="2206498"/>
          </a:xfrm>
          <a:prstGeom prst="rect">
            <a:avLst/>
          </a:prstGeom>
        </p:spPr>
      </p:pic>
      <p:pic>
        <p:nvPicPr>
          <p:cNvPr id="5122" name="Picture 2">
            <a:extLst>
              <a:ext uri="{FF2B5EF4-FFF2-40B4-BE49-F238E27FC236}">
                <a16:creationId xmlns:a16="http://schemas.microsoft.com/office/drawing/2014/main" id="{672A482E-3689-4533-9288-DD8C8FF6B08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62959" y="1675654"/>
            <a:ext cx="1816745" cy="1816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elle 6">
            <a:extLst>
              <a:ext uri="{FF2B5EF4-FFF2-40B4-BE49-F238E27FC236}">
                <a16:creationId xmlns:a16="http://schemas.microsoft.com/office/drawing/2014/main" id="{5FF7D033-7DD0-4996-AC20-831C2C5562FE}"/>
              </a:ext>
            </a:extLst>
          </p:cNvPr>
          <p:cNvGraphicFramePr>
            <a:graphicFrameLocks noGrp="1"/>
          </p:cNvGraphicFramePr>
          <p:nvPr>
            <p:extLst>
              <p:ext uri="{D42A27DB-BD31-4B8C-83A1-F6EECF244321}">
                <p14:modId xmlns:p14="http://schemas.microsoft.com/office/powerpoint/2010/main" val="185970525"/>
              </p:ext>
            </p:extLst>
          </p:nvPr>
        </p:nvGraphicFramePr>
        <p:xfrm>
          <a:off x="702259" y="5885609"/>
          <a:ext cx="9288882" cy="1429059"/>
        </p:xfrm>
        <a:graphic>
          <a:graphicData uri="http://schemas.openxmlformats.org/drawingml/2006/table">
            <a:tbl>
              <a:tblPr>
                <a:tableStyleId>{5C22544A-7EE6-4342-B048-85BDC9FD1C3A}</a:tableStyleId>
              </a:tblPr>
              <a:tblGrid>
                <a:gridCol w="3808214">
                  <a:extLst>
                    <a:ext uri="{9D8B030D-6E8A-4147-A177-3AD203B41FA5}">
                      <a16:colId xmlns:a16="http://schemas.microsoft.com/office/drawing/2014/main" val="390945265"/>
                    </a:ext>
                  </a:extLst>
                </a:gridCol>
                <a:gridCol w="5480668">
                  <a:extLst>
                    <a:ext uri="{9D8B030D-6E8A-4147-A177-3AD203B41FA5}">
                      <a16:colId xmlns:a16="http://schemas.microsoft.com/office/drawing/2014/main" val="3208500601"/>
                    </a:ext>
                  </a:extLst>
                </a:gridCol>
              </a:tblGrid>
              <a:tr h="1429059">
                <a:tc>
                  <a:txBody>
                    <a:bodyPr/>
                    <a:lstStyle/>
                    <a:p>
                      <a:pPr marL="228600">
                        <a:spcAft>
                          <a:spcPts val="0"/>
                        </a:spcAft>
                      </a:pPr>
                      <a:r>
                        <a:rPr lang="en-GB" sz="2400" b="1" kern="50" dirty="0">
                          <a:effectLst/>
                          <a:latin typeface="Arial" panose="020B0604020202020204" pitchFamily="34" charset="0"/>
                          <a:cs typeface="Arial" panose="020B0604020202020204" pitchFamily="34" charset="0"/>
                        </a:rPr>
                        <a:t>Temperate climate:</a:t>
                      </a:r>
                      <a:endParaRPr lang="en-US" sz="2400" b="1" kern="50" dirty="0">
                        <a:effectLst/>
                        <a:latin typeface="Arial" panose="020B0604020202020204" pitchFamily="34" charset="0"/>
                        <a:cs typeface="Arial" panose="020B0604020202020204" pitchFamily="34" charset="0"/>
                      </a:endParaRPr>
                    </a:p>
                    <a:p>
                      <a:pPr marL="342900" lvl="0" indent="-342900" algn="just">
                        <a:spcAft>
                          <a:spcPts val="0"/>
                        </a:spcAft>
                        <a:buFont typeface="Wingdings" panose="05000000000000000000" pitchFamily="2" charset="2"/>
                        <a:buChar char=""/>
                        <a:tabLst>
                          <a:tab pos="1356360" algn="l"/>
                        </a:tabLst>
                      </a:pPr>
                      <a:r>
                        <a:rPr lang="en-GB" sz="2400" kern="50" dirty="0">
                          <a:effectLst/>
                          <a:latin typeface="Arial" panose="020B0604020202020204" pitchFamily="34" charset="0"/>
                          <a:cs typeface="Arial" panose="020B0604020202020204" pitchFamily="34" charset="0"/>
                        </a:rPr>
                        <a:t>72 hours in winter</a:t>
                      </a:r>
                      <a:endParaRPr lang="en-US" sz="2400" kern="50" dirty="0">
                        <a:effectLst/>
                        <a:latin typeface="Arial" panose="020B0604020202020204" pitchFamily="34" charset="0"/>
                        <a:cs typeface="Arial" panose="020B0604020202020204" pitchFamily="34" charset="0"/>
                      </a:endParaRPr>
                    </a:p>
                    <a:p>
                      <a:pPr marL="342900" lvl="0" indent="-342900" algn="just">
                        <a:spcAft>
                          <a:spcPts val="0"/>
                        </a:spcAft>
                        <a:buFont typeface="Wingdings" panose="05000000000000000000" pitchFamily="2" charset="2"/>
                        <a:buChar char=""/>
                        <a:tabLst>
                          <a:tab pos="1356360" algn="l"/>
                        </a:tabLst>
                      </a:pPr>
                      <a:r>
                        <a:rPr lang="en-GB" sz="2400" kern="50" dirty="0">
                          <a:effectLst/>
                          <a:latin typeface="Arial" panose="020B0604020202020204" pitchFamily="34" charset="0"/>
                          <a:cs typeface="Arial" panose="020B0604020202020204" pitchFamily="34" charset="0"/>
                        </a:rPr>
                        <a:t>48 hours in summer</a:t>
                      </a:r>
                      <a:endParaRPr lang="en-US" sz="2400" kern="50" dirty="0">
                        <a:effectLst/>
                        <a:latin typeface="Arial" panose="020B0604020202020204" pitchFamily="34" charset="0"/>
                        <a:ea typeface="Lucida Sans Unicode" panose="020B0602030504020204" pitchFamily="34" charset="0"/>
                        <a:cs typeface="Arial" panose="020B0604020202020204" pitchFamily="34" charset="0"/>
                      </a:endParaRPr>
                    </a:p>
                  </a:txBody>
                  <a:tcPr marL="75613" marR="75613" marT="0" marB="0"/>
                </a:tc>
                <a:tc>
                  <a:txBody>
                    <a:bodyPr/>
                    <a:lstStyle/>
                    <a:p>
                      <a:pPr marL="228600">
                        <a:spcAft>
                          <a:spcPts val="0"/>
                        </a:spcAft>
                      </a:pPr>
                      <a:r>
                        <a:rPr lang="en-GB" sz="2400" b="1" kern="50" dirty="0">
                          <a:effectLst/>
                          <a:latin typeface="Arial" panose="020B0604020202020204" pitchFamily="34" charset="0"/>
                          <a:cs typeface="Arial" panose="020B0604020202020204" pitchFamily="34" charset="0"/>
                        </a:rPr>
                        <a:t>Warm climate:</a:t>
                      </a:r>
                      <a:endParaRPr lang="en-US" sz="2400" b="1" kern="50" dirty="0">
                        <a:effectLst/>
                        <a:latin typeface="Arial" panose="020B0604020202020204" pitchFamily="34" charset="0"/>
                        <a:cs typeface="Arial" panose="020B0604020202020204" pitchFamily="34" charset="0"/>
                      </a:endParaRPr>
                    </a:p>
                    <a:p>
                      <a:pPr marL="342900" lvl="0" indent="-342900" algn="just">
                        <a:spcAft>
                          <a:spcPts val="0"/>
                        </a:spcAft>
                        <a:buFont typeface="Wingdings" panose="05000000000000000000" pitchFamily="2" charset="2"/>
                        <a:buChar char=""/>
                        <a:tabLst>
                          <a:tab pos="867410" algn="l"/>
                          <a:tab pos="1356360" algn="l"/>
                        </a:tabLst>
                      </a:pPr>
                      <a:r>
                        <a:rPr lang="en-GB" sz="2400" kern="50" dirty="0">
                          <a:effectLst/>
                          <a:latin typeface="Arial" panose="020B0604020202020204" pitchFamily="34" charset="0"/>
                          <a:cs typeface="Arial" panose="020B0604020202020204" pitchFamily="34" charset="0"/>
                        </a:rPr>
                        <a:t>48 hours during the cool season</a:t>
                      </a:r>
                      <a:endParaRPr lang="en-US" sz="2400" kern="50" dirty="0">
                        <a:effectLst/>
                        <a:latin typeface="Arial" panose="020B0604020202020204" pitchFamily="34" charset="0"/>
                        <a:cs typeface="Arial" panose="020B0604020202020204" pitchFamily="34" charset="0"/>
                      </a:endParaRPr>
                    </a:p>
                    <a:p>
                      <a:pPr marL="342900" lvl="0" indent="-342900" algn="just">
                        <a:spcAft>
                          <a:spcPts val="0"/>
                        </a:spcAft>
                        <a:buFont typeface="Wingdings" panose="05000000000000000000" pitchFamily="2" charset="2"/>
                        <a:buChar char=""/>
                        <a:tabLst>
                          <a:tab pos="867410" algn="l"/>
                          <a:tab pos="1356360" algn="l"/>
                        </a:tabLst>
                      </a:pPr>
                      <a:r>
                        <a:rPr lang="en-GB" sz="2400" kern="50" dirty="0">
                          <a:effectLst/>
                          <a:latin typeface="Arial" panose="020B0604020202020204" pitchFamily="34" charset="0"/>
                          <a:cs typeface="Arial" panose="020B0604020202020204" pitchFamily="34" charset="0"/>
                        </a:rPr>
                        <a:t>24 hours during the hot season</a:t>
                      </a:r>
                      <a:endParaRPr lang="en-US" sz="2400" kern="50" dirty="0">
                        <a:effectLst/>
                        <a:latin typeface="Arial" panose="020B0604020202020204" pitchFamily="34" charset="0"/>
                        <a:ea typeface="Lucida Sans Unicode" panose="020B0602030504020204" pitchFamily="34" charset="0"/>
                        <a:cs typeface="Arial" panose="020B0604020202020204" pitchFamily="34" charset="0"/>
                      </a:endParaRPr>
                    </a:p>
                  </a:txBody>
                  <a:tcPr marL="75613" marR="75613" marT="0" marB="0"/>
                </a:tc>
                <a:extLst>
                  <a:ext uri="{0D108BD9-81ED-4DB2-BD59-A6C34878D82A}">
                    <a16:rowId xmlns:a16="http://schemas.microsoft.com/office/drawing/2014/main" val="1076185226"/>
                  </a:ext>
                </a:extLst>
              </a:tr>
            </a:tbl>
          </a:graphicData>
        </a:graphic>
      </p:graphicFrame>
    </p:spTree>
    <p:extLst>
      <p:ext uri="{BB962C8B-B14F-4D97-AF65-F5344CB8AC3E}">
        <p14:creationId xmlns:p14="http://schemas.microsoft.com/office/powerpoint/2010/main" val="3904398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53" y="252960"/>
            <a:ext cx="7955357" cy="793833"/>
          </a:xfrm>
        </p:spPr>
        <p:txBody>
          <a:bodyPr/>
          <a:lstStyle/>
          <a:p>
            <a:r>
              <a:rPr lang="de-DE" dirty="0"/>
              <a:t>Heirarchy of waste treatment options</a:t>
            </a:r>
            <a:endParaRPr lang="en-GB" dirty="0"/>
          </a:p>
        </p:txBody>
      </p:sp>
      <p:pic>
        <p:nvPicPr>
          <p:cNvPr id="6" name="Grafik 5">
            <a:extLst>
              <a:ext uri="{FF2B5EF4-FFF2-40B4-BE49-F238E27FC236}">
                <a16:creationId xmlns:a16="http://schemas.microsoft.com/office/drawing/2014/main" id="{DDF32BB5-352F-453D-976C-741B7FDE8F59}"/>
              </a:ext>
            </a:extLst>
          </p:cNvPr>
          <p:cNvPicPr>
            <a:picLocks noChangeAspect="1"/>
          </p:cNvPicPr>
          <p:nvPr/>
        </p:nvPicPr>
        <p:blipFill>
          <a:blip r:embed="rId3"/>
          <a:stretch>
            <a:fillRect/>
          </a:stretch>
        </p:blipFill>
        <p:spPr>
          <a:xfrm>
            <a:off x="161807" y="1323329"/>
            <a:ext cx="5773815" cy="5540315"/>
          </a:xfrm>
          <a:prstGeom prst="rect">
            <a:avLst/>
          </a:prstGeom>
        </p:spPr>
      </p:pic>
      <p:pic>
        <p:nvPicPr>
          <p:cNvPr id="10" name="Picture 7">
            <a:extLst>
              <a:ext uri="{FF2B5EF4-FFF2-40B4-BE49-F238E27FC236}">
                <a16:creationId xmlns:a16="http://schemas.microsoft.com/office/drawing/2014/main" id="{1B0CE0D2-F548-4C98-A3CC-C6957E5E449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900968" y="3222763"/>
            <a:ext cx="2106779" cy="15961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DE1AB570-8BD0-4B56-8573-8D9CD60FC4A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95052" y="1235689"/>
            <a:ext cx="1318611" cy="15635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Grafik 11">
            <a:extLst>
              <a:ext uri="{FF2B5EF4-FFF2-40B4-BE49-F238E27FC236}">
                <a16:creationId xmlns:a16="http://schemas.microsoft.com/office/drawing/2014/main" id="{8A2C492E-D1A9-4551-BA12-8394A1793F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0968" y="5372135"/>
            <a:ext cx="2088908" cy="1383086"/>
          </a:xfrm>
          <a:prstGeom prst="rect">
            <a:avLst/>
          </a:prstGeom>
          <a:ln>
            <a:noFill/>
          </a:ln>
          <a:effectLst>
            <a:outerShdw blurRad="292100" dist="139700" dir="2700000" algn="tl" rotWithShape="0">
              <a:srgbClr val="333333">
                <a:alpha val="65000"/>
              </a:srgbClr>
            </a:outerShdw>
          </a:effectLst>
        </p:spPr>
      </p:pic>
      <p:sp>
        <p:nvSpPr>
          <p:cNvPr id="13" name="Rechteck 12">
            <a:extLst>
              <a:ext uri="{FF2B5EF4-FFF2-40B4-BE49-F238E27FC236}">
                <a16:creationId xmlns:a16="http://schemas.microsoft.com/office/drawing/2014/main" id="{E468E9AB-BF8F-47E5-9B2F-8A610D02F259}"/>
              </a:ext>
            </a:extLst>
          </p:cNvPr>
          <p:cNvSpPr/>
          <p:nvPr/>
        </p:nvSpPr>
        <p:spPr>
          <a:xfrm>
            <a:off x="0" y="7178765"/>
            <a:ext cx="9883763" cy="276999"/>
          </a:xfrm>
          <a:prstGeom prst="rect">
            <a:avLst/>
          </a:prstGeom>
        </p:spPr>
        <p:txBody>
          <a:bodyPr wrap="square">
            <a:spAutoFit/>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9164D"/>
                </a:solidFill>
                <a:effectLst/>
                <a:uLnTx/>
                <a:uFillTx/>
                <a:latin typeface="Arial" charset="0"/>
                <a:ea typeface="+mn-ea"/>
                <a:cs typeface="Arial" charset="0"/>
                <a:hlinkClick r:id="rId7"/>
              </a:rPr>
              <a:t>https://www.who.int/water_sanitation_health/publications/technologies-for-the-treatment-of-infectious-and-sharp-waste/en/</a:t>
            </a:r>
            <a:r>
              <a:rPr kumimoji="0" lang="de-DE" sz="1200" b="0" i="0" u="none" strike="noStrike" kern="1200" cap="none" spc="0" normalizeH="0" baseline="0" noProof="0" dirty="0">
                <a:ln>
                  <a:noFill/>
                </a:ln>
                <a:solidFill>
                  <a:srgbClr val="09164D"/>
                </a:solidFill>
                <a:effectLst/>
                <a:uLnTx/>
                <a:uFillTx/>
                <a:latin typeface="Arial" charset="0"/>
                <a:ea typeface="+mn-ea"/>
                <a:cs typeface="Arial" charset="0"/>
              </a:rPr>
              <a:t>  </a:t>
            </a:r>
          </a:p>
        </p:txBody>
      </p:sp>
      <p:pic>
        <p:nvPicPr>
          <p:cNvPr id="4098" name="Picture 2" descr="https://www.who.int/water_sanitation_health/publications/infectious-sharp-waste-from-hcf-150px.jpg">
            <a:extLst>
              <a:ext uri="{FF2B5EF4-FFF2-40B4-BE49-F238E27FC236}">
                <a16:creationId xmlns:a16="http://schemas.microsoft.com/office/drawing/2014/main" id="{18462749-9D81-4639-8B8D-E86515A98E2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102843" y="123530"/>
            <a:ext cx="1428750" cy="2038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76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759" y="802271"/>
            <a:ext cx="6896585" cy="573046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9164D"/>
              </a:buClr>
              <a:buFont typeface="Wingdings" panose="05000000000000000000" pitchFamily="2" charset="2"/>
              <a:buChar char="§"/>
            </a:pPr>
            <a:r>
              <a:rPr lang="en-US" altLang="en-US" sz="2426" dirty="0">
                <a:solidFill>
                  <a:srgbClr val="09164D"/>
                </a:solidFill>
                <a:latin typeface="Arial" panose="020B0604020202020204" pitchFamily="34" charset="0"/>
                <a:ea typeface="ＭＳ Ｐゴシック" charset="0"/>
                <a:cs typeface="Arial" panose="020B0604020202020204" pitchFamily="34" charset="0"/>
              </a:rPr>
              <a:t>Incineration should comply with Stockholm Convention (BAT):  </a:t>
            </a:r>
          </a:p>
          <a:p>
            <a:pPr lvl="1">
              <a:spcBef>
                <a:spcPct val="20000"/>
              </a:spcBef>
              <a:buClr>
                <a:srgbClr val="09164D"/>
              </a:buClr>
              <a:buFont typeface="Wingdings" panose="05000000000000000000" pitchFamily="2" charset="2"/>
              <a:buChar char="§"/>
            </a:pPr>
            <a:r>
              <a:rPr lang="en-US" altLang="en-US" sz="1700" dirty="0">
                <a:solidFill>
                  <a:srgbClr val="09164D"/>
                </a:solidFill>
                <a:latin typeface="Arial" panose="020B0604020202020204" pitchFamily="34" charset="0"/>
                <a:ea typeface="ＭＳ Ｐゴシック" charset="0"/>
                <a:cs typeface="Arial" panose="020B0604020202020204" pitchFamily="34" charset="0"/>
              </a:rPr>
              <a:t>2 </a:t>
            </a:r>
            <a:r>
              <a:rPr lang="en-US" altLang="en-US" sz="2000" dirty="0">
                <a:solidFill>
                  <a:srgbClr val="09164D"/>
                </a:solidFill>
                <a:latin typeface="Arial" panose="020B0604020202020204" pitchFamily="34" charset="0"/>
                <a:ea typeface="ＭＳ Ｐゴシック" charset="0"/>
                <a:cs typeface="Arial" panose="020B0604020202020204" pitchFamily="34" charset="0"/>
              </a:rPr>
              <a:t>burning chambers (1</a:t>
            </a:r>
            <a:r>
              <a:rPr lang="en-US" altLang="en-US" sz="2000" baseline="30000" dirty="0">
                <a:solidFill>
                  <a:srgbClr val="09164D"/>
                </a:solidFill>
                <a:latin typeface="Arial" panose="020B0604020202020204" pitchFamily="34" charset="0"/>
                <a:ea typeface="ＭＳ Ｐゴシック" charset="0"/>
                <a:cs typeface="Arial" panose="020B0604020202020204" pitchFamily="34" charset="0"/>
              </a:rPr>
              <a:t>st</a:t>
            </a:r>
            <a:r>
              <a:rPr lang="en-US" altLang="en-US" sz="2000" dirty="0">
                <a:solidFill>
                  <a:srgbClr val="09164D"/>
                </a:solidFill>
                <a:latin typeface="Arial" panose="020B0604020202020204" pitchFamily="34" charset="0"/>
                <a:ea typeface="ＭＳ Ｐゴシック" charset="0"/>
                <a:cs typeface="Arial" panose="020B0604020202020204" pitchFamily="34" charset="0"/>
              </a:rPr>
              <a:t>: 850 °C  and 2</a:t>
            </a:r>
            <a:r>
              <a:rPr lang="en-US" altLang="en-US" sz="2000" baseline="30000" dirty="0">
                <a:solidFill>
                  <a:srgbClr val="09164D"/>
                </a:solidFill>
                <a:latin typeface="Arial" panose="020B0604020202020204" pitchFamily="34" charset="0"/>
                <a:ea typeface="ＭＳ Ｐゴシック" charset="0"/>
                <a:cs typeface="Arial" panose="020B0604020202020204" pitchFamily="34" charset="0"/>
              </a:rPr>
              <a:t>nd</a:t>
            </a:r>
            <a:r>
              <a:rPr lang="en-US" altLang="en-US" sz="2000" dirty="0">
                <a:solidFill>
                  <a:srgbClr val="09164D"/>
                </a:solidFill>
                <a:latin typeface="Arial" panose="020B0604020202020204" pitchFamily="34" charset="0"/>
                <a:ea typeface="ＭＳ Ｐゴシック" charset="0"/>
                <a:cs typeface="Arial" panose="020B0604020202020204" pitchFamily="34" charset="0"/>
              </a:rPr>
              <a:t>: 1,100°C),</a:t>
            </a:r>
          </a:p>
          <a:p>
            <a:pPr marL="502170" indent="-342900">
              <a:spcBef>
                <a:spcPct val="20000"/>
              </a:spcBef>
              <a:buClr>
                <a:srgbClr val="09164D"/>
              </a:buClr>
              <a:buFont typeface="Wingdings" panose="05000000000000000000" pitchFamily="2" charset="2"/>
              <a:buChar char="§"/>
            </a:pPr>
            <a:r>
              <a:rPr lang="en-US" altLang="en-US" sz="2000" dirty="0">
                <a:solidFill>
                  <a:srgbClr val="09164D"/>
                </a:solidFill>
                <a:latin typeface="Arial" panose="020B0604020202020204" pitchFamily="34" charset="0"/>
                <a:ea typeface="ＭＳ Ｐゴシック" charset="0"/>
                <a:cs typeface="Arial" panose="020B0604020202020204" pitchFamily="34" charset="0"/>
              </a:rPr>
              <a:t>auxiliary burners </a:t>
            </a:r>
          </a:p>
          <a:p>
            <a:pPr marL="502170" indent="-342900">
              <a:spcBef>
                <a:spcPct val="20000"/>
              </a:spcBef>
              <a:buClr>
                <a:srgbClr val="09164D"/>
              </a:buClr>
              <a:buFont typeface="Wingdings" panose="05000000000000000000" pitchFamily="2" charset="2"/>
              <a:buChar char="§"/>
            </a:pPr>
            <a:r>
              <a:rPr lang="en-US" altLang="en-US" sz="2000" dirty="0">
                <a:solidFill>
                  <a:srgbClr val="09164D"/>
                </a:solidFill>
                <a:latin typeface="Arial" panose="020B0604020202020204" pitchFamily="34" charset="0"/>
                <a:ea typeface="ＭＳ Ｐゴシック" charset="0"/>
                <a:cs typeface="Arial" panose="020B0604020202020204" pitchFamily="34" charset="0"/>
              </a:rPr>
              <a:t>sufficient resident time of air in the 2</a:t>
            </a:r>
            <a:r>
              <a:rPr lang="en-US" altLang="en-US" sz="2000" baseline="30000" dirty="0">
                <a:solidFill>
                  <a:srgbClr val="09164D"/>
                </a:solidFill>
                <a:latin typeface="Arial" panose="020B0604020202020204" pitchFamily="34" charset="0"/>
                <a:ea typeface="ＭＳ Ｐゴシック" charset="0"/>
                <a:cs typeface="Arial" panose="020B0604020202020204" pitchFamily="34" charset="0"/>
              </a:rPr>
              <a:t>nd</a:t>
            </a:r>
            <a:r>
              <a:rPr lang="en-US" altLang="en-US" sz="2000" dirty="0">
                <a:solidFill>
                  <a:srgbClr val="09164D"/>
                </a:solidFill>
                <a:latin typeface="Arial" panose="020B0604020202020204" pitchFamily="34" charset="0"/>
                <a:ea typeface="ＭＳ Ｐゴシック" charset="0"/>
                <a:cs typeface="Arial" panose="020B0604020202020204" pitchFamily="34" charset="0"/>
              </a:rPr>
              <a:t> chamber</a:t>
            </a:r>
          </a:p>
          <a:p>
            <a:pPr marL="502170" indent="-342900">
              <a:spcBef>
                <a:spcPct val="20000"/>
              </a:spcBef>
              <a:buClr>
                <a:srgbClr val="09164D"/>
              </a:buClr>
              <a:buFont typeface="Wingdings" panose="05000000000000000000" pitchFamily="2" charset="2"/>
              <a:buChar char="§"/>
            </a:pPr>
            <a:r>
              <a:rPr lang="en-US" altLang="en-US" sz="2000" dirty="0">
                <a:solidFill>
                  <a:srgbClr val="09164D"/>
                </a:solidFill>
                <a:latin typeface="Arial" panose="020B0604020202020204" pitchFamily="34" charset="0"/>
                <a:ea typeface="ＭＳ Ｐゴシック" charset="0"/>
                <a:cs typeface="Arial" panose="020B0604020202020204" pitchFamily="34" charset="0"/>
              </a:rPr>
              <a:t>sufficient oxygen content and high turbulence of exhaust gases </a:t>
            </a:r>
          </a:p>
          <a:p>
            <a:pPr marL="502170" indent="-342900">
              <a:spcBef>
                <a:spcPct val="20000"/>
              </a:spcBef>
              <a:buClr>
                <a:srgbClr val="09164D"/>
              </a:buClr>
              <a:buFont typeface="Wingdings" panose="05000000000000000000" pitchFamily="2" charset="2"/>
              <a:buChar char="§"/>
            </a:pPr>
            <a:r>
              <a:rPr lang="en-US" altLang="en-US" sz="2000" dirty="0">
                <a:solidFill>
                  <a:srgbClr val="09164D"/>
                </a:solidFill>
                <a:latin typeface="Arial" panose="020B0604020202020204" pitchFamily="34" charset="0"/>
                <a:ea typeface="ＭＳ Ｐゴシック" charset="0"/>
                <a:cs typeface="Arial" panose="020B0604020202020204" pitchFamily="34" charset="0"/>
              </a:rPr>
              <a:t>As well as  flue gas treatment</a:t>
            </a:r>
            <a:endParaRPr lang="en-GB" sz="2000" dirty="0">
              <a:solidFill>
                <a:srgbClr val="09164D"/>
              </a:solidFill>
              <a:latin typeface="Arial" panose="020B0604020202020204" pitchFamily="34" charset="0"/>
              <a:ea typeface="ＭＳ Ｐゴシック" charset="0"/>
              <a:cs typeface="Arial" panose="020B0604020202020204" pitchFamily="34" charset="0"/>
            </a:endParaRPr>
          </a:p>
          <a:p>
            <a:pPr marL="342900" lvl="0" indent="-342900" fontAlgn="base">
              <a:spcBef>
                <a:spcPct val="20000"/>
              </a:spcBef>
              <a:buClr>
                <a:srgbClr val="09164D"/>
              </a:buClr>
              <a:buFont typeface="Wingdings" panose="05000000000000000000" pitchFamily="2" charset="2"/>
              <a:buChar char="§"/>
              <a:defRPr/>
            </a:pPr>
            <a:r>
              <a:rPr lang="en-GB" altLang="en-US" sz="2426" dirty="0">
                <a:solidFill>
                  <a:srgbClr val="09164D"/>
                </a:solidFill>
                <a:latin typeface="Arial" panose="020B0604020202020204" pitchFamily="34" charset="0"/>
                <a:ea typeface="ＭＳ Ｐゴシック" charset="0"/>
                <a:cs typeface="Arial" panose="020B0604020202020204" pitchFamily="34" charset="0"/>
              </a:rPr>
              <a:t>Small Scale incinerators:</a:t>
            </a:r>
          </a:p>
          <a:p>
            <a:pPr marL="740200" lvl="1" indent="-342900" defTabSz="914400" fontAlgn="base">
              <a:lnSpc>
                <a:spcPct val="100000"/>
              </a:lnSpc>
              <a:spcBef>
                <a:spcPct val="20000"/>
              </a:spcBef>
              <a:spcAft>
                <a:spcPct val="0"/>
              </a:spcAft>
              <a:buClr>
                <a:srgbClr val="09164D"/>
              </a:buClr>
              <a:buSzTx/>
              <a:buFont typeface="Wingdings" panose="05000000000000000000" pitchFamily="2" charset="2"/>
              <a:buChar char="§"/>
              <a:defRPr/>
            </a:pPr>
            <a:r>
              <a:rPr lang="en-US" altLang="en-US" sz="2000" dirty="0">
                <a:solidFill>
                  <a:srgbClr val="09164D"/>
                </a:solidFill>
              </a:rPr>
              <a:t>Commonly used technology in low recourse settings</a:t>
            </a:r>
          </a:p>
          <a:p>
            <a:pPr marL="740200" lvl="1" indent="-342900" defTabSz="914400" fontAlgn="base">
              <a:lnSpc>
                <a:spcPct val="100000"/>
              </a:lnSpc>
              <a:spcBef>
                <a:spcPct val="20000"/>
              </a:spcBef>
              <a:spcAft>
                <a:spcPct val="0"/>
              </a:spcAft>
              <a:buClr>
                <a:srgbClr val="09164D"/>
              </a:buClr>
              <a:buSzTx/>
              <a:buFont typeface="Wingdings" panose="05000000000000000000" pitchFamily="2" charset="2"/>
              <a:buChar char="§"/>
              <a:defRPr/>
            </a:pPr>
            <a:r>
              <a:rPr lang="en-GB" altLang="en-US" sz="2000" dirty="0"/>
              <a:t>Low cost, easy to install….</a:t>
            </a:r>
          </a:p>
          <a:p>
            <a:pPr marL="740200" lvl="1" indent="-342900" defTabSz="914400" fontAlgn="base">
              <a:lnSpc>
                <a:spcPct val="100000"/>
              </a:lnSpc>
              <a:spcBef>
                <a:spcPct val="20000"/>
              </a:spcBef>
              <a:spcAft>
                <a:spcPct val="0"/>
              </a:spcAft>
              <a:buClr>
                <a:srgbClr val="09164D"/>
              </a:buClr>
              <a:buSzTx/>
              <a:buFont typeface="Wingdings" panose="05000000000000000000" pitchFamily="2" charset="2"/>
              <a:buChar char="§"/>
              <a:defRPr/>
            </a:pPr>
            <a:r>
              <a:rPr lang="en-GB" altLang="en-US" sz="2000" dirty="0"/>
              <a:t>Generation of hazardous emissions like dioxin and furans</a:t>
            </a:r>
          </a:p>
        </p:txBody>
      </p:sp>
      <p:sp>
        <p:nvSpPr>
          <p:cNvPr id="5" name="Title 1"/>
          <p:cNvSpPr>
            <a:spLocks noGrp="1"/>
          </p:cNvSpPr>
          <p:nvPr>
            <p:ph type="title"/>
          </p:nvPr>
        </p:nvSpPr>
        <p:spPr>
          <a:xfrm>
            <a:off x="353058" y="103814"/>
            <a:ext cx="9970758" cy="984207"/>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229" tIns="51599" rIns="99229" bIns="51599" numCol="1" rtlCol="0" anchor="ctr" anchorCtr="0" compatLnSpc="1">
            <a:prstTxWarp prst="textNoShape">
              <a:avLst/>
            </a:prstTxWarp>
            <a:noAutofit/>
          </a:bodyPr>
          <a:lstStyle/>
          <a:p>
            <a:r>
              <a:rPr lang="en-GB" altLang="en-US" dirty="0"/>
              <a:t>Incineration</a:t>
            </a:r>
            <a:endParaRPr altLang="fr-FR" dirty="0"/>
          </a:p>
        </p:txBody>
      </p:sp>
      <p:sp>
        <p:nvSpPr>
          <p:cNvPr id="8" name="Content Placeholder 2">
            <a:extLst>
              <a:ext uri="{FF2B5EF4-FFF2-40B4-BE49-F238E27FC236}">
                <a16:creationId xmlns:a16="http://schemas.microsoft.com/office/drawing/2014/main" id="{57053150-CB33-43B4-8B74-226DCE037E19}"/>
              </a:ext>
            </a:extLst>
          </p:cNvPr>
          <p:cNvSpPr txBox="1">
            <a:spLocks/>
          </p:cNvSpPr>
          <p:nvPr/>
        </p:nvSpPr>
        <p:spPr bwMode="auto">
          <a:xfrm>
            <a:off x="626959" y="6412450"/>
            <a:ext cx="9288882" cy="984208"/>
          </a:xfrm>
          <a:prstGeom prst="rect">
            <a:avLst/>
          </a:prstGeom>
          <a:solidFill>
            <a:schemeClr val="accent5">
              <a:lumMod val="20000"/>
              <a:lumOff val="80000"/>
            </a:schemeClr>
          </a:solidFill>
          <a:ln w="9525">
            <a:solidFill>
              <a:srgbClr val="000000"/>
            </a:solidFill>
            <a:miter lim="800000"/>
            <a:headEnd/>
            <a:tailEnd/>
          </a:ln>
        </p:spPr>
        <p:txBody>
          <a:bodyPr/>
          <a:lstStyle>
            <a:lvl1pPr marL="342900" indent="-342900">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684213"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911225"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935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1373188"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18303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2875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27447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2019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20000"/>
              </a:spcBef>
              <a:spcAft>
                <a:spcPct val="0"/>
              </a:spcAft>
              <a:buClr>
                <a:srgbClr val="DE2414"/>
              </a:buClr>
              <a:buSzTx/>
              <a:buFont typeface="Wingdings" panose="05000000000000000000" pitchFamily="2" charset="2"/>
              <a:buNone/>
              <a:tabLst/>
              <a:defRPr/>
            </a:pPr>
            <a:r>
              <a:rPr kumimoji="0" lang="en-US" altLang="en-US" sz="2000" b="1" i="1" u="none" strike="noStrike" kern="1200" cap="none" spc="0" normalizeH="0" baseline="0" noProof="0" dirty="0">
                <a:ln>
                  <a:noFill/>
                </a:ln>
                <a:solidFill>
                  <a:srgbClr val="0E97C8"/>
                </a:solidFill>
                <a:effectLst/>
                <a:uLnTx/>
                <a:uFillTx/>
                <a:latin typeface="Arial" panose="020B0604020202020204" pitchFamily="34" charset="0"/>
                <a:ea typeface="+mn-ea"/>
                <a:cs typeface="Arial" panose="020B0604020202020204" pitchFamily="34" charset="0"/>
              </a:rPr>
              <a:t>Stockholm Convention: treaty to protect human health and environment from POPs. Parties are required to use the BAT and BEP limit the levels of dioxins and furans in air emissions to 0.1 ng I-TEQ/Nm</a:t>
            </a:r>
            <a:r>
              <a:rPr kumimoji="0" lang="en-US" altLang="en-US" sz="2000" b="1" i="1" u="none" strike="noStrike" kern="1200" cap="none" spc="0" normalizeH="0" noProof="0" dirty="0">
                <a:ln>
                  <a:noFill/>
                </a:ln>
                <a:solidFill>
                  <a:srgbClr val="0E97C8"/>
                </a:solidFill>
                <a:effectLst/>
                <a:uLnTx/>
                <a:uFillTx/>
                <a:latin typeface="Arial" panose="020B0604020202020204" pitchFamily="34" charset="0"/>
                <a:ea typeface="+mn-ea"/>
                <a:cs typeface="Arial" panose="020B0604020202020204" pitchFamily="34" charset="0"/>
              </a:rPr>
              <a:t>3</a:t>
            </a:r>
            <a:r>
              <a:rPr kumimoji="0" lang="en-US" altLang="en-US" sz="2000" b="1" i="1" u="none" strike="noStrike" kern="1200" cap="none" spc="0" normalizeH="0" baseline="0" noProof="0" dirty="0">
                <a:ln>
                  <a:noFill/>
                </a:ln>
                <a:solidFill>
                  <a:srgbClr val="0E97C8"/>
                </a:solidFill>
                <a:effectLst/>
                <a:uLnTx/>
                <a:uFillTx/>
                <a:latin typeface="Arial" panose="020B0604020202020204" pitchFamily="34" charset="0"/>
                <a:ea typeface="+mn-ea"/>
                <a:cs typeface="Arial" panose="020B0604020202020204" pitchFamily="34" charset="0"/>
              </a:rPr>
              <a:t>.</a:t>
            </a:r>
          </a:p>
        </p:txBody>
      </p:sp>
      <p:pic>
        <p:nvPicPr>
          <p:cNvPr id="9" name="Picture 6">
            <a:extLst>
              <a:ext uri="{FF2B5EF4-FFF2-40B4-BE49-F238E27FC236}">
                <a16:creationId xmlns:a16="http://schemas.microsoft.com/office/drawing/2014/main" id="{4FF5D442-70C1-4B6B-A9EB-2D03BDBE33B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5045" y="1430655"/>
            <a:ext cx="2599308" cy="1849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C:\Users\utepieper\Documents\C_ETLog\Projekte\TJK-Tajikistan\04-KfW EPOS TB IV\Projektarbeit\Photos\CIMG6684.JPG">
            <a:extLst>
              <a:ext uri="{FF2B5EF4-FFF2-40B4-BE49-F238E27FC236}">
                <a16:creationId xmlns:a16="http://schemas.microsoft.com/office/drawing/2014/main" id="{35B7B5C7-97C1-481F-BE82-E62503F4A2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14727" y="4138091"/>
            <a:ext cx="2809089" cy="2106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777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5858" y="153839"/>
            <a:ext cx="10081683" cy="1260210"/>
          </a:xfrm>
        </p:spPr>
        <p:txBody>
          <a:bodyPr/>
          <a:lstStyle/>
          <a:p>
            <a:r>
              <a:rPr lang="de-DE" altLang="de-DE" dirty="0" err="1"/>
              <a:t>Examples</a:t>
            </a:r>
            <a:r>
              <a:rPr lang="de-DE" altLang="de-DE" dirty="0"/>
              <a:t> of t</a:t>
            </a:r>
            <a:r>
              <a:rPr altLang="de-DE" dirty="0" err="1"/>
              <a:t>reatment</a:t>
            </a:r>
            <a:r>
              <a:rPr altLang="de-DE" dirty="0"/>
              <a:t> </a:t>
            </a:r>
            <a:r>
              <a:rPr lang="de-DE" altLang="de-DE" dirty="0"/>
              <a:t>t</a:t>
            </a:r>
            <a:r>
              <a:rPr altLang="de-DE" dirty="0" err="1"/>
              <a:t>echnologies</a:t>
            </a:r>
            <a:r>
              <a:rPr lang="de-DE" altLang="de-DE" dirty="0"/>
              <a:t> t</a:t>
            </a:r>
            <a:r>
              <a:rPr altLang="de-DE" dirty="0"/>
              <a:t>hat </a:t>
            </a:r>
            <a:r>
              <a:rPr altLang="de-DE" dirty="0">
                <a:solidFill>
                  <a:srgbClr val="FF00FF"/>
                </a:solidFill>
              </a:rPr>
              <a:t>Do Not </a:t>
            </a:r>
            <a:r>
              <a:rPr lang="de-DE" altLang="de-DE" dirty="0"/>
              <a:t>g</a:t>
            </a:r>
            <a:r>
              <a:rPr altLang="de-DE" dirty="0" err="1"/>
              <a:t>enerate</a:t>
            </a:r>
            <a:r>
              <a:rPr altLang="de-DE" dirty="0"/>
              <a:t> Dioxins/Furans</a:t>
            </a:r>
          </a:p>
        </p:txBody>
      </p:sp>
      <p:sp>
        <p:nvSpPr>
          <p:cNvPr id="87043" name="Rectangle 3"/>
          <p:cNvSpPr>
            <a:spLocks noGrp="1" noChangeArrowheads="1"/>
          </p:cNvSpPr>
          <p:nvPr>
            <p:ph idx="1"/>
          </p:nvPr>
        </p:nvSpPr>
        <p:spPr>
          <a:xfrm>
            <a:off x="722428" y="1759352"/>
            <a:ext cx="8989501" cy="4472374"/>
          </a:xfrm>
        </p:spPr>
        <p:txBody>
          <a:bodyPr/>
          <a:lstStyle/>
          <a:p>
            <a:pPr marL="114300" indent="-342900" fontAlgn="base">
              <a:spcBef>
                <a:spcPct val="20000"/>
              </a:spcBef>
              <a:spcAft>
                <a:spcPts val="1323"/>
              </a:spcAft>
              <a:buClr>
                <a:schemeClr val="accent6">
                  <a:lumMod val="50000"/>
                </a:schemeClr>
              </a:buClr>
              <a:buFont typeface="Arial" panose="020B0604020202020204" pitchFamily="34" charset="0"/>
              <a:buChar char="•"/>
              <a:defRPr/>
            </a:pPr>
            <a:r>
              <a:rPr sz="2426" dirty="0">
                <a:solidFill>
                  <a:srgbClr val="002060"/>
                </a:solidFill>
                <a:latin typeface="Arial" panose="020B0604020202020204" pitchFamily="34" charset="0"/>
                <a:cs typeface="Arial" panose="020B0604020202020204" pitchFamily="34" charset="0"/>
              </a:rPr>
              <a:t>Non-Burn Thermal Technologies</a:t>
            </a:r>
            <a:r>
              <a:rPr lang="de-DE" sz="2426" dirty="0">
                <a:solidFill>
                  <a:srgbClr val="002060"/>
                </a:solidFill>
                <a:latin typeface="Arial" panose="020B0604020202020204" pitchFamily="34" charset="0"/>
                <a:cs typeface="Arial" panose="020B0604020202020204" pitchFamily="34" charset="0"/>
              </a:rPr>
              <a:t> (in </a:t>
            </a:r>
            <a:r>
              <a:rPr lang="de-DE" sz="2426" dirty="0" err="1">
                <a:solidFill>
                  <a:srgbClr val="002060"/>
                </a:solidFill>
                <a:latin typeface="Arial" panose="020B0604020202020204" pitchFamily="34" charset="0"/>
                <a:cs typeface="Arial" panose="020B0604020202020204" pitchFamily="34" charset="0"/>
              </a:rPr>
              <a:t>accordance</a:t>
            </a:r>
            <a:r>
              <a:rPr lang="de-DE" sz="2426" dirty="0">
                <a:solidFill>
                  <a:srgbClr val="002060"/>
                </a:solidFill>
                <a:latin typeface="Arial" panose="020B0604020202020204" pitchFamily="34" charset="0"/>
                <a:cs typeface="Arial" panose="020B0604020202020204" pitchFamily="34" charset="0"/>
              </a:rPr>
              <a:t> </a:t>
            </a:r>
            <a:r>
              <a:rPr lang="de-DE" sz="2426" dirty="0" err="1">
                <a:solidFill>
                  <a:srgbClr val="002060"/>
                </a:solidFill>
                <a:latin typeface="Arial" panose="020B0604020202020204" pitchFamily="34" charset="0"/>
                <a:cs typeface="Arial" panose="020B0604020202020204" pitchFamily="34" charset="0"/>
              </a:rPr>
              <a:t>with</a:t>
            </a:r>
            <a:r>
              <a:rPr lang="de-DE" sz="2426" dirty="0">
                <a:solidFill>
                  <a:srgbClr val="002060"/>
                </a:solidFill>
                <a:latin typeface="Arial" panose="020B0604020202020204" pitchFamily="34" charset="0"/>
                <a:cs typeface="Arial" panose="020B0604020202020204" pitchFamily="34" charset="0"/>
              </a:rPr>
              <a:t> Stockholm Convention) like</a:t>
            </a:r>
            <a:endParaRPr sz="2426" dirty="0">
              <a:solidFill>
                <a:srgbClr val="002060"/>
              </a:solidFill>
              <a:latin typeface="Arial" panose="020B0604020202020204" pitchFamily="34" charset="0"/>
              <a:cs typeface="Arial" panose="020B0604020202020204" pitchFamily="34" charset="0"/>
            </a:endParaRPr>
          </a:p>
          <a:p>
            <a:pPr marL="1246692" lvl="1" indent="-342900" fontAlgn="base">
              <a:spcBef>
                <a:spcPct val="20000"/>
              </a:spcBef>
              <a:spcAft>
                <a:spcPts val="1323"/>
              </a:spcAft>
              <a:buClr>
                <a:schemeClr val="accent6">
                  <a:lumMod val="50000"/>
                </a:schemeClr>
              </a:buClr>
              <a:defRPr/>
            </a:pPr>
            <a:r>
              <a:rPr sz="2426" dirty="0">
                <a:solidFill>
                  <a:srgbClr val="002060"/>
                </a:solidFill>
                <a:latin typeface="Arial" panose="020B0604020202020204" pitchFamily="34" charset="0"/>
                <a:cs typeface="Arial" panose="020B0604020202020204" pitchFamily="34" charset="0"/>
              </a:rPr>
              <a:t>Autoclaves </a:t>
            </a:r>
          </a:p>
          <a:p>
            <a:pPr marL="1246692" lvl="1" indent="-342900" fontAlgn="base">
              <a:spcBef>
                <a:spcPct val="20000"/>
              </a:spcBef>
              <a:spcAft>
                <a:spcPts val="1323"/>
              </a:spcAft>
              <a:buClr>
                <a:schemeClr val="accent6">
                  <a:lumMod val="50000"/>
                </a:schemeClr>
              </a:buClr>
              <a:defRPr/>
            </a:pPr>
            <a:r>
              <a:rPr sz="2426" dirty="0">
                <a:solidFill>
                  <a:srgbClr val="002060"/>
                </a:solidFill>
                <a:latin typeface="Arial" panose="020B0604020202020204" pitchFamily="34" charset="0"/>
                <a:cs typeface="Arial" panose="020B0604020202020204" pitchFamily="34" charset="0"/>
              </a:rPr>
              <a:t>Hybrid Steam Systems</a:t>
            </a:r>
          </a:p>
          <a:p>
            <a:pPr marL="1246692" lvl="1" indent="-342900" fontAlgn="base">
              <a:spcBef>
                <a:spcPct val="20000"/>
              </a:spcBef>
              <a:spcAft>
                <a:spcPts val="1323"/>
              </a:spcAft>
              <a:buClr>
                <a:schemeClr val="accent6">
                  <a:lumMod val="50000"/>
                </a:schemeClr>
              </a:buClr>
              <a:defRPr/>
            </a:pPr>
            <a:r>
              <a:rPr sz="2426" dirty="0">
                <a:solidFill>
                  <a:srgbClr val="002060"/>
                </a:solidFill>
                <a:latin typeface="Arial" panose="020B0604020202020204" pitchFamily="34" charset="0"/>
                <a:cs typeface="Arial" panose="020B0604020202020204" pitchFamily="34" charset="0"/>
              </a:rPr>
              <a:t>Microwave Units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4142180" y="4580079"/>
            <a:ext cx="3628198" cy="2827345"/>
          </a:xfrm>
          <a:prstGeom prst="rect">
            <a:avLst/>
          </a:prstGeom>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2428" y="5178585"/>
            <a:ext cx="3377113" cy="1879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13017" y="4580079"/>
            <a:ext cx="2471730" cy="265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06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859" y="289554"/>
            <a:ext cx="7751451" cy="793833"/>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229" tIns="51599" rIns="99229" bIns="51599" numCol="1" rtlCol="0" anchor="ctr" anchorCtr="0" compatLnSpc="1">
            <a:prstTxWarp prst="textNoShape">
              <a:avLst/>
            </a:prstTxWarp>
            <a:noAutofit/>
          </a:bodyPr>
          <a:lstStyle/>
          <a:p>
            <a:r>
              <a:rPr lang="en-US" sz="3100" dirty="0">
                <a:solidFill>
                  <a:srgbClr val="0070C0"/>
                </a:solidFill>
              </a:rPr>
              <a:t>Waste disposal options</a:t>
            </a:r>
          </a:p>
        </p:txBody>
      </p:sp>
      <p:graphicFrame>
        <p:nvGraphicFramePr>
          <p:cNvPr id="4" name="Objekt 3"/>
          <p:cNvGraphicFramePr>
            <a:graphicFrameLocks noChangeAspect="1"/>
          </p:cNvGraphicFramePr>
          <p:nvPr>
            <p:extLst>
              <p:ext uri="{D42A27DB-BD31-4B8C-83A1-F6EECF244321}">
                <p14:modId xmlns:p14="http://schemas.microsoft.com/office/powerpoint/2010/main" val="3372397210"/>
              </p:ext>
            </p:extLst>
          </p:nvPr>
        </p:nvGraphicFramePr>
        <p:xfrm>
          <a:off x="1023738" y="3686175"/>
          <a:ext cx="2772848" cy="3587644"/>
        </p:xfrm>
        <a:graphic>
          <a:graphicData uri="http://schemas.openxmlformats.org/presentationml/2006/ole">
            <mc:AlternateContent xmlns:mc="http://schemas.openxmlformats.org/markup-compatibility/2006">
              <mc:Choice xmlns:v="urn:schemas-microsoft-com:vml" Requires="v">
                <p:oleObj spid="_x0000_s2182" r:id="rId4" imgW="7773840" imgH="10060560" progId="">
                  <p:embed/>
                </p:oleObj>
              </mc:Choice>
              <mc:Fallback>
                <p:oleObj r:id="rId4" imgW="7773840" imgH="10060560" progId="">
                  <p:embed/>
                  <p:pic>
                    <p:nvPicPr>
                      <p:cNvPr id="4"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738" y="3686175"/>
                        <a:ext cx="2772848" cy="3587644"/>
                      </a:xfrm>
                      <a:prstGeom prst="rect">
                        <a:avLst/>
                      </a:prstGeom>
                      <a:noFill/>
                    </p:spPr>
                  </p:pic>
                </p:oleObj>
              </mc:Fallback>
            </mc:AlternateContent>
          </a:graphicData>
        </a:graphic>
      </p:graphicFrame>
      <p:sp>
        <p:nvSpPr>
          <p:cNvPr id="6" name="Rectangle 5"/>
          <p:cNvSpPr>
            <a:spLocks noChangeArrowheads="1"/>
          </p:cNvSpPr>
          <p:nvPr/>
        </p:nvSpPr>
        <p:spPr bwMode="auto">
          <a:xfrm>
            <a:off x="305859" y="-381759"/>
            <a:ext cx="203668" cy="76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817" tIns="50408" rIns="100817" bIns="50408" numCol="1" anchor="ctr" anchorCtr="0" compatLnSpc="1">
            <a:prstTxWarp prst="textNoShape">
              <a:avLst/>
            </a:prstTxWarp>
            <a:spAutoFit/>
          </a:bodyPr>
          <a:lstStyle/>
          <a:p>
            <a:endParaRPr lang="en-US" sz="4300"/>
          </a:p>
        </p:txBody>
      </p:sp>
      <p:graphicFrame>
        <p:nvGraphicFramePr>
          <p:cNvPr id="7" name="Objekt 6"/>
          <p:cNvGraphicFramePr>
            <a:graphicFrameLocks noChangeAspect="1"/>
          </p:cNvGraphicFramePr>
          <p:nvPr>
            <p:extLst>
              <p:ext uri="{D42A27DB-BD31-4B8C-83A1-F6EECF244321}">
                <p14:modId xmlns:p14="http://schemas.microsoft.com/office/powerpoint/2010/main" val="932228881"/>
              </p:ext>
            </p:extLst>
          </p:nvPr>
        </p:nvGraphicFramePr>
        <p:xfrm>
          <a:off x="4358568" y="3780631"/>
          <a:ext cx="2613732" cy="3382222"/>
        </p:xfrm>
        <a:graphic>
          <a:graphicData uri="http://schemas.openxmlformats.org/presentationml/2006/ole">
            <mc:AlternateContent xmlns:mc="http://schemas.openxmlformats.org/markup-compatibility/2006">
              <mc:Choice xmlns:v="urn:schemas-microsoft-com:vml" Requires="v">
                <p:oleObj spid="_x0000_s2183" r:id="rId6" imgW="7779960" imgH="10051560" progId="AcroExch.Document.7">
                  <p:embed/>
                </p:oleObj>
              </mc:Choice>
              <mc:Fallback>
                <p:oleObj r:id="rId6" imgW="7779960" imgH="10051560" progId="AcroExch.Document.7">
                  <p:embed/>
                  <p:pic>
                    <p:nvPicPr>
                      <p:cNvPr id="7" name="Objek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8568" y="3780631"/>
                        <a:ext cx="2613732" cy="3382222"/>
                      </a:xfrm>
                      <a:prstGeom prst="rect">
                        <a:avLst/>
                      </a:prstGeom>
                      <a:noFill/>
                    </p:spPr>
                  </p:pic>
                </p:oleObj>
              </mc:Fallback>
            </mc:AlternateContent>
          </a:graphicData>
        </a:graphic>
      </p:graphicFrame>
      <p:sp>
        <p:nvSpPr>
          <p:cNvPr id="8" name="Textfeld 7"/>
          <p:cNvSpPr txBox="1"/>
          <p:nvPr/>
        </p:nvSpPr>
        <p:spPr>
          <a:xfrm>
            <a:off x="1023738" y="7100767"/>
            <a:ext cx="6317370" cy="329962"/>
          </a:xfrm>
          <a:prstGeom prst="rect">
            <a:avLst/>
          </a:prstGeom>
          <a:solidFill>
            <a:schemeClr val="bg1"/>
          </a:solidFill>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rtlCol="0">
            <a:spAutoFit/>
          </a:bodyPr>
          <a:lstStyle/>
          <a:p>
            <a:r>
              <a:rPr lang="en-US" sz="1544" dirty="0">
                <a:solidFill>
                  <a:schemeClr val="tx1"/>
                </a:solidFill>
              </a:rPr>
              <a:t>Source: Technical Specifications, Healthcare Without Harm / MSF</a:t>
            </a:r>
          </a:p>
        </p:txBody>
      </p:sp>
      <p:pic>
        <p:nvPicPr>
          <p:cNvPr id="9" name="Picture 8">
            <a:extLst>
              <a:ext uri="{FF2B5EF4-FFF2-40B4-BE49-F238E27FC236}">
                <a16:creationId xmlns:a16="http://schemas.microsoft.com/office/drawing/2014/main" id="{E1D23BB4-73FF-4B4E-A86B-86624359C9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8061" y="1469552"/>
            <a:ext cx="3558525" cy="18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1C50D2C7-4B17-4DD3-BF1B-FED4FD0C8E6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81690" y="460496"/>
            <a:ext cx="4573512" cy="2390488"/>
          </a:xfrm>
          <a:prstGeom prst="rect">
            <a:avLst/>
          </a:prstGeom>
        </p:spPr>
      </p:pic>
      <p:sp>
        <p:nvSpPr>
          <p:cNvPr id="11" name="Textfeld 10">
            <a:extLst>
              <a:ext uri="{FF2B5EF4-FFF2-40B4-BE49-F238E27FC236}">
                <a16:creationId xmlns:a16="http://schemas.microsoft.com/office/drawing/2014/main" id="{E80C7DDA-9E94-4CBB-8BFB-344E58D3267E}"/>
              </a:ext>
            </a:extLst>
          </p:cNvPr>
          <p:cNvSpPr txBox="1"/>
          <p:nvPr/>
        </p:nvSpPr>
        <p:spPr>
          <a:xfrm>
            <a:off x="6012563" y="2958575"/>
            <a:ext cx="3837864" cy="567591"/>
          </a:xfrm>
          <a:prstGeom prst="rect">
            <a:avLst/>
          </a:prstGeom>
          <a:noFill/>
        </p:spPr>
        <p:txBody>
          <a:bodyPr wrap="square" rtlCol="0">
            <a:spAutoFit/>
          </a:bodyPr>
          <a:lstStyle/>
          <a:p>
            <a:r>
              <a:rPr lang="de-DE" sz="1544" dirty="0">
                <a:solidFill>
                  <a:srgbClr val="09164D"/>
                </a:solidFill>
              </a:rPr>
              <a:t>Source: </a:t>
            </a:r>
            <a:r>
              <a:rPr lang="en-US" sz="1544" dirty="0">
                <a:solidFill>
                  <a:srgbClr val="09164D"/>
                </a:solidFill>
              </a:rPr>
              <a:t>Safe management of waste from health-care activities, WHO, 2014</a:t>
            </a:r>
            <a:r>
              <a:rPr lang="de-DE" sz="1544" dirty="0">
                <a:solidFill>
                  <a:srgbClr val="09164D"/>
                </a:solidFill>
              </a:rPr>
              <a:t> </a:t>
            </a:r>
            <a:endParaRPr lang="en-US" sz="1544" dirty="0">
              <a:solidFill>
                <a:srgbClr val="09164D"/>
              </a:solidFill>
            </a:endParaRPr>
          </a:p>
        </p:txBody>
      </p:sp>
      <p:sp>
        <p:nvSpPr>
          <p:cNvPr id="12" name="Inhaltsplatzhalter 2">
            <a:extLst>
              <a:ext uri="{FF2B5EF4-FFF2-40B4-BE49-F238E27FC236}">
                <a16:creationId xmlns:a16="http://schemas.microsoft.com/office/drawing/2014/main" id="{7431917A-FE44-4DB1-8535-32A0F99AA40B}"/>
              </a:ext>
            </a:extLst>
          </p:cNvPr>
          <p:cNvSpPr>
            <a:spLocks noGrp="1"/>
          </p:cNvSpPr>
          <p:nvPr>
            <p:ph sz="half" idx="1"/>
          </p:nvPr>
        </p:nvSpPr>
        <p:spPr>
          <a:xfrm>
            <a:off x="238061" y="3312645"/>
            <a:ext cx="4721062" cy="535667"/>
          </a:xfrm>
        </p:spPr>
        <p:txBody>
          <a:bodyPr/>
          <a:lstStyle/>
          <a:p>
            <a:r>
              <a:rPr lang="en-GB" altLang="en-US" sz="1800" dirty="0">
                <a:solidFill>
                  <a:srgbClr val="09164D"/>
                </a:solidFill>
              </a:rPr>
              <a:t>Municipality: Lined landfill (preferable)</a:t>
            </a:r>
          </a:p>
          <a:p>
            <a:endParaRPr lang="de-DE" sz="1800" dirty="0">
              <a:solidFill>
                <a:srgbClr val="09164D"/>
              </a:solidFill>
            </a:endParaRPr>
          </a:p>
        </p:txBody>
      </p:sp>
      <p:sp>
        <p:nvSpPr>
          <p:cNvPr id="13" name="Inhaltsplatzhalter 2">
            <a:extLst>
              <a:ext uri="{FF2B5EF4-FFF2-40B4-BE49-F238E27FC236}">
                <a16:creationId xmlns:a16="http://schemas.microsoft.com/office/drawing/2014/main" id="{B0CBC06A-BE1A-41F0-B524-FB5944D617FE}"/>
              </a:ext>
            </a:extLst>
          </p:cNvPr>
          <p:cNvSpPr txBox="1">
            <a:spLocks/>
          </p:cNvSpPr>
          <p:nvPr/>
        </p:nvSpPr>
        <p:spPr bwMode="gray">
          <a:xfrm>
            <a:off x="118586" y="1015706"/>
            <a:ext cx="4721062" cy="535667"/>
          </a:xfrm>
          <a:prstGeom prst="rect">
            <a:avLst/>
          </a:prstGeom>
        </p:spPr>
        <p:txBody>
          <a:bodyPr vert="horz" lIns="18000" tIns="0" rIns="18000"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r>
              <a:rPr lang="en-GB" altLang="en-US" sz="2000" b="1" dirty="0">
                <a:solidFill>
                  <a:srgbClr val="09164D"/>
                </a:solidFill>
              </a:rPr>
              <a:t>General Waste</a:t>
            </a:r>
          </a:p>
          <a:p>
            <a:pPr fontAlgn="auto"/>
            <a:endParaRPr lang="de-DE" sz="2000" b="1" dirty="0">
              <a:solidFill>
                <a:srgbClr val="09164D"/>
              </a:solidFill>
            </a:endParaRPr>
          </a:p>
        </p:txBody>
      </p:sp>
      <p:sp>
        <p:nvSpPr>
          <p:cNvPr id="14" name="Inhaltsplatzhalter 2">
            <a:extLst>
              <a:ext uri="{FF2B5EF4-FFF2-40B4-BE49-F238E27FC236}">
                <a16:creationId xmlns:a16="http://schemas.microsoft.com/office/drawing/2014/main" id="{993FD91B-48B4-4394-865B-BC7DBE971640}"/>
              </a:ext>
            </a:extLst>
          </p:cNvPr>
          <p:cNvSpPr txBox="1">
            <a:spLocks/>
          </p:cNvSpPr>
          <p:nvPr/>
        </p:nvSpPr>
        <p:spPr bwMode="gray">
          <a:xfrm>
            <a:off x="6424752" y="747872"/>
            <a:ext cx="2066926" cy="535667"/>
          </a:xfrm>
          <a:prstGeom prst="rect">
            <a:avLst/>
          </a:prstGeom>
        </p:spPr>
        <p:txBody>
          <a:bodyPr vert="horz" lIns="18000" tIns="0" rIns="18000"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r>
              <a:rPr lang="en-GB" altLang="en-US" sz="1800" dirty="0">
                <a:solidFill>
                  <a:srgbClr val="09164D"/>
                </a:solidFill>
              </a:rPr>
              <a:t>Interim Solution)</a:t>
            </a:r>
          </a:p>
          <a:p>
            <a:pPr fontAlgn="auto"/>
            <a:endParaRPr lang="de-DE" sz="1800" dirty="0">
              <a:solidFill>
                <a:srgbClr val="09164D"/>
              </a:solidFill>
            </a:endParaRPr>
          </a:p>
        </p:txBody>
      </p:sp>
      <p:sp>
        <p:nvSpPr>
          <p:cNvPr id="15" name="Inhaltsplatzhalter 2">
            <a:extLst>
              <a:ext uri="{FF2B5EF4-FFF2-40B4-BE49-F238E27FC236}">
                <a16:creationId xmlns:a16="http://schemas.microsoft.com/office/drawing/2014/main" id="{34A1B36C-F43C-4FAB-9F20-20A24689DD2E}"/>
              </a:ext>
            </a:extLst>
          </p:cNvPr>
          <p:cNvSpPr txBox="1">
            <a:spLocks/>
          </p:cNvSpPr>
          <p:nvPr/>
        </p:nvSpPr>
        <p:spPr bwMode="gray">
          <a:xfrm>
            <a:off x="7100411" y="5349581"/>
            <a:ext cx="3243739" cy="535667"/>
          </a:xfrm>
          <a:prstGeom prst="rect">
            <a:avLst/>
          </a:prstGeom>
        </p:spPr>
        <p:txBody>
          <a:bodyPr vert="horz" lIns="18000" tIns="0" rIns="18000"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r>
              <a:rPr lang="en-GB" altLang="en-US" sz="2000" b="1" dirty="0">
                <a:solidFill>
                  <a:srgbClr val="09164D"/>
                </a:solidFill>
              </a:rPr>
              <a:t>Protected Pits for ash and placenta waste</a:t>
            </a:r>
          </a:p>
          <a:p>
            <a:pPr fontAlgn="auto"/>
            <a:endParaRPr lang="de-DE" sz="2000" b="1" dirty="0">
              <a:solidFill>
                <a:srgbClr val="09164D"/>
              </a:solidFill>
            </a:endParaRPr>
          </a:p>
        </p:txBody>
      </p:sp>
    </p:spTree>
    <p:extLst>
      <p:ext uri="{BB962C8B-B14F-4D97-AF65-F5344CB8AC3E}">
        <p14:creationId xmlns:p14="http://schemas.microsoft.com/office/powerpoint/2010/main" val="247467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DCB2A-6FE9-4743-87EE-06EDBE85BF71}"/>
              </a:ext>
            </a:extLst>
          </p:cNvPr>
          <p:cNvSpPr>
            <a:spLocks noGrp="1"/>
          </p:cNvSpPr>
          <p:nvPr>
            <p:ph idx="1"/>
          </p:nvPr>
        </p:nvSpPr>
        <p:spPr>
          <a:xfrm>
            <a:off x="617135" y="1666029"/>
            <a:ext cx="7908790" cy="5597776"/>
          </a:xfrm>
        </p:spPr>
        <p:txBody>
          <a:bodyPr/>
          <a:lstStyle/>
          <a:p>
            <a:pPr marL="315039" indent="-315039">
              <a:buFont typeface="Arial" panose="020B0604020202020204" pitchFamily="34" charset="0"/>
              <a:buChar char="•"/>
            </a:pPr>
            <a:r>
              <a:rPr lang="en-GB" sz="2000" b="1" dirty="0"/>
              <a:t>Best practices for safely managing health care waste should be followed, including assigning responsibility and sufficient human and material resources to dispose of waste safely. </a:t>
            </a:r>
          </a:p>
          <a:p>
            <a:pPr marL="315039" indent="-315039">
              <a:buFont typeface="Arial" panose="020B0604020202020204" pitchFamily="34" charset="0"/>
              <a:buChar char="•"/>
            </a:pPr>
            <a:r>
              <a:rPr lang="en-GB" sz="2000" dirty="0"/>
              <a:t>There is no evidence that direct, unprotected human contact during the handling of health care waste has resulted in the transmission of the COVID-19 virus. </a:t>
            </a:r>
          </a:p>
          <a:p>
            <a:pPr marL="315039" indent="-315039">
              <a:buFont typeface="Arial" panose="020B0604020202020204" pitchFamily="34" charset="0"/>
              <a:buChar char="•"/>
            </a:pPr>
            <a:r>
              <a:rPr lang="en-GB" sz="2000" dirty="0"/>
              <a:t>All health care waste produced during the care of confirmed COVID-19 patients </a:t>
            </a:r>
            <a:r>
              <a:rPr lang="en-GB" sz="2000" b="1" dirty="0"/>
              <a:t>is considered as infectious </a:t>
            </a:r>
            <a:r>
              <a:rPr lang="en-GB" sz="2000" dirty="0"/>
              <a:t>(infectious, sharps and pathological waste) and should be collected safely in clearly marked lined containers and sharp boxes. </a:t>
            </a:r>
          </a:p>
          <a:p>
            <a:pPr marL="315039" indent="-315039">
              <a:buFont typeface="Arial" panose="020B0604020202020204" pitchFamily="34" charset="0"/>
              <a:buChar char="•"/>
            </a:pPr>
            <a:r>
              <a:rPr lang="en-GB" sz="2000" dirty="0"/>
              <a:t>This waste should be treated, preferably on-site, and then safely disposed. </a:t>
            </a:r>
          </a:p>
          <a:p>
            <a:pPr marL="315039" indent="-315039">
              <a:buFont typeface="Arial" panose="020B0604020202020204" pitchFamily="34" charset="0"/>
              <a:buChar char="•"/>
            </a:pPr>
            <a:r>
              <a:rPr lang="en-GB" sz="2000" dirty="0"/>
              <a:t>If waste is moved off-site, it is critical to understand where and how it will be treated and disposed. </a:t>
            </a:r>
            <a:endParaRPr lang="en-US" sz="2000" dirty="0"/>
          </a:p>
        </p:txBody>
      </p:sp>
      <p:sp>
        <p:nvSpPr>
          <p:cNvPr id="4" name="Slide Number Placeholder 3">
            <a:extLst>
              <a:ext uri="{FF2B5EF4-FFF2-40B4-BE49-F238E27FC236}">
                <a16:creationId xmlns:a16="http://schemas.microsoft.com/office/drawing/2014/main" id="{8FEC24BB-1DC3-C241-A6C4-8611D885014C}"/>
              </a:ext>
            </a:extLst>
          </p:cNvPr>
          <p:cNvSpPr>
            <a:spLocks noGrp="1"/>
          </p:cNvSpPr>
          <p:nvPr>
            <p:ph type="sldNum" sz="quarter" idx="16"/>
          </p:nvPr>
        </p:nvSpPr>
        <p:spPr/>
        <p:txBody>
          <a:bodyPr/>
          <a:lstStyle/>
          <a:p>
            <a:fld id="{A74CE0EA-F3B5-4684-BA10-C594598FDB9C}" type="slidenum">
              <a:rPr lang="en-GB" smtClean="0">
                <a:solidFill>
                  <a:prstClr val="black"/>
                </a:solidFill>
              </a:rPr>
              <a:pPr/>
              <a:t>19</a:t>
            </a:fld>
            <a:endParaRPr lang="en-GB">
              <a:solidFill>
                <a:prstClr val="black"/>
              </a:solidFill>
            </a:endParaRPr>
          </a:p>
        </p:txBody>
      </p:sp>
      <p:sp>
        <p:nvSpPr>
          <p:cNvPr id="6" name="Title 5">
            <a:extLst>
              <a:ext uri="{FF2B5EF4-FFF2-40B4-BE49-F238E27FC236}">
                <a16:creationId xmlns:a16="http://schemas.microsoft.com/office/drawing/2014/main" id="{E511917E-F16C-7E44-8B48-5CEABB54B152}"/>
              </a:ext>
            </a:extLst>
          </p:cNvPr>
          <p:cNvSpPr>
            <a:spLocks noGrp="1"/>
          </p:cNvSpPr>
          <p:nvPr>
            <p:ph type="title"/>
          </p:nvPr>
        </p:nvSpPr>
        <p:spPr>
          <a:xfrm>
            <a:off x="702774" y="405317"/>
            <a:ext cx="9668142" cy="818208"/>
          </a:xfrm>
        </p:spPr>
        <p:txBody>
          <a:bodyPr/>
          <a:lstStyle/>
          <a:p>
            <a:r>
              <a:rPr lang="en-US" sz="3100" dirty="0">
                <a:solidFill>
                  <a:srgbClr val="0070C0"/>
                </a:solidFill>
              </a:rPr>
              <a:t>Waste from COVID-19 patients</a:t>
            </a:r>
          </a:p>
        </p:txBody>
      </p:sp>
      <p:pic>
        <p:nvPicPr>
          <p:cNvPr id="7" name="Picture 15" descr="Infectious">
            <a:extLst>
              <a:ext uri="{FF2B5EF4-FFF2-40B4-BE49-F238E27FC236}">
                <a16:creationId xmlns:a16="http://schemas.microsoft.com/office/drawing/2014/main" id="{9EC92F7A-5DF4-CF46-A67D-FC0EBA4381F0}"/>
              </a:ext>
            </a:extLst>
          </p:cNvPr>
          <p:cNvPicPr>
            <a:picLocks noChangeAspect="1" noChangeArrowheads="1"/>
          </p:cNvPicPr>
          <p:nvPr/>
        </p:nvPicPr>
        <p:blipFill>
          <a:blip r:embed="rId3" cstate="email">
            <a:duotone>
              <a:prstClr val="black"/>
              <a:srgbClr val="FFFF00">
                <a:tint val="45000"/>
                <a:satMod val="400000"/>
              </a:srgbClr>
            </a:duotone>
            <a:extLst>
              <a:ext uri="{BEBA8EAE-BF5A-486C-A8C5-ECC9F3942E4B}">
                <a14:imgProps xmlns:a14="http://schemas.microsoft.com/office/drawing/2010/main">
                  <a14:imgLayer r:embed="rId4">
                    <a14:imgEffect>
                      <a14:artisticPhotocopy/>
                    </a14:imgEffect>
                    <a14:imgEffect>
                      <a14:colorTemperature colorTemp="6501"/>
                    </a14:imgEffect>
                    <a14:imgEffect>
                      <a14:saturation sat="229000"/>
                    </a14:imgEffect>
                  </a14:imgLayer>
                </a14:imgProps>
              </a:ext>
              <a:ext uri="{28A0092B-C50C-407E-A947-70E740481C1C}">
                <a14:useLocalDpi xmlns:a14="http://schemas.microsoft.com/office/drawing/2010/main"/>
              </a:ext>
            </a:extLst>
          </a:blip>
          <a:srcRect/>
          <a:stretch>
            <a:fillRect/>
          </a:stretch>
        </p:blipFill>
        <p:spPr bwMode="auto">
          <a:xfrm rot="76060">
            <a:off x="8560276" y="3023432"/>
            <a:ext cx="1981647" cy="31271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81E8C65-97D8-FD48-B8EC-238001C24CA3}"/>
              </a:ext>
            </a:extLst>
          </p:cNvPr>
          <p:cNvPicPr>
            <a:picLocks noChangeAspect="1" noChangeArrowheads="1"/>
          </p:cNvPicPr>
          <p:nvPr/>
        </p:nvPicPr>
        <p:blipFill>
          <a:blip r:embed="rId5" cstate="email">
            <a:clrChange>
              <a:clrFrom>
                <a:srgbClr val="000000">
                  <a:alpha val="0"/>
                </a:srgbClr>
              </a:clrFrom>
              <a:clrTo>
                <a:srgbClr val="000000">
                  <a:alpha val="0"/>
                </a:srgbClr>
              </a:clrTo>
            </a:clrChange>
            <a:alphaModFix/>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9280364" y="4320437"/>
            <a:ext cx="541469" cy="4963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32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3DC155-00FD-4456-82CE-09D49BA42328}"/>
              </a:ext>
            </a:extLst>
          </p:cNvPr>
          <p:cNvSpPr>
            <a:spLocks noGrp="1"/>
          </p:cNvSpPr>
          <p:nvPr>
            <p:ph idx="1"/>
          </p:nvPr>
        </p:nvSpPr>
        <p:spPr/>
        <p:txBody>
          <a:bodyPr/>
          <a:lstStyle/>
          <a:p>
            <a:pPr marL="378047" indent="-378047">
              <a:spcBef>
                <a:spcPts val="0"/>
              </a:spcBef>
              <a:spcAft>
                <a:spcPts val="0"/>
              </a:spcAft>
              <a:buFont typeface="Arial" panose="020B0604020202020204" pitchFamily="34" charset="0"/>
              <a:buChar char="•"/>
            </a:pPr>
            <a:r>
              <a:rPr lang="en-US" sz="2205" dirty="0">
                <a:solidFill>
                  <a:srgbClr val="09164D"/>
                </a:solidFill>
              </a:rPr>
              <a:t>Introduction &amp; overview of webinar series (Ruth Stringer, HCWH) </a:t>
            </a:r>
          </a:p>
          <a:p>
            <a:pPr marL="378047" indent="-378047">
              <a:spcBef>
                <a:spcPts val="0"/>
              </a:spcBef>
              <a:spcAft>
                <a:spcPts val="0"/>
              </a:spcAft>
              <a:buFont typeface="Arial" panose="020B0604020202020204" pitchFamily="34" charset="0"/>
              <a:buChar char="•"/>
            </a:pPr>
            <a:endParaRPr lang="en-US" sz="2205" dirty="0">
              <a:solidFill>
                <a:srgbClr val="09164D"/>
              </a:solidFill>
            </a:endParaRPr>
          </a:p>
          <a:p>
            <a:pPr marL="378047" indent="-378047">
              <a:spcBef>
                <a:spcPts val="0"/>
              </a:spcBef>
              <a:spcAft>
                <a:spcPts val="0"/>
              </a:spcAft>
              <a:buFont typeface="Arial" panose="020B0604020202020204" pitchFamily="34" charset="0"/>
              <a:buChar char="•"/>
            </a:pPr>
            <a:r>
              <a:rPr lang="en-US" sz="2205" dirty="0">
                <a:solidFill>
                  <a:srgbClr val="09164D"/>
                </a:solidFill>
              </a:rPr>
              <a:t>Basic Health Care Waste Management and latest guidance on HCWM during the COVID-19 outbreak (Dr. Ute Pieper, WHO)</a:t>
            </a:r>
          </a:p>
          <a:p>
            <a:pPr marL="378047" indent="-378047">
              <a:spcBef>
                <a:spcPts val="0"/>
              </a:spcBef>
              <a:spcAft>
                <a:spcPts val="0"/>
              </a:spcAft>
              <a:buFont typeface="Arial" panose="020B0604020202020204" pitchFamily="34" charset="0"/>
              <a:buChar char="•"/>
            </a:pPr>
            <a:endParaRPr lang="en-US" sz="2205" dirty="0">
              <a:solidFill>
                <a:srgbClr val="09164D"/>
              </a:solidFill>
            </a:endParaRPr>
          </a:p>
          <a:p>
            <a:pPr marL="378047" indent="-378047">
              <a:spcBef>
                <a:spcPts val="0"/>
              </a:spcBef>
              <a:spcAft>
                <a:spcPts val="0"/>
              </a:spcAft>
              <a:buFont typeface="Arial" panose="020B0604020202020204" pitchFamily="34" charset="0"/>
              <a:buChar char="•"/>
            </a:pPr>
            <a:r>
              <a:rPr lang="en-US" sz="2205" dirty="0">
                <a:solidFill>
                  <a:srgbClr val="09164D"/>
                </a:solidFill>
              </a:rPr>
              <a:t>Disposal options in emergency situations and management considerations (Dr. Emilia Raila, UNICEF)</a:t>
            </a:r>
          </a:p>
          <a:p>
            <a:pPr>
              <a:spcBef>
                <a:spcPts val="0"/>
              </a:spcBef>
              <a:spcAft>
                <a:spcPts val="0"/>
              </a:spcAft>
            </a:pPr>
            <a:endParaRPr lang="en-US" sz="2205" dirty="0">
              <a:solidFill>
                <a:srgbClr val="09164D"/>
              </a:solidFill>
            </a:endParaRPr>
          </a:p>
          <a:p>
            <a:pPr marL="378047" indent="-378047">
              <a:spcBef>
                <a:spcPts val="0"/>
              </a:spcBef>
              <a:spcAft>
                <a:spcPts val="0"/>
              </a:spcAft>
              <a:buFont typeface="Arial" panose="020B0604020202020204" pitchFamily="34" charset="0"/>
              <a:buChar char="•"/>
            </a:pPr>
            <a:r>
              <a:rPr lang="en-US" sz="2205" dirty="0">
                <a:solidFill>
                  <a:srgbClr val="09164D"/>
                </a:solidFill>
              </a:rPr>
              <a:t>Country reflections (Malala </a:t>
            </a:r>
            <a:r>
              <a:rPr lang="en-US" sz="2205" dirty="0" err="1">
                <a:solidFill>
                  <a:srgbClr val="09164D"/>
                </a:solidFill>
              </a:rPr>
              <a:t>Ranarison</a:t>
            </a:r>
            <a:r>
              <a:rPr lang="en-US" sz="2205" dirty="0">
                <a:solidFill>
                  <a:srgbClr val="09164D"/>
                </a:solidFill>
              </a:rPr>
              <a:t>, WHO Madagascar)</a:t>
            </a:r>
          </a:p>
          <a:p>
            <a:pPr marL="378047" indent="-378047">
              <a:spcBef>
                <a:spcPts val="0"/>
              </a:spcBef>
              <a:spcAft>
                <a:spcPts val="0"/>
              </a:spcAft>
              <a:buFont typeface="Arial" panose="020B0604020202020204" pitchFamily="34" charset="0"/>
              <a:buChar char="•"/>
            </a:pPr>
            <a:endParaRPr lang="en-US" sz="2205" dirty="0">
              <a:solidFill>
                <a:srgbClr val="09164D"/>
              </a:solidFill>
            </a:endParaRPr>
          </a:p>
          <a:p>
            <a:pPr marL="378047" indent="-378047">
              <a:spcBef>
                <a:spcPts val="0"/>
              </a:spcBef>
              <a:spcAft>
                <a:spcPts val="0"/>
              </a:spcAft>
              <a:buFont typeface="Arial" panose="020B0604020202020204" pitchFamily="34" charset="0"/>
              <a:buChar char="•"/>
            </a:pPr>
            <a:r>
              <a:rPr lang="en-US" sz="2205" dirty="0">
                <a:solidFill>
                  <a:srgbClr val="09164D"/>
                </a:solidFill>
              </a:rPr>
              <a:t>Questions and answers </a:t>
            </a:r>
          </a:p>
          <a:p>
            <a:pPr marL="378047" indent="-378047">
              <a:spcBef>
                <a:spcPts val="0"/>
              </a:spcBef>
              <a:spcAft>
                <a:spcPts val="0"/>
              </a:spcAft>
              <a:buFont typeface="Arial" panose="020B0604020202020204" pitchFamily="34" charset="0"/>
              <a:buChar char="•"/>
            </a:pPr>
            <a:endParaRPr lang="en-US" sz="2205" dirty="0">
              <a:solidFill>
                <a:srgbClr val="09164D"/>
              </a:solidFill>
            </a:endParaRPr>
          </a:p>
          <a:p>
            <a:pPr marL="378047" indent="-378047">
              <a:spcBef>
                <a:spcPts val="0"/>
              </a:spcBef>
              <a:spcAft>
                <a:spcPts val="0"/>
              </a:spcAft>
              <a:buFont typeface="Arial" panose="020B0604020202020204" pitchFamily="34" charset="0"/>
              <a:buChar char="•"/>
            </a:pPr>
            <a:r>
              <a:rPr lang="en-US" sz="2205" dirty="0">
                <a:solidFill>
                  <a:srgbClr val="09164D"/>
                </a:solidFill>
              </a:rPr>
              <a:t>Closing remarks (Maggie Montgomery, WHO)</a:t>
            </a:r>
            <a:endParaRPr lang="en-US" sz="2205" dirty="0">
              <a:solidFill>
                <a:srgbClr val="09164D"/>
              </a:solidFill>
              <a:highlight>
                <a:srgbClr val="FFFF00"/>
              </a:highlight>
            </a:endParaRPr>
          </a:p>
          <a:p>
            <a:pPr marL="378047" indent="-378047">
              <a:spcBef>
                <a:spcPts val="0"/>
              </a:spcBef>
              <a:spcAft>
                <a:spcPts val="0"/>
              </a:spcAft>
              <a:buFont typeface="Arial" panose="020B0604020202020204" pitchFamily="34" charset="0"/>
              <a:buChar char="•"/>
            </a:pPr>
            <a:endParaRPr lang="en-US" sz="2205" dirty="0">
              <a:solidFill>
                <a:srgbClr val="09164D"/>
              </a:solidFill>
            </a:endParaRPr>
          </a:p>
        </p:txBody>
      </p:sp>
      <p:sp>
        <p:nvSpPr>
          <p:cNvPr id="6" name="Title 5">
            <a:extLst>
              <a:ext uri="{FF2B5EF4-FFF2-40B4-BE49-F238E27FC236}">
                <a16:creationId xmlns:a16="http://schemas.microsoft.com/office/drawing/2014/main" id="{9893224E-7954-47E0-B44C-FE4552DAEF94}"/>
              </a:ext>
            </a:extLst>
          </p:cNvPr>
          <p:cNvSpPr>
            <a:spLocks noGrp="1"/>
          </p:cNvSpPr>
          <p:nvPr>
            <p:ph type="title"/>
          </p:nvPr>
        </p:nvSpPr>
        <p:spPr/>
        <p:txBody>
          <a:bodyPr/>
          <a:lstStyle/>
          <a:p>
            <a:r>
              <a:rPr lang="en-US" dirty="0"/>
              <a:t>Today’s agenda </a:t>
            </a:r>
          </a:p>
        </p:txBody>
      </p:sp>
    </p:spTree>
    <p:extLst>
      <p:ext uri="{BB962C8B-B14F-4D97-AF65-F5344CB8AC3E}">
        <p14:creationId xmlns:p14="http://schemas.microsoft.com/office/powerpoint/2010/main" val="3691161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DCB2A-6FE9-4743-87EE-06EDBE85BF71}"/>
              </a:ext>
            </a:extLst>
          </p:cNvPr>
          <p:cNvSpPr>
            <a:spLocks noGrp="1"/>
          </p:cNvSpPr>
          <p:nvPr>
            <p:ph idx="1"/>
          </p:nvPr>
        </p:nvSpPr>
        <p:spPr>
          <a:xfrm>
            <a:off x="485415" y="1733755"/>
            <a:ext cx="6370695" cy="4671709"/>
          </a:xfrm>
        </p:spPr>
        <p:txBody>
          <a:bodyPr/>
          <a:lstStyle/>
          <a:p>
            <a:pPr marL="315039" indent="-315039">
              <a:buFont typeface="Arial" panose="020B0604020202020204" pitchFamily="34" charset="0"/>
              <a:buChar char="•"/>
            </a:pPr>
            <a:r>
              <a:rPr lang="en-GB" sz="2400" dirty="0"/>
              <a:t>Waste generated in </a:t>
            </a:r>
            <a:r>
              <a:rPr lang="en-GB" sz="2400" b="1" dirty="0"/>
              <a:t>waiting areas of health care facilities or at home during home based </a:t>
            </a:r>
            <a:r>
              <a:rPr lang="en-GB" sz="2400" dirty="0"/>
              <a:t>quarantine can be classified as</a:t>
            </a:r>
            <a:r>
              <a:rPr lang="en-GB" sz="2400" b="1" dirty="0"/>
              <a:t> non-hazardous </a:t>
            </a:r>
            <a:r>
              <a:rPr lang="en-GB" sz="2400" dirty="0"/>
              <a:t>and should be packed in strong black bags and closed properly before disposal by municipal waste services. </a:t>
            </a:r>
          </a:p>
          <a:p>
            <a:pPr marL="315039" indent="-315039">
              <a:buFont typeface="Arial" panose="020B0604020202020204" pitchFamily="34" charset="0"/>
              <a:buChar char="•"/>
            </a:pPr>
            <a:r>
              <a:rPr lang="en-GB" sz="2400" dirty="0"/>
              <a:t>It is important to </a:t>
            </a:r>
            <a:r>
              <a:rPr lang="en-GB" sz="2400" b="1" dirty="0"/>
              <a:t>asses</a:t>
            </a:r>
            <a:r>
              <a:rPr lang="en-GB" sz="2400" dirty="0"/>
              <a:t> the existing waste treatment capacity as the volume of waste during an outbreak will increase (mainly PPE) and additional treatment capacity might be needed. </a:t>
            </a:r>
          </a:p>
        </p:txBody>
      </p:sp>
      <p:sp>
        <p:nvSpPr>
          <p:cNvPr id="4" name="Slide Number Placeholder 3">
            <a:extLst>
              <a:ext uri="{FF2B5EF4-FFF2-40B4-BE49-F238E27FC236}">
                <a16:creationId xmlns:a16="http://schemas.microsoft.com/office/drawing/2014/main" id="{8FEC24BB-1DC3-C241-A6C4-8611D885014C}"/>
              </a:ext>
            </a:extLst>
          </p:cNvPr>
          <p:cNvSpPr>
            <a:spLocks noGrp="1"/>
          </p:cNvSpPr>
          <p:nvPr>
            <p:ph type="sldNum" sz="quarter" idx="16"/>
          </p:nvPr>
        </p:nvSpPr>
        <p:spPr/>
        <p:txBody>
          <a:bodyPr/>
          <a:lstStyle/>
          <a:p>
            <a:fld id="{A74CE0EA-F3B5-4684-BA10-C594598FDB9C}" type="slidenum">
              <a:rPr lang="en-GB" smtClean="0">
                <a:solidFill>
                  <a:prstClr val="black"/>
                </a:solidFill>
              </a:rPr>
              <a:pPr/>
              <a:t>20</a:t>
            </a:fld>
            <a:endParaRPr lang="en-GB">
              <a:solidFill>
                <a:prstClr val="black"/>
              </a:solidFill>
            </a:endParaRPr>
          </a:p>
        </p:txBody>
      </p:sp>
      <p:sp>
        <p:nvSpPr>
          <p:cNvPr id="5" name="Text Placeholder 4">
            <a:extLst>
              <a:ext uri="{FF2B5EF4-FFF2-40B4-BE49-F238E27FC236}">
                <a16:creationId xmlns:a16="http://schemas.microsoft.com/office/drawing/2014/main" id="{ED3DAD65-3F69-9944-B84B-0F0DA2AF6C2F}"/>
              </a:ext>
            </a:extLst>
          </p:cNvPr>
          <p:cNvSpPr>
            <a:spLocks noGrp="1"/>
          </p:cNvSpPr>
          <p:nvPr>
            <p:ph type="body" sz="quarter" idx="21"/>
          </p:nvPr>
        </p:nvSpPr>
        <p:spPr>
          <a:xfrm>
            <a:off x="293852" y="7148821"/>
            <a:ext cx="9846458" cy="229968"/>
          </a:xfrm>
        </p:spPr>
        <p:txBody>
          <a:bodyPr>
            <a:normAutofit/>
          </a:bodyPr>
          <a:lstStyle/>
          <a:p>
            <a:r>
              <a:rPr lang="en-GB" dirty="0"/>
              <a:t>For more information refer to the WHO guidance, </a:t>
            </a:r>
            <a:r>
              <a:rPr lang="en-GB" i="1" dirty="0"/>
              <a:t>Safe management of wastes from health-care activities </a:t>
            </a:r>
            <a:r>
              <a:rPr lang="en-GB" dirty="0"/>
              <a:t>(32). </a:t>
            </a:r>
          </a:p>
        </p:txBody>
      </p:sp>
      <p:sp>
        <p:nvSpPr>
          <p:cNvPr id="6" name="Title 5">
            <a:extLst>
              <a:ext uri="{FF2B5EF4-FFF2-40B4-BE49-F238E27FC236}">
                <a16:creationId xmlns:a16="http://schemas.microsoft.com/office/drawing/2014/main" id="{E511917E-F16C-7E44-8B48-5CEABB54B152}"/>
              </a:ext>
            </a:extLst>
          </p:cNvPr>
          <p:cNvSpPr>
            <a:spLocks noGrp="1"/>
          </p:cNvSpPr>
          <p:nvPr>
            <p:ph type="title"/>
          </p:nvPr>
        </p:nvSpPr>
        <p:spPr>
          <a:xfrm>
            <a:off x="686732" y="196566"/>
            <a:ext cx="7041732" cy="793833"/>
          </a:xfrm>
        </p:spPr>
        <p:txBody>
          <a:bodyPr/>
          <a:lstStyle/>
          <a:p>
            <a:r>
              <a:rPr lang="en-US" dirty="0">
                <a:latin typeface="+mn-lt"/>
              </a:rPr>
              <a:t>Prepare for extra waste generation</a:t>
            </a:r>
          </a:p>
        </p:txBody>
      </p:sp>
      <p:sp>
        <p:nvSpPr>
          <p:cNvPr id="7" name="Rectangle 6">
            <a:extLst>
              <a:ext uri="{FF2B5EF4-FFF2-40B4-BE49-F238E27FC236}">
                <a16:creationId xmlns:a16="http://schemas.microsoft.com/office/drawing/2014/main" id="{5187E8D8-15B2-5843-B831-C845960192A2}"/>
              </a:ext>
            </a:extLst>
          </p:cNvPr>
          <p:cNvSpPr/>
          <p:nvPr/>
        </p:nvSpPr>
        <p:spPr>
          <a:xfrm>
            <a:off x="6950183" y="1263906"/>
            <a:ext cx="3522105" cy="5263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a:p>
        </p:txBody>
      </p:sp>
      <p:sp>
        <p:nvSpPr>
          <p:cNvPr id="8" name="TextBox 7">
            <a:extLst>
              <a:ext uri="{FF2B5EF4-FFF2-40B4-BE49-F238E27FC236}">
                <a16:creationId xmlns:a16="http://schemas.microsoft.com/office/drawing/2014/main" id="{FA62BBFB-F5D4-AC41-A05C-C2B0B7DC75F7}"/>
              </a:ext>
            </a:extLst>
          </p:cNvPr>
          <p:cNvSpPr txBox="1"/>
          <p:nvPr/>
        </p:nvSpPr>
        <p:spPr>
          <a:xfrm>
            <a:off x="7096803" y="1484286"/>
            <a:ext cx="3228864" cy="2308324"/>
          </a:xfrm>
          <a:prstGeom prst="rect">
            <a:avLst/>
          </a:prstGeom>
          <a:noFill/>
        </p:spPr>
        <p:txBody>
          <a:bodyPr wrap="square" rtlCol="0">
            <a:spAutoFit/>
          </a:bodyPr>
          <a:lstStyle/>
          <a:p>
            <a:r>
              <a:rPr lang="en-GB" sz="1800" dirty="0">
                <a:solidFill>
                  <a:schemeClr val="bg1"/>
                </a:solidFill>
              </a:rPr>
              <a:t>Waste handlers: </a:t>
            </a:r>
          </a:p>
          <a:p>
            <a:pPr marL="285750" indent="-285750">
              <a:buFontTx/>
              <a:buChar char="-"/>
            </a:pPr>
            <a:r>
              <a:rPr lang="en-GB" sz="1800" dirty="0">
                <a:solidFill>
                  <a:schemeClr val="bg1"/>
                </a:solidFill>
              </a:rPr>
              <a:t>-</a:t>
            </a:r>
            <a:r>
              <a:rPr lang="en-GB" sz="1800" b="0" dirty="0">
                <a:solidFill>
                  <a:schemeClr val="bg1"/>
                </a:solidFill>
              </a:rPr>
              <a:t>wear appropriate PPE (boots, long-sleeved gown, heavy-duty gloves, mask, and goggles or a face shield) and </a:t>
            </a:r>
          </a:p>
          <a:p>
            <a:pPr marL="285750" indent="-285750">
              <a:buFontTx/>
              <a:buChar char="-"/>
            </a:pPr>
            <a:r>
              <a:rPr lang="en-GB" sz="1800" b="0" dirty="0">
                <a:solidFill>
                  <a:schemeClr val="bg1"/>
                </a:solidFill>
              </a:rPr>
              <a:t>- perform hand hygiene after removing it. </a:t>
            </a:r>
          </a:p>
        </p:txBody>
      </p:sp>
      <p:sp>
        <p:nvSpPr>
          <p:cNvPr id="10" name="TextBox 7">
            <a:extLst>
              <a:ext uri="{FF2B5EF4-FFF2-40B4-BE49-F238E27FC236}">
                <a16:creationId xmlns:a16="http://schemas.microsoft.com/office/drawing/2014/main" id="{65A40278-97F9-4CF1-B9D7-7978CB084B41}"/>
              </a:ext>
            </a:extLst>
          </p:cNvPr>
          <p:cNvSpPr txBox="1"/>
          <p:nvPr/>
        </p:nvSpPr>
        <p:spPr>
          <a:xfrm>
            <a:off x="7096803" y="4005985"/>
            <a:ext cx="3228864" cy="2308324"/>
          </a:xfrm>
          <a:prstGeom prst="rect">
            <a:avLst/>
          </a:prstGeom>
          <a:noFill/>
        </p:spPr>
        <p:txBody>
          <a:bodyPr wrap="square" rtlCol="0">
            <a:spAutoFit/>
          </a:bodyPr>
          <a:lstStyle/>
          <a:p>
            <a:r>
              <a:rPr lang="en-GB" sz="1800" dirty="0">
                <a:solidFill>
                  <a:schemeClr val="bg1"/>
                </a:solidFill>
              </a:rPr>
              <a:t>Note: </a:t>
            </a:r>
            <a:r>
              <a:rPr lang="en-US" sz="1800" dirty="0">
                <a:solidFill>
                  <a:schemeClr val="bg1"/>
                </a:solidFill>
              </a:rPr>
              <a:t>. </a:t>
            </a:r>
          </a:p>
          <a:p>
            <a:r>
              <a:rPr lang="en-US" sz="1800" b="0" dirty="0">
                <a:solidFill>
                  <a:schemeClr val="bg1"/>
                </a:solidFill>
              </a:rPr>
              <a:t>A surgical or even a cloth mask can protect </a:t>
            </a:r>
          </a:p>
          <a:p>
            <a:r>
              <a:rPr lang="en-US" sz="1800" b="0" dirty="0">
                <a:solidFill>
                  <a:schemeClr val="bg1"/>
                </a:solidFill>
              </a:rPr>
              <a:t>against splashes and also help prevent workers touching their faces (N95, FFP2 or 3 masks are not essential).</a:t>
            </a:r>
            <a:r>
              <a:rPr lang="en-GB" sz="1800" b="0" dirty="0">
                <a:solidFill>
                  <a:schemeClr val="bg1"/>
                </a:solidFill>
              </a:rPr>
              <a:t> </a:t>
            </a:r>
          </a:p>
        </p:txBody>
      </p:sp>
    </p:spTree>
    <p:extLst>
      <p:ext uri="{BB962C8B-B14F-4D97-AF65-F5344CB8AC3E}">
        <p14:creationId xmlns:p14="http://schemas.microsoft.com/office/powerpoint/2010/main" val="127867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362D0-8898-E348-A0D7-F55856311431}"/>
              </a:ext>
            </a:extLst>
          </p:cNvPr>
          <p:cNvSpPr>
            <a:spLocks noGrp="1"/>
          </p:cNvSpPr>
          <p:nvPr>
            <p:ph type="title"/>
          </p:nvPr>
        </p:nvSpPr>
        <p:spPr/>
        <p:txBody>
          <a:bodyPr/>
          <a:lstStyle/>
          <a:p>
            <a:r>
              <a:rPr lang="en-US" dirty="0">
                <a:latin typeface="+mn-lt"/>
              </a:rPr>
              <a:t>Key documents on waste in HCF</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379" y="1375635"/>
            <a:ext cx="2706505" cy="349296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97AAB04-CBFE-4F18-B1CF-E89540C62EAB}"/>
              </a:ext>
            </a:extLst>
          </p:cNvPr>
          <p:cNvSpPr/>
          <p:nvPr/>
        </p:nvSpPr>
        <p:spPr>
          <a:xfrm>
            <a:off x="2494990" y="2884983"/>
            <a:ext cx="3007246" cy="1310743"/>
          </a:xfrm>
          <a:prstGeom prst="rect">
            <a:avLst/>
          </a:prstGeom>
          <a:solidFill>
            <a:srgbClr val="FFFFFF"/>
          </a:solidFill>
          <a:ln w="57150">
            <a:solidFill>
              <a:srgbClr val="FF00FF"/>
            </a:solidFill>
          </a:ln>
        </p:spPr>
        <p:txBody>
          <a:bodyPr wrap="square">
            <a:spAutoFit/>
          </a:bodyPr>
          <a:lstStyle/>
          <a:p>
            <a:pPr algn="ctr">
              <a:defRPr/>
            </a:pPr>
            <a:r>
              <a:rPr lang="en-GB" sz="2639" dirty="0">
                <a:solidFill>
                  <a:srgbClr val="09164D"/>
                </a:solidFill>
              </a:rPr>
              <a:t>COVID-19 technical note and FAQs</a:t>
            </a:r>
          </a:p>
        </p:txBody>
      </p:sp>
      <p:pic>
        <p:nvPicPr>
          <p:cNvPr id="7" name="Picture 2" descr="publication cover">
            <a:extLst>
              <a:ext uri="{FF2B5EF4-FFF2-40B4-BE49-F238E27FC236}">
                <a16:creationId xmlns:a16="http://schemas.microsoft.com/office/drawing/2014/main" id="{9D0B0609-1189-4F47-8CFF-A8195B6A93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79350" y="1518480"/>
            <a:ext cx="2506033" cy="35418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E98CDC4-2973-407B-8416-C787697742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1267" y="732308"/>
            <a:ext cx="2506034" cy="3575528"/>
          </a:xfrm>
          <a:prstGeom prst="rect">
            <a:avLst/>
          </a:prstGeom>
        </p:spPr>
      </p:pic>
      <p:sp>
        <p:nvSpPr>
          <p:cNvPr id="10" name="Rectangle 9">
            <a:extLst>
              <a:ext uri="{FF2B5EF4-FFF2-40B4-BE49-F238E27FC236}">
                <a16:creationId xmlns:a16="http://schemas.microsoft.com/office/drawing/2014/main" id="{064AAA71-1329-4E2E-BBBE-A930E7ECAEE4}"/>
              </a:ext>
            </a:extLst>
          </p:cNvPr>
          <p:cNvSpPr/>
          <p:nvPr/>
        </p:nvSpPr>
        <p:spPr>
          <a:xfrm>
            <a:off x="3687221" y="4570816"/>
            <a:ext cx="2702092" cy="1716880"/>
          </a:xfrm>
          <a:prstGeom prst="rect">
            <a:avLst/>
          </a:prstGeom>
          <a:solidFill>
            <a:srgbClr val="FFFFFF"/>
          </a:solidFill>
          <a:ln w="57150">
            <a:solidFill>
              <a:srgbClr val="FF00FF"/>
            </a:solidFill>
          </a:ln>
        </p:spPr>
        <p:txBody>
          <a:bodyPr wrap="square">
            <a:spAutoFit/>
          </a:bodyPr>
          <a:lstStyle/>
          <a:p>
            <a:pPr algn="ctr">
              <a:defRPr/>
            </a:pPr>
            <a:r>
              <a:rPr lang="en-US" sz="2639" dirty="0">
                <a:solidFill>
                  <a:srgbClr val="09164D"/>
                </a:solidFill>
              </a:rPr>
              <a:t>Baseline reports and practical actions</a:t>
            </a:r>
            <a:endParaRPr lang="en-GB" sz="2639" dirty="0">
              <a:solidFill>
                <a:srgbClr val="09164D"/>
              </a:solidFill>
            </a:endParaRPr>
          </a:p>
        </p:txBody>
      </p:sp>
      <p:pic>
        <p:nvPicPr>
          <p:cNvPr id="5" name="Grafik 4">
            <a:extLst>
              <a:ext uri="{FF2B5EF4-FFF2-40B4-BE49-F238E27FC236}">
                <a16:creationId xmlns:a16="http://schemas.microsoft.com/office/drawing/2014/main" id="{49E181B4-1616-4240-AFEC-EA0813DFC5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379" y="3759007"/>
            <a:ext cx="2716468" cy="3604027"/>
          </a:xfrm>
          <a:prstGeom prst="rect">
            <a:avLst/>
          </a:prstGeom>
        </p:spPr>
      </p:pic>
      <p:pic>
        <p:nvPicPr>
          <p:cNvPr id="8" name="Grafik 7">
            <a:extLst>
              <a:ext uri="{FF2B5EF4-FFF2-40B4-BE49-F238E27FC236}">
                <a16:creationId xmlns:a16="http://schemas.microsoft.com/office/drawing/2014/main" id="{90369C2B-0B38-43D6-BCC8-30FEA2C010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6252" y="4307836"/>
            <a:ext cx="2272290" cy="3054968"/>
          </a:xfrm>
          <a:prstGeom prst="rect">
            <a:avLst/>
          </a:prstGeom>
        </p:spPr>
      </p:pic>
      <p:pic>
        <p:nvPicPr>
          <p:cNvPr id="9" name="Grafik 8">
            <a:extLst>
              <a:ext uri="{FF2B5EF4-FFF2-40B4-BE49-F238E27FC236}">
                <a16:creationId xmlns:a16="http://schemas.microsoft.com/office/drawing/2014/main" id="{75330827-E555-4E26-9255-D72C53194A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63494" y="4193889"/>
            <a:ext cx="2150314" cy="3096020"/>
          </a:xfrm>
          <a:prstGeom prst="rect">
            <a:avLst/>
          </a:prstGeom>
        </p:spPr>
      </p:pic>
    </p:spTree>
    <p:extLst>
      <p:ext uri="{BB962C8B-B14F-4D97-AF65-F5344CB8AC3E}">
        <p14:creationId xmlns:p14="http://schemas.microsoft.com/office/powerpoint/2010/main" val="1366665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5A6BC-997F-4131-A951-889D875AC552}"/>
              </a:ext>
            </a:extLst>
          </p:cNvPr>
          <p:cNvSpPr>
            <a:spLocks noGrp="1"/>
          </p:cNvSpPr>
          <p:nvPr>
            <p:ph type="title"/>
          </p:nvPr>
        </p:nvSpPr>
        <p:spPr>
          <a:xfrm>
            <a:off x="420998" y="405317"/>
            <a:ext cx="9892045" cy="793833"/>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229" tIns="51599" rIns="99229" bIns="51599" numCol="1" rtlCol="0" anchor="ctr" anchorCtr="0" compatLnSpc="1">
            <a:prstTxWarp prst="textNoShape">
              <a:avLst/>
            </a:prstTxWarp>
            <a:noAutofit/>
          </a:bodyPr>
          <a:lstStyle/>
          <a:p>
            <a:r>
              <a:rPr lang="en-US" sz="3100" dirty="0">
                <a:solidFill>
                  <a:srgbClr val="0070C0"/>
                </a:solidFill>
              </a:rPr>
              <a:t>Disposal options</a:t>
            </a:r>
            <a:r>
              <a:rPr lang="de-DE" sz="3100" dirty="0">
                <a:solidFill>
                  <a:srgbClr val="0070C0"/>
                </a:solidFill>
              </a:rPr>
              <a:t> in </a:t>
            </a:r>
            <a:r>
              <a:rPr lang="de-DE" sz="3100" dirty="0" err="1">
                <a:solidFill>
                  <a:srgbClr val="0070C0"/>
                </a:solidFill>
              </a:rPr>
              <a:t>emergency</a:t>
            </a:r>
            <a:r>
              <a:rPr lang="de-DE" sz="3100" dirty="0">
                <a:solidFill>
                  <a:srgbClr val="0070C0"/>
                </a:solidFill>
              </a:rPr>
              <a:t> </a:t>
            </a:r>
            <a:r>
              <a:rPr lang="de-DE" sz="3100" dirty="0" err="1">
                <a:solidFill>
                  <a:srgbClr val="0070C0"/>
                </a:solidFill>
              </a:rPr>
              <a:t>situations</a:t>
            </a:r>
            <a:r>
              <a:rPr lang="de-DE" sz="3100" dirty="0">
                <a:solidFill>
                  <a:srgbClr val="0070C0"/>
                </a:solidFill>
              </a:rPr>
              <a:t> </a:t>
            </a:r>
          </a:p>
        </p:txBody>
      </p:sp>
      <p:sp>
        <p:nvSpPr>
          <p:cNvPr id="3" name="Inhaltsplatzhalter 2">
            <a:extLst>
              <a:ext uri="{FF2B5EF4-FFF2-40B4-BE49-F238E27FC236}">
                <a16:creationId xmlns:a16="http://schemas.microsoft.com/office/drawing/2014/main" id="{D8837991-37C6-4DCE-B1D0-D2C86A7D3DA5}"/>
              </a:ext>
            </a:extLst>
          </p:cNvPr>
          <p:cNvSpPr>
            <a:spLocks noGrp="1"/>
          </p:cNvSpPr>
          <p:nvPr>
            <p:ph sz="half" idx="1"/>
          </p:nvPr>
        </p:nvSpPr>
        <p:spPr/>
        <p:txBody>
          <a:bodyPr/>
          <a:lstStyle/>
          <a:p>
            <a:pPr>
              <a:spcAft>
                <a:spcPts val="1323"/>
              </a:spcAft>
              <a:buClr>
                <a:schemeClr val="accent6">
                  <a:lumMod val="50000"/>
                </a:schemeClr>
              </a:buClr>
            </a:pPr>
            <a:r>
              <a:rPr lang="en-US" altLang="en-US" sz="2400" b="1" dirty="0">
                <a:solidFill>
                  <a:srgbClr val="09164D"/>
                </a:solidFill>
              </a:rPr>
              <a:t>Encapsulation (disposal of expired vaccines &amp; medications)</a:t>
            </a:r>
            <a:endParaRPr lang="en-US" altLang="en-US" sz="2400" dirty="0">
              <a:solidFill>
                <a:srgbClr val="09164D"/>
              </a:solidFill>
            </a:endParaRPr>
          </a:p>
          <a:p>
            <a:pPr marL="199525" lvl="1" indent="0">
              <a:spcAft>
                <a:spcPts val="1323"/>
              </a:spcAft>
              <a:buClr>
                <a:schemeClr val="accent6">
                  <a:lumMod val="50000"/>
                </a:schemeClr>
              </a:buClr>
              <a:buNone/>
            </a:pPr>
            <a:r>
              <a:rPr lang="en-US" altLang="en-US" sz="2000" dirty="0">
                <a:solidFill>
                  <a:srgbClr val="09164D"/>
                </a:solidFill>
              </a:rPr>
              <a:t>Add immobilizing materials (i.e. cement) and seal the container</a:t>
            </a:r>
          </a:p>
          <a:p>
            <a:endParaRPr lang="de-DE" dirty="0">
              <a:solidFill>
                <a:srgbClr val="09164D"/>
              </a:solidFill>
            </a:endParaRPr>
          </a:p>
        </p:txBody>
      </p:sp>
      <p:sp>
        <p:nvSpPr>
          <p:cNvPr id="4" name="Inhaltsplatzhalter 3">
            <a:extLst>
              <a:ext uri="{FF2B5EF4-FFF2-40B4-BE49-F238E27FC236}">
                <a16:creationId xmlns:a16="http://schemas.microsoft.com/office/drawing/2014/main" id="{BE86A347-B391-4958-AA6F-A89AB39E96F5}"/>
              </a:ext>
            </a:extLst>
          </p:cNvPr>
          <p:cNvSpPr>
            <a:spLocks noGrp="1"/>
          </p:cNvSpPr>
          <p:nvPr>
            <p:ph sz="half" idx="2"/>
          </p:nvPr>
        </p:nvSpPr>
        <p:spPr>
          <a:xfrm>
            <a:off x="5737267" y="1764295"/>
            <a:ext cx="4760657" cy="4986583"/>
          </a:xfrm>
        </p:spPr>
        <p:txBody>
          <a:bodyPr/>
          <a:lstStyle/>
          <a:p>
            <a:r>
              <a:rPr lang="en-US" altLang="en-US" sz="2400" b="1" dirty="0">
                <a:solidFill>
                  <a:srgbClr val="09164D"/>
                </a:solidFill>
              </a:rPr>
              <a:t>Burning pit</a:t>
            </a:r>
            <a:endParaRPr lang="en-US" altLang="en-US" sz="2400" dirty="0">
              <a:solidFill>
                <a:srgbClr val="09164D"/>
              </a:solidFill>
            </a:endParaRPr>
          </a:p>
          <a:p>
            <a:pPr marL="945118" lvl="1" indent="-504063"/>
            <a:r>
              <a:rPr lang="en-US" altLang="en-US" sz="2000" dirty="0">
                <a:solidFill>
                  <a:srgbClr val="09164D"/>
                </a:solidFill>
              </a:rPr>
              <a:t>Disposal of waste </a:t>
            </a:r>
            <a:r>
              <a:rPr lang="en-US" altLang="en-US" sz="2000" u="sng" dirty="0">
                <a:solidFill>
                  <a:srgbClr val="09164D"/>
                </a:solidFill>
              </a:rPr>
              <a:t>only during emergency </a:t>
            </a:r>
            <a:r>
              <a:rPr lang="en-US" altLang="en-US" sz="2000" dirty="0">
                <a:solidFill>
                  <a:srgbClr val="09164D"/>
                </a:solidFill>
              </a:rPr>
              <a:t>in the absence of incinerators/autoclaves. </a:t>
            </a:r>
          </a:p>
          <a:p>
            <a:pPr marL="945118" lvl="1" indent="-504063"/>
            <a:r>
              <a:rPr lang="en-US" altLang="en-US" sz="2000" dirty="0">
                <a:solidFill>
                  <a:srgbClr val="09164D"/>
                </a:solidFill>
              </a:rPr>
              <a:t>It causes higher smoke pollution and other health risks </a:t>
            </a:r>
          </a:p>
          <a:p>
            <a:endParaRPr lang="de-DE" sz="2400" dirty="0">
              <a:solidFill>
                <a:srgbClr val="09164D"/>
              </a:solidFill>
            </a:endParaRPr>
          </a:p>
        </p:txBody>
      </p:sp>
      <p:pic>
        <p:nvPicPr>
          <p:cNvPr id="5" name="Grafik 4">
            <a:extLst>
              <a:ext uri="{FF2B5EF4-FFF2-40B4-BE49-F238E27FC236}">
                <a16:creationId xmlns:a16="http://schemas.microsoft.com/office/drawing/2014/main" id="{F96009DE-8661-4FCC-B2F5-DD79D07460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1778" y="4463518"/>
            <a:ext cx="3868979" cy="2561688"/>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id="{81F7B5D3-8BDA-4620-94A2-3844914242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9422" y="3935994"/>
            <a:ext cx="3476941" cy="3337003"/>
          </a:xfrm>
          <a:prstGeom prst="rect">
            <a:avLst/>
          </a:prstGeom>
        </p:spPr>
      </p:pic>
    </p:spTree>
    <p:extLst>
      <p:ext uri="{BB962C8B-B14F-4D97-AF65-F5344CB8AC3E}">
        <p14:creationId xmlns:p14="http://schemas.microsoft.com/office/powerpoint/2010/main" val="3968005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203" name="Rectangle 51"/>
          <p:cNvSpPr>
            <a:spLocks noChangeArrowheads="1"/>
          </p:cNvSpPr>
          <p:nvPr/>
        </p:nvSpPr>
        <p:spPr bwMode="auto">
          <a:xfrm>
            <a:off x="305859" y="0"/>
            <a:ext cx="10081683" cy="792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defTabSz="762000">
              <a:spcBef>
                <a:spcPct val="0"/>
              </a:spcBef>
              <a:defRPr sz="2800">
                <a:solidFill>
                  <a:srgbClr val="0000CC"/>
                </a:solidFill>
                <a:latin typeface="Arial" panose="020B0604020202020204" pitchFamily="34" charset="0"/>
              </a:defRPr>
            </a:lvl1pPr>
            <a:lvl2pPr algn="ctr" defTabSz="762000">
              <a:spcBef>
                <a:spcPct val="0"/>
              </a:spcBef>
              <a:defRPr sz="2800">
                <a:solidFill>
                  <a:srgbClr val="0000CC"/>
                </a:solidFill>
                <a:latin typeface="Arial" panose="020B0604020202020204" pitchFamily="34" charset="0"/>
              </a:defRPr>
            </a:lvl2pPr>
            <a:lvl3pPr algn="ctr" defTabSz="762000">
              <a:spcBef>
                <a:spcPct val="0"/>
              </a:spcBef>
              <a:defRPr sz="2800">
                <a:solidFill>
                  <a:srgbClr val="0000CC"/>
                </a:solidFill>
                <a:latin typeface="Arial" panose="020B0604020202020204" pitchFamily="34" charset="0"/>
              </a:defRPr>
            </a:lvl3pPr>
            <a:lvl4pPr algn="ctr" defTabSz="762000">
              <a:spcBef>
                <a:spcPct val="0"/>
              </a:spcBef>
              <a:defRPr sz="2800">
                <a:solidFill>
                  <a:srgbClr val="0000CC"/>
                </a:solidFill>
                <a:latin typeface="Arial" panose="020B0604020202020204" pitchFamily="34" charset="0"/>
              </a:defRPr>
            </a:lvl4pPr>
            <a:lvl5pPr algn="ctr" defTabSz="762000">
              <a:spcBef>
                <a:spcPct val="0"/>
              </a:spcBef>
              <a:defRPr sz="2800">
                <a:solidFill>
                  <a:srgbClr val="0000CC"/>
                </a:solidFill>
                <a:latin typeface="Arial" panose="020B0604020202020204" pitchFamily="34" charset="0"/>
              </a:defRPr>
            </a:lvl5pPr>
            <a:lvl6pPr marL="457200" algn="ctr" defTabSz="762000" fontAlgn="base">
              <a:spcBef>
                <a:spcPct val="0"/>
              </a:spcBef>
              <a:spcAft>
                <a:spcPct val="0"/>
              </a:spcAft>
              <a:defRPr sz="2800">
                <a:solidFill>
                  <a:srgbClr val="0000CC"/>
                </a:solidFill>
                <a:latin typeface="Arial" panose="020B0604020202020204" pitchFamily="34" charset="0"/>
              </a:defRPr>
            </a:lvl6pPr>
            <a:lvl7pPr marL="914400" algn="ctr" defTabSz="762000" fontAlgn="base">
              <a:spcBef>
                <a:spcPct val="0"/>
              </a:spcBef>
              <a:spcAft>
                <a:spcPct val="0"/>
              </a:spcAft>
              <a:defRPr sz="2800">
                <a:solidFill>
                  <a:srgbClr val="0000CC"/>
                </a:solidFill>
                <a:latin typeface="Arial" panose="020B0604020202020204" pitchFamily="34" charset="0"/>
              </a:defRPr>
            </a:lvl7pPr>
            <a:lvl8pPr marL="1371600" algn="ctr" defTabSz="762000" fontAlgn="base">
              <a:spcBef>
                <a:spcPct val="0"/>
              </a:spcBef>
              <a:spcAft>
                <a:spcPct val="0"/>
              </a:spcAft>
              <a:defRPr sz="2800">
                <a:solidFill>
                  <a:srgbClr val="0000CC"/>
                </a:solidFill>
                <a:latin typeface="Arial" panose="020B0604020202020204" pitchFamily="34" charset="0"/>
              </a:defRPr>
            </a:lvl8pPr>
            <a:lvl9pPr marL="1828800" algn="ctr" defTabSz="762000" fontAlgn="base">
              <a:spcBef>
                <a:spcPct val="0"/>
              </a:spcBef>
              <a:spcAft>
                <a:spcPct val="0"/>
              </a:spcAft>
              <a:defRPr sz="2800">
                <a:solidFill>
                  <a:srgbClr val="0000CC"/>
                </a:solidFill>
                <a:latin typeface="Arial" panose="020B0604020202020204" pitchFamily="34" charset="0"/>
              </a:defRPr>
            </a:lvl9pPr>
          </a:lstStyle>
          <a:p>
            <a:endParaRPr lang="en-GB" altLang="en-US" sz="3087" dirty="0"/>
          </a:p>
        </p:txBody>
      </p:sp>
      <p:grpSp>
        <p:nvGrpSpPr>
          <p:cNvPr id="1457204" name="Group 52"/>
          <p:cNvGrpSpPr>
            <a:grpSpLocks/>
          </p:cNvGrpSpPr>
          <p:nvPr/>
        </p:nvGrpSpPr>
        <p:grpSpPr bwMode="auto">
          <a:xfrm>
            <a:off x="3610649" y="3993081"/>
            <a:ext cx="3372561" cy="3034342"/>
            <a:chOff x="1806" y="1277"/>
            <a:chExt cx="1940" cy="1770"/>
          </a:xfrm>
        </p:grpSpPr>
        <p:sp>
          <p:nvSpPr>
            <p:cNvPr id="1457205" name="Freeform 53"/>
            <p:cNvSpPr>
              <a:spLocks/>
            </p:cNvSpPr>
            <p:nvPr/>
          </p:nvSpPr>
          <p:spPr bwMode="auto">
            <a:xfrm>
              <a:off x="2176" y="2981"/>
              <a:ext cx="5" cy="1"/>
            </a:xfrm>
            <a:custGeom>
              <a:avLst/>
              <a:gdLst>
                <a:gd name="T0" fmla="*/ 13 w 13"/>
                <a:gd name="T1" fmla="*/ 1 h 1"/>
                <a:gd name="T2" fmla="*/ 7 w 13"/>
                <a:gd name="T3" fmla="*/ 0 h 1"/>
                <a:gd name="T4" fmla="*/ 0 w 13"/>
                <a:gd name="T5" fmla="*/ 0 h 1"/>
                <a:gd name="T6" fmla="*/ 13 w 13"/>
                <a:gd name="T7" fmla="*/ 1 h 1"/>
              </a:gdLst>
              <a:ahLst/>
              <a:cxnLst>
                <a:cxn ang="0">
                  <a:pos x="T0" y="T1"/>
                </a:cxn>
                <a:cxn ang="0">
                  <a:pos x="T2" y="T3"/>
                </a:cxn>
                <a:cxn ang="0">
                  <a:pos x="T4" y="T5"/>
                </a:cxn>
                <a:cxn ang="0">
                  <a:pos x="T6" y="T7"/>
                </a:cxn>
              </a:cxnLst>
              <a:rect l="0" t="0" r="r" b="b"/>
              <a:pathLst>
                <a:path w="13" h="1">
                  <a:moveTo>
                    <a:pt x="13" y="1"/>
                  </a:moveTo>
                  <a:lnTo>
                    <a:pt x="7" y="0"/>
                  </a:lnTo>
                  <a:lnTo>
                    <a:pt x="0" y="0"/>
                  </a:lnTo>
                  <a:lnTo>
                    <a:pt x="13"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06" name="Freeform 54"/>
            <p:cNvSpPr>
              <a:spLocks/>
            </p:cNvSpPr>
            <p:nvPr/>
          </p:nvSpPr>
          <p:spPr bwMode="auto">
            <a:xfrm>
              <a:off x="2345" y="1762"/>
              <a:ext cx="5" cy="1"/>
            </a:xfrm>
            <a:custGeom>
              <a:avLst/>
              <a:gdLst>
                <a:gd name="T0" fmla="*/ 12 w 12"/>
                <a:gd name="T1" fmla="*/ 0 h 2"/>
                <a:gd name="T2" fmla="*/ 7 w 12"/>
                <a:gd name="T3" fmla="*/ 0 h 2"/>
                <a:gd name="T4" fmla="*/ 0 w 12"/>
                <a:gd name="T5" fmla="*/ 2 h 2"/>
                <a:gd name="T6" fmla="*/ 12 w 12"/>
                <a:gd name="T7" fmla="*/ 0 h 2"/>
              </a:gdLst>
              <a:ahLst/>
              <a:cxnLst>
                <a:cxn ang="0">
                  <a:pos x="T0" y="T1"/>
                </a:cxn>
                <a:cxn ang="0">
                  <a:pos x="T2" y="T3"/>
                </a:cxn>
                <a:cxn ang="0">
                  <a:pos x="T4" y="T5"/>
                </a:cxn>
                <a:cxn ang="0">
                  <a:pos x="T6" y="T7"/>
                </a:cxn>
              </a:cxnLst>
              <a:rect l="0" t="0" r="r" b="b"/>
              <a:pathLst>
                <a:path w="12" h="2">
                  <a:moveTo>
                    <a:pt x="12" y="0"/>
                  </a:moveTo>
                  <a:lnTo>
                    <a:pt x="7" y="0"/>
                  </a:lnTo>
                  <a:lnTo>
                    <a:pt x="0" y="2"/>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07" name="Freeform 55"/>
            <p:cNvSpPr>
              <a:spLocks/>
            </p:cNvSpPr>
            <p:nvPr/>
          </p:nvSpPr>
          <p:spPr bwMode="auto">
            <a:xfrm>
              <a:off x="2252" y="1898"/>
              <a:ext cx="4" cy="4"/>
            </a:xfrm>
            <a:custGeom>
              <a:avLst/>
              <a:gdLst>
                <a:gd name="T0" fmla="*/ 10 w 10"/>
                <a:gd name="T1" fmla="*/ 0 h 8"/>
                <a:gd name="T2" fmla="*/ 4 w 10"/>
                <a:gd name="T3" fmla="*/ 3 h 8"/>
                <a:gd name="T4" fmla="*/ 0 w 10"/>
                <a:gd name="T5" fmla="*/ 8 h 8"/>
                <a:gd name="T6" fmla="*/ 10 w 10"/>
                <a:gd name="T7" fmla="*/ 0 h 8"/>
              </a:gdLst>
              <a:ahLst/>
              <a:cxnLst>
                <a:cxn ang="0">
                  <a:pos x="T0" y="T1"/>
                </a:cxn>
                <a:cxn ang="0">
                  <a:pos x="T2" y="T3"/>
                </a:cxn>
                <a:cxn ang="0">
                  <a:pos x="T4" y="T5"/>
                </a:cxn>
                <a:cxn ang="0">
                  <a:pos x="T6" y="T7"/>
                </a:cxn>
              </a:cxnLst>
              <a:rect l="0" t="0" r="r" b="b"/>
              <a:pathLst>
                <a:path w="10" h="8">
                  <a:moveTo>
                    <a:pt x="10" y="0"/>
                  </a:moveTo>
                  <a:lnTo>
                    <a:pt x="4" y="3"/>
                  </a:lnTo>
                  <a:lnTo>
                    <a:pt x="0" y="8"/>
                  </a:lnTo>
                  <a:lnTo>
                    <a:pt x="1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08" name="Freeform 56"/>
            <p:cNvSpPr>
              <a:spLocks/>
            </p:cNvSpPr>
            <p:nvPr/>
          </p:nvSpPr>
          <p:spPr bwMode="auto">
            <a:xfrm>
              <a:off x="2353" y="1911"/>
              <a:ext cx="5" cy="4"/>
            </a:xfrm>
            <a:custGeom>
              <a:avLst/>
              <a:gdLst>
                <a:gd name="T0" fmla="*/ 9 w 9"/>
                <a:gd name="T1" fmla="*/ 8 h 8"/>
                <a:gd name="T2" fmla="*/ 6 w 9"/>
                <a:gd name="T3" fmla="*/ 5 h 8"/>
                <a:gd name="T4" fmla="*/ 0 w 9"/>
                <a:gd name="T5" fmla="*/ 0 h 8"/>
                <a:gd name="T6" fmla="*/ 9 w 9"/>
                <a:gd name="T7" fmla="*/ 8 h 8"/>
              </a:gdLst>
              <a:ahLst/>
              <a:cxnLst>
                <a:cxn ang="0">
                  <a:pos x="T0" y="T1"/>
                </a:cxn>
                <a:cxn ang="0">
                  <a:pos x="T2" y="T3"/>
                </a:cxn>
                <a:cxn ang="0">
                  <a:pos x="T4" y="T5"/>
                </a:cxn>
                <a:cxn ang="0">
                  <a:pos x="T6" y="T7"/>
                </a:cxn>
              </a:cxnLst>
              <a:rect l="0" t="0" r="r" b="b"/>
              <a:pathLst>
                <a:path w="9" h="8">
                  <a:moveTo>
                    <a:pt x="9" y="8"/>
                  </a:moveTo>
                  <a:lnTo>
                    <a:pt x="6" y="5"/>
                  </a:lnTo>
                  <a:lnTo>
                    <a:pt x="0" y="0"/>
                  </a:lnTo>
                  <a:lnTo>
                    <a:pt x="9"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09" name="Freeform 57"/>
            <p:cNvSpPr>
              <a:spLocks/>
            </p:cNvSpPr>
            <p:nvPr/>
          </p:nvSpPr>
          <p:spPr bwMode="auto">
            <a:xfrm>
              <a:off x="2515" y="2212"/>
              <a:ext cx="7" cy="1"/>
            </a:xfrm>
            <a:custGeom>
              <a:avLst/>
              <a:gdLst>
                <a:gd name="T0" fmla="*/ 13 w 13"/>
                <a:gd name="T1" fmla="*/ 0 h 2"/>
                <a:gd name="T2" fmla="*/ 5 w 13"/>
                <a:gd name="T3" fmla="*/ 0 h 2"/>
                <a:gd name="T4" fmla="*/ 0 w 13"/>
                <a:gd name="T5" fmla="*/ 2 h 2"/>
                <a:gd name="T6" fmla="*/ 13 w 13"/>
                <a:gd name="T7" fmla="*/ 0 h 2"/>
              </a:gdLst>
              <a:ahLst/>
              <a:cxnLst>
                <a:cxn ang="0">
                  <a:pos x="T0" y="T1"/>
                </a:cxn>
                <a:cxn ang="0">
                  <a:pos x="T2" y="T3"/>
                </a:cxn>
                <a:cxn ang="0">
                  <a:pos x="T4" y="T5"/>
                </a:cxn>
                <a:cxn ang="0">
                  <a:pos x="T6" y="T7"/>
                </a:cxn>
              </a:cxnLst>
              <a:rect l="0" t="0" r="r" b="b"/>
              <a:pathLst>
                <a:path w="13" h="2">
                  <a:moveTo>
                    <a:pt x="13" y="0"/>
                  </a:moveTo>
                  <a:lnTo>
                    <a:pt x="5" y="0"/>
                  </a:lnTo>
                  <a:lnTo>
                    <a:pt x="0" y="2"/>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10" name="Freeform 58"/>
            <p:cNvSpPr>
              <a:spLocks/>
            </p:cNvSpPr>
            <p:nvPr/>
          </p:nvSpPr>
          <p:spPr bwMode="auto">
            <a:xfrm>
              <a:off x="2176" y="2981"/>
              <a:ext cx="5" cy="1"/>
            </a:xfrm>
            <a:custGeom>
              <a:avLst/>
              <a:gdLst>
                <a:gd name="T0" fmla="*/ 13 w 13"/>
                <a:gd name="T1" fmla="*/ 1 h 1"/>
                <a:gd name="T2" fmla="*/ 7 w 13"/>
                <a:gd name="T3" fmla="*/ 0 h 1"/>
                <a:gd name="T4" fmla="*/ 0 w 13"/>
                <a:gd name="T5" fmla="*/ 0 h 1"/>
                <a:gd name="T6" fmla="*/ 13 w 13"/>
                <a:gd name="T7" fmla="*/ 1 h 1"/>
              </a:gdLst>
              <a:ahLst/>
              <a:cxnLst>
                <a:cxn ang="0">
                  <a:pos x="T0" y="T1"/>
                </a:cxn>
                <a:cxn ang="0">
                  <a:pos x="T2" y="T3"/>
                </a:cxn>
                <a:cxn ang="0">
                  <a:pos x="T4" y="T5"/>
                </a:cxn>
                <a:cxn ang="0">
                  <a:pos x="T6" y="T7"/>
                </a:cxn>
              </a:cxnLst>
              <a:rect l="0" t="0" r="r" b="b"/>
              <a:pathLst>
                <a:path w="13" h="1">
                  <a:moveTo>
                    <a:pt x="13" y="1"/>
                  </a:moveTo>
                  <a:lnTo>
                    <a:pt x="7" y="0"/>
                  </a:lnTo>
                  <a:lnTo>
                    <a:pt x="0" y="0"/>
                  </a:lnTo>
                  <a:lnTo>
                    <a:pt x="13"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11" name="Freeform 59"/>
            <p:cNvSpPr>
              <a:spLocks/>
            </p:cNvSpPr>
            <p:nvPr/>
          </p:nvSpPr>
          <p:spPr bwMode="auto">
            <a:xfrm>
              <a:off x="2191" y="2452"/>
              <a:ext cx="7" cy="1"/>
            </a:xfrm>
            <a:custGeom>
              <a:avLst/>
              <a:gdLst>
                <a:gd name="T0" fmla="*/ 13 w 13"/>
                <a:gd name="T1" fmla="*/ 0 h 2"/>
                <a:gd name="T2" fmla="*/ 7 w 13"/>
                <a:gd name="T3" fmla="*/ 0 h 2"/>
                <a:gd name="T4" fmla="*/ 0 w 13"/>
                <a:gd name="T5" fmla="*/ 2 h 2"/>
                <a:gd name="T6" fmla="*/ 13 w 13"/>
                <a:gd name="T7" fmla="*/ 0 h 2"/>
              </a:gdLst>
              <a:ahLst/>
              <a:cxnLst>
                <a:cxn ang="0">
                  <a:pos x="T0" y="T1"/>
                </a:cxn>
                <a:cxn ang="0">
                  <a:pos x="T2" y="T3"/>
                </a:cxn>
                <a:cxn ang="0">
                  <a:pos x="T4" y="T5"/>
                </a:cxn>
                <a:cxn ang="0">
                  <a:pos x="T6" y="T7"/>
                </a:cxn>
              </a:cxnLst>
              <a:rect l="0" t="0" r="r" b="b"/>
              <a:pathLst>
                <a:path w="13" h="2">
                  <a:moveTo>
                    <a:pt x="13" y="0"/>
                  </a:moveTo>
                  <a:lnTo>
                    <a:pt x="7" y="0"/>
                  </a:lnTo>
                  <a:lnTo>
                    <a:pt x="0" y="2"/>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12" name="Freeform 60"/>
            <p:cNvSpPr>
              <a:spLocks/>
            </p:cNvSpPr>
            <p:nvPr/>
          </p:nvSpPr>
          <p:spPr bwMode="auto">
            <a:xfrm>
              <a:off x="2190" y="2572"/>
              <a:ext cx="5" cy="1"/>
            </a:xfrm>
            <a:custGeom>
              <a:avLst/>
              <a:gdLst>
                <a:gd name="T0" fmla="*/ 0 w 13"/>
                <a:gd name="T1" fmla="*/ 0 h 2"/>
                <a:gd name="T2" fmla="*/ 8 w 13"/>
                <a:gd name="T3" fmla="*/ 0 h 2"/>
                <a:gd name="T4" fmla="*/ 13 w 13"/>
                <a:gd name="T5" fmla="*/ 2 h 2"/>
                <a:gd name="T6" fmla="*/ 0 w 13"/>
                <a:gd name="T7" fmla="*/ 0 h 2"/>
              </a:gdLst>
              <a:ahLst/>
              <a:cxnLst>
                <a:cxn ang="0">
                  <a:pos x="T0" y="T1"/>
                </a:cxn>
                <a:cxn ang="0">
                  <a:pos x="T2" y="T3"/>
                </a:cxn>
                <a:cxn ang="0">
                  <a:pos x="T4" y="T5"/>
                </a:cxn>
                <a:cxn ang="0">
                  <a:pos x="T6" y="T7"/>
                </a:cxn>
              </a:cxnLst>
              <a:rect l="0" t="0" r="r" b="b"/>
              <a:pathLst>
                <a:path w="13" h="2">
                  <a:moveTo>
                    <a:pt x="0" y="0"/>
                  </a:moveTo>
                  <a:lnTo>
                    <a:pt x="8" y="0"/>
                  </a:lnTo>
                  <a:lnTo>
                    <a:pt x="13" y="2"/>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13" name="Freeform 61"/>
            <p:cNvSpPr>
              <a:spLocks/>
            </p:cNvSpPr>
            <p:nvPr/>
          </p:nvSpPr>
          <p:spPr bwMode="auto">
            <a:xfrm>
              <a:off x="2329" y="2456"/>
              <a:ext cx="6" cy="1"/>
            </a:xfrm>
            <a:custGeom>
              <a:avLst/>
              <a:gdLst>
                <a:gd name="T0" fmla="*/ 12 w 12"/>
                <a:gd name="T1" fmla="*/ 1 h 1"/>
                <a:gd name="T2" fmla="*/ 5 w 12"/>
                <a:gd name="T3" fmla="*/ 0 h 1"/>
                <a:gd name="T4" fmla="*/ 0 w 12"/>
                <a:gd name="T5" fmla="*/ 0 h 1"/>
                <a:gd name="T6" fmla="*/ 12 w 12"/>
                <a:gd name="T7" fmla="*/ 1 h 1"/>
              </a:gdLst>
              <a:ahLst/>
              <a:cxnLst>
                <a:cxn ang="0">
                  <a:pos x="T0" y="T1"/>
                </a:cxn>
                <a:cxn ang="0">
                  <a:pos x="T2" y="T3"/>
                </a:cxn>
                <a:cxn ang="0">
                  <a:pos x="T4" y="T5"/>
                </a:cxn>
                <a:cxn ang="0">
                  <a:pos x="T6" y="T7"/>
                </a:cxn>
              </a:cxnLst>
              <a:rect l="0" t="0" r="r" b="b"/>
              <a:pathLst>
                <a:path w="12" h="1">
                  <a:moveTo>
                    <a:pt x="12" y="1"/>
                  </a:moveTo>
                  <a:lnTo>
                    <a:pt x="5" y="0"/>
                  </a:lnTo>
                  <a:lnTo>
                    <a:pt x="0" y="0"/>
                  </a:lnTo>
                  <a:lnTo>
                    <a:pt x="12"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14" name="Freeform 62"/>
            <p:cNvSpPr>
              <a:spLocks/>
            </p:cNvSpPr>
            <p:nvPr/>
          </p:nvSpPr>
          <p:spPr bwMode="auto">
            <a:xfrm>
              <a:off x="2327" y="2728"/>
              <a:ext cx="6" cy="1"/>
            </a:xfrm>
            <a:custGeom>
              <a:avLst/>
              <a:gdLst>
                <a:gd name="T0" fmla="*/ 0 w 13"/>
                <a:gd name="T1" fmla="*/ 0 h 3"/>
                <a:gd name="T2" fmla="*/ 6 w 13"/>
                <a:gd name="T3" fmla="*/ 2 h 3"/>
                <a:gd name="T4" fmla="*/ 13 w 13"/>
                <a:gd name="T5" fmla="*/ 3 h 3"/>
                <a:gd name="T6" fmla="*/ 0 w 13"/>
                <a:gd name="T7" fmla="*/ 0 h 3"/>
              </a:gdLst>
              <a:ahLst/>
              <a:cxnLst>
                <a:cxn ang="0">
                  <a:pos x="T0" y="T1"/>
                </a:cxn>
                <a:cxn ang="0">
                  <a:pos x="T2" y="T3"/>
                </a:cxn>
                <a:cxn ang="0">
                  <a:pos x="T4" y="T5"/>
                </a:cxn>
                <a:cxn ang="0">
                  <a:pos x="T6" y="T7"/>
                </a:cxn>
              </a:cxnLst>
              <a:rect l="0" t="0" r="r" b="b"/>
              <a:pathLst>
                <a:path w="13" h="3">
                  <a:moveTo>
                    <a:pt x="0" y="0"/>
                  </a:moveTo>
                  <a:lnTo>
                    <a:pt x="6" y="2"/>
                  </a:lnTo>
                  <a:lnTo>
                    <a:pt x="13" y="3"/>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15" name="Freeform 63"/>
            <p:cNvSpPr>
              <a:spLocks/>
            </p:cNvSpPr>
            <p:nvPr/>
          </p:nvSpPr>
          <p:spPr bwMode="auto">
            <a:xfrm>
              <a:off x="2445" y="2193"/>
              <a:ext cx="4" cy="5"/>
            </a:xfrm>
            <a:custGeom>
              <a:avLst/>
              <a:gdLst>
                <a:gd name="T0" fmla="*/ 0 w 8"/>
                <a:gd name="T1" fmla="*/ 0 h 10"/>
                <a:gd name="T2" fmla="*/ 4 w 8"/>
                <a:gd name="T3" fmla="*/ 4 h 10"/>
                <a:gd name="T4" fmla="*/ 8 w 8"/>
                <a:gd name="T5" fmla="*/ 10 h 10"/>
                <a:gd name="T6" fmla="*/ 0 w 8"/>
                <a:gd name="T7" fmla="*/ 0 h 10"/>
              </a:gdLst>
              <a:ahLst/>
              <a:cxnLst>
                <a:cxn ang="0">
                  <a:pos x="T0" y="T1"/>
                </a:cxn>
                <a:cxn ang="0">
                  <a:pos x="T2" y="T3"/>
                </a:cxn>
                <a:cxn ang="0">
                  <a:pos x="T4" y="T5"/>
                </a:cxn>
                <a:cxn ang="0">
                  <a:pos x="T6" y="T7"/>
                </a:cxn>
              </a:cxnLst>
              <a:rect l="0" t="0" r="r" b="b"/>
              <a:pathLst>
                <a:path w="8" h="10">
                  <a:moveTo>
                    <a:pt x="0" y="0"/>
                  </a:moveTo>
                  <a:lnTo>
                    <a:pt x="4" y="4"/>
                  </a:lnTo>
                  <a:lnTo>
                    <a:pt x="8" y="1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16" name="Freeform 64"/>
            <p:cNvSpPr>
              <a:spLocks/>
            </p:cNvSpPr>
            <p:nvPr/>
          </p:nvSpPr>
          <p:spPr bwMode="auto">
            <a:xfrm>
              <a:off x="2407" y="2120"/>
              <a:ext cx="3" cy="5"/>
            </a:xfrm>
            <a:custGeom>
              <a:avLst/>
              <a:gdLst>
                <a:gd name="T0" fmla="*/ 5 w 5"/>
                <a:gd name="T1" fmla="*/ 0 h 9"/>
                <a:gd name="T2" fmla="*/ 1 w 5"/>
                <a:gd name="T3" fmla="*/ 4 h 9"/>
                <a:gd name="T4" fmla="*/ 0 w 5"/>
                <a:gd name="T5" fmla="*/ 9 h 9"/>
                <a:gd name="T6" fmla="*/ 5 w 5"/>
                <a:gd name="T7" fmla="*/ 0 h 9"/>
              </a:gdLst>
              <a:ahLst/>
              <a:cxnLst>
                <a:cxn ang="0">
                  <a:pos x="T0" y="T1"/>
                </a:cxn>
                <a:cxn ang="0">
                  <a:pos x="T2" y="T3"/>
                </a:cxn>
                <a:cxn ang="0">
                  <a:pos x="T4" y="T5"/>
                </a:cxn>
                <a:cxn ang="0">
                  <a:pos x="T6" y="T7"/>
                </a:cxn>
              </a:cxnLst>
              <a:rect l="0" t="0" r="r" b="b"/>
              <a:pathLst>
                <a:path w="5" h="9">
                  <a:moveTo>
                    <a:pt x="5" y="0"/>
                  </a:moveTo>
                  <a:lnTo>
                    <a:pt x="1" y="4"/>
                  </a:lnTo>
                  <a:lnTo>
                    <a:pt x="0" y="9"/>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17" name="Freeform 65"/>
            <p:cNvSpPr>
              <a:spLocks/>
            </p:cNvSpPr>
            <p:nvPr/>
          </p:nvSpPr>
          <p:spPr bwMode="auto">
            <a:xfrm>
              <a:off x="2522" y="1885"/>
              <a:ext cx="4" cy="3"/>
            </a:xfrm>
            <a:custGeom>
              <a:avLst/>
              <a:gdLst>
                <a:gd name="T0" fmla="*/ 11 w 11"/>
                <a:gd name="T1" fmla="*/ 6 h 6"/>
                <a:gd name="T2" fmla="*/ 5 w 11"/>
                <a:gd name="T3" fmla="*/ 3 h 6"/>
                <a:gd name="T4" fmla="*/ 0 w 11"/>
                <a:gd name="T5" fmla="*/ 0 h 6"/>
                <a:gd name="T6" fmla="*/ 11 w 11"/>
                <a:gd name="T7" fmla="*/ 6 h 6"/>
              </a:gdLst>
              <a:ahLst/>
              <a:cxnLst>
                <a:cxn ang="0">
                  <a:pos x="T0" y="T1"/>
                </a:cxn>
                <a:cxn ang="0">
                  <a:pos x="T2" y="T3"/>
                </a:cxn>
                <a:cxn ang="0">
                  <a:pos x="T4" y="T5"/>
                </a:cxn>
                <a:cxn ang="0">
                  <a:pos x="T6" y="T7"/>
                </a:cxn>
              </a:cxnLst>
              <a:rect l="0" t="0" r="r" b="b"/>
              <a:pathLst>
                <a:path w="11" h="6">
                  <a:moveTo>
                    <a:pt x="11" y="6"/>
                  </a:moveTo>
                  <a:lnTo>
                    <a:pt x="5" y="3"/>
                  </a:lnTo>
                  <a:lnTo>
                    <a:pt x="0" y="0"/>
                  </a:lnTo>
                  <a:lnTo>
                    <a:pt x="11"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18" name="Freeform 66"/>
            <p:cNvSpPr>
              <a:spLocks/>
            </p:cNvSpPr>
            <p:nvPr/>
          </p:nvSpPr>
          <p:spPr bwMode="auto">
            <a:xfrm>
              <a:off x="2191" y="2452"/>
              <a:ext cx="7" cy="1"/>
            </a:xfrm>
            <a:custGeom>
              <a:avLst/>
              <a:gdLst>
                <a:gd name="T0" fmla="*/ 13 w 13"/>
                <a:gd name="T1" fmla="*/ 0 h 2"/>
                <a:gd name="T2" fmla="*/ 7 w 13"/>
                <a:gd name="T3" fmla="*/ 0 h 2"/>
                <a:gd name="T4" fmla="*/ 0 w 13"/>
                <a:gd name="T5" fmla="*/ 2 h 2"/>
                <a:gd name="T6" fmla="*/ 13 w 13"/>
                <a:gd name="T7" fmla="*/ 0 h 2"/>
              </a:gdLst>
              <a:ahLst/>
              <a:cxnLst>
                <a:cxn ang="0">
                  <a:pos x="T0" y="T1"/>
                </a:cxn>
                <a:cxn ang="0">
                  <a:pos x="T2" y="T3"/>
                </a:cxn>
                <a:cxn ang="0">
                  <a:pos x="T4" y="T5"/>
                </a:cxn>
                <a:cxn ang="0">
                  <a:pos x="T6" y="T7"/>
                </a:cxn>
              </a:cxnLst>
              <a:rect l="0" t="0" r="r" b="b"/>
              <a:pathLst>
                <a:path w="13" h="2">
                  <a:moveTo>
                    <a:pt x="13" y="0"/>
                  </a:moveTo>
                  <a:lnTo>
                    <a:pt x="7" y="0"/>
                  </a:lnTo>
                  <a:lnTo>
                    <a:pt x="0" y="2"/>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19" name="Freeform 67"/>
            <p:cNvSpPr>
              <a:spLocks/>
            </p:cNvSpPr>
            <p:nvPr/>
          </p:nvSpPr>
          <p:spPr bwMode="auto">
            <a:xfrm>
              <a:off x="2190" y="2572"/>
              <a:ext cx="5" cy="1"/>
            </a:xfrm>
            <a:custGeom>
              <a:avLst/>
              <a:gdLst>
                <a:gd name="T0" fmla="*/ 0 w 13"/>
                <a:gd name="T1" fmla="*/ 0 h 2"/>
                <a:gd name="T2" fmla="*/ 8 w 13"/>
                <a:gd name="T3" fmla="*/ 0 h 2"/>
                <a:gd name="T4" fmla="*/ 13 w 13"/>
                <a:gd name="T5" fmla="*/ 2 h 2"/>
                <a:gd name="T6" fmla="*/ 0 w 13"/>
                <a:gd name="T7" fmla="*/ 0 h 2"/>
              </a:gdLst>
              <a:ahLst/>
              <a:cxnLst>
                <a:cxn ang="0">
                  <a:pos x="T0" y="T1"/>
                </a:cxn>
                <a:cxn ang="0">
                  <a:pos x="T2" y="T3"/>
                </a:cxn>
                <a:cxn ang="0">
                  <a:pos x="T4" y="T5"/>
                </a:cxn>
                <a:cxn ang="0">
                  <a:pos x="T6" y="T7"/>
                </a:cxn>
              </a:cxnLst>
              <a:rect l="0" t="0" r="r" b="b"/>
              <a:pathLst>
                <a:path w="13" h="2">
                  <a:moveTo>
                    <a:pt x="0" y="0"/>
                  </a:moveTo>
                  <a:lnTo>
                    <a:pt x="8" y="0"/>
                  </a:lnTo>
                  <a:lnTo>
                    <a:pt x="13" y="2"/>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20" name="Freeform 68"/>
            <p:cNvSpPr>
              <a:spLocks/>
            </p:cNvSpPr>
            <p:nvPr/>
          </p:nvSpPr>
          <p:spPr bwMode="auto">
            <a:xfrm>
              <a:off x="2329" y="2456"/>
              <a:ext cx="6" cy="1"/>
            </a:xfrm>
            <a:custGeom>
              <a:avLst/>
              <a:gdLst>
                <a:gd name="T0" fmla="*/ 12 w 12"/>
                <a:gd name="T1" fmla="*/ 1 h 1"/>
                <a:gd name="T2" fmla="*/ 5 w 12"/>
                <a:gd name="T3" fmla="*/ 0 h 1"/>
                <a:gd name="T4" fmla="*/ 0 w 12"/>
                <a:gd name="T5" fmla="*/ 0 h 1"/>
                <a:gd name="T6" fmla="*/ 12 w 12"/>
                <a:gd name="T7" fmla="*/ 1 h 1"/>
              </a:gdLst>
              <a:ahLst/>
              <a:cxnLst>
                <a:cxn ang="0">
                  <a:pos x="T0" y="T1"/>
                </a:cxn>
                <a:cxn ang="0">
                  <a:pos x="T2" y="T3"/>
                </a:cxn>
                <a:cxn ang="0">
                  <a:pos x="T4" y="T5"/>
                </a:cxn>
                <a:cxn ang="0">
                  <a:pos x="T6" y="T7"/>
                </a:cxn>
              </a:cxnLst>
              <a:rect l="0" t="0" r="r" b="b"/>
              <a:pathLst>
                <a:path w="12" h="1">
                  <a:moveTo>
                    <a:pt x="12" y="1"/>
                  </a:moveTo>
                  <a:lnTo>
                    <a:pt x="5" y="0"/>
                  </a:lnTo>
                  <a:lnTo>
                    <a:pt x="0" y="0"/>
                  </a:lnTo>
                  <a:lnTo>
                    <a:pt x="12"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21" name="Freeform 69"/>
            <p:cNvSpPr>
              <a:spLocks/>
            </p:cNvSpPr>
            <p:nvPr/>
          </p:nvSpPr>
          <p:spPr bwMode="auto">
            <a:xfrm>
              <a:off x="2327" y="2728"/>
              <a:ext cx="6" cy="1"/>
            </a:xfrm>
            <a:custGeom>
              <a:avLst/>
              <a:gdLst>
                <a:gd name="T0" fmla="*/ 0 w 13"/>
                <a:gd name="T1" fmla="*/ 0 h 3"/>
                <a:gd name="T2" fmla="*/ 6 w 13"/>
                <a:gd name="T3" fmla="*/ 2 h 3"/>
                <a:gd name="T4" fmla="*/ 13 w 13"/>
                <a:gd name="T5" fmla="*/ 3 h 3"/>
                <a:gd name="T6" fmla="*/ 0 w 13"/>
                <a:gd name="T7" fmla="*/ 0 h 3"/>
              </a:gdLst>
              <a:ahLst/>
              <a:cxnLst>
                <a:cxn ang="0">
                  <a:pos x="T0" y="T1"/>
                </a:cxn>
                <a:cxn ang="0">
                  <a:pos x="T2" y="T3"/>
                </a:cxn>
                <a:cxn ang="0">
                  <a:pos x="T4" y="T5"/>
                </a:cxn>
                <a:cxn ang="0">
                  <a:pos x="T6" y="T7"/>
                </a:cxn>
              </a:cxnLst>
              <a:rect l="0" t="0" r="r" b="b"/>
              <a:pathLst>
                <a:path w="13" h="3">
                  <a:moveTo>
                    <a:pt x="0" y="0"/>
                  </a:moveTo>
                  <a:lnTo>
                    <a:pt x="6" y="2"/>
                  </a:lnTo>
                  <a:lnTo>
                    <a:pt x="13" y="3"/>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22" name="Freeform 70"/>
            <p:cNvSpPr>
              <a:spLocks/>
            </p:cNvSpPr>
            <p:nvPr/>
          </p:nvSpPr>
          <p:spPr bwMode="auto">
            <a:xfrm>
              <a:off x="2445" y="2193"/>
              <a:ext cx="4" cy="5"/>
            </a:xfrm>
            <a:custGeom>
              <a:avLst/>
              <a:gdLst>
                <a:gd name="T0" fmla="*/ 0 w 8"/>
                <a:gd name="T1" fmla="*/ 0 h 10"/>
                <a:gd name="T2" fmla="*/ 4 w 8"/>
                <a:gd name="T3" fmla="*/ 4 h 10"/>
                <a:gd name="T4" fmla="*/ 8 w 8"/>
                <a:gd name="T5" fmla="*/ 10 h 10"/>
                <a:gd name="T6" fmla="*/ 0 w 8"/>
                <a:gd name="T7" fmla="*/ 0 h 10"/>
              </a:gdLst>
              <a:ahLst/>
              <a:cxnLst>
                <a:cxn ang="0">
                  <a:pos x="T0" y="T1"/>
                </a:cxn>
                <a:cxn ang="0">
                  <a:pos x="T2" y="T3"/>
                </a:cxn>
                <a:cxn ang="0">
                  <a:pos x="T4" y="T5"/>
                </a:cxn>
                <a:cxn ang="0">
                  <a:pos x="T6" y="T7"/>
                </a:cxn>
              </a:cxnLst>
              <a:rect l="0" t="0" r="r" b="b"/>
              <a:pathLst>
                <a:path w="8" h="10">
                  <a:moveTo>
                    <a:pt x="0" y="0"/>
                  </a:moveTo>
                  <a:lnTo>
                    <a:pt x="4" y="4"/>
                  </a:lnTo>
                  <a:lnTo>
                    <a:pt x="8" y="1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23" name="Freeform 71"/>
            <p:cNvSpPr>
              <a:spLocks/>
            </p:cNvSpPr>
            <p:nvPr/>
          </p:nvSpPr>
          <p:spPr bwMode="auto">
            <a:xfrm>
              <a:off x="2407" y="2120"/>
              <a:ext cx="3" cy="5"/>
            </a:xfrm>
            <a:custGeom>
              <a:avLst/>
              <a:gdLst>
                <a:gd name="T0" fmla="*/ 5 w 5"/>
                <a:gd name="T1" fmla="*/ 0 h 9"/>
                <a:gd name="T2" fmla="*/ 1 w 5"/>
                <a:gd name="T3" fmla="*/ 4 h 9"/>
                <a:gd name="T4" fmla="*/ 0 w 5"/>
                <a:gd name="T5" fmla="*/ 9 h 9"/>
                <a:gd name="T6" fmla="*/ 5 w 5"/>
                <a:gd name="T7" fmla="*/ 0 h 9"/>
              </a:gdLst>
              <a:ahLst/>
              <a:cxnLst>
                <a:cxn ang="0">
                  <a:pos x="T0" y="T1"/>
                </a:cxn>
                <a:cxn ang="0">
                  <a:pos x="T2" y="T3"/>
                </a:cxn>
                <a:cxn ang="0">
                  <a:pos x="T4" y="T5"/>
                </a:cxn>
                <a:cxn ang="0">
                  <a:pos x="T6" y="T7"/>
                </a:cxn>
              </a:cxnLst>
              <a:rect l="0" t="0" r="r" b="b"/>
              <a:pathLst>
                <a:path w="5" h="9">
                  <a:moveTo>
                    <a:pt x="5" y="0"/>
                  </a:moveTo>
                  <a:lnTo>
                    <a:pt x="1" y="4"/>
                  </a:lnTo>
                  <a:lnTo>
                    <a:pt x="0" y="9"/>
                  </a:lnTo>
                  <a:lnTo>
                    <a:pt x="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24" name="Freeform 72"/>
            <p:cNvSpPr>
              <a:spLocks/>
            </p:cNvSpPr>
            <p:nvPr/>
          </p:nvSpPr>
          <p:spPr bwMode="auto">
            <a:xfrm>
              <a:off x="2522" y="1885"/>
              <a:ext cx="4" cy="3"/>
            </a:xfrm>
            <a:custGeom>
              <a:avLst/>
              <a:gdLst>
                <a:gd name="T0" fmla="*/ 11 w 11"/>
                <a:gd name="T1" fmla="*/ 6 h 6"/>
                <a:gd name="T2" fmla="*/ 5 w 11"/>
                <a:gd name="T3" fmla="*/ 3 h 6"/>
                <a:gd name="T4" fmla="*/ 0 w 11"/>
                <a:gd name="T5" fmla="*/ 0 h 6"/>
                <a:gd name="T6" fmla="*/ 11 w 11"/>
                <a:gd name="T7" fmla="*/ 6 h 6"/>
              </a:gdLst>
              <a:ahLst/>
              <a:cxnLst>
                <a:cxn ang="0">
                  <a:pos x="T0" y="T1"/>
                </a:cxn>
                <a:cxn ang="0">
                  <a:pos x="T2" y="T3"/>
                </a:cxn>
                <a:cxn ang="0">
                  <a:pos x="T4" y="T5"/>
                </a:cxn>
                <a:cxn ang="0">
                  <a:pos x="T6" y="T7"/>
                </a:cxn>
              </a:cxnLst>
              <a:rect l="0" t="0" r="r" b="b"/>
              <a:pathLst>
                <a:path w="11" h="6">
                  <a:moveTo>
                    <a:pt x="11" y="6"/>
                  </a:moveTo>
                  <a:lnTo>
                    <a:pt x="5" y="3"/>
                  </a:lnTo>
                  <a:lnTo>
                    <a:pt x="0" y="0"/>
                  </a:lnTo>
                  <a:lnTo>
                    <a:pt x="11"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25" name="Freeform 73"/>
            <p:cNvSpPr>
              <a:spLocks/>
            </p:cNvSpPr>
            <p:nvPr/>
          </p:nvSpPr>
          <p:spPr bwMode="auto">
            <a:xfrm>
              <a:off x="2503" y="2187"/>
              <a:ext cx="1" cy="6"/>
            </a:xfrm>
            <a:custGeom>
              <a:avLst/>
              <a:gdLst>
                <a:gd name="T0" fmla="*/ 0 w 2"/>
                <a:gd name="T1" fmla="*/ 0 h 11"/>
                <a:gd name="T2" fmla="*/ 2 w 2"/>
                <a:gd name="T3" fmla="*/ 6 h 11"/>
                <a:gd name="T4" fmla="*/ 2 w 2"/>
                <a:gd name="T5" fmla="*/ 11 h 11"/>
                <a:gd name="T6" fmla="*/ 0 w 2"/>
                <a:gd name="T7" fmla="*/ 0 h 11"/>
              </a:gdLst>
              <a:ahLst/>
              <a:cxnLst>
                <a:cxn ang="0">
                  <a:pos x="T0" y="T1"/>
                </a:cxn>
                <a:cxn ang="0">
                  <a:pos x="T2" y="T3"/>
                </a:cxn>
                <a:cxn ang="0">
                  <a:pos x="T4" y="T5"/>
                </a:cxn>
                <a:cxn ang="0">
                  <a:pos x="T6" y="T7"/>
                </a:cxn>
              </a:cxnLst>
              <a:rect l="0" t="0" r="r" b="b"/>
              <a:pathLst>
                <a:path w="2" h="11">
                  <a:moveTo>
                    <a:pt x="0" y="0"/>
                  </a:moveTo>
                  <a:lnTo>
                    <a:pt x="2" y="6"/>
                  </a:lnTo>
                  <a:lnTo>
                    <a:pt x="2" y="11"/>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26" name="Freeform 74"/>
            <p:cNvSpPr>
              <a:spLocks/>
            </p:cNvSpPr>
            <p:nvPr/>
          </p:nvSpPr>
          <p:spPr bwMode="auto">
            <a:xfrm>
              <a:off x="2642" y="2145"/>
              <a:ext cx="5" cy="4"/>
            </a:xfrm>
            <a:custGeom>
              <a:avLst/>
              <a:gdLst>
                <a:gd name="T0" fmla="*/ 11 w 11"/>
                <a:gd name="T1" fmla="*/ 8 h 8"/>
                <a:gd name="T2" fmla="*/ 6 w 11"/>
                <a:gd name="T3" fmla="*/ 5 h 8"/>
                <a:gd name="T4" fmla="*/ 0 w 11"/>
                <a:gd name="T5" fmla="*/ 0 h 8"/>
                <a:gd name="T6" fmla="*/ 11 w 11"/>
                <a:gd name="T7" fmla="*/ 8 h 8"/>
              </a:gdLst>
              <a:ahLst/>
              <a:cxnLst>
                <a:cxn ang="0">
                  <a:pos x="T0" y="T1"/>
                </a:cxn>
                <a:cxn ang="0">
                  <a:pos x="T2" y="T3"/>
                </a:cxn>
                <a:cxn ang="0">
                  <a:pos x="T4" y="T5"/>
                </a:cxn>
                <a:cxn ang="0">
                  <a:pos x="T6" y="T7"/>
                </a:cxn>
              </a:cxnLst>
              <a:rect l="0" t="0" r="r" b="b"/>
              <a:pathLst>
                <a:path w="11" h="8">
                  <a:moveTo>
                    <a:pt x="11" y="8"/>
                  </a:moveTo>
                  <a:lnTo>
                    <a:pt x="6" y="5"/>
                  </a:lnTo>
                  <a:lnTo>
                    <a:pt x="0" y="0"/>
                  </a:lnTo>
                  <a:lnTo>
                    <a:pt x="11"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27" name="Freeform 75"/>
            <p:cNvSpPr>
              <a:spLocks/>
            </p:cNvSpPr>
            <p:nvPr/>
          </p:nvSpPr>
          <p:spPr bwMode="auto">
            <a:xfrm>
              <a:off x="2490" y="2182"/>
              <a:ext cx="1" cy="5"/>
            </a:xfrm>
            <a:custGeom>
              <a:avLst/>
              <a:gdLst>
                <a:gd name="T0" fmla="*/ 0 h 11"/>
                <a:gd name="T1" fmla="*/ 5 h 11"/>
                <a:gd name="T2" fmla="*/ 11 h 11"/>
                <a:gd name="T3" fmla="*/ 0 h 11"/>
              </a:gdLst>
              <a:ahLst/>
              <a:cxnLst>
                <a:cxn ang="0">
                  <a:pos x="0" y="T0"/>
                </a:cxn>
                <a:cxn ang="0">
                  <a:pos x="0" y="T1"/>
                </a:cxn>
                <a:cxn ang="0">
                  <a:pos x="0" y="T2"/>
                </a:cxn>
                <a:cxn ang="0">
                  <a:pos x="0" y="T3"/>
                </a:cxn>
              </a:cxnLst>
              <a:rect l="0" t="0" r="r" b="b"/>
              <a:pathLst>
                <a:path h="11">
                  <a:moveTo>
                    <a:pt x="0" y="0"/>
                  </a:moveTo>
                  <a:lnTo>
                    <a:pt x="0" y="5"/>
                  </a:lnTo>
                  <a:lnTo>
                    <a:pt x="0" y="11"/>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28" name="Freeform 76"/>
            <p:cNvSpPr>
              <a:spLocks/>
            </p:cNvSpPr>
            <p:nvPr/>
          </p:nvSpPr>
          <p:spPr bwMode="auto">
            <a:xfrm>
              <a:off x="2503" y="2187"/>
              <a:ext cx="1" cy="6"/>
            </a:xfrm>
            <a:custGeom>
              <a:avLst/>
              <a:gdLst>
                <a:gd name="T0" fmla="*/ 0 w 2"/>
                <a:gd name="T1" fmla="*/ 0 h 11"/>
                <a:gd name="T2" fmla="*/ 2 w 2"/>
                <a:gd name="T3" fmla="*/ 6 h 11"/>
                <a:gd name="T4" fmla="*/ 2 w 2"/>
                <a:gd name="T5" fmla="*/ 11 h 11"/>
                <a:gd name="T6" fmla="*/ 0 w 2"/>
                <a:gd name="T7" fmla="*/ 0 h 11"/>
              </a:gdLst>
              <a:ahLst/>
              <a:cxnLst>
                <a:cxn ang="0">
                  <a:pos x="T0" y="T1"/>
                </a:cxn>
                <a:cxn ang="0">
                  <a:pos x="T2" y="T3"/>
                </a:cxn>
                <a:cxn ang="0">
                  <a:pos x="T4" y="T5"/>
                </a:cxn>
                <a:cxn ang="0">
                  <a:pos x="T6" y="T7"/>
                </a:cxn>
              </a:cxnLst>
              <a:rect l="0" t="0" r="r" b="b"/>
              <a:pathLst>
                <a:path w="2" h="11">
                  <a:moveTo>
                    <a:pt x="0" y="0"/>
                  </a:moveTo>
                  <a:lnTo>
                    <a:pt x="2" y="6"/>
                  </a:lnTo>
                  <a:lnTo>
                    <a:pt x="2" y="11"/>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29" name="Freeform 77"/>
            <p:cNvSpPr>
              <a:spLocks/>
            </p:cNvSpPr>
            <p:nvPr/>
          </p:nvSpPr>
          <p:spPr bwMode="auto">
            <a:xfrm>
              <a:off x="2642" y="2145"/>
              <a:ext cx="5" cy="4"/>
            </a:xfrm>
            <a:custGeom>
              <a:avLst/>
              <a:gdLst>
                <a:gd name="T0" fmla="*/ 11 w 11"/>
                <a:gd name="T1" fmla="*/ 8 h 8"/>
                <a:gd name="T2" fmla="*/ 6 w 11"/>
                <a:gd name="T3" fmla="*/ 5 h 8"/>
                <a:gd name="T4" fmla="*/ 0 w 11"/>
                <a:gd name="T5" fmla="*/ 0 h 8"/>
                <a:gd name="T6" fmla="*/ 11 w 11"/>
                <a:gd name="T7" fmla="*/ 8 h 8"/>
              </a:gdLst>
              <a:ahLst/>
              <a:cxnLst>
                <a:cxn ang="0">
                  <a:pos x="T0" y="T1"/>
                </a:cxn>
                <a:cxn ang="0">
                  <a:pos x="T2" y="T3"/>
                </a:cxn>
                <a:cxn ang="0">
                  <a:pos x="T4" y="T5"/>
                </a:cxn>
                <a:cxn ang="0">
                  <a:pos x="T6" y="T7"/>
                </a:cxn>
              </a:cxnLst>
              <a:rect l="0" t="0" r="r" b="b"/>
              <a:pathLst>
                <a:path w="11" h="8">
                  <a:moveTo>
                    <a:pt x="11" y="8"/>
                  </a:moveTo>
                  <a:lnTo>
                    <a:pt x="6" y="5"/>
                  </a:lnTo>
                  <a:lnTo>
                    <a:pt x="0" y="0"/>
                  </a:lnTo>
                  <a:lnTo>
                    <a:pt x="11"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30" name="Freeform 78"/>
            <p:cNvSpPr>
              <a:spLocks/>
            </p:cNvSpPr>
            <p:nvPr/>
          </p:nvSpPr>
          <p:spPr bwMode="auto">
            <a:xfrm>
              <a:off x="2490" y="2182"/>
              <a:ext cx="1" cy="5"/>
            </a:xfrm>
            <a:custGeom>
              <a:avLst/>
              <a:gdLst>
                <a:gd name="T0" fmla="*/ 0 h 11"/>
                <a:gd name="T1" fmla="*/ 5 h 11"/>
                <a:gd name="T2" fmla="*/ 11 h 11"/>
                <a:gd name="T3" fmla="*/ 0 h 11"/>
              </a:gdLst>
              <a:ahLst/>
              <a:cxnLst>
                <a:cxn ang="0">
                  <a:pos x="0" y="T0"/>
                </a:cxn>
                <a:cxn ang="0">
                  <a:pos x="0" y="T1"/>
                </a:cxn>
                <a:cxn ang="0">
                  <a:pos x="0" y="T2"/>
                </a:cxn>
                <a:cxn ang="0">
                  <a:pos x="0" y="T3"/>
                </a:cxn>
              </a:cxnLst>
              <a:rect l="0" t="0" r="r" b="b"/>
              <a:pathLst>
                <a:path h="11">
                  <a:moveTo>
                    <a:pt x="0" y="0"/>
                  </a:moveTo>
                  <a:lnTo>
                    <a:pt x="0" y="5"/>
                  </a:lnTo>
                  <a:lnTo>
                    <a:pt x="0" y="11"/>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31" name="Freeform 79"/>
            <p:cNvSpPr>
              <a:spLocks/>
            </p:cNvSpPr>
            <p:nvPr/>
          </p:nvSpPr>
          <p:spPr bwMode="auto">
            <a:xfrm>
              <a:off x="2142" y="1989"/>
              <a:ext cx="4" cy="4"/>
            </a:xfrm>
            <a:custGeom>
              <a:avLst/>
              <a:gdLst>
                <a:gd name="T0" fmla="*/ 0 w 8"/>
                <a:gd name="T1" fmla="*/ 0 h 8"/>
                <a:gd name="T2" fmla="*/ 4 w 8"/>
                <a:gd name="T3" fmla="*/ 5 h 8"/>
                <a:gd name="T4" fmla="*/ 8 w 8"/>
                <a:gd name="T5" fmla="*/ 8 h 8"/>
                <a:gd name="T6" fmla="*/ 0 w 8"/>
                <a:gd name="T7" fmla="*/ 0 h 8"/>
              </a:gdLst>
              <a:ahLst/>
              <a:cxnLst>
                <a:cxn ang="0">
                  <a:pos x="T0" y="T1"/>
                </a:cxn>
                <a:cxn ang="0">
                  <a:pos x="T2" y="T3"/>
                </a:cxn>
                <a:cxn ang="0">
                  <a:pos x="T4" y="T5"/>
                </a:cxn>
                <a:cxn ang="0">
                  <a:pos x="T6" y="T7"/>
                </a:cxn>
              </a:cxnLst>
              <a:rect l="0" t="0" r="r" b="b"/>
              <a:pathLst>
                <a:path w="8" h="8">
                  <a:moveTo>
                    <a:pt x="0" y="0"/>
                  </a:moveTo>
                  <a:lnTo>
                    <a:pt x="4" y="5"/>
                  </a:lnTo>
                  <a:lnTo>
                    <a:pt x="8" y="8"/>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32" name="Freeform 80"/>
            <p:cNvSpPr>
              <a:spLocks/>
            </p:cNvSpPr>
            <p:nvPr/>
          </p:nvSpPr>
          <p:spPr bwMode="auto">
            <a:xfrm>
              <a:off x="2444" y="2276"/>
              <a:ext cx="2" cy="6"/>
            </a:xfrm>
            <a:custGeom>
              <a:avLst/>
              <a:gdLst>
                <a:gd name="T0" fmla="*/ 0 w 4"/>
                <a:gd name="T1" fmla="*/ 11 h 11"/>
                <a:gd name="T2" fmla="*/ 2 w 4"/>
                <a:gd name="T3" fmla="*/ 5 h 11"/>
                <a:gd name="T4" fmla="*/ 4 w 4"/>
                <a:gd name="T5" fmla="*/ 0 h 11"/>
                <a:gd name="T6" fmla="*/ 0 w 4"/>
                <a:gd name="T7" fmla="*/ 11 h 11"/>
              </a:gdLst>
              <a:ahLst/>
              <a:cxnLst>
                <a:cxn ang="0">
                  <a:pos x="T0" y="T1"/>
                </a:cxn>
                <a:cxn ang="0">
                  <a:pos x="T2" y="T3"/>
                </a:cxn>
                <a:cxn ang="0">
                  <a:pos x="T4" y="T5"/>
                </a:cxn>
                <a:cxn ang="0">
                  <a:pos x="T6" y="T7"/>
                </a:cxn>
              </a:cxnLst>
              <a:rect l="0" t="0" r="r" b="b"/>
              <a:pathLst>
                <a:path w="4" h="11">
                  <a:moveTo>
                    <a:pt x="0" y="11"/>
                  </a:moveTo>
                  <a:lnTo>
                    <a:pt x="2" y="5"/>
                  </a:lnTo>
                  <a:lnTo>
                    <a:pt x="4"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33" name="Freeform 81"/>
            <p:cNvSpPr>
              <a:spLocks/>
            </p:cNvSpPr>
            <p:nvPr/>
          </p:nvSpPr>
          <p:spPr bwMode="auto">
            <a:xfrm>
              <a:off x="2257" y="2292"/>
              <a:ext cx="3" cy="6"/>
            </a:xfrm>
            <a:custGeom>
              <a:avLst/>
              <a:gdLst>
                <a:gd name="T0" fmla="*/ 0 w 6"/>
                <a:gd name="T1" fmla="*/ 10 h 10"/>
                <a:gd name="T2" fmla="*/ 4 w 6"/>
                <a:gd name="T3" fmla="*/ 6 h 10"/>
                <a:gd name="T4" fmla="*/ 6 w 6"/>
                <a:gd name="T5" fmla="*/ 0 h 10"/>
                <a:gd name="T6" fmla="*/ 0 w 6"/>
                <a:gd name="T7" fmla="*/ 10 h 10"/>
              </a:gdLst>
              <a:ahLst/>
              <a:cxnLst>
                <a:cxn ang="0">
                  <a:pos x="T0" y="T1"/>
                </a:cxn>
                <a:cxn ang="0">
                  <a:pos x="T2" y="T3"/>
                </a:cxn>
                <a:cxn ang="0">
                  <a:pos x="T4" y="T5"/>
                </a:cxn>
                <a:cxn ang="0">
                  <a:pos x="T6" y="T7"/>
                </a:cxn>
              </a:cxnLst>
              <a:rect l="0" t="0" r="r" b="b"/>
              <a:pathLst>
                <a:path w="6" h="10">
                  <a:moveTo>
                    <a:pt x="0" y="10"/>
                  </a:moveTo>
                  <a:lnTo>
                    <a:pt x="4" y="6"/>
                  </a:lnTo>
                  <a:lnTo>
                    <a:pt x="6" y="0"/>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34" name="Freeform 82"/>
            <p:cNvSpPr>
              <a:spLocks/>
            </p:cNvSpPr>
            <p:nvPr/>
          </p:nvSpPr>
          <p:spPr bwMode="auto">
            <a:xfrm>
              <a:off x="2408" y="2452"/>
              <a:ext cx="7" cy="1"/>
            </a:xfrm>
            <a:custGeom>
              <a:avLst/>
              <a:gdLst>
                <a:gd name="T0" fmla="*/ 0 w 15"/>
                <a:gd name="T1" fmla="*/ 0 h 2"/>
                <a:gd name="T2" fmla="*/ 8 w 15"/>
                <a:gd name="T3" fmla="*/ 0 h 2"/>
                <a:gd name="T4" fmla="*/ 15 w 15"/>
                <a:gd name="T5" fmla="*/ 2 h 2"/>
                <a:gd name="T6" fmla="*/ 0 w 15"/>
                <a:gd name="T7" fmla="*/ 0 h 2"/>
              </a:gdLst>
              <a:ahLst/>
              <a:cxnLst>
                <a:cxn ang="0">
                  <a:pos x="T0" y="T1"/>
                </a:cxn>
                <a:cxn ang="0">
                  <a:pos x="T2" y="T3"/>
                </a:cxn>
                <a:cxn ang="0">
                  <a:pos x="T4" y="T5"/>
                </a:cxn>
                <a:cxn ang="0">
                  <a:pos x="T6" y="T7"/>
                </a:cxn>
              </a:cxnLst>
              <a:rect l="0" t="0" r="r" b="b"/>
              <a:pathLst>
                <a:path w="15" h="2">
                  <a:moveTo>
                    <a:pt x="0" y="0"/>
                  </a:moveTo>
                  <a:lnTo>
                    <a:pt x="8" y="0"/>
                  </a:lnTo>
                  <a:lnTo>
                    <a:pt x="15" y="2"/>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35" name="Freeform 83"/>
            <p:cNvSpPr>
              <a:spLocks/>
            </p:cNvSpPr>
            <p:nvPr/>
          </p:nvSpPr>
          <p:spPr bwMode="auto">
            <a:xfrm>
              <a:off x="2142" y="1989"/>
              <a:ext cx="4" cy="4"/>
            </a:xfrm>
            <a:custGeom>
              <a:avLst/>
              <a:gdLst>
                <a:gd name="T0" fmla="*/ 0 w 8"/>
                <a:gd name="T1" fmla="*/ 0 h 8"/>
                <a:gd name="T2" fmla="*/ 4 w 8"/>
                <a:gd name="T3" fmla="*/ 5 h 8"/>
                <a:gd name="T4" fmla="*/ 8 w 8"/>
                <a:gd name="T5" fmla="*/ 8 h 8"/>
                <a:gd name="T6" fmla="*/ 0 w 8"/>
                <a:gd name="T7" fmla="*/ 0 h 8"/>
              </a:gdLst>
              <a:ahLst/>
              <a:cxnLst>
                <a:cxn ang="0">
                  <a:pos x="T0" y="T1"/>
                </a:cxn>
                <a:cxn ang="0">
                  <a:pos x="T2" y="T3"/>
                </a:cxn>
                <a:cxn ang="0">
                  <a:pos x="T4" y="T5"/>
                </a:cxn>
                <a:cxn ang="0">
                  <a:pos x="T6" y="T7"/>
                </a:cxn>
              </a:cxnLst>
              <a:rect l="0" t="0" r="r" b="b"/>
              <a:pathLst>
                <a:path w="8" h="8">
                  <a:moveTo>
                    <a:pt x="0" y="0"/>
                  </a:moveTo>
                  <a:lnTo>
                    <a:pt x="4" y="5"/>
                  </a:lnTo>
                  <a:lnTo>
                    <a:pt x="8" y="8"/>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36" name="Freeform 84"/>
            <p:cNvSpPr>
              <a:spLocks/>
            </p:cNvSpPr>
            <p:nvPr/>
          </p:nvSpPr>
          <p:spPr bwMode="auto">
            <a:xfrm>
              <a:off x="2444" y="2276"/>
              <a:ext cx="2" cy="6"/>
            </a:xfrm>
            <a:custGeom>
              <a:avLst/>
              <a:gdLst>
                <a:gd name="T0" fmla="*/ 0 w 4"/>
                <a:gd name="T1" fmla="*/ 11 h 11"/>
                <a:gd name="T2" fmla="*/ 2 w 4"/>
                <a:gd name="T3" fmla="*/ 5 h 11"/>
                <a:gd name="T4" fmla="*/ 4 w 4"/>
                <a:gd name="T5" fmla="*/ 0 h 11"/>
                <a:gd name="T6" fmla="*/ 0 w 4"/>
                <a:gd name="T7" fmla="*/ 11 h 11"/>
              </a:gdLst>
              <a:ahLst/>
              <a:cxnLst>
                <a:cxn ang="0">
                  <a:pos x="T0" y="T1"/>
                </a:cxn>
                <a:cxn ang="0">
                  <a:pos x="T2" y="T3"/>
                </a:cxn>
                <a:cxn ang="0">
                  <a:pos x="T4" y="T5"/>
                </a:cxn>
                <a:cxn ang="0">
                  <a:pos x="T6" y="T7"/>
                </a:cxn>
              </a:cxnLst>
              <a:rect l="0" t="0" r="r" b="b"/>
              <a:pathLst>
                <a:path w="4" h="11">
                  <a:moveTo>
                    <a:pt x="0" y="11"/>
                  </a:moveTo>
                  <a:lnTo>
                    <a:pt x="2" y="5"/>
                  </a:lnTo>
                  <a:lnTo>
                    <a:pt x="4"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37" name="Freeform 85"/>
            <p:cNvSpPr>
              <a:spLocks/>
            </p:cNvSpPr>
            <p:nvPr/>
          </p:nvSpPr>
          <p:spPr bwMode="auto">
            <a:xfrm>
              <a:off x="2257" y="2292"/>
              <a:ext cx="3" cy="6"/>
            </a:xfrm>
            <a:custGeom>
              <a:avLst/>
              <a:gdLst>
                <a:gd name="T0" fmla="*/ 0 w 6"/>
                <a:gd name="T1" fmla="*/ 10 h 10"/>
                <a:gd name="T2" fmla="*/ 4 w 6"/>
                <a:gd name="T3" fmla="*/ 6 h 10"/>
                <a:gd name="T4" fmla="*/ 6 w 6"/>
                <a:gd name="T5" fmla="*/ 0 h 10"/>
                <a:gd name="T6" fmla="*/ 0 w 6"/>
                <a:gd name="T7" fmla="*/ 10 h 10"/>
              </a:gdLst>
              <a:ahLst/>
              <a:cxnLst>
                <a:cxn ang="0">
                  <a:pos x="T0" y="T1"/>
                </a:cxn>
                <a:cxn ang="0">
                  <a:pos x="T2" y="T3"/>
                </a:cxn>
                <a:cxn ang="0">
                  <a:pos x="T4" y="T5"/>
                </a:cxn>
                <a:cxn ang="0">
                  <a:pos x="T6" y="T7"/>
                </a:cxn>
              </a:cxnLst>
              <a:rect l="0" t="0" r="r" b="b"/>
              <a:pathLst>
                <a:path w="6" h="10">
                  <a:moveTo>
                    <a:pt x="0" y="10"/>
                  </a:moveTo>
                  <a:lnTo>
                    <a:pt x="4" y="6"/>
                  </a:lnTo>
                  <a:lnTo>
                    <a:pt x="6" y="0"/>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38" name="Freeform 86"/>
            <p:cNvSpPr>
              <a:spLocks/>
            </p:cNvSpPr>
            <p:nvPr/>
          </p:nvSpPr>
          <p:spPr bwMode="auto">
            <a:xfrm>
              <a:off x="2408" y="2452"/>
              <a:ext cx="7" cy="1"/>
            </a:xfrm>
            <a:custGeom>
              <a:avLst/>
              <a:gdLst>
                <a:gd name="T0" fmla="*/ 0 w 15"/>
                <a:gd name="T1" fmla="*/ 0 h 2"/>
                <a:gd name="T2" fmla="*/ 8 w 15"/>
                <a:gd name="T3" fmla="*/ 0 h 2"/>
                <a:gd name="T4" fmla="*/ 15 w 15"/>
                <a:gd name="T5" fmla="*/ 2 h 2"/>
                <a:gd name="T6" fmla="*/ 0 w 15"/>
                <a:gd name="T7" fmla="*/ 0 h 2"/>
              </a:gdLst>
              <a:ahLst/>
              <a:cxnLst>
                <a:cxn ang="0">
                  <a:pos x="T0" y="T1"/>
                </a:cxn>
                <a:cxn ang="0">
                  <a:pos x="T2" y="T3"/>
                </a:cxn>
                <a:cxn ang="0">
                  <a:pos x="T4" y="T5"/>
                </a:cxn>
                <a:cxn ang="0">
                  <a:pos x="T6" y="T7"/>
                </a:cxn>
              </a:cxnLst>
              <a:rect l="0" t="0" r="r" b="b"/>
              <a:pathLst>
                <a:path w="15" h="2">
                  <a:moveTo>
                    <a:pt x="0" y="0"/>
                  </a:moveTo>
                  <a:lnTo>
                    <a:pt x="8" y="0"/>
                  </a:lnTo>
                  <a:lnTo>
                    <a:pt x="15" y="2"/>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39" name="Freeform 87"/>
            <p:cNvSpPr>
              <a:spLocks/>
            </p:cNvSpPr>
            <p:nvPr/>
          </p:nvSpPr>
          <p:spPr bwMode="auto">
            <a:xfrm>
              <a:off x="2439" y="2172"/>
              <a:ext cx="1" cy="5"/>
            </a:xfrm>
            <a:custGeom>
              <a:avLst/>
              <a:gdLst>
                <a:gd name="T0" fmla="*/ 0 w 1"/>
                <a:gd name="T1" fmla="*/ 11 h 11"/>
                <a:gd name="T2" fmla="*/ 1 w 1"/>
                <a:gd name="T3" fmla="*/ 5 h 11"/>
                <a:gd name="T4" fmla="*/ 1 w 1"/>
                <a:gd name="T5" fmla="*/ 0 h 11"/>
                <a:gd name="T6" fmla="*/ 0 w 1"/>
                <a:gd name="T7" fmla="*/ 11 h 11"/>
              </a:gdLst>
              <a:ahLst/>
              <a:cxnLst>
                <a:cxn ang="0">
                  <a:pos x="T0" y="T1"/>
                </a:cxn>
                <a:cxn ang="0">
                  <a:pos x="T2" y="T3"/>
                </a:cxn>
                <a:cxn ang="0">
                  <a:pos x="T4" y="T5"/>
                </a:cxn>
                <a:cxn ang="0">
                  <a:pos x="T6" y="T7"/>
                </a:cxn>
              </a:cxnLst>
              <a:rect l="0" t="0" r="r" b="b"/>
              <a:pathLst>
                <a:path w="1" h="11">
                  <a:moveTo>
                    <a:pt x="0" y="11"/>
                  </a:moveTo>
                  <a:lnTo>
                    <a:pt x="1" y="5"/>
                  </a:lnTo>
                  <a:lnTo>
                    <a:pt x="1"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40" name="Freeform 88"/>
            <p:cNvSpPr>
              <a:spLocks/>
            </p:cNvSpPr>
            <p:nvPr/>
          </p:nvSpPr>
          <p:spPr bwMode="auto">
            <a:xfrm>
              <a:off x="2251" y="1893"/>
              <a:ext cx="6" cy="1"/>
            </a:xfrm>
            <a:custGeom>
              <a:avLst/>
              <a:gdLst>
                <a:gd name="T0" fmla="*/ 12 w 12"/>
                <a:gd name="T1" fmla="*/ 1 h 1"/>
                <a:gd name="T2" fmla="*/ 5 w 12"/>
                <a:gd name="T3" fmla="*/ 0 h 1"/>
                <a:gd name="T4" fmla="*/ 0 w 12"/>
                <a:gd name="T5" fmla="*/ 0 h 1"/>
                <a:gd name="T6" fmla="*/ 12 w 12"/>
                <a:gd name="T7" fmla="*/ 1 h 1"/>
              </a:gdLst>
              <a:ahLst/>
              <a:cxnLst>
                <a:cxn ang="0">
                  <a:pos x="T0" y="T1"/>
                </a:cxn>
                <a:cxn ang="0">
                  <a:pos x="T2" y="T3"/>
                </a:cxn>
                <a:cxn ang="0">
                  <a:pos x="T4" y="T5"/>
                </a:cxn>
                <a:cxn ang="0">
                  <a:pos x="T6" y="T7"/>
                </a:cxn>
              </a:cxnLst>
              <a:rect l="0" t="0" r="r" b="b"/>
              <a:pathLst>
                <a:path w="12" h="1">
                  <a:moveTo>
                    <a:pt x="12" y="1"/>
                  </a:moveTo>
                  <a:lnTo>
                    <a:pt x="5" y="0"/>
                  </a:lnTo>
                  <a:lnTo>
                    <a:pt x="0" y="0"/>
                  </a:lnTo>
                  <a:lnTo>
                    <a:pt x="12"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41" name="Freeform 89"/>
            <p:cNvSpPr>
              <a:spLocks/>
            </p:cNvSpPr>
            <p:nvPr/>
          </p:nvSpPr>
          <p:spPr bwMode="auto">
            <a:xfrm>
              <a:off x="2379" y="2055"/>
              <a:ext cx="6" cy="2"/>
            </a:xfrm>
            <a:custGeom>
              <a:avLst/>
              <a:gdLst>
                <a:gd name="T0" fmla="*/ 13 w 13"/>
                <a:gd name="T1" fmla="*/ 0 h 3"/>
                <a:gd name="T2" fmla="*/ 5 w 13"/>
                <a:gd name="T3" fmla="*/ 1 h 3"/>
                <a:gd name="T4" fmla="*/ 0 w 13"/>
                <a:gd name="T5" fmla="*/ 3 h 3"/>
                <a:gd name="T6" fmla="*/ 13 w 13"/>
                <a:gd name="T7" fmla="*/ 0 h 3"/>
              </a:gdLst>
              <a:ahLst/>
              <a:cxnLst>
                <a:cxn ang="0">
                  <a:pos x="T0" y="T1"/>
                </a:cxn>
                <a:cxn ang="0">
                  <a:pos x="T2" y="T3"/>
                </a:cxn>
                <a:cxn ang="0">
                  <a:pos x="T4" y="T5"/>
                </a:cxn>
                <a:cxn ang="0">
                  <a:pos x="T6" y="T7"/>
                </a:cxn>
              </a:cxnLst>
              <a:rect l="0" t="0" r="r" b="b"/>
              <a:pathLst>
                <a:path w="13" h="3">
                  <a:moveTo>
                    <a:pt x="13" y="0"/>
                  </a:moveTo>
                  <a:lnTo>
                    <a:pt x="5" y="1"/>
                  </a:lnTo>
                  <a:lnTo>
                    <a:pt x="0" y="3"/>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42" name="Freeform 90"/>
            <p:cNvSpPr>
              <a:spLocks/>
            </p:cNvSpPr>
            <p:nvPr/>
          </p:nvSpPr>
          <p:spPr bwMode="auto">
            <a:xfrm>
              <a:off x="2244" y="1890"/>
              <a:ext cx="2" cy="6"/>
            </a:xfrm>
            <a:custGeom>
              <a:avLst/>
              <a:gdLst>
                <a:gd name="T0" fmla="*/ 0 w 4"/>
                <a:gd name="T1" fmla="*/ 10 h 10"/>
                <a:gd name="T2" fmla="*/ 2 w 4"/>
                <a:gd name="T3" fmla="*/ 4 h 10"/>
                <a:gd name="T4" fmla="*/ 4 w 4"/>
                <a:gd name="T5" fmla="*/ 0 h 10"/>
                <a:gd name="T6" fmla="*/ 0 w 4"/>
                <a:gd name="T7" fmla="*/ 10 h 10"/>
              </a:gdLst>
              <a:ahLst/>
              <a:cxnLst>
                <a:cxn ang="0">
                  <a:pos x="T0" y="T1"/>
                </a:cxn>
                <a:cxn ang="0">
                  <a:pos x="T2" y="T3"/>
                </a:cxn>
                <a:cxn ang="0">
                  <a:pos x="T4" y="T5"/>
                </a:cxn>
                <a:cxn ang="0">
                  <a:pos x="T6" y="T7"/>
                </a:cxn>
              </a:cxnLst>
              <a:rect l="0" t="0" r="r" b="b"/>
              <a:pathLst>
                <a:path w="4" h="10">
                  <a:moveTo>
                    <a:pt x="0" y="10"/>
                  </a:moveTo>
                  <a:lnTo>
                    <a:pt x="2" y="4"/>
                  </a:lnTo>
                  <a:lnTo>
                    <a:pt x="4" y="0"/>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43" name="Freeform 91"/>
            <p:cNvSpPr>
              <a:spLocks/>
            </p:cNvSpPr>
            <p:nvPr/>
          </p:nvSpPr>
          <p:spPr bwMode="auto">
            <a:xfrm>
              <a:off x="2439" y="2172"/>
              <a:ext cx="1" cy="5"/>
            </a:xfrm>
            <a:custGeom>
              <a:avLst/>
              <a:gdLst>
                <a:gd name="T0" fmla="*/ 0 w 1"/>
                <a:gd name="T1" fmla="*/ 11 h 11"/>
                <a:gd name="T2" fmla="*/ 1 w 1"/>
                <a:gd name="T3" fmla="*/ 5 h 11"/>
                <a:gd name="T4" fmla="*/ 1 w 1"/>
                <a:gd name="T5" fmla="*/ 0 h 11"/>
                <a:gd name="T6" fmla="*/ 0 w 1"/>
                <a:gd name="T7" fmla="*/ 11 h 11"/>
              </a:gdLst>
              <a:ahLst/>
              <a:cxnLst>
                <a:cxn ang="0">
                  <a:pos x="T0" y="T1"/>
                </a:cxn>
                <a:cxn ang="0">
                  <a:pos x="T2" y="T3"/>
                </a:cxn>
                <a:cxn ang="0">
                  <a:pos x="T4" y="T5"/>
                </a:cxn>
                <a:cxn ang="0">
                  <a:pos x="T6" y="T7"/>
                </a:cxn>
              </a:cxnLst>
              <a:rect l="0" t="0" r="r" b="b"/>
              <a:pathLst>
                <a:path w="1" h="11">
                  <a:moveTo>
                    <a:pt x="0" y="11"/>
                  </a:moveTo>
                  <a:lnTo>
                    <a:pt x="1" y="5"/>
                  </a:lnTo>
                  <a:lnTo>
                    <a:pt x="1" y="0"/>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44" name="Freeform 92"/>
            <p:cNvSpPr>
              <a:spLocks/>
            </p:cNvSpPr>
            <p:nvPr/>
          </p:nvSpPr>
          <p:spPr bwMode="auto">
            <a:xfrm>
              <a:off x="2251" y="1893"/>
              <a:ext cx="6" cy="1"/>
            </a:xfrm>
            <a:custGeom>
              <a:avLst/>
              <a:gdLst>
                <a:gd name="T0" fmla="*/ 12 w 12"/>
                <a:gd name="T1" fmla="*/ 1 h 1"/>
                <a:gd name="T2" fmla="*/ 5 w 12"/>
                <a:gd name="T3" fmla="*/ 0 h 1"/>
                <a:gd name="T4" fmla="*/ 0 w 12"/>
                <a:gd name="T5" fmla="*/ 0 h 1"/>
                <a:gd name="T6" fmla="*/ 12 w 12"/>
                <a:gd name="T7" fmla="*/ 1 h 1"/>
              </a:gdLst>
              <a:ahLst/>
              <a:cxnLst>
                <a:cxn ang="0">
                  <a:pos x="T0" y="T1"/>
                </a:cxn>
                <a:cxn ang="0">
                  <a:pos x="T2" y="T3"/>
                </a:cxn>
                <a:cxn ang="0">
                  <a:pos x="T4" y="T5"/>
                </a:cxn>
                <a:cxn ang="0">
                  <a:pos x="T6" y="T7"/>
                </a:cxn>
              </a:cxnLst>
              <a:rect l="0" t="0" r="r" b="b"/>
              <a:pathLst>
                <a:path w="12" h="1">
                  <a:moveTo>
                    <a:pt x="12" y="1"/>
                  </a:moveTo>
                  <a:lnTo>
                    <a:pt x="5" y="0"/>
                  </a:lnTo>
                  <a:lnTo>
                    <a:pt x="0" y="0"/>
                  </a:lnTo>
                  <a:lnTo>
                    <a:pt x="12"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45" name="Freeform 93"/>
            <p:cNvSpPr>
              <a:spLocks/>
            </p:cNvSpPr>
            <p:nvPr/>
          </p:nvSpPr>
          <p:spPr bwMode="auto">
            <a:xfrm>
              <a:off x="2379" y="2055"/>
              <a:ext cx="6" cy="2"/>
            </a:xfrm>
            <a:custGeom>
              <a:avLst/>
              <a:gdLst>
                <a:gd name="T0" fmla="*/ 13 w 13"/>
                <a:gd name="T1" fmla="*/ 0 h 3"/>
                <a:gd name="T2" fmla="*/ 5 w 13"/>
                <a:gd name="T3" fmla="*/ 1 h 3"/>
                <a:gd name="T4" fmla="*/ 0 w 13"/>
                <a:gd name="T5" fmla="*/ 3 h 3"/>
                <a:gd name="T6" fmla="*/ 13 w 13"/>
                <a:gd name="T7" fmla="*/ 0 h 3"/>
              </a:gdLst>
              <a:ahLst/>
              <a:cxnLst>
                <a:cxn ang="0">
                  <a:pos x="T0" y="T1"/>
                </a:cxn>
                <a:cxn ang="0">
                  <a:pos x="T2" y="T3"/>
                </a:cxn>
                <a:cxn ang="0">
                  <a:pos x="T4" y="T5"/>
                </a:cxn>
                <a:cxn ang="0">
                  <a:pos x="T6" y="T7"/>
                </a:cxn>
              </a:cxnLst>
              <a:rect l="0" t="0" r="r" b="b"/>
              <a:pathLst>
                <a:path w="13" h="3">
                  <a:moveTo>
                    <a:pt x="13" y="0"/>
                  </a:moveTo>
                  <a:lnTo>
                    <a:pt x="5" y="1"/>
                  </a:lnTo>
                  <a:lnTo>
                    <a:pt x="0" y="3"/>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46" name="Freeform 94"/>
            <p:cNvSpPr>
              <a:spLocks/>
            </p:cNvSpPr>
            <p:nvPr/>
          </p:nvSpPr>
          <p:spPr bwMode="auto">
            <a:xfrm>
              <a:off x="2244" y="1890"/>
              <a:ext cx="2" cy="6"/>
            </a:xfrm>
            <a:custGeom>
              <a:avLst/>
              <a:gdLst>
                <a:gd name="T0" fmla="*/ 0 w 4"/>
                <a:gd name="T1" fmla="*/ 10 h 10"/>
                <a:gd name="T2" fmla="*/ 2 w 4"/>
                <a:gd name="T3" fmla="*/ 4 h 10"/>
                <a:gd name="T4" fmla="*/ 4 w 4"/>
                <a:gd name="T5" fmla="*/ 0 h 10"/>
                <a:gd name="T6" fmla="*/ 0 w 4"/>
                <a:gd name="T7" fmla="*/ 10 h 10"/>
              </a:gdLst>
              <a:ahLst/>
              <a:cxnLst>
                <a:cxn ang="0">
                  <a:pos x="T0" y="T1"/>
                </a:cxn>
                <a:cxn ang="0">
                  <a:pos x="T2" y="T3"/>
                </a:cxn>
                <a:cxn ang="0">
                  <a:pos x="T4" y="T5"/>
                </a:cxn>
                <a:cxn ang="0">
                  <a:pos x="T6" y="T7"/>
                </a:cxn>
              </a:cxnLst>
              <a:rect l="0" t="0" r="r" b="b"/>
              <a:pathLst>
                <a:path w="4" h="10">
                  <a:moveTo>
                    <a:pt x="0" y="10"/>
                  </a:moveTo>
                  <a:lnTo>
                    <a:pt x="2" y="4"/>
                  </a:lnTo>
                  <a:lnTo>
                    <a:pt x="4" y="0"/>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47" name="Freeform 95"/>
            <p:cNvSpPr>
              <a:spLocks/>
            </p:cNvSpPr>
            <p:nvPr/>
          </p:nvSpPr>
          <p:spPr bwMode="auto">
            <a:xfrm>
              <a:off x="2345" y="1762"/>
              <a:ext cx="5" cy="1"/>
            </a:xfrm>
            <a:custGeom>
              <a:avLst/>
              <a:gdLst>
                <a:gd name="T0" fmla="*/ 12 w 12"/>
                <a:gd name="T1" fmla="*/ 0 h 2"/>
                <a:gd name="T2" fmla="*/ 7 w 12"/>
                <a:gd name="T3" fmla="*/ 0 h 2"/>
                <a:gd name="T4" fmla="*/ 0 w 12"/>
                <a:gd name="T5" fmla="*/ 2 h 2"/>
                <a:gd name="T6" fmla="*/ 12 w 12"/>
                <a:gd name="T7" fmla="*/ 0 h 2"/>
              </a:gdLst>
              <a:ahLst/>
              <a:cxnLst>
                <a:cxn ang="0">
                  <a:pos x="T0" y="T1"/>
                </a:cxn>
                <a:cxn ang="0">
                  <a:pos x="T2" y="T3"/>
                </a:cxn>
                <a:cxn ang="0">
                  <a:pos x="T4" y="T5"/>
                </a:cxn>
                <a:cxn ang="0">
                  <a:pos x="T6" y="T7"/>
                </a:cxn>
              </a:cxnLst>
              <a:rect l="0" t="0" r="r" b="b"/>
              <a:pathLst>
                <a:path w="12" h="2">
                  <a:moveTo>
                    <a:pt x="12" y="0"/>
                  </a:moveTo>
                  <a:lnTo>
                    <a:pt x="7" y="0"/>
                  </a:lnTo>
                  <a:lnTo>
                    <a:pt x="0" y="2"/>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48" name="Freeform 96"/>
            <p:cNvSpPr>
              <a:spLocks/>
            </p:cNvSpPr>
            <p:nvPr/>
          </p:nvSpPr>
          <p:spPr bwMode="auto">
            <a:xfrm>
              <a:off x="2252" y="1898"/>
              <a:ext cx="4" cy="4"/>
            </a:xfrm>
            <a:custGeom>
              <a:avLst/>
              <a:gdLst>
                <a:gd name="T0" fmla="*/ 10 w 10"/>
                <a:gd name="T1" fmla="*/ 0 h 8"/>
                <a:gd name="T2" fmla="*/ 4 w 10"/>
                <a:gd name="T3" fmla="*/ 3 h 8"/>
                <a:gd name="T4" fmla="*/ 0 w 10"/>
                <a:gd name="T5" fmla="*/ 8 h 8"/>
                <a:gd name="T6" fmla="*/ 10 w 10"/>
                <a:gd name="T7" fmla="*/ 0 h 8"/>
              </a:gdLst>
              <a:ahLst/>
              <a:cxnLst>
                <a:cxn ang="0">
                  <a:pos x="T0" y="T1"/>
                </a:cxn>
                <a:cxn ang="0">
                  <a:pos x="T2" y="T3"/>
                </a:cxn>
                <a:cxn ang="0">
                  <a:pos x="T4" y="T5"/>
                </a:cxn>
                <a:cxn ang="0">
                  <a:pos x="T6" y="T7"/>
                </a:cxn>
              </a:cxnLst>
              <a:rect l="0" t="0" r="r" b="b"/>
              <a:pathLst>
                <a:path w="10" h="8">
                  <a:moveTo>
                    <a:pt x="10" y="0"/>
                  </a:moveTo>
                  <a:lnTo>
                    <a:pt x="4" y="3"/>
                  </a:lnTo>
                  <a:lnTo>
                    <a:pt x="0" y="8"/>
                  </a:lnTo>
                  <a:lnTo>
                    <a:pt x="1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49" name="Freeform 97"/>
            <p:cNvSpPr>
              <a:spLocks/>
            </p:cNvSpPr>
            <p:nvPr/>
          </p:nvSpPr>
          <p:spPr bwMode="auto">
            <a:xfrm>
              <a:off x="2353" y="1911"/>
              <a:ext cx="5" cy="4"/>
            </a:xfrm>
            <a:custGeom>
              <a:avLst/>
              <a:gdLst>
                <a:gd name="T0" fmla="*/ 9 w 9"/>
                <a:gd name="T1" fmla="*/ 8 h 8"/>
                <a:gd name="T2" fmla="*/ 6 w 9"/>
                <a:gd name="T3" fmla="*/ 5 h 8"/>
                <a:gd name="T4" fmla="*/ 0 w 9"/>
                <a:gd name="T5" fmla="*/ 0 h 8"/>
                <a:gd name="T6" fmla="*/ 9 w 9"/>
                <a:gd name="T7" fmla="*/ 8 h 8"/>
              </a:gdLst>
              <a:ahLst/>
              <a:cxnLst>
                <a:cxn ang="0">
                  <a:pos x="T0" y="T1"/>
                </a:cxn>
                <a:cxn ang="0">
                  <a:pos x="T2" y="T3"/>
                </a:cxn>
                <a:cxn ang="0">
                  <a:pos x="T4" y="T5"/>
                </a:cxn>
                <a:cxn ang="0">
                  <a:pos x="T6" y="T7"/>
                </a:cxn>
              </a:cxnLst>
              <a:rect l="0" t="0" r="r" b="b"/>
              <a:pathLst>
                <a:path w="9" h="8">
                  <a:moveTo>
                    <a:pt x="9" y="8"/>
                  </a:moveTo>
                  <a:lnTo>
                    <a:pt x="6" y="5"/>
                  </a:lnTo>
                  <a:lnTo>
                    <a:pt x="0" y="0"/>
                  </a:lnTo>
                  <a:lnTo>
                    <a:pt x="9"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50" name="Freeform 98"/>
            <p:cNvSpPr>
              <a:spLocks/>
            </p:cNvSpPr>
            <p:nvPr/>
          </p:nvSpPr>
          <p:spPr bwMode="auto">
            <a:xfrm>
              <a:off x="2515" y="2212"/>
              <a:ext cx="7" cy="1"/>
            </a:xfrm>
            <a:custGeom>
              <a:avLst/>
              <a:gdLst>
                <a:gd name="T0" fmla="*/ 13 w 13"/>
                <a:gd name="T1" fmla="*/ 0 h 2"/>
                <a:gd name="T2" fmla="*/ 5 w 13"/>
                <a:gd name="T3" fmla="*/ 0 h 2"/>
                <a:gd name="T4" fmla="*/ 0 w 13"/>
                <a:gd name="T5" fmla="*/ 2 h 2"/>
                <a:gd name="T6" fmla="*/ 13 w 13"/>
                <a:gd name="T7" fmla="*/ 0 h 2"/>
              </a:gdLst>
              <a:ahLst/>
              <a:cxnLst>
                <a:cxn ang="0">
                  <a:pos x="T0" y="T1"/>
                </a:cxn>
                <a:cxn ang="0">
                  <a:pos x="T2" y="T3"/>
                </a:cxn>
                <a:cxn ang="0">
                  <a:pos x="T4" y="T5"/>
                </a:cxn>
                <a:cxn ang="0">
                  <a:pos x="T6" y="T7"/>
                </a:cxn>
              </a:cxnLst>
              <a:rect l="0" t="0" r="r" b="b"/>
              <a:pathLst>
                <a:path w="13" h="2">
                  <a:moveTo>
                    <a:pt x="13" y="0"/>
                  </a:moveTo>
                  <a:lnTo>
                    <a:pt x="5" y="0"/>
                  </a:lnTo>
                  <a:lnTo>
                    <a:pt x="0" y="2"/>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300"/>
            </a:p>
          </p:txBody>
        </p:sp>
        <p:sp>
          <p:nvSpPr>
            <p:cNvPr id="1457257" name="AutoShape 105"/>
            <p:cNvSpPr>
              <a:spLocks noChangeArrowheads="1"/>
            </p:cNvSpPr>
            <p:nvPr/>
          </p:nvSpPr>
          <p:spPr bwMode="auto">
            <a:xfrm rot="416287">
              <a:off x="3242" y="2286"/>
              <a:ext cx="504" cy="20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74983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300"/>
            </a:p>
          </p:txBody>
        </p:sp>
        <p:sp>
          <p:nvSpPr>
            <p:cNvPr id="1457258" name="AutoShape 106"/>
            <p:cNvSpPr>
              <a:spLocks noChangeArrowheads="1"/>
            </p:cNvSpPr>
            <p:nvPr/>
          </p:nvSpPr>
          <p:spPr bwMode="auto">
            <a:xfrm rot="-1023370">
              <a:off x="3165" y="1797"/>
              <a:ext cx="504" cy="20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74983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300"/>
            </a:p>
          </p:txBody>
        </p:sp>
        <p:sp>
          <p:nvSpPr>
            <p:cNvPr id="1457259" name="AutoShape 107"/>
            <p:cNvSpPr>
              <a:spLocks noChangeArrowheads="1"/>
            </p:cNvSpPr>
            <p:nvPr/>
          </p:nvSpPr>
          <p:spPr bwMode="auto">
            <a:xfrm rot="-3187807">
              <a:off x="2865" y="1425"/>
              <a:ext cx="504" cy="20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74983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300"/>
            </a:p>
          </p:txBody>
        </p:sp>
        <p:sp>
          <p:nvSpPr>
            <p:cNvPr id="1457260" name="AutoShape 108"/>
            <p:cNvSpPr>
              <a:spLocks noChangeArrowheads="1"/>
            </p:cNvSpPr>
            <p:nvPr/>
          </p:nvSpPr>
          <p:spPr bwMode="auto">
            <a:xfrm rot="-6863454">
              <a:off x="2232" y="1476"/>
              <a:ext cx="504" cy="20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74983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300"/>
            </a:p>
          </p:txBody>
        </p:sp>
        <p:sp>
          <p:nvSpPr>
            <p:cNvPr id="1457261" name="AutoShape 109"/>
            <p:cNvSpPr>
              <a:spLocks noChangeArrowheads="1"/>
            </p:cNvSpPr>
            <p:nvPr/>
          </p:nvSpPr>
          <p:spPr bwMode="auto">
            <a:xfrm rot="-9497629">
              <a:off x="1806" y="1797"/>
              <a:ext cx="504" cy="20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74983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300"/>
            </a:p>
          </p:txBody>
        </p:sp>
        <p:sp>
          <p:nvSpPr>
            <p:cNvPr id="1457262" name="AutoShape 110"/>
            <p:cNvSpPr>
              <a:spLocks noChangeArrowheads="1"/>
            </p:cNvSpPr>
            <p:nvPr/>
          </p:nvSpPr>
          <p:spPr bwMode="auto">
            <a:xfrm rot="9731370">
              <a:off x="1866" y="2352"/>
              <a:ext cx="504" cy="20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74983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4300"/>
            </a:p>
          </p:txBody>
        </p:sp>
        <p:pic>
          <p:nvPicPr>
            <p:cNvPr id="1457263" name="Picture 111"/>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2490" y="1885"/>
              <a:ext cx="545" cy="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57264" name="Rectangle 112"/>
          <p:cNvSpPr>
            <a:spLocks noChangeArrowheads="1"/>
          </p:cNvSpPr>
          <p:nvPr/>
        </p:nvSpPr>
        <p:spPr bwMode="auto">
          <a:xfrm>
            <a:off x="353781" y="1510274"/>
            <a:ext cx="9855090" cy="194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5600" indent="-355600" defTabSz="762000">
              <a:buClr>
                <a:srgbClr val="0000CC"/>
              </a:buClr>
              <a:buFont typeface="Wingdings" panose="05000000000000000000" pitchFamily="2" charset="2"/>
              <a:buChar char="§"/>
              <a:defRPr sz="3200">
                <a:solidFill>
                  <a:schemeClr val="tx1"/>
                </a:solidFill>
                <a:latin typeface="Arial" panose="020B0604020202020204" pitchFamily="34" charset="0"/>
              </a:defRPr>
            </a:lvl1pPr>
            <a:lvl2pPr marL="820738" indent="-285750" defTabSz="762000">
              <a:buClr>
                <a:srgbClr val="0000CC"/>
              </a:buClr>
              <a:buChar char="•"/>
              <a:defRPr sz="2800">
                <a:solidFill>
                  <a:schemeClr val="tx1"/>
                </a:solidFill>
                <a:latin typeface="Arial" panose="020B0604020202020204" pitchFamily="34" charset="0"/>
              </a:defRPr>
            </a:lvl2pPr>
            <a:lvl3pPr marL="1228725" indent="-228600" defTabSz="762000">
              <a:buChar char="•"/>
              <a:defRPr sz="2400">
                <a:solidFill>
                  <a:schemeClr val="tx1"/>
                </a:solidFill>
                <a:latin typeface="Arial" panose="020B0604020202020204" pitchFamily="34" charset="0"/>
              </a:defRPr>
            </a:lvl3pPr>
            <a:lvl4pPr marL="1636713" indent="-228600" defTabSz="762000">
              <a:buChar char="–"/>
              <a:defRPr sz="2000">
                <a:solidFill>
                  <a:schemeClr val="tx1"/>
                </a:solidFill>
                <a:latin typeface="Arial" panose="020B0604020202020204" pitchFamily="34" charset="0"/>
              </a:defRPr>
            </a:lvl4pPr>
            <a:lvl5pPr marL="2057400" indent="-228600" defTabSz="762000">
              <a:buChar char="»"/>
              <a:defRPr sz="2000">
                <a:solidFill>
                  <a:schemeClr val="tx1"/>
                </a:solidFill>
                <a:latin typeface="Arial" panose="020B0604020202020204" pitchFamily="34" charset="0"/>
              </a:defRPr>
            </a:lvl5pPr>
            <a:lvl6pPr marL="2514600" indent="-228600" defTabSz="762000" fontAlgn="base">
              <a:spcBef>
                <a:spcPct val="20000"/>
              </a:spcBef>
              <a:spcAft>
                <a:spcPct val="0"/>
              </a:spcAft>
              <a:buChar char="»"/>
              <a:defRPr sz="2000">
                <a:solidFill>
                  <a:schemeClr val="tx1"/>
                </a:solidFill>
                <a:latin typeface="Arial" panose="020B0604020202020204" pitchFamily="34" charset="0"/>
              </a:defRPr>
            </a:lvl6pPr>
            <a:lvl7pPr marL="2971800" indent="-228600" defTabSz="762000" fontAlgn="base">
              <a:spcBef>
                <a:spcPct val="20000"/>
              </a:spcBef>
              <a:spcAft>
                <a:spcPct val="0"/>
              </a:spcAft>
              <a:buChar char="»"/>
              <a:defRPr sz="2000">
                <a:solidFill>
                  <a:schemeClr val="tx1"/>
                </a:solidFill>
                <a:latin typeface="Arial" panose="020B0604020202020204" pitchFamily="34" charset="0"/>
              </a:defRPr>
            </a:lvl7pPr>
            <a:lvl8pPr marL="3429000" indent="-228600" defTabSz="762000" fontAlgn="base">
              <a:spcBef>
                <a:spcPct val="20000"/>
              </a:spcBef>
              <a:spcAft>
                <a:spcPct val="0"/>
              </a:spcAft>
              <a:buChar char="»"/>
              <a:defRPr sz="2000">
                <a:solidFill>
                  <a:schemeClr val="tx1"/>
                </a:solidFill>
                <a:latin typeface="Arial" panose="020B0604020202020204" pitchFamily="34" charset="0"/>
              </a:defRPr>
            </a:lvl8pPr>
            <a:lvl9pPr marL="3886200" indent="-228600" defTabSz="762000" fontAlgn="base">
              <a:spcBef>
                <a:spcPct val="20000"/>
              </a:spcBef>
              <a:spcAft>
                <a:spcPct val="0"/>
              </a:spcAft>
              <a:buChar char="»"/>
              <a:defRPr sz="2000">
                <a:solidFill>
                  <a:schemeClr val="tx1"/>
                </a:solidFill>
                <a:latin typeface="Arial" panose="020B0604020202020204" pitchFamily="34" charset="0"/>
              </a:defRPr>
            </a:lvl9pPr>
          </a:lstStyle>
          <a:p>
            <a:pPr marL="378047" indent="-378047" rtl="0">
              <a:lnSpc>
                <a:spcPct val="80000"/>
              </a:lnSpc>
              <a:spcBef>
                <a:spcPct val="20000"/>
              </a:spcBef>
              <a:spcAft>
                <a:spcPts val="1323"/>
              </a:spcAft>
              <a:buClr>
                <a:srgbClr val="09164D"/>
              </a:buClr>
            </a:pPr>
            <a:r>
              <a:rPr lang="en-US" altLang="en-US" sz="2000" b="0" dirty="0">
                <a:solidFill>
                  <a:srgbClr val="09164D"/>
                </a:solidFill>
              </a:rPr>
              <a:t>A responsible person for the management of healthcare waste should be appointed and trained (Healthcare Waste Officer – HWO)</a:t>
            </a:r>
          </a:p>
          <a:p>
            <a:pPr marL="378047" indent="-378047" rtl="0">
              <a:lnSpc>
                <a:spcPct val="80000"/>
              </a:lnSpc>
              <a:spcBef>
                <a:spcPct val="20000"/>
              </a:spcBef>
              <a:spcAft>
                <a:spcPts val="1323"/>
              </a:spcAft>
              <a:buClr>
                <a:srgbClr val="09164D"/>
              </a:buClr>
            </a:pPr>
            <a:r>
              <a:rPr lang="en-US" altLang="en-US" sz="2000" b="0" dirty="0">
                <a:solidFill>
                  <a:srgbClr val="09164D"/>
                </a:solidFill>
              </a:rPr>
              <a:t>This person is often from the Infection Control Committee</a:t>
            </a:r>
          </a:p>
          <a:p>
            <a:pPr marL="378047" indent="-378047" rtl="0">
              <a:lnSpc>
                <a:spcPct val="80000"/>
              </a:lnSpc>
              <a:spcBef>
                <a:spcPct val="20000"/>
              </a:spcBef>
              <a:spcAft>
                <a:spcPts val="1323"/>
              </a:spcAft>
              <a:buClr>
                <a:srgbClr val="09164D"/>
              </a:buClr>
            </a:pPr>
            <a:r>
              <a:rPr lang="en-US" altLang="en-US" sz="2000" b="0" dirty="0">
                <a:solidFill>
                  <a:srgbClr val="09164D"/>
                </a:solidFill>
              </a:rPr>
              <a:t>The HWO should be trained on HCWM</a:t>
            </a:r>
          </a:p>
          <a:p>
            <a:pPr rtl="0">
              <a:lnSpc>
                <a:spcPct val="80000"/>
              </a:lnSpc>
              <a:buClr>
                <a:srgbClr val="09164D"/>
              </a:buClr>
            </a:pPr>
            <a:endParaRPr lang="en-GB" altLang="en-US" sz="2000" b="0" dirty="0">
              <a:solidFill>
                <a:srgbClr val="09164D"/>
              </a:solidFill>
            </a:endParaRPr>
          </a:p>
        </p:txBody>
      </p:sp>
      <p:sp>
        <p:nvSpPr>
          <p:cNvPr id="2" name="Titel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229" tIns="51599" rIns="99229" bIns="51599" numCol="1" rtlCol="0" anchor="ctr" anchorCtr="0" compatLnSpc="1">
            <a:prstTxWarp prst="textNoShape">
              <a:avLst/>
            </a:prstTxWarp>
            <a:noAutofit/>
          </a:bodyPr>
          <a:lstStyle/>
          <a:p>
            <a:r>
              <a:rPr lang="en-US" dirty="0"/>
              <a:t>Healthcare waste staff</a:t>
            </a:r>
          </a:p>
        </p:txBody>
      </p:sp>
      <p:sp>
        <p:nvSpPr>
          <p:cNvPr id="3" name="Textfeld 2"/>
          <p:cNvSpPr txBox="1"/>
          <p:nvPr/>
        </p:nvSpPr>
        <p:spPr>
          <a:xfrm>
            <a:off x="6240691" y="3333061"/>
            <a:ext cx="3482043" cy="770980"/>
          </a:xfrm>
          <a:prstGeom prst="rect">
            <a:avLst/>
          </a:prstGeom>
          <a:noFill/>
        </p:spPr>
        <p:txBody>
          <a:bodyPr wrap="none" rtlCol="0">
            <a:spAutoFit/>
          </a:bodyPr>
          <a:lstStyle/>
          <a:p>
            <a:r>
              <a:rPr lang="en-US" sz="2205" b="0" dirty="0">
                <a:solidFill>
                  <a:srgbClr val="09164D"/>
                </a:solidFill>
              </a:rPr>
              <a:t>Introduction of supervision</a:t>
            </a:r>
          </a:p>
          <a:p>
            <a:r>
              <a:rPr lang="en-US" sz="2205" b="0" dirty="0">
                <a:solidFill>
                  <a:srgbClr val="09164D"/>
                </a:solidFill>
              </a:rPr>
              <a:t>of safe handling methods</a:t>
            </a:r>
          </a:p>
        </p:txBody>
      </p:sp>
      <p:sp>
        <p:nvSpPr>
          <p:cNvPr id="66" name="Textfeld 65"/>
          <p:cNvSpPr txBox="1"/>
          <p:nvPr/>
        </p:nvSpPr>
        <p:spPr>
          <a:xfrm>
            <a:off x="3409735" y="3534391"/>
            <a:ext cx="2037737" cy="431657"/>
          </a:xfrm>
          <a:prstGeom prst="rect">
            <a:avLst/>
          </a:prstGeom>
          <a:noFill/>
        </p:spPr>
        <p:txBody>
          <a:bodyPr wrap="none" rtlCol="0">
            <a:spAutoFit/>
          </a:bodyPr>
          <a:lstStyle/>
          <a:p>
            <a:r>
              <a:rPr lang="en-US" sz="2205" b="0" dirty="0">
                <a:solidFill>
                  <a:srgbClr val="09164D"/>
                </a:solidFill>
              </a:rPr>
              <a:t>Data recording</a:t>
            </a:r>
          </a:p>
        </p:txBody>
      </p:sp>
      <p:sp>
        <p:nvSpPr>
          <p:cNvPr id="67" name="Textfeld 66"/>
          <p:cNvSpPr txBox="1"/>
          <p:nvPr/>
        </p:nvSpPr>
        <p:spPr>
          <a:xfrm>
            <a:off x="297353" y="5885348"/>
            <a:ext cx="3486772" cy="770980"/>
          </a:xfrm>
          <a:prstGeom prst="rect">
            <a:avLst/>
          </a:prstGeom>
          <a:noFill/>
        </p:spPr>
        <p:txBody>
          <a:bodyPr wrap="square" rtlCol="0">
            <a:spAutoFit/>
          </a:bodyPr>
          <a:lstStyle/>
          <a:p>
            <a:pPr algn="ctr"/>
            <a:r>
              <a:rPr lang="en-US" sz="2205" b="0" dirty="0">
                <a:solidFill>
                  <a:srgbClr val="09164D"/>
                </a:solidFill>
              </a:rPr>
              <a:t>Supervision of safe waste treatment and disposal</a:t>
            </a:r>
          </a:p>
        </p:txBody>
      </p:sp>
      <p:sp>
        <p:nvSpPr>
          <p:cNvPr id="68" name="Textfeld 67"/>
          <p:cNvSpPr txBox="1"/>
          <p:nvPr/>
        </p:nvSpPr>
        <p:spPr>
          <a:xfrm>
            <a:off x="6873622" y="4503343"/>
            <a:ext cx="3253449" cy="1008738"/>
          </a:xfrm>
          <a:prstGeom prst="rect">
            <a:avLst/>
          </a:prstGeom>
          <a:noFill/>
        </p:spPr>
        <p:txBody>
          <a:bodyPr wrap="square" rtlCol="0">
            <a:spAutoFit/>
          </a:bodyPr>
          <a:lstStyle/>
          <a:p>
            <a:r>
              <a:rPr lang="en-US" sz="1985" b="0" dirty="0">
                <a:solidFill>
                  <a:srgbClr val="09164D"/>
                </a:solidFill>
              </a:rPr>
              <a:t>Development and revision </a:t>
            </a:r>
          </a:p>
          <a:p>
            <a:r>
              <a:rPr lang="en-US" sz="1985" b="0" dirty="0">
                <a:solidFill>
                  <a:srgbClr val="09164D"/>
                </a:solidFill>
              </a:rPr>
              <a:t>of a waste management plan</a:t>
            </a:r>
          </a:p>
        </p:txBody>
      </p:sp>
      <p:sp>
        <p:nvSpPr>
          <p:cNvPr id="69" name="Textfeld 68"/>
          <p:cNvSpPr txBox="1"/>
          <p:nvPr/>
        </p:nvSpPr>
        <p:spPr>
          <a:xfrm>
            <a:off x="7001436" y="5769223"/>
            <a:ext cx="2031325" cy="703269"/>
          </a:xfrm>
          <a:prstGeom prst="rect">
            <a:avLst/>
          </a:prstGeom>
          <a:noFill/>
        </p:spPr>
        <p:txBody>
          <a:bodyPr wrap="none" rtlCol="0">
            <a:spAutoFit/>
          </a:bodyPr>
          <a:lstStyle/>
          <a:p>
            <a:r>
              <a:rPr lang="en-GB" altLang="zh-CN" sz="1985" b="0" dirty="0">
                <a:solidFill>
                  <a:srgbClr val="09164D"/>
                </a:solidFill>
                <a:ea typeface="SimSun" panose="02010600030101010101" pitchFamily="2" charset="-122"/>
              </a:rPr>
              <a:t>Observing</a:t>
            </a:r>
          </a:p>
          <a:p>
            <a:pPr algn="ctr"/>
            <a:r>
              <a:rPr lang="en-GB" altLang="zh-CN" sz="1985" b="0" dirty="0">
                <a:solidFill>
                  <a:srgbClr val="09164D"/>
                </a:solidFill>
                <a:ea typeface="SimSun" panose="02010600030101010101" pitchFamily="2" charset="-122"/>
              </a:rPr>
              <a:t>legal regulations</a:t>
            </a:r>
            <a:endParaRPr lang="en-GB" altLang="en-US" sz="1985" b="0" dirty="0">
              <a:solidFill>
                <a:srgbClr val="09164D"/>
              </a:solidFill>
            </a:endParaRPr>
          </a:p>
        </p:txBody>
      </p:sp>
      <p:sp>
        <p:nvSpPr>
          <p:cNvPr id="70" name="Textfeld 69"/>
          <p:cNvSpPr txBox="1"/>
          <p:nvPr/>
        </p:nvSpPr>
        <p:spPr>
          <a:xfrm>
            <a:off x="345276" y="4347991"/>
            <a:ext cx="3222310" cy="1110304"/>
          </a:xfrm>
          <a:prstGeom prst="rect">
            <a:avLst/>
          </a:prstGeom>
          <a:noFill/>
        </p:spPr>
        <p:txBody>
          <a:bodyPr wrap="square" rtlCol="0">
            <a:spAutoFit/>
          </a:bodyPr>
          <a:lstStyle/>
          <a:p>
            <a:pPr algn="r"/>
            <a:r>
              <a:rPr lang="en-US" sz="2205" b="0" dirty="0">
                <a:solidFill>
                  <a:srgbClr val="09164D"/>
                </a:solidFill>
              </a:rPr>
              <a:t>Regular training of </a:t>
            </a:r>
          </a:p>
          <a:p>
            <a:pPr algn="r"/>
            <a:r>
              <a:rPr lang="en-US" sz="2205" b="0" dirty="0">
                <a:solidFill>
                  <a:srgbClr val="09164D"/>
                </a:solidFill>
              </a:rPr>
              <a:t>medical and logistic staff</a:t>
            </a:r>
          </a:p>
        </p:txBody>
      </p:sp>
    </p:spTree>
    <p:extLst>
      <p:ext uri="{BB962C8B-B14F-4D97-AF65-F5344CB8AC3E}">
        <p14:creationId xmlns:p14="http://schemas.microsoft.com/office/powerpoint/2010/main" val="3256409901"/>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57204"/>
                                        </p:tgtEl>
                                        <p:attrNameLst>
                                          <p:attrName>style.visibility</p:attrName>
                                        </p:attrNameLst>
                                      </p:cBhvr>
                                      <p:to>
                                        <p:strVal val="visible"/>
                                      </p:to>
                                    </p:set>
                                    <p:animEffect transition="in" filter="dissolve">
                                      <p:cBhvr>
                                        <p:cTn id="7" dur="500"/>
                                        <p:tgtEl>
                                          <p:spTgt spid="1457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B2F60-BC79-43B2-88FA-384897244CEA}"/>
              </a:ext>
            </a:extLst>
          </p:cNvPr>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229" tIns="51599" rIns="99229" bIns="51599" numCol="1" rtlCol="0" anchor="ctr" anchorCtr="0" compatLnSpc="1">
            <a:prstTxWarp prst="textNoShape">
              <a:avLst/>
            </a:prstTxWarp>
            <a:noAutofit/>
          </a:bodyPr>
          <a:lstStyle/>
          <a:p>
            <a:r>
              <a:rPr lang="en-US" sz="3100" dirty="0">
                <a:solidFill>
                  <a:srgbClr val="0070C0"/>
                </a:solidFill>
              </a:rPr>
              <a:t>Documentation</a:t>
            </a:r>
          </a:p>
        </p:txBody>
      </p:sp>
      <p:sp>
        <p:nvSpPr>
          <p:cNvPr id="3" name="Inhaltsplatzhalter 2">
            <a:extLst>
              <a:ext uri="{FF2B5EF4-FFF2-40B4-BE49-F238E27FC236}">
                <a16:creationId xmlns:a16="http://schemas.microsoft.com/office/drawing/2014/main" id="{A9E18676-CFAC-411B-975B-D5E4E4449F04}"/>
              </a:ext>
            </a:extLst>
          </p:cNvPr>
          <p:cNvSpPr>
            <a:spLocks noGrp="1"/>
          </p:cNvSpPr>
          <p:nvPr>
            <p:ph idx="1"/>
          </p:nvPr>
        </p:nvSpPr>
        <p:spPr>
          <a:xfrm>
            <a:off x="424386" y="1398866"/>
            <a:ext cx="7236091" cy="4986583"/>
          </a:xfrm>
        </p:spPr>
        <p:txBody>
          <a:bodyPr/>
          <a:lstStyle/>
          <a:p>
            <a:pPr marL="504063" indent="-504063">
              <a:buFont typeface="Arial" panose="020B0604020202020204" pitchFamily="34" charset="0"/>
              <a:buChar char="•"/>
            </a:pPr>
            <a:r>
              <a:rPr lang="en-US" sz="2646" dirty="0"/>
              <a:t>The following documentation should be available:</a:t>
            </a:r>
          </a:p>
          <a:p>
            <a:pPr marL="945118" lvl="1" indent="-504063"/>
            <a:r>
              <a:rPr lang="en-US" sz="2646" dirty="0"/>
              <a:t>Standard Operation Procedures (SOPs) / Protocols (e.g. for segregation, collection, transport, storage, treatment, disposal, spillages):</a:t>
            </a:r>
          </a:p>
          <a:p>
            <a:pPr marL="1386173" lvl="2" indent="-504063"/>
            <a:r>
              <a:rPr lang="en-US" sz="2205" dirty="0"/>
              <a:t>Possible Hazards, </a:t>
            </a:r>
          </a:p>
          <a:p>
            <a:pPr marL="1386173" lvl="2" indent="-504063"/>
            <a:r>
              <a:rPr lang="en-US" sz="2205" dirty="0"/>
              <a:t>Responsible Person, Emergency Contact,</a:t>
            </a:r>
          </a:p>
          <a:p>
            <a:pPr marL="1386173" lvl="2" indent="-504063"/>
            <a:r>
              <a:rPr lang="en-US" sz="2205" dirty="0"/>
              <a:t>Step for step procedure, dos and don’ts.</a:t>
            </a:r>
          </a:p>
          <a:p>
            <a:pPr marL="945118" lvl="1" indent="-504063"/>
            <a:r>
              <a:rPr lang="en-US" sz="2646" dirty="0"/>
              <a:t>Incident Reports (sharp incidents etc.)</a:t>
            </a:r>
          </a:p>
          <a:p>
            <a:pPr marL="945118" lvl="1" indent="-504063"/>
            <a:r>
              <a:rPr lang="en-US" sz="2646" dirty="0"/>
              <a:t>Weighing records of the generated infectious and sharp waste </a:t>
            </a:r>
          </a:p>
        </p:txBody>
      </p:sp>
      <p:pic>
        <p:nvPicPr>
          <p:cNvPr id="4" name="Grafik 3">
            <a:extLst>
              <a:ext uri="{FF2B5EF4-FFF2-40B4-BE49-F238E27FC236}">
                <a16:creationId xmlns:a16="http://schemas.microsoft.com/office/drawing/2014/main" id="{568D1A46-2E92-4C48-B9C7-3C238CC0F2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0896" y="2192788"/>
            <a:ext cx="2976646" cy="3373531"/>
          </a:xfrm>
          <a:prstGeom prst="rect">
            <a:avLst/>
          </a:prstGeom>
        </p:spPr>
      </p:pic>
      <p:pic>
        <p:nvPicPr>
          <p:cNvPr id="8" name="Grafik 7" descr="Klemmbrett">
            <a:extLst>
              <a:ext uri="{FF2B5EF4-FFF2-40B4-BE49-F238E27FC236}">
                <a16:creationId xmlns:a16="http://schemas.microsoft.com/office/drawing/2014/main" id="{8FAF5F97-47EF-4935-85A2-C480DB1053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87426" y="363898"/>
            <a:ext cx="1008168" cy="1008168"/>
          </a:xfrm>
          <a:prstGeom prst="rect">
            <a:avLst/>
          </a:prstGeom>
        </p:spPr>
      </p:pic>
      <p:pic>
        <p:nvPicPr>
          <p:cNvPr id="10" name="Grafik 9" descr="Bleistift">
            <a:extLst>
              <a:ext uri="{FF2B5EF4-FFF2-40B4-BE49-F238E27FC236}">
                <a16:creationId xmlns:a16="http://schemas.microsoft.com/office/drawing/2014/main" id="{23C8A567-202B-4F0F-9221-D43640E84E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37264" y="265890"/>
            <a:ext cx="1008168" cy="1008168"/>
          </a:xfrm>
          <a:prstGeom prst="rect">
            <a:avLst/>
          </a:prstGeom>
        </p:spPr>
      </p:pic>
    </p:spTree>
    <p:extLst>
      <p:ext uri="{BB962C8B-B14F-4D97-AF65-F5344CB8AC3E}">
        <p14:creationId xmlns:p14="http://schemas.microsoft.com/office/powerpoint/2010/main" val="517214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14FC110-3D11-4BE3-B71B-A26CDD027086}"/>
              </a:ext>
            </a:extLst>
          </p:cNvPr>
          <p:cNvPicPr>
            <a:picLocks noChangeAspect="1"/>
          </p:cNvPicPr>
          <p:nvPr/>
        </p:nvPicPr>
        <p:blipFill>
          <a:blip r:embed="rId3" cstate="email">
            <a:extLst>
              <a:ext uri="{28A0092B-C50C-407E-A947-70E740481C1C}">
                <a14:useLocalDpi xmlns:a14="http://schemas.microsoft.com/office/drawing/2010/main"/>
              </a:ext>
            </a:extLst>
          </a:blip>
          <a:srcRect r="-5"/>
          <a:stretch>
            <a:fillRect/>
          </a:stretch>
        </p:blipFill>
        <p:spPr bwMode="auto">
          <a:xfrm>
            <a:off x="7527062" y="3066102"/>
            <a:ext cx="2474397" cy="242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8EC86306-A0F3-4723-A5AE-AB67DCE43099}"/>
              </a:ext>
            </a:extLst>
          </p:cNvPr>
          <p:cNvSpPr>
            <a:spLocks noGrp="1"/>
          </p:cNvSpPr>
          <p:nvPr>
            <p:ph type="title"/>
          </p:nvPr>
        </p:nvSpPr>
        <p:spPr>
          <a:xfrm>
            <a:off x="393336" y="-112562"/>
            <a:ext cx="9070014" cy="125671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229" tIns="51599" rIns="99229" bIns="51599" numCol="1" rtlCol="0" anchor="ctr" anchorCtr="0" compatLnSpc="1">
            <a:prstTxWarp prst="textNoShape">
              <a:avLst/>
            </a:prstTxWarp>
            <a:noAutofit/>
          </a:bodyPr>
          <a:lstStyle/>
          <a:p>
            <a:r>
              <a:rPr lang="en-US" sz="3100" dirty="0">
                <a:solidFill>
                  <a:srgbClr val="0070C0"/>
                </a:solidFill>
              </a:rPr>
              <a:t>Safe handling of waste for health care workers</a:t>
            </a:r>
          </a:p>
        </p:txBody>
      </p:sp>
      <p:sp>
        <p:nvSpPr>
          <p:cNvPr id="3" name="Inhaltsplatzhalter 2">
            <a:extLst>
              <a:ext uri="{FF2B5EF4-FFF2-40B4-BE49-F238E27FC236}">
                <a16:creationId xmlns:a16="http://schemas.microsoft.com/office/drawing/2014/main" id="{877EF0C6-967E-4E23-8B39-FA4B6A090E5F}"/>
              </a:ext>
            </a:extLst>
          </p:cNvPr>
          <p:cNvSpPr>
            <a:spLocks noGrp="1"/>
          </p:cNvSpPr>
          <p:nvPr>
            <p:ph idx="1"/>
          </p:nvPr>
        </p:nvSpPr>
        <p:spPr>
          <a:xfrm>
            <a:off x="417829" y="978263"/>
            <a:ext cx="7458908" cy="1432472"/>
          </a:xfrm>
        </p:spPr>
        <p:txBody>
          <a:bodyPr/>
          <a:lstStyle/>
          <a:p>
            <a:r>
              <a:rPr lang="en-US" sz="2646" dirty="0">
                <a:solidFill>
                  <a:srgbClr val="09164D"/>
                </a:solidFill>
              </a:rPr>
              <a:t>When handling hazardous or infectious waste, always wear personal protective equipment (PPE). PPE should include:</a:t>
            </a:r>
          </a:p>
          <a:p>
            <a:endParaRPr lang="de-DE" sz="2646" dirty="0">
              <a:solidFill>
                <a:srgbClr val="09164D"/>
              </a:solidFill>
            </a:endParaRPr>
          </a:p>
        </p:txBody>
      </p:sp>
      <p:pic>
        <p:nvPicPr>
          <p:cNvPr id="4" name="Picture 64">
            <a:extLst>
              <a:ext uri="{FF2B5EF4-FFF2-40B4-BE49-F238E27FC236}">
                <a16:creationId xmlns:a16="http://schemas.microsoft.com/office/drawing/2014/main" id="{3F85C45D-2522-4CD4-A786-56A5752F21D5}"/>
              </a:ext>
            </a:extLst>
          </p:cNvPr>
          <p:cNvPicPr/>
          <p:nvPr/>
        </p:nvPicPr>
        <p:blipFill>
          <a:blip r:embed="rId4" cstate="email">
            <a:extLst>
              <a:ext uri="{28A0092B-C50C-407E-A947-70E740481C1C}">
                <a14:useLocalDpi xmlns:a14="http://schemas.microsoft.com/office/drawing/2010/main"/>
              </a:ext>
            </a:extLst>
          </a:blip>
          <a:stretch>
            <a:fillRect/>
          </a:stretch>
        </p:blipFill>
        <p:spPr>
          <a:xfrm>
            <a:off x="2621280" y="2449254"/>
            <a:ext cx="3638431" cy="3680656"/>
          </a:xfrm>
          <a:prstGeom prst="rect">
            <a:avLst/>
          </a:prstGeom>
          <a:ln>
            <a:noFill/>
          </a:ln>
          <a:effectLst>
            <a:outerShdw blurRad="292100" dist="139700" dir="2700000" algn="tl" rotWithShape="0">
              <a:srgbClr val="333333">
                <a:alpha val="65000"/>
              </a:srgbClr>
            </a:outerShdw>
          </a:effectLst>
        </p:spPr>
      </p:pic>
      <p:sp>
        <p:nvSpPr>
          <p:cNvPr id="7" name="Inhaltsplatzhalter 2">
            <a:extLst>
              <a:ext uri="{FF2B5EF4-FFF2-40B4-BE49-F238E27FC236}">
                <a16:creationId xmlns:a16="http://schemas.microsoft.com/office/drawing/2014/main" id="{6C6FD158-9B80-4FD2-BBEF-39A2AB77B0AD}"/>
              </a:ext>
            </a:extLst>
          </p:cNvPr>
          <p:cNvSpPr txBox="1">
            <a:spLocks/>
          </p:cNvSpPr>
          <p:nvPr/>
        </p:nvSpPr>
        <p:spPr bwMode="auto">
          <a:xfrm>
            <a:off x="393336" y="5948065"/>
            <a:ext cx="9204625" cy="858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9229" tIns="51599" rIns="99229" bIns="51599"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r>
              <a:rPr lang="en-US" sz="2646" kern="0" dirty="0">
                <a:solidFill>
                  <a:srgbClr val="09164D"/>
                </a:solidFill>
              </a:rPr>
              <a:t>Remember to remove PPE and perform hand hygiene after handling waste!</a:t>
            </a:r>
          </a:p>
          <a:p>
            <a:endParaRPr lang="de-DE" sz="2646" kern="0" dirty="0">
              <a:solidFill>
                <a:srgbClr val="09164D"/>
              </a:solidFill>
            </a:endParaRPr>
          </a:p>
        </p:txBody>
      </p:sp>
      <p:sp>
        <p:nvSpPr>
          <p:cNvPr id="8" name="Gewitterblitz 7">
            <a:extLst>
              <a:ext uri="{FF2B5EF4-FFF2-40B4-BE49-F238E27FC236}">
                <a16:creationId xmlns:a16="http://schemas.microsoft.com/office/drawing/2014/main" id="{D30F5D90-B86C-40E8-9679-E26991062528}"/>
              </a:ext>
            </a:extLst>
          </p:cNvPr>
          <p:cNvSpPr/>
          <p:nvPr/>
        </p:nvSpPr>
        <p:spPr bwMode="auto">
          <a:xfrm rot="18374641">
            <a:off x="6143888" y="3592580"/>
            <a:ext cx="1111490" cy="1032098"/>
          </a:xfrm>
          <a:prstGeom prst="lightningBol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100817" tIns="50408" rIns="100817" bIns="50408" numCol="1" rtlCol="0" anchor="t" anchorCtr="0" compatLnSpc="1">
            <a:prstTxWarp prst="textNoShape">
              <a:avLst/>
            </a:prstTxWarp>
          </a:bodyPr>
          <a:lstStyle/>
          <a:p>
            <a:pPr defTabSz="495312" rtl="0">
              <a:buClr>
                <a:srgbClr val="000000"/>
              </a:buClr>
              <a:buSzPct val="100000"/>
            </a:pPr>
            <a:endParaRPr lang="de-DE" sz="2646" b="0">
              <a:solidFill>
                <a:schemeClr val="bg1"/>
              </a:solidFill>
              <a:ea typeface="ＭＳ Ｐゴシック" charset="0"/>
              <a:cs typeface="ＭＳ Ｐゴシック" charset="0"/>
            </a:endParaRPr>
          </a:p>
        </p:txBody>
      </p:sp>
      <p:sp>
        <p:nvSpPr>
          <p:cNvPr id="9" name="Inhaltsplatzhalter 2">
            <a:extLst>
              <a:ext uri="{FF2B5EF4-FFF2-40B4-BE49-F238E27FC236}">
                <a16:creationId xmlns:a16="http://schemas.microsoft.com/office/drawing/2014/main" id="{AE9D84F9-22FE-4DC3-A6C8-306AF9B27B04}"/>
              </a:ext>
            </a:extLst>
          </p:cNvPr>
          <p:cNvSpPr txBox="1">
            <a:spLocks/>
          </p:cNvSpPr>
          <p:nvPr/>
        </p:nvSpPr>
        <p:spPr bwMode="auto">
          <a:xfrm>
            <a:off x="8346347" y="2546889"/>
            <a:ext cx="1489537" cy="858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9229" tIns="51599" rIns="99229" bIns="51599"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r>
              <a:rPr lang="en-US" sz="2646" kern="0" dirty="0">
                <a:solidFill>
                  <a:srgbClr val="09164D"/>
                </a:solidFill>
              </a:rPr>
              <a:t>RISK!!</a:t>
            </a:r>
            <a:endParaRPr lang="de-DE" sz="2646" kern="0" dirty="0">
              <a:solidFill>
                <a:srgbClr val="09164D"/>
              </a:solidFill>
            </a:endParaRPr>
          </a:p>
        </p:txBody>
      </p:sp>
    </p:spTree>
    <p:extLst>
      <p:ext uri="{BB962C8B-B14F-4D97-AF65-F5344CB8AC3E}">
        <p14:creationId xmlns:p14="http://schemas.microsoft.com/office/powerpoint/2010/main" val="2553286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generated with very high confidence">
            <a:extLst>
              <a:ext uri="{FF2B5EF4-FFF2-40B4-BE49-F238E27FC236}">
                <a16:creationId xmlns:a16="http://schemas.microsoft.com/office/drawing/2014/main" id="{C68BC2FC-3C79-484F-A096-67B5D32015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219370" y="4081062"/>
            <a:ext cx="3894665" cy="2867126"/>
          </a:xfrm>
          <a:prstGeom prst="rect">
            <a:avLst/>
          </a:prstGeom>
        </p:spPr>
      </p:pic>
      <p:sp>
        <p:nvSpPr>
          <p:cNvPr id="2" name="Titel 1">
            <a:extLst>
              <a:ext uri="{FF2B5EF4-FFF2-40B4-BE49-F238E27FC236}">
                <a16:creationId xmlns:a16="http://schemas.microsoft.com/office/drawing/2014/main" id="{174C95E9-F8DF-45AB-A141-4E56BC05CB85}"/>
              </a:ext>
            </a:extLst>
          </p:cNvPr>
          <p:cNvSpPr>
            <a:spLocks noGrp="1"/>
          </p:cNvSpPr>
          <p:nvPr>
            <p:ph type="title"/>
          </p:nvPr>
        </p:nvSpPr>
        <p:spPr>
          <a:xfrm>
            <a:off x="420999" y="405317"/>
            <a:ext cx="8892334" cy="793833"/>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9229" tIns="51599" rIns="99229" bIns="51599" numCol="1" rtlCol="0" anchor="ctr" anchorCtr="0" compatLnSpc="1">
            <a:prstTxWarp prst="textNoShape">
              <a:avLst/>
            </a:prstTxWarp>
            <a:noAutofit/>
          </a:bodyPr>
          <a:lstStyle/>
          <a:p>
            <a:r>
              <a:rPr lang="en-US" sz="3100" dirty="0">
                <a:solidFill>
                  <a:srgbClr val="0070C0"/>
                </a:solidFill>
              </a:rPr>
              <a:t>How to increase sustainability? </a:t>
            </a:r>
          </a:p>
        </p:txBody>
      </p:sp>
      <p:sp>
        <p:nvSpPr>
          <p:cNvPr id="3" name="Inhaltsplatzhalter 2">
            <a:extLst>
              <a:ext uri="{FF2B5EF4-FFF2-40B4-BE49-F238E27FC236}">
                <a16:creationId xmlns:a16="http://schemas.microsoft.com/office/drawing/2014/main" id="{5E37E1F9-CCC4-493E-876F-CDCF6830C189}"/>
              </a:ext>
            </a:extLst>
          </p:cNvPr>
          <p:cNvSpPr>
            <a:spLocks noGrp="1"/>
          </p:cNvSpPr>
          <p:nvPr>
            <p:ph idx="1"/>
          </p:nvPr>
        </p:nvSpPr>
        <p:spPr>
          <a:xfrm>
            <a:off x="221429" y="1395776"/>
            <a:ext cx="8268189" cy="6066182"/>
          </a:xfrm>
        </p:spPr>
        <p:txBody>
          <a:bodyPr/>
          <a:lstStyle/>
          <a:p>
            <a:pPr marL="504063" indent="-504063">
              <a:buFont typeface="Arial" panose="020B0604020202020204" pitchFamily="34" charset="0"/>
              <a:buChar char="•"/>
            </a:pPr>
            <a:r>
              <a:rPr lang="en-US" sz="2400" dirty="0">
                <a:solidFill>
                  <a:srgbClr val="09164D"/>
                </a:solidFill>
              </a:rPr>
              <a:t>Stakeholders are </a:t>
            </a:r>
            <a:r>
              <a:rPr lang="en-US" sz="2400" b="1" dirty="0">
                <a:solidFill>
                  <a:srgbClr val="09164D"/>
                </a:solidFill>
              </a:rPr>
              <a:t>convinced</a:t>
            </a:r>
            <a:r>
              <a:rPr lang="en-US" sz="2400" dirty="0">
                <a:solidFill>
                  <a:srgbClr val="09164D"/>
                </a:solidFill>
              </a:rPr>
              <a:t> that proper HCWM is important for health and environment!</a:t>
            </a:r>
          </a:p>
          <a:p>
            <a:pPr marL="504063" indent="-504063">
              <a:buFont typeface="Arial" panose="020B0604020202020204" pitchFamily="34" charset="0"/>
              <a:buChar char="•"/>
            </a:pPr>
            <a:r>
              <a:rPr lang="en-US" sz="2400" b="1" dirty="0">
                <a:solidFill>
                  <a:srgbClr val="09164D"/>
                </a:solidFill>
              </a:rPr>
              <a:t>Legal framework, rules and guidance </a:t>
            </a:r>
            <a:r>
              <a:rPr lang="en-US" sz="2400" dirty="0">
                <a:solidFill>
                  <a:srgbClr val="09164D"/>
                </a:solidFill>
              </a:rPr>
              <a:t>is available, standardized, known and available for all</a:t>
            </a:r>
          </a:p>
          <a:p>
            <a:pPr marL="504063" indent="-504063">
              <a:buFont typeface="Arial" panose="020B0604020202020204" pitchFamily="34" charset="0"/>
              <a:buChar char="•"/>
            </a:pPr>
            <a:r>
              <a:rPr lang="en-US" sz="2400" b="1" dirty="0">
                <a:solidFill>
                  <a:srgbClr val="09164D"/>
                </a:solidFill>
              </a:rPr>
              <a:t>Training</a:t>
            </a:r>
            <a:r>
              <a:rPr lang="en-US" sz="2400" dirty="0">
                <a:solidFill>
                  <a:srgbClr val="09164D"/>
                </a:solidFill>
              </a:rPr>
              <a:t> on HCWM need to be part of the country / district / facility organization / culture (institutionalization) </a:t>
            </a:r>
          </a:p>
          <a:p>
            <a:pPr marL="504063" indent="-504063">
              <a:buFont typeface="Arial" panose="020B0604020202020204" pitchFamily="34" charset="0"/>
              <a:buChar char="•"/>
            </a:pPr>
            <a:r>
              <a:rPr lang="en-US" sz="2400" dirty="0">
                <a:solidFill>
                  <a:srgbClr val="09164D"/>
                </a:solidFill>
              </a:rPr>
              <a:t>Adequate </a:t>
            </a:r>
            <a:r>
              <a:rPr lang="en-US" sz="2400" b="1" dirty="0">
                <a:solidFill>
                  <a:srgbClr val="09164D"/>
                </a:solidFill>
              </a:rPr>
              <a:t>budget </a:t>
            </a:r>
            <a:r>
              <a:rPr lang="en-US" sz="2400" dirty="0">
                <a:solidFill>
                  <a:srgbClr val="09164D"/>
                </a:solidFill>
              </a:rPr>
              <a:t>for HCWM is available</a:t>
            </a:r>
          </a:p>
          <a:p>
            <a:pPr marL="504063" indent="-504063">
              <a:buFont typeface="Arial" panose="020B0604020202020204" pitchFamily="34" charset="0"/>
              <a:buChar char="•"/>
            </a:pPr>
            <a:r>
              <a:rPr lang="en-US" sz="2400" dirty="0">
                <a:solidFill>
                  <a:srgbClr val="09164D"/>
                </a:solidFill>
              </a:rPr>
              <a:t>Equipment and infrastructure is </a:t>
            </a:r>
          </a:p>
          <a:p>
            <a:r>
              <a:rPr lang="en-US" sz="2400" b="1" dirty="0">
                <a:solidFill>
                  <a:srgbClr val="09164D"/>
                </a:solidFill>
              </a:rPr>
              <a:t>	maintenance and repaired</a:t>
            </a:r>
          </a:p>
          <a:p>
            <a:pPr marL="504063" indent="-504063">
              <a:buFont typeface="Arial" panose="020B0604020202020204" pitchFamily="34" charset="0"/>
              <a:buChar char="•"/>
            </a:pPr>
            <a:r>
              <a:rPr lang="en-US" sz="2400" dirty="0">
                <a:solidFill>
                  <a:srgbClr val="09164D"/>
                </a:solidFill>
              </a:rPr>
              <a:t>Continues </a:t>
            </a:r>
            <a:r>
              <a:rPr lang="en-US" sz="2400" b="1" dirty="0">
                <a:solidFill>
                  <a:srgbClr val="09164D"/>
                </a:solidFill>
              </a:rPr>
              <a:t>monitoring and mentoring…</a:t>
            </a:r>
          </a:p>
        </p:txBody>
      </p:sp>
    </p:spTree>
    <p:extLst>
      <p:ext uri="{BB962C8B-B14F-4D97-AF65-F5344CB8AC3E}">
        <p14:creationId xmlns:p14="http://schemas.microsoft.com/office/powerpoint/2010/main" val="237297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BCC9-72C1-4B4F-95CE-CF955B86D375}"/>
              </a:ext>
            </a:extLst>
          </p:cNvPr>
          <p:cNvSpPr>
            <a:spLocks noGrp="1"/>
          </p:cNvSpPr>
          <p:nvPr>
            <p:ph type="title"/>
          </p:nvPr>
        </p:nvSpPr>
        <p:spPr>
          <a:xfrm>
            <a:off x="607352" y="896569"/>
            <a:ext cx="7157000" cy="793833"/>
          </a:xfrm>
        </p:spPr>
        <p:txBody>
          <a:bodyPr/>
          <a:lstStyle/>
          <a:p>
            <a:r>
              <a:rPr lang="en-US" dirty="0"/>
              <a:t>Key takeaways</a:t>
            </a:r>
            <a:br>
              <a:rPr lang="en-US" dirty="0"/>
            </a:br>
            <a:endParaRPr lang="en-US" dirty="0">
              <a:highlight>
                <a:srgbClr val="FFFF00"/>
              </a:highlight>
            </a:endParaRPr>
          </a:p>
        </p:txBody>
      </p:sp>
      <p:sp>
        <p:nvSpPr>
          <p:cNvPr id="3" name="Content Placeholder 2">
            <a:extLst>
              <a:ext uri="{FF2B5EF4-FFF2-40B4-BE49-F238E27FC236}">
                <a16:creationId xmlns:a16="http://schemas.microsoft.com/office/drawing/2014/main" id="{03A22411-8C87-4C9F-91D2-A4D33A7D516C}"/>
              </a:ext>
            </a:extLst>
          </p:cNvPr>
          <p:cNvSpPr>
            <a:spLocks noGrp="1"/>
          </p:cNvSpPr>
          <p:nvPr>
            <p:ph idx="1"/>
          </p:nvPr>
        </p:nvSpPr>
        <p:spPr>
          <a:xfrm>
            <a:off x="607352" y="1783172"/>
            <a:ext cx="9851401" cy="4338183"/>
          </a:xfrm>
        </p:spPr>
        <p:txBody>
          <a:bodyPr/>
          <a:lstStyle/>
          <a:p>
            <a:pPr marL="342900" indent="-342900">
              <a:buAutoNum type="arabicPeriod"/>
            </a:pPr>
            <a:r>
              <a:rPr lang="en-US" sz="2800" dirty="0"/>
              <a:t>Segregate hazardous and non-hazardous waste at the point of generation </a:t>
            </a:r>
          </a:p>
          <a:p>
            <a:pPr marL="342900" indent="-342900">
              <a:buAutoNum type="arabicPeriod"/>
            </a:pPr>
            <a:r>
              <a:rPr lang="en-US" sz="2800" dirty="0"/>
              <a:t>Use sharp boxes – never recap or reuse needles</a:t>
            </a:r>
          </a:p>
          <a:p>
            <a:pPr marL="342900" indent="-342900">
              <a:buAutoNum type="arabicPeriod"/>
            </a:pPr>
            <a:r>
              <a:rPr lang="en-US" sz="2800" dirty="0"/>
              <a:t>Keep infectious and sharp waste away from patients and public</a:t>
            </a:r>
          </a:p>
          <a:p>
            <a:pPr marL="342900" indent="-342900">
              <a:buAutoNum type="arabicPeriod"/>
            </a:pPr>
            <a:r>
              <a:rPr lang="en-US" sz="2800" dirty="0"/>
              <a:t>Treat infectious and sharp waste before disposal</a:t>
            </a:r>
          </a:p>
          <a:p>
            <a:pPr marL="342900" indent="-342900">
              <a:buAutoNum type="arabicPeriod"/>
            </a:pPr>
            <a:r>
              <a:rPr lang="en-US" sz="2800" dirty="0"/>
              <a:t>Plan for incremental improvement of your waste management system</a:t>
            </a:r>
          </a:p>
        </p:txBody>
      </p:sp>
    </p:spTree>
    <p:extLst>
      <p:ext uri="{BB962C8B-B14F-4D97-AF65-F5344CB8AC3E}">
        <p14:creationId xmlns:p14="http://schemas.microsoft.com/office/powerpoint/2010/main" val="1270247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29521" y="3088398"/>
            <a:ext cx="7157000" cy="793833"/>
          </a:xfrm>
        </p:spPr>
        <p:txBody>
          <a:bodyPr/>
          <a:lstStyle/>
          <a:p>
            <a:pPr>
              <a:defRPr/>
            </a:pPr>
            <a:r>
              <a:rPr lang="en-GB" dirty="0"/>
              <a:t>Questions? </a:t>
            </a:r>
          </a:p>
        </p:txBody>
      </p:sp>
      <p:pic>
        <p:nvPicPr>
          <p:cNvPr id="8" name="Picture 7">
            <a:extLst>
              <a:ext uri="{FF2B5EF4-FFF2-40B4-BE49-F238E27FC236}">
                <a16:creationId xmlns:a16="http://schemas.microsoft.com/office/drawing/2014/main" id="{D265A19B-5FA9-431A-B7FA-A3F92A9400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201" y="2426441"/>
            <a:ext cx="2378180" cy="2378180"/>
          </a:xfrm>
          <a:prstGeom prst="rect">
            <a:avLst/>
          </a:prstGeom>
        </p:spPr>
      </p:pic>
      <p:sp>
        <p:nvSpPr>
          <p:cNvPr id="5" name="Rectangle 4">
            <a:extLst>
              <a:ext uri="{FF2B5EF4-FFF2-40B4-BE49-F238E27FC236}">
                <a16:creationId xmlns:a16="http://schemas.microsoft.com/office/drawing/2014/main" id="{9B8CA8DC-5C6A-4C94-8C4D-5EE9495690C0}"/>
              </a:ext>
            </a:extLst>
          </p:cNvPr>
          <p:cNvSpPr/>
          <p:nvPr/>
        </p:nvSpPr>
        <p:spPr>
          <a:xfrm>
            <a:off x="97276" y="6815932"/>
            <a:ext cx="10486417" cy="646331"/>
          </a:xfrm>
          <a:prstGeom prst="rect">
            <a:avLst/>
          </a:prstGeom>
        </p:spPr>
        <p:txBody>
          <a:bodyPr wrap="square">
            <a:spAutoFit/>
          </a:bodyPr>
          <a:lstStyle/>
          <a:p>
            <a:pPr algn="ctr" rtl="0"/>
            <a:r>
              <a:rPr lang="en-US" sz="1800" b="0" dirty="0"/>
              <a:t>Today’s slides available at </a:t>
            </a:r>
            <a:r>
              <a:rPr lang="en-US" sz="1800" b="0" dirty="0">
                <a:hlinkClick r:id="rId4"/>
              </a:rPr>
              <a:t>www.washinhcf.org/resource/covid-19-webinar-series-hcwm/</a:t>
            </a:r>
            <a:endParaRPr lang="en-US" sz="1800" b="0" dirty="0"/>
          </a:p>
          <a:p>
            <a:pPr algn="ctr" rtl="0"/>
            <a:r>
              <a:rPr lang="en-US" sz="1800" b="0" dirty="0"/>
              <a:t>Visit </a:t>
            </a:r>
            <a:r>
              <a:rPr lang="en-US" sz="1800" b="0" dirty="0">
                <a:hlinkClick r:id="rId5"/>
              </a:rPr>
              <a:t>www.washinhcf.org/resources</a:t>
            </a:r>
            <a:r>
              <a:rPr lang="en-US" sz="1800" b="0" dirty="0"/>
              <a:t> and search “COVID-19” for related resources &amp; slides</a:t>
            </a:r>
          </a:p>
        </p:txBody>
      </p:sp>
    </p:spTree>
    <p:extLst>
      <p:ext uri="{BB962C8B-B14F-4D97-AF65-F5344CB8AC3E}">
        <p14:creationId xmlns:p14="http://schemas.microsoft.com/office/powerpoint/2010/main" val="373856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a:t>References</a:t>
            </a:r>
          </a:p>
        </p:txBody>
      </p:sp>
      <p:sp>
        <p:nvSpPr>
          <p:cNvPr id="8" name="Inhaltsplatzhalter 7">
            <a:extLst>
              <a:ext uri="{FF2B5EF4-FFF2-40B4-BE49-F238E27FC236}">
                <a16:creationId xmlns:a16="http://schemas.microsoft.com/office/drawing/2014/main" id="{CBFA2C59-2569-46F7-967A-99A1A0A87E03}"/>
              </a:ext>
            </a:extLst>
          </p:cNvPr>
          <p:cNvSpPr>
            <a:spLocks noGrp="1"/>
          </p:cNvSpPr>
          <p:nvPr>
            <p:ph idx="1"/>
          </p:nvPr>
        </p:nvSpPr>
        <p:spPr>
          <a:xfrm>
            <a:off x="416057" y="1199150"/>
            <a:ext cx="9851401" cy="5826683"/>
          </a:xfrm>
        </p:spPr>
        <p:txBody>
          <a:bodyPr/>
          <a:lstStyle/>
          <a:p>
            <a:r>
              <a:rPr lang="en-US" dirty="0"/>
              <a:t>UNEP (2003). Technical guidelines on the environmentally sound management of biomedical and healthcare waste. </a:t>
            </a:r>
            <a:r>
              <a:rPr lang="en-US" dirty="0">
                <a:hlinkClick r:id="rId3"/>
              </a:rPr>
              <a:t>http://archive.basel.int/pub/techguid/tech-biomedical.pdf</a:t>
            </a:r>
            <a:r>
              <a:rPr lang="en-US" dirty="0"/>
              <a:t>  </a:t>
            </a:r>
          </a:p>
          <a:p>
            <a:r>
              <a:rPr lang="en-US" dirty="0"/>
              <a:t>UNEP (2007). Guidelines on best available techniques and provisional guidance on best environmental practices relevant to Article 5 and Annex C of the Stockholm Convention on Persistent Organic Pollutant. </a:t>
            </a:r>
            <a:r>
              <a:rPr lang="en-US" dirty="0">
                <a:hlinkClick r:id="rId4"/>
              </a:rPr>
              <a:t>http://chm.pops.int/Implementation/BATandBEP/BATBEPGuidelinesArticle5/tabid/187/Default.aspx</a:t>
            </a:r>
            <a:r>
              <a:rPr lang="en-US" dirty="0"/>
              <a:t>  </a:t>
            </a:r>
          </a:p>
          <a:p>
            <a:r>
              <a:rPr lang="en-US" dirty="0"/>
              <a:t>WHO (1999). Guidelines for safe disposal of unwanted pharmaceuticals in and after emergencies. </a:t>
            </a:r>
            <a:r>
              <a:rPr lang="en-US" dirty="0">
                <a:hlinkClick r:id="rId5"/>
              </a:rPr>
              <a:t>http://apps.who.int/medicinedocs/en/d/Jwhozip51e/</a:t>
            </a:r>
            <a:r>
              <a:rPr lang="en-US" dirty="0"/>
              <a:t> </a:t>
            </a:r>
          </a:p>
          <a:p>
            <a:r>
              <a:rPr lang="en-US" dirty="0"/>
              <a:t>WHO (2003a). Aide-memoire for a strategy to protect health workers from infection with bloodborne viruses. </a:t>
            </a:r>
            <a:r>
              <a:rPr lang="en-US" dirty="0">
                <a:hlinkClick r:id="rId6"/>
              </a:rPr>
              <a:t>http://www.who.int/occupational_health/activities/1am_hcw.pdf</a:t>
            </a:r>
            <a:r>
              <a:rPr lang="en-US" dirty="0"/>
              <a:t> </a:t>
            </a:r>
          </a:p>
          <a:p>
            <a:r>
              <a:rPr lang="en-US" dirty="0"/>
              <a:t>WHO (2014). Safe management of wastes from health-care activities. </a:t>
            </a:r>
            <a:r>
              <a:rPr lang="en-US" dirty="0">
                <a:hlinkClick r:id="rId7"/>
              </a:rPr>
              <a:t>http://www.who.int/water_sanitation_health/publications/wastemanag/en/</a:t>
            </a:r>
            <a:r>
              <a:rPr lang="en-US" dirty="0"/>
              <a:t>  </a:t>
            </a:r>
          </a:p>
          <a:p>
            <a:r>
              <a:rPr lang="en-US" dirty="0"/>
              <a:t>WHO (2017). Safe management of wastes from health‑care activities - A summary;” </a:t>
            </a:r>
            <a:r>
              <a:rPr lang="en-US" dirty="0">
                <a:hlinkClick r:id="rId8"/>
              </a:rPr>
              <a:t>https://www.who.int/water_sanitation_health/publications/safe-management-of-waste-summary/en/</a:t>
            </a:r>
            <a:r>
              <a:rPr lang="en-US" dirty="0"/>
              <a:t> </a:t>
            </a:r>
            <a:endParaRPr lang="de-DE" dirty="0"/>
          </a:p>
          <a:p>
            <a:r>
              <a:rPr lang="en-US" dirty="0"/>
              <a:t>WHO (2019). Overview of technologies for the treatment of infectious and sharp waste from health care facilities”; </a:t>
            </a:r>
            <a:r>
              <a:rPr lang="en-US" dirty="0">
                <a:hlinkClick r:id="rId9"/>
              </a:rPr>
              <a:t>https://www.who.int/water_sanitation_health/publications/technologies-for-the-treatment-of-infectious-and-sharp-waste/en/index.html</a:t>
            </a:r>
            <a:r>
              <a:rPr lang="en-US" dirty="0"/>
              <a:t> </a:t>
            </a:r>
          </a:p>
        </p:txBody>
      </p:sp>
    </p:spTree>
    <p:extLst>
      <p:ext uri="{BB962C8B-B14F-4D97-AF65-F5344CB8AC3E}">
        <p14:creationId xmlns:p14="http://schemas.microsoft.com/office/powerpoint/2010/main" val="415404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A picture containing car, indoor, sitting, next&#10;&#10;Description generated with high confidence">
            <a:extLst>
              <a:ext uri="{FF2B5EF4-FFF2-40B4-BE49-F238E27FC236}">
                <a16:creationId xmlns:a16="http://schemas.microsoft.com/office/drawing/2014/main" id="{EB982670-9922-47A5-B387-D5E17F7118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69" y="2148135"/>
            <a:ext cx="10701969" cy="5413128"/>
          </a:xfrm>
          <a:prstGeom prst="rect">
            <a:avLst/>
          </a:prstGeom>
        </p:spPr>
      </p:pic>
      <p:sp>
        <p:nvSpPr>
          <p:cNvPr id="9" name="Subtitle 8">
            <a:extLst>
              <a:ext uri="{FF2B5EF4-FFF2-40B4-BE49-F238E27FC236}">
                <a16:creationId xmlns:a16="http://schemas.microsoft.com/office/drawing/2014/main" id="{C5FD94EC-C6B4-4348-92D9-E9BA447B0DE4}"/>
              </a:ext>
            </a:extLst>
          </p:cNvPr>
          <p:cNvSpPr>
            <a:spLocks noGrp="1"/>
          </p:cNvSpPr>
          <p:nvPr>
            <p:ph type="subTitle" idx="1"/>
          </p:nvPr>
        </p:nvSpPr>
        <p:spPr>
          <a:xfrm>
            <a:off x="185965" y="5795703"/>
            <a:ext cx="10081682" cy="1765560"/>
          </a:xfrm>
        </p:spPr>
        <p:txBody>
          <a:bodyPr/>
          <a:lstStyle/>
          <a:p>
            <a:endParaRPr lang="en-US" dirty="0"/>
          </a:p>
          <a:p>
            <a:endParaRPr lang="en-US" dirty="0"/>
          </a:p>
        </p:txBody>
      </p:sp>
      <p:sp>
        <p:nvSpPr>
          <p:cNvPr id="14" name="Picture Placeholder 13">
            <a:extLst>
              <a:ext uri="{FF2B5EF4-FFF2-40B4-BE49-F238E27FC236}">
                <a16:creationId xmlns:a16="http://schemas.microsoft.com/office/drawing/2014/main" id="{C6C0E466-AA65-CC4B-A222-F792A870F797}"/>
              </a:ext>
            </a:extLst>
          </p:cNvPr>
          <p:cNvSpPr>
            <a:spLocks noGrp="1" noChangeAspect="1"/>
          </p:cNvSpPr>
          <p:nvPr>
            <p:ph type="pic" sz="quarter" idx="22"/>
          </p:nvPr>
        </p:nvSpPr>
        <p:spPr>
          <a:xfrm>
            <a:off x="7374789" y="0"/>
            <a:ext cx="3012753" cy="1056264"/>
          </a:xfrm>
        </p:spPr>
      </p:sp>
      <p:sp>
        <p:nvSpPr>
          <p:cNvPr id="4" name="Slide Number Placeholder 3">
            <a:extLst>
              <a:ext uri="{FF2B5EF4-FFF2-40B4-BE49-F238E27FC236}">
                <a16:creationId xmlns:a16="http://schemas.microsoft.com/office/drawing/2014/main" id="{8C940702-2847-0F41-9564-C75D42D38307}"/>
              </a:ext>
            </a:extLst>
          </p:cNvPr>
          <p:cNvSpPr>
            <a:spLocks noGrp="1"/>
          </p:cNvSpPr>
          <p:nvPr>
            <p:ph type="sldNum" sz="quarter" idx="4294967295"/>
          </p:nvPr>
        </p:nvSpPr>
        <p:spPr>
          <a:xfrm>
            <a:off x="10147753" y="7263712"/>
            <a:ext cx="239789" cy="197784"/>
          </a:xfrm>
        </p:spPr>
        <p:txBody>
          <a:bodyPr/>
          <a:lstStyle/>
          <a:p>
            <a:fld id="{A74CE0EA-F3B5-4684-BA10-C594598FDB9C}" type="slidenum">
              <a:rPr lang="en-GB" smtClean="0">
                <a:solidFill>
                  <a:prstClr val="black"/>
                </a:solidFill>
              </a:rPr>
              <a:pPr/>
              <a:t>3</a:t>
            </a:fld>
            <a:endParaRPr lang="en-GB">
              <a:solidFill>
                <a:prstClr val="black"/>
              </a:solidFill>
            </a:endParaRPr>
          </a:p>
        </p:txBody>
      </p:sp>
      <p:pic>
        <p:nvPicPr>
          <p:cNvPr id="17" name="Picture 16">
            <a:extLst>
              <a:ext uri="{FF2B5EF4-FFF2-40B4-BE49-F238E27FC236}">
                <a16:creationId xmlns:a16="http://schemas.microsoft.com/office/drawing/2014/main" id="{1C003751-9F9E-1D43-B77E-75A9F9D704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374" y="192201"/>
            <a:ext cx="2441748" cy="671480"/>
          </a:xfrm>
          <a:prstGeom prst="rect">
            <a:avLst/>
          </a:prstGeom>
        </p:spPr>
      </p:pic>
      <p:sp>
        <p:nvSpPr>
          <p:cNvPr id="2" name="TextBox 1">
            <a:extLst>
              <a:ext uri="{FF2B5EF4-FFF2-40B4-BE49-F238E27FC236}">
                <a16:creationId xmlns:a16="http://schemas.microsoft.com/office/drawing/2014/main" id="{00080F10-8E63-5E40-AE0B-B3658438CD94}"/>
              </a:ext>
            </a:extLst>
          </p:cNvPr>
          <p:cNvSpPr txBox="1"/>
          <p:nvPr/>
        </p:nvSpPr>
        <p:spPr>
          <a:xfrm>
            <a:off x="305859" y="848630"/>
            <a:ext cx="10081684" cy="1381917"/>
          </a:xfrm>
          <a:prstGeom prst="rect">
            <a:avLst/>
          </a:prstGeom>
          <a:noFill/>
        </p:spPr>
        <p:txBody>
          <a:bodyPr wrap="square" rtlCol="0">
            <a:spAutoFit/>
          </a:bodyPr>
          <a:lstStyle/>
          <a:p>
            <a:pPr>
              <a:spcBef>
                <a:spcPts val="0"/>
              </a:spcBef>
              <a:spcAft>
                <a:spcPts val="0"/>
              </a:spcAft>
            </a:pPr>
            <a:r>
              <a:rPr lang="en-US" sz="4190" dirty="0">
                <a:solidFill>
                  <a:schemeClr val="accent2">
                    <a:lumMod val="75000"/>
                  </a:schemeClr>
                </a:solidFill>
              </a:rPr>
              <a:t>WASH in health care facilities for preventing COVID-19</a:t>
            </a:r>
          </a:p>
        </p:txBody>
      </p:sp>
      <p:sp>
        <p:nvSpPr>
          <p:cNvPr id="11" name="TextBox 10">
            <a:extLst>
              <a:ext uri="{FF2B5EF4-FFF2-40B4-BE49-F238E27FC236}">
                <a16:creationId xmlns:a16="http://schemas.microsoft.com/office/drawing/2014/main" id="{02BA5A4E-F08D-4B91-98C0-20C853F95DBD}"/>
              </a:ext>
            </a:extLst>
          </p:cNvPr>
          <p:cNvSpPr txBox="1"/>
          <p:nvPr/>
        </p:nvSpPr>
        <p:spPr>
          <a:xfrm>
            <a:off x="305858" y="5881795"/>
            <a:ext cx="10081684" cy="1381917"/>
          </a:xfrm>
          <a:prstGeom prst="rect">
            <a:avLst/>
          </a:prstGeom>
          <a:noFill/>
        </p:spPr>
        <p:txBody>
          <a:bodyPr wrap="square" rtlCol="0">
            <a:spAutoFit/>
          </a:bodyPr>
          <a:lstStyle/>
          <a:p>
            <a:pPr>
              <a:spcBef>
                <a:spcPts val="0"/>
              </a:spcBef>
              <a:spcAft>
                <a:spcPts val="0"/>
              </a:spcAft>
            </a:pPr>
            <a:r>
              <a:rPr lang="en-US" sz="4190" dirty="0">
                <a:solidFill>
                  <a:schemeClr val="bg1"/>
                </a:solidFill>
              </a:rPr>
              <a:t>Session 2 (14 April 2020): </a:t>
            </a:r>
          </a:p>
          <a:p>
            <a:pPr>
              <a:spcBef>
                <a:spcPts val="0"/>
              </a:spcBef>
              <a:spcAft>
                <a:spcPts val="0"/>
              </a:spcAft>
            </a:pPr>
            <a:r>
              <a:rPr lang="en-US" sz="4190" dirty="0">
                <a:solidFill>
                  <a:schemeClr val="bg1"/>
                </a:solidFill>
              </a:rPr>
              <a:t>Health Care Waste Management</a:t>
            </a:r>
          </a:p>
        </p:txBody>
      </p:sp>
    </p:spTree>
    <p:extLst>
      <p:ext uri="{BB962C8B-B14F-4D97-AF65-F5344CB8AC3E}">
        <p14:creationId xmlns:p14="http://schemas.microsoft.com/office/powerpoint/2010/main" val="234739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tepieper\Documents\C_ETLog\Projekte\TJK-Tajikistan\03-KfW  EPOS\Projektarbeit\Photos\special\CIMG2261.JPG">
            <a:extLst>
              <a:ext uri="{FF2B5EF4-FFF2-40B4-BE49-F238E27FC236}">
                <a16:creationId xmlns:a16="http://schemas.microsoft.com/office/drawing/2014/main" id="{6AD575D9-8121-485E-AE67-ADDC596A5F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8772" y="10097"/>
            <a:ext cx="4604628" cy="345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SCF1159">
            <a:extLst>
              <a:ext uri="{FF2B5EF4-FFF2-40B4-BE49-F238E27FC236}">
                <a16:creationId xmlns:a16="http://schemas.microsoft.com/office/drawing/2014/main" id="{EBF75FF4-0765-4CC2-A015-2CBF6DAB26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892" y="91222"/>
            <a:ext cx="3838261" cy="3290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2" descr="C:\Users\utepieper\Documents\C_ETLog\Projekte\TJK-Tajikistan\03-KfW  EPOS\Projektarbeit\Photos\special\CIMG2222.JPG">
            <a:extLst>
              <a:ext uri="{FF2B5EF4-FFF2-40B4-BE49-F238E27FC236}">
                <a16:creationId xmlns:a16="http://schemas.microsoft.com/office/drawing/2014/main" id="{B5F2573B-A1FE-4444-B3E7-9E9B3A3D16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647947"/>
            <a:ext cx="5216193" cy="391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utepieper\Documents\C_ETLog\Projekte\JOR-Jordanien\01 WEBECO\01-Webeco-PPP\Projektarbeit\Photo\Mission2\wheeled_bin_broken.JPG">
            <a:extLst>
              <a:ext uri="{FF2B5EF4-FFF2-40B4-BE49-F238E27FC236}">
                <a16:creationId xmlns:a16="http://schemas.microsoft.com/office/drawing/2014/main" id="{6EE1B34A-3C0A-453B-9597-788EED6B714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8565" y="3647947"/>
            <a:ext cx="2297476" cy="306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utepieper\Documents\C_ETLog\Projekte\TJK-Tajikistan\03-KfW  EPOS\Projektarbeit\Photos\special\DSCN1927.JPG">
            <a:extLst>
              <a:ext uri="{FF2B5EF4-FFF2-40B4-BE49-F238E27FC236}">
                <a16:creationId xmlns:a16="http://schemas.microsoft.com/office/drawing/2014/main" id="{A3C2BA7F-A7EA-4698-A0EF-C51D05054D7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58413" y="3637850"/>
            <a:ext cx="2934987" cy="391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41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97858894"/>
              </p:ext>
            </p:extLst>
          </p:nvPr>
        </p:nvGraphicFramePr>
        <p:xfrm>
          <a:off x="1059734" y="1569226"/>
          <a:ext cx="8370690" cy="4842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3252" name="Picture 2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35210" y="3131685"/>
            <a:ext cx="2302372" cy="168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5198" y="-221110"/>
            <a:ext cx="9070014" cy="1256710"/>
          </a:xfrm>
        </p:spPr>
        <p:txBody>
          <a:bodyPr/>
          <a:lstStyle/>
          <a:p>
            <a:pPr>
              <a:defRPr/>
            </a:pPr>
            <a:r>
              <a:rPr lang="en-GB" altLang="en-US" dirty="0"/>
              <a:t>Waste management process </a:t>
            </a:r>
            <a:endParaRPr altLang="en-US" dirty="0"/>
          </a:p>
        </p:txBody>
      </p:sp>
    </p:spTree>
    <p:extLst>
      <p:ext uri="{BB962C8B-B14F-4D97-AF65-F5344CB8AC3E}">
        <p14:creationId xmlns:p14="http://schemas.microsoft.com/office/powerpoint/2010/main" val="415908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a:extLst>
              <a:ext uri="{FF2B5EF4-FFF2-40B4-BE49-F238E27FC236}">
                <a16:creationId xmlns:a16="http://schemas.microsoft.com/office/drawing/2014/main" id="{1DCEAEFD-60DC-49AD-A708-F1D362F614A7}"/>
              </a:ext>
            </a:extLst>
          </p:cNvPr>
          <p:cNvSpPr txBox="1">
            <a:spLocks/>
          </p:cNvSpPr>
          <p:nvPr/>
        </p:nvSpPr>
        <p:spPr bwMode="gray">
          <a:xfrm>
            <a:off x="305857" y="0"/>
            <a:ext cx="10081683" cy="1256710"/>
          </a:xfrm>
          <a:prstGeom prst="rect">
            <a:avLst/>
          </a:prstGeom>
        </p:spPr>
        <p:txBody>
          <a:bodyPr vert="horz" lIns="18000" tIns="0" rIns="360000" bIns="0" rtlCol="0" anchor="b">
            <a:normAutofit/>
          </a:bodyPr>
          <a:lst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a:lstStyle>
          <a:p>
            <a:pPr fontAlgn="auto">
              <a:spcAft>
                <a:spcPts val="0"/>
              </a:spcAft>
            </a:pPr>
            <a:r>
              <a:rPr lang="en-US" dirty="0"/>
              <a:t>What is the typical composition of waste generated in a health care facility? </a:t>
            </a:r>
          </a:p>
        </p:txBody>
      </p:sp>
      <p:sp>
        <p:nvSpPr>
          <p:cNvPr id="4" name="Inhaltsplatzhalter 3"/>
          <p:cNvSpPr>
            <a:spLocks noGrp="1"/>
          </p:cNvSpPr>
          <p:nvPr>
            <p:ph sz="half" idx="1"/>
          </p:nvPr>
        </p:nvSpPr>
        <p:spPr>
          <a:xfrm>
            <a:off x="767935" y="1503839"/>
            <a:ext cx="9157529" cy="4990084"/>
          </a:xfrm>
        </p:spPr>
        <p:txBody>
          <a:bodyPr/>
          <a:lstStyle/>
          <a:p>
            <a:pPr>
              <a:spcAft>
                <a:spcPts val="1323"/>
              </a:spcAft>
            </a:pPr>
            <a:r>
              <a:rPr lang="en-US" sz="2400" dirty="0">
                <a:solidFill>
                  <a:srgbClr val="09164D"/>
                </a:solidFill>
              </a:rPr>
              <a:t>Between </a:t>
            </a:r>
            <a:r>
              <a:rPr lang="en-US" sz="2400" dirty="0">
                <a:solidFill>
                  <a:srgbClr val="FF00FF"/>
                </a:solidFill>
              </a:rPr>
              <a:t>XX% </a:t>
            </a:r>
            <a:r>
              <a:rPr lang="en-US" sz="2400" dirty="0">
                <a:solidFill>
                  <a:srgbClr val="09164D"/>
                </a:solidFill>
              </a:rPr>
              <a:t>and</a:t>
            </a:r>
            <a:r>
              <a:rPr lang="en-US" sz="2400" dirty="0">
                <a:solidFill>
                  <a:srgbClr val="FF00FF"/>
                </a:solidFill>
              </a:rPr>
              <a:t> XX% </a:t>
            </a:r>
            <a:r>
              <a:rPr lang="en-US" sz="2400" dirty="0">
                <a:solidFill>
                  <a:srgbClr val="09164D"/>
                </a:solidFill>
              </a:rPr>
              <a:t>of the waste produced is similar to domestic waste and usually called ‘</a:t>
            </a:r>
            <a:r>
              <a:rPr lang="en-US" sz="2400" dirty="0">
                <a:solidFill>
                  <a:srgbClr val="FF00FF"/>
                </a:solidFill>
              </a:rPr>
              <a:t>non-hazardous</a:t>
            </a:r>
            <a:r>
              <a:rPr lang="en-US" sz="2400" dirty="0">
                <a:solidFill>
                  <a:srgbClr val="09164D"/>
                </a:solidFill>
              </a:rPr>
              <a:t>’ or ‘</a:t>
            </a:r>
            <a:r>
              <a:rPr lang="en-US" sz="2400" dirty="0">
                <a:solidFill>
                  <a:srgbClr val="FF00FF"/>
                </a:solidFill>
              </a:rPr>
              <a:t>general</a:t>
            </a:r>
            <a:r>
              <a:rPr lang="en-US" sz="2400" dirty="0">
                <a:solidFill>
                  <a:srgbClr val="09164D"/>
                </a:solidFill>
              </a:rPr>
              <a:t> health care waste’</a:t>
            </a:r>
          </a:p>
          <a:p>
            <a:pPr>
              <a:spcAft>
                <a:spcPts val="1323"/>
              </a:spcAft>
            </a:pPr>
            <a:r>
              <a:rPr lang="en-US" sz="2400" dirty="0">
                <a:solidFill>
                  <a:srgbClr val="FF00FF"/>
                </a:solidFill>
              </a:rPr>
              <a:t>XX </a:t>
            </a:r>
            <a:r>
              <a:rPr lang="en-US" sz="2400" dirty="0">
                <a:solidFill>
                  <a:srgbClr val="09164D"/>
                </a:solidFill>
              </a:rPr>
              <a:t>- </a:t>
            </a:r>
            <a:r>
              <a:rPr lang="en-US" sz="2400" dirty="0">
                <a:solidFill>
                  <a:srgbClr val="FF00FF"/>
                </a:solidFill>
              </a:rPr>
              <a:t>XX</a:t>
            </a:r>
            <a:r>
              <a:rPr lang="en-US" sz="2400" dirty="0">
                <a:solidFill>
                  <a:srgbClr val="09164D"/>
                </a:solidFill>
              </a:rPr>
              <a:t>% of health care waste is regarded as ‘</a:t>
            </a:r>
            <a:r>
              <a:rPr lang="en-US" sz="2400" dirty="0">
                <a:solidFill>
                  <a:srgbClr val="FF00FF"/>
                </a:solidFill>
              </a:rPr>
              <a:t>hazardous</a:t>
            </a:r>
            <a:r>
              <a:rPr lang="en-US" sz="2400" dirty="0">
                <a:solidFill>
                  <a:srgbClr val="09164D"/>
                </a:solidFill>
              </a:rPr>
              <a:t>’ and may pose a variety of environmental and health risks </a:t>
            </a:r>
          </a:p>
        </p:txBody>
      </p:sp>
      <p:sp>
        <p:nvSpPr>
          <p:cNvPr id="2" name="Textfeld 1"/>
          <p:cNvSpPr txBox="1"/>
          <p:nvPr/>
        </p:nvSpPr>
        <p:spPr>
          <a:xfrm>
            <a:off x="0" y="6955903"/>
            <a:ext cx="10553957" cy="461665"/>
          </a:xfrm>
          <a:prstGeom prst="rect">
            <a:avLst/>
          </a:prstGeom>
          <a:noFill/>
        </p:spPr>
        <p:txBody>
          <a:bodyPr wrap="square" rtlCol="0">
            <a:spAutoFit/>
          </a:bodyPr>
          <a:lstStyle/>
          <a:p>
            <a:r>
              <a:rPr lang="en-US" sz="1200" b="0" dirty="0">
                <a:solidFill>
                  <a:srgbClr val="09164D"/>
                </a:solidFill>
              </a:rPr>
              <a:t>Safe management of waste from health-care activities, WHO, 2014</a:t>
            </a:r>
          </a:p>
          <a:p>
            <a:r>
              <a:rPr lang="en-US" sz="1200" dirty="0">
                <a:hlinkClick r:id="rId3"/>
              </a:rPr>
              <a:t>https://www.who.int/water_sanitation_health/publications/safe-management-of-wastes-from-healthcare-activities/en/</a:t>
            </a:r>
            <a:r>
              <a:rPr lang="de-DE" sz="1200" b="0" dirty="0">
                <a:solidFill>
                  <a:srgbClr val="09164D"/>
                </a:solidFill>
              </a:rPr>
              <a:t> </a:t>
            </a:r>
            <a:endParaRPr lang="en-US" sz="1200" b="0" dirty="0">
              <a:solidFill>
                <a:srgbClr val="09164D"/>
              </a:solidFill>
            </a:endParaRPr>
          </a:p>
        </p:txBody>
      </p:sp>
      <p:pic>
        <p:nvPicPr>
          <p:cNvPr id="1026" name="Picture 2" descr="Book cover">
            <a:extLst>
              <a:ext uri="{FF2B5EF4-FFF2-40B4-BE49-F238E27FC236}">
                <a16:creationId xmlns:a16="http://schemas.microsoft.com/office/drawing/2014/main" id="{56ACDFFF-ED2E-4E63-ACD4-D4C73FD7799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01432" y="5779268"/>
            <a:ext cx="1152525" cy="1638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25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05857" y="0"/>
            <a:ext cx="10081683" cy="1256710"/>
          </a:xfrm>
        </p:spPr>
        <p:txBody>
          <a:bodyPr>
            <a:normAutofit/>
          </a:bodyPr>
          <a:lstStyle/>
          <a:p>
            <a:r>
              <a:rPr lang="en-US" dirty="0"/>
              <a:t>What is the typical composition of waste generated in a health care facility? </a:t>
            </a:r>
          </a:p>
        </p:txBody>
      </p:sp>
      <p:sp>
        <p:nvSpPr>
          <p:cNvPr id="4" name="Inhaltsplatzhalter 3"/>
          <p:cNvSpPr>
            <a:spLocks noGrp="1"/>
          </p:cNvSpPr>
          <p:nvPr>
            <p:ph sz="half" idx="1"/>
          </p:nvPr>
        </p:nvSpPr>
        <p:spPr>
          <a:xfrm>
            <a:off x="767935" y="1503839"/>
            <a:ext cx="9157529" cy="2337499"/>
          </a:xfrm>
        </p:spPr>
        <p:txBody>
          <a:bodyPr/>
          <a:lstStyle/>
          <a:p>
            <a:pPr>
              <a:spcAft>
                <a:spcPts val="1323"/>
              </a:spcAft>
            </a:pPr>
            <a:r>
              <a:rPr lang="en-US" sz="2400" dirty="0">
                <a:solidFill>
                  <a:srgbClr val="09164D"/>
                </a:solidFill>
              </a:rPr>
              <a:t>Between </a:t>
            </a:r>
            <a:r>
              <a:rPr lang="en-US" sz="2400" dirty="0">
                <a:solidFill>
                  <a:srgbClr val="FF00FF"/>
                </a:solidFill>
              </a:rPr>
              <a:t>75% </a:t>
            </a:r>
            <a:r>
              <a:rPr lang="en-US" sz="2400" dirty="0">
                <a:solidFill>
                  <a:srgbClr val="09164D"/>
                </a:solidFill>
              </a:rPr>
              <a:t>and</a:t>
            </a:r>
            <a:r>
              <a:rPr lang="en-US" sz="2400" dirty="0">
                <a:solidFill>
                  <a:srgbClr val="FF00FF"/>
                </a:solidFill>
              </a:rPr>
              <a:t> 90% </a:t>
            </a:r>
            <a:r>
              <a:rPr lang="en-US" sz="2400" dirty="0">
                <a:solidFill>
                  <a:srgbClr val="09164D"/>
                </a:solidFill>
              </a:rPr>
              <a:t>of the waste produced is similar to domestic waste and usually called ‘</a:t>
            </a:r>
            <a:r>
              <a:rPr lang="en-US" sz="2400" dirty="0">
                <a:solidFill>
                  <a:srgbClr val="FF00FF"/>
                </a:solidFill>
              </a:rPr>
              <a:t>non-hazardous</a:t>
            </a:r>
            <a:r>
              <a:rPr lang="en-US" sz="2400" dirty="0">
                <a:solidFill>
                  <a:srgbClr val="09164D"/>
                </a:solidFill>
              </a:rPr>
              <a:t>’ or ‘</a:t>
            </a:r>
            <a:r>
              <a:rPr lang="en-US" sz="2400" dirty="0">
                <a:solidFill>
                  <a:srgbClr val="FF00FF"/>
                </a:solidFill>
              </a:rPr>
              <a:t>general</a:t>
            </a:r>
            <a:r>
              <a:rPr lang="en-US" sz="2400" dirty="0">
                <a:solidFill>
                  <a:srgbClr val="09164D"/>
                </a:solidFill>
              </a:rPr>
              <a:t> health care waste’</a:t>
            </a:r>
          </a:p>
          <a:p>
            <a:pPr>
              <a:spcAft>
                <a:spcPts val="1323"/>
              </a:spcAft>
            </a:pPr>
            <a:r>
              <a:rPr lang="en-US" sz="2400" dirty="0">
                <a:solidFill>
                  <a:srgbClr val="FF00FF"/>
                </a:solidFill>
              </a:rPr>
              <a:t>10-25% </a:t>
            </a:r>
            <a:r>
              <a:rPr lang="en-US" sz="2400" dirty="0">
                <a:solidFill>
                  <a:srgbClr val="09164D"/>
                </a:solidFill>
              </a:rPr>
              <a:t>of health care waste is regarded as ‘</a:t>
            </a:r>
            <a:r>
              <a:rPr lang="en-US" sz="2400" dirty="0">
                <a:solidFill>
                  <a:srgbClr val="FF00FF"/>
                </a:solidFill>
              </a:rPr>
              <a:t>hazardous</a:t>
            </a:r>
            <a:r>
              <a:rPr lang="en-US" sz="2400" dirty="0">
                <a:solidFill>
                  <a:srgbClr val="09164D"/>
                </a:solidFill>
              </a:rPr>
              <a:t>’ and may pose a variety of environmental and health risks </a:t>
            </a:r>
          </a:p>
        </p:txBody>
      </p:sp>
      <p:pic>
        <p:nvPicPr>
          <p:cNvPr id="11469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857" y="4030086"/>
            <a:ext cx="4018647" cy="265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1">
            <a:extLst>
              <a:ext uri="{FF2B5EF4-FFF2-40B4-BE49-F238E27FC236}">
                <a16:creationId xmlns:a16="http://schemas.microsoft.com/office/drawing/2014/main" id="{57C21062-0BF8-4164-8915-684D8FC455A7}"/>
              </a:ext>
            </a:extLst>
          </p:cNvPr>
          <p:cNvSpPr txBox="1"/>
          <p:nvPr/>
        </p:nvSpPr>
        <p:spPr>
          <a:xfrm>
            <a:off x="0" y="6955903"/>
            <a:ext cx="10553957" cy="461665"/>
          </a:xfrm>
          <a:prstGeom prst="rect">
            <a:avLst/>
          </a:prstGeom>
          <a:noFill/>
        </p:spPr>
        <p:txBody>
          <a:bodyPr wrap="square" rtlCol="0">
            <a:spAutoFit/>
          </a:bodyPr>
          <a:lstStyle/>
          <a:p>
            <a:r>
              <a:rPr lang="en-US" sz="1200" b="0" dirty="0">
                <a:solidFill>
                  <a:srgbClr val="09164D"/>
                </a:solidFill>
              </a:rPr>
              <a:t>Safe management of waste from health-care activities, WHO, 2014</a:t>
            </a:r>
          </a:p>
          <a:p>
            <a:r>
              <a:rPr lang="en-US" sz="1200" dirty="0">
                <a:hlinkClick r:id="rId4"/>
              </a:rPr>
              <a:t>https://www.who.int/water_sanitation_health/publications/safe-management-of-wastes-from-healthcare-activities/en/</a:t>
            </a:r>
            <a:r>
              <a:rPr lang="de-DE" sz="1200" b="0" dirty="0">
                <a:solidFill>
                  <a:srgbClr val="09164D"/>
                </a:solidFill>
              </a:rPr>
              <a:t> </a:t>
            </a:r>
            <a:endParaRPr lang="en-US" sz="1200" b="0" dirty="0">
              <a:solidFill>
                <a:srgbClr val="09164D"/>
              </a:solidFill>
            </a:endParaRPr>
          </a:p>
        </p:txBody>
      </p:sp>
      <p:pic>
        <p:nvPicPr>
          <p:cNvPr id="7" name="Picture 2" descr="Book cover">
            <a:extLst>
              <a:ext uri="{FF2B5EF4-FFF2-40B4-BE49-F238E27FC236}">
                <a16:creationId xmlns:a16="http://schemas.microsoft.com/office/drawing/2014/main" id="{9BFF8BA5-4AA5-49A6-AAD8-9475C5788FE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01432" y="5779268"/>
            <a:ext cx="1152525" cy="1638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Inhaltsplatzhalter 3">
            <a:extLst>
              <a:ext uri="{FF2B5EF4-FFF2-40B4-BE49-F238E27FC236}">
                <a16:creationId xmlns:a16="http://schemas.microsoft.com/office/drawing/2014/main" id="{7132463C-DDCD-44D4-A62B-641E10AD2242}"/>
              </a:ext>
            </a:extLst>
          </p:cNvPr>
          <p:cNvSpPr txBox="1">
            <a:spLocks/>
          </p:cNvSpPr>
          <p:nvPr/>
        </p:nvSpPr>
        <p:spPr bwMode="gray">
          <a:xfrm>
            <a:off x="2830158" y="4030086"/>
            <a:ext cx="9157529" cy="2337499"/>
          </a:xfrm>
          <a:prstGeom prst="rect">
            <a:avLst/>
          </a:prstGeom>
        </p:spPr>
        <p:txBody>
          <a:bodyPr vert="horz" lIns="18000" tIns="0" rIns="18000"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3087"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2646"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2205"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985"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985"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spcAft>
                <a:spcPts val="1323"/>
              </a:spcAft>
            </a:pPr>
            <a:endParaRPr lang="en-US" sz="2400" dirty="0">
              <a:solidFill>
                <a:srgbClr val="09164D"/>
              </a:solidFill>
            </a:endParaRPr>
          </a:p>
        </p:txBody>
      </p:sp>
      <p:sp>
        <p:nvSpPr>
          <p:cNvPr id="5" name="Rechteck 4">
            <a:extLst>
              <a:ext uri="{FF2B5EF4-FFF2-40B4-BE49-F238E27FC236}">
                <a16:creationId xmlns:a16="http://schemas.microsoft.com/office/drawing/2014/main" id="{4B79AB3C-2348-4223-B49E-5771840D7BF3}"/>
              </a:ext>
            </a:extLst>
          </p:cNvPr>
          <p:cNvSpPr/>
          <p:nvPr/>
        </p:nvSpPr>
        <p:spPr>
          <a:xfrm>
            <a:off x="4630994" y="4467135"/>
            <a:ext cx="5346700" cy="2246769"/>
          </a:xfrm>
          <a:prstGeom prst="rect">
            <a:avLst/>
          </a:prstGeom>
        </p:spPr>
        <p:txBody>
          <a:bodyPr>
            <a:spAutoFit/>
          </a:bodyPr>
          <a:lstStyle/>
          <a:p>
            <a:r>
              <a:rPr lang="en-US" sz="2000" dirty="0"/>
              <a:t>Non-hazardous waste is usually similar in characteristics to municipal solid waste. More than half of non-hazardous waste from hospitals is paper, cardboard and plastics, whilst the rest comprises discarded food, metal, glass, textiles, plastics and wood. </a:t>
            </a:r>
            <a:endParaRPr lang="de-DE" sz="2000" dirty="0"/>
          </a:p>
        </p:txBody>
      </p:sp>
    </p:spTree>
    <p:extLst>
      <p:ext uri="{BB962C8B-B14F-4D97-AF65-F5344CB8AC3E}">
        <p14:creationId xmlns:p14="http://schemas.microsoft.com/office/powerpoint/2010/main" val="76471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59858030"/>
              </p:ext>
            </p:extLst>
          </p:nvPr>
        </p:nvGraphicFramePr>
        <p:xfrm>
          <a:off x="305858" y="1184766"/>
          <a:ext cx="10081683" cy="5731664"/>
        </p:xfrm>
        <a:graphic>
          <a:graphicData uri="http://schemas.openxmlformats.org/drawingml/2006/table">
            <a:tbl>
              <a:tblPr/>
              <a:tblGrid>
                <a:gridCol w="1863840">
                  <a:extLst>
                    <a:ext uri="{9D8B030D-6E8A-4147-A177-3AD203B41FA5}">
                      <a16:colId xmlns:a16="http://schemas.microsoft.com/office/drawing/2014/main" val="20000"/>
                    </a:ext>
                  </a:extLst>
                </a:gridCol>
                <a:gridCol w="8217843">
                  <a:extLst>
                    <a:ext uri="{9D8B030D-6E8A-4147-A177-3AD203B41FA5}">
                      <a16:colId xmlns:a16="http://schemas.microsoft.com/office/drawing/2014/main" val="20001"/>
                    </a:ext>
                  </a:extLst>
                </a:gridCol>
              </a:tblGrid>
              <a:tr h="516921">
                <a:tc>
                  <a:txBody>
                    <a:bodyPr/>
                    <a:lstStyle>
                      <a:lvl1pPr>
                        <a:spcBef>
                          <a:spcPct val="20000"/>
                        </a:spcBef>
                        <a:buClr>
                          <a:srgbClr val="DE2414"/>
                        </a:buClr>
                        <a:buFont typeface="Wingdings" charset="2"/>
                        <a:defRPr sz="2200">
                          <a:solidFill>
                            <a:schemeClr val="tx1"/>
                          </a:solidFill>
                          <a:latin typeface="Arial" charset="0"/>
                          <a:ea typeface="Arial" charset="0"/>
                          <a:cs typeface="Arial" charset="0"/>
                        </a:defRPr>
                      </a:lvl1pPr>
                      <a:lvl2pPr marL="742950" indent="-285750">
                        <a:spcBef>
                          <a:spcPct val="20000"/>
                        </a:spcBef>
                        <a:buClr>
                          <a:srgbClr val="F7941D"/>
                        </a:buClr>
                        <a:buFont typeface="Arial" charset="0"/>
                        <a:defRPr sz="2000">
                          <a:solidFill>
                            <a:schemeClr val="tx1"/>
                          </a:solidFill>
                          <a:latin typeface="Arial" charset="0"/>
                          <a:ea typeface="Arial" charset="0"/>
                          <a:cs typeface="Arial" charset="0"/>
                        </a:defRPr>
                      </a:lvl2pPr>
                      <a:lvl3pPr marL="1143000" indent="-228600">
                        <a:spcBef>
                          <a:spcPct val="20000"/>
                        </a:spcBef>
                        <a:buClr>
                          <a:srgbClr val="FF0099"/>
                        </a:buClr>
                        <a:buFont typeface="Arial" charset="0"/>
                        <a:defRPr>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defRPr sz="1600">
                          <a:solidFill>
                            <a:schemeClr val="tx1"/>
                          </a:solidFill>
                          <a:latin typeface="Arial" charset="0"/>
                          <a:ea typeface="Arial" charset="0"/>
                          <a:cs typeface="Arial" charset="0"/>
                        </a:defRPr>
                      </a:lvl4pPr>
                      <a:lvl5pPr marL="2057400" indent="-228600">
                        <a:spcBef>
                          <a:spcPct val="20000"/>
                        </a:spcBef>
                        <a:buFont typeface="Arial" charset="0"/>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9164D"/>
                          </a:solidFill>
                          <a:effectLst/>
                          <a:latin typeface="Arial" panose="020B0604020202020204" pitchFamily="34" charset="0"/>
                          <a:ea typeface="Arial" charset="0"/>
                          <a:cs typeface="Arial" panose="020B0604020202020204" pitchFamily="34" charset="0"/>
                        </a:rPr>
                        <a:t>Category</a:t>
                      </a:r>
                    </a:p>
                  </a:txBody>
                  <a:tcPr marL="100817" marR="100817" marT="50408" marB="50408"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Clr>
                          <a:srgbClr val="DE2414"/>
                        </a:buClr>
                        <a:buFont typeface="Wingdings" charset="2"/>
                        <a:defRPr sz="2200">
                          <a:solidFill>
                            <a:schemeClr val="tx1"/>
                          </a:solidFill>
                          <a:latin typeface="Arial" charset="0"/>
                          <a:ea typeface="Arial" charset="0"/>
                          <a:cs typeface="Arial" charset="0"/>
                        </a:defRPr>
                      </a:lvl1pPr>
                      <a:lvl2pPr marL="742950" indent="-285750">
                        <a:spcBef>
                          <a:spcPct val="20000"/>
                        </a:spcBef>
                        <a:buClr>
                          <a:srgbClr val="F7941D"/>
                        </a:buClr>
                        <a:buFont typeface="Arial" charset="0"/>
                        <a:defRPr sz="2000">
                          <a:solidFill>
                            <a:schemeClr val="tx1"/>
                          </a:solidFill>
                          <a:latin typeface="Arial" charset="0"/>
                          <a:ea typeface="Arial" charset="0"/>
                          <a:cs typeface="Arial" charset="0"/>
                        </a:defRPr>
                      </a:lvl2pPr>
                      <a:lvl3pPr marL="1143000" indent="-228600">
                        <a:spcBef>
                          <a:spcPct val="20000"/>
                        </a:spcBef>
                        <a:buClr>
                          <a:srgbClr val="FF0099"/>
                        </a:buClr>
                        <a:buFont typeface="Arial" charset="0"/>
                        <a:defRPr>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defRPr sz="1600">
                          <a:solidFill>
                            <a:schemeClr val="tx1"/>
                          </a:solidFill>
                          <a:latin typeface="Arial" charset="0"/>
                          <a:ea typeface="Arial" charset="0"/>
                          <a:cs typeface="Arial" charset="0"/>
                        </a:defRPr>
                      </a:lvl4pPr>
                      <a:lvl5pPr marL="2057400" indent="-228600">
                        <a:spcBef>
                          <a:spcPct val="20000"/>
                        </a:spcBef>
                        <a:buFont typeface="Arial" charset="0"/>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defRPr sz="16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9164D"/>
                          </a:solidFill>
                          <a:effectLst/>
                          <a:latin typeface="Arial" panose="020B0604020202020204" pitchFamily="34" charset="0"/>
                          <a:ea typeface="Arial" charset="0"/>
                          <a:cs typeface="Arial" panose="020B0604020202020204" pitchFamily="34" charset="0"/>
                        </a:rPr>
                        <a:t>Examples</a:t>
                      </a:r>
                    </a:p>
                  </a:txBody>
                  <a:tcPr marL="100817" marR="100817" marT="50408" marB="50408"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r h="780947">
                <a:tc>
                  <a:txBody>
                    <a:bodyPr/>
                    <a:lstStyle/>
                    <a:p>
                      <a:pPr algn="r">
                        <a:spcAft>
                          <a:spcPts val="360"/>
                        </a:spcAft>
                      </a:pPr>
                      <a:r>
                        <a:rPr lang="en-GB" sz="1800" b="1" spc="10" dirty="0">
                          <a:solidFill>
                            <a:srgbClr val="09164D"/>
                          </a:solidFill>
                          <a:effectLst/>
                          <a:latin typeface="Arial" panose="020B0604020202020204" pitchFamily="34" charset="0"/>
                          <a:ea typeface="MS Mincho"/>
                          <a:cs typeface="Arial" panose="020B0604020202020204" pitchFamily="34" charset="0"/>
                        </a:rPr>
                        <a:t>Sharps waste</a:t>
                      </a:r>
                      <a:endParaRPr lang="en-US" sz="1800" b="1"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54610" indent="-102870">
                        <a:spcAft>
                          <a:spcPts val="360"/>
                        </a:spcAft>
                      </a:pPr>
                      <a:r>
                        <a:rPr lang="en-GB" sz="1500" spc="10" dirty="0">
                          <a:solidFill>
                            <a:srgbClr val="09164D"/>
                          </a:solidFill>
                          <a:effectLst/>
                          <a:latin typeface="Arial" panose="020B0604020202020204" pitchFamily="34" charset="0"/>
                          <a:ea typeface="MS Mincho"/>
                          <a:cs typeface="Arial" panose="020B0604020202020204" pitchFamily="34" charset="0"/>
                        </a:rPr>
                        <a:t>Used or unused sharps</a:t>
                      </a:r>
                      <a:r>
                        <a:rPr lang="en-GB" sz="1500" spc="10" baseline="0" dirty="0">
                          <a:solidFill>
                            <a:srgbClr val="09164D"/>
                          </a:solidFill>
                          <a:effectLst/>
                          <a:latin typeface="Arial" panose="020B0604020202020204" pitchFamily="34" charset="0"/>
                          <a:ea typeface="MS Mincho"/>
                          <a:cs typeface="Arial" panose="020B0604020202020204" pitchFamily="34" charset="0"/>
                        </a:rPr>
                        <a:t> (i.e. </a:t>
                      </a:r>
                      <a:r>
                        <a:rPr lang="en-GB" sz="1500" spc="10" dirty="0">
                          <a:solidFill>
                            <a:srgbClr val="09164D"/>
                          </a:solidFill>
                          <a:effectLst/>
                          <a:latin typeface="Arial" panose="020B0604020202020204" pitchFamily="34" charset="0"/>
                          <a:ea typeface="MS Mincho"/>
                          <a:cs typeface="Arial" panose="020B0604020202020204" pitchFamily="34" charset="0"/>
                        </a:rPr>
                        <a:t>hypodermic, intravenous or other needles; auto-disable syringes; syringes with attached needles; </a:t>
                      </a:r>
                      <a:r>
                        <a:rPr lang="en-GB" sz="1500" dirty="0">
                          <a:solidFill>
                            <a:srgbClr val="09164D"/>
                          </a:solidFill>
                          <a:effectLst/>
                          <a:latin typeface="Arial" panose="020B0604020202020204" pitchFamily="34" charset="0"/>
                          <a:ea typeface="MS Mincho"/>
                          <a:cs typeface="Arial" panose="020B0604020202020204" pitchFamily="34" charset="0"/>
                        </a:rPr>
                        <a:t>infusion sets; scalpels;</a:t>
                      </a:r>
                      <a:r>
                        <a:rPr lang="en-GB" sz="1500" spc="10" dirty="0">
                          <a:solidFill>
                            <a:srgbClr val="09164D"/>
                          </a:solidFill>
                          <a:effectLst/>
                          <a:latin typeface="Arial" panose="020B0604020202020204" pitchFamily="34" charset="0"/>
                          <a:ea typeface="MS Mincho"/>
                          <a:cs typeface="Arial" panose="020B0604020202020204" pitchFamily="34" charset="0"/>
                        </a:rPr>
                        <a:t> pipettes; </a:t>
                      </a:r>
                      <a:r>
                        <a:rPr lang="en-GB" sz="1500" dirty="0">
                          <a:solidFill>
                            <a:srgbClr val="09164D"/>
                          </a:solidFill>
                          <a:effectLst/>
                          <a:latin typeface="Arial" panose="020B0604020202020204" pitchFamily="34" charset="0"/>
                          <a:ea typeface="MS Mincho"/>
                          <a:cs typeface="Arial" panose="020B0604020202020204" pitchFamily="34" charset="0"/>
                        </a:rPr>
                        <a:t> knives; blades; broken</a:t>
                      </a:r>
                      <a:r>
                        <a:rPr lang="en-GB" sz="1500" spc="10" dirty="0">
                          <a:solidFill>
                            <a:srgbClr val="09164D"/>
                          </a:solidFill>
                          <a:effectLst/>
                          <a:latin typeface="Arial" panose="020B0604020202020204" pitchFamily="34" charset="0"/>
                          <a:ea typeface="MS Mincho"/>
                          <a:cs typeface="Arial" panose="020B0604020202020204" pitchFamily="34" charset="0"/>
                        </a:rPr>
                        <a:t> glass</a:t>
                      </a:r>
                      <a:endParaRPr lang="en-US" sz="1500"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905962">
                <a:tc>
                  <a:txBody>
                    <a:bodyPr/>
                    <a:lstStyle/>
                    <a:p>
                      <a:pPr algn="r">
                        <a:spcAft>
                          <a:spcPts val="360"/>
                        </a:spcAft>
                      </a:pPr>
                      <a:r>
                        <a:rPr lang="en-GB" sz="1800" b="1" spc="10" dirty="0">
                          <a:solidFill>
                            <a:srgbClr val="09164D"/>
                          </a:solidFill>
                          <a:effectLst/>
                          <a:latin typeface="Arial" panose="020B0604020202020204" pitchFamily="34" charset="0"/>
                          <a:ea typeface="MS Mincho"/>
                          <a:cs typeface="Arial" panose="020B0604020202020204" pitchFamily="34" charset="0"/>
                        </a:rPr>
                        <a:t>Infectious waste</a:t>
                      </a:r>
                      <a:endParaRPr lang="en-US" sz="1800" b="1"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54610" indent="-102870">
                        <a:spcAft>
                          <a:spcPts val="360"/>
                        </a:spcAft>
                      </a:pPr>
                      <a:r>
                        <a:rPr lang="en-GB" sz="1500" dirty="0">
                          <a:solidFill>
                            <a:srgbClr val="09164D"/>
                          </a:solidFill>
                          <a:effectLst/>
                          <a:latin typeface="Arial" panose="020B0604020202020204" pitchFamily="34" charset="0"/>
                          <a:ea typeface="MS Mincho"/>
                          <a:cs typeface="Arial" panose="020B0604020202020204" pitchFamily="34" charset="0"/>
                        </a:rPr>
                        <a:t>Waste suspected to contain pathogens and pose a risk of disease transmission </a:t>
                      </a:r>
                    </a:p>
                    <a:p>
                      <a:pPr marL="54610" indent="-102870">
                        <a:spcAft>
                          <a:spcPts val="360"/>
                        </a:spcAft>
                      </a:pPr>
                      <a:r>
                        <a:rPr lang="en-US" sz="1500" dirty="0">
                          <a:solidFill>
                            <a:srgbClr val="09164D"/>
                          </a:solidFill>
                          <a:effectLst/>
                          <a:latin typeface="Arial" panose="020B0604020202020204" pitchFamily="34" charset="0"/>
                          <a:ea typeface="MS Mincho"/>
                          <a:cs typeface="Arial" panose="020B0604020202020204" pitchFamily="34" charset="0"/>
                        </a:rPr>
                        <a:t>(i.</a:t>
                      </a:r>
                      <a:r>
                        <a:rPr lang="en-US" sz="1500" baseline="0" dirty="0">
                          <a:solidFill>
                            <a:srgbClr val="09164D"/>
                          </a:solidFill>
                          <a:effectLst/>
                          <a:latin typeface="Arial" panose="020B0604020202020204" pitchFamily="34" charset="0"/>
                          <a:ea typeface="MS Mincho"/>
                          <a:cs typeface="Arial" panose="020B0604020202020204" pitchFamily="34" charset="0"/>
                        </a:rPr>
                        <a:t>e. </a:t>
                      </a:r>
                      <a:r>
                        <a:rPr lang="en-GB" sz="1500" dirty="0">
                          <a:solidFill>
                            <a:srgbClr val="09164D"/>
                          </a:solidFill>
                          <a:effectLst/>
                          <a:latin typeface="Arial" panose="020B0604020202020204" pitchFamily="34" charset="0"/>
                          <a:ea typeface="MS Mincho"/>
                          <a:cs typeface="Arial" panose="020B0604020202020204" pitchFamily="34" charset="0"/>
                        </a:rPr>
                        <a:t>waste contaminated with blood and other body fluids; laboratory cultures and microbiological stocks</a:t>
                      </a:r>
                      <a:endParaRPr lang="en-US" sz="1500"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37690">
                <a:tc>
                  <a:txBody>
                    <a:bodyPr/>
                    <a:lstStyle/>
                    <a:p>
                      <a:pPr algn="r">
                        <a:spcAft>
                          <a:spcPts val="360"/>
                        </a:spcAft>
                      </a:pPr>
                      <a:r>
                        <a:rPr lang="en-GB" sz="1800" b="1" spc="10" dirty="0">
                          <a:solidFill>
                            <a:srgbClr val="09164D"/>
                          </a:solidFill>
                          <a:effectLst/>
                          <a:latin typeface="Arial" panose="020B0604020202020204" pitchFamily="34" charset="0"/>
                          <a:ea typeface="MS Mincho"/>
                          <a:cs typeface="Arial" panose="020B0604020202020204" pitchFamily="34" charset="0"/>
                        </a:rPr>
                        <a:t>Pathological waste</a:t>
                      </a:r>
                      <a:endParaRPr lang="en-US" sz="1800" b="1"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54610" indent="-102870">
                        <a:spcAft>
                          <a:spcPts val="360"/>
                        </a:spcAft>
                      </a:pPr>
                      <a:r>
                        <a:rPr lang="en-GB" sz="1500" spc="10" dirty="0">
                          <a:solidFill>
                            <a:srgbClr val="09164D"/>
                          </a:solidFill>
                          <a:effectLst/>
                          <a:latin typeface="Arial" panose="020B0604020202020204" pitchFamily="34" charset="0"/>
                          <a:ea typeface="MS Mincho"/>
                          <a:cs typeface="Arial" panose="020B0604020202020204" pitchFamily="34" charset="0"/>
                        </a:rPr>
                        <a:t>Human tissues, organs or fluids; body parts; foetuses; unused blood products</a:t>
                      </a:r>
                      <a:endParaRPr lang="en-US" sz="1500"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1052925">
                <a:tc>
                  <a:txBody>
                    <a:bodyPr/>
                    <a:lstStyle/>
                    <a:p>
                      <a:pPr algn="r">
                        <a:spcAft>
                          <a:spcPts val="360"/>
                        </a:spcAft>
                      </a:pPr>
                      <a:r>
                        <a:rPr lang="en-GB" sz="1800" b="1" spc="10" dirty="0">
                          <a:solidFill>
                            <a:srgbClr val="09164D"/>
                          </a:solidFill>
                          <a:effectLst/>
                          <a:latin typeface="Arial" panose="020B0604020202020204" pitchFamily="34" charset="0"/>
                          <a:ea typeface="MS Mincho"/>
                          <a:cs typeface="Arial" panose="020B0604020202020204" pitchFamily="34" charset="0"/>
                        </a:rPr>
                        <a:t>Pharmaceutical waste, </a:t>
                      </a:r>
                      <a:br>
                        <a:rPr lang="en-GB" sz="1800" b="1" spc="10" dirty="0">
                          <a:solidFill>
                            <a:srgbClr val="09164D"/>
                          </a:solidFill>
                          <a:effectLst/>
                          <a:latin typeface="Arial" panose="020B0604020202020204" pitchFamily="34" charset="0"/>
                          <a:ea typeface="MS Mincho"/>
                          <a:cs typeface="Arial" panose="020B0604020202020204" pitchFamily="34" charset="0"/>
                        </a:rPr>
                      </a:br>
                      <a:r>
                        <a:rPr lang="en-GB" sz="1800" b="1" spc="10" dirty="0">
                          <a:solidFill>
                            <a:srgbClr val="09164D"/>
                          </a:solidFill>
                          <a:effectLst/>
                          <a:latin typeface="Arial" panose="020B0604020202020204" pitchFamily="34" charset="0"/>
                          <a:ea typeface="MS Mincho"/>
                          <a:cs typeface="Arial" panose="020B0604020202020204" pitchFamily="34" charset="0"/>
                        </a:rPr>
                        <a:t>cytotoxic waste</a:t>
                      </a:r>
                      <a:endParaRPr lang="en-US" sz="1800" b="1"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54610" indent="-100330">
                        <a:spcAft>
                          <a:spcPts val="0"/>
                        </a:spcAft>
                      </a:pPr>
                      <a:r>
                        <a:rPr lang="en-GB" sz="1500" dirty="0">
                          <a:solidFill>
                            <a:srgbClr val="09164D"/>
                          </a:solidFill>
                          <a:effectLst/>
                          <a:latin typeface="Arial" panose="020B0604020202020204" pitchFamily="34" charset="0"/>
                          <a:ea typeface="MS Mincho"/>
                          <a:cs typeface="Arial" panose="020B0604020202020204" pitchFamily="34" charset="0"/>
                        </a:rPr>
                        <a:t>Pharmaceuticals that are expired or no longer needed; items contaminated by or containing pharmaceuticals</a:t>
                      </a:r>
                      <a:endParaRPr lang="en-US" sz="1500" dirty="0">
                        <a:solidFill>
                          <a:srgbClr val="09164D"/>
                        </a:solidFill>
                        <a:effectLst/>
                        <a:latin typeface="Arial" panose="020B0604020202020204" pitchFamily="34" charset="0"/>
                        <a:ea typeface="MS Mincho"/>
                        <a:cs typeface="Arial" panose="020B0604020202020204" pitchFamily="34" charset="0"/>
                      </a:endParaRPr>
                    </a:p>
                    <a:p>
                      <a:pPr marL="54610" indent="-102870">
                        <a:spcAft>
                          <a:spcPts val="360"/>
                        </a:spcAft>
                      </a:pPr>
                      <a:r>
                        <a:rPr lang="en-GB" sz="1500" dirty="0">
                          <a:solidFill>
                            <a:srgbClr val="09164D"/>
                          </a:solidFill>
                          <a:effectLst/>
                          <a:latin typeface="Arial" panose="020B0604020202020204" pitchFamily="34" charset="0"/>
                          <a:ea typeface="MS Mincho"/>
                          <a:cs typeface="Arial" panose="020B0604020202020204" pitchFamily="34" charset="0"/>
                        </a:rPr>
                        <a:t>Cytotoxic waste containing substances with genotoxic properties, e.g. waste containing cytostatic drugs (used in cancer therapy); genotoxic chemicals</a:t>
                      </a:r>
                      <a:endParaRPr lang="en-US" sz="1500"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940957">
                <a:tc>
                  <a:txBody>
                    <a:bodyPr/>
                    <a:lstStyle/>
                    <a:p>
                      <a:pPr algn="r">
                        <a:spcAft>
                          <a:spcPts val="360"/>
                        </a:spcAft>
                      </a:pPr>
                      <a:r>
                        <a:rPr lang="en-GB" sz="1800" b="1" spc="10" dirty="0">
                          <a:solidFill>
                            <a:srgbClr val="09164D"/>
                          </a:solidFill>
                          <a:effectLst/>
                          <a:latin typeface="Arial" panose="020B0604020202020204" pitchFamily="34" charset="0"/>
                          <a:ea typeface="MS Mincho"/>
                          <a:cs typeface="Arial" panose="020B0604020202020204" pitchFamily="34" charset="0"/>
                        </a:rPr>
                        <a:t>Chemical waste</a:t>
                      </a:r>
                      <a:endParaRPr lang="en-US" sz="1800" b="1"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54610" indent="-102870">
                        <a:spcAft>
                          <a:spcPts val="360"/>
                        </a:spcAft>
                      </a:pPr>
                      <a:r>
                        <a:rPr lang="en-GB" sz="1500" dirty="0">
                          <a:solidFill>
                            <a:srgbClr val="09164D"/>
                          </a:solidFill>
                          <a:effectLst/>
                          <a:latin typeface="Arial" panose="020B0604020202020204" pitchFamily="34" charset="0"/>
                          <a:ea typeface="MS Mincho"/>
                          <a:cs typeface="Arial" panose="020B0604020202020204" pitchFamily="34" charset="0"/>
                        </a:rPr>
                        <a:t>Waste containing chemical substances </a:t>
                      </a:r>
                      <a:br>
                        <a:rPr lang="en-GB" sz="1500" dirty="0">
                          <a:solidFill>
                            <a:srgbClr val="09164D"/>
                          </a:solidFill>
                          <a:effectLst/>
                          <a:latin typeface="Arial" panose="020B0604020202020204" pitchFamily="34" charset="0"/>
                          <a:ea typeface="MS Mincho"/>
                          <a:cs typeface="Arial" panose="020B0604020202020204" pitchFamily="34" charset="0"/>
                        </a:rPr>
                      </a:br>
                      <a:r>
                        <a:rPr lang="en-GB" sz="1500" dirty="0">
                          <a:solidFill>
                            <a:srgbClr val="09164D"/>
                          </a:solidFill>
                          <a:effectLst/>
                          <a:latin typeface="Arial" panose="020B0604020202020204" pitchFamily="34" charset="0"/>
                          <a:ea typeface="MS Mincho"/>
                          <a:cs typeface="Arial" panose="020B0604020202020204" pitchFamily="34" charset="0"/>
                        </a:rPr>
                        <a:t>(i.e.</a:t>
                      </a:r>
                      <a:r>
                        <a:rPr lang="en-GB" sz="1500" baseline="0" dirty="0">
                          <a:solidFill>
                            <a:srgbClr val="09164D"/>
                          </a:solidFill>
                          <a:effectLst/>
                          <a:latin typeface="Arial" panose="020B0604020202020204" pitchFamily="34" charset="0"/>
                          <a:ea typeface="MS Mincho"/>
                          <a:cs typeface="Arial" panose="020B0604020202020204" pitchFamily="34" charset="0"/>
                        </a:rPr>
                        <a:t> </a:t>
                      </a:r>
                      <a:r>
                        <a:rPr lang="en-GB" sz="1500" dirty="0">
                          <a:solidFill>
                            <a:srgbClr val="09164D"/>
                          </a:solidFill>
                          <a:effectLst/>
                          <a:latin typeface="Arial" panose="020B0604020202020204" pitchFamily="34" charset="0"/>
                          <a:ea typeface="MS Mincho"/>
                          <a:cs typeface="Arial" panose="020B0604020202020204" pitchFamily="34" charset="0"/>
                        </a:rPr>
                        <a:t>laboratory reagents; film developer; disinfectants that are expired or no longer needed; solvents; waste with high content of heavy metals, e.g. batteries; broken thermometers and blood pressure gauges)</a:t>
                      </a:r>
                      <a:endParaRPr lang="en-US" sz="1500"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940957">
                <a:tc>
                  <a:txBody>
                    <a:bodyPr/>
                    <a:lstStyle/>
                    <a:p>
                      <a:pPr algn="r">
                        <a:spcAft>
                          <a:spcPts val="360"/>
                        </a:spcAft>
                      </a:pPr>
                      <a:r>
                        <a:rPr lang="en-GB" sz="1800" b="1" spc="10" dirty="0">
                          <a:solidFill>
                            <a:srgbClr val="09164D"/>
                          </a:solidFill>
                          <a:effectLst/>
                          <a:latin typeface="Arial" panose="020B0604020202020204" pitchFamily="34" charset="0"/>
                          <a:ea typeface="MS Mincho"/>
                          <a:cs typeface="Arial" panose="020B0604020202020204" pitchFamily="34" charset="0"/>
                        </a:rPr>
                        <a:t>Radioactive waste</a:t>
                      </a:r>
                      <a:endParaRPr lang="en-US" sz="1800" b="1"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54610" indent="-102870">
                        <a:spcAft>
                          <a:spcPts val="360"/>
                        </a:spcAft>
                      </a:pPr>
                      <a:r>
                        <a:rPr lang="en-GB" sz="1500" dirty="0">
                          <a:solidFill>
                            <a:srgbClr val="09164D"/>
                          </a:solidFill>
                          <a:effectLst/>
                          <a:latin typeface="Arial" panose="020B0604020202020204" pitchFamily="34" charset="0"/>
                          <a:ea typeface="MS Mincho"/>
                          <a:cs typeface="Arial" panose="020B0604020202020204" pitchFamily="34" charset="0"/>
                        </a:rPr>
                        <a:t>Waste containing radioactive substances </a:t>
                      </a:r>
                      <a:br>
                        <a:rPr lang="en-GB" sz="1500" dirty="0">
                          <a:solidFill>
                            <a:srgbClr val="09164D"/>
                          </a:solidFill>
                          <a:effectLst/>
                          <a:latin typeface="Arial" panose="020B0604020202020204" pitchFamily="34" charset="0"/>
                          <a:ea typeface="MS Mincho"/>
                          <a:cs typeface="Arial" panose="020B0604020202020204" pitchFamily="34" charset="0"/>
                        </a:rPr>
                      </a:br>
                      <a:r>
                        <a:rPr lang="en-GB" sz="1500" dirty="0">
                          <a:solidFill>
                            <a:srgbClr val="09164D"/>
                          </a:solidFill>
                          <a:effectLst/>
                          <a:latin typeface="Arial" panose="020B0604020202020204" pitchFamily="34" charset="0"/>
                          <a:ea typeface="MS Mincho"/>
                          <a:cs typeface="Arial" panose="020B0604020202020204" pitchFamily="34" charset="0"/>
                        </a:rPr>
                        <a:t>(i.e. unused liquids from radiotherapy or laboratory research; contaminated glassware, packages, or absorbent paper; urine and excreta from patients treated or tested with unsealed radionuclides; sealed sources)</a:t>
                      </a:r>
                      <a:endParaRPr lang="en-US" sz="1500" dirty="0">
                        <a:solidFill>
                          <a:srgbClr val="09164D"/>
                        </a:solidFill>
                        <a:effectLst/>
                        <a:latin typeface="Arial" panose="020B0604020202020204" pitchFamily="34" charset="0"/>
                        <a:ea typeface="MS Mincho"/>
                        <a:cs typeface="Arial" panose="020B0604020202020204" pitchFamily="34" charset="0"/>
                      </a:endParaRPr>
                    </a:p>
                  </a:txBody>
                  <a:tcPr marL="75613" marR="75613"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37918" name="Title 1"/>
          <p:cNvSpPr>
            <a:spLocks noGrp="1"/>
          </p:cNvSpPr>
          <p:nvPr>
            <p:ph type="title"/>
          </p:nvPr>
        </p:nvSpPr>
        <p:spPr>
          <a:xfrm>
            <a:off x="305858" y="-178927"/>
            <a:ext cx="10081682" cy="1256710"/>
          </a:xfrm>
        </p:spPr>
        <p:txBody>
          <a:bodyPr/>
          <a:lstStyle/>
          <a:p>
            <a:pPr>
              <a:defRPr/>
            </a:pPr>
            <a:r>
              <a:rPr lang="en-US" altLang="en-US" dirty="0"/>
              <a:t>Which categories of hazardous waste do you know?</a:t>
            </a:r>
            <a:endParaRPr altLang="en-US" dirty="0"/>
          </a:p>
        </p:txBody>
      </p:sp>
    </p:spTree>
    <p:extLst>
      <p:ext uri="{BB962C8B-B14F-4D97-AF65-F5344CB8AC3E}">
        <p14:creationId xmlns:p14="http://schemas.microsoft.com/office/powerpoint/2010/main" val="194000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a:defRPr/>
            </a:pPr>
            <a:r>
              <a:rPr altLang="en-US" dirty="0"/>
              <a:t>Segregation</a:t>
            </a:r>
            <a:endParaRPr altLang="fr-FR" dirty="0"/>
          </a:p>
        </p:txBody>
      </p:sp>
      <p:sp>
        <p:nvSpPr>
          <p:cNvPr id="57347" name="Content Placeholder 2"/>
          <p:cNvSpPr txBox="1">
            <a:spLocks/>
          </p:cNvSpPr>
          <p:nvPr/>
        </p:nvSpPr>
        <p:spPr bwMode="auto">
          <a:xfrm>
            <a:off x="413606" y="1402121"/>
            <a:ext cx="9866187" cy="597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684213"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911225"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935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1373188"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18303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2875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27447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201988"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rtl="0">
              <a:lnSpc>
                <a:spcPct val="80000"/>
              </a:lnSpc>
              <a:buClr>
                <a:srgbClr val="002060"/>
              </a:buClr>
              <a:buFont typeface="Arial" panose="020B0604020202020204" pitchFamily="34" charset="0"/>
              <a:buChar char="•"/>
            </a:pPr>
            <a:r>
              <a:rPr lang="en-US" altLang="en-US" sz="2400" b="0" dirty="0">
                <a:solidFill>
                  <a:srgbClr val="09164D"/>
                </a:solidFill>
              </a:rPr>
              <a:t>Different types of waste require different handling, treatment and disposal</a:t>
            </a:r>
          </a:p>
          <a:p>
            <a:pPr rtl="0">
              <a:lnSpc>
                <a:spcPct val="80000"/>
              </a:lnSpc>
              <a:buClr>
                <a:srgbClr val="002060"/>
              </a:buClr>
              <a:buFont typeface="Arial" panose="020B0604020202020204" pitchFamily="34" charset="0"/>
              <a:buChar char="•"/>
            </a:pPr>
            <a:r>
              <a:rPr lang="en-US" altLang="en-US" sz="2400" b="0" dirty="0">
                <a:solidFill>
                  <a:srgbClr val="09164D"/>
                </a:solidFill>
              </a:rPr>
              <a:t>Segregation must start at the source, i.e. where waste is generated </a:t>
            </a:r>
          </a:p>
          <a:p>
            <a:pPr rtl="0">
              <a:lnSpc>
                <a:spcPct val="80000"/>
              </a:lnSpc>
              <a:buClr>
                <a:srgbClr val="002060"/>
              </a:buClr>
              <a:buFont typeface="Arial" panose="020B0604020202020204" pitchFamily="34" charset="0"/>
              <a:buChar char="•"/>
            </a:pPr>
            <a:endParaRPr lang="en-US" altLang="en-US" sz="2400" b="0" dirty="0">
              <a:solidFill>
                <a:srgbClr val="09164D"/>
              </a:solidFill>
            </a:endParaRPr>
          </a:p>
          <a:p>
            <a:pPr rtl="0">
              <a:lnSpc>
                <a:spcPct val="80000"/>
              </a:lnSpc>
              <a:buClr>
                <a:srgbClr val="002060"/>
              </a:buClr>
              <a:buFont typeface="Arial" panose="020B0604020202020204" pitchFamily="34" charset="0"/>
              <a:buChar char="•"/>
            </a:pPr>
            <a:r>
              <a:rPr lang="en-US" altLang="en-US" sz="2400" b="0" dirty="0">
                <a:solidFill>
                  <a:srgbClr val="09164D"/>
                </a:solidFill>
              </a:rPr>
              <a:t>In most wards three waste categories are generated and should be segregated accordingly: </a:t>
            </a:r>
          </a:p>
          <a:p>
            <a:pPr marL="855663" lvl="1" indent="-457200" rtl="0">
              <a:lnSpc>
                <a:spcPct val="80000"/>
              </a:lnSpc>
              <a:buClr>
                <a:srgbClr val="002060"/>
              </a:buClr>
              <a:buFont typeface="+mj-lt"/>
              <a:buAutoNum type="arabicPeriod"/>
            </a:pPr>
            <a:r>
              <a:rPr lang="en-US" altLang="en-US" sz="2000" b="0" dirty="0">
                <a:solidFill>
                  <a:srgbClr val="09164D"/>
                </a:solidFill>
              </a:rPr>
              <a:t>General waste</a:t>
            </a:r>
          </a:p>
          <a:p>
            <a:pPr marL="855663" lvl="1" indent="-457200" rtl="0">
              <a:lnSpc>
                <a:spcPct val="80000"/>
              </a:lnSpc>
              <a:buClr>
                <a:srgbClr val="002060"/>
              </a:buClr>
              <a:buFont typeface="+mj-lt"/>
              <a:buAutoNum type="arabicPeriod"/>
            </a:pPr>
            <a:r>
              <a:rPr lang="en-US" altLang="en-US" sz="2000" b="0" dirty="0">
                <a:solidFill>
                  <a:srgbClr val="09164D"/>
                </a:solidFill>
              </a:rPr>
              <a:t>Infectious waste</a:t>
            </a:r>
          </a:p>
          <a:p>
            <a:pPr marL="855663" lvl="1" indent="-457200" rtl="0">
              <a:lnSpc>
                <a:spcPct val="80000"/>
              </a:lnSpc>
              <a:buClr>
                <a:srgbClr val="002060"/>
              </a:buClr>
              <a:buFont typeface="+mj-lt"/>
              <a:buAutoNum type="arabicPeriod"/>
            </a:pPr>
            <a:r>
              <a:rPr lang="en-US" altLang="en-US" sz="2000" b="0" dirty="0">
                <a:solidFill>
                  <a:srgbClr val="09164D"/>
                </a:solidFill>
              </a:rPr>
              <a:t>Sharp waste</a:t>
            </a:r>
          </a:p>
          <a:p>
            <a:pPr rtl="0">
              <a:lnSpc>
                <a:spcPct val="80000"/>
              </a:lnSpc>
              <a:buFontTx/>
              <a:buChar char="-"/>
            </a:pPr>
            <a:endParaRPr lang="en-US" altLang="en-US" sz="2400" b="0" dirty="0">
              <a:solidFill>
                <a:srgbClr val="09164D"/>
              </a:solidFill>
            </a:endParaRPr>
          </a:p>
        </p:txBody>
      </p:sp>
      <p:grpSp>
        <p:nvGrpSpPr>
          <p:cNvPr id="4" name="Zeichenbereich 301">
            <a:extLst>
              <a:ext uri="{FF2B5EF4-FFF2-40B4-BE49-F238E27FC236}">
                <a16:creationId xmlns:a16="http://schemas.microsoft.com/office/drawing/2014/main" id="{3823531F-8BBA-4500-98EE-3193A81D37DA}"/>
              </a:ext>
            </a:extLst>
          </p:cNvPr>
          <p:cNvGrpSpPr/>
          <p:nvPr/>
        </p:nvGrpSpPr>
        <p:grpSpPr>
          <a:xfrm>
            <a:off x="-505932" y="3423792"/>
            <a:ext cx="6113196" cy="3571967"/>
            <a:chOff x="0" y="0"/>
            <a:chExt cx="5479415" cy="3047365"/>
          </a:xfrm>
        </p:grpSpPr>
        <p:sp>
          <p:nvSpPr>
            <p:cNvPr id="5" name="Rechteck 4">
              <a:extLst>
                <a:ext uri="{FF2B5EF4-FFF2-40B4-BE49-F238E27FC236}">
                  <a16:creationId xmlns:a16="http://schemas.microsoft.com/office/drawing/2014/main" id="{13ABF14F-242F-41CF-9D21-B4DE4F48077B}"/>
                </a:ext>
              </a:extLst>
            </p:cNvPr>
            <p:cNvSpPr/>
            <p:nvPr/>
          </p:nvSpPr>
          <p:spPr>
            <a:xfrm>
              <a:off x="0" y="0"/>
              <a:ext cx="5479415" cy="3047365"/>
            </a:xfrm>
            <a:prstGeom prst="rect">
              <a:avLst/>
            </a:prstGeom>
            <a:noFill/>
            <a:ln>
              <a:noFill/>
            </a:ln>
          </p:spPr>
        </p:sp>
        <p:sp>
          <p:nvSpPr>
            <p:cNvPr id="6" name="Rectangle 316">
              <a:extLst>
                <a:ext uri="{FF2B5EF4-FFF2-40B4-BE49-F238E27FC236}">
                  <a16:creationId xmlns:a16="http://schemas.microsoft.com/office/drawing/2014/main" id="{9E7A7F3E-E3AE-4A33-AFB7-0C9F836021B3}"/>
                </a:ext>
              </a:extLst>
            </p:cNvPr>
            <p:cNvSpPr>
              <a:spLocks noChangeArrowheads="1"/>
            </p:cNvSpPr>
            <p:nvPr/>
          </p:nvSpPr>
          <p:spPr bwMode="auto">
            <a:xfrm>
              <a:off x="1533801" y="1608675"/>
              <a:ext cx="2668340" cy="1379220"/>
            </a:xfrm>
            <a:prstGeom prst="rect">
              <a:avLst/>
            </a:prstGeom>
            <a:solidFill>
              <a:srgbClr val="C0C0C0"/>
            </a:solidFill>
            <a:ln w="9525">
              <a:solidFill>
                <a:srgbClr val="000000"/>
              </a:solidFill>
              <a:miter lim="800000"/>
              <a:headEnd/>
              <a:tailEnd/>
            </a:ln>
          </p:spPr>
          <p:txBody>
            <a:bodyPr rot="0" vert="horz" wrap="square" lIns="100817" tIns="50408" rIns="100817" bIns="50408" anchor="t" anchorCtr="0" upright="1">
              <a:noAutofit/>
            </a:bodyPr>
            <a:lstStyle/>
            <a:p>
              <a:endParaRPr lang="de-DE" sz="4300"/>
            </a:p>
          </p:txBody>
        </p:sp>
        <p:sp>
          <p:nvSpPr>
            <p:cNvPr id="7" name="Text Box 302">
              <a:extLst>
                <a:ext uri="{FF2B5EF4-FFF2-40B4-BE49-F238E27FC236}">
                  <a16:creationId xmlns:a16="http://schemas.microsoft.com/office/drawing/2014/main" id="{C2D6D675-C25D-4B83-A3B3-15184E247CF4}"/>
                </a:ext>
              </a:extLst>
            </p:cNvPr>
            <p:cNvSpPr txBox="1">
              <a:spLocks noChangeArrowheads="1"/>
            </p:cNvSpPr>
            <p:nvPr/>
          </p:nvSpPr>
          <p:spPr bwMode="auto">
            <a:xfrm>
              <a:off x="1887220" y="845900"/>
              <a:ext cx="1737360" cy="676196"/>
            </a:xfrm>
            <a:prstGeom prst="rect">
              <a:avLst/>
            </a:prstGeom>
            <a:solidFill>
              <a:srgbClr val="FFFFFF"/>
            </a:solidFill>
            <a:ln w="9525">
              <a:solidFill>
                <a:srgbClr val="000000"/>
              </a:solidFill>
              <a:miter lim="800000"/>
              <a:headEnd/>
              <a:tailEnd/>
            </a:ln>
          </p:spPr>
          <p:txBody>
            <a:bodyPr rot="0" vert="horz" wrap="square" lIns="100817" tIns="50408" rIns="100817" bIns="50408" anchor="t" anchorCtr="0" upright="1">
              <a:noAutofit/>
            </a:bodyPr>
            <a:lstStyle/>
            <a:p>
              <a:pPr algn="ctr">
                <a:spcAft>
                  <a:spcPts val="0"/>
                </a:spcAft>
              </a:pPr>
              <a:r>
                <a:rPr lang="de-DE" sz="1985" dirty="0">
                  <a:solidFill>
                    <a:srgbClr val="00354F"/>
                  </a:solidFill>
                  <a:latin typeface="Calibri" panose="020F0502020204030204" pitchFamily="34" charset="0"/>
                  <a:ea typeface="Times New Roman" panose="02020603050405020304" pitchFamily="18" charset="0"/>
                  <a:cs typeface="Times New Roman" panose="02020603050405020304" pitchFamily="18" charset="0"/>
                </a:rPr>
                <a:t>Health care Waste </a:t>
              </a:r>
            </a:p>
          </p:txBody>
        </p:sp>
        <p:sp>
          <p:nvSpPr>
            <p:cNvPr id="16" name="Text Box 317">
              <a:extLst>
                <a:ext uri="{FF2B5EF4-FFF2-40B4-BE49-F238E27FC236}">
                  <a16:creationId xmlns:a16="http://schemas.microsoft.com/office/drawing/2014/main" id="{B7A05940-E958-414C-88BF-FE0545972EAA}"/>
                </a:ext>
              </a:extLst>
            </p:cNvPr>
            <p:cNvSpPr txBox="1">
              <a:spLocks noChangeArrowheads="1"/>
            </p:cNvSpPr>
            <p:nvPr/>
          </p:nvSpPr>
          <p:spPr bwMode="auto">
            <a:xfrm>
              <a:off x="1626552" y="2702560"/>
              <a:ext cx="2429828" cy="266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00817" tIns="50408" rIns="100817" bIns="50408" anchor="t" anchorCtr="0" upright="1">
              <a:noAutofit/>
            </a:bodyPr>
            <a:lstStyle/>
            <a:p>
              <a:pPr algn="ctr">
                <a:spcAft>
                  <a:spcPts val="0"/>
                </a:spcAft>
              </a:pPr>
              <a:r>
                <a:rPr lang="de-DE" sz="1213" dirty="0">
                  <a:solidFill>
                    <a:srgbClr val="00354F"/>
                  </a:solidFill>
                  <a:latin typeface="Calibri" panose="020F0502020204030204" pitchFamily="34" charset="0"/>
                  <a:ea typeface="Times New Roman" panose="02020603050405020304" pitchFamily="18" charset="0"/>
                  <a:cs typeface="Times New Roman" panose="02020603050405020304" pitchFamily="18" charset="0"/>
                </a:rPr>
                <a:t>3-bin Standard System</a:t>
              </a:r>
            </a:p>
          </p:txBody>
        </p:sp>
      </p:grpSp>
      <p:grpSp>
        <p:nvGrpSpPr>
          <p:cNvPr id="19" name="Zeichenbereich 2">
            <a:extLst>
              <a:ext uri="{FF2B5EF4-FFF2-40B4-BE49-F238E27FC236}">
                <a16:creationId xmlns:a16="http://schemas.microsoft.com/office/drawing/2014/main" id="{B928AF43-CE32-4F6D-A6CB-B7C88A292D50}"/>
              </a:ext>
            </a:extLst>
          </p:cNvPr>
          <p:cNvGrpSpPr/>
          <p:nvPr/>
        </p:nvGrpSpPr>
        <p:grpSpPr>
          <a:xfrm>
            <a:off x="1287149" y="4856424"/>
            <a:ext cx="2703152" cy="1680981"/>
            <a:chOff x="-1" y="0"/>
            <a:chExt cx="2451736" cy="1524635"/>
          </a:xfrm>
        </p:grpSpPr>
        <p:sp>
          <p:nvSpPr>
            <p:cNvPr id="20" name="Rechteck 19">
              <a:extLst>
                <a:ext uri="{FF2B5EF4-FFF2-40B4-BE49-F238E27FC236}">
                  <a16:creationId xmlns:a16="http://schemas.microsoft.com/office/drawing/2014/main" id="{0942A53F-2DF2-496D-93B7-04AD1FDAB065}"/>
                </a:ext>
              </a:extLst>
            </p:cNvPr>
            <p:cNvSpPr/>
            <p:nvPr/>
          </p:nvSpPr>
          <p:spPr>
            <a:xfrm>
              <a:off x="0" y="0"/>
              <a:ext cx="2451735" cy="1524635"/>
            </a:xfrm>
            <a:prstGeom prst="rect">
              <a:avLst/>
            </a:prstGeom>
          </p:spPr>
        </p:sp>
        <p:sp>
          <p:nvSpPr>
            <p:cNvPr id="22" name="Rechteck: abgerundete Ecken 21">
              <a:extLst>
                <a:ext uri="{FF2B5EF4-FFF2-40B4-BE49-F238E27FC236}">
                  <a16:creationId xmlns:a16="http://schemas.microsoft.com/office/drawing/2014/main" id="{0A62A8EC-BF1A-4B5F-AFEA-1CCCDD37E672}"/>
                </a:ext>
              </a:extLst>
            </p:cNvPr>
            <p:cNvSpPr/>
            <p:nvPr/>
          </p:nvSpPr>
          <p:spPr>
            <a:xfrm>
              <a:off x="-1" y="672847"/>
              <a:ext cx="780457" cy="669923"/>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817" tIns="50408" rIns="100817" bIns="50408" numCol="1" spcCol="0" rtlCol="0" fromWordArt="0" anchor="ctr" anchorCtr="0" forceAA="0" compatLnSpc="1">
              <a:prstTxWarp prst="textNoShape">
                <a:avLst/>
              </a:prstTxWarp>
              <a:noAutofit/>
            </a:bodyPr>
            <a:lstStyle/>
            <a:p>
              <a:pPr algn="ctr">
                <a:lnSpc>
                  <a:spcPct val="106000"/>
                </a:lnSpc>
                <a:spcAft>
                  <a:spcPts val="882"/>
                </a:spcAft>
              </a:pPr>
              <a:r>
                <a:rPr lang="de-DE" sz="1213">
                  <a:ea typeface="DengXian" panose="02010600030101010101" pitchFamily="2" charset="-122"/>
                  <a:cs typeface="Times New Roman" panose="02020603050405020304" pitchFamily="18" charset="0"/>
                </a:rPr>
                <a:t>General </a:t>
              </a:r>
              <a:r>
                <a:rPr lang="en-US" sz="1213">
                  <a:ea typeface="DengXian" panose="02010600030101010101" pitchFamily="2" charset="-122"/>
                  <a:cs typeface="Times New Roman" panose="02020603050405020304" pitchFamily="18" charset="0"/>
                </a:rPr>
                <a:t>waste</a:t>
              </a:r>
              <a:endParaRPr lang="de-DE" sz="1323">
                <a:latin typeface="Times New Roman" panose="02020603050405020304" pitchFamily="18" charset="0"/>
                <a:ea typeface="DengXian" panose="02010600030101010101" pitchFamily="2" charset="-122"/>
              </a:endParaRPr>
            </a:p>
          </p:txBody>
        </p:sp>
        <p:sp>
          <p:nvSpPr>
            <p:cNvPr id="23" name="Rechteck: abgerundete Ecken 22">
              <a:extLst>
                <a:ext uri="{FF2B5EF4-FFF2-40B4-BE49-F238E27FC236}">
                  <a16:creationId xmlns:a16="http://schemas.microsoft.com/office/drawing/2014/main" id="{0D90F12C-4101-4DC3-8BAD-EF5B56462F35}"/>
                </a:ext>
              </a:extLst>
            </p:cNvPr>
            <p:cNvSpPr/>
            <p:nvPr/>
          </p:nvSpPr>
          <p:spPr>
            <a:xfrm>
              <a:off x="826556" y="825240"/>
              <a:ext cx="838200" cy="66929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817" tIns="50408" rIns="100817" bIns="50408" numCol="1" spcCol="0" rtlCol="0" fromWordArt="0" anchor="ctr" anchorCtr="0" forceAA="0" compatLnSpc="1">
              <a:prstTxWarp prst="textNoShape">
                <a:avLst/>
              </a:prstTxWarp>
              <a:noAutofit/>
            </a:bodyPr>
            <a:lstStyle/>
            <a:p>
              <a:pPr algn="ctr">
                <a:lnSpc>
                  <a:spcPct val="105000"/>
                </a:lnSpc>
                <a:spcAft>
                  <a:spcPts val="882"/>
                </a:spcAft>
              </a:pPr>
              <a:r>
                <a:rPr lang="en-US" sz="1213"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Infectious</a:t>
              </a:r>
              <a:endParaRPr lang="de-DE" sz="1323" dirty="0">
                <a:latin typeface="Times New Roman" panose="02020603050405020304" pitchFamily="18" charset="0"/>
                <a:ea typeface="DengXian" panose="02010600030101010101" pitchFamily="2" charset="-122"/>
              </a:endParaRPr>
            </a:p>
          </p:txBody>
        </p:sp>
        <p:sp>
          <p:nvSpPr>
            <p:cNvPr id="24" name="Rechteck: abgerundete Ecken 23">
              <a:extLst>
                <a:ext uri="{FF2B5EF4-FFF2-40B4-BE49-F238E27FC236}">
                  <a16:creationId xmlns:a16="http://schemas.microsoft.com/office/drawing/2014/main" id="{C85AB35B-FB6D-40DA-94A4-72B520D76DAF}"/>
                </a:ext>
              </a:extLst>
            </p:cNvPr>
            <p:cNvSpPr/>
            <p:nvPr/>
          </p:nvSpPr>
          <p:spPr>
            <a:xfrm>
              <a:off x="1727534" y="696221"/>
              <a:ext cx="724201" cy="64654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817" tIns="50408" rIns="100817" bIns="50408" numCol="1" spcCol="0" rtlCol="0" fromWordArt="0" anchor="ctr" anchorCtr="0" forceAA="0" compatLnSpc="1">
              <a:prstTxWarp prst="textNoShape">
                <a:avLst/>
              </a:prstTxWarp>
              <a:noAutofit/>
            </a:bodyPr>
            <a:lstStyle/>
            <a:p>
              <a:pPr algn="ctr">
                <a:lnSpc>
                  <a:spcPct val="105000"/>
                </a:lnSpc>
                <a:spcAft>
                  <a:spcPts val="882"/>
                </a:spcAft>
              </a:pPr>
              <a:r>
                <a:rPr lang="de-DE" sz="1213"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Sharp </a:t>
              </a:r>
              <a:r>
                <a:rPr lang="en-US" sz="1213"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waste</a:t>
              </a:r>
              <a:endParaRPr lang="de-DE" sz="1323" dirty="0">
                <a:latin typeface="Times New Roman" panose="02020603050405020304" pitchFamily="18" charset="0"/>
                <a:ea typeface="DengXian" panose="02010600030101010101" pitchFamily="2" charset="-122"/>
              </a:endParaRPr>
            </a:p>
          </p:txBody>
        </p:sp>
        <p:cxnSp>
          <p:nvCxnSpPr>
            <p:cNvPr id="26" name="Verbinder: gekrümmt 25">
              <a:extLst>
                <a:ext uri="{FF2B5EF4-FFF2-40B4-BE49-F238E27FC236}">
                  <a16:creationId xmlns:a16="http://schemas.microsoft.com/office/drawing/2014/main" id="{F8FB0E2E-09D8-4836-B015-1EDC0CD17102}"/>
                </a:ext>
              </a:extLst>
            </p:cNvPr>
            <p:cNvCxnSpPr>
              <a:cxnSpLocks/>
              <a:stCxn id="7" idx="2"/>
              <a:endCxn id="24" idx="0"/>
            </p:cNvCxnSpPr>
            <p:nvPr/>
          </p:nvCxnSpPr>
          <p:spPr>
            <a:xfrm rot="16200000" flipH="1">
              <a:off x="1437299" y="43885"/>
              <a:ext cx="377421" cy="927251"/>
            </a:xfrm>
            <a:prstGeom prst="curvedConnector3">
              <a:avLst>
                <a:gd name="adj1" fmla="val 50000"/>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27" name="Gerade Verbindung mit Pfeil 26">
              <a:extLst>
                <a:ext uri="{FF2B5EF4-FFF2-40B4-BE49-F238E27FC236}">
                  <a16:creationId xmlns:a16="http://schemas.microsoft.com/office/drawing/2014/main" id="{78C4BD06-144E-479E-AEEA-396D55AACE6E}"/>
                </a:ext>
              </a:extLst>
            </p:cNvPr>
            <p:cNvCxnSpPr>
              <a:cxnSpLocks/>
              <a:stCxn id="7" idx="2"/>
              <a:endCxn id="23" idx="0"/>
            </p:cNvCxnSpPr>
            <p:nvPr/>
          </p:nvCxnSpPr>
          <p:spPr>
            <a:xfrm>
              <a:off x="1162384" y="318800"/>
              <a:ext cx="83272" cy="506439"/>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grpSp>
      <p:cxnSp>
        <p:nvCxnSpPr>
          <p:cNvPr id="28" name="Verbinder: gekrümmt 27">
            <a:extLst>
              <a:ext uri="{FF2B5EF4-FFF2-40B4-BE49-F238E27FC236}">
                <a16:creationId xmlns:a16="http://schemas.microsoft.com/office/drawing/2014/main" id="{D3FF5B8E-5388-44CA-A943-1B471F2465CA}"/>
              </a:ext>
            </a:extLst>
          </p:cNvPr>
          <p:cNvCxnSpPr>
            <a:cxnSpLocks/>
            <a:stCxn id="7" idx="2"/>
            <a:endCxn id="22" idx="0"/>
          </p:cNvCxnSpPr>
          <p:nvPr/>
        </p:nvCxnSpPr>
        <p:spPr>
          <a:xfrm rot="5400000">
            <a:off x="1947887" y="4977423"/>
            <a:ext cx="390353" cy="851338"/>
          </a:xfrm>
          <a:prstGeom prst="curvedConnector3">
            <a:avLst>
              <a:gd name="adj1" fmla="val 50000"/>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grpSp>
        <p:nvGrpSpPr>
          <p:cNvPr id="17" name="Gruppieren 16">
            <a:extLst>
              <a:ext uri="{FF2B5EF4-FFF2-40B4-BE49-F238E27FC236}">
                <a16:creationId xmlns:a16="http://schemas.microsoft.com/office/drawing/2014/main" id="{D0186C7D-FDC3-43E6-825E-DC998820C32F}"/>
              </a:ext>
            </a:extLst>
          </p:cNvPr>
          <p:cNvGrpSpPr/>
          <p:nvPr/>
        </p:nvGrpSpPr>
        <p:grpSpPr>
          <a:xfrm>
            <a:off x="5438126" y="3852428"/>
            <a:ext cx="4591699" cy="3099119"/>
            <a:chOff x="1354451" y="1633614"/>
            <a:chExt cx="7984498" cy="5260382"/>
          </a:xfrm>
        </p:grpSpPr>
        <p:pic>
          <p:nvPicPr>
            <p:cNvPr id="18" name="Picture 6">
              <a:extLst>
                <a:ext uri="{FF2B5EF4-FFF2-40B4-BE49-F238E27FC236}">
                  <a16:creationId xmlns:a16="http://schemas.microsoft.com/office/drawing/2014/main" id="{3E8FADCC-A805-4300-8532-E01F274BA6C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2055" y="1666415"/>
              <a:ext cx="5147610" cy="449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a:extLst>
                <a:ext uri="{FF2B5EF4-FFF2-40B4-BE49-F238E27FC236}">
                  <a16:creationId xmlns:a16="http://schemas.microsoft.com/office/drawing/2014/main" id="{10021F91-AA3B-4FA1-852A-A6520E99B81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4502" y="1633614"/>
              <a:ext cx="2674447" cy="449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8">
              <a:extLst>
                <a:ext uri="{FF2B5EF4-FFF2-40B4-BE49-F238E27FC236}">
                  <a16:creationId xmlns:a16="http://schemas.microsoft.com/office/drawing/2014/main" id="{DB0B6665-CFB0-4A30-9264-EC627A368129}"/>
                </a:ext>
              </a:extLst>
            </p:cNvPr>
            <p:cNvSpPr>
              <a:spLocks noChangeArrowheads="1"/>
            </p:cNvSpPr>
            <p:nvPr/>
          </p:nvSpPr>
          <p:spPr bwMode="auto">
            <a:xfrm>
              <a:off x="1354451" y="6110375"/>
              <a:ext cx="2419707" cy="783621"/>
            </a:xfrm>
            <a:prstGeom prst="rect">
              <a:avLst/>
            </a:prstGeom>
            <a:solidFill>
              <a:schemeClr val="tx1"/>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rtl="0">
                <a:spcBef>
                  <a:spcPct val="0"/>
                </a:spcBef>
                <a:buClrTx/>
                <a:buFontTx/>
                <a:buNone/>
              </a:pPr>
              <a:r>
                <a:rPr lang="en-US" altLang="en-US" sz="1200" dirty="0">
                  <a:solidFill>
                    <a:schemeClr val="bg1"/>
                  </a:solidFill>
                </a:rPr>
                <a:t>Black container (lined)</a:t>
              </a:r>
              <a:endParaRPr lang="en-CA" altLang="en-US" sz="1200" dirty="0">
                <a:solidFill>
                  <a:schemeClr val="bg1"/>
                </a:solidFill>
              </a:endParaRPr>
            </a:p>
          </p:txBody>
        </p:sp>
        <p:sp>
          <p:nvSpPr>
            <p:cNvPr id="29" name="Rectangle 8">
              <a:extLst>
                <a:ext uri="{FF2B5EF4-FFF2-40B4-BE49-F238E27FC236}">
                  <a16:creationId xmlns:a16="http://schemas.microsoft.com/office/drawing/2014/main" id="{5CD4DE3E-59C5-42BB-BB7A-34878840A15D}"/>
                </a:ext>
              </a:extLst>
            </p:cNvPr>
            <p:cNvSpPr>
              <a:spLocks noChangeArrowheads="1"/>
            </p:cNvSpPr>
            <p:nvPr/>
          </p:nvSpPr>
          <p:spPr bwMode="auto">
            <a:xfrm>
              <a:off x="4050957" y="6090548"/>
              <a:ext cx="2419707" cy="783621"/>
            </a:xfrm>
            <a:prstGeom prst="rect">
              <a:avLst/>
            </a:prstGeom>
            <a:solidFill>
              <a:srgbClr val="FFFF00"/>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rtl="0">
                <a:spcBef>
                  <a:spcPct val="0"/>
                </a:spcBef>
                <a:buClrTx/>
                <a:buFontTx/>
                <a:buNone/>
              </a:pPr>
              <a:r>
                <a:rPr lang="en-US" altLang="en-US" sz="1200" dirty="0"/>
                <a:t>Yellow container (lined)</a:t>
              </a:r>
              <a:endParaRPr lang="en-CA" altLang="en-US" sz="1200" dirty="0"/>
            </a:p>
          </p:txBody>
        </p:sp>
        <p:sp>
          <p:nvSpPr>
            <p:cNvPr id="30" name="Rectangle 8">
              <a:extLst>
                <a:ext uri="{FF2B5EF4-FFF2-40B4-BE49-F238E27FC236}">
                  <a16:creationId xmlns:a16="http://schemas.microsoft.com/office/drawing/2014/main" id="{74C99356-6414-41A5-8DE2-6C65F9F74FED}"/>
                </a:ext>
              </a:extLst>
            </p:cNvPr>
            <p:cNvSpPr>
              <a:spLocks noChangeArrowheads="1"/>
            </p:cNvSpPr>
            <p:nvPr/>
          </p:nvSpPr>
          <p:spPr bwMode="auto">
            <a:xfrm>
              <a:off x="6834996" y="6105947"/>
              <a:ext cx="2419707" cy="470173"/>
            </a:xfrm>
            <a:prstGeom prst="rect">
              <a:avLst/>
            </a:prstGeom>
            <a:solidFill>
              <a:srgbClr val="FFFF00"/>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rtl="0">
                <a:spcBef>
                  <a:spcPct val="0"/>
                </a:spcBef>
                <a:buClrTx/>
                <a:buFontTx/>
                <a:buNone/>
              </a:pPr>
              <a:r>
                <a:rPr lang="en-US" altLang="en-US" sz="1200" dirty="0"/>
                <a:t>Sharps box</a:t>
              </a:r>
              <a:endParaRPr lang="en-CA" altLang="en-US" sz="1200" dirty="0"/>
            </a:p>
          </p:txBody>
        </p:sp>
      </p:grpSp>
    </p:spTree>
    <p:extLst>
      <p:ext uri="{BB962C8B-B14F-4D97-AF65-F5344CB8AC3E}">
        <p14:creationId xmlns:p14="http://schemas.microsoft.com/office/powerpoint/2010/main" val="4001908500"/>
      </p:ext>
    </p:extLst>
  </p:cSld>
  <p:clrMapOvr>
    <a:masterClrMapping/>
  </p:clrMapOvr>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CC487F63-9316-CE4E-B914-91B3E63996B2}"/>
    </a:ext>
  </a:extLst>
</a:theme>
</file>

<file path=ppt/theme/theme3.xml><?xml version="1.0" encoding="utf-8"?>
<a:theme xmlns:a="http://schemas.openxmlformats.org/drawingml/2006/main" name="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CC487F63-9316-CE4E-B914-91B3E63996B2}"/>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TotalTime>
  <Words>3267</Words>
  <Application>Microsoft Office PowerPoint</Application>
  <PresentationFormat>Custom</PresentationFormat>
  <Paragraphs>361</Paragraphs>
  <Slides>29</Slides>
  <Notes>26</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2</vt:i4>
      </vt:variant>
      <vt:variant>
        <vt:lpstr>Slide Titles</vt:lpstr>
      </vt:variant>
      <vt:variant>
        <vt:i4>29</vt:i4>
      </vt:variant>
    </vt:vector>
  </HeadingPairs>
  <TitlesOfParts>
    <vt:vector size="46" baseType="lpstr">
      <vt:lpstr>DengXian</vt:lpstr>
      <vt:lpstr>MS Mincho</vt:lpstr>
      <vt:lpstr>ＭＳ Ｐゴシック</vt:lpstr>
      <vt:lpstr>SimSun</vt:lpstr>
      <vt:lpstr>Arial</vt:lpstr>
      <vt:lpstr>Arial Narrow</vt:lpstr>
      <vt:lpstr>Calibri</vt:lpstr>
      <vt:lpstr>Calibri Light</vt:lpstr>
      <vt:lpstr>Ebrima</vt:lpstr>
      <vt:lpstr>Lucida Sans Unicode</vt:lpstr>
      <vt:lpstr>Times New Roman</vt:lpstr>
      <vt:lpstr>Wingdings</vt:lpstr>
      <vt:lpstr>master</vt:lpstr>
      <vt:lpstr>1_Office Theme</vt:lpstr>
      <vt:lpstr>Office Theme</vt:lpstr>
      <vt:lpstr>Photo Editor Photo</vt:lpstr>
      <vt:lpstr>AcroExch.Document.7</vt:lpstr>
      <vt:lpstr>PowerPoint Presentation</vt:lpstr>
      <vt:lpstr>Today’s agenda </vt:lpstr>
      <vt:lpstr>PowerPoint Presentation</vt:lpstr>
      <vt:lpstr>PowerPoint Presentation</vt:lpstr>
      <vt:lpstr>Waste management process </vt:lpstr>
      <vt:lpstr>PowerPoint Presentation</vt:lpstr>
      <vt:lpstr>What is the typical composition of waste generated in a health care facility? </vt:lpstr>
      <vt:lpstr>Which categories of hazardous waste do you know?</vt:lpstr>
      <vt:lpstr>Segregation</vt:lpstr>
      <vt:lpstr>PowerPoint Presentation</vt:lpstr>
      <vt:lpstr>Guidance for bins and containers</vt:lpstr>
      <vt:lpstr>Safe appropriate collection </vt:lpstr>
      <vt:lpstr>Safe and appropriate transport</vt:lpstr>
      <vt:lpstr>Waste storage: infectious &amp; sharp waste</vt:lpstr>
      <vt:lpstr>Heirarchy of waste treatment options</vt:lpstr>
      <vt:lpstr>Incineration</vt:lpstr>
      <vt:lpstr>Examples of treatment technologies that Do Not generate Dioxins/Furans</vt:lpstr>
      <vt:lpstr>Waste disposal options</vt:lpstr>
      <vt:lpstr>Waste from COVID-19 patients</vt:lpstr>
      <vt:lpstr>Prepare for extra waste generation</vt:lpstr>
      <vt:lpstr>Key documents on waste in HCF</vt:lpstr>
      <vt:lpstr>Disposal options in emergency situations </vt:lpstr>
      <vt:lpstr>Healthcare waste staff</vt:lpstr>
      <vt:lpstr>Documentation</vt:lpstr>
      <vt:lpstr>Safe handling of waste for health care workers</vt:lpstr>
      <vt:lpstr>How to increase sustainability? </vt:lpstr>
      <vt:lpstr>Key takeaways </vt:lpstr>
      <vt:lpstr>Questions? </vt:lpstr>
      <vt:lpstr>References</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_WHO</dc:creator>
  <cp:keywords>communication, photos, text</cp:keywords>
  <cp:lastModifiedBy>HAYTER, Arabella</cp:lastModifiedBy>
  <cp:revision>182</cp:revision>
  <dcterms:created xsi:type="dcterms:W3CDTF">2005-03-01T08:26:43Z</dcterms:created>
  <dcterms:modified xsi:type="dcterms:W3CDTF">2020-05-08T06:16:52Z</dcterms:modified>
  <cp:category>Guidelines</cp:category>
</cp:coreProperties>
</file>