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88" r:id="rId2"/>
  </p:sldMasterIdLst>
  <p:notesMasterIdLst>
    <p:notesMasterId r:id="rId36"/>
  </p:notesMasterIdLst>
  <p:sldIdLst>
    <p:sldId id="341" r:id="rId3"/>
    <p:sldId id="257" r:id="rId4"/>
    <p:sldId id="258" r:id="rId5"/>
    <p:sldId id="289" r:id="rId6"/>
    <p:sldId id="290" r:id="rId7"/>
    <p:sldId id="354" r:id="rId8"/>
    <p:sldId id="355" r:id="rId9"/>
    <p:sldId id="356" r:id="rId10"/>
    <p:sldId id="264" r:id="rId11"/>
    <p:sldId id="285" r:id="rId12"/>
    <p:sldId id="287" r:id="rId13"/>
    <p:sldId id="276" r:id="rId14"/>
    <p:sldId id="357" r:id="rId15"/>
    <p:sldId id="349" r:id="rId16"/>
    <p:sldId id="279" r:id="rId17"/>
    <p:sldId id="347" r:id="rId18"/>
    <p:sldId id="270" r:id="rId19"/>
    <p:sldId id="262" r:id="rId20"/>
    <p:sldId id="266" r:id="rId21"/>
    <p:sldId id="288" r:id="rId22"/>
    <p:sldId id="267" r:id="rId23"/>
    <p:sldId id="350" r:id="rId24"/>
    <p:sldId id="268" r:id="rId25"/>
    <p:sldId id="274" r:id="rId26"/>
    <p:sldId id="269" r:id="rId27"/>
    <p:sldId id="273" r:id="rId28"/>
    <p:sldId id="351" r:id="rId29"/>
    <p:sldId id="259" r:id="rId30"/>
    <p:sldId id="263" r:id="rId31"/>
    <p:sldId id="265" r:id="rId32"/>
    <p:sldId id="353" r:id="rId33"/>
    <p:sldId id="345" r:id="rId34"/>
    <p:sldId id="352" r:id="rId35"/>
  </p:sldIdLst>
  <p:sldSz cx="10693400" cy="756126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p15:clr>
            <a:srgbClr val="A4A3A4"/>
          </p15:clr>
        </p15:guide>
        <p15:guide id="2" pos="336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YTER, Arabella" initials="HA" lastIdx="25" clrIdx="0">
    <p:extLst/>
  </p:cmAuthor>
  <p:cmAuthor id="2" name="Microsoft Office User" initials="Office" lastIdx="11" clrIdx="1">
    <p:extLst/>
  </p:cmAuthor>
  <p:cmAuthor id="3" name="Microsoft Office User" initials="Office [2]" lastIdx="1" clrIdx="2">
    <p:extLst/>
  </p:cmAuthor>
  <p:cmAuthor id="4" name="Microsoft Office User" initials="Office [3]" lastIdx="1" clrIdx="3">
    <p:extLst/>
  </p:cmAuthor>
  <p:cmAuthor id="5" name="Microsoft Office User" initials="Office [4]" lastIdx="1" clrIdx="4">
    <p:extLst/>
  </p:cmAuthor>
  <p:cmAuthor id="6" name="Microsoft Office User" initials="Office [5]"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A1DF"/>
    <a:srgbClr val="FF067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2" autoAdjust="0"/>
    <p:restoredTop sz="89198" autoAdjust="0"/>
  </p:normalViewPr>
  <p:slideViewPr>
    <p:cSldViewPr snapToGrid="0" snapToObjects="1">
      <p:cViewPr varScale="1">
        <p:scale>
          <a:sx n="87" d="100"/>
          <a:sy n="87" d="100"/>
        </p:scale>
        <p:origin x="1926" y="102"/>
      </p:cViewPr>
      <p:guideLst>
        <p:guide orient="horz" pos="2381"/>
        <p:guide pos="3368"/>
      </p:guideLst>
    </p:cSldViewPr>
  </p:slideViewPr>
  <p:outlineViewPr>
    <p:cViewPr>
      <p:scale>
        <a:sx n="33" d="100"/>
        <a:sy n="33" d="100"/>
      </p:scale>
      <p:origin x="0" y="0"/>
    </p:cViewPr>
  </p:outlineViewPr>
  <p:notesTextViewPr>
    <p:cViewPr>
      <p:scale>
        <a:sx n="1" d="1"/>
        <a:sy n="1" d="1"/>
      </p:scale>
      <p:origin x="0" y="0"/>
    </p:cViewPr>
  </p:notesTextViewPr>
  <p:sorterViewPr>
    <p:cViewPr>
      <p:scale>
        <a:sx n="158" d="100"/>
        <a:sy n="158" d="100"/>
      </p:scale>
      <p:origin x="0" y="0"/>
    </p:cViewPr>
  </p:sorterViewPr>
  <p:notesViewPr>
    <p:cSldViewPr snapToGrid="0" snapToObjects="1">
      <p:cViewPr varScale="1">
        <p:scale>
          <a:sx n="82" d="100"/>
          <a:sy n="82" d="100"/>
        </p:scale>
        <p:origin x="266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1189D1-2987-CC46-9864-40E4A6A77324}" type="datetimeFigureOut">
              <a:rPr lang="en-US" smtClean="0"/>
              <a:t>13-Nov-20</a:t>
            </a:fld>
            <a:endParaRPr lang="en-US"/>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63F19D-E211-634A-96F2-017192E3534B}" type="slidenum">
              <a:rPr lang="en-US" smtClean="0"/>
              <a:t>‹#›</a:t>
            </a:fld>
            <a:endParaRPr lang="en-US"/>
          </a:p>
        </p:txBody>
      </p:sp>
    </p:spTree>
    <p:extLst>
      <p:ext uri="{BB962C8B-B14F-4D97-AF65-F5344CB8AC3E}">
        <p14:creationId xmlns:p14="http://schemas.microsoft.com/office/powerpoint/2010/main" val="29806244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who.int/gpsc/5may/Template_Letter_to_Advocate.pdf?ua=1"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who.int/infection-prevention/en/"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charset="0"/>
                <a:ea typeface="+mn-ea"/>
                <a:cs typeface="Arial" charset="0"/>
              </a:rPr>
              <a:t>World Health Organization</a:t>
            </a:r>
          </a:p>
        </p:txBody>
      </p:sp>
      <p:sp>
        <p:nvSpPr>
          <p:cNvPr id="5" name="Rectangle 3"/>
          <p:cNvSpPr>
            <a:spLocks noGrp="1" noChangeArrowheads="1"/>
          </p:cNvSpPr>
          <p:nvPr>
            <p:ph type="dt" idx="1"/>
          </p:nvPr>
        </p:nvSpPr>
        <p:spPr>
          <a:ln/>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57555ECC-7A06-4FBD-B987-389D5FE2E642}" type="datetime3">
              <a:rPr kumimoji="0" lang="en-GB" sz="1200" b="0" i="0" u="none" strike="noStrike" kern="1200" cap="none" spc="0" normalizeH="0" baseline="0" noProof="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13 November, 2020</a:t>
            </a:fld>
            <a:endParaRPr kumimoji="0" lang="en-GB" sz="12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7" name="Rectangle 7"/>
          <p:cNvSpPr>
            <a:spLocks noGrp="1" noChangeArrowheads="1"/>
          </p:cNvSpPr>
          <p:nvPr>
            <p:ph type="sldNum" sz="quarter" idx="5"/>
          </p:nvPr>
        </p:nvSpPr>
        <p:spPr>
          <a:ln/>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74A14E21-5CB3-43F7-80BA-7C43F2980D02}" type="slidenum">
              <a:rPr kumimoji="0" lang="en-GB" sz="1200" b="0" i="0" u="none" strike="noStrike" kern="1200" cap="none" spc="0" normalizeH="0" baseline="0" noProof="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1</a:t>
            </a:fld>
            <a:endParaRPr kumimoji="0" lang="en-GB" sz="12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248834" name="Rectangle 2"/>
          <p:cNvSpPr>
            <a:spLocks noGrp="1" noRot="1" noChangeAspect="1" noChangeArrowheads="1" noTextEdit="1"/>
          </p:cNvSpPr>
          <p:nvPr>
            <p:ph type="sldImg"/>
          </p:nvPr>
        </p:nvSpPr>
        <p:spPr>
          <a:xfrm>
            <a:off x="1246188" y="1143000"/>
            <a:ext cx="4365625" cy="3086100"/>
          </a:xfrm>
          <a:ln/>
        </p:spPr>
      </p:sp>
      <p:sp>
        <p:nvSpPr>
          <p:cNvPr id="248835" name="Rectangle 3"/>
          <p:cNvSpPr>
            <a:spLocks noGrp="1" noChangeArrowheads="1"/>
          </p:cNvSpPr>
          <p:nvPr>
            <p:ph type="body" idx="1"/>
          </p:nvPr>
        </p:nvSpPr>
        <p:spPr/>
        <p:txBody>
          <a:bodyPr/>
          <a:lstStyle/>
          <a:p>
            <a:pPr algn="l" rtl="0"/>
            <a:endParaRPr lang="en-US"/>
          </a:p>
        </p:txBody>
      </p:sp>
    </p:spTree>
    <p:extLst>
      <p:ext uri="{BB962C8B-B14F-4D97-AF65-F5344CB8AC3E}">
        <p14:creationId xmlns:p14="http://schemas.microsoft.com/office/powerpoint/2010/main" val="4186327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5 moments for hand hygiene - this simple picture is a powerful training and reminder aid, based on the evidence of microbe transmission and risk - READ THE BENEFITS</a:t>
            </a:r>
            <a:endParaRPr lang="en-US" dirty="0"/>
          </a:p>
        </p:txBody>
      </p:sp>
      <p:sp>
        <p:nvSpPr>
          <p:cNvPr id="4" name="Slide Number Placeholder 3"/>
          <p:cNvSpPr>
            <a:spLocks noGrp="1"/>
          </p:cNvSpPr>
          <p:nvPr>
            <p:ph type="sldNum" sz="quarter" idx="10"/>
          </p:nvPr>
        </p:nvSpPr>
        <p:spPr/>
        <p:txBody>
          <a:bodyPr/>
          <a:lstStyle/>
          <a:p>
            <a:fld id="{6663F19D-E211-634A-96F2-017192E3534B}" type="slidenum">
              <a:rPr lang="en-US" smtClean="0"/>
              <a:t>10</a:t>
            </a:fld>
            <a:endParaRPr lang="en-US"/>
          </a:p>
        </p:txBody>
      </p:sp>
    </p:spTree>
    <p:extLst>
      <p:ext uri="{BB962C8B-B14F-4D97-AF65-F5344CB8AC3E}">
        <p14:creationId xmlns:p14="http://schemas.microsoft.com/office/powerpoint/2010/main" val="12201316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a:t>
            </a:r>
            <a:r>
              <a:rPr lang="en-US" baseline="0" dirty="0"/>
              <a:t> different images highlight that the 5 Moments does not just apply to a patient in a hospital bed, the principles apply in any care setting to manage the risk of microbe transmission and when hand hygiene will stop this</a:t>
            </a:r>
            <a:endParaRPr lang="en-US" dirty="0"/>
          </a:p>
        </p:txBody>
      </p:sp>
      <p:sp>
        <p:nvSpPr>
          <p:cNvPr id="4" name="Slide Number Placeholder 3"/>
          <p:cNvSpPr>
            <a:spLocks noGrp="1"/>
          </p:cNvSpPr>
          <p:nvPr>
            <p:ph type="sldNum" sz="quarter" idx="10"/>
          </p:nvPr>
        </p:nvSpPr>
        <p:spPr/>
        <p:txBody>
          <a:bodyPr/>
          <a:lstStyle/>
          <a:p>
            <a:fld id="{6663F19D-E211-634A-96F2-017192E3534B}" type="slidenum">
              <a:rPr lang="en-US" smtClean="0"/>
              <a:t>11</a:t>
            </a:fld>
            <a:endParaRPr lang="en-US"/>
          </a:p>
        </p:txBody>
      </p:sp>
    </p:spTree>
    <p:extLst>
      <p:ext uri="{BB962C8B-B14F-4D97-AF65-F5344CB8AC3E}">
        <p14:creationId xmlns:p14="http://schemas.microsoft.com/office/powerpoint/2010/main" val="115015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further</a:t>
            </a:r>
            <a:r>
              <a:rPr lang="en-US" baseline="0" dirty="0"/>
              <a:t> illustrates how the 5 Moments apply in a sequence of care, commonly experienced in a GP office. READ THE SLIDE</a:t>
            </a:r>
            <a:endParaRPr lang="en-US" dirty="0"/>
          </a:p>
        </p:txBody>
      </p:sp>
      <p:sp>
        <p:nvSpPr>
          <p:cNvPr id="4" name="Slide Number Placeholder 3"/>
          <p:cNvSpPr>
            <a:spLocks noGrp="1"/>
          </p:cNvSpPr>
          <p:nvPr>
            <p:ph type="sldNum" sz="quarter" idx="10"/>
          </p:nvPr>
        </p:nvSpPr>
        <p:spPr/>
        <p:txBody>
          <a:bodyPr/>
          <a:lstStyle/>
          <a:p>
            <a:fld id="{6663F19D-E211-634A-96F2-017192E3534B}" type="slidenum">
              <a:rPr lang="en-US" smtClean="0"/>
              <a:t>12</a:t>
            </a:fld>
            <a:endParaRPr lang="en-US"/>
          </a:p>
        </p:txBody>
      </p:sp>
    </p:spTree>
    <p:extLst>
      <p:ext uri="{BB962C8B-B14F-4D97-AF65-F5344CB8AC3E}">
        <p14:creationId xmlns:p14="http://schemas.microsoft.com/office/powerpoint/2010/main" val="3119402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r>
              <a:rPr lang="en-US" dirty="0"/>
              <a:t>Read</a:t>
            </a:r>
            <a:r>
              <a:rPr lang="en-US" baseline="0" dirty="0"/>
              <a:t> the slide AND:</a:t>
            </a:r>
            <a:endParaRPr lang="en-US" dirty="0"/>
          </a:p>
          <a:p>
            <a:r>
              <a:rPr lang="en-US" dirty="0"/>
              <a:t>Prompt the trainees to shout out what these five icons might mean in terms of a multimodal improvement strategy.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Emphasise</a:t>
            </a:r>
            <a:r>
              <a:rPr lang="en-US" dirty="0"/>
              <a:t> that </a:t>
            </a:r>
            <a:r>
              <a:rPr lang="en-US" sz="1200" dirty="0">
                <a:latin typeface="Arial" panose="020B0604020202020204" pitchFamily="34" charset="0"/>
                <a:cs typeface="Arial" panose="020B0604020202020204" pitchFamily="34" charset="0"/>
              </a:rPr>
              <a:t>there is </a:t>
            </a:r>
            <a:r>
              <a:rPr lang="en-US" sz="1200" b="1" dirty="0">
                <a:latin typeface="Arial" panose="020B0604020202020204" pitchFamily="34" charset="0"/>
                <a:cs typeface="Arial" panose="020B0604020202020204" pitchFamily="34" charset="0"/>
              </a:rPr>
              <a:t>no single “magic bullet”</a:t>
            </a:r>
            <a:r>
              <a:rPr lang="en-US" sz="1200" b="1" baseline="0" dirty="0">
                <a:latin typeface="Arial" panose="020B0604020202020204" pitchFamily="34" charset="0"/>
                <a:cs typeface="Arial" panose="020B0604020202020204" pitchFamily="34" charset="0"/>
              </a:rPr>
              <a:t> based on many studies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Broadly the answers are (and these will be fully explained in the next slides):</a:t>
            </a:r>
          </a:p>
          <a:p>
            <a:pPr marL="228600" indent="-228600">
              <a:buAutoNum type="arabicPeriod"/>
            </a:pPr>
            <a:r>
              <a:rPr lang="en-US" baseline="0" dirty="0"/>
              <a:t>Systems - infrastructure, resources</a:t>
            </a:r>
          </a:p>
          <a:p>
            <a:pPr marL="228600" indent="-228600">
              <a:buAutoNum type="arabicPeriod"/>
            </a:pPr>
            <a:r>
              <a:rPr lang="en-US" baseline="0" dirty="0"/>
              <a:t>Training and education</a:t>
            </a:r>
          </a:p>
          <a:p>
            <a:pPr marL="228600" indent="-228600">
              <a:buAutoNum type="arabicPeriod"/>
            </a:pPr>
            <a:r>
              <a:rPr lang="en-US" baseline="0" dirty="0"/>
              <a:t>Monitoring and feedback</a:t>
            </a:r>
          </a:p>
          <a:p>
            <a:pPr marL="228600" indent="-228600">
              <a:buAutoNum type="arabicPeriod"/>
            </a:pPr>
            <a:r>
              <a:rPr lang="en-US" baseline="0" dirty="0"/>
              <a:t>Reminders</a:t>
            </a:r>
          </a:p>
          <a:p>
            <a:pPr marL="228600" indent="-228600">
              <a:buAutoNum type="arabicPeriod"/>
            </a:pPr>
            <a:r>
              <a:rPr lang="en-US" baseline="0" dirty="0"/>
              <a:t>A supportive culture</a:t>
            </a:r>
            <a:endParaRPr lang="en-US" dirty="0"/>
          </a:p>
        </p:txBody>
      </p:sp>
      <p:sp>
        <p:nvSpPr>
          <p:cNvPr id="4" name="Slide Number Placeholder 3"/>
          <p:cNvSpPr>
            <a:spLocks noGrp="1"/>
          </p:cNvSpPr>
          <p:nvPr>
            <p:ph type="sldNum" sz="quarter" idx="5"/>
          </p:nvPr>
        </p:nvSpPr>
        <p:spPr/>
        <p:txBody>
          <a:bodyPr/>
          <a:lstStyle/>
          <a:p>
            <a:fld id="{6663F19D-E211-634A-96F2-017192E3534B}" type="slidenum">
              <a:rPr lang="en-US" smtClean="0"/>
              <a:t>13</a:t>
            </a:fld>
            <a:endParaRPr lang="en-US"/>
          </a:p>
        </p:txBody>
      </p:sp>
    </p:spTree>
    <p:extLst>
      <p:ext uri="{BB962C8B-B14F-4D97-AF65-F5344CB8AC3E}">
        <p14:creationId xmlns:p14="http://schemas.microsoft.com/office/powerpoint/2010/main" val="8417970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r>
              <a:rPr lang="en-US" dirty="0"/>
              <a:t>Hand hygiene is a behavior that is influenced by many factors. The likelihood of hand hygiene occurring at the right time and in the right way is influenced by:</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latin typeface="Arial" panose="020B0604020202020204" pitchFamily="34" charset="0"/>
                <a:cs typeface="Arial" panose="020B0604020202020204" pitchFamily="34" charset="0"/>
              </a:rPr>
              <a:t>The infrastructure &amp; resources available to perform hand hygiene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latin typeface="Arial" panose="020B0604020202020204" pitchFamily="34" charset="0"/>
                <a:cs typeface="Arial" panose="020B0604020202020204" pitchFamily="34" charset="0"/>
              </a:rPr>
              <a:t>People trained in the why, when and how of hand hygiene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latin typeface="Arial" panose="020B0604020202020204" pitchFamily="34" charset="0"/>
                <a:cs typeface="Arial" panose="020B0604020202020204" pitchFamily="34" charset="0"/>
              </a:rPr>
              <a:t>Having checks in place to monitor whether it is being performed at the right time and in the right way and timely feedback so that corrective action can be addressed</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latin typeface="Arial" panose="020B0604020202020204" pitchFamily="34" charset="0"/>
                <a:cs typeface="Arial" panose="020B0604020202020204" pitchFamily="34" charset="0"/>
              </a:rPr>
              <a:t>Reminding people to perform hand hygiene at the right time and in the right way</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latin typeface="Arial" panose="020B0604020202020204" pitchFamily="34" charset="0"/>
                <a:cs typeface="Arial" panose="020B0604020202020204" pitchFamily="34" charset="0"/>
              </a:rPr>
              <a:t>Senior managers showing they value hand hygiene</a:t>
            </a:r>
            <a:endParaRPr lang="en-US" dirty="0"/>
          </a:p>
          <a:p>
            <a:r>
              <a:rPr lang="en-GB" sz="1200" kern="1200" dirty="0">
                <a:solidFill>
                  <a:schemeClr val="tx1"/>
                </a:solidFill>
                <a:effectLst/>
                <a:latin typeface="+mn-lt"/>
                <a:ea typeface="+mn-ea"/>
                <a:cs typeface="+mn-cs"/>
              </a:rPr>
              <a:t>This is what the WHO multimodal strategy is all about. Hand hygiene improvers should address all of these five elements commonly referred to as: 1) system change; 2) training and education; 3) monitoring and feedback; 4) reminders and communications; and 5) a culture of safety. In other words, the strategy involves “building” the right system, “teaching” the right things, “checking” the right things, “selling” the right messages, and ultimately ”living” IPC throughout the entire health system. Lessons from the field of implementation science suggest that targeting only one of these five elements (that is, using a “unimodal” strategy) is more likely to result in improvements that are short-lived and not sustainable.</a:t>
            </a:r>
          </a:p>
          <a:p>
            <a:endParaRPr lang="en-US" dirty="0"/>
          </a:p>
        </p:txBody>
      </p:sp>
      <p:sp>
        <p:nvSpPr>
          <p:cNvPr id="4" name="Slide Number Placeholder 3"/>
          <p:cNvSpPr>
            <a:spLocks noGrp="1"/>
          </p:cNvSpPr>
          <p:nvPr>
            <p:ph type="sldNum" sz="quarter" idx="5"/>
          </p:nvPr>
        </p:nvSpPr>
        <p:spPr/>
        <p:txBody>
          <a:bodyPr/>
          <a:lstStyle/>
          <a:p>
            <a:fld id="{6663F19D-E211-634A-96F2-017192E3534B}" type="slidenum">
              <a:rPr lang="en-US" smtClean="0"/>
              <a:t>14</a:t>
            </a:fld>
            <a:endParaRPr lang="en-US"/>
          </a:p>
        </p:txBody>
      </p:sp>
    </p:spTree>
    <p:extLst>
      <p:ext uri="{BB962C8B-B14F-4D97-AF65-F5344CB8AC3E}">
        <p14:creationId xmlns:p14="http://schemas.microsoft.com/office/powerpoint/2010/main" val="961963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r>
              <a:rPr lang="en-US" dirty="0"/>
              <a:t>REFER STUDENTS</a:t>
            </a:r>
            <a:r>
              <a:rPr lang="en-US" baseline="0" dirty="0"/>
              <a:t> TO THE HANDOUT EXERCISE</a:t>
            </a:r>
            <a:endParaRPr lang="en-US" dirty="0"/>
          </a:p>
        </p:txBody>
      </p:sp>
      <p:sp>
        <p:nvSpPr>
          <p:cNvPr id="4" name="Slide Number Placeholder 3"/>
          <p:cNvSpPr>
            <a:spLocks noGrp="1"/>
          </p:cNvSpPr>
          <p:nvPr>
            <p:ph type="sldNum" sz="quarter" idx="5"/>
          </p:nvPr>
        </p:nvSpPr>
        <p:spPr/>
        <p:txBody>
          <a:bodyPr/>
          <a:lstStyle/>
          <a:p>
            <a:fld id="{6663F19D-E211-634A-96F2-017192E3534B}" type="slidenum">
              <a:rPr lang="en-US" smtClean="0"/>
              <a:t>15</a:t>
            </a:fld>
            <a:endParaRPr lang="en-US"/>
          </a:p>
        </p:txBody>
      </p:sp>
    </p:spTree>
    <p:extLst>
      <p:ext uri="{BB962C8B-B14F-4D97-AF65-F5344CB8AC3E}">
        <p14:creationId xmlns:p14="http://schemas.microsoft.com/office/powerpoint/2010/main" val="19469306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Ask the trainees to feedback the findings of their group discussion</a:t>
            </a:r>
            <a:r>
              <a:rPr lang="en-GB" baseline="0" dirty="0">
                <a:latin typeface="Arial" panose="020B0604020202020204" pitchFamily="34" charset="0"/>
                <a:cs typeface="Arial" panose="020B0604020202020204" pitchFamily="34" charset="0"/>
              </a:rPr>
              <a:t> so that everyone can hear.</a:t>
            </a:r>
            <a:endParaRPr lang="en-GB"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Prompts to use if needed: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latin typeface="Arial" panose="020B0604020202020204" pitchFamily="34" charset="0"/>
                <a:cs typeface="Arial" panose="020B0604020202020204" pitchFamily="34" charset="0"/>
              </a:rPr>
              <a:t>What does this tell us about training? About monitoring/auditing? About promoting hand hygiene (posters), about hand hygiene infrastructures? About the culture? What does this tell us about there being ‘no one single magic bullet</a:t>
            </a:r>
            <a:r>
              <a:rPr lang="en-GB" baseline="0" dirty="0">
                <a:latin typeface="Arial" panose="020B0604020202020204" pitchFamily="34" charset="0"/>
                <a:cs typeface="Arial" panose="020B0604020202020204" pitchFamily="34" charset="0"/>
              </a:rPr>
              <a:t> to change hand hygiene behaviour??</a:t>
            </a:r>
            <a:endParaRPr lang="en-GB"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u="sng" dirty="0">
                <a:latin typeface="Arial" panose="020B0604020202020204" pitchFamily="34" charset="0"/>
                <a:cs typeface="Arial" panose="020B0604020202020204" pitchFamily="34" charset="0"/>
              </a:rPr>
              <a:t>When considering gaps in the current approach, here are some ideas to discuss: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latin typeface="Arial" panose="020B0604020202020204" pitchFamily="34" charset="0"/>
                <a:cs typeface="Arial" panose="020B0604020202020204" pitchFamily="34" charset="0"/>
              </a:rPr>
              <a:t>In this facility, staff are currently being trained which is positive, how</a:t>
            </a:r>
            <a:r>
              <a:rPr lang="en-GB" baseline="0" dirty="0">
                <a:latin typeface="Arial" panose="020B0604020202020204" pitchFamily="34" charset="0"/>
                <a:cs typeface="Arial" panose="020B0604020202020204" pitchFamily="34" charset="0"/>
              </a:rPr>
              <a:t> frequent is this? What is included in the training? T</a:t>
            </a:r>
            <a:r>
              <a:rPr lang="en-GB" dirty="0">
                <a:latin typeface="Arial" panose="020B0604020202020204" pitchFamily="34" charset="0"/>
                <a:cs typeface="Arial" panose="020B0604020202020204" pitchFamily="34" charset="0"/>
              </a:rPr>
              <a:t>raining must be provided on the why and the when and not just the how. Likewise, use of posters in the workplace to remind staff about hand hygiene is a good thing but it is useful to consider posters that promote and reinforce the when, i.e. the moments when hand hygiene should occur. Are posters</a:t>
            </a:r>
            <a:r>
              <a:rPr lang="en-GB" baseline="0" dirty="0">
                <a:latin typeface="Arial" panose="020B0604020202020204" pitchFamily="34" charset="0"/>
                <a:cs typeface="Arial" panose="020B0604020202020204" pitchFamily="34" charset="0"/>
              </a:rPr>
              <a:t> attractive to the audience? Are they changed regularly? </a:t>
            </a:r>
            <a:r>
              <a:rPr lang="en-GB" dirty="0">
                <a:latin typeface="Arial" panose="020B0604020202020204" pitchFamily="34" charset="0"/>
                <a:cs typeface="Arial" panose="020B0604020202020204" pitchFamily="34" charset="0"/>
              </a:rPr>
              <a:t>Audits</a:t>
            </a:r>
            <a:r>
              <a:rPr lang="en-GB" baseline="0" dirty="0">
                <a:latin typeface="Arial" panose="020B0604020202020204" pitchFamily="34" charset="0"/>
                <a:cs typeface="Arial" panose="020B0604020202020204" pitchFamily="34" charset="0"/>
              </a:rPr>
              <a:t> (checks) </a:t>
            </a:r>
            <a:r>
              <a:rPr lang="en-GB" dirty="0">
                <a:latin typeface="Arial" panose="020B0604020202020204" pitchFamily="34" charset="0"/>
                <a:cs typeface="Arial" panose="020B0604020202020204" pitchFamily="34" charset="0"/>
              </a:rPr>
              <a:t>are taking place but the senior managers do not seem to be interested in being involved or in the results, This is indicative of a wider challenge here – the culture of the clinic does not seem to value hand hygiene. We will come back to this later in the session. Lastly,</a:t>
            </a:r>
            <a:r>
              <a:rPr lang="en-GB" baseline="0" dirty="0">
                <a:latin typeface="Arial" panose="020B0604020202020204" pitchFamily="34" charset="0"/>
                <a:cs typeface="Arial" panose="020B0604020202020204" pitchFamily="34" charset="0"/>
              </a:rPr>
              <a:t> have questioned been asked about the availability of ’infrastructure/resources’ to support hand hygiene in the right places at the right time (alcohol </a:t>
            </a:r>
            <a:r>
              <a:rPr lang="en-GB" baseline="0" dirty="0" err="1">
                <a:latin typeface="Arial" panose="020B0604020202020204" pitchFamily="34" charset="0"/>
                <a:cs typeface="Arial" panose="020B0604020202020204" pitchFamily="34" charset="0"/>
              </a:rPr>
              <a:t>handrub</a:t>
            </a:r>
            <a:r>
              <a:rPr lang="en-GB" baseline="0" dirty="0">
                <a:latin typeface="Arial" panose="020B0604020202020204" pitchFamily="34" charset="0"/>
                <a:cs typeface="Arial" panose="020B0604020202020204" pitchFamily="34" charset="0"/>
              </a:rPr>
              <a:t>, </a:t>
            </a:r>
            <a:r>
              <a:rPr lang="en-GB" baseline="0" dirty="0" err="1">
                <a:latin typeface="Arial" panose="020B0604020202020204" pitchFamily="34" charset="0"/>
                <a:cs typeface="Arial" panose="020B0604020202020204" pitchFamily="34" charset="0"/>
              </a:rPr>
              <a:t>soap,water</a:t>
            </a:r>
            <a:r>
              <a:rPr lang="en-GB" baseline="0" dirty="0">
                <a:latin typeface="Arial" panose="020B0604020202020204" pitchFamily="34" charset="0"/>
                <a:cs typeface="Arial" panose="020B0604020202020204" pitchFamily="34" charset="0"/>
              </a:rPr>
              <a:t>, clean towels)? If people are trained to clean their hands at the point of care but there is no way to do this, the overall health system is not supportive of hand hygiene and may not be dedicating budget to this! This has an impact on the staff but also the fears of patients and potential infection risks).</a:t>
            </a:r>
            <a:endParaRPr lang="en-GB"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6663F19D-E211-634A-96F2-017192E3534B}" type="slidenum">
              <a:rPr lang="en-US" smtClean="0"/>
              <a:t>16</a:t>
            </a:fld>
            <a:endParaRPr lang="en-US"/>
          </a:p>
        </p:txBody>
      </p:sp>
    </p:spTree>
    <p:extLst>
      <p:ext uri="{BB962C8B-B14F-4D97-AF65-F5344CB8AC3E}">
        <p14:creationId xmlns:p14="http://schemas.microsoft.com/office/powerpoint/2010/main" val="2581833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r>
              <a:rPr lang="en-US" dirty="0"/>
              <a:t>Now we will drill down into each of the five elements of the multimodal strategy.</a:t>
            </a:r>
          </a:p>
          <a:p>
            <a:r>
              <a:rPr lang="en-US" dirty="0"/>
              <a:t>This</a:t>
            </a:r>
            <a:r>
              <a:rPr lang="en-US" baseline="0" dirty="0"/>
              <a:t> explains what system change means</a:t>
            </a:r>
            <a:r>
              <a:rPr lang="is-IS" baseline="0" dirty="0"/>
              <a:t>….</a:t>
            </a:r>
          </a:p>
          <a:p>
            <a:r>
              <a:rPr lang="is-IS" baseline="0" dirty="0"/>
              <a:t>READ THE SLIDE including that they should go away and think about this in their setting</a:t>
            </a:r>
            <a:endParaRPr lang="en-US" dirty="0"/>
          </a:p>
        </p:txBody>
      </p:sp>
      <p:sp>
        <p:nvSpPr>
          <p:cNvPr id="4" name="Slide Number Placeholder 3"/>
          <p:cNvSpPr>
            <a:spLocks noGrp="1"/>
          </p:cNvSpPr>
          <p:nvPr>
            <p:ph type="sldNum" sz="quarter" idx="5"/>
          </p:nvPr>
        </p:nvSpPr>
        <p:spPr/>
        <p:txBody>
          <a:bodyPr/>
          <a:lstStyle/>
          <a:p>
            <a:fld id="{6663F19D-E211-634A-96F2-017192E3534B}" type="slidenum">
              <a:rPr lang="en-US" smtClean="0"/>
              <a:t>17</a:t>
            </a:fld>
            <a:endParaRPr lang="en-US"/>
          </a:p>
        </p:txBody>
      </p:sp>
    </p:spTree>
    <p:extLst>
      <p:ext uri="{BB962C8B-B14F-4D97-AF65-F5344CB8AC3E}">
        <p14:creationId xmlns:p14="http://schemas.microsoft.com/office/powerpoint/2010/main" val="3154815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a:t>
            </a:r>
            <a:r>
              <a:rPr lang="en-US" baseline="0" dirty="0"/>
              <a:t> THE SLIDE - these WASH FIT indicators focus on building the right infrastructure for hand hygiene</a:t>
            </a:r>
          </a:p>
          <a:p>
            <a:r>
              <a:rPr lang="en-US" baseline="0" dirty="0"/>
              <a:t>The bold indicators are considered essential</a:t>
            </a:r>
            <a:endParaRPr lang="en-US" dirty="0"/>
          </a:p>
        </p:txBody>
      </p:sp>
      <p:sp>
        <p:nvSpPr>
          <p:cNvPr id="4" name="Slide Number Placeholder 3"/>
          <p:cNvSpPr>
            <a:spLocks noGrp="1"/>
          </p:cNvSpPr>
          <p:nvPr>
            <p:ph type="sldNum" sz="quarter" idx="10"/>
          </p:nvPr>
        </p:nvSpPr>
        <p:spPr/>
        <p:txBody>
          <a:bodyPr/>
          <a:lstStyle/>
          <a:p>
            <a:fld id="{6663F19D-E211-634A-96F2-017192E3534B}" type="slidenum">
              <a:rPr lang="en-US" smtClean="0"/>
              <a:t>18</a:t>
            </a:fld>
            <a:endParaRPr lang="en-US"/>
          </a:p>
        </p:txBody>
      </p:sp>
    </p:spTree>
    <p:extLst>
      <p:ext uri="{BB962C8B-B14F-4D97-AF65-F5344CB8AC3E}">
        <p14:creationId xmlns:p14="http://schemas.microsoft.com/office/powerpoint/2010/main" val="628049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SLIDE </a:t>
            </a:r>
          </a:p>
        </p:txBody>
      </p:sp>
      <p:sp>
        <p:nvSpPr>
          <p:cNvPr id="4" name="Slide Number Placeholder 3"/>
          <p:cNvSpPr>
            <a:spLocks noGrp="1"/>
          </p:cNvSpPr>
          <p:nvPr>
            <p:ph type="sldNum" sz="quarter" idx="10"/>
          </p:nvPr>
        </p:nvSpPr>
        <p:spPr/>
        <p:txBody>
          <a:bodyPr/>
          <a:lstStyle/>
          <a:p>
            <a:fld id="{6663F19D-E211-634A-96F2-017192E3534B}" type="slidenum">
              <a:rPr lang="en-US" smtClean="0"/>
              <a:t>19</a:t>
            </a:fld>
            <a:endParaRPr lang="en-US"/>
          </a:p>
        </p:txBody>
      </p:sp>
    </p:spTree>
    <p:extLst>
      <p:ext uri="{BB962C8B-B14F-4D97-AF65-F5344CB8AC3E}">
        <p14:creationId xmlns:p14="http://schemas.microsoft.com/office/powerpoint/2010/main" val="1237175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r>
              <a:rPr lang="en-US" dirty="0"/>
              <a:t>Core slides are numbers 2-11. Where there is more time, consider </a:t>
            </a:r>
            <a:r>
              <a:rPr lang="en-US"/>
              <a:t>including more slides. </a:t>
            </a:r>
            <a:endParaRPr lang="en-US" dirty="0"/>
          </a:p>
        </p:txBody>
      </p:sp>
      <p:sp>
        <p:nvSpPr>
          <p:cNvPr id="4" name="Slide Number Placeholder 3"/>
          <p:cNvSpPr>
            <a:spLocks noGrp="1"/>
          </p:cNvSpPr>
          <p:nvPr>
            <p:ph type="sldNum" sz="quarter" idx="5"/>
          </p:nvPr>
        </p:nvSpPr>
        <p:spPr/>
        <p:txBody>
          <a:bodyPr/>
          <a:lstStyle/>
          <a:p>
            <a:fld id="{6663F19D-E211-634A-96F2-017192E3534B}" type="slidenum">
              <a:rPr lang="en-US" smtClean="0"/>
              <a:t>2</a:t>
            </a:fld>
            <a:endParaRPr lang="en-US"/>
          </a:p>
        </p:txBody>
      </p:sp>
    </p:spTree>
    <p:extLst>
      <p:ext uri="{BB962C8B-B14F-4D97-AF65-F5344CB8AC3E}">
        <p14:creationId xmlns:p14="http://schemas.microsoft.com/office/powerpoint/2010/main" val="16866536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Highlight that these</a:t>
            </a:r>
            <a:r>
              <a:rPr lang="en-US" baseline="0" dirty="0"/>
              <a:t> WHO posters exist to help in all settings</a:t>
            </a:r>
            <a:endParaRPr lang="en-US" dirty="0"/>
          </a:p>
        </p:txBody>
      </p:sp>
      <p:sp>
        <p:nvSpPr>
          <p:cNvPr id="4" name="Slide Number Placeholder 3"/>
          <p:cNvSpPr>
            <a:spLocks noGrp="1"/>
          </p:cNvSpPr>
          <p:nvPr>
            <p:ph type="sldNum" sz="quarter" idx="10"/>
          </p:nvPr>
        </p:nvSpPr>
        <p:spPr/>
        <p:txBody>
          <a:bodyPr/>
          <a:lstStyle/>
          <a:p>
            <a:fld id="{6663F19D-E211-634A-96F2-017192E3534B}" type="slidenum">
              <a:rPr lang="en-US" smtClean="0"/>
              <a:t>20</a:t>
            </a:fld>
            <a:endParaRPr lang="en-US"/>
          </a:p>
        </p:txBody>
      </p:sp>
    </p:spTree>
    <p:extLst>
      <p:ext uri="{BB962C8B-B14F-4D97-AF65-F5344CB8AC3E}">
        <p14:creationId xmlns:p14="http://schemas.microsoft.com/office/powerpoint/2010/main" val="12754372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t>Detailed instructions are available on the back of the observation form, to be consulted during observations and people should be</a:t>
            </a:r>
            <a:r>
              <a:rPr lang="en-US" altLang="en-US" sz="1200" baseline="0" dirty="0"/>
              <a:t> trained in how to do this activity - a WHO manual and full slide set exists to achieve this</a:t>
            </a:r>
            <a:endParaRPr lang="en-US" altLang="en-US" sz="1200" dirty="0"/>
          </a:p>
          <a:p>
            <a:endParaRPr lang="en-US" dirty="0"/>
          </a:p>
        </p:txBody>
      </p:sp>
      <p:sp>
        <p:nvSpPr>
          <p:cNvPr id="4" name="Slide Number Placeholder 3"/>
          <p:cNvSpPr>
            <a:spLocks noGrp="1"/>
          </p:cNvSpPr>
          <p:nvPr>
            <p:ph type="sldNum" sz="quarter" idx="5"/>
          </p:nvPr>
        </p:nvSpPr>
        <p:spPr/>
        <p:txBody>
          <a:bodyPr/>
          <a:lstStyle/>
          <a:p>
            <a:fld id="{6663F19D-E211-634A-96F2-017192E3534B}" type="slidenum">
              <a:rPr lang="en-US" smtClean="0"/>
              <a:t>21</a:t>
            </a:fld>
            <a:endParaRPr lang="en-US"/>
          </a:p>
        </p:txBody>
      </p:sp>
    </p:spTree>
    <p:extLst>
      <p:ext uri="{BB962C8B-B14F-4D97-AF65-F5344CB8AC3E}">
        <p14:creationId xmlns:p14="http://schemas.microsoft.com/office/powerpoint/2010/main" val="11233603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Ask trainees what they think are some of the common challenges associated with auditing hand hygiene compliance?</a:t>
            </a:r>
          </a:p>
          <a:p>
            <a:r>
              <a:rPr lang="en-GB" sz="1200" kern="1200" dirty="0">
                <a:solidFill>
                  <a:schemeClr val="tx1"/>
                </a:solidFill>
                <a:effectLst/>
                <a:latin typeface="+mn-lt"/>
                <a:ea typeface="+mn-ea"/>
                <a:cs typeface="+mn-cs"/>
              </a:rPr>
              <a:t>Some of the common challenges reported include:</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Securing support for audit from managers and leaders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Audit considered too time and resource consuming</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 realistic monitoring</a:t>
            </a:r>
            <a:r>
              <a:rPr lang="en-GB" sz="1200" kern="1200" baseline="0" dirty="0">
                <a:solidFill>
                  <a:schemeClr val="tx1"/>
                </a:solidFill>
                <a:effectLst/>
                <a:latin typeface="+mn-lt"/>
                <a:ea typeface="+mn-ea"/>
                <a:cs typeface="+mn-cs"/>
              </a:rPr>
              <a:t> schedule</a:t>
            </a: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Can you think of any others?</a:t>
            </a:r>
          </a:p>
          <a:p>
            <a:pPr marL="0" indent="0">
              <a:buFont typeface="Arial" panose="020B0604020202020204" pitchFamily="34" charset="0"/>
              <a:buNone/>
            </a:pPr>
            <a:r>
              <a:rPr lang="en-GB" sz="1200" kern="1200" dirty="0">
                <a:solidFill>
                  <a:schemeClr val="tx1"/>
                </a:solidFill>
                <a:effectLst/>
                <a:latin typeface="+mn-lt"/>
                <a:ea typeface="+mn-ea"/>
                <a:cs typeface="+mn-cs"/>
              </a:rPr>
              <a:t>Discuss potential solutions and ask trainees whether they have any examples of how they have successfully implemented hand hygiene audits. </a:t>
            </a:r>
          </a:p>
          <a:p>
            <a:pPr marL="0" indent="0">
              <a:buFont typeface="Arial" panose="020B0604020202020204" pitchFamily="34" charset="0"/>
              <a:buNone/>
            </a:pPr>
            <a:r>
              <a:rPr lang="en-GB" sz="1200" kern="1200" dirty="0">
                <a:solidFill>
                  <a:schemeClr val="tx1"/>
                </a:solidFill>
                <a:effectLst/>
                <a:latin typeface="+mn-lt"/>
                <a:ea typeface="+mn-ea"/>
                <a:cs typeface="+mn-cs"/>
              </a:rPr>
              <a:t>If WASH FIT is being implemented, it is likely that there will be some general support for associated audits, but there will still be a need for regular communication on the value of the data that will be generated. Hand hygiene audit results feed into the general facility improvement plan.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6663F19D-E211-634A-96F2-017192E3534B}" type="slidenum">
              <a:rPr lang="en-US" smtClean="0"/>
              <a:t>22</a:t>
            </a:fld>
            <a:endParaRPr lang="en-US"/>
          </a:p>
        </p:txBody>
      </p:sp>
    </p:spTree>
    <p:extLst>
      <p:ext uri="{BB962C8B-B14F-4D97-AF65-F5344CB8AC3E}">
        <p14:creationId xmlns:p14="http://schemas.microsoft.com/office/powerpoint/2010/main" val="5982819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p:txBody>
      </p:sp>
      <p:sp>
        <p:nvSpPr>
          <p:cNvPr id="4" name="Slide Number Placeholder 3"/>
          <p:cNvSpPr>
            <a:spLocks noGrp="1"/>
          </p:cNvSpPr>
          <p:nvPr>
            <p:ph type="sldNum" sz="quarter" idx="10"/>
          </p:nvPr>
        </p:nvSpPr>
        <p:spPr/>
        <p:txBody>
          <a:bodyPr/>
          <a:lstStyle/>
          <a:p>
            <a:fld id="{6663F19D-E211-634A-96F2-017192E3534B}" type="slidenum">
              <a:rPr lang="en-US" smtClean="0"/>
              <a:t>23</a:t>
            </a:fld>
            <a:endParaRPr lang="en-US"/>
          </a:p>
        </p:txBody>
      </p:sp>
    </p:spTree>
    <p:extLst>
      <p:ext uri="{BB962C8B-B14F-4D97-AF65-F5344CB8AC3E}">
        <p14:creationId xmlns:p14="http://schemas.microsoft.com/office/powerpoint/2010/main" val="2868747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pPr marL="0" indent="0">
              <a:lnSpc>
                <a:spcPct val="110000"/>
              </a:lnSpc>
              <a:spcBef>
                <a:spcPts val="0"/>
              </a:spcBef>
              <a:buNone/>
            </a:pPr>
            <a:r>
              <a:rPr lang="en-US" dirty="0">
                <a:latin typeface="Arial" panose="020B0604020202020204" pitchFamily="34" charset="0"/>
                <a:cs typeface="Arial" panose="020B0604020202020204" pitchFamily="34" charset="0"/>
              </a:rPr>
              <a:t>Emphasize here that promotion doesn’t just mean posters.</a:t>
            </a:r>
          </a:p>
          <a:p>
            <a:pPr marL="0" indent="0">
              <a:lnSpc>
                <a:spcPct val="110000"/>
              </a:lnSpc>
              <a:spcBef>
                <a:spcPts val="0"/>
              </a:spcBef>
              <a:buNone/>
            </a:pPr>
            <a:r>
              <a:rPr lang="en-US" dirty="0">
                <a:latin typeface="Arial" panose="020B0604020202020204" pitchFamily="34" charset="0"/>
                <a:cs typeface="Arial" panose="020B0604020202020204" pitchFamily="34" charset="0"/>
              </a:rPr>
              <a:t>Ask trainees to think of other ways hand hygiene promotion can take place in a facility.</a:t>
            </a:r>
          </a:p>
          <a:p>
            <a:pPr marL="0" indent="0">
              <a:lnSpc>
                <a:spcPct val="110000"/>
              </a:lnSpc>
              <a:spcBef>
                <a:spcPts val="0"/>
              </a:spcBef>
              <a:buNone/>
            </a:pPr>
            <a:r>
              <a:rPr lang="en-US" dirty="0">
                <a:latin typeface="Arial" panose="020B0604020202020204" pitchFamily="34" charset="0"/>
                <a:cs typeface="Arial" panose="020B0604020202020204" pitchFamily="34" charset="0"/>
              </a:rPr>
              <a:t>Prompt with the following questions:</a:t>
            </a:r>
          </a:p>
          <a:p>
            <a:pPr marL="0" indent="0">
              <a:lnSpc>
                <a:spcPct val="110000"/>
              </a:lnSpc>
              <a:spcBef>
                <a:spcPts val="0"/>
              </a:spcBef>
              <a:buNone/>
            </a:pPr>
            <a:r>
              <a:rPr lang="en-US" dirty="0">
                <a:latin typeface="Arial" panose="020B0604020202020204" pitchFamily="34" charset="0"/>
                <a:cs typeface="Arial" panose="020B0604020202020204" pitchFamily="34" charset="0"/>
              </a:rPr>
              <a:t>As we just saw on the previous slide, campaigns are also ways to promote hand hygiene, both global and local campaigns – including radio campaigns, community campaigns etc.</a:t>
            </a:r>
          </a:p>
          <a:p>
            <a:pPr marL="0" indent="0">
              <a:lnSpc>
                <a:spcPct val="110000"/>
              </a:lnSpc>
              <a:spcBef>
                <a:spcPts val="0"/>
              </a:spcBef>
              <a:buNone/>
            </a:pPr>
            <a:r>
              <a:rPr lang="en-US" dirty="0">
                <a:latin typeface="Arial" panose="020B0604020202020204" pitchFamily="34" charset="0"/>
                <a:cs typeface="Arial" panose="020B0604020202020204" pitchFamily="34" charset="0"/>
              </a:rPr>
              <a:t>Use of leaflets in local languages can be useful, also messages on tee-shirts and pin badges are sometimes used.</a:t>
            </a:r>
          </a:p>
          <a:p>
            <a:pPr marL="0" indent="0">
              <a:lnSpc>
                <a:spcPct val="110000"/>
              </a:lnSpc>
              <a:spcBef>
                <a:spcPts val="0"/>
              </a:spcBef>
              <a:buNone/>
            </a:pPr>
            <a:r>
              <a:rPr lang="en-US" dirty="0">
                <a:latin typeface="Arial" panose="020B0604020202020204" pitchFamily="34" charset="0"/>
                <a:cs typeface="Arial" panose="020B0604020202020204" pitchFamily="34" charset="0"/>
              </a:rPr>
              <a:t>Consider what works best for your setting.</a:t>
            </a:r>
          </a:p>
          <a:p>
            <a:pPr marL="171450" indent="-171450">
              <a:lnSpc>
                <a:spcPct val="110000"/>
              </a:lnSpc>
              <a:spcBef>
                <a:spcPts val="0"/>
              </a:spcBef>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171450" indent="-171450">
              <a:lnSpc>
                <a:spcPct val="110000"/>
              </a:lnSpc>
              <a:spcBef>
                <a:spcPts val="0"/>
              </a:spcBef>
              <a:buFont typeface="Arial" panose="020B0604020202020204" pitchFamily="34" charset="0"/>
              <a:buChar char="•"/>
            </a:pPr>
            <a:endParaRPr 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6663F19D-E211-634A-96F2-017192E3534B}" type="slidenum">
              <a:rPr lang="en-US" smtClean="0"/>
              <a:t>24</a:t>
            </a:fld>
            <a:endParaRPr lang="en-US"/>
          </a:p>
        </p:txBody>
      </p:sp>
    </p:spTree>
    <p:extLst>
      <p:ext uri="{BB962C8B-B14F-4D97-AF65-F5344CB8AC3E}">
        <p14:creationId xmlns:p14="http://schemas.microsoft.com/office/powerpoint/2010/main" val="1478178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p:txBody>
      </p:sp>
      <p:sp>
        <p:nvSpPr>
          <p:cNvPr id="4" name="Slide Number Placeholder 3"/>
          <p:cNvSpPr>
            <a:spLocks noGrp="1"/>
          </p:cNvSpPr>
          <p:nvPr>
            <p:ph type="sldNum" sz="quarter" idx="10"/>
          </p:nvPr>
        </p:nvSpPr>
        <p:spPr/>
        <p:txBody>
          <a:bodyPr/>
          <a:lstStyle/>
          <a:p>
            <a:fld id="{6663F19D-E211-634A-96F2-017192E3534B}" type="slidenum">
              <a:rPr lang="en-US" smtClean="0"/>
              <a:t>25</a:t>
            </a:fld>
            <a:endParaRPr lang="en-US"/>
          </a:p>
        </p:txBody>
      </p:sp>
    </p:spTree>
    <p:extLst>
      <p:ext uri="{BB962C8B-B14F-4D97-AF65-F5344CB8AC3E}">
        <p14:creationId xmlns:p14="http://schemas.microsoft.com/office/powerpoint/2010/main" val="10797374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r>
              <a:rPr lang="en-US" dirty="0"/>
              <a:t>Ask the trainees to once more return to their groups and look again at the scenario presented. A key challenge identified earlier was the lack of engagement of senior managers in hand hygiene improvement – it appears in this scenario that managers are not prioritizing hand hygiene.</a:t>
            </a:r>
          </a:p>
          <a:p>
            <a:r>
              <a:rPr lang="en-US" dirty="0"/>
              <a:t>Ask them to discuss some ideas on how managers might be engaged to take hand hygiene more seriously.</a:t>
            </a:r>
          </a:p>
          <a:p>
            <a:r>
              <a:rPr lang="en-US" dirty="0"/>
              <a:t>Some ideas and prompts might include: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Persuading managers to participate in some of the audits and then discussing results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Using the concerns of the female patient as a driver to engage managers and trying to secure their support to a) verbally support/promote the importance of hand hygiene to health-care workers b) authorise/mandate a hand hygiene improvement programme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Explain how the evidence suggests that senior role models and champions have a huge influence on staff behaviour - discuss the possibility of the senior manager verbally supporting/promoting the improvement at high-level organizational meetings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Explore whether it is feasible to identify a Hand Hygiene Co-ordinator/project manager to direct a renewed hand hygiene initiative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Discuss funding in the broader context of WASH improvements</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These and other ideas can be found in the WHO IPC Hand Hygiene Resources, Template Letter to Advocate Hand Hygiene to Managers,  </a:t>
            </a:r>
            <a:r>
              <a:rPr lang="en-GB" dirty="0">
                <a:hlinkClick r:id="rId3"/>
              </a:rPr>
              <a:t>https://www.who.int/gpsc/5may/Template_Letter_to_Advocate.pdf?ua=1</a:t>
            </a: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And:</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Training, monitoring and communication plans are supported (</a:t>
            </a:r>
            <a:r>
              <a:rPr lang="en-US" sz="1200" dirty="0" err="1">
                <a:latin typeface="Arial" panose="020B0604020202020204" pitchFamily="34" charset="0"/>
                <a:cs typeface="Arial" panose="020B0604020202020204" pitchFamily="34" charset="0"/>
              </a:rPr>
              <a:t>inc</a:t>
            </a:r>
            <a:r>
              <a:rPr lang="en-US" sz="1200" dirty="0">
                <a:latin typeface="Arial" panose="020B0604020202020204" pitchFamily="34" charset="0"/>
                <a:cs typeface="Arial" panose="020B0604020202020204" pitchFamily="34" charset="0"/>
              </a:rPr>
              <a:t> budget allocation)</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Messages from leaders </a:t>
            </a:r>
            <a:r>
              <a:rPr lang="en-US" sz="1200">
                <a:latin typeface="Arial" panose="020B0604020202020204" pitchFamily="34" charset="0"/>
                <a:cs typeface="Arial" panose="020B0604020202020204" pitchFamily="34" charset="0"/>
              </a:rPr>
              <a:t>are visible/audible and updated</a:t>
            </a:r>
            <a:endParaRPr lang="en-US" sz="12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Leaders are seen to attend training and role model hand hygiene as per the Five Moments</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Staff have WASH and IPC related responsibilities and are appraised, with high performing staff recognized &amp; rewarded and those who do not perform managed according to the local culture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5"/>
          </p:nvPr>
        </p:nvSpPr>
        <p:spPr/>
        <p:txBody>
          <a:bodyPr/>
          <a:lstStyle/>
          <a:p>
            <a:fld id="{6663F19D-E211-634A-96F2-017192E3534B}" type="slidenum">
              <a:rPr lang="en-US" smtClean="0"/>
              <a:t>26</a:t>
            </a:fld>
            <a:endParaRPr lang="en-US"/>
          </a:p>
        </p:txBody>
      </p:sp>
    </p:spTree>
    <p:extLst>
      <p:ext uri="{BB962C8B-B14F-4D97-AF65-F5344CB8AC3E}">
        <p14:creationId xmlns:p14="http://schemas.microsoft.com/office/powerpoint/2010/main" val="30396649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r>
              <a:rPr lang="en-US" dirty="0"/>
              <a:t>READ SLIDE</a:t>
            </a:r>
          </a:p>
        </p:txBody>
      </p:sp>
      <p:sp>
        <p:nvSpPr>
          <p:cNvPr id="4" name="Slide Number Placeholder 3"/>
          <p:cNvSpPr>
            <a:spLocks noGrp="1"/>
          </p:cNvSpPr>
          <p:nvPr>
            <p:ph type="sldNum" sz="quarter" idx="5"/>
          </p:nvPr>
        </p:nvSpPr>
        <p:spPr/>
        <p:txBody>
          <a:bodyPr/>
          <a:lstStyle/>
          <a:p>
            <a:fld id="{6663F19D-E211-634A-96F2-017192E3534B}" type="slidenum">
              <a:rPr lang="en-US" smtClean="0"/>
              <a:t>27</a:t>
            </a:fld>
            <a:endParaRPr lang="en-US"/>
          </a:p>
        </p:txBody>
      </p:sp>
    </p:spTree>
    <p:extLst>
      <p:ext uri="{BB962C8B-B14F-4D97-AF65-F5344CB8AC3E}">
        <p14:creationId xmlns:p14="http://schemas.microsoft.com/office/powerpoint/2010/main" val="17286317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a:t>
            </a:r>
            <a:r>
              <a:rPr lang="en-US" baseline="0" dirty="0"/>
              <a:t> SLIDE</a:t>
            </a:r>
            <a:endParaRPr lang="en-US" dirty="0"/>
          </a:p>
        </p:txBody>
      </p:sp>
      <p:sp>
        <p:nvSpPr>
          <p:cNvPr id="4" name="Slide Number Placeholder 3"/>
          <p:cNvSpPr>
            <a:spLocks noGrp="1"/>
          </p:cNvSpPr>
          <p:nvPr>
            <p:ph type="sldNum" sz="quarter" idx="10"/>
          </p:nvPr>
        </p:nvSpPr>
        <p:spPr/>
        <p:txBody>
          <a:bodyPr/>
          <a:lstStyle/>
          <a:p>
            <a:fld id="{6663F19D-E211-634A-96F2-017192E3534B}" type="slidenum">
              <a:rPr lang="en-US" smtClean="0"/>
              <a:t>28</a:t>
            </a:fld>
            <a:endParaRPr lang="en-US"/>
          </a:p>
        </p:txBody>
      </p:sp>
    </p:spTree>
    <p:extLst>
      <p:ext uri="{BB962C8B-B14F-4D97-AF65-F5344CB8AC3E}">
        <p14:creationId xmlns:p14="http://schemas.microsoft.com/office/powerpoint/2010/main" val="9097991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63F19D-E211-634A-96F2-017192E3534B}" type="slidenum">
              <a:rPr lang="en-US" smtClean="0"/>
              <a:t>30</a:t>
            </a:fld>
            <a:endParaRPr lang="en-US"/>
          </a:p>
        </p:txBody>
      </p:sp>
    </p:spTree>
    <p:extLst>
      <p:ext uri="{BB962C8B-B14F-4D97-AF65-F5344CB8AC3E}">
        <p14:creationId xmlns:p14="http://schemas.microsoft.com/office/powerpoint/2010/main" val="3514398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r>
              <a:rPr lang="en-US" dirty="0"/>
              <a:t>Different</a:t>
            </a:r>
            <a:r>
              <a:rPr lang="en-US" baseline="0" dirty="0"/>
              <a:t> sources include people, i.e. patients, and the environment - anything that hands directly touch</a:t>
            </a:r>
          </a:p>
          <a:p>
            <a:r>
              <a:rPr lang="en-US" baseline="0" dirty="0"/>
              <a:t>Microbes are resistant to antibiotics due to their misuse and overuse over time and this varies between settings and countries (this module does not cover the topic of AMR)</a:t>
            </a:r>
            <a:endParaRPr lang="en-US" dirty="0"/>
          </a:p>
          <a:p>
            <a:r>
              <a:rPr lang="en-US" dirty="0"/>
              <a:t>We</a:t>
            </a:r>
            <a:r>
              <a:rPr lang="en-US" baseline="0" dirty="0"/>
              <a:t> know that achieving hand hygiene everywhere is challenging everywhere - WHO guidelines summarize infrastructure, </a:t>
            </a:r>
            <a:r>
              <a:rPr lang="en-GB" baseline="0" noProof="0" dirty="0"/>
              <a:t>behavioural</a:t>
            </a:r>
            <a:r>
              <a:rPr lang="en-US" baseline="0" dirty="0"/>
              <a:t> and practice issues - you can read more there</a:t>
            </a:r>
            <a:endParaRPr lang="en-US" dirty="0"/>
          </a:p>
        </p:txBody>
      </p:sp>
      <p:sp>
        <p:nvSpPr>
          <p:cNvPr id="4" name="Slide Number Placeholder 3"/>
          <p:cNvSpPr>
            <a:spLocks noGrp="1"/>
          </p:cNvSpPr>
          <p:nvPr>
            <p:ph type="sldNum" sz="quarter" idx="5"/>
          </p:nvPr>
        </p:nvSpPr>
        <p:spPr/>
        <p:txBody>
          <a:bodyPr/>
          <a:lstStyle/>
          <a:p>
            <a:fld id="{6663F19D-E211-634A-96F2-017192E3534B}" type="slidenum">
              <a:rPr lang="en-US" smtClean="0"/>
              <a:t>3</a:t>
            </a:fld>
            <a:endParaRPr lang="en-US"/>
          </a:p>
        </p:txBody>
      </p:sp>
    </p:spTree>
    <p:extLst>
      <p:ext uri="{BB962C8B-B14F-4D97-AF65-F5344CB8AC3E}">
        <p14:creationId xmlns:p14="http://schemas.microsoft.com/office/powerpoint/2010/main" val="35496982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r>
              <a:rPr lang="en-US" dirty="0"/>
              <a:t>This is an </a:t>
            </a:r>
            <a:r>
              <a:rPr lang="en-US" baseline="0" dirty="0"/>
              <a:t>additional resource that can help participants on their HH improvement journey. Further details on how to use this tool are available on the WHO IPC webpages. </a:t>
            </a:r>
            <a:r>
              <a:rPr lang="en-US" dirty="0">
                <a:hlinkClick r:id="rId3"/>
              </a:rPr>
              <a:t>https://www.who.int/infection-prevention/en/</a:t>
            </a:r>
            <a:endParaRPr lang="en-US" baseline="0" dirty="0"/>
          </a:p>
          <a:p>
            <a:r>
              <a:rPr lang="en-US" baseline="0" dirty="0"/>
              <a:t>For further support on IPC, contact WHO for more information. </a:t>
            </a:r>
            <a:endParaRPr lang="en-US" dirty="0"/>
          </a:p>
        </p:txBody>
      </p:sp>
      <p:sp>
        <p:nvSpPr>
          <p:cNvPr id="4" name="Slide Number Placeholder 3"/>
          <p:cNvSpPr>
            <a:spLocks noGrp="1"/>
          </p:cNvSpPr>
          <p:nvPr>
            <p:ph type="sldNum" sz="quarter" idx="5"/>
          </p:nvPr>
        </p:nvSpPr>
        <p:spPr/>
        <p:txBody>
          <a:bodyPr/>
          <a:lstStyle/>
          <a:p>
            <a:fld id="{6663F19D-E211-634A-96F2-017192E3534B}" type="slidenum">
              <a:rPr lang="en-US" smtClean="0"/>
              <a:t>32</a:t>
            </a:fld>
            <a:endParaRPr lang="en-US"/>
          </a:p>
        </p:txBody>
      </p:sp>
    </p:spTree>
    <p:extLst>
      <p:ext uri="{BB962C8B-B14F-4D97-AF65-F5344CB8AC3E}">
        <p14:creationId xmlns:p14="http://schemas.microsoft.com/office/powerpoint/2010/main" val="6071545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Prompt</a:t>
            </a:r>
            <a:r>
              <a:rPr lang="en-US" baseline="0" dirty="0"/>
              <a:t> audience to this additional resource that can help them if deemed necessary at </a:t>
            </a:r>
            <a:r>
              <a:rPr lang="en-US" baseline="0"/>
              <a:t>local level </a:t>
            </a:r>
            <a:endParaRPr lang="en-US" dirty="0"/>
          </a:p>
          <a:p>
            <a:endParaRPr lang="en-US" dirty="0"/>
          </a:p>
        </p:txBody>
      </p:sp>
      <p:sp>
        <p:nvSpPr>
          <p:cNvPr id="4" name="Slide Number Placeholder 3"/>
          <p:cNvSpPr>
            <a:spLocks noGrp="1"/>
          </p:cNvSpPr>
          <p:nvPr>
            <p:ph type="sldNum" sz="quarter" idx="5"/>
          </p:nvPr>
        </p:nvSpPr>
        <p:spPr/>
        <p:txBody>
          <a:bodyPr/>
          <a:lstStyle/>
          <a:p>
            <a:fld id="{6663F19D-E211-634A-96F2-017192E3534B}" type="slidenum">
              <a:rPr lang="en-US" smtClean="0"/>
              <a:t>33</a:t>
            </a:fld>
            <a:endParaRPr lang="en-US"/>
          </a:p>
        </p:txBody>
      </p:sp>
    </p:spTree>
    <p:extLst>
      <p:ext uri="{BB962C8B-B14F-4D97-AF65-F5344CB8AC3E}">
        <p14:creationId xmlns:p14="http://schemas.microsoft.com/office/powerpoint/2010/main" val="387949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63F19D-E211-634A-96F2-017192E3534B}" type="slidenum">
              <a:rPr lang="en-US" smtClean="0"/>
              <a:t>4</a:t>
            </a:fld>
            <a:endParaRPr lang="en-US"/>
          </a:p>
        </p:txBody>
      </p:sp>
    </p:spTree>
    <p:extLst>
      <p:ext uri="{BB962C8B-B14F-4D97-AF65-F5344CB8AC3E}">
        <p14:creationId xmlns:p14="http://schemas.microsoft.com/office/powerpoint/2010/main" val="908227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3F19D-E211-634A-96F2-017192E3534B}" type="slidenum">
              <a:rPr lang="en-US" smtClean="0"/>
              <a:t>5</a:t>
            </a:fld>
            <a:endParaRPr lang="en-US"/>
          </a:p>
        </p:txBody>
      </p:sp>
    </p:spTree>
    <p:extLst>
      <p:ext uri="{BB962C8B-B14F-4D97-AF65-F5344CB8AC3E}">
        <p14:creationId xmlns:p14="http://schemas.microsoft.com/office/powerpoint/2010/main" val="451761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r>
              <a:rPr lang="en-US" dirty="0"/>
              <a:t>This</a:t>
            </a:r>
            <a:r>
              <a:rPr lang="en-US" baseline="0" dirty="0"/>
              <a:t> is a key summary to tell people the impact of poor HH, </a:t>
            </a:r>
            <a:r>
              <a:rPr lang="en-US" b="1" u="sng" baseline="0" dirty="0"/>
              <a:t>read full contents of slide to participants</a:t>
            </a:r>
          </a:p>
          <a:p>
            <a:r>
              <a:rPr lang="en-US" b="1" u="sng" baseline="0" dirty="0"/>
              <a:t>And say we will find out more about these words ‘system change’ and ‘institutional safety climate’ as we go through the main part of this session which is about improving HH</a:t>
            </a:r>
            <a:endParaRPr lang="en-US" b="1" u="sng" dirty="0"/>
          </a:p>
        </p:txBody>
      </p:sp>
      <p:sp>
        <p:nvSpPr>
          <p:cNvPr id="4" name="Slide Number Placeholder 3"/>
          <p:cNvSpPr>
            <a:spLocks noGrp="1"/>
          </p:cNvSpPr>
          <p:nvPr>
            <p:ph type="sldNum" sz="quarter" idx="5"/>
          </p:nvPr>
        </p:nvSpPr>
        <p:spPr/>
        <p:txBody>
          <a:bodyPr/>
          <a:lstStyle/>
          <a:p>
            <a:fld id="{6663F19D-E211-634A-96F2-017192E3534B}" type="slidenum">
              <a:rPr lang="en-US" smtClean="0"/>
              <a:t>6</a:t>
            </a:fld>
            <a:endParaRPr lang="en-US"/>
          </a:p>
        </p:txBody>
      </p:sp>
    </p:spTree>
    <p:extLst>
      <p:ext uri="{BB962C8B-B14F-4D97-AF65-F5344CB8AC3E}">
        <p14:creationId xmlns:p14="http://schemas.microsoft.com/office/powerpoint/2010/main" val="1947784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r>
              <a:rPr lang="en-US" dirty="0"/>
              <a:t>This is a summary of the five golden rules, the rest of the session will now</a:t>
            </a:r>
            <a:r>
              <a:rPr lang="en-US" baseline="0" dirty="0"/>
              <a:t> go into detail on these rules</a:t>
            </a:r>
            <a:endParaRPr lang="en-US" dirty="0"/>
          </a:p>
        </p:txBody>
      </p:sp>
      <p:sp>
        <p:nvSpPr>
          <p:cNvPr id="4" name="Slide Number Placeholder 3"/>
          <p:cNvSpPr>
            <a:spLocks noGrp="1"/>
          </p:cNvSpPr>
          <p:nvPr>
            <p:ph type="sldNum" sz="quarter" idx="10"/>
          </p:nvPr>
        </p:nvSpPr>
        <p:spPr/>
        <p:txBody>
          <a:bodyPr/>
          <a:lstStyle/>
          <a:p>
            <a:fld id="{6663F19D-E211-634A-96F2-017192E3534B}" type="slidenum">
              <a:rPr lang="en-US" smtClean="0"/>
              <a:t>7</a:t>
            </a:fld>
            <a:endParaRPr lang="en-US"/>
          </a:p>
        </p:txBody>
      </p:sp>
    </p:spTree>
    <p:extLst>
      <p:ext uri="{BB962C8B-B14F-4D97-AF65-F5344CB8AC3E}">
        <p14:creationId xmlns:p14="http://schemas.microsoft.com/office/powerpoint/2010/main" val="20381624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143000"/>
            <a:ext cx="4365625" cy="3086100"/>
          </a:xfrm>
        </p:spPr>
      </p:sp>
      <p:sp>
        <p:nvSpPr>
          <p:cNvPr id="3" name="Notes Placeholder 2"/>
          <p:cNvSpPr>
            <a:spLocks noGrp="1"/>
          </p:cNvSpPr>
          <p:nvPr>
            <p:ph type="body" idx="1"/>
          </p:nvPr>
        </p:nvSpPr>
        <p:spPr/>
        <p:txBody>
          <a:bodyPr/>
          <a:lstStyle/>
          <a:p>
            <a:r>
              <a:rPr lang="en-US" dirty="0"/>
              <a:t>READ THE SLIDE</a:t>
            </a:r>
            <a:r>
              <a:rPr lang="en-US" baseline="0" dirty="0"/>
              <a:t> VERBATUM AND PAUSE TO GIVE PEOPLE TIME TO DIGEST - the phrase point of care is important, e.g. in WASH FIT you will see this mentioned, it is something people need to understand</a:t>
            </a:r>
            <a:endParaRPr lang="en-US" dirty="0"/>
          </a:p>
        </p:txBody>
      </p:sp>
      <p:sp>
        <p:nvSpPr>
          <p:cNvPr id="4" name="Slide Number Placeholder 3"/>
          <p:cNvSpPr>
            <a:spLocks noGrp="1"/>
          </p:cNvSpPr>
          <p:nvPr>
            <p:ph type="sldNum" sz="quarter" idx="10"/>
          </p:nvPr>
        </p:nvSpPr>
        <p:spPr/>
        <p:txBody>
          <a:bodyPr/>
          <a:lstStyle/>
          <a:p>
            <a:fld id="{6663F19D-E211-634A-96F2-017192E3534B}" type="slidenum">
              <a:rPr lang="en-US" smtClean="0"/>
              <a:t>8</a:t>
            </a:fld>
            <a:endParaRPr lang="en-US"/>
          </a:p>
        </p:txBody>
      </p:sp>
    </p:spTree>
    <p:extLst>
      <p:ext uri="{BB962C8B-B14F-4D97-AF65-F5344CB8AC3E}">
        <p14:creationId xmlns:p14="http://schemas.microsoft.com/office/powerpoint/2010/main" val="17979294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2060"/>
                </a:solidFill>
                <a:latin typeface="Arial" panose="020B0604020202020204" pitchFamily="34" charset="0"/>
                <a:cs typeface="Arial" panose="020B0604020202020204" pitchFamily="34" charset="0"/>
              </a:rPr>
              <a:t>We</a:t>
            </a:r>
            <a:r>
              <a:rPr lang="en-US" sz="1200" baseline="0" dirty="0">
                <a:solidFill>
                  <a:srgbClr val="002060"/>
                </a:solidFill>
                <a:latin typeface="Arial" panose="020B0604020202020204" pitchFamily="34" charset="0"/>
                <a:cs typeface="Arial" panose="020B0604020202020204" pitchFamily="34" charset="0"/>
              </a:rPr>
              <a:t> will w</a:t>
            </a:r>
            <a:r>
              <a:rPr lang="en-US" sz="1200" dirty="0">
                <a:solidFill>
                  <a:srgbClr val="002060"/>
                </a:solidFill>
                <a:latin typeface="Arial" panose="020B0604020202020204" pitchFamily="34" charset="0"/>
                <a:cs typeface="Arial" panose="020B0604020202020204" pitchFamily="34" charset="0"/>
              </a:rPr>
              <a:t>atch a short video to help understand</a:t>
            </a:r>
            <a:r>
              <a:rPr lang="en-US" sz="1200" baseline="0" dirty="0">
                <a:solidFill>
                  <a:srgbClr val="002060"/>
                </a:solidFill>
                <a:latin typeface="Arial" panose="020B0604020202020204" pitchFamily="34" charset="0"/>
                <a:cs typeface="Arial" panose="020B0604020202020204" pitchFamily="34" charset="0"/>
              </a:rPr>
              <a:t> hand hygiene in healthcare including workflow and the most important times for hand decontamination to protect patient and health workers - show</a:t>
            </a:r>
            <a:r>
              <a:rPr lang="en-US" sz="1200" dirty="0">
                <a:solidFill>
                  <a:srgbClr val="002060"/>
                </a:solidFill>
                <a:latin typeface="Arial" panose="020B0604020202020204" pitchFamily="34" charset="0"/>
                <a:cs typeface="Arial" panose="020B0604020202020204" pitchFamily="34" charset="0"/>
              </a:rPr>
              <a:t> from 2m44s to 6m16s - if you have time you may want to show more</a:t>
            </a:r>
          </a:p>
          <a:p>
            <a:endParaRPr lang="en-US" dirty="0"/>
          </a:p>
        </p:txBody>
      </p:sp>
      <p:sp>
        <p:nvSpPr>
          <p:cNvPr id="4" name="Slide Number Placeholder 3"/>
          <p:cNvSpPr>
            <a:spLocks noGrp="1"/>
          </p:cNvSpPr>
          <p:nvPr>
            <p:ph type="sldNum" sz="quarter" idx="10"/>
          </p:nvPr>
        </p:nvSpPr>
        <p:spPr/>
        <p:txBody>
          <a:bodyPr/>
          <a:lstStyle/>
          <a:p>
            <a:fld id="{6663F19D-E211-634A-96F2-017192E3534B}" type="slidenum">
              <a:rPr lang="en-US" smtClean="0"/>
              <a:t>9</a:t>
            </a:fld>
            <a:endParaRPr lang="en-US"/>
          </a:p>
        </p:txBody>
      </p:sp>
    </p:spTree>
    <p:extLst>
      <p:ext uri="{BB962C8B-B14F-4D97-AF65-F5344CB8AC3E}">
        <p14:creationId xmlns:p14="http://schemas.microsoft.com/office/powerpoint/2010/main" val="5454491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80524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98452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020050" y="1"/>
            <a:ext cx="2673350" cy="6607174"/>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7867650" cy="660717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690632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FF"/>
          </a:solidFill>
        </p:spPr>
        <p:txBody>
          <a:bodyPr vert="horz" lIns="104306" tIns="52153" rIns="104306" bIns="52153" rtlCol="0" anchor="ctr">
            <a:normAutofit/>
          </a:bodyPr>
          <a:lstStyle>
            <a:lvl1pPr marL="266189" indent="0" algn="ctr" defTabSz="1043022" rtl="0" eaLnBrk="1" latinLnBrk="0" hangingPunct="1">
              <a:spcBef>
                <a:spcPct val="0"/>
              </a:spcBef>
              <a:buNone/>
              <a:defRPr lang="en-US" sz="5000"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
        <p:nvSpPr>
          <p:cNvPr id="5" name="TextBox 4"/>
          <p:cNvSpPr txBox="1"/>
          <p:nvPr/>
        </p:nvSpPr>
        <p:spPr>
          <a:xfrm>
            <a:off x="8198273" y="0"/>
            <a:ext cx="2495127" cy="459268"/>
          </a:xfrm>
          <a:prstGeom prst="rect">
            <a:avLst/>
          </a:prstGeom>
          <a:noFill/>
        </p:spPr>
        <p:txBody>
          <a:bodyPr wrap="square" lIns="104306" tIns="52153" rIns="104306" bIns="52153" rtlCol="0">
            <a:spAutoFit/>
          </a:bodyPr>
          <a:lstStyle/>
          <a:p>
            <a:pPr algn="r"/>
            <a:r>
              <a:rPr lang="en-US" sz="2300" b="1">
                <a:solidFill>
                  <a:schemeClr val="bg1"/>
                </a:solidFill>
                <a:effectLst/>
                <a:latin typeface="Arial" pitchFamily="34" charset="0"/>
                <a:cs typeface="Arial" pitchFamily="34" charset="0"/>
              </a:rPr>
              <a:t>DRAFT</a:t>
            </a:r>
            <a:endParaRPr lang="en-US" sz="3700" b="1">
              <a:solidFill>
                <a:schemeClr val="bg1"/>
              </a:solidFill>
              <a:effectLst/>
              <a:latin typeface="Arial" pitchFamily="34" charset="0"/>
              <a:cs typeface="Arial" pitchFamily="34" charset="0"/>
            </a:endParaRPr>
          </a:p>
        </p:txBody>
      </p:sp>
      <p:pic>
        <p:nvPicPr>
          <p:cNvPr id="6" name="Content Placehold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51181" y="6637110"/>
            <a:ext cx="1042219" cy="924153"/>
          </a:xfrm>
          <a:prstGeom prst="rect">
            <a:avLst/>
          </a:prstGeom>
        </p:spPr>
      </p:pic>
    </p:spTree>
    <p:extLst>
      <p:ext uri="{BB962C8B-B14F-4D97-AF65-F5344CB8AC3E}">
        <p14:creationId xmlns:p14="http://schemas.microsoft.com/office/powerpoint/2010/main" val="19237398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FF"/>
          </a:solidFill>
        </p:spPr>
        <p:txBody>
          <a:bodyPr vert="horz" lIns="104306" tIns="52153" rIns="104306" bIns="52153" rtlCol="0" anchor="ctr">
            <a:normAutofit/>
          </a:bodyPr>
          <a:lstStyle>
            <a:lvl1pPr marL="266189" indent="0" algn="ctr" defTabSz="1043022" rtl="0" eaLnBrk="1" latinLnBrk="0" hangingPunct="1">
              <a:spcBef>
                <a:spcPct val="0"/>
              </a:spcBef>
              <a:buNone/>
              <a:defRPr lang="en-US" sz="5000"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
        <p:nvSpPr>
          <p:cNvPr id="5" name="TextBox 4"/>
          <p:cNvSpPr txBox="1"/>
          <p:nvPr/>
        </p:nvSpPr>
        <p:spPr>
          <a:xfrm>
            <a:off x="8198273" y="0"/>
            <a:ext cx="2495127" cy="459268"/>
          </a:xfrm>
          <a:prstGeom prst="rect">
            <a:avLst/>
          </a:prstGeom>
          <a:noFill/>
        </p:spPr>
        <p:txBody>
          <a:bodyPr wrap="square" lIns="104306" tIns="52153" rIns="104306" bIns="52153" rtlCol="0">
            <a:spAutoFit/>
          </a:bodyPr>
          <a:lstStyle/>
          <a:p>
            <a:pPr algn="r"/>
            <a:r>
              <a:rPr lang="en-US" sz="2300" b="1">
                <a:solidFill>
                  <a:schemeClr val="bg1"/>
                </a:solidFill>
                <a:effectLst/>
                <a:latin typeface="Arial" pitchFamily="34" charset="0"/>
                <a:cs typeface="Arial" pitchFamily="34" charset="0"/>
              </a:rPr>
              <a:t>DRAFT</a:t>
            </a:r>
            <a:endParaRPr lang="en-US" sz="3700" b="1">
              <a:solidFill>
                <a:schemeClr val="bg1"/>
              </a:solidFill>
              <a:effectLst/>
              <a:latin typeface="Arial" pitchFamily="34" charset="0"/>
              <a:cs typeface="Arial" pitchFamily="34" charset="0"/>
            </a:endParaRPr>
          </a:p>
        </p:txBody>
      </p:sp>
      <p:pic>
        <p:nvPicPr>
          <p:cNvPr id="6" name="Content Placehold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51181" y="6637110"/>
            <a:ext cx="1042219" cy="924153"/>
          </a:xfrm>
          <a:prstGeom prst="rect">
            <a:avLst/>
          </a:prstGeom>
        </p:spPr>
      </p:pic>
    </p:spTree>
    <p:extLst>
      <p:ext uri="{BB962C8B-B14F-4D97-AF65-F5344CB8AC3E}">
        <p14:creationId xmlns:p14="http://schemas.microsoft.com/office/powerpoint/2010/main" val="34149876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FF"/>
          </a:solidFill>
        </p:spPr>
        <p:txBody>
          <a:bodyPr vert="horz" lIns="104306" tIns="52153" rIns="104306" bIns="52153" rtlCol="0" anchor="ctr">
            <a:normAutofit/>
          </a:bodyPr>
          <a:lstStyle>
            <a:lvl1pPr marL="266189" indent="0" algn="ctr" defTabSz="1043022" rtl="0" eaLnBrk="1" latinLnBrk="0" hangingPunct="1">
              <a:spcBef>
                <a:spcPct val="0"/>
              </a:spcBef>
              <a:buNone/>
              <a:defRPr lang="en-US" sz="5000"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
        <p:nvSpPr>
          <p:cNvPr id="5" name="TextBox 4"/>
          <p:cNvSpPr txBox="1"/>
          <p:nvPr/>
        </p:nvSpPr>
        <p:spPr>
          <a:xfrm>
            <a:off x="8198273" y="0"/>
            <a:ext cx="2495127" cy="459268"/>
          </a:xfrm>
          <a:prstGeom prst="rect">
            <a:avLst/>
          </a:prstGeom>
          <a:noFill/>
        </p:spPr>
        <p:txBody>
          <a:bodyPr wrap="square" lIns="104306" tIns="52153" rIns="104306" bIns="52153" rtlCol="0">
            <a:spAutoFit/>
          </a:bodyPr>
          <a:lstStyle/>
          <a:p>
            <a:pPr algn="r"/>
            <a:r>
              <a:rPr lang="en-US" sz="2300" b="1">
                <a:solidFill>
                  <a:schemeClr val="bg1"/>
                </a:solidFill>
                <a:effectLst/>
                <a:latin typeface="Arial" pitchFamily="34" charset="0"/>
                <a:cs typeface="Arial" pitchFamily="34" charset="0"/>
              </a:rPr>
              <a:t>DRAFT</a:t>
            </a:r>
            <a:endParaRPr lang="en-US" sz="3700" b="1">
              <a:solidFill>
                <a:schemeClr val="bg1"/>
              </a:solidFill>
              <a:effectLst/>
              <a:latin typeface="Arial" pitchFamily="34" charset="0"/>
              <a:cs typeface="Arial" pitchFamily="34" charset="0"/>
            </a:endParaRPr>
          </a:p>
        </p:txBody>
      </p:sp>
      <p:pic>
        <p:nvPicPr>
          <p:cNvPr id="6" name="Content Placehold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51181" y="6637110"/>
            <a:ext cx="1042219" cy="924153"/>
          </a:xfrm>
          <a:prstGeom prst="rect">
            <a:avLst/>
          </a:prstGeom>
        </p:spPr>
      </p:pic>
    </p:spTree>
    <p:extLst>
      <p:ext uri="{BB962C8B-B14F-4D97-AF65-F5344CB8AC3E}">
        <p14:creationId xmlns:p14="http://schemas.microsoft.com/office/powerpoint/2010/main" val="24113507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FF"/>
          </a:solidFill>
        </p:spPr>
        <p:txBody>
          <a:bodyPr vert="horz" lIns="104306" tIns="52153" rIns="104306" bIns="52153" rtlCol="0" anchor="ctr">
            <a:normAutofit/>
          </a:bodyPr>
          <a:lstStyle>
            <a:lvl1pPr marL="266189" indent="0" algn="ctr" defTabSz="1043022" rtl="0" eaLnBrk="1" latinLnBrk="0" hangingPunct="1">
              <a:spcBef>
                <a:spcPct val="0"/>
              </a:spcBef>
              <a:buNone/>
              <a:defRPr lang="en-US" sz="5000"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
        <p:nvSpPr>
          <p:cNvPr id="5" name="TextBox 4"/>
          <p:cNvSpPr txBox="1"/>
          <p:nvPr/>
        </p:nvSpPr>
        <p:spPr>
          <a:xfrm>
            <a:off x="8198273" y="0"/>
            <a:ext cx="2495127" cy="459268"/>
          </a:xfrm>
          <a:prstGeom prst="rect">
            <a:avLst/>
          </a:prstGeom>
          <a:noFill/>
        </p:spPr>
        <p:txBody>
          <a:bodyPr wrap="square" lIns="104306" tIns="52153" rIns="104306" bIns="52153" rtlCol="0">
            <a:spAutoFit/>
          </a:bodyPr>
          <a:lstStyle/>
          <a:p>
            <a:pPr algn="r"/>
            <a:r>
              <a:rPr lang="en-US" sz="2300" b="1">
                <a:solidFill>
                  <a:schemeClr val="bg1"/>
                </a:solidFill>
                <a:effectLst/>
                <a:latin typeface="Arial" pitchFamily="34" charset="0"/>
                <a:cs typeface="Arial" pitchFamily="34" charset="0"/>
              </a:rPr>
              <a:t>DRAFT</a:t>
            </a:r>
            <a:endParaRPr lang="en-US" sz="3700" b="1">
              <a:solidFill>
                <a:schemeClr val="bg1"/>
              </a:solidFill>
              <a:effectLst/>
              <a:latin typeface="Arial" pitchFamily="34" charset="0"/>
              <a:cs typeface="Arial" pitchFamily="34" charset="0"/>
            </a:endParaRPr>
          </a:p>
        </p:txBody>
      </p:sp>
      <p:pic>
        <p:nvPicPr>
          <p:cNvPr id="6" name="Content Placehold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51181" y="6637110"/>
            <a:ext cx="1042219" cy="924153"/>
          </a:xfrm>
          <a:prstGeom prst="rect">
            <a:avLst/>
          </a:prstGeom>
        </p:spPr>
      </p:pic>
    </p:spTree>
    <p:extLst>
      <p:ext uri="{BB962C8B-B14F-4D97-AF65-F5344CB8AC3E}">
        <p14:creationId xmlns:p14="http://schemas.microsoft.com/office/powerpoint/2010/main" val="40376253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FF"/>
          </a:solidFill>
        </p:spPr>
        <p:txBody>
          <a:bodyPr vert="horz" lIns="104306" tIns="52153" rIns="104306" bIns="52153" rtlCol="0" anchor="ctr">
            <a:normAutofit/>
          </a:bodyPr>
          <a:lstStyle>
            <a:lvl1pPr marL="266189" indent="0" algn="ctr" defTabSz="1043022" rtl="0" eaLnBrk="1" latinLnBrk="0" hangingPunct="1">
              <a:spcBef>
                <a:spcPct val="0"/>
              </a:spcBef>
              <a:buNone/>
              <a:defRPr lang="en-US" sz="5000"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
        <p:nvSpPr>
          <p:cNvPr id="5" name="TextBox 4"/>
          <p:cNvSpPr txBox="1"/>
          <p:nvPr/>
        </p:nvSpPr>
        <p:spPr>
          <a:xfrm>
            <a:off x="8198273" y="0"/>
            <a:ext cx="2495127" cy="459268"/>
          </a:xfrm>
          <a:prstGeom prst="rect">
            <a:avLst/>
          </a:prstGeom>
          <a:noFill/>
        </p:spPr>
        <p:txBody>
          <a:bodyPr wrap="square" lIns="104306" tIns="52153" rIns="104306" bIns="52153" rtlCol="0">
            <a:spAutoFit/>
          </a:bodyPr>
          <a:lstStyle/>
          <a:p>
            <a:pPr algn="r"/>
            <a:r>
              <a:rPr lang="en-US" sz="2300" b="1">
                <a:solidFill>
                  <a:schemeClr val="bg1"/>
                </a:solidFill>
                <a:effectLst/>
                <a:latin typeface="Arial" pitchFamily="34" charset="0"/>
                <a:cs typeface="Arial" pitchFamily="34" charset="0"/>
              </a:rPr>
              <a:t>DRAFT</a:t>
            </a:r>
            <a:endParaRPr lang="en-US" sz="3700" b="1">
              <a:solidFill>
                <a:schemeClr val="bg1"/>
              </a:solidFill>
              <a:effectLst/>
              <a:latin typeface="Arial" pitchFamily="34" charset="0"/>
              <a:cs typeface="Arial" pitchFamily="34" charset="0"/>
            </a:endParaRPr>
          </a:p>
        </p:txBody>
      </p:sp>
      <p:pic>
        <p:nvPicPr>
          <p:cNvPr id="6" name="Content Placehold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51181" y="6637110"/>
            <a:ext cx="1042219" cy="924153"/>
          </a:xfrm>
          <a:prstGeom prst="rect">
            <a:avLst/>
          </a:prstGeom>
        </p:spPr>
      </p:pic>
    </p:spTree>
    <p:extLst>
      <p:ext uri="{BB962C8B-B14F-4D97-AF65-F5344CB8AC3E}">
        <p14:creationId xmlns:p14="http://schemas.microsoft.com/office/powerpoint/2010/main" val="6392739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FF"/>
          </a:solidFill>
        </p:spPr>
        <p:txBody>
          <a:bodyPr vert="horz" lIns="104306" tIns="52153" rIns="104306" bIns="52153" rtlCol="0" anchor="ctr">
            <a:normAutofit/>
          </a:bodyPr>
          <a:lstStyle>
            <a:lvl1pPr marL="266189" indent="0" algn="ctr" defTabSz="1043022" rtl="0" eaLnBrk="1" latinLnBrk="0" hangingPunct="1">
              <a:spcBef>
                <a:spcPct val="0"/>
              </a:spcBef>
              <a:buNone/>
              <a:defRPr lang="en-US" sz="5000"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
        <p:nvSpPr>
          <p:cNvPr id="5" name="TextBox 4"/>
          <p:cNvSpPr txBox="1"/>
          <p:nvPr/>
        </p:nvSpPr>
        <p:spPr>
          <a:xfrm>
            <a:off x="8198273" y="0"/>
            <a:ext cx="2495127" cy="459268"/>
          </a:xfrm>
          <a:prstGeom prst="rect">
            <a:avLst/>
          </a:prstGeom>
          <a:noFill/>
        </p:spPr>
        <p:txBody>
          <a:bodyPr wrap="square" lIns="104306" tIns="52153" rIns="104306" bIns="52153" rtlCol="0">
            <a:spAutoFit/>
          </a:bodyPr>
          <a:lstStyle/>
          <a:p>
            <a:pPr algn="r"/>
            <a:r>
              <a:rPr lang="en-US" sz="2300" b="1">
                <a:solidFill>
                  <a:schemeClr val="bg1"/>
                </a:solidFill>
                <a:effectLst/>
                <a:latin typeface="Arial" pitchFamily="34" charset="0"/>
                <a:cs typeface="Arial" pitchFamily="34" charset="0"/>
              </a:rPr>
              <a:t>DRAFT</a:t>
            </a:r>
            <a:endParaRPr lang="en-US" sz="3700" b="1">
              <a:solidFill>
                <a:schemeClr val="bg1"/>
              </a:solidFill>
              <a:effectLst/>
              <a:latin typeface="Arial" pitchFamily="34" charset="0"/>
              <a:cs typeface="Arial" pitchFamily="34" charset="0"/>
            </a:endParaRPr>
          </a:p>
        </p:txBody>
      </p:sp>
      <p:pic>
        <p:nvPicPr>
          <p:cNvPr id="6" name="Content Placehold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51181" y="6637110"/>
            <a:ext cx="1042219" cy="924153"/>
          </a:xfrm>
          <a:prstGeom prst="rect">
            <a:avLst/>
          </a:prstGeom>
        </p:spPr>
      </p:pic>
    </p:spTree>
    <p:extLst>
      <p:ext uri="{BB962C8B-B14F-4D97-AF65-F5344CB8AC3E}">
        <p14:creationId xmlns:p14="http://schemas.microsoft.com/office/powerpoint/2010/main" val="32881158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FF"/>
          </a:solidFill>
        </p:spPr>
        <p:txBody>
          <a:bodyPr vert="horz" lIns="104306" tIns="52153" rIns="104306" bIns="52153" rtlCol="0" anchor="ctr">
            <a:normAutofit/>
          </a:bodyPr>
          <a:lstStyle>
            <a:lvl1pPr marL="266189" indent="0" algn="ctr" defTabSz="1043022" rtl="0" eaLnBrk="1" latinLnBrk="0" hangingPunct="1">
              <a:spcBef>
                <a:spcPct val="0"/>
              </a:spcBef>
              <a:buNone/>
              <a:defRPr lang="en-US" sz="5000"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
        <p:nvSpPr>
          <p:cNvPr id="5" name="TextBox 4"/>
          <p:cNvSpPr txBox="1"/>
          <p:nvPr/>
        </p:nvSpPr>
        <p:spPr>
          <a:xfrm>
            <a:off x="8198273" y="0"/>
            <a:ext cx="2495127" cy="459268"/>
          </a:xfrm>
          <a:prstGeom prst="rect">
            <a:avLst/>
          </a:prstGeom>
          <a:noFill/>
        </p:spPr>
        <p:txBody>
          <a:bodyPr wrap="square" lIns="104306" tIns="52153" rIns="104306" bIns="52153" rtlCol="0">
            <a:spAutoFit/>
          </a:bodyPr>
          <a:lstStyle/>
          <a:p>
            <a:pPr algn="r"/>
            <a:r>
              <a:rPr lang="en-US" sz="2300" b="1">
                <a:solidFill>
                  <a:schemeClr val="bg1"/>
                </a:solidFill>
                <a:effectLst/>
                <a:latin typeface="Arial" pitchFamily="34" charset="0"/>
                <a:cs typeface="Arial" pitchFamily="34" charset="0"/>
              </a:rPr>
              <a:t>DRAFT</a:t>
            </a:r>
            <a:endParaRPr lang="en-US" sz="3700" b="1">
              <a:solidFill>
                <a:schemeClr val="bg1"/>
              </a:solidFill>
              <a:effectLst/>
              <a:latin typeface="Arial" pitchFamily="34" charset="0"/>
              <a:cs typeface="Arial" pitchFamily="34" charset="0"/>
            </a:endParaRPr>
          </a:p>
        </p:txBody>
      </p:sp>
      <p:pic>
        <p:nvPicPr>
          <p:cNvPr id="6" name="Content Placehold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51181" y="6637110"/>
            <a:ext cx="1042219" cy="924153"/>
          </a:xfrm>
          <a:prstGeom prst="rect">
            <a:avLst/>
          </a:prstGeom>
        </p:spPr>
      </p:pic>
    </p:spTree>
    <p:extLst>
      <p:ext uri="{BB962C8B-B14F-4D97-AF65-F5344CB8AC3E}">
        <p14:creationId xmlns:p14="http://schemas.microsoft.com/office/powerpoint/2010/main" val="40944399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FF"/>
          </a:solidFill>
        </p:spPr>
        <p:txBody>
          <a:bodyPr vert="horz" lIns="104306" tIns="52153" rIns="104306" bIns="52153" rtlCol="0" anchor="ctr">
            <a:normAutofit/>
          </a:bodyPr>
          <a:lstStyle>
            <a:lvl1pPr marL="266189" indent="0" algn="ctr" defTabSz="1043022" rtl="0" eaLnBrk="1" latinLnBrk="0" hangingPunct="1">
              <a:spcBef>
                <a:spcPct val="0"/>
              </a:spcBef>
              <a:buNone/>
              <a:defRPr lang="en-US" sz="5000"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
        <p:nvSpPr>
          <p:cNvPr id="5" name="TextBox 4"/>
          <p:cNvSpPr txBox="1"/>
          <p:nvPr/>
        </p:nvSpPr>
        <p:spPr>
          <a:xfrm>
            <a:off x="8198273" y="0"/>
            <a:ext cx="2495127" cy="459268"/>
          </a:xfrm>
          <a:prstGeom prst="rect">
            <a:avLst/>
          </a:prstGeom>
          <a:noFill/>
        </p:spPr>
        <p:txBody>
          <a:bodyPr wrap="square" lIns="104306" tIns="52153" rIns="104306" bIns="52153" rtlCol="0">
            <a:spAutoFit/>
          </a:bodyPr>
          <a:lstStyle/>
          <a:p>
            <a:pPr algn="r"/>
            <a:r>
              <a:rPr lang="en-US" sz="2300" b="1">
                <a:solidFill>
                  <a:schemeClr val="bg1"/>
                </a:solidFill>
                <a:effectLst/>
                <a:latin typeface="Arial" pitchFamily="34" charset="0"/>
                <a:cs typeface="Arial" pitchFamily="34" charset="0"/>
              </a:rPr>
              <a:t>DRAFT</a:t>
            </a:r>
            <a:endParaRPr lang="en-US" sz="3700" b="1">
              <a:solidFill>
                <a:schemeClr val="bg1"/>
              </a:solidFill>
              <a:effectLst/>
              <a:latin typeface="Arial" pitchFamily="34" charset="0"/>
              <a:cs typeface="Arial" pitchFamily="34" charset="0"/>
            </a:endParaRPr>
          </a:p>
        </p:txBody>
      </p:sp>
      <p:pic>
        <p:nvPicPr>
          <p:cNvPr id="6" name="Content Placehold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51181" y="6637110"/>
            <a:ext cx="1042219" cy="924153"/>
          </a:xfrm>
          <a:prstGeom prst="rect">
            <a:avLst/>
          </a:prstGeom>
        </p:spPr>
      </p:pic>
    </p:spTree>
    <p:extLst>
      <p:ext uri="{BB962C8B-B14F-4D97-AF65-F5344CB8AC3E}">
        <p14:creationId xmlns:p14="http://schemas.microsoft.com/office/powerpoint/2010/main" val="3395345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619849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FF"/>
          </a:solidFill>
        </p:spPr>
        <p:txBody>
          <a:bodyPr vert="horz" lIns="104306" tIns="52153" rIns="104306" bIns="52153" rtlCol="0" anchor="ctr">
            <a:normAutofit/>
          </a:bodyPr>
          <a:lstStyle>
            <a:lvl1pPr marL="266189" indent="0" algn="ctr" defTabSz="1043022" rtl="0" eaLnBrk="1" latinLnBrk="0" hangingPunct="1">
              <a:spcBef>
                <a:spcPct val="0"/>
              </a:spcBef>
              <a:buNone/>
              <a:defRPr lang="en-US" sz="5000"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
        <p:nvSpPr>
          <p:cNvPr id="5" name="TextBox 4"/>
          <p:cNvSpPr txBox="1"/>
          <p:nvPr/>
        </p:nvSpPr>
        <p:spPr>
          <a:xfrm>
            <a:off x="8198273" y="0"/>
            <a:ext cx="2495127" cy="459268"/>
          </a:xfrm>
          <a:prstGeom prst="rect">
            <a:avLst/>
          </a:prstGeom>
          <a:noFill/>
        </p:spPr>
        <p:txBody>
          <a:bodyPr wrap="square" lIns="104306" tIns="52153" rIns="104306" bIns="52153" rtlCol="0">
            <a:spAutoFit/>
          </a:bodyPr>
          <a:lstStyle/>
          <a:p>
            <a:pPr algn="r"/>
            <a:r>
              <a:rPr lang="en-US" sz="2300" b="1">
                <a:solidFill>
                  <a:schemeClr val="bg1"/>
                </a:solidFill>
                <a:effectLst/>
                <a:latin typeface="Arial" pitchFamily="34" charset="0"/>
                <a:cs typeface="Arial" pitchFamily="34" charset="0"/>
              </a:rPr>
              <a:t>DRAFT</a:t>
            </a:r>
            <a:endParaRPr lang="en-US" sz="3700" b="1">
              <a:solidFill>
                <a:schemeClr val="bg1"/>
              </a:solidFill>
              <a:effectLst/>
              <a:latin typeface="Arial" pitchFamily="34" charset="0"/>
              <a:cs typeface="Arial" pitchFamily="34" charset="0"/>
            </a:endParaRPr>
          </a:p>
        </p:txBody>
      </p:sp>
      <p:pic>
        <p:nvPicPr>
          <p:cNvPr id="6" name="Content Placehold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51181" y="6637110"/>
            <a:ext cx="1042219" cy="924153"/>
          </a:xfrm>
          <a:prstGeom prst="rect">
            <a:avLst/>
          </a:prstGeom>
        </p:spPr>
      </p:pic>
    </p:spTree>
    <p:extLst>
      <p:ext uri="{BB962C8B-B14F-4D97-AF65-F5344CB8AC3E}">
        <p14:creationId xmlns:p14="http://schemas.microsoft.com/office/powerpoint/2010/main" val="25429072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FF"/>
          </a:solidFill>
        </p:spPr>
        <p:txBody>
          <a:bodyPr vert="horz" lIns="104306" tIns="52153" rIns="104306" bIns="52153" rtlCol="0" anchor="ctr">
            <a:normAutofit/>
          </a:bodyPr>
          <a:lstStyle>
            <a:lvl1pPr marL="266189" indent="0" algn="ctr" defTabSz="1043022" rtl="0" eaLnBrk="1" latinLnBrk="0" hangingPunct="1">
              <a:spcBef>
                <a:spcPct val="0"/>
              </a:spcBef>
              <a:buNone/>
              <a:defRPr lang="en-US" sz="5000"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
        <p:nvSpPr>
          <p:cNvPr id="5" name="TextBox 4"/>
          <p:cNvSpPr txBox="1"/>
          <p:nvPr/>
        </p:nvSpPr>
        <p:spPr>
          <a:xfrm>
            <a:off x="8198273" y="0"/>
            <a:ext cx="2495127" cy="459268"/>
          </a:xfrm>
          <a:prstGeom prst="rect">
            <a:avLst/>
          </a:prstGeom>
          <a:noFill/>
        </p:spPr>
        <p:txBody>
          <a:bodyPr wrap="square" lIns="104306" tIns="52153" rIns="104306" bIns="52153" rtlCol="0">
            <a:spAutoFit/>
          </a:bodyPr>
          <a:lstStyle/>
          <a:p>
            <a:pPr algn="r"/>
            <a:r>
              <a:rPr lang="en-US" sz="2300" b="1">
                <a:solidFill>
                  <a:schemeClr val="bg1"/>
                </a:solidFill>
                <a:effectLst/>
                <a:latin typeface="Arial" pitchFamily="34" charset="0"/>
                <a:cs typeface="Arial" pitchFamily="34" charset="0"/>
              </a:rPr>
              <a:t>DRAFT</a:t>
            </a:r>
            <a:endParaRPr lang="en-US" sz="3700" b="1">
              <a:solidFill>
                <a:schemeClr val="bg1"/>
              </a:solidFill>
              <a:effectLst/>
              <a:latin typeface="Arial" pitchFamily="34" charset="0"/>
              <a:cs typeface="Arial" pitchFamily="34" charset="0"/>
            </a:endParaRPr>
          </a:p>
        </p:txBody>
      </p:sp>
      <p:pic>
        <p:nvPicPr>
          <p:cNvPr id="6" name="Content Placehold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51181" y="6637110"/>
            <a:ext cx="1042219" cy="924153"/>
          </a:xfrm>
          <a:prstGeom prst="rect">
            <a:avLst/>
          </a:prstGeom>
        </p:spPr>
      </p:pic>
    </p:spTree>
    <p:extLst>
      <p:ext uri="{BB962C8B-B14F-4D97-AF65-F5344CB8AC3E}">
        <p14:creationId xmlns:p14="http://schemas.microsoft.com/office/powerpoint/2010/main" val="24822542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FF"/>
          </a:solidFill>
        </p:spPr>
        <p:txBody>
          <a:bodyPr vert="horz" lIns="104306" tIns="52153" rIns="104306" bIns="52153" rtlCol="0" anchor="ctr">
            <a:normAutofit/>
          </a:bodyPr>
          <a:lstStyle>
            <a:lvl1pPr marL="266189" indent="0" algn="ctr" defTabSz="1043022" rtl="0" eaLnBrk="1" latinLnBrk="0" hangingPunct="1">
              <a:spcBef>
                <a:spcPct val="0"/>
              </a:spcBef>
              <a:buNone/>
              <a:defRPr lang="en-US" sz="5000"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
        <p:nvSpPr>
          <p:cNvPr id="5" name="TextBox 4"/>
          <p:cNvSpPr txBox="1"/>
          <p:nvPr/>
        </p:nvSpPr>
        <p:spPr>
          <a:xfrm>
            <a:off x="8198273" y="0"/>
            <a:ext cx="2495127" cy="459268"/>
          </a:xfrm>
          <a:prstGeom prst="rect">
            <a:avLst/>
          </a:prstGeom>
          <a:noFill/>
        </p:spPr>
        <p:txBody>
          <a:bodyPr wrap="square" lIns="104306" tIns="52153" rIns="104306" bIns="52153" rtlCol="0">
            <a:spAutoFit/>
          </a:bodyPr>
          <a:lstStyle/>
          <a:p>
            <a:pPr algn="r"/>
            <a:r>
              <a:rPr lang="en-US" sz="2300" b="1">
                <a:solidFill>
                  <a:schemeClr val="bg1"/>
                </a:solidFill>
                <a:effectLst/>
                <a:latin typeface="Arial" pitchFamily="34" charset="0"/>
                <a:cs typeface="Arial" pitchFamily="34" charset="0"/>
              </a:rPr>
              <a:t>DRAFT</a:t>
            </a:r>
            <a:endParaRPr lang="en-US" sz="3700" b="1">
              <a:solidFill>
                <a:schemeClr val="bg1"/>
              </a:solidFill>
              <a:effectLst/>
              <a:latin typeface="Arial" pitchFamily="34" charset="0"/>
              <a:cs typeface="Arial" pitchFamily="34" charset="0"/>
            </a:endParaRPr>
          </a:p>
        </p:txBody>
      </p:sp>
      <p:pic>
        <p:nvPicPr>
          <p:cNvPr id="6" name="Content Placehold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51181" y="6637110"/>
            <a:ext cx="1042219" cy="924153"/>
          </a:xfrm>
          <a:prstGeom prst="rect">
            <a:avLst/>
          </a:prstGeom>
        </p:spPr>
      </p:pic>
    </p:spTree>
    <p:extLst>
      <p:ext uri="{BB962C8B-B14F-4D97-AF65-F5344CB8AC3E}">
        <p14:creationId xmlns:p14="http://schemas.microsoft.com/office/powerpoint/2010/main" val="39027071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FF"/>
          </a:solidFill>
        </p:spPr>
        <p:txBody>
          <a:bodyPr vert="horz" lIns="104306" tIns="52153" rIns="104306" bIns="52153" rtlCol="0" anchor="ctr">
            <a:normAutofit/>
          </a:bodyPr>
          <a:lstStyle>
            <a:lvl1pPr marL="266189" indent="0" algn="ctr" defTabSz="1043022" rtl="0" eaLnBrk="1" latinLnBrk="0" hangingPunct="1">
              <a:spcBef>
                <a:spcPct val="0"/>
              </a:spcBef>
              <a:buNone/>
              <a:defRPr lang="en-US" sz="5000"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
        <p:nvSpPr>
          <p:cNvPr id="5" name="TextBox 4"/>
          <p:cNvSpPr txBox="1"/>
          <p:nvPr/>
        </p:nvSpPr>
        <p:spPr>
          <a:xfrm>
            <a:off x="8198273" y="0"/>
            <a:ext cx="2495127" cy="459268"/>
          </a:xfrm>
          <a:prstGeom prst="rect">
            <a:avLst/>
          </a:prstGeom>
          <a:noFill/>
        </p:spPr>
        <p:txBody>
          <a:bodyPr wrap="square" lIns="104306" tIns="52153" rIns="104306" bIns="52153" rtlCol="0">
            <a:spAutoFit/>
          </a:bodyPr>
          <a:lstStyle/>
          <a:p>
            <a:pPr algn="r"/>
            <a:r>
              <a:rPr lang="en-US" sz="2300" b="1">
                <a:solidFill>
                  <a:schemeClr val="bg1"/>
                </a:solidFill>
                <a:effectLst/>
                <a:latin typeface="Arial" pitchFamily="34" charset="0"/>
                <a:cs typeface="Arial" pitchFamily="34" charset="0"/>
              </a:rPr>
              <a:t>DRAFT</a:t>
            </a:r>
            <a:endParaRPr lang="en-US" sz="3700" b="1">
              <a:solidFill>
                <a:schemeClr val="bg1"/>
              </a:solidFill>
              <a:effectLst/>
              <a:latin typeface="Arial" pitchFamily="34" charset="0"/>
              <a:cs typeface="Arial" pitchFamily="34" charset="0"/>
            </a:endParaRPr>
          </a:p>
        </p:txBody>
      </p:sp>
      <p:pic>
        <p:nvPicPr>
          <p:cNvPr id="6" name="Content Placehold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51181" y="6637110"/>
            <a:ext cx="1042219" cy="924153"/>
          </a:xfrm>
          <a:prstGeom prst="rect">
            <a:avLst/>
          </a:prstGeom>
        </p:spPr>
      </p:pic>
    </p:spTree>
    <p:extLst>
      <p:ext uri="{BB962C8B-B14F-4D97-AF65-F5344CB8AC3E}">
        <p14:creationId xmlns:p14="http://schemas.microsoft.com/office/powerpoint/2010/main" val="9739658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FF"/>
          </a:solidFill>
        </p:spPr>
        <p:txBody>
          <a:bodyPr vert="horz" lIns="104306" tIns="52153" rIns="104306" bIns="52153" rtlCol="0" anchor="ctr">
            <a:normAutofit/>
          </a:bodyPr>
          <a:lstStyle>
            <a:lvl1pPr marL="266189" indent="0" algn="ctr" defTabSz="1043022" rtl="0" eaLnBrk="1" latinLnBrk="0" hangingPunct="1">
              <a:spcBef>
                <a:spcPct val="0"/>
              </a:spcBef>
              <a:buNone/>
              <a:defRPr lang="en-US" sz="5000"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
        <p:nvSpPr>
          <p:cNvPr id="5" name="TextBox 4"/>
          <p:cNvSpPr txBox="1"/>
          <p:nvPr/>
        </p:nvSpPr>
        <p:spPr>
          <a:xfrm>
            <a:off x="8198273" y="0"/>
            <a:ext cx="2495127" cy="459268"/>
          </a:xfrm>
          <a:prstGeom prst="rect">
            <a:avLst/>
          </a:prstGeom>
          <a:noFill/>
        </p:spPr>
        <p:txBody>
          <a:bodyPr wrap="square" lIns="104306" tIns="52153" rIns="104306" bIns="52153" rtlCol="0">
            <a:spAutoFit/>
          </a:bodyPr>
          <a:lstStyle/>
          <a:p>
            <a:pPr algn="r"/>
            <a:r>
              <a:rPr lang="en-US" sz="2300" b="1">
                <a:solidFill>
                  <a:schemeClr val="bg1"/>
                </a:solidFill>
                <a:effectLst/>
                <a:latin typeface="Arial" pitchFamily="34" charset="0"/>
                <a:cs typeface="Arial" pitchFamily="34" charset="0"/>
              </a:rPr>
              <a:t>DRAFT</a:t>
            </a:r>
            <a:endParaRPr lang="en-US" sz="3700" b="1">
              <a:solidFill>
                <a:schemeClr val="bg1"/>
              </a:solidFill>
              <a:effectLst/>
              <a:latin typeface="Arial" pitchFamily="34" charset="0"/>
              <a:cs typeface="Arial" pitchFamily="34" charset="0"/>
            </a:endParaRPr>
          </a:p>
        </p:txBody>
      </p:sp>
      <p:pic>
        <p:nvPicPr>
          <p:cNvPr id="6" name="Content Placehold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51181" y="6637110"/>
            <a:ext cx="1042219" cy="924153"/>
          </a:xfrm>
          <a:prstGeom prst="rect">
            <a:avLst/>
          </a:prstGeom>
        </p:spPr>
      </p:pic>
    </p:spTree>
    <p:extLst>
      <p:ext uri="{BB962C8B-B14F-4D97-AF65-F5344CB8AC3E}">
        <p14:creationId xmlns:p14="http://schemas.microsoft.com/office/powerpoint/2010/main" val="40906084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FF"/>
          </a:solidFill>
        </p:spPr>
        <p:txBody>
          <a:bodyPr vert="horz" lIns="104306" tIns="52153" rIns="104306" bIns="52153" rtlCol="0" anchor="ctr">
            <a:normAutofit/>
          </a:bodyPr>
          <a:lstStyle>
            <a:lvl1pPr marL="266189" indent="0" algn="ctr" defTabSz="1043022" rtl="0" eaLnBrk="1" latinLnBrk="0" hangingPunct="1">
              <a:spcBef>
                <a:spcPct val="0"/>
              </a:spcBef>
              <a:buNone/>
              <a:defRPr lang="en-US" sz="5000"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
        <p:nvSpPr>
          <p:cNvPr id="5" name="TextBox 4"/>
          <p:cNvSpPr txBox="1"/>
          <p:nvPr/>
        </p:nvSpPr>
        <p:spPr>
          <a:xfrm>
            <a:off x="8198273" y="0"/>
            <a:ext cx="2495127" cy="459268"/>
          </a:xfrm>
          <a:prstGeom prst="rect">
            <a:avLst/>
          </a:prstGeom>
          <a:noFill/>
        </p:spPr>
        <p:txBody>
          <a:bodyPr wrap="square" lIns="104306" tIns="52153" rIns="104306" bIns="52153" rtlCol="0">
            <a:spAutoFit/>
          </a:bodyPr>
          <a:lstStyle/>
          <a:p>
            <a:pPr algn="r"/>
            <a:r>
              <a:rPr lang="en-US" sz="2300" b="1">
                <a:solidFill>
                  <a:schemeClr val="bg1"/>
                </a:solidFill>
                <a:effectLst/>
                <a:latin typeface="Arial" pitchFamily="34" charset="0"/>
                <a:cs typeface="Arial" pitchFamily="34" charset="0"/>
              </a:rPr>
              <a:t>DRAFT</a:t>
            </a:r>
            <a:endParaRPr lang="en-US" sz="3700" b="1">
              <a:solidFill>
                <a:schemeClr val="bg1"/>
              </a:solidFill>
              <a:effectLst/>
              <a:latin typeface="Arial" pitchFamily="34" charset="0"/>
              <a:cs typeface="Arial" pitchFamily="34" charset="0"/>
            </a:endParaRPr>
          </a:p>
        </p:txBody>
      </p:sp>
      <p:pic>
        <p:nvPicPr>
          <p:cNvPr id="6" name="Content Placehold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51181" y="6637110"/>
            <a:ext cx="1042219" cy="924153"/>
          </a:xfrm>
          <a:prstGeom prst="rect">
            <a:avLst/>
          </a:prstGeom>
        </p:spPr>
      </p:pic>
    </p:spTree>
    <p:extLst>
      <p:ext uri="{BB962C8B-B14F-4D97-AF65-F5344CB8AC3E}">
        <p14:creationId xmlns:p14="http://schemas.microsoft.com/office/powerpoint/2010/main" val="42714046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FF"/>
          </a:solidFill>
        </p:spPr>
        <p:txBody>
          <a:bodyPr vert="horz" lIns="104306" tIns="52153" rIns="104306" bIns="52153" rtlCol="0" anchor="ctr">
            <a:normAutofit/>
          </a:bodyPr>
          <a:lstStyle>
            <a:lvl1pPr marL="266189" indent="0" algn="ctr" defTabSz="1043022" rtl="0" eaLnBrk="1" latinLnBrk="0" hangingPunct="1">
              <a:spcBef>
                <a:spcPct val="0"/>
              </a:spcBef>
              <a:buNone/>
              <a:defRPr lang="en-US" sz="5000"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
        <p:nvSpPr>
          <p:cNvPr id="5" name="TextBox 4"/>
          <p:cNvSpPr txBox="1"/>
          <p:nvPr/>
        </p:nvSpPr>
        <p:spPr>
          <a:xfrm>
            <a:off x="8198273" y="0"/>
            <a:ext cx="2495127" cy="459268"/>
          </a:xfrm>
          <a:prstGeom prst="rect">
            <a:avLst/>
          </a:prstGeom>
          <a:noFill/>
        </p:spPr>
        <p:txBody>
          <a:bodyPr wrap="square" lIns="104306" tIns="52153" rIns="104306" bIns="52153" rtlCol="0">
            <a:spAutoFit/>
          </a:bodyPr>
          <a:lstStyle/>
          <a:p>
            <a:pPr algn="r"/>
            <a:r>
              <a:rPr lang="en-US" sz="2300" b="1">
                <a:solidFill>
                  <a:schemeClr val="bg1"/>
                </a:solidFill>
                <a:effectLst/>
                <a:latin typeface="Arial" pitchFamily="34" charset="0"/>
                <a:cs typeface="Arial" pitchFamily="34" charset="0"/>
              </a:rPr>
              <a:t>DRAFT</a:t>
            </a:r>
            <a:endParaRPr lang="en-US" sz="3700" b="1">
              <a:solidFill>
                <a:schemeClr val="bg1"/>
              </a:solidFill>
              <a:effectLst/>
              <a:latin typeface="Arial" pitchFamily="34" charset="0"/>
              <a:cs typeface="Arial" pitchFamily="34" charset="0"/>
            </a:endParaRPr>
          </a:p>
        </p:txBody>
      </p:sp>
      <p:pic>
        <p:nvPicPr>
          <p:cNvPr id="6" name="Content Placehold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51181" y="6637110"/>
            <a:ext cx="1042219" cy="924153"/>
          </a:xfrm>
          <a:prstGeom prst="rect">
            <a:avLst/>
          </a:prstGeom>
        </p:spPr>
      </p:pic>
    </p:spTree>
    <p:extLst>
      <p:ext uri="{BB962C8B-B14F-4D97-AF65-F5344CB8AC3E}">
        <p14:creationId xmlns:p14="http://schemas.microsoft.com/office/powerpoint/2010/main" val="33370641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FF"/>
          </a:solidFill>
        </p:spPr>
        <p:txBody>
          <a:bodyPr vert="horz" lIns="104306" tIns="52153" rIns="104306" bIns="52153" rtlCol="0" anchor="ctr">
            <a:normAutofit/>
          </a:bodyPr>
          <a:lstStyle>
            <a:lvl1pPr marL="266189" indent="0" algn="ctr" defTabSz="1043022" rtl="0" eaLnBrk="1" latinLnBrk="0" hangingPunct="1">
              <a:spcBef>
                <a:spcPct val="0"/>
              </a:spcBef>
              <a:buNone/>
              <a:defRPr lang="en-US" sz="5000"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
        <p:nvSpPr>
          <p:cNvPr id="5" name="TextBox 4"/>
          <p:cNvSpPr txBox="1"/>
          <p:nvPr/>
        </p:nvSpPr>
        <p:spPr>
          <a:xfrm>
            <a:off x="8198273" y="0"/>
            <a:ext cx="2495127" cy="459268"/>
          </a:xfrm>
          <a:prstGeom prst="rect">
            <a:avLst/>
          </a:prstGeom>
          <a:noFill/>
        </p:spPr>
        <p:txBody>
          <a:bodyPr wrap="square" lIns="104306" tIns="52153" rIns="104306" bIns="52153" rtlCol="0">
            <a:spAutoFit/>
          </a:bodyPr>
          <a:lstStyle/>
          <a:p>
            <a:pPr algn="r"/>
            <a:r>
              <a:rPr lang="en-US" sz="2300" b="1">
                <a:solidFill>
                  <a:schemeClr val="bg1"/>
                </a:solidFill>
                <a:effectLst/>
                <a:latin typeface="Arial" pitchFamily="34" charset="0"/>
                <a:cs typeface="Arial" pitchFamily="34" charset="0"/>
              </a:rPr>
              <a:t>DRAFT</a:t>
            </a:r>
            <a:endParaRPr lang="en-US" sz="3700" b="1">
              <a:solidFill>
                <a:schemeClr val="bg1"/>
              </a:solidFill>
              <a:effectLst/>
              <a:latin typeface="Arial" pitchFamily="34" charset="0"/>
              <a:cs typeface="Arial" pitchFamily="34" charset="0"/>
            </a:endParaRPr>
          </a:p>
        </p:txBody>
      </p:sp>
      <p:pic>
        <p:nvPicPr>
          <p:cNvPr id="6" name="Content Placeholder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51181" y="6637110"/>
            <a:ext cx="1042219" cy="924153"/>
          </a:xfrm>
          <a:prstGeom prst="rect">
            <a:avLst/>
          </a:prstGeom>
        </p:spPr>
      </p:pic>
    </p:spTree>
    <p:extLst>
      <p:ext uri="{BB962C8B-B14F-4D97-AF65-F5344CB8AC3E}">
        <p14:creationId xmlns:p14="http://schemas.microsoft.com/office/powerpoint/2010/main" val="18328706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1237457"/>
            <a:ext cx="9089390" cy="2632440"/>
          </a:xfrm>
        </p:spPr>
        <p:txBody>
          <a:bodyPr anchor="b"/>
          <a:lstStyle>
            <a:lvl1pPr algn="ctr">
              <a:defRPr sz="6615"/>
            </a:lvl1pPr>
          </a:lstStyle>
          <a:p>
            <a:r>
              <a:rPr lang="en-US"/>
              <a:t>Click to edit Master title style</a:t>
            </a:r>
            <a:endParaRPr lang="en-US" dirty="0"/>
          </a:p>
        </p:txBody>
      </p:sp>
      <p:sp>
        <p:nvSpPr>
          <p:cNvPr id="3" name="Subtitle 2"/>
          <p:cNvSpPr>
            <a:spLocks noGrp="1"/>
          </p:cNvSpPr>
          <p:nvPr>
            <p:ph type="subTitle" idx="1"/>
          </p:nvPr>
        </p:nvSpPr>
        <p:spPr>
          <a:xfrm>
            <a:off x="1336675" y="3971414"/>
            <a:ext cx="8020050" cy="1825554"/>
          </a:xfrm>
        </p:spPr>
        <p:txBody>
          <a:bodyPr/>
          <a:lstStyle>
            <a:lvl1pPr marL="0" indent="0" algn="ctr">
              <a:buNone/>
              <a:defRPr sz="2646"/>
            </a:lvl1pPr>
            <a:lvl2pPr marL="504063" indent="0" algn="ctr">
              <a:buNone/>
              <a:defRPr sz="2205"/>
            </a:lvl2pPr>
            <a:lvl3pPr marL="1008126" indent="0" algn="ctr">
              <a:buNone/>
              <a:defRPr sz="1985"/>
            </a:lvl3pPr>
            <a:lvl4pPr marL="1512189" indent="0" algn="ctr">
              <a:buNone/>
              <a:defRPr sz="1764"/>
            </a:lvl4pPr>
            <a:lvl5pPr marL="2016252" indent="0" algn="ctr">
              <a:buNone/>
              <a:defRPr sz="1764"/>
            </a:lvl5pPr>
            <a:lvl6pPr marL="2520315" indent="0" algn="ctr">
              <a:buNone/>
              <a:defRPr sz="1764"/>
            </a:lvl6pPr>
            <a:lvl7pPr marL="3024378" indent="0" algn="ctr">
              <a:buNone/>
              <a:defRPr sz="1764"/>
            </a:lvl7pPr>
            <a:lvl8pPr marL="3528441" indent="0" algn="ctr">
              <a:buNone/>
              <a:defRPr sz="1764"/>
            </a:lvl8pPr>
            <a:lvl9pPr marL="4032504" indent="0" algn="ctr">
              <a:buNone/>
              <a:defRPr sz="1764"/>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09BC959-8A77-5449-8152-3CCAD5D63A46}" type="datetimeFigureOut">
              <a:rPr lang="en-US" smtClean="0"/>
              <a:t>13-Nov-20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77DECB-7341-7C43-8F87-4A8D10C8C287}" type="slidenum">
              <a:rPr lang="en-US" smtClean="0"/>
              <a:t>‹#›</a:t>
            </a:fld>
            <a:endParaRPr lang="en-US"/>
          </a:p>
        </p:txBody>
      </p:sp>
    </p:spTree>
    <p:extLst>
      <p:ext uri="{BB962C8B-B14F-4D97-AF65-F5344CB8AC3E}">
        <p14:creationId xmlns:p14="http://schemas.microsoft.com/office/powerpoint/2010/main" val="18786340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09BC959-8A77-5449-8152-3CCAD5D63A46}" type="datetimeFigureOut">
              <a:rPr lang="en-US" smtClean="0"/>
              <a:t>13-Nov-20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77DECB-7341-7C43-8F87-4A8D10C8C287}" type="slidenum">
              <a:rPr lang="en-US" smtClean="0"/>
              <a:t>‹#›</a:t>
            </a:fld>
            <a:endParaRPr lang="en-US"/>
          </a:p>
        </p:txBody>
      </p:sp>
    </p:spTree>
    <p:extLst>
      <p:ext uri="{BB962C8B-B14F-4D97-AF65-F5344CB8AC3E}">
        <p14:creationId xmlns:p14="http://schemas.microsoft.com/office/powerpoint/2010/main" val="3413785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551" y="4859339"/>
            <a:ext cx="9090025" cy="15017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844551" y="3205164"/>
            <a:ext cx="9090025" cy="1654175"/>
          </a:xfrm>
        </p:spPr>
        <p:txBody>
          <a:bodyPr anchor="b"/>
          <a:lstStyle>
            <a:lvl1pPr marL="0" indent="0">
              <a:buNone/>
              <a:defRPr sz="2000"/>
            </a:lvl1pPr>
            <a:lvl2pPr marL="457185" indent="0">
              <a:buNone/>
              <a:defRPr sz="1800"/>
            </a:lvl2pPr>
            <a:lvl3pPr marL="914371" indent="0">
              <a:buNone/>
              <a:defRPr sz="1600"/>
            </a:lvl3pPr>
            <a:lvl4pPr marL="1371555" indent="0">
              <a:buNone/>
              <a:defRPr sz="1400"/>
            </a:lvl4pPr>
            <a:lvl5pPr marL="1828741" indent="0">
              <a:buNone/>
              <a:defRPr sz="1400"/>
            </a:lvl5pPr>
            <a:lvl6pPr marL="2285926" indent="0">
              <a:buNone/>
              <a:defRPr sz="1400"/>
            </a:lvl6pPr>
            <a:lvl7pPr marL="2743110" indent="0">
              <a:buNone/>
              <a:defRPr sz="1400"/>
            </a:lvl7pPr>
            <a:lvl8pPr marL="3200296" indent="0">
              <a:buNone/>
              <a:defRPr sz="1400"/>
            </a:lvl8pPr>
            <a:lvl9pPr marL="3657481" indent="0">
              <a:buNone/>
              <a:defRPr sz="1400"/>
            </a:lvl9pPr>
          </a:lstStyle>
          <a:p>
            <a:pPr lvl="0"/>
            <a:r>
              <a:rPr lang="en-US"/>
              <a:t>Click to edit Master text styles</a:t>
            </a:r>
          </a:p>
        </p:txBody>
      </p:sp>
    </p:spTree>
    <p:extLst>
      <p:ext uri="{BB962C8B-B14F-4D97-AF65-F5344CB8AC3E}">
        <p14:creationId xmlns:p14="http://schemas.microsoft.com/office/powerpoint/2010/main" val="32683539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9602" y="1885067"/>
            <a:ext cx="9223058" cy="3145275"/>
          </a:xfrm>
        </p:spPr>
        <p:txBody>
          <a:bodyPr anchor="b"/>
          <a:lstStyle>
            <a:lvl1pPr>
              <a:defRPr sz="6615"/>
            </a:lvl1pPr>
          </a:lstStyle>
          <a:p>
            <a:r>
              <a:rPr lang="en-US"/>
              <a:t>Click to edit Master title style</a:t>
            </a:r>
            <a:endParaRPr lang="en-US" dirty="0"/>
          </a:p>
        </p:txBody>
      </p:sp>
      <p:sp>
        <p:nvSpPr>
          <p:cNvPr id="3" name="Text Placeholder 2"/>
          <p:cNvSpPr>
            <a:spLocks noGrp="1"/>
          </p:cNvSpPr>
          <p:nvPr>
            <p:ph type="body" idx="1"/>
          </p:nvPr>
        </p:nvSpPr>
        <p:spPr>
          <a:xfrm>
            <a:off x="729602" y="5060097"/>
            <a:ext cx="9223058" cy="1654026"/>
          </a:xfrm>
        </p:spPr>
        <p:txBody>
          <a:bodyPr/>
          <a:lstStyle>
            <a:lvl1pPr marL="0" indent="0">
              <a:buNone/>
              <a:defRPr sz="2646">
                <a:solidFill>
                  <a:schemeClr val="tx1"/>
                </a:solidFill>
              </a:defRPr>
            </a:lvl1pPr>
            <a:lvl2pPr marL="504063" indent="0">
              <a:buNone/>
              <a:defRPr sz="2205">
                <a:solidFill>
                  <a:schemeClr val="tx1">
                    <a:tint val="75000"/>
                  </a:schemeClr>
                </a:solidFill>
              </a:defRPr>
            </a:lvl2pPr>
            <a:lvl3pPr marL="1008126" indent="0">
              <a:buNone/>
              <a:defRPr sz="1985">
                <a:solidFill>
                  <a:schemeClr val="tx1">
                    <a:tint val="75000"/>
                  </a:schemeClr>
                </a:solidFill>
              </a:defRPr>
            </a:lvl3pPr>
            <a:lvl4pPr marL="1512189" indent="0">
              <a:buNone/>
              <a:defRPr sz="1764">
                <a:solidFill>
                  <a:schemeClr val="tx1">
                    <a:tint val="75000"/>
                  </a:schemeClr>
                </a:solidFill>
              </a:defRPr>
            </a:lvl4pPr>
            <a:lvl5pPr marL="2016252" indent="0">
              <a:buNone/>
              <a:defRPr sz="1764">
                <a:solidFill>
                  <a:schemeClr val="tx1">
                    <a:tint val="75000"/>
                  </a:schemeClr>
                </a:solidFill>
              </a:defRPr>
            </a:lvl5pPr>
            <a:lvl6pPr marL="2520315" indent="0">
              <a:buNone/>
              <a:defRPr sz="1764">
                <a:solidFill>
                  <a:schemeClr val="tx1">
                    <a:tint val="75000"/>
                  </a:schemeClr>
                </a:solidFill>
              </a:defRPr>
            </a:lvl6pPr>
            <a:lvl7pPr marL="3024378" indent="0">
              <a:buNone/>
              <a:defRPr sz="1764">
                <a:solidFill>
                  <a:schemeClr val="tx1">
                    <a:tint val="75000"/>
                  </a:schemeClr>
                </a:solidFill>
              </a:defRPr>
            </a:lvl7pPr>
            <a:lvl8pPr marL="3528441" indent="0">
              <a:buNone/>
              <a:defRPr sz="1764">
                <a:solidFill>
                  <a:schemeClr val="tx1">
                    <a:tint val="75000"/>
                  </a:schemeClr>
                </a:solidFill>
              </a:defRPr>
            </a:lvl8pPr>
            <a:lvl9pPr marL="4032504" indent="0">
              <a:buNone/>
              <a:defRPr sz="1764">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09BC959-8A77-5449-8152-3CCAD5D63A46}" type="datetimeFigureOut">
              <a:rPr lang="en-US" smtClean="0"/>
              <a:t>13-Nov-20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77DECB-7341-7C43-8F87-4A8D10C8C287}" type="slidenum">
              <a:rPr lang="en-US" smtClean="0"/>
              <a:t>‹#›</a:t>
            </a:fld>
            <a:endParaRPr lang="en-US"/>
          </a:p>
        </p:txBody>
      </p:sp>
    </p:spTree>
    <p:extLst>
      <p:ext uri="{BB962C8B-B14F-4D97-AF65-F5344CB8AC3E}">
        <p14:creationId xmlns:p14="http://schemas.microsoft.com/office/powerpoint/2010/main" val="33720692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35171" y="2012836"/>
            <a:ext cx="4544695" cy="479755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413534" y="2012836"/>
            <a:ext cx="4544695" cy="479755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09BC959-8A77-5449-8152-3CCAD5D63A46}" type="datetimeFigureOut">
              <a:rPr lang="en-US" smtClean="0"/>
              <a:t>13-Nov-20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77DECB-7341-7C43-8F87-4A8D10C8C287}" type="slidenum">
              <a:rPr lang="en-US" smtClean="0"/>
              <a:t>‹#›</a:t>
            </a:fld>
            <a:endParaRPr lang="en-US"/>
          </a:p>
        </p:txBody>
      </p:sp>
    </p:spTree>
    <p:extLst>
      <p:ext uri="{BB962C8B-B14F-4D97-AF65-F5344CB8AC3E}">
        <p14:creationId xmlns:p14="http://schemas.microsoft.com/office/powerpoint/2010/main" val="4134900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6564" y="402569"/>
            <a:ext cx="9223058" cy="1461495"/>
          </a:xfrm>
        </p:spPr>
        <p:txBody>
          <a:bodyPr/>
          <a:lstStyle/>
          <a:p>
            <a:r>
              <a:rPr lang="en-US"/>
              <a:t>Click to edit Master title style</a:t>
            </a:r>
            <a:endParaRPr lang="en-US" dirty="0"/>
          </a:p>
        </p:txBody>
      </p:sp>
      <p:sp>
        <p:nvSpPr>
          <p:cNvPr id="3" name="Text Placeholder 2"/>
          <p:cNvSpPr>
            <a:spLocks noGrp="1"/>
          </p:cNvSpPr>
          <p:nvPr>
            <p:ph type="body" idx="1"/>
          </p:nvPr>
        </p:nvSpPr>
        <p:spPr>
          <a:xfrm>
            <a:off x="736565" y="1853560"/>
            <a:ext cx="4523809" cy="908401"/>
          </a:xfrm>
        </p:spPr>
        <p:txBody>
          <a:bodyPr anchor="b"/>
          <a:lstStyle>
            <a:lvl1pPr marL="0" indent="0">
              <a:buNone/>
              <a:defRPr sz="2646" b="1"/>
            </a:lvl1pPr>
            <a:lvl2pPr marL="504063" indent="0">
              <a:buNone/>
              <a:defRPr sz="2205" b="1"/>
            </a:lvl2pPr>
            <a:lvl3pPr marL="1008126" indent="0">
              <a:buNone/>
              <a:defRPr sz="1985" b="1"/>
            </a:lvl3pPr>
            <a:lvl4pPr marL="1512189" indent="0">
              <a:buNone/>
              <a:defRPr sz="1764" b="1"/>
            </a:lvl4pPr>
            <a:lvl5pPr marL="2016252" indent="0">
              <a:buNone/>
              <a:defRPr sz="1764" b="1"/>
            </a:lvl5pPr>
            <a:lvl6pPr marL="2520315" indent="0">
              <a:buNone/>
              <a:defRPr sz="1764" b="1"/>
            </a:lvl6pPr>
            <a:lvl7pPr marL="3024378" indent="0">
              <a:buNone/>
              <a:defRPr sz="1764" b="1"/>
            </a:lvl7pPr>
            <a:lvl8pPr marL="3528441" indent="0">
              <a:buNone/>
              <a:defRPr sz="1764" b="1"/>
            </a:lvl8pPr>
            <a:lvl9pPr marL="4032504" indent="0">
              <a:buNone/>
              <a:defRPr sz="1764" b="1"/>
            </a:lvl9pPr>
          </a:lstStyle>
          <a:p>
            <a:pPr lvl="0"/>
            <a:r>
              <a:rPr lang="en-US"/>
              <a:t>Edit Master text styles</a:t>
            </a:r>
          </a:p>
        </p:txBody>
      </p:sp>
      <p:sp>
        <p:nvSpPr>
          <p:cNvPr id="4" name="Content Placeholder 3"/>
          <p:cNvSpPr>
            <a:spLocks noGrp="1"/>
          </p:cNvSpPr>
          <p:nvPr>
            <p:ph sz="half" idx="2"/>
          </p:nvPr>
        </p:nvSpPr>
        <p:spPr>
          <a:xfrm>
            <a:off x="736565" y="2761961"/>
            <a:ext cx="4523809" cy="40624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413534" y="1853560"/>
            <a:ext cx="4546088" cy="908401"/>
          </a:xfrm>
        </p:spPr>
        <p:txBody>
          <a:bodyPr anchor="b"/>
          <a:lstStyle>
            <a:lvl1pPr marL="0" indent="0">
              <a:buNone/>
              <a:defRPr sz="2646" b="1"/>
            </a:lvl1pPr>
            <a:lvl2pPr marL="504063" indent="0">
              <a:buNone/>
              <a:defRPr sz="2205" b="1"/>
            </a:lvl2pPr>
            <a:lvl3pPr marL="1008126" indent="0">
              <a:buNone/>
              <a:defRPr sz="1985" b="1"/>
            </a:lvl3pPr>
            <a:lvl4pPr marL="1512189" indent="0">
              <a:buNone/>
              <a:defRPr sz="1764" b="1"/>
            </a:lvl4pPr>
            <a:lvl5pPr marL="2016252" indent="0">
              <a:buNone/>
              <a:defRPr sz="1764" b="1"/>
            </a:lvl5pPr>
            <a:lvl6pPr marL="2520315" indent="0">
              <a:buNone/>
              <a:defRPr sz="1764" b="1"/>
            </a:lvl6pPr>
            <a:lvl7pPr marL="3024378" indent="0">
              <a:buNone/>
              <a:defRPr sz="1764" b="1"/>
            </a:lvl7pPr>
            <a:lvl8pPr marL="3528441" indent="0">
              <a:buNone/>
              <a:defRPr sz="1764" b="1"/>
            </a:lvl8pPr>
            <a:lvl9pPr marL="4032504" indent="0">
              <a:buNone/>
              <a:defRPr sz="1764" b="1"/>
            </a:lvl9pPr>
          </a:lstStyle>
          <a:p>
            <a:pPr lvl="0"/>
            <a:r>
              <a:rPr lang="en-US"/>
              <a:t>Edit Master text styles</a:t>
            </a:r>
          </a:p>
        </p:txBody>
      </p:sp>
      <p:sp>
        <p:nvSpPr>
          <p:cNvPr id="6" name="Content Placeholder 5"/>
          <p:cNvSpPr>
            <a:spLocks noGrp="1"/>
          </p:cNvSpPr>
          <p:nvPr>
            <p:ph sz="quarter" idx="4"/>
          </p:nvPr>
        </p:nvSpPr>
        <p:spPr>
          <a:xfrm>
            <a:off x="5413534" y="2761961"/>
            <a:ext cx="4546088" cy="40624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09BC959-8A77-5449-8152-3CCAD5D63A46}" type="datetimeFigureOut">
              <a:rPr lang="en-US" smtClean="0"/>
              <a:t>13-Nov-20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77DECB-7341-7C43-8F87-4A8D10C8C287}" type="slidenum">
              <a:rPr lang="en-US" smtClean="0"/>
              <a:t>‹#›</a:t>
            </a:fld>
            <a:endParaRPr lang="en-US"/>
          </a:p>
        </p:txBody>
      </p:sp>
    </p:spTree>
    <p:extLst>
      <p:ext uri="{BB962C8B-B14F-4D97-AF65-F5344CB8AC3E}">
        <p14:creationId xmlns:p14="http://schemas.microsoft.com/office/powerpoint/2010/main" val="10747572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09BC959-8A77-5449-8152-3CCAD5D63A46}" type="datetimeFigureOut">
              <a:rPr lang="en-US" smtClean="0"/>
              <a:t>13-Nov-20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77DECB-7341-7C43-8F87-4A8D10C8C287}" type="slidenum">
              <a:rPr lang="en-US" smtClean="0"/>
              <a:t>‹#›</a:t>
            </a:fld>
            <a:endParaRPr lang="en-US"/>
          </a:p>
        </p:txBody>
      </p:sp>
    </p:spTree>
    <p:extLst>
      <p:ext uri="{BB962C8B-B14F-4D97-AF65-F5344CB8AC3E}">
        <p14:creationId xmlns:p14="http://schemas.microsoft.com/office/powerpoint/2010/main" val="238445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9BC959-8A77-5449-8152-3CCAD5D63A46}" type="datetimeFigureOut">
              <a:rPr lang="en-US" smtClean="0"/>
              <a:t>13-Nov-20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77DECB-7341-7C43-8F87-4A8D10C8C287}" type="slidenum">
              <a:rPr lang="en-US" smtClean="0"/>
              <a:t>‹#›</a:t>
            </a:fld>
            <a:endParaRPr lang="en-US"/>
          </a:p>
        </p:txBody>
      </p:sp>
    </p:spTree>
    <p:extLst>
      <p:ext uri="{BB962C8B-B14F-4D97-AF65-F5344CB8AC3E}">
        <p14:creationId xmlns:p14="http://schemas.microsoft.com/office/powerpoint/2010/main" val="94601805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564" y="504084"/>
            <a:ext cx="3448900" cy="1764295"/>
          </a:xfrm>
        </p:spPr>
        <p:txBody>
          <a:bodyPr anchor="b"/>
          <a:lstStyle>
            <a:lvl1pPr>
              <a:defRPr sz="3528"/>
            </a:lvl1pPr>
          </a:lstStyle>
          <a:p>
            <a:r>
              <a:rPr lang="en-US"/>
              <a:t>Click to edit Master title style</a:t>
            </a:r>
            <a:endParaRPr lang="en-US" dirty="0"/>
          </a:p>
        </p:txBody>
      </p:sp>
      <p:sp>
        <p:nvSpPr>
          <p:cNvPr id="3" name="Content Placeholder 2"/>
          <p:cNvSpPr>
            <a:spLocks noGrp="1"/>
          </p:cNvSpPr>
          <p:nvPr>
            <p:ph idx="1"/>
          </p:nvPr>
        </p:nvSpPr>
        <p:spPr>
          <a:xfrm>
            <a:off x="4546088" y="1088683"/>
            <a:ext cx="5413534" cy="5373398"/>
          </a:xfrm>
        </p:spPr>
        <p:txBody>
          <a:bodyPr/>
          <a:lstStyle>
            <a:lvl1pPr>
              <a:defRPr sz="3528"/>
            </a:lvl1pPr>
            <a:lvl2pPr>
              <a:defRPr sz="3087"/>
            </a:lvl2pPr>
            <a:lvl3pPr>
              <a:defRPr sz="2646"/>
            </a:lvl3pPr>
            <a:lvl4pPr>
              <a:defRPr sz="2205"/>
            </a:lvl4pPr>
            <a:lvl5pPr>
              <a:defRPr sz="2205"/>
            </a:lvl5pPr>
            <a:lvl6pPr>
              <a:defRPr sz="2205"/>
            </a:lvl6pPr>
            <a:lvl7pPr>
              <a:defRPr sz="2205"/>
            </a:lvl7pPr>
            <a:lvl8pPr>
              <a:defRPr sz="2205"/>
            </a:lvl8pPr>
            <a:lvl9pPr>
              <a:defRPr sz="2205"/>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36564" y="2268379"/>
            <a:ext cx="3448900" cy="4202453"/>
          </a:xfrm>
        </p:spPr>
        <p:txBody>
          <a:bodyPr/>
          <a:lstStyle>
            <a:lvl1pPr marL="0" indent="0">
              <a:buNone/>
              <a:defRPr sz="1764"/>
            </a:lvl1pPr>
            <a:lvl2pPr marL="504063" indent="0">
              <a:buNone/>
              <a:defRPr sz="1544"/>
            </a:lvl2pPr>
            <a:lvl3pPr marL="1008126" indent="0">
              <a:buNone/>
              <a:defRPr sz="1323"/>
            </a:lvl3pPr>
            <a:lvl4pPr marL="1512189" indent="0">
              <a:buNone/>
              <a:defRPr sz="1103"/>
            </a:lvl4pPr>
            <a:lvl5pPr marL="2016252" indent="0">
              <a:buNone/>
              <a:defRPr sz="1103"/>
            </a:lvl5pPr>
            <a:lvl6pPr marL="2520315" indent="0">
              <a:buNone/>
              <a:defRPr sz="1103"/>
            </a:lvl6pPr>
            <a:lvl7pPr marL="3024378" indent="0">
              <a:buNone/>
              <a:defRPr sz="1103"/>
            </a:lvl7pPr>
            <a:lvl8pPr marL="3528441" indent="0">
              <a:buNone/>
              <a:defRPr sz="1103"/>
            </a:lvl8pPr>
            <a:lvl9pPr marL="4032504" indent="0">
              <a:buNone/>
              <a:defRPr sz="1103"/>
            </a:lvl9pPr>
          </a:lstStyle>
          <a:p>
            <a:pPr lvl="0"/>
            <a:r>
              <a:rPr lang="en-US"/>
              <a:t>Edit Master text styles</a:t>
            </a:r>
          </a:p>
        </p:txBody>
      </p:sp>
      <p:sp>
        <p:nvSpPr>
          <p:cNvPr id="5" name="Date Placeholder 4"/>
          <p:cNvSpPr>
            <a:spLocks noGrp="1"/>
          </p:cNvSpPr>
          <p:nvPr>
            <p:ph type="dt" sz="half" idx="10"/>
          </p:nvPr>
        </p:nvSpPr>
        <p:spPr/>
        <p:txBody>
          <a:bodyPr/>
          <a:lstStyle/>
          <a:p>
            <a:fld id="{909BC959-8A77-5449-8152-3CCAD5D63A46}" type="datetimeFigureOut">
              <a:rPr lang="en-US" smtClean="0"/>
              <a:t>13-Nov-20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77DECB-7341-7C43-8F87-4A8D10C8C287}" type="slidenum">
              <a:rPr lang="en-US" smtClean="0"/>
              <a:t>‹#›</a:t>
            </a:fld>
            <a:endParaRPr lang="en-US"/>
          </a:p>
        </p:txBody>
      </p:sp>
    </p:spTree>
    <p:extLst>
      <p:ext uri="{BB962C8B-B14F-4D97-AF65-F5344CB8AC3E}">
        <p14:creationId xmlns:p14="http://schemas.microsoft.com/office/powerpoint/2010/main" val="38494767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564" y="504084"/>
            <a:ext cx="3448900" cy="1764295"/>
          </a:xfrm>
        </p:spPr>
        <p:txBody>
          <a:bodyPr anchor="b"/>
          <a:lstStyle>
            <a:lvl1pPr>
              <a:defRPr sz="3528"/>
            </a:lvl1pPr>
          </a:lstStyle>
          <a:p>
            <a:r>
              <a:rPr lang="en-US"/>
              <a:t>Click to edit Master title style</a:t>
            </a:r>
            <a:endParaRPr lang="en-US" dirty="0"/>
          </a:p>
        </p:txBody>
      </p:sp>
      <p:sp>
        <p:nvSpPr>
          <p:cNvPr id="3" name="Picture Placeholder 2"/>
          <p:cNvSpPr>
            <a:spLocks noGrp="1" noChangeAspect="1"/>
          </p:cNvSpPr>
          <p:nvPr>
            <p:ph type="pic" idx="1"/>
          </p:nvPr>
        </p:nvSpPr>
        <p:spPr>
          <a:xfrm>
            <a:off x="4546088" y="1088683"/>
            <a:ext cx="5413534" cy="5373398"/>
          </a:xfrm>
        </p:spPr>
        <p:txBody>
          <a:bodyPr anchor="t"/>
          <a:lstStyle>
            <a:lvl1pPr marL="0" indent="0">
              <a:buNone/>
              <a:defRPr sz="3528"/>
            </a:lvl1pPr>
            <a:lvl2pPr marL="504063" indent="0">
              <a:buNone/>
              <a:defRPr sz="3087"/>
            </a:lvl2pPr>
            <a:lvl3pPr marL="1008126" indent="0">
              <a:buNone/>
              <a:defRPr sz="2646"/>
            </a:lvl3pPr>
            <a:lvl4pPr marL="1512189" indent="0">
              <a:buNone/>
              <a:defRPr sz="2205"/>
            </a:lvl4pPr>
            <a:lvl5pPr marL="2016252" indent="0">
              <a:buNone/>
              <a:defRPr sz="2205"/>
            </a:lvl5pPr>
            <a:lvl6pPr marL="2520315" indent="0">
              <a:buNone/>
              <a:defRPr sz="2205"/>
            </a:lvl6pPr>
            <a:lvl7pPr marL="3024378" indent="0">
              <a:buNone/>
              <a:defRPr sz="2205"/>
            </a:lvl7pPr>
            <a:lvl8pPr marL="3528441" indent="0">
              <a:buNone/>
              <a:defRPr sz="2205"/>
            </a:lvl8pPr>
            <a:lvl9pPr marL="4032504" indent="0">
              <a:buNone/>
              <a:defRPr sz="2205"/>
            </a:lvl9pPr>
          </a:lstStyle>
          <a:p>
            <a:r>
              <a:rPr lang="en-US"/>
              <a:t>Click icon to add picture</a:t>
            </a:r>
            <a:endParaRPr lang="en-US" dirty="0"/>
          </a:p>
        </p:txBody>
      </p:sp>
      <p:sp>
        <p:nvSpPr>
          <p:cNvPr id="4" name="Text Placeholder 3"/>
          <p:cNvSpPr>
            <a:spLocks noGrp="1"/>
          </p:cNvSpPr>
          <p:nvPr>
            <p:ph type="body" sz="half" idx="2"/>
          </p:nvPr>
        </p:nvSpPr>
        <p:spPr>
          <a:xfrm>
            <a:off x="736564" y="2268379"/>
            <a:ext cx="3448900" cy="4202453"/>
          </a:xfrm>
        </p:spPr>
        <p:txBody>
          <a:bodyPr/>
          <a:lstStyle>
            <a:lvl1pPr marL="0" indent="0">
              <a:buNone/>
              <a:defRPr sz="1764"/>
            </a:lvl1pPr>
            <a:lvl2pPr marL="504063" indent="0">
              <a:buNone/>
              <a:defRPr sz="1544"/>
            </a:lvl2pPr>
            <a:lvl3pPr marL="1008126" indent="0">
              <a:buNone/>
              <a:defRPr sz="1323"/>
            </a:lvl3pPr>
            <a:lvl4pPr marL="1512189" indent="0">
              <a:buNone/>
              <a:defRPr sz="1103"/>
            </a:lvl4pPr>
            <a:lvl5pPr marL="2016252" indent="0">
              <a:buNone/>
              <a:defRPr sz="1103"/>
            </a:lvl5pPr>
            <a:lvl6pPr marL="2520315" indent="0">
              <a:buNone/>
              <a:defRPr sz="1103"/>
            </a:lvl6pPr>
            <a:lvl7pPr marL="3024378" indent="0">
              <a:buNone/>
              <a:defRPr sz="1103"/>
            </a:lvl7pPr>
            <a:lvl8pPr marL="3528441" indent="0">
              <a:buNone/>
              <a:defRPr sz="1103"/>
            </a:lvl8pPr>
            <a:lvl9pPr marL="4032504" indent="0">
              <a:buNone/>
              <a:defRPr sz="1103"/>
            </a:lvl9pPr>
          </a:lstStyle>
          <a:p>
            <a:pPr lvl="0"/>
            <a:r>
              <a:rPr lang="en-US"/>
              <a:t>Edit Master text styles</a:t>
            </a:r>
          </a:p>
        </p:txBody>
      </p:sp>
      <p:sp>
        <p:nvSpPr>
          <p:cNvPr id="5" name="Date Placeholder 4"/>
          <p:cNvSpPr>
            <a:spLocks noGrp="1"/>
          </p:cNvSpPr>
          <p:nvPr>
            <p:ph type="dt" sz="half" idx="10"/>
          </p:nvPr>
        </p:nvSpPr>
        <p:spPr/>
        <p:txBody>
          <a:bodyPr/>
          <a:lstStyle/>
          <a:p>
            <a:fld id="{909BC959-8A77-5449-8152-3CCAD5D63A46}" type="datetimeFigureOut">
              <a:rPr lang="en-US" smtClean="0"/>
              <a:t>13-Nov-20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77DECB-7341-7C43-8F87-4A8D10C8C287}" type="slidenum">
              <a:rPr lang="en-US" smtClean="0"/>
              <a:t>‹#›</a:t>
            </a:fld>
            <a:endParaRPr lang="en-US"/>
          </a:p>
        </p:txBody>
      </p:sp>
    </p:spTree>
    <p:extLst>
      <p:ext uri="{BB962C8B-B14F-4D97-AF65-F5344CB8AC3E}">
        <p14:creationId xmlns:p14="http://schemas.microsoft.com/office/powerpoint/2010/main" val="39269616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09BC959-8A77-5449-8152-3CCAD5D63A46}" type="datetimeFigureOut">
              <a:rPr lang="en-US" smtClean="0"/>
              <a:t>13-Nov-20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77DECB-7341-7C43-8F87-4A8D10C8C287}" type="slidenum">
              <a:rPr lang="en-US" smtClean="0"/>
              <a:t>‹#›</a:t>
            </a:fld>
            <a:endParaRPr lang="en-US"/>
          </a:p>
        </p:txBody>
      </p:sp>
    </p:spTree>
    <p:extLst>
      <p:ext uri="{BB962C8B-B14F-4D97-AF65-F5344CB8AC3E}">
        <p14:creationId xmlns:p14="http://schemas.microsoft.com/office/powerpoint/2010/main" val="31947970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2465" y="402567"/>
            <a:ext cx="2305764" cy="64078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35172" y="402567"/>
            <a:ext cx="6783626" cy="640782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09BC959-8A77-5449-8152-3CCAD5D63A46}" type="datetimeFigureOut">
              <a:rPr lang="en-US" smtClean="0"/>
              <a:t>13-Nov-20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77DECB-7341-7C43-8F87-4A8D10C8C287}" type="slidenum">
              <a:rPr lang="en-US" smtClean="0"/>
              <a:t>‹#›</a:t>
            </a:fld>
            <a:endParaRPr lang="en-US"/>
          </a:p>
        </p:txBody>
      </p:sp>
    </p:spTree>
    <p:extLst>
      <p:ext uri="{BB962C8B-B14F-4D97-AF65-F5344CB8AC3E}">
        <p14:creationId xmlns:p14="http://schemas.microsoft.com/office/powerpoint/2010/main" val="492156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17526" y="1522413"/>
            <a:ext cx="4772025" cy="50847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441951" y="1522413"/>
            <a:ext cx="4772025" cy="50847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18311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988" y="303214"/>
            <a:ext cx="9623425" cy="1260475"/>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534989" y="1692276"/>
            <a:ext cx="4724400" cy="704850"/>
          </a:xfrm>
        </p:spPr>
        <p:txBody>
          <a:bodyPr anchor="b"/>
          <a:lstStyle>
            <a:lvl1pPr marL="0" indent="0">
              <a:buNone/>
              <a:defRPr sz="2400" b="1"/>
            </a:lvl1pPr>
            <a:lvl2pPr marL="457185" indent="0">
              <a:buNone/>
              <a:defRPr sz="2000" b="1"/>
            </a:lvl2pPr>
            <a:lvl3pPr marL="914371" indent="0">
              <a:buNone/>
              <a:defRPr sz="1800" b="1"/>
            </a:lvl3pPr>
            <a:lvl4pPr marL="1371555" indent="0">
              <a:buNone/>
              <a:defRPr sz="1600" b="1"/>
            </a:lvl4pPr>
            <a:lvl5pPr marL="1828741" indent="0">
              <a:buNone/>
              <a:defRPr sz="1600" b="1"/>
            </a:lvl5pPr>
            <a:lvl6pPr marL="2285926" indent="0">
              <a:buNone/>
              <a:defRPr sz="1600" b="1"/>
            </a:lvl6pPr>
            <a:lvl7pPr marL="2743110" indent="0">
              <a:buNone/>
              <a:defRPr sz="1600" b="1"/>
            </a:lvl7pPr>
            <a:lvl8pPr marL="3200296" indent="0">
              <a:buNone/>
              <a:defRPr sz="1600" b="1"/>
            </a:lvl8pPr>
            <a:lvl9pPr marL="3657481" indent="0">
              <a:buNone/>
              <a:defRPr sz="1600" b="1"/>
            </a:lvl9pPr>
          </a:lstStyle>
          <a:p>
            <a:pPr lvl="0"/>
            <a:r>
              <a:rPr lang="en-US"/>
              <a:t>Click to edit Master text styles</a:t>
            </a:r>
          </a:p>
        </p:txBody>
      </p:sp>
      <p:sp>
        <p:nvSpPr>
          <p:cNvPr id="4" name="Content Placeholder 3"/>
          <p:cNvSpPr>
            <a:spLocks noGrp="1"/>
          </p:cNvSpPr>
          <p:nvPr>
            <p:ph sz="half" idx="2"/>
          </p:nvPr>
        </p:nvSpPr>
        <p:spPr>
          <a:xfrm>
            <a:off x="534989" y="2397126"/>
            <a:ext cx="4724400" cy="43576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432425" y="1692276"/>
            <a:ext cx="4725988" cy="704850"/>
          </a:xfrm>
        </p:spPr>
        <p:txBody>
          <a:bodyPr anchor="b"/>
          <a:lstStyle>
            <a:lvl1pPr marL="0" indent="0">
              <a:buNone/>
              <a:defRPr sz="2400" b="1"/>
            </a:lvl1pPr>
            <a:lvl2pPr marL="457185" indent="0">
              <a:buNone/>
              <a:defRPr sz="2000" b="1"/>
            </a:lvl2pPr>
            <a:lvl3pPr marL="914371" indent="0">
              <a:buNone/>
              <a:defRPr sz="1800" b="1"/>
            </a:lvl3pPr>
            <a:lvl4pPr marL="1371555" indent="0">
              <a:buNone/>
              <a:defRPr sz="1600" b="1"/>
            </a:lvl4pPr>
            <a:lvl5pPr marL="1828741" indent="0">
              <a:buNone/>
              <a:defRPr sz="1600" b="1"/>
            </a:lvl5pPr>
            <a:lvl6pPr marL="2285926" indent="0">
              <a:buNone/>
              <a:defRPr sz="1600" b="1"/>
            </a:lvl6pPr>
            <a:lvl7pPr marL="2743110" indent="0">
              <a:buNone/>
              <a:defRPr sz="1600" b="1"/>
            </a:lvl7pPr>
            <a:lvl8pPr marL="3200296" indent="0">
              <a:buNone/>
              <a:defRPr sz="1600" b="1"/>
            </a:lvl8pPr>
            <a:lvl9pPr marL="365748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432425" y="2397126"/>
            <a:ext cx="4725988" cy="43576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914329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2302701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2093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989" y="301626"/>
            <a:ext cx="3517900" cy="1281113"/>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181476" y="301625"/>
            <a:ext cx="5976938" cy="6453188"/>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534989" y="1582739"/>
            <a:ext cx="3517900" cy="5172075"/>
          </a:xfrm>
        </p:spPr>
        <p:txBody>
          <a:bodyPr/>
          <a:lstStyle>
            <a:lvl1pPr marL="0" indent="0">
              <a:buNone/>
              <a:defRPr sz="1400"/>
            </a:lvl1pPr>
            <a:lvl2pPr marL="457185" indent="0">
              <a:buNone/>
              <a:defRPr sz="1200"/>
            </a:lvl2pPr>
            <a:lvl3pPr marL="914371" indent="0">
              <a:buNone/>
              <a:defRPr sz="1000"/>
            </a:lvl3pPr>
            <a:lvl4pPr marL="1371555" indent="0">
              <a:buNone/>
              <a:defRPr sz="900"/>
            </a:lvl4pPr>
            <a:lvl5pPr marL="1828741" indent="0">
              <a:buNone/>
              <a:defRPr sz="900"/>
            </a:lvl5pPr>
            <a:lvl6pPr marL="2285926" indent="0">
              <a:buNone/>
              <a:defRPr sz="900"/>
            </a:lvl6pPr>
            <a:lvl7pPr marL="2743110" indent="0">
              <a:buNone/>
              <a:defRPr sz="900"/>
            </a:lvl7pPr>
            <a:lvl8pPr marL="3200296" indent="0">
              <a:buNone/>
              <a:defRPr sz="900"/>
            </a:lvl8pPr>
            <a:lvl9pPr marL="3657481" indent="0">
              <a:buNone/>
              <a:defRPr sz="900"/>
            </a:lvl9pPr>
          </a:lstStyle>
          <a:p>
            <a:pPr lvl="0"/>
            <a:r>
              <a:rPr lang="en-US"/>
              <a:t>Click to edit Master text styles</a:t>
            </a:r>
          </a:p>
        </p:txBody>
      </p:sp>
    </p:spTree>
    <p:extLst>
      <p:ext uri="{BB962C8B-B14F-4D97-AF65-F5344CB8AC3E}">
        <p14:creationId xmlns:p14="http://schemas.microsoft.com/office/powerpoint/2010/main" val="3398480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500" y="5292725"/>
            <a:ext cx="6416675" cy="625475"/>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095500" y="676275"/>
            <a:ext cx="6416675" cy="4535488"/>
          </a:xfrm>
        </p:spPr>
        <p:txBody>
          <a:bodyPr/>
          <a:lstStyle>
            <a:lvl1pPr marL="0" indent="0">
              <a:buNone/>
              <a:defRPr sz="3199"/>
            </a:lvl1pPr>
            <a:lvl2pPr marL="457185" indent="0">
              <a:buNone/>
              <a:defRPr sz="2800"/>
            </a:lvl2pPr>
            <a:lvl3pPr marL="914371" indent="0">
              <a:buNone/>
              <a:defRPr sz="2400"/>
            </a:lvl3pPr>
            <a:lvl4pPr marL="1371555" indent="0">
              <a:buNone/>
              <a:defRPr sz="2000"/>
            </a:lvl4pPr>
            <a:lvl5pPr marL="1828741" indent="0">
              <a:buNone/>
              <a:defRPr sz="2000"/>
            </a:lvl5pPr>
            <a:lvl6pPr marL="2285926" indent="0">
              <a:buNone/>
              <a:defRPr sz="2000"/>
            </a:lvl6pPr>
            <a:lvl7pPr marL="2743110" indent="0">
              <a:buNone/>
              <a:defRPr sz="2000"/>
            </a:lvl7pPr>
            <a:lvl8pPr marL="3200296" indent="0">
              <a:buNone/>
              <a:defRPr sz="2000"/>
            </a:lvl8pPr>
            <a:lvl9pPr marL="3657481" indent="0">
              <a:buNone/>
              <a:defRPr sz="2000"/>
            </a:lvl9pPr>
          </a:lstStyle>
          <a:p>
            <a:endParaRPr lang="en-GB"/>
          </a:p>
        </p:txBody>
      </p:sp>
      <p:sp>
        <p:nvSpPr>
          <p:cNvPr id="4" name="Text Placeholder 3"/>
          <p:cNvSpPr>
            <a:spLocks noGrp="1"/>
          </p:cNvSpPr>
          <p:nvPr>
            <p:ph type="body" sz="half" idx="2"/>
          </p:nvPr>
        </p:nvSpPr>
        <p:spPr>
          <a:xfrm>
            <a:off x="2095500" y="5918201"/>
            <a:ext cx="6416675" cy="887413"/>
          </a:xfrm>
        </p:spPr>
        <p:txBody>
          <a:bodyPr/>
          <a:lstStyle>
            <a:lvl1pPr marL="0" indent="0">
              <a:buNone/>
              <a:defRPr sz="1400"/>
            </a:lvl1pPr>
            <a:lvl2pPr marL="457185" indent="0">
              <a:buNone/>
              <a:defRPr sz="1200"/>
            </a:lvl2pPr>
            <a:lvl3pPr marL="914371" indent="0">
              <a:buNone/>
              <a:defRPr sz="1000"/>
            </a:lvl3pPr>
            <a:lvl4pPr marL="1371555" indent="0">
              <a:buNone/>
              <a:defRPr sz="900"/>
            </a:lvl4pPr>
            <a:lvl5pPr marL="1828741" indent="0">
              <a:buNone/>
              <a:defRPr sz="900"/>
            </a:lvl5pPr>
            <a:lvl6pPr marL="2285926" indent="0">
              <a:buNone/>
              <a:defRPr sz="900"/>
            </a:lvl6pPr>
            <a:lvl7pPr marL="2743110" indent="0">
              <a:buNone/>
              <a:defRPr sz="900"/>
            </a:lvl7pPr>
            <a:lvl8pPr marL="3200296" indent="0">
              <a:buNone/>
              <a:defRPr sz="900"/>
            </a:lvl8pPr>
            <a:lvl9pPr marL="3657481" indent="0">
              <a:buNone/>
              <a:defRPr sz="900"/>
            </a:lvl9pPr>
          </a:lstStyle>
          <a:p>
            <a:pPr lvl="0"/>
            <a:r>
              <a:rPr lang="en-US"/>
              <a:t>Click to edit Master text styles</a:t>
            </a:r>
          </a:p>
        </p:txBody>
      </p:sp>
    </p:spTree>
    <p:extLst>
      <p:ext uri="{BB962C8B-B14F-4D97-AF65-F5344CB8AC3E}">
        <p14:creationId xmlns:p14="http://schemas.microsoft.com/office/powerpoint/2010/main" val="14674167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1" name="Rectangle 3"/>
          <p:cNvSpPr>
            <a:spLocks noGrp="1" noChangeArrowheads="1"/>
          </p:cNvSpPr>
          <p:nvPr>
            <p:ph type="title"/>
          </p:nvPr>
        </p:nvSpPr>
        <p:spPr bwMode="auto">
          <a:xfrm>
            <a:off x="0" y="0"/>
            <a:ext cx="10693400" cy="1365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GB"/>
              <a:t>Click to edit Master title style</a:t>
            </a:r>
          </a:p>
        </p:txBody>
      </p:sp>
      <p:sp>
        <p:nvSpPr>
          <p:cNvPr id="7172" name="Rectangle 4"/>
          <p:cNvSpPr>
            <a:spLocks noGrp="1" noChangeArrowheads="1"/>
          </p:cNvSpPr>
          <p:nvPr>
            <p:ph type="body" idx="1"/>
          </p:nvPr>
        </p:nvSpPr>
        <p:spPr bwMode="auto">
          <a:xfrm>
            <a:off x="517525" y="1522413"/>
            <a:ext cx="9696450" cy="50847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7174" name="Line 6"/>
          <p:cNvSpPr>
            <a:spLocks noChangeShapeType="1"/>
          </p:cNvSpPr>
          <p:nvPr/>
        </p:nvSpPr>
        <p:spPr bwMode="auto">
          <a:xfrm>
            <a:off x="0" y="1374775"/>
            <a:ext cx="10693400" cy="0"/>
          </a:xfrm>
          <a:prstGeom prst="line">
            <a:avLst/>
          </a:prstGeom>
          <a:noFill/>
          <a:ln w="38100">
            <a:solidFill>
              <a:srgbClr val="1E7FB8"/>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28398" dir="1593903" algn="ctr" rotWithShape="0">
                    <a:schemeClr val="bg2"/>
                  </a:outerShdw>
                </a:effectLst>
              </a14:hiddenEffects>
            </a:ext>
          </a:extLst>
        </p:spPr>
        <p:txBody>
          <a:bodyPr/>
          <a:lstStyle/>
          <a:p>
            <a:endParaRPr lang="en-GB" sz="1800"/>
          </a:p>
        </p:txBody>
      </p:sp>
      <p:sp>
        <p:nvSpPr>
          <p:cNvPr id="7180" name="Rectangle 12"/>
          <p:cNvSpPr>
            <a:spLocks noChangeArrowheads="1"/>
          </p:cNvSpPr>
          <p:nvPr/>
        </p:nvSpPr>
        <p:spPr bwMode="auto">
          <a:xfrm>
            <a:off x="1588" y="6632575"/>
            <a:ext cx="10693400" cy="928688"/>
          </a:xfrm>
          <a:prstGeom prst="rect">
            <a:avLst/>
          </a:prstGeom>
          <a:solidFill>
            <a:srgbClr val="1E7FB8"/>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GB" sz="1800"/>
          </a:p>
        </p:txBody>
      </p:sp>
      <p:sp>
        <p:nvSpPr>
          <p:cNvPr id="7181" name="Rectangle 13"/>
          <p:cNvSpPr>
            <a:spLocks noChangeArrowheads="1"/>
          </p:cNvSpPr>
          <p:nvPr/>
        </p:nvSpPr>
        <p:spPr bwMode="auto">
          <a:xfrm>
            <a:off x="1084264" y="7085013"/>
            <a:ext cx="4967287"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lstStyle/>
          <a:p>
            <a:pPr defTabSz="1042954" rtl="0"/>
            <a:r>
              <a:rPr lang="en-GB" sz="1400">
                <a:solidFill>
                  <a:srgbClr val="96CCEE"/>
                </a:solidFill>
                <a:latin typeface="Arial Narrow" pitchFamily="34" charset="0"/>
              </a:rPr>
              <a:t>TITLE from VIEW and SLIDE MASTER</a:t>
            </a:r>
            <a:r>
              <a:rPr lang="en-GB" sz="1400">
                <a:solidFill>
                  <a:srgbClr val="72BBE8"/>
                </a:solidFill>
                <a:latin typeface="Arial Narrow" pitchFamily="34" charset="0"/>
              </a:rPr>
              <a:t> </a:t>
            </a:r>
            <a:r>
              <a:rPr lang="en-GB" sz="1400">
                <a:solidFill>
                  <a:schemeClr val="bg1"/>
                </a:solidFill>
                <a:latin typeface="Arial Narrow" pitchFamily="34" charset="0"/>
              </a:rPr>
              <a:t> </a:t>
            </a:r>
            <a:r>
              <a:rPr lang="en-US" sz="2000" baseline="12000">
                <a:solidFill>
                  <a:schemeClr val="bg1"/>
                </a:solidFill>
                <a:latin typeface="Arial Narrow" pitchFamily="34" charset="0"/>
              </a:rPr>
              <a:t>|</a:t>
            </a:r>
            <a:r>
              <a:rPr lang="en-GB" sz="1400">
                <a:solidFill>
                  <a:srgbClr val="96CCEE"/>
                </a:solidFill>
                <a:latin typeface="Arial Narrow" pitchFamily="34" charset="0"/>
              </a:rPr>
              <a:t>  </a:t>
            </a:r>
            <a:fld id="{693F33D8-48EB-4247-BAE2-F58AB9D0A902}" type="datetime4">
              <a:rPr lang="en-GB" sz="1400" b="0">
                <a:solidFill>
                  <a:srgbClr val="96CCEE"/>
                </a:solidFill>
                <a:latin typeface="Arial Narrow" pitchFamily="34" charset="0"/>
              </a:rPr>
              <a:pPr defTabSz="1042954" rtl="0"/>
              <a:t>13 November 2020</a:t>
            </a:fld>
            <a:endParaRPr lang="en-GB" sz="1400">
              <a:solidFill>
                <a:srgbClr val="96CCEE"/>
              </a:solidFill>
              <a:latin typeface="Arial Narrow" pitchFamily="34" charset="0"/>
            </a:endParaRPr>
          </a:p>
        </p:txBody>
      </p:sp>
      <p:sp>
        <p:nvSpPr>
          <p:cNvPr id="7182" name="Rectangle 14"/>
          <p:cNvSpPr>
            <a:spLocks noChangeArrowheads="1"/>
          </p:cNvSpPr>
          <p:nvPr/>
        </p:nvSpPr>
        <p:spPr bwMode="auto">
          <a:xfrm>
            <a:off x="420689" y="7054850"/>
            <a:ext cx="415925" cy="36671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lstStyle/>
          <a:p>
            <a:pPr algn="r" defTabSz="1042954" rtl="0"/>
            <a:fld id="{BA369351-98CE-4465-A921-03055ACDAA10}" type="slidenum">
              <a:rPr lang="x-none" sz="1700">
                <a:solidFill>
                  <a:srgbClr val="72BBE8"/>
                </a:solidFill>
                <a:latin typeface="Arial Narrow" pitchFamily="34" charset="0"/>
              </a:rPr>
              <a:pPr algn="r" defTabSz="1042954" rtl="0"/>
              <a:t>‹#›</a:t>
            </a:fld>
            <a:r>
              <a:rPr lang="en-GB" sz="1700">
                <a:solidFill>
                  <a:srgbClr val="72BBE8"/>
                </a:solidFill>
                <a:latin typeface="Arial Narrow" pitchFamily="34" charset="0"/>
              </a:rPr>
              <a:t> </a:t>
            </a:r>
            <a:r>
              <a:rPr lang="en-US" sz="2400" baseline="14000">
                <a:solidFill>
                  <a:schemeClr val="bg1"/>
                </a:solidFill>
                <a:latin typeface="Arial Narrow" pitchFamily="34" charset="0"/>
              </a:rPr>
              <a:t>|</a:t>
            </a:r>
          </a:p>
        </p:txBody>
      </p:sp>
      <p:pic>
        <p:nvPicPr>
          <p:cNvPr id="7185" name="Picture 17" descr="WHO-EN-white-H"/>
          <p:cNvPicPr>
            <a:picLocks noChangeAspect="1" noChangeArrowheads="1"/>
          </p:cNvPicPr>
          <p:nvPr/>
        </p:nvPicPr>
        <p:blipFill>
          <a:blip r:embed="rId29" cstate="email">
            <a:extLst>
              <a:ext uri="{28A0092B-C50C-407E-A947-70E740481C1C}">
                <a14:useLocalDpi xmlns:a14="http://schemas.microsoft.com/office/drawing/2010/main"/>
              </a:ext>
            </a:extLst>
          </a:blip>
          <a:srcRect/>
          <a:stretch>
            <a:fillRect/>
          </a:stretch>
        </p:blipFill>
        <p:spPr bwMode="auto">
          <a:xfrm>
            <a:off x="7521576" y="6659564"/>
            <a:ext cx="2581275" cy="7905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8624226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Lst>
  <p:txStyles>
    <p:titleStyle>
      <a:lvl1pPr algn="ctr" defTabSz="1042954" rtl="0" fontAlgn="base">
        <a:spcBef>
          <a:spcPct val="0"/>
        </a:spcBef>
        <a:spcAft>
          <a:spcPct val="0"/>
        </a:spcAft>
        <a:defRPr sz="4000" b="1">
          <a:solidFill>
            <a:srgbClr val="000066"/>
          </a:solidFill>
          <a:latin typeface="+mj-lt"/>
          <a:ea typeface="+mj-ea"/>
          <a:cs typeface="+mj-cs"/>
        </a:defRPr>
      </a:lvl1pPr>
      <a:lvl2pPr algn="ctr" defTabSz="1042954" rtl="0" fontAlgn="base">
        <a:spcBef>
          <a:spcPct val="0"/>
        </a:spcBef>
        <a:spcAft>
          <a:spcPct val="0"/>
        </a:spcAft>
        <a:defRPr sz="4000" b="1">
          <a:solidFill>
            <a:srgbClr val="000066"/>
          </a:solidFill>
          <a:latin typeface="Arial" charset="0"/>
          <a:cs typeface="Arial" charset="0"/>
        </a:defRPr>
      </a:lvl2pPr>
      <a:lvl3pPr algn="ctr" defTabSz="1042954" rtl="0" fontAlgn="base">
        <a:spcBef>
          <a:spcPct val="0"/>
        </a:spcBef>
        <a:spcAft>
          <a:spcPct val="0"/>
        </a:spcAft>
        <a:defRPr sz="4000" b="1">
          <a:solidFill>
            <a:srgbClr val="000066"/>
          </a:solidFill>
          <a:latin typeface="Arial" charset="0"/>
          <a:cs typeface="Arial" charset="0"/>
        </a:defRPr>
      </a:lvl3pPr>
      <a:lvl4pPr algn="ctr" defTabSz="1042954" rtl="0" fontAlgn="base">
        <a:spcBef>
          <a:spcPct val="0"/>
        </a:spcBef>
        <a:spcAft>
          <a:spcPct val="0"/>
        </a:spcAft>
        <a:defRPr sz="4000" b="1">
          <a:solidFill>
            <a:srgbClr val="000066"/>
          </a:solidFill>
          <a:latin typeface="Arial" charset="0"/>
          <a:cs typeface="Arial" charset="0"/>
        </a:defRPr>
      </a:lvl4pPr>
      <a:lvl5pPr algn="ctr" defTabSz="1042954" rtl="0" fontAlgn="base">
        <a:spcBef>
          <a:spcPct val="0"/>
        </a:spcBef>
        <a:spcAft>
          <a:spcPct val="0"/>
        </a:spcAft>
        <a:defRPr sz="4000" b="1">
          <a:solidFill>
            <a:srgbClr val="000066"/>
          </a:solidFill>
          <a:latin typeface="Arial" charset="0"/>
          <a:cs typeface="Arial" charset="0"/>
        </a:defRPr>
      </a:lvl5pPr>
      <a:lvl6pPr marL="457185" algn="ctr" defTabSz="1042954" rtl="0" fontAlgn="base">
        <a:spcBef>
          <a:spcPct val="0"/>
        </a:spcBef>
        <a:spcAft>
          <a:spcPct val="0"/>
        </a:spcAft>
        <a:defRPr sz="4000" b="1">
          <a:solidFill>
            <a:srgbClr val="000066"/>
          </a:solidFill>
          <a:latin typeface="Arial" charset="0"/>
          <a:cs typeface="Arial" charset="0"/>
        </a:defRPr>
      </a:lvl6pPr>
      <a:lvl7pPr marL="914371" algn="ctr" defTabSz="1042954" rtl="0" fontAlgn="base">
        <a:spcBef>
          <a:spcPct val="0"/>
        </a:spcBef>
        <a:spcAft>
          <a:spcPct val="0"/>
        </a:spcAft>
        <a:defRPr sz="4000" b="1">
          <a:solidFill>
            <a:srgbClr val="000066"/>
          </a:solidFill>
          <a:latin typeface="Arial" charset="0"/>
          <a:cs typeface="Arial" charset="0"/>
        </a:defRPr>
      </a:lvl7pPr>
      <a:lvl8pPr marL="1371555" algn="ctr" defTabSz="1042954" rtl="0" fontAlgn="base">
        <a:spcBef>
          <a:spcPct val="0"/>
        </a:spcBef>
        <a:spcAft>
          <a:spcPct val="0"/>
        </a:spcAft>
        <a:defRPr sz="4000" b="1">
          <a:solidFill>
            <a:srgbClr val="000066"/>
          </a:solidFill>
          <a:latin typeface="Arial" charset="0"/>
          <a:cs typeface="Arial" charset="0"/>
        </a:defRPr>
      </a:lvl8pPr>
      <a:lvl9pPr marL="1828741" algn="ctr" defTabSz="1042954" rtl="0" fontAlgn="base">
        <a:spcBef>
          <a:spcPct val="0"/>
        </a:spcBef>
        <a:spcAft>
          <a:spcPct val="0"/>
        </a:spcAft>
        <a:defRPr sz="4000" b="1">
          <a:solidFill>
            <a:srgbClr val="000066"/>
          </a:solidFill>
          <a:latin typeface="Arial" charset="0"/>
          <a:cs typeface="Arial" charset="0"/>
        </a:defRPr>
      </a:lvl9pPr>
    </p:titleStyle>
    <p:bodyStyle>
      <a:lvl1pPr marL="390512" indent="-390512" algn="l" defTabSz="1042954" rtl="0" fontAlgn="base">
        <a:spcBef>
          <a:spcPct val="80000"/>
        </a:spcBef>
        <a:spcAft>
          <a:spcPct val="0"/>
        </a:spcAft>
        <a:buClr>
          <a:srgbClr val="1E7FB8"/>
        </a:buClr>
        <a:buFont typeface="Wingdings" pitchFamily="2" charset="2"/>
        <a:buChar char="l"/>
        <a:defRPr sz="2800">
          <a:solidFill>
            <a:srgbClr val="000066"/>
          </a:solidFill>
          <a:latin typeface="+mn-lt"/>
          <a:ea typeface="+mn-ea"/>
          <a:cs typeface="+mn-cs"/>
        </a:defRPr>
      </a:lvl1pPr>
      <a:lvl2pPr marL="919133" indent="-322253" algn="l" defTabSz="1042954" rtl="0" fontAlgn="base">
        <a:spcBef>
          <a:spcPct val="20000"/>
        </a:spcBef>
        <a:spcAft>
          <a:spcPct val="0"/>
        </a:spcAft>
        <a:buClr>
          <a:srgbClr val="1E7FB8"/>
        </a:buClr>
        <a:buFont typeface="Arial" charset="0"/>
        <a:buChar char="–"/>
        <a:defRPr sz="2400">
          <a:solidFill>
            <a:srgbClr val="000066"/>
          </a:solidFill>
          <a:latin typeface="+mn-lt"/>
          <a:cs typeface="+mn-cs"/>
        </a:defRPr>
      </a:lvl2pPr>
      <a:lvl3pPr marL="1433466" indent="-307965" algn="l" defTabSz="1042954" rtl="0" fontAlgn="base">
        <a:spcBef>
          <a:spcPct val="20000"/>
        </a:spcBef>
        <a:spcAft>
          <a:spcPct val="0"/>
        </a:spcAft>
        <a:buClr>
          <a:srgbClr val="1E7FB8"/>
        </a:buClr>
        <a:buChar char="•"/>
        <a:defRPr sz="2400">
          <a:solidFill>
            <a:srgbClr val="000066"/>
          </a:solidFill>
          <a:latin typeface="Arial Narrow" pitchFamily="34" charset="0"/>
          <a:cs typeface="+mn-cs"/>
        </a:defRPr>
      </a:lvl3pPr>
      <a:lvl4pPr marL="1898589" indent="-258755" algn="l" defTabSz="1042954" rtl="0" fontAlgn="base">
        <a:spcBef>
          <a:spcPct val="20000"/>
        </a:spcBef>
        <a:spcAft>
          <a:spcPct val="0"/>
        </a:spcAft>
        <a:buClr>
          <a:srgbClr val="1E7FB8"/>
        </a:buClr>
        <a:buChar char="–"/>
        <a:defRPr sz="2400">
          <a:solidFill>
            <a:srgbClr val="000066"/>
          </a:solidFill>
          <a:latin typeface="Arial Narrow" pitchFamily="34" charset="0"/>
          <a:cs typeface="+mn-cs"/>
        </a:defRPr>
      </a:lvl4pPr>
      <a:lvl5pPr marL="2268464" indent="-165095" algn="r" defTabSz="1042954" rtl="1" fontAlgn="base">
        <a:spcBef>
          <a:spcPct val="20000"/>
        </a:spcBef>
        <a:spcAft>
          <a:spcPct val="0"/>
        </a:spcAft>
        <a:buChar char="»"/>
        <a:defRPr sz="2300">
          <a:solidFill>
            <a:srgbClr val="000066"/>
          </a:solidFill>
          <a:latin typeface="+mn-lt"/>
          <a:cs typeface="+mn-cs"/>
        </a:defRPr>
      </a:lvl5pPr>
      <a:lvl6pPr marL="2725649" indent="-165095" algn="r" defTabSz="1042954" rtl="1" fontAlgn="base">
        <a:spcBef>
          <a:spcPct val="20000"/>
        </a:spcBef>
        <a:spcAft>
          <a:spcPct val="0"/>
        </a:spcAft>
        <a:buChar char="»"/>
        <a:defRPr sz="2300">
          <a:solidFill>
            <a:srgbClr val="000066"/>
          </a:solidFill>
          <a:latin typeface="+mn-lt"/>
          <a:cs typeface="+mn-cs"/>
        </a:defRPr>
      </a:lvl6pPr>
      <a:lvl7pPr marL="3182835" indent="-165095" algn="r" defTabSz="1042954" rtl="1" fontAlgn="base">
        <a:spcBef>
          <a:spcPct val="20000"/>
        </a:spcBef>
        <a:spcAft>
          <a:spcPct val="0"/>
        </a:spcAft>
        <a:buChar char="»"/>
        <a:defRPr sz="2300">
          <a:solidFill>
            <a:srgbClr val="000066"/>
          </a:solidFill>
          <a:latin typeface="+mn-lt"/>
          <a:cs typeface="+mn-cs"/>
        </a:defRPr>
      </a:lvl7pPr>
      <a:lvl8pPr marL="3640020" indent="-165095" algn="r" defTabSz="1042954" rtl="1" fontAlgn="base">
        <a:spcBef>
          <a:spcPct val="20000"/>
        </a:spcBef>
        <a:spcAft>
          <a:spcPct val="0"/>
        </a:spcAft>
        <a:buChar char="»"/>
        <a:defRPr sz="2300">
          <a:solidFill>
            <a:srgbClr val="000066"/>
          </a:solidFill>
          <a:latin typeface="+mn-lt"/>
          <a:cs typeface="+mn-cs"/>
        </a:defRPr>
      </a:lvl8pPr>
      <a:lvl9pPr marL="4097205" indent="-165095" algn="r" defTabSz="1042954" rtl="1" fontAlgn="base">
        <a:spcBef>
          <a:spcPct val="20000"/>
        </a:spcBef>
        <a:spcAft>
          <a:spcPct val="0"/>
        </a:spcAft>
        <a:buChar char="»"/>
        <a:defRPr sz="2300">
          <a:solidFill>
            <a:srgbClr val="000066"/>
          </a:solidFill>
          <a:latin typeface="+mn-lt"/>
          <a:cs typeface="+mn-cs"/>
        </a:defRPr>
      </a:lvl9pPr>
    </p:bodyStyle>
    <p:otherStyle>
      <a:defPPr>
        <a:defRPr lang="en-US"/>
      </a:defPPr>
      <a:lvl1pPr marL="0" algn="l" defTabSz="914371" rtl="0" eaLnBrk="1" latinLnBrk="0" hangingPunct="1">
        <a:defRPr sz="1800" kern="1200">
          <a:solidFill>
            <a:schemeClr val="tx1"/>
          </a:solidFill>
          <a:latin typeface="+mn-lt"/>
          <a:ea typeface="+mn-ea"/>
          <a:cs typeface="+mn-cs"/>
        </a:defRPr>
      </a:lvl1pPr>
      <a:lvl2pPr marL="457185" algn="l" defTabSz="914371" rtl="0" eaLnBrk="1" latinLnBrk="0" hangingPunct="1">
        <a:defRPr sz="1800" kern="1200">
          <a:solidFill>
            <a:schemeClr val="tx1"/>
          </a:solidFill>
          <a:latin typeface="+mn-lt"/>
          <a:ea typeface="+mn-ea"/>
          <a:cs typeface="+mn-cs"/>
        </a:defRPr>
      </a:lvl2pPr>
      <a:lvl3pPr marL="914371" algn="l" defTabSz="914371" rtl="0" eaLnBrk="1" latinLnBrk="0" hangingPunct="1">
        <a:defRPr sz="1800" kern="1200">
          <a:solidFill>
            <a:schemeClr val="tx1"/>
          </a:solidFill>
          <a:latin typeface="+mn-lt"/>
          <a:ea typeface="+mn-ea"/>
          <a:cs typeface="+mn-cs"/>
        </a:defRPr>
      </a:lvl3pPr>
      <a:lvl4pPr marL="1371555" algn="l" defTabSz="914371" rtl="0" eaLnBrk="1" latinLnBrk="0" hangingPunct="1">
        <a:defRPr sz="1800" kern="1200">
          <a:solidFill>
            <a:schemeClr val="tx1"/>
          </a:solidFill>
          <a:latin typeface="+mn-lt"/>
          <a:ea typeface="+mn-ea"/>
          <a:cs typeface="+mn-cs"/>
        </a:defRPr>
      </a:lvl4pPr>
      <a:lvl5pPr marL="1828741" algn="l" defTabSz="914371" rtl="0" eaLnBrk="1" latinLnBrk="0" hangingPunct="1">
        <a:defRPr sz="1800" kern="1200">
          <a:solidFill>
            <a:schemeClr val="tx1"/>
          </a:solidFill>
          <a:latin typeface="+mn-lt"/>
          <a:ea typeface="+mn-ea"/>
          <a:cs typeface="+mn-cs"/>
        </a:defRPr>
      </a:lvl5pPr>
      <a:lvl6pPr marL="2285926" algn="l" defTabSz="914371" rtl="0" eaLnBrk="1" latinLnBrk="0" hangingPunct="1">
        <a:defRPr sz="1800" kern="1200">
          <a:solidFill>
            <a:schemeClr val="tx1"/>
          </a:solidFill>
          <a:latin typeface="+mn-lt"/>
          <a:ea typeface="+mn-ea"/>
          <a:cs typeface="+mn-cs"/>
        </a:defRPr>
      </a:lvl6pPr>
      <a:lvl7pPr marL="2743110" algn="l" defTabSz="914371" rtl="0" eaLnBrk="1" latinLnBrk="0" hangingPunct="1">
        <a:defRPr sz="1800" kern="1200">
          <a:solidFill>
            <a:schemeClr val="tx1"/>
          </a:solidFill>
          <a:latin typeface="+mn-lt"/>
          <a:ea typeface="+mn-ea"/>
          <a:cs typeface="+mn-cs"/>
        </a:defRPr>
      </a:lvl7pPr>
      <a:lvl8pPr marL="3200296" algn="l" defTabSz="914371" rtl="0" eaLnBrk="1" latinLnBrk="0" hangingPunct="1">
        <a:defRPr sz="1800" kern="1200">
          <a:solidFill>
            <a:schemeClr val="tx1"/>
          </a:solidFill>
          <a:latin typeface="+mn-lt"/>
          <a:ea typeface="+mn-ea"/>
          <a:cs typeface="+mn-cs"/>
        </a:defRPr>
      </a:lvl8pPr>
      <a:lvl9pPr marL="3657481" algn="l" defTabSz="91437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171" y="402569"/>
            <a:ext cx="9223058" cy="146149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35171" y="2012836"/>
            <a:ext cx="9223058" cy="479755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35171" y="7008172"/>
            <a:ext cx="2406015" cy="402567"/>
          </a:xfrm>
          <a:prstGeom prst="rect">
            <a:avLst/>
          </a:prstGeom>
        </p:spPr>
        <p:txBody>
          <a:bodyPr vert="horz" lIns="91440" tIns="45720" rIns="91440" bIns="45720" rtlCol="0" anchor="ctr"/>
          <a:lstStyle>
            <a:lvl1pPr algn="l">
              <a:defRPr sz="1323">
                <a:solidFill>
                  <a:schemeClr val="tx1">
                    <a:tint val="75000"/>
                  </a:schemeClr>
                </a:solidFill>
              </a:defRPr>
            </a:lvl1pPr>
          </a:lstStyle>
          <a:p>
            <a:fld id="{909BC959-8A77-5449-8152-3CCAD5D63A46}" type="datetimeFigureOut">
              <a:rPr lang="en-US" smtClean="0"/>
              <a:t>13-Nov-20</a:t>
            </a:fld>
            <a:endParaRPr lang="en-US"/>
          </a:p>
        </p:txBody>
      </p:sp>
      <p:sp>
        <p:nvSpPr>
          <p:cNvPr id="5" name="Footer Placeholder 4"/>
          <p:cNvSpPr>
            <a:spLocks noGrp="1"/>
          </p:cNvSpPr>
          <p:nvPr>
            <p:ph type="ftr" sz="quarter" idx="3"/>
          </p:nvPr>
        </p:nvSpPr>
        <p:spPr>
          <a:xfrm>
            <a:off x="3542189" y="7008172"/>
            <a:ext cx="3609023" cy="402567"/>
          </a:xfrm>
          <a:prstGeom prst="rect">
            <a:avLst/>
          </a:prstGeom>
        </p:spPr>
        <p:txBody>
          <a:bodyPr vert="horz" lIns="91440" tIns="45720" rIns="91440" bIns="45720" rtlCol="0" anchor="ctr"/>
          <a:lstStyle>
            <a:lvl1pPr algn="ctr">
              <a:defRPr sz="1323">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552214" y="7008172"/>
            <a:ext cx="2406015" cy="402567"/>
          </a:xfrm>
          <a:prstGeom prst="rect">
            <a:avLst/>
          </a:prstGeom>
        </p:spPr>
        <p:txBody>
          <a:bodyPr vert="horz" lIns="91440" tIns="45720" rIns="91440" bIns="45720" rtlCol="0" anchor="ctr"/>
          <a:lstStyle>
            <a:lvl1pPr algn="r">
              <a:defRPr sz="1323">
                <a:solidFill>
                  <a:schemeClr val="tx1">
                    <a:tint val="75000"/>
                  </a:schemeClr>
                </a:solidFill>
              </a:defRPr>
            </a:lvl1pPr>
          </a:lstStyle>
          <a:p>
            <a:fld id="{F077DECB-7341-7C43-8F87-4A8D10C8C287}" type="slidenum">
              <a:rPr lang="en-US" smtClean="0"/>
              <a:t>‹#›</a:t>
            </a:fld>
            <a:endParaRPr lang="en-US"/>
          </a:p>
        </p:txBody>
      </p:sp>
    </p:spTree>
    <p:extLst>
      <p:ext uri="{BB962C8B-B14F-4D97-AF65-F5344CB8AC3E}">
        <p14:creationId xmlns:p14="http://schemas.microsoft.com/office/powerpoint/2010/main" val="1770024914"/>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defTabSz="1008126" rtl="0" eaLnBrk="1" latinLnBrk="0" hangingPunct="1">
        <a:lnSpc>
          <a:spcPct val="90000"/>
        </a:lnSpc>
        <a:spcBef>
          <a:spcPct val="0"/>
        </a:spcBef>
        <a:buNone/>
        <a:defRPr sz="4851" kern="1200">
          <a:solidFill>
            <a:schemeClr val="tx1"/>
          </a:solidFill>
          <a:latin typeface="+mj-lt"/>
          <a:ea typeface="+mj-ea"/>
          <a:cs typeface="+mj-cs"/>
        </a:defRPr>
      </a:lvl1pPr>
    </p:titleStyle>
    <p:bodyStyle>
      <a:lvl1pPr marL="252032" indent="-252032" algn="l" defTabSz="1008126" rtl="0" eaLnBrk="1" latinLnBrk="0" hangingPunct="1">
        <a:lnSpc>
          <a:spcPct val="90000"/>
        </a:lnSpc>
        <a:spcBef>
          <a:spcPts val="1103"/>
        </a:spcBef>
        <a:buFont typeface="Arial" panose="020B0604020202020204" pitchFamily="34" charset="0"/>
        <a:buChar char="•"/>
        <a:defRPr sz="3087" kern="1200">
          <a:solidFill>
            <a:schemeClr val="tx1"/>
          </a:solidFill>
          <a:latin typeface="+mn-lt"/>
          <a:ea typeface="+mn-ea"/>
          <a:cs typeface="+mn-cs"/>
        </a:defRPr>
      </a:lvl1pPr>
      <a:lvl2pPr marL="756095" indent="-252032" algn="l" defTabSz="1008126"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60158" indent="-252032" algn="l" defTabSz="1008126"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4221"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4pPr>
      <a:lvl5pPr marL="2268284"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5pPr>
      <a:lvl6pPr marL="2772347"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6pPr>
      <a:lvl7pPr marL="3276410"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7pPr>
      <a:lvl8pPr marL="3780473"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8pPr>
      <a:lvl9pPr marL="4284536" indent="-252032" algn="l" defTabSz="1008126" rtl="0" eaLnBrk="1" latinLnBrk="0" hangingPunct="1">
        <a:lnSpc>
          <a:spcPct val="90000"/>
        </a:lnSpc>
        <a:spcBef>
          <a:spcPts val="551"/>
        </a:spcBef>
        <a:buFont typeface="Arial" panose="020B0604020202020204" pitchFamily="34" charset="0"/>
        <a:buChar char="•"/>
        <a:defRPr sz="1985" kern="1200">
          <a:solidFill>
            <a:schemeClr val="tx1"/>
          </a:solidFill>
          <a:latin typeface="+mn-lt"/>
          <a:ea typeface="+mn-ea"/>
          <a:cs typeface="+mn-cs"/>
        </a:defRPr>
      </a:lvl9pPr>
    </p:bodyStyle>
    <p:otherStyle>
      <a:defPPr>
        <a:defRPr lang="en-US"/>
      </a:defPPr>
      <a:lvl1pPr marL="0" algn="l" defTabSz="1008126" rtl="0" eaLnBrk="1" latinLnBrk="0" hangingPunct="1">
        <a:defRPr sz="1985" kern="1200">
          <a:solidFill>
            <a:schemeClr val="tx1"/>
          </a:solidFill>
          <a:latin typeface="+mn-lt"/>
          <a:ea typeface="+mn-ea"/>
          <a:cs typeface="+mn-cs"/>
        </a:defRPr>
      </a:lvl1pPr>
      <a:lvl2pPr marL="504063" algn="l" defTabSz="1008126" rtl="0" eaLnBrk="1" latinLnBrk="0" hangingPunct="1">
        <a:defRPr sz="1985" kern="1200">
          <a:solidFill>
            <a:schemeClr val="tx1"/>
          </a:solidFill>
          <a:latin typeface="+mn-lt"/>
          <a:ea typeface="+mn-ea"/>
          <a:cs typeface="+mn-cs"/>
        </a:defRPr>
      </a:lvl2pPr>
      <a:lvl3pPr marL="1008126" algn="l" defTabSz="1008126" rtl="0" eaLnBrk="1" latinLnBrk="0" hangingPunct="1">
        <a:defRPr sz="1985" kern="1200">
          <a:solidFill>
            <a:schemeClr val="tx1"/>
          </a:solidFill>
          <a:latin typeface="+mn-lt"/>
          <a:ea typeface="+mn-ea"/>
          <a:cs typeface="+mn-cs"/>
        </a:defRPr>
      </a:lvl3pPr>
      <a:lvl4pPr marL="1512189" algn="l" defTabSz="1008126" rtl="0" eaLnBrk="1" latinLnBrk="0" hangingPunct="1">
        <a:defRPr sz="1985" kern="1200">
          <a:solidFill>
            <a:schemeClr val="tx1"/>
          </a:solidFill>
          <a:latin typeface="+mn-lt"/>
          <a:ea typeface="+mn-ea"/>
          <a:cs typeface="+mn-cs"/>
        </a:defRPr>
      </a:lvl4pPr>
      <a:lvl5pPr marL="2016252" algn="l" defTabSz="1008126" rtl="0" eaLnBrk="1" latinLnBrk="0" hangingPunct="1">
        <a:defRPr sz="1985" kern="1200">
          <a:solidFill>
            <a:schemeClr val="tx1"/>
          </a:solidFill>
          <a:latin typeface="+mn-lt"/>
          <a:ea typeface="+mn-ea"/>
          <a:cs typeface="+mn-cs"/>
        </a:defRPr>
      </a:lvl5pPr>
      <a:lvl6pPr marL="2520315" algn="l" defTabSz="1008126" rtl="0" eaLnBrk="1" latinLnBrk="0" hangingPunct="1">
        <a:defRPr sz="1985" kern="1200">
          <a:solidFill>
            <a:schemeClr val="tx1"/>
          </a:solidFill>
          <a:latin typeface="+mn-lt"/>
          <a:ea typeface="+mn-ea"/>
          <a:cs typeface="+mn-cs"/>
        </a:defRPr>
      </a:lvl6pPr>
      <a:lvl7pPr marL="3024378" algn="l" defTabSz="1008126" rtl="0" eaLnBrk="1" latinLnBrk="0" hangingPunct="1">
        <a:defRPr sz="1985" kern="1200">
          <a:solidFill>
            <a:schemeClr val="tx1"/>
          </a:solidFill>
          <a:latin typeface="+mn-lt"/>
          <a:ea typeface="+mn-ea"/>
          <a:cs typeface="+mn-cs"/>
        </a:defRPr>
      </a:lvl7pPr>
      <a:lvl8pPr marL="3528441" algn="l" defTabSz="1008126" rtl="0" eaLnBrk="1" latinLnBrk="0" hangingPunct="1">
        <a:defRPr sz="1985" kern="1200">
          <a:solidFill>
            <a:schemeClr val="tx1"/>
          </a:solidFill>
          <a:latin typeface="+mn-lt"/>
          <a:ea typeface="+mn-ea"/>
          <a:cs typeface="+mn-cs"/>
        </a:defRPr>
      </a:lvl8pPr>
      <a:lvl9pPr marL="4032504" algn="l" defTabSz="1008126" rtl="0" eaLnBrk="1" latinLnBrk="0" hangingPunct="1">
        <a:defRPr sz="19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9.xml"/><Relationship Id="rId4" Type="http://schemas.openxmlformats.org/officeDocument/2006/relationships/hyperlink" Target="https://www.who.int/infection-prevention/tools/hand-hygiene/training_education/en/"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16.tiff"/><Relationship Id="rId3" Type="http://schemas.openxmlformats.org/officeDocument/2006/relationships/image" Target="../media/image11.png"/><Relationship Id="rId7" Type="http://schemas.openxmlformats.org/officeDocument/2006/relationships/image" Target="../media/image15.tiff"/><Relationship Id="rId2" Type="http://schemas.openxmlformats.org/officeDocument/2006/relationships/notesSlide" Target="../notesSlides/notesSlide11.xml"/><Relationship Id="rId1" Type="http://schemas.openxmlformats.org/officeDocument/2006/relationships/slideLayout" Target="../slideLayouts/slideLayout29.xml"/><Relationship Id="rId6" Type="http://schemas.openxmlformats.org/officeDocument/2006/relationships/image" Target="../media/image14.tiff"/><Relationship Id="rId5" Type="http://schemas.openxmlformats.org/officeDocument/2006/relationships/image" Target="../media/image13.tiff"/><Relationship Id="rId10" Type="http://schemas.openxmlformats.org/officeDocument/2006/relationships/hyperlink" Target="https://www.who.int/infection-prevention/tools/hand-hygiene/EN_GPSC1_PSP_HH_Outpatient_care/en/" TargetMode="External"/><Relationship Id="rId4" Type="http://schemas.openxmlformats.org/officeDocument/2006/relationships/image" Target="../media/image12.tiff"/><Relationship Id="rId9"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12.xml"/><Relationship Id="rId1" Type="http://schemas.openxmlformats.org/officeDocument/2006/relationships/slideLayout" Target="../slideLayouts/slideLayout29.xml"/><Relationship Id="rId4" Type="http://schemas.openxmlformats.org/officeDocument/2006/relationships/hyperlink" Target="https://www.who.int/infection-prevention/tools/hand-hygiene/EN_GPSC1_PSP_HH_Outpatient_care/en/" TargetMode="External"/></Relationships>
</file>

<file path=ppt/slides/_rels/slide13.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25.png"/><Relationship Id="rId3" Type="http://schemas.openxmlformats.org/officeDocument/2006/relationships/image" Target="../media/image19.png"/><Relationship Id="rId7" Type="http://schemas.openxmlformats.org/officeDocument/2006/relationships/image" Target="../media/image22.png"/><Relationship Id="rId12" Type="http://schemas.microsoft.com/office/2007/relationships/hdphoto" Target="../media/hdphoto5.wdp"/><Relationship Id="rId2" Type="http://schemas.openxmlformats.org/officeDocument/2006/relationships/notesSlide" Target="../notesSlides/notesSlide13.xml"/><Relationship Id="rId1" Type="http://schemas.openxmlformats.org/officeDocument/2006/relationships/slideLayout" Target="../slideLayouts/slideLayout29.xml"/><Relationship Id="rId6" Type="http://schemas.openxmlformats.org/officeDocument/2006/relationships/image" Target="../media/image21.png"/><Relationship Id="rId11" Type="http://schemas.openxmlformats.org/officeDocument/2006/relationships/image" Target="../media/image24.png"/><Relationship Id="rId5" Type="http://schemas.microsoft.com/office/2007/relationships/hdphoto" Target="../media/hdphoto2.wdp"/><Relationship Id="rId15" Type="http://schemas.openxmlformats.org/officeDocument/2006/relationships/hyperlink" Target="https://www.who.int/infection-prevention/tools/core-components/evidence.pdf?ua=1" TargetMode="External"/><Relationship Id="rId10" Type="http://schemas.microsoft.com/office/2007/relationships/hdphoto" Target="../media/hdphoto4.wdp"/><Relationship Id="rId4" Type="http://schemas.openxmlformats.org/officeDocument/2006/relationships/image" Target="../media/image20.png"/><Relationship Id="rId9" Type="http://schemas.openxmlformats.org/officeDocument/2006/relationships/image" Target="../media/image23.png"/><Relationship Id="rId14" Type="http://schemas.openxmlformats.org/officeDocument/2006/relationships/image" Target="../media/image26.png"/></Relationships>
</file>

<file path=ppt/slides/_rels/slide14.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27.png"/><Relationship Id="rId3" Type="http://schemas.openxmlformats.org/officeDocument/2006/relationships/hyperlink" Target="https://www.who.int/infection-prevention/publications/ipc-cc-mis.pdf?ua=1" TargetMode="External"/><Relationship Id="rId7" Type="http://schemas.openxmlformats.org/officeDocument/2006/relationships/image" Target="../media/image22.png"/><Relationship Id="rId12" Type="http://schemas.microsoft.com/office/2007/relationships/hdphoto" Target="../media/hdphoto5.wdp"/><Relationship Id="rId2" Type="http://schemas.openxmlformats.org/officeDocument/2006/relationships/notesSlide" Target="../notesSlides/notesSlide14.xml"/><Relationship Id="rId1" Type="http://schemas.openxmlformats.org/officeDocument/2006/relationships/slideLayout" Target="../slideLayouts/slideLayout29.xml"/><Relationship Id="rId6" Type="http://schemas.openxmlformats.org/officeDocument/2006/relationships/image" Target="../media/image21.png"/><Relationship Id="rId11" Type="http://schemas.openxmlformats.org/officeDocument/2006/relationships/image" Target="../media/image24.png"/><Relationship Id="rId5" Type="http://schemas.microsoft.com/office/2007/relationships/hdphoto" Target="../media/hdphoto2.wdp"/><Relationship Id="rId10" Type="http://schemas.microsoft.com/office/2007/relationships/hdphoto" Target="../media/hdphoto4.wdp"/><Relationship Id="rId4" Type="http://schemas.openxmlformats.org/officeDocument/2006/relationships/image" Target="../media/image20.png"/><Relationship Id="rId9" Type="http://schemas.openxmlformats.org/officeDocument/2006/relationships/image" Target="../media/image23.png"/></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tiff"/><Relationship Id="rId3" Type="http://schemas.openxmlformats.org/officeDocument/2006/relationships/image" Target="../media/image20.png"/><Relationship Id="rId7" Type="http://schemas.microsoft.com/office/2007/relationships/hdphoto" Target="../media/hdphoto3.wdp"/><Relationship Id="rId12" Type="http://schemas.openxmlformats.org/officeDocument/2006/relationships/image" Target="../media/image28.tiff"/><Relationship Id="rId17" Type="http://schemas.openxmlformats.org/officeDocument/2006/relationships/image" Target="../media/image27.png"/><Relationship Id="rId2" Type="http://schemas.openxmlformats.org/officeDocument/2006/relationships/notesSlide" Target="../notesSlides/notesSlide15.xml"/><Relationship Id="rId16" Type="http://schemas.openxmlformats.org/officeDocument/2006/relationships/image" Target="../media/image32.png"/><Relationship Id="rId1" Type="http://schemas.openxmlformats.org/officeDocument/2006/relationships/slideLayout" Target="../slideLayouts/slideLayout29.xml"/><Relationship Id="rId6" Type="http://schemas.openxmlformats.org/officeDocument/2006/relationships/image" Target="../media/image22.png"/><Relationship Id="rId11" Type="http://schemas.microsoft.com/office/2007/relationships/hdphoto" Target="../media/hdphoto5.wdp"/><Relationship Id="rId5" Type="http://schemas.openxmlformats.org/officeDocument/2006/relationships/image" Target="../media/image21.png"/><Relationship Id="rId15" Type="http://schemas.openxmlformats.org/officeDocument/2006/relationships/image" Target="../media/image31.tiff"/><Relationship Id="rId10" Type="http://schemas.openxmlformats.org/officeDocument/2006/relationships/image" Target="../media/image24.png"/><Relationship Id="rId4" Type="http://schemas.microsoft.com/office/2007/relationships/hdphoto" Target="../media/hdphoto2.wdp"/><Relationship Id="rId9" Type="http://schemas.microsoft.com/office/2007/relationships/hdphoto" Target="../media/hdphoto4.wdp"/><Relationship Id="rId14" Type="http://schemas.openxmlformats.org/officeDocument/2006/relationships/image" Target="../media/image30.tiff"/></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34.tiff"/><Relationship Id="rId3" Type="http://schemas.openxmlformats.org/officeDocument/2006/relationships/image" Target="../media/image20.png"/><Relationship Id="rId7" Type="http://schemas.microsoft.com/office/2007/relationships/hdphoto" Target="../media/hdphoto3.wdp"/><Relationship Id="rId12"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29.xml"/><Relationship Id="rId6" Type="http://schemas.openxmlformats.org/officeDocument/2006/relationships/image" Target="../media/image22.png"/><Relationship Id="rId11" Type="http://schemas.microsoft.com/office/2007/relationships/hdphoto" Target="../media/hdphoto5.wdp"/><Relationship Id="rId5" Type="http://schemas.openxmlformats.org/officeDocument/2006/relationships/image" Target="../media/image21.png"/><Relationship Id="rId10" Type="http://schemas.openxmlformats.org/officeDocument/2006/relationships/image" Target="../media/image24.png"/><Relationship Id="rId4" Type="http://schemas.microsoft.com/office/2007/relationships/hdphoto" Target="../media/hdphoto2.wdp"/><Relationship Id="rId9" Type="http://schemas.microsoft.com/office/2007/relationships/hdphoto" Target="../media/hdphoto4.wdp"/><Relationship Id="rId14" Type="http://schemas.openxmlformats.org/officeDocument/2006/relationships/image" Target="../media/image27.png"/></Relationships>
</file>

<file path=ppt/slides/_rels/slide17.xml.rels><?xml version="1.0" encoding="UTF-8" standalone="yes"?>
<Relationships xmlns="http://schemas.openxmlformats.org/package/2006/relationships"><Relationship Id="rId8" Type="http://schemas.openxmlformats.org/officeDocument/2006/relationships/hyperlink" Target="https://www.who.int/infection-prevention/publications/hh_evidence/en/" TargetMode="External"/><Relationship Id="rId3" Type="http://schemas.openxmlformats.org/officeDocument/2006/relationships/image" Target="../media/image20.png"/><Relationship Id="rId7"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29.xml"/><Relationship Id="rId6" Type="http://schemas.openxmlformats.org/officeDocument/2006/relationships/image" Target="../media/image35.png"/><Relationship Id="rId5" Type="http://schemas.openxmlformats.org/officeDocument/2006/relationships/image" Target="../media/image21.png"/><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7.jpeg"/><Relationship Id="rId7"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33.xml"/><Relationship Id="rId6" Type="http://schemas.microsoft.com/office/2007/relationships/hdphoto" Target="../media/hdphoto2.wdp"/><Relationship Id="rId5" Type="http://schemas.openxmlformats.org/officeDocument/2006/relationships/image" Target="../media/image20.png"/><Relationship Id="rId4" Type="http://schemas.openxmlformats.org/officeDocument/2006/relationships/image" Target="../media/image38.jpeg"/><Relationship Id="rId9"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9.xml"/><Relationship Id="rId6" Type="http://schemas.openxmlformats.org/officeDocument/2006/relationships/hyperlink" Target="https://www.who.int/infection-prevention/tools/hand-hygiene/workplace_reminders/en/" TargetMode="External"/><Relationship Id="rId5" Type="http://schemas.openxmlformats.org/officeDocument/2006/relationships/image" Target="../media/image18.tiff"/><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8" Type="http://schemas.openxmlformats.org/officeDocument/2006/relationships/hyperlink" Target="https://www.who.int/infection-prevention/tools/hand-hygiene/workplace_reminders/en/" TargetMode="External"/><Relationship Id="rId3" Type="http://schemas.openxmlformats.org/officeDocument/2006/relationships/image" Target="../media/image22.png"/><Relationship Id="rId7"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33.xml"/><Relationship Id="rId6" Type="http://schemas.openxmlformats.org/officeDocument/2006/relationships/image" Target="../media/image40.tiff"/><Relationship Id="rId5" Type="http://schemas.openxmlformats.org/officeDocument/2006/relationships/image" Target="../media/image39.tiff"/><Relationship Id="rId4" Type="http://schemas.microsoft.com/office/2007/relationships/hdphoto" Target="../media/hdphoto3.wdp"/></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hyperlink" Target="https://apps.who.int/iris/bitstream/handle/10665/44196/9789241598606_eng.pdf;jsessionid=535108637C3FCB039B3F9B4EB2589809?sequence=1" TargetMode="External"/><Relationship Id="rId2" Type="http://schemas.openxmlformats.org/officeDocument/2006/relationships/notesSlide" Target="../notesSlides/notesSlide21.xml"/><Relationship Id="rId1" Type="http://schemas.openxmlformats.org/officeDocument/2006/relationships/slideLayout" Target="../slideLayouts/slideLayout29.xml"/><Relationship Id="rId6" Type="http://schemas.openxmlformats.org/officeDocument/2006/relationships/hyperlink" Target="https://www.who.int/infection-prevention/tools/hand-hygiene/evaluation_feedback/en/" TargetMode="External"/><Relationship Id="rId5" Type="http://schemas.openxmlformats.org/officeDocument/2006/relationships/image" Target="../media/image42.png"/><Relationship Id="rId4" Type="http://schemas.microsoft.com/office/2007/relationships/hdphoto" Target="../media/hdphoto4.wdp"/></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9.xml"/><Relationship Id="rId5" Type="http://schemas.openxmlformats.org/officeDocument/2006/relationships/image" Target="../media/image43.tiff"/><Relationship Id="rId4" Type="http://schemas.microsoft.com/office/2007/relationships/hdphoto" Target="../media/hdphoto4.wdp"/></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9.xml"/><Relationship Id="rId5" Type="http://schemas.openxmlformats.org/officeDocument/2006/relationships/image" Target="../media/image44.tiff"/><Relationship Id="rId4" Type="http://schemas.microsoft.com/office/2007/relationships/hdphoto" Target="../media/hdphoto5.wdp"/></Relationships>
</file>

<file path=ppt/slides/_rels/slide24.xml.rels><?xml version="1.0" encoding="UTF-8" standalone="yes"?>
<Relationships xmlns="http://schemas.openxmlformats.org/package/2006/relationships"><Relationship Id="rId8" Type="http://schemas.openxmlformats.org/officeDocument/2006/relationships/hyperlink" Target="https://cleanhandssavelives.org/" TargetMode="External"/><Relationship Id="rId3" Type="http://schemas.openxmlformats.org/officeDocument/2006/relationships/image" Target="../media/image24.png"/><Relationship Id="rId7" Type="http://schemas.openxmlformats.org/officeDocument/2006/relationships/hyperlink" Target="https://www.who.int/infection-prevention/campaigns/clean-hands/en/" TargetMode="External"/><Relationship Id="rId2" Type="http://schemas.openxmlformats.org/officeDocument/2006/relationships/notesSlide" Target="../notesSlides/notesSlide24.xml"/><Relationship Id="rId1" Type="http://schemas.openxmlformats.org/officeDocument/2006/relationships/slideLayout" Target="../slideLayouts/slideLayout29.xml"/><Relationship Id="rId6" Type="http://schemas.openxmlformats.org/officeDocument/2006/relationships/image" Target="../media/image46.png"/><Relationship Id="rId5" Type="http://schemas.openxmlformats.org/officeDocument/2006/relationships/image" Target="../media/image45.png"/><Relationship Id="rId10" Type="http://schemas.openxmlformats.org/officeDocument/2006/relationships/image" Target="../media/image48.png"/><Relationship Id="rId4" Type="http://schemas.microsoft.com/office/2007/relationships/hdphoto" Target="../media/hdphoto5.wdp"/><Relationship Id="rId9"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49.tiff"/><Relationship Id="rId2" Type="http://schemas.openxmlformats.org/officeDocument/2006/relationships/notesSlide" Target="../notesSlides/notesSlide25.xml"/><Relationship Id="rId1" Type="http://schemas.openxmlformats.org/officeDocument/2006/relationships/slideLayout" Target="../slideLayouts/slideLayout33.xml"/><Relationship Id="rId5" Type="http://schemas.openxmlformats.org/officeDocument/2006/relationships/image" Target="../media/image27.png"/><Relationship Id="rId4" Type="http://schemas.openxmlformats.org/officeDocument/2006/relationships/hyperlink" Target="https://www.dropbox.com/sh/rcw1hn9dnqu1fpl/AAC0qON71SZULyRM3j_Xkd6da?dl=0"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33.xml"/><Relationship Id="rId6" Type="http://schemas.openxmlformats.org/officeDocument/2006/relationships/image" Target="../media/image27.png"/><Relationship Id="rId5" Type="http://schemas.openxmlformats.org/officeDocument/2006/relationships/hyperlink" Target="https://www.who.int/gpsc/5may/Template_Letter_to_Advocate.pdf?ua=1" TargetMode="External"/><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7.xml"/><Relationship Id="rId1" Type="http://schemas.openxmlformats.org/officeDocument/2006/relationships/slideLayout" Target="../slideLayouts/slideLayout33.xml"/><Relationship Id="rId5" Type="http://schemas.openxmlformats.org/officeDocument/2006/relationships/image" Target="../media/image27.png"/><Relationship Id="rId4" Type="http://schemas.openxmlformats.org/officeDocument/2006/relationships/image" Target="../media/image52.jpeg"/></Relationships>
</file>

<file path=ppt/slides/_rels/slide28.xml.rels><?xml version="1.0" encoding="UTF-8" standalone="yes"?>
<Relationships xmlns="http://schemas.openxmlformats.org/package/2006/relationships"><Relationship Id="rId3" Type="http://schemas.openxmlformats.org/officeDocument/2006/relationships/image" Target="../media/image53.tiff"/><Relationship Id="rId2" Type="http://schemas.openxmlformats.org/officeDocument/2006/relationships/notesSlide" Target="../notesSlides/notesSlide28.xml"/><Relationship Id="rId1" Type="http://schemas.openxmlformats.org/officeDocument/2006/relationships/slideLayout" Target="../slideLayouts/slideLayout29.xml"/><Relationship Id="rId5" Type="http://schemas.openxmlformats.org/officeDocument/2006/relationships/hyperlink" Target="https://apps.who.int/iris/bitstream/handle/10665/329404/9789241515481-eng.pdf" TargetMode="External"/><Relationship Id="rId4" Type="http://schemas.openxmlformats.org/officeDocument/2006/relationships/hyperlink" Target="https://www.who.int/infection-prevention/publications/ipc-components-guidelines/en/"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54.tiff"/><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hyperlink" Target="https://youtu.be/K-2XWtEjfl8" TargetMode="External"/><Relationship Id="rId2" Type="http://schemas.openxmlformats.org/officeDocument/2006/relationships/notesSlide" Target="../notesSlides/notesSlide3.xml"/><Relationship Id="rId1" Type="http://schemas.openxmlformats.org/officeDocument/2006/relationships/slideLayout" Target="../slideLayouts/slideLayout29.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hyperlink" Target="https://www.who.int/infection-prevention/publications/ipc-components-guidelines/en/" TargetMode="External"/><Relationship Id="rId3" Type="http://schemas.openxmlformats.org/officeDocument/2006/relationships/hyperlink" Target="https://www.who.int/infection-prevention/tools/hand-hygiene/en/" TargetMode="External"/><Relationship Id="rId7" Type="http://schemas.openxmlformats.org/officeDocument/2006/relationships/hyperlink" Target="https://www.who.int/infection-prevention/publications/min-req-IPC-manual/en/" TargetMode="External"/><Relationship Id="rId2" Type="http://schemas.openxmlformats.org/officeDocument/2006/relationships/notesSlide" Target="../notesSlides/notesSlide29.xml"/><Relationship Id="rId1" Type="http://schemas.openxmlformats.org/officeDocument/2006/relationships/slideLayout" Target="../slideLayouts/slideLayout29.xml"/><Relationship Id="rId6" Type="http://schemas.openxmlformats.org/officeDocument/2006/relationships/hyperlink" Target="https://ipc.ghelearning.org/course/123" TargetMode="External"/><Relationship Id="rId11" Type="http://schemas.openxmlformats.org/officeDocument/2006/relationships/hyperlink" Target="https://www.who.int/health-topics/antimicrobial-resistance" TargetMode="External"/><Relationship Id="rId5" Type="http://schemas.openxmlformats.org/officeDocument/2006/relationships/hyperlink" Target="https://www.wiley.com/en-gb/Hand+Hygiene:+A+Handbook+for+Medical+Professionals-p-9781118846865" TargetMode="External"/><Relationship Id="rId10" Type="http://schemas.openxmlformats.org/officeDocument/2006/relationships/hyperlink" Target="https://apps.who.int/iris/rest/bitstreams/1257395/retrieve" TargetMode="External"/><Relationship Id="rId4" Type="http://schemas.openxmlformats.org/officeDocument/2006/relationships/hyperlink" Target="http://www.who.int/gpsc/5may/hand_hygiene_video/en/" TargetMode="External"/><Relationship Id="rId9" Type="http://schemas.openxmlformats.org/officeDocument/2006/relationships/hyperlink" Target="https://www.who.int/infection-prevention/publications/ipc-cc-mis.pdf?ua=1"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image" Target="../media/image55.tiff"/><Relationship Id="rId2" Type="http://schemas.openxmlformats.org/officeDocument/2006/relationships/notesSlide" Target="../notesSlides/notesSlide30.xml"/><Relationship Id="rId1" Type="http://schemas.openxmlformats.org/officeDocument/2006/relationships/slideLayout" Target="../slideLayouts/slideLayout29.xml"/><Relationship Id="rId5" Type="http://schemas.openxmlformats.org/officeDocument/2006/relationships/image" Target="../media/image56.png"/><Relationship Id="rId4" Type="http://schemas.openxmlformats.org/officeDocument/2006/relationships/hyperlink" Target="https://www.who.int/gpsc/country_work/hhsa_framework_October_2010.pdf?ua=1"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who.int/gpsc/5may/Guide_to_Local_Production.pdf" TargetMode="External"/><Relationship Id="rId2" Type="http://schemas.openxmlformats.org/officeDocument/2006/relationships/notesSlide" Target="../notesSlides/notesSlide31.xml"/><Relationship Id="rId1" Type="http://schemas.openxmlformats.org/officeDocument/2006/relationships/slideLayout" Target="../slideLayouts/slideLayout29.xml"/><Relationship Id="rId5" Type="http://schemas.openxmlformats.org/officeDocument/2006/relationships/image" Target="../media/image56.png"/><Relationship Id="rId4" Type="http://schemas.openxmlformats.org/officeDocument/2006/relationships/image" Target="../media/image57.tiff"/></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9.xml"/><Relationship Id="rId5" Type="http://schemas.openxmlformats.org/officeDocument/2006/relationships/image" Target="../media/image7.png"/><Relationship Id="rId4" Type="http://schemas.openxmlformats.org/officeDocument/2006/relationships/hyperlink" Target="https://youtu.be/K-2XWtEjfl8"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who.int/infection-prevention/tools/hand-hygiene/training_education/en/" TargetMode="External"/><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9.xml"/><Relationship Id="rId5" Type="http://schemas.openxmlformats.org/officeDocument/2006/relationships/hyperlink" Target="https://www.who.int/infection-prevention/tools/hand-hygiene/EN_GPSC1_PSP_HH_Outpatient_care/en/" TargetMode="Externa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microsoft.com/office/2007/relationships/media" Target="https://www.youtube.com/embed/sa1iFq2YuUE" TargetMode="External"/><Relationship Id="rId1" Type="http://schemas.openxmlformats.org/officeDocument/2006/relationships/video" Target="NULL" TargetMode="External"/><Relationship Id="rId6" Type="http://schemas.openxmlformats.org/officeDocument/2006/relationships/image" Target="../media/image9.png"/><Relationship Id="rId5" Type="http://schemas.openxmlformats.org/officeDocument/2006/relationships/hyperlink" Target="http://www.who.int/infection-prevention/tools/hand-hygiene/hand_hygiene_video/en/" TargetMode="Externa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91" name="Rectangle 7"/>
          <p:cNvSpPr>
            <a:spLocks noChangeArrowheads="1"/>
          </p:cNvSpPr>
          <p:nvPr/>
        </p:nvSpPr>
        <p:spPr bwMode="auto">
          <a:xfrm>
            <a:off x="-1449378" y="-28231"/>
            <a:ext cx="13442244" cy="7913399"/>
          </a:xfrm>
          <a:prstGeom prst="rect">
            <a:avLst/>
          </a:prstGeom>
          <a:solidFill>
            <a:srgbClr val="1E7FB8"/>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371" rtl="1" fontAlgn="base">
              <a:spcBef>
                <a:spcPct val="0"/>
              </a:spcBef>
              <a:spcAft>
                <a:spcPct val="0"/>
              </a:spcAft>
            </a:pPr>
            <a:endParaRPr lang="en-GB" sz="3900" b="1" dirty="0">
              <a:solidFill>
                <a:srgbClr val="000066"/>
              </a:solidFill>
              <a:latin typeface="Arial" charset="0"/>
              <a:cs typeface="Arial" charset="0"/>
            </a:endParaRPr>
          </a:p>
        </p:txBody>
      </p:sp>
      <p:pic>
        <p:nvPicPr>
          <p:cNvPr id="3" name="Picture 2">
            <a:extLst>
              <a:ext uri="{FF2B5EF4-FFF2-40B4-BE49-F238E27FC236}">
                <a16:creationId xmlns:a16="http://schemas.microsoft.com/office/drawing/2014/main" id="{3E6B5636-11E8-E54C-954A-96197523C6F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374422" y="2106264"/>
            <a:ext cx="13442244" cy="3680986"/>
          </a:xfrm>
          <a:prstGeom prst="rect">
            <a:avLst/>
          </a:prstGeom>
        </p:spPr>
      </p:pic>
      <p:sp>
        <p:nvSpPr>
          <p:cNvPr id="6" name="TextBox 5">
            <a:extLst>
              <a:ext uri="{FF2B5EF4-FFF2-40B4-BE49-F238E27FC236}">
                <a16:creationId xmlns:a16="http://schemas.microsoft.com/office/drawing/2014/main" id="{736B1CFB-DD4E-5C44-88F1-0A008CED55F7}"/>
              </a:ext>
            </a:extLst>
          </p:cNvPr>
          <p:cNvSpPr txBox="1"/>
          <p:nvPr/>
        </p:nvSpPr>
        <p:spPr>
          <a:xfrm>
            <a:off x="-1038366" y="266252"/>
            <a:ext cx="12770132" cy="1200329"/>
          </a:xfrm>
          <a:prstGeom prst="rect">
            <a:avLst/>
          </a:prstGeom>
          <a:noFill/>
        </p:spPr>
        <p:txBody>
          <a:bodyPr wrap="square" rtlCol="0">
            <a:spAutoFit/>
          </a:bodyPr>
          <a:lstStyle/>
          <a:p>
            <a:pPr algn="ctr" defTabSz="1042954" fontAlgn="base">
              <a:spcBef>
                <a:spcPct val="0"/>
              </a:spcBef>
              <a:spcAft>
                <a:spcPct val="0"/>
              </a:spcAft>
            </a:pPr>
            <a:r>
              <a:rPr lang="en-US" sz="3600" b="1" cap="small" dirty="0">
                <a:solidFill>
                  <a:srgbClr val="FFFFFF"/>
                </a:solidFill>
                <a:latin typeface="Arial" charset="0"/>
                <a:cs typeface="Arial" charset="0"/>
              </a:rPr>
              <a:t>Better WASH for quality care in HEALTHCARE FACILITIES</a:t>
            </a:r>
          </a:p>
        </p:txBody>
      </p:sp>
      <p:sp>
        <p:nvSpPr>
          <p:cNvPr id="7" name="TextBox 6">
            <a:extLst>
              <a:ext uri="{FF2B5EF4-FFF2-40B4-BE49-F238E27FC236}">
                <a16:creationId xmlns:a16="http://schemas.microsoft.com/office/drawing/2014/main" id="{15E9D905-FA2B-2143-BA54-9B6AC5F02531}"/>
              </a:ext>
            </a:extLst>
          </p:cNvPr>
          <p:cNvSpPr txBox="1"/>
          <p:nvPr/>
        </p:nvSpPr>
        <p:spPr>
          <a:xfrm>
            <a:off x="-777266" y="2551353"/>
            <a:ext cx="12770132" cy="1631216"/>
          </a:xfrm>
          <a:prstGeom prst="rect">
            <a:avLst/>
          </a:prstGeom>
          <a:noFill/>
        </p:spPr>
        <p:txBody>
          <a:bodyPr wrap="square" rtlCol="0">
            <a:spAutoFit/>
          </a:bodyPr>
          <a:lstStyle/>
          <a:p>
            <a:pPr algn="ctr" defTabSz="1042954" fontAlgn="base">
              <a:spcBef>
                <a:spcPct val="0"/>
              </a:spcBef>
              <a:spcAft>
                <a:spcPct val="0"/>
              </a:spcAft>
            </a:pPr>
            <a:r>
              <a:rPr lang="en-US" sz="5000" b="1" dirty="0">
                <a:solidFill>
                  <a:srgbClr val="FFFFFF"/>
                </a:solidFill>
                <a:latin typeface="Arial" charset="0"/>
                <a:cs typeface="Arial" charset="0"/>
              </a:rPr>
              <a:t>Technical</a:t>
            </a:r>
            <a:r>
              <a:rPr lang="es-ES" sz="5000" b="1" dirty="0">
                <a:solidFill>
                  <a:srgbClr val="FFFFFF"/>
                </a:solidFill>
                <a:latin typeface="Arial" charset="0"/>
                <a:cs typeface="Arial" charset="0"/>
              </a:rPr>
              <a:t> Module:</a:t>
            </a:r>
          </a:p>
          <a:p>
            <a:pPr algn="ctr" defTabSz="1042954" fontAlgn="base">
              <a:spcBef>
                <a:spcPct val="0"/>
              </a:spcBef>
              <a:spcAft>
                <a:spcPct val="0"/>
              </a:spcAft>
            </a:pPr>
            <a:r>
              <a:rPr lang="es-ES" sz="5000" b="1" dirty="0">
                <a:solidFill>
                  <a:srgbClr val="FFFFFF"/>
                </a:solidFill>
                <a:latin typeface="Arial" charset="0"/>
                <a:cs typeface="Arial" charset="0"/>
              </a:rPr>
              <a:t>HAND HYGIENE &amp; WASH</a:t>
            </a:r>
            <a:endParaRPr lang="es-ES" sz="5000" b="1" dirty="0">
              <a:solidFill>
                <a:srgbClr val="FF9966">
                  <a:lumMod val="60000"/>
                  <a:lumOff val="40000"/>
                </a:srgbClr>
              </a:solidFill>
              <a:latin typeface="Arial" charset="0"/>
              <a:cs typeface="Arial" charset="0"/>
            </a:endParaRPr>
          </a:p>
        </p:txBody>
      </p:sp>
      <p:sp>
        <p:nvSpPr>
          <p:cNvPr id="8" name="TextBox 7">
            <a:extLst>
              <a:ext uri="{FF2B5EF4-FFF2-40B4-BE49-F238E27FC236}">
                <a16:creationId xmlns:a16="http://schemas.microsoft.com/office/drawing/2014/main" id="{10E93475-8324-564A-BE83-20FC7646C74E}"/>
              </a:ext>
            </a:extLst>
          </p:cNvPr>
          <p:cNvSpPr txBox="1"/>
          <p:nvPr/>
        </p:nvSpPr>
        <p:spPr>
          <a:xfrm>
            <a:off x="-1009103" y="6115111"/>
            <a:ext cx="12770132" cy="646331"/>
          </a:xfrm>
          <a:prstGeom prst="rect">
            <a:avLst/>
          </a:prstGeom>
          <a:noFill/>
        </p:spPr>
        <p:txBody>
          <a:bodyPr wrap="square" rtlCol="0">
            <a:spAutoFit/>
          </a:bodyPr>
          <a:lstStyle/>
          <a:p>
            <a:pPr algn="ctr" defTabSz="1042954" fontAlgn="base">
              <a:spcBef>
                <a:spcPct val="0"/>
              </a:spcBef>
              <a:spcAft>
                <a:spcPct val="0"/>
              </a:spcAft>
            </a:pPr>
            <a:r>
              <a:rPr lang="es-ES" sz="3600" b="1" dirty="0" err="1">
                <a:solidFill>
                  <a:srgbClr val="FF9966">
                    <a:lumMod val="60000"/>
                    <a:lumOff val="40000"/>
                  </a:srgbClr>
                </a:solidFill>
                <a:latin typeface="Arial" charset="0"/>
                <a:cs typeface="Arial" charset="0"/>
              </a:rPr>
              <a:t>Insert</a:t>
            </a:r>
            <a:r>
              <a:rPr lang="es-ES" sz="3600" b="1" dirty="0">
                <a:solidFill>
                  <a:srgbClr val="FF9966">
                    <a:lumMod val="60000"/>
                    <a:lumOff val="40000"/>
                  </a:srgbClr>
                </a:solidFill>
                <a:latin typeface="Arial" charset="0"/>
                <a:cs typeface="Arial" charset="0"/>
              </a:rPr>
              <a:t> date &amp; </a:t>
            </a:r>
            <a:r>
              <a:rPr lang="en-GB" sz="3600" b="1" dirty="0">
                <a:solidFill>
                  <a:srgbClr val="FF9966">
                    <a:lumMod val="60000"/>
                    <a:lumOff val="40000"/>
                  </a:srgbClr>
                </a:solidFill>
                <a:latin typeface="Arial" charset="0"/>
                <a:cs typeface="Arial" charset="0"/>
              </a:rPr>
              <a:t>location</a:t>
            </a:r>
          </a:p>
        </p:txBody>
      </p:sp>
    </p:spTree>
    <p:extLst>
      <p:ext uri="{BB962C8B-B14F-4D97-AF65-F5344CB8AC3E}">
        <p14:creationId xmlns:p14="http://schemas.microsoft.com/office/powerpoint/2010/main" val="3567062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38428-3624-D44C-BF95-7DA759891D83}"/>
              </a:ext>
            </a:extLst>
          </p:cNvPr>
          <p:cNvSpPr>
            <a:spLocks noGrp="1"/>
          </p:cNvSpPr>
          <p:nvPr>
            <p:ph type="title"/>
          </p:nvPr>
        </p:nvSpPr>
        <p:spPr>
          <a:xfrm>
            <a:off x="321514" y="488960"/>
            <a:ext cx="9223058" cy="960557"/>
          </a:xfrm>
        </p:spPr>
        <p:txBody>
          <a:bodyPr>
            <a:normAutofit/>
          </a:bodyPr>
          <a:lstStyle/>
          <a:p>
            <a:r>
              <a:rPr lang="en-US" sz="3100" b="1" dirty="0">
                <a:solidFill>
                  <a:srgbClr val="00B0F0"/>
                </a:solidFill>
                <a:latin typeface="Ebrima" panose="02000000000000000000" pitchFamily="2" charset="0"/>
                <a:ea typeface="Ebrima" panose="02000000000000000000" pitchFamily="2" charset="0"/>
                <a:cs typeface="Ebrima" panose="02000000000000000000" pitchFamily="2" charset="0"/>
              </a:rPr>
              <a:t>When: the Five Moments</a:t>
            </a:r>
          </a:p>
        </p:txBody>
      </p:sp>
      <p:pic>
        <p:nvPicPr>
          <p:cNvPr id="4" name="Picture 6" descr="FIVE MOMENTS-03">
            <a:extLst>
              <a:ext uri="{FF2B5EF4-FFF2-40B4-BE49-F238E27FC236}">
                <a16:creationId xmlns:a16="http://schemas.microsoft.com/office/drawing/2014/main" id="{683C5FDB-4B81-6441-8733-A292EB3A306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72143" y="1240970"/>
            <a:ext cx="6759254" cy="507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Placeholder 2">
            <a:extLst>
              <a:ext uri="{FF2B5EF4-FFF2-40B4-BE49-F238E27FC236}">
                <a16:creationId xmlns:a16="http://schemas.microsoft.com/office/drawing/2014/main" id="{A4A894D2-9FBB-AC44-955B-0CD7379AF327}"/>
              </a:ext>
            </a:extLst>
          </p:cNvPr>
          <p:cNvSpPr txBox="1">
            <a:spLocks/>
          </p:cNvSpPr>
          <p:nvPr/>
        </p:nvSpPr>
        <p:spPr>
          <a:xfrm>
            <a:off x="0" y="7120827"/>
            <a:ext cx="13178356" cy="320044"/>
          </a:xfrm>
          <a:prstGeom prst="rect">
            <a:avLst/>
          </a:prstGeom>
        </p:spPr>
        <p:txBody>
          <a:bodyPr wrap="square" numCol="1" anchorCtr="0" compatLnSpc="1">
            <a:prstTxWarp prst="textNoShape">
              <a:avLst/>
            </a:prstTxWarp>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GB" altLang="en-US" sz="1213" dirty="0">
                <a:latin typeface="Arial" panose="020B0604020202020204" pitchFamily="34" charset="0"/>
                <a:cs typeface="Arial" panose="020B0604020202020204" pitchFamily="34" charset="0"/>
              </a:rPr>
              <a:t>WHO Slides for Education Sessions for Trainers, Observers and Health-care Workers (revised May 2018)</a:t>
            </a:r>
          </a:p>
          <a:p>
            <a:pPr marL="0" indent="0">
              <a:spcBef>
                <a:spcPct val="0"/>
              </a:spcBef>
              <a:spcAft>
                <a:spcPct val="0"/>
              </a:spcAft>
              <a:buNone/>
            </a:pPr>
            <a:r>
              <a:rPr lang="en-GB" altLang="en-US" sz="1213" dirty="0">
                <a:latin typeface="Arial" panose="020B0604020202020204" pitchFamily="34" charset="0"/>
                <a:cs typeface="Arial" panose="020B0604020202020204" pitchFamily="34" charset="0"/>
              </a:rPr>
              <a:t> </a:t>
            </a:r>
            <a:r>
              <a:rPr lang="en-GB" sz="1213" dirty="0">
                <a:latin typeface="Arial" panose="020B0604020202020204" pitchFamily="34" charset="0"/>
                <a:cs typeface="Arial" panose="020B0604020202020204" pitchFamily="34" charset="0"/>
                <a:hlinkClick r:id="rId4"/>
              </a:rPr>
              <a:t>https://www.who.int/infection-prevention/tools/hand-hygiene/training_education/en/</a:t>
            </a:r>
            <a:endParaRPr lang="en-GB" altLang="en-US" sz="1213"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07FAF8C3-2840-BF44-928F-EE553CA12B8C}"/>
              </a:ext>
            </a:extLst>
          </p:cNvPr>
          <p:cNvSpPr txBox="1"/>
          <p:nvPr/>
        </p:nvSpPr>
        <p:spPr>
          <a:xfrm>
            <a:off x="5794639" y="1240971"/>
            <a:ext cx="4577247" cy="5285293"/>
          </a:xfrm>
          <a:prstGeom prst="rect">
            <a:avLst/>
          </a:prstGeom>
          <a:noFill/>
        </p:spPr>
        <p:txBody>
          <a:bodyPr wrap="square" rtlCol="0">
            <a:spAutoFit/>
          </a:bodyPr>
          <a:lstStyle/>
          <a:p>
            <a:pPr>
              <a:lnSpc>
                <a:spcPct val="120000"/>
              </a:lnSpc>
            </a:pPr>
            <a:r>
              <a:rPr lang="en-US" sz="2646" b="1" dirty="0">
                <a:solidFill>
                  <a:srgbClr val="002060"/>
                </a:solidFill>
                <a:latin typeface="Arial" panose="020B0604020202020204" pitchFamily="34" charset="0"/>
                <a:cs typeface="Arial" panose="020B0604020202020204" pitchFamily="34" charset="0"/>
              </a:rPr>
              <a:t>Benefits</a:t>
            </a:r>
          </a:p>
          <a:p>
            <a:pPr marL="342900" indent="-342900">
              <a:lnSpc>
                <a:spcPct val="120000"/>
              </a:lnSpc>
              <a:buFont typeface="Wingdings" panose="05000000000000000000" pitchFamily="2" charset="2"/>
              <a:buChar char="§"/>
            </a:pPr>
            <a:r>
              <a:rPr lang="en-US" sz="1985" dirty="0">
                <a:solidFill>
                  <a:srgbClr val="002060"/>
                </a:solidFill>
                <a:latin typeface="Arial" panose="020B0604020202020204" pitchFamily="34" charset="0"/>
                <a:cs typeface="Arial" panose="020B0604020202020204" pitchFamily="34" charset="0"/>
              </a:rPr>
              <a:t>Simplifies </a:t>
            </a:r>
            <a:r>
              <a:rPr lang="en-US" sz="1985" b="1" dirty="0">
                <a:solidFill>
                  <a:srgbClr val="002060"/>
                </a:solidFill>
                <a:latin typeface="Arial" panose="020B0604020202020204" pitchFamily="34" charset="0"/>
                <a:cs typeface="Arial" panose="020B0604020202020204" pitchFamily="34" charset="0"/>
              </a:rPr>
              <a:t>when</a:t>
            </a:r>
            <a:r>
              <a:rPr lang="en-US" sz="1985" dirty="0">
                <a:solidFill>
                  <a:srgbClr val="002060"/>
                </a:solidFill>
                <a:latin typeface="Arial" panose="020B0604020202020204" pitchFamily="34" charset="0"/>
                <a:cs typeface="Arial" panose="020B0604020202020204" pitchFamily="34" charset="0"/>
              </a:rPr>
              <a:t> to do hand hygiene</a:t>
            </a:r>
          </a:p>
          <a:p>
            <a:pPr marL="342900" indent="-342900">
              <a:lnSpc>
                <a:spcPct val="120000"/>
              </a:lnSpc>
              <a:buFont typeface="Wingdings" panose="05000000000000000000" pitchFamily="2" charset="2"/>
              <a:buChar char="§"/>
            </a:pPr>
            <a:r>
              <a:rPr lang="en-US" sz="1985" dirty="0">
                <a:solidFill>
                  <a:srgbClr val="002060"/>
                </a:solidFill>
                <a:latin typeface="Arial" panose="020B0604020202020204" pitchFamily="34" charset="0"/>
                <a:cs typeface="Arial" panose="020B0604020202020204" pitchFamily="34" charset="0"/>
              </a:rPr>
              <a:t>Applicable in any care setting</a:t>
            </a:r>
          </a:p>
          <a:p>
            <a:pPr marL="342900" indent="-342900">
              <a:lnSpc>
                <a:spcPct val="120000"/>
              </a:lnSpc>
              <a:buFont typeface="Wingdings" panose="05000000000000000000" pitchFamily="2" charset="2"/>
              <a:buChar char="§"/>
            </a:pPr>
            <a:r>
              <a:rPr lang="en-US" sz="1985" dirty="0">
                <a:solidFill>
                  <a:srgbClr val="002060"/>
                </a:solidFill>
                <a:latin typeface="Arial" panose="020B0604020202020204" pitchFamily="34" charset="0"/>
                <a:cs typeface="Arial" panose="020B0604020202020204" pitchFamily="34" charset="0"/>
              </a:rPr>
              <a:t>Logical - it integrates hand hygiene action into the workflow</a:t>
            </a:r>
          </a:p>
          <a:p>
            <a:pPr marL="342900" indent="-342900">
              <a:lnSpc>
                <a:spcPct val="120000"/>
              </a:lnSpc>
              <a:buFont typeface="Wingdings" panose="05000000000000000000" pitchFamily="2" charset="2"/>
              <a:buChar char="§"/>
            </a:pPr>
            <a:r>
              <a:rPr lang="en-US" sz="1985" dirty="0">
                <a:solidFill>
                  <a:srgbClr val="002060"/>
                </a:solidFill>
                <a:latin typeface="Arial" panose="020B0604020202020204" pitchFamily="34" charset="0"/>
                <a:cs typeface="Arial" panose="020B0604020202020204" pitchFamily="34" charset="0"/>
              </a:rPr>
              <a:t>Easy to remember</a:t>
            </a:r>
          </a:p>
          <a:p>
            <a:pPr marL="342900" indent="-342900">
              <a:lnSpc>
                <a:spcPct val="120000"/>
              </a:lnSpc>
              <a:buFont typeface="Wingdings" panose="05000000000000000000" pitchFamily="2" charset="2"/>
              <a:buChar char="§"/>
            </a:pPr>
            <a:r>
              <a:rPr lang="en-US" sz="1985" dirty="0">
                <a:solidFill>
                  <a:srgbClr val="002060"/>
                </a:solidFill>
                <a:latin typeface="Arial" panose="020B0604020202020204" pitchFamily="34" charset="0"/>
                <a:cs typeface="Arial" panose="020B0604020202020204" pitchFamily="34" charset="0"/>
              </a:rPr>
              <a:t>Encourages a consistent approach across training and observations of health workers</a:t>
            </a:r>
          </a:p>
          <a:p>
            <a:pPr marL="342900" indent="-342900">
              <a:lnSpc>
                <a:spcPct val="120000"/>
              </a:lnSpc>
              <a:buFont typeface="Wingdings" panose="05000000000000000000" pitchFamily="2" charset="2"/>
              <a:buChar char="§"/>
            </a:pPr>
            <a:r>
              <a:rPr lang="en-US" sz="1985" dirty="0">
                <a:solidFill>
                  <a:srgbClr val="002060"/>
                </a:solidFill>
                <a:latin typeface="Arial" panose="020B0604020202020204" pitchFamily="34" charset="0"/>
                <a:cs typeface="Arial" panose="020B0604020202020204" pitchFamily="34" charset="0"/>
              </a:rPr>
              <a:t>Consistent with evidenced-based risk assessment of health care associated infection and spread of drug resistant organisms</a:t>
            </a:r>
          </a:p>
          <a:p>
            <a:pPr marL="342900" indent="-342900">
              <a:buFont typeface="Wingdings" panose="05000000000000000000" pitchFamily="2" charset="2"/>
              <a:buChar char="§"/>
            </a:pPr>
            <a:endParaRPr lang="en-US" sz="1985" dirty="0">
              <a:solidFill>
                <a:srgbClr val="002060"/>
              </a:solidFill>
            </a:endParaRPr>
          </a:p>
        </p:txBody>
      </p:sp>
      <p:sp>
        <p:nvSpPr>
          <p:cNvPr id="7" name="Text Placeholder 2">
            <a:extLst>
              <a:ext uri="{FF2B5EF4-FFF2-40B4-BE49-F238E27FC236}">
                <a16:creationId xmlns:a16="http://schemas.microsoft.com/office/drawing/2014/main" id="{60A33D38-7FDB-1245-96EA-B4873754A877}"/>
              </a:ext>
            </a:extLst>
          </p:cNvPr>
          <p:cNvSpPr txBox="1">
            <a:spLocks/>
          </p:cNvSpPr>
          <p:nvPr/>
        </p:nvSpPr>
        <p:spPr bwMode="gray">
          <a:xfrm>
            <a:off x="3920577" y="262904"/>
            <a:ext cx="6747583" cy="318553"/>
          </a:xfrm>
          <a:prstGeom prst="rect">
            <a:avLst/>
          </a:prstGeom>
          <a:solidFill>
            <a:schemeClr val="tx1"/>
          </a:solidFill>
        </p:spPr>
        <p:txBody>
          <a:bodyPr vert="horz" lIns="19846" tIns="0" rIns="19846" bIns="0" rtlCol="0" anchor="ctr">
            <a:norm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600" b="0" kern="1200">
                <a:solidFill>
                  <a:schemeClr val="tx1"/>
                </a:solidFill>
                <a:latin typeface="+mj-lt"/>
                <a:ea typeface="+mn-ea"/>
                <a:cs typeface="Times New Roman" panose="02020603050405020304" pitchFamily="18" charset="0"/>
              </a:defRPr>
            </a:lvl1pPr>
            <a:lvl2pPr marL="360363" indent="-179388"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defTabSz="1008126">
              <a:spcBef>
                <a:spcPts val="1103"/>
              </a:spcBef>
              <a:spcAft>
                <a:spcPts val="662"/>
              </a:spcAft>
              <a:buClr>
                <a:prstClr val="black"/>
              </a:buClr>
            </a:pPr>
            <a:r>
              <a:rPr lang="en-US" sz="1764" b="1" dirty="0">
                <a:solidFill>
                  <a:prstClr val="white"/>
                </a:solidFill>
                <a:latin typeface="Arial"/>
              </a:rPr>
              <a:t>RIGHT TIME</a:t>
            </a:r>
          </a:p>
        </p:txBody>
      </p:sp>
    </p:spTree>
    <p:extLst>
      <p:ext uri="{BB962C8B-B14F-4D97-AF65-F5344CB8AC3E}">
        <p14:creationId xmlns:p14="http://schemas.microsoft.com/office/powerpoint/2010/main" val="8905205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E0351-2E59-8C4E-AE7F-A49234BA958B}"/>
              </a:ext>
            </a:extLst>
          </p:cNvPr>
          <p:cNvSpPr>
            <a:spLocks noGrp="1"/>
          </p:cNvSpPr>
          <p:nvPr>
            <p:ph type="title"/>
          </p:nvPr>
        </p:nvSpPr>
        <p:spPr>
          <a:xfrm>
            <a:off x="211952" y="303803"/>
            <a:ext cx="9223058" cy="1461495"/>
          </a:xfrm>
        </p:spPr>
        <p:txBody>
          <a:bodyPr>
            <a:normAutofit/>
          </a:bodyPr>
          <a:lstStyle/>
          <a:p>
            <a:r>
              <a:rPr lang="en-US" sz="3100" b="1" dirty="0">
                <a:solidFill>
                  <a:srgbClr val="00B0F0"/>
                </a:solidFill>
                <a:latin typeface="Ebrima" panose="02000000000000000000" pitchFamily="2" charset="0"/>
                <a:ea typeface="Ebrima" panose="02000000000000000000" pitchFamily="2" charset="0"/>
                <a:cs typeface="Ebrima" panose="02000000000000000000" pitchFamily="2" charset="0"/>
              </a:rPr>
              <a:t>Applicable in any care setting</a:t>
            </a:r>
          </a:p>
        </p:txBody>
      </p:sp>
      <p:pic>
        <p:nvPicPr>
          <p:cNvPr id="4" name="Picture 3">
            <a:extLst>
              <a:ext uri="{FF2B5EF4-FFF2-40B4-BE49-F238E27FC236}">
                <a16:creationId xmlns:a16="http://schemas.microsoft.com/office/drawing/2014/main" id="{7DDD2142-EF91-B940-B081-FE4B311160B5}"/>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11952" y="1765298"/>
            <a:ext cx="2888009" cy="2381500"/>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xmlns="">
                <a:solidFill>
                  <a:schemeClr val="accent1"/>
                </a:solidFill>
              </a14:hiddenFill>
            </a:ext>
          </a:extLst>
        </p:spPr>
      </p:pic>
      <p:pic>
        <p:nvPicPr>
          <p:cNvPr id="5" name="Picture 4">
            <a:extLst>
              <a:ext uri="{FF2B5EF4-FFF2-40B4-BE49-F238E27FC236}">
                <a16:creationId xmlns:a16="http://schemas.microsoft.com/office/drawing/2014/main" id="{52A0A156-616E-9643-84FD-347E0597130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70879" y="1765298"/>
            <a:ext cx="2746325" cy="2381500"/>
          </a:xfrm>
          <a:prstGeom prst="rect">
            <a:avLst/>
          </a:prstGeom>
          <a:ln>
            <a:solidFill>
              <a:schemeClr val="tx1">
                <a:lumMod val="50000"/>
                <a:lumOff val="50000"/>
              </a:schemeClr>
            </a:solidFill>
          </a:ln>
        </p:spPr>
      </p:pic>
      <p:pic>
        <p:nvPicPr>
          <p:cNvPr id="6" name="Picture 5">
            <a:extLst>
              <a:ext uri="{FF2B5EF4-FFF2-40B4-BE49-F238E27FC236}">
                <a16:creationId xmlns:a16="http://schemas.microsoft.com/office/drawing/2014/main" id="{DF965BDB-5395-DF43-9000-A199ED7902D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311128" y="1765298"/>
            <a:ext cx="2349426" cy="2381500"/>
          </a:xfrm>
          <a:prstGeom prst="rect">
            <a:avLst/>
          </a:prstGeom>
          <a:ln>
            <a:solidFill>
              <a:schemeClr val="tx1">
                <a:lumMod val="50000"/>
                <a:lumOff val="50000"/>
              </a:schemeClr>
            </a:solidFill>
          </a:ln>
        </p:spPr>
      </p:pic>
      <p:pic>
        <p:nvPicPr>
          <p:cNvPr id="7" name="Picture 6">
            <a:extLst>
              <a:ext uri="{FF2B5EF4-FFF2-40B4-BE49-F238E27FC236}">
                <a16:creationId xmlns:a16="http://schemas.microsoft.com/office/drawing/2014/main" id="{30FE8D7A-F287-B54C-884F-CBEA09D2A32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0497" y="4402320"/>
            <a:ext cx="2640107" cy="2787290"/>
          </a:xfrm>
          <a:prstGeom prst="rect">
            <a:avLst/>
          </a:prstGeom>
          <a:ln>
            <a:solidFill>
              <a:schemeClr val="tx1">
                <a:lumMod val="50000"/>
                <a:lumOff val="50000"/>
              </a:schemeClr>
            </a:solidFill>
          </a:ln>
        </p:spPr>
      </p:pic>
      <p:pic>
        <p:nvPicPr>
          <p:cNvPr id="8" name="Picture 7">
            <a:extLst>
              <a:ext uri="{FF2B5EF4-FFF2-40B4-BE49-F238E27FC236}">
                <a16:creationId xmlns:a16="http://schemas.microsoft.com/office/drawing/2014/main" id="{8429AE6E-B7CB-3042-990E-EB8FE188574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211286" y="4444860"/>
            <a:ext cx="2849204" cy="2497933"/>
          </a:xfrm>
          <a:prstGeom prst="rect">
            <a:avLst/>
          </a:prstGeom>
          <a:ln>
            <a:solidFill>
              <a:schemeClr val="tx1">
                <a:lumMod val="50000"/>
                <a:lumOff val="50000"/>
              </a:schemeClr>
            </a:solidFill>
          </a:ln>
        </p:spPr>
      </p:pic>
      <p:pic>
        <p:nvPicPr>
          <p:cNvPr id="9" name="Picture 8">
            <a:extLst>
              <a:ext uri="{FF2B5EF4-FFF2-40B4-BE49-F238E27FC236}">
                <a16:creationId xmlns:a16="http://schemas.microsoft.com/office/drawing/2014/main" id="{11E002AE-2F9D-A742-8BE3-B671B1E8B41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204883" y="4591410"/>
            <a:ext cx="2455670" cy="2282736"/>
          </a:xfrm>
          <a:prstGeom prst="rect">
            <a:avLst/>
          </a:prstGeom>
          <a:ln>
            <a:solidFill>
              <a:schemeClr val="tx1">
                <a:lumMod val="50000"/>
                <a:lumOff val="50000"/>
              </a:schemeClr>
            </a:solidFill>
          </a:ln>
        </p:spPr>
      </p:pic>
      <p:pic>
        <p:nvPicPr>
          <p:cNvPr id="10" name="Picture 9">
            <a:extLst>
              <a:ext uri="{FF2B5EF4-FFF2-40B4-BE49-F238E27FC236}">
                <a16:creationId xmlns:a16="http://schemas.microsoft.com/office/drawing/2014/main" id="{D0463DF4-AB69-C942-87CE-923FA37EB90D}"/>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296647" y="3021147"/>
            <a:ext cx="2381500" cy="2381500"/>
          </a:xfrm>
          <a:prstGeom prst="rect">
            <a:avLst/>
          </a:prstGeom>
        </p:spPr>
      </p:pic>
      <p:sp>
        <p:nvSpPr>
          <p:cNvPr id="11" name="Text Placeholder 2">
            <a:extLst>
              <a:ext uri="{FF2B5EF4-FFF2-40B4-BE49-F238E27FC236}">
                <a16:creationId xmlns:a16="http://schemas.microsoft.com/office/drawing/2014/main" id="{44E2198F-406B-1C4E-A392-9678617872D2}"/>
              </a:ext>
            </a:extLst>
          </p:cNvPr>
          <p:cNvSpPr txBox="1">
            <a:spLocks/>
          </p:cNvSpPr>
          <p:nvPr/>
        </p:nvSpPr>
        <p:spPr>
          <a:xfrm>
            <a:off x="49221" y="7154578"/>
            <a:ext cx="13178356" cy="320044"/>
          </a:xfrm>
          <a:prstGeom prst="rect">
            <a:avLst/>
          </a:prstGeom>
        </p:spPr>
        <p:txBody>
          <a:bodyPr wrap="square" numCol="1" anchorCtr="0" compatLnSpc="1">
            <a:prstTxWarp prst="textNoShape">
              <a:avLst/>
            </a:prstTxWarp>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GB" altLang="en-US" sz="1200" dirty="0">
                <a:latin typeface="Arial" panose="020B0604020202020204" pitchFamily="34" charset="0"/>
                <a:cs typeface="Arial" panose="020B0604020202020204" pitchFamily="34" charset="0"/>
              </a:rPr>
              <a:t>WHO Hand hygiene in outpatient care, home-based care and long-term care facilities </a:t>
            </a:r>
          </a:p>
          <a:p>
            <a:pPr marL="0" indent="0">
              <a:spcBef>
                <a:spcPct val="0"/>
              </a:spcBef>
              <a:spcAft>
                <a:spcPct val="0"/>
              </a:spcAft>
              <a:buNone/>
            </a:pPr>
            <a:r>
              <a:rPr lang="en-GB" sz="1200" dirty="0">
                <a:latin typeface="Arial" panose="020B0604020202020204" pitchFamily="34" charset="0"/>
                <a:cs typeface="Arial" panose="020B0604020202020204" pitchFamily="34" charset="0"/>
                <a:hlinkClick r:id="rId10"/>
              </a:rPr>
              <a:t>https://www.who.int/infection-prevention/tools/hand-hygiene/EN_GPSC1_PSP_HH_Outpatient_care/en/</a:t>
            </a:r>
            <a:endParaRPr lang="en-GB"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09190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F71F17-CF17-1145-927D-4F1793BDC814}"/>
              </a:ext>
            </a:extLst>
          </p:cNvPr>
          <p:cNvSpPr>
            <a:spLocks noGrp="1"/>
          </p:cNvSpPr>
          <p:nvPr>
            <p:ph type="title"/>
          </p:nvPr>
        </p:nvSpPr>
        <p:spPr>
          <a:xfrm>
            <a:off x="180679" y="-67278"/>
            <a:ext cx="9223058" cy="1461495"/>
          </a:xfrm>
        </p:spPr>
        <p:txBody>
          <a:bodyPr>
            <a:normAutofit/>
          </a:bodyPr>
          <a:lstStyle/>
          <a:p>
            <a:r>
              <a:rPr lang="en-US" sz="3100" b="1" dirty="0">
                <a:solidFill>
                  <a:srgbClr val="00B0F0"/>
                </a:solidFill>
                <a:latin typeface="Ebrima" panose="02000000000000000000" pitchFamily="2" charset="0"/>
                <a:ea typeface="Ebrima" panose="02000000000000000000" pitchFamily="2" charset="0"/>
                <a:cs typeface="Ebrima" panose="02000000000000000000" pitchFamily="2" charset="0"/>
              </a:rPr>
              <a:t>When to do hand hygiene: the 5 Moments in a workflow scenario</a:t>
            </a:r>
          </a:p>
        </p:txBody>
      </p:sp>
      <p:grpSp>
        <p:nvGrpSpPr>
          <p:cNvPr id="42" name="Group 41">
            <a:extLst>
              <a:ext uri="{FF2B5EF4-FFF2-40B4-BE49-F238E27FC236}">
                <a16:creationId xmlns:a16="http://schemas.microsoft.com/office/drawing/2014/main" id="{F003844E-0547-B347-A0D1-00F611A679F3}"/>
              </a:ext>
            </a:extLst>
          </p:cNvPr>
          <p:cNvGrpSpPr/>
          <p:nvPr/>
        </p:nvGrpSpPr>
        <p:grpSpPr>
          <a:xfrm>
            <a:off x="180679" y="1534793"/>
            <a:ext cx="10361485" cy="5052594"/>
            <a:chOff x="862012" y="1384799"/>
            <a:chExt cx="11121441" cy="5227607"/>
          </a:xfrm>
        </p:grpSpPr>
        <p:sp>
          <p:nvSpPr>
            <p:cNvPr id="21" name="Chevron 20">
              <a:extLst>
                <a:ext uri="{FF2B5EF4-FFF2-40B4-BE49-F238E27FC236}">
                  <a16:creationId xmlns:a16="http://schemas.microsoft.com/office/drawing/2014/main" id="{B6F31F0B-62F3-F44E-9FC1-F1B20818383D}"/>
                </a:ext>
              </a:extLst>
            </p:cNvPr>
            <p:cNvSpPr/>
            <p:nvPr/>
          </p:nvSpPr>
          <p:spPr>
            <a:xfrm rot="5400000">
              <a:off x="5842861" y="5536307"/>
              <a:ext cx="1128712" cy="1023486"/>
            </a:xfrm>
            <a:prstGeom prst="chevr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pic>
          <p:nvPicPr>
            <p:cNvPr id="39" name="Picture 38">
              <a:extLst>
                <a:ext uri="{FF2B5EF4-FFF2-40B4-BE49-F238E27FC236}">
                  <a16:creationId xmlns:a16="http://schemas.microsoft.com/office/drawing/2014/main" id="{4F3EC094-C276-4E42-9888-36EA6B7329F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02465" y="3585736"/>
              <a:ext cx="4050449" cy="3026330"/>
            </a:xfrm>
            <a:prstGeom prst="rect">
              <a:avLst/>
            </a:prstGeom>
          </p:spPr>
        </p:pic>
        <p:grpSp>
          <p:nvGrpSpPr>
            <p:cNvPr id="38" name="Group 37">
              <a:extLst>
                <a:ext uri="{FF2B5EF4-FFF2-40B4-BE49-F238E27FC236}">
                  <a16:creationId xmlns:a16="http://schemas.microsoft.com/office/drawing/2014/main" id="{0A6EF0D1-EE75-9F42-A200-2D45CF5FDF87}"/>
                </a:ext>
              </a:extLst>
            </p:cNvPr>
            <p:cNvGrpSpPr/>
            <p:nvPr/>
          </p:nvGrpSpPr>
          <p:grpSpPr>
            <a:xfrm>
              <a:off x="862012" y="1384799"/>
              <a:ext cx="11121441" cy="4874544"/>
              <a:chOff x="862012" y="1384799"/>
              <a:chExt cx="11121441" cy="4874544"/>
            </a:xfrm>
          </p:grpSpPr>
          <p:sp>
            <p:nvSpPr>
              <p:cNvPr id="7" name="TextBox 6">
                <a:extLst>
                  <a:ext uri="{FF2B5EF4-FFF2-40B4-BE49-F238E27FC236}">
                    <a16:creationId xmlns:a16="http://schemas.microsoft.com/office/drawing/2014/main" id="{26CEDBC3-B2B2-3B40-8B54-CB301A1051F9}"/>
                  </a:ext>
                </a:extLst>
              </p:cNvPr>
              <p:cNvSpPr txBox="1"/>
              <p:nvPr/>
            </p:nvSpPr>
            <p:spPr>
              <a:xfrm>
                <a:off x="862012" y="1384799"/>
                <a:ext cx="4876800" cy="2006155"/>
              </a:xfrm>
              <a:prstGeom prst="rect">
                <a:avLst/>
              </a:prstGeom>
              <a:noFill/>
            </p:spPr>
            <p:txBody>
              <a:bodyPr wrap="square" rtlCol="0">
                <a:spAutoFit/>
              </a:bodyPr>
              <a:lstStyle/>
              <a:p>
                <a:pPr marL="342900" indent="-342900">
                  <a:buFont typeface="Wingdings" panose="05000000000000000000" pitchFamily="2" charset="2"/>
                  <a:buChar char="§"/>
                </a:pPr>
                <a:r>
                  <a:rPr lang="en-GB" sz="2000" b="1" dirty="0">
                    <a:solidFill>
                      <a:srgbClr val="002060"/>
                    </a:solidFill>
                    <a:latin typeface="Arial" panose="020B0604020202020204" pitchFamily="34" charset="0"/>
                    <a:cs typeface="Arial" panose="020B0604020202020204" pitchFamily="34" charset="0"/>
                  </a:rPr>
                  <a:t>Example</a:t>
                </a:r>
                <a:r>
                  <a:rPr lang="en-GB" sz="2000" dirty="0">
                    <a:solidFill>
                      <a:srgbClr val="002060"/>
                    </a:solidFill>
                    <a:latin typeface="Arial" panose="020B0604020202020204" pitchFamily="34" charset="0"/>
                    <a:cs typeface="Arial" panose="020B0604020202020204" pitchFamily="34" charset="0"/>
                  </a:rPr>
                  <a:t>: visit to a general practitioner’s office</a:t>
                </a:r>
              </a:p>
              <a:p>
                <a:pPr marL="342900" indent="-342900">
                  <a:buFont typeface="Wingdings" panose="05000000000000000000" pitchFamily="2" charset="2"/>
                  <a:buChar char="§"/>
                </a:pPr>
                <a:r>
                  <a:rPr lang="en-GB" sz="2000" dirty="0">
                    <a:solidFill>
                      <a:srgbClr val="002060"/>
                    </a:solidFill>
                    <a:latin typeface="Arial" panose="020B0604020202020204" pitchFamily="34" charset="0"/>
                    <a:cs typeface="Arial" panose="020B0604020202020204" pitchFamily="34" charset="0"/>
                  </a:rPr>
                  <a:t>Think about how the Five Moments might be integrated into real life examples in the facilities where WASH FIT is being implemented</a:t>
                </a:r>
              </a:p>
            </p:txBody>
          </p:sp>
          <p:cxnSp>
            <p:nvCxnSpPr>
              <p:cNvPr id="13" name="Elbow Connector 12">
                <a:extLst>
                  <a:ext uri="{FF2B5EF4-FFF2-40B4-BE49-F238E27FC236}">
                    <a16:creationId xmlns:a16="http://schemas.microsoft.com/office/drawing/2014/main" id="{4407DCA8-D12A-AF4F-9C65-2723DDD582C2}"/>
                  </a:ext>
                </a:extLst>
              </p:cNvPr>
              <p:cNvCxnSpPr>
                <a:cxnSpLocks/>
              </p:cNvCxnSpPr>
              <p:nvPr/>
            </p:nvCxnSpPr>
            <p:spPr>
              <a:xfrm flipV="1">
                <a:off x="996363" y="3472442"/>
                <a:ext cx="5027797" cy="1419598"/>
              </a:xfrm>
              <a:prstGeom prst="bentConnector3">
                <a:avLst>
                  <a:gd name="adj1" fmla="val -5470"/>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Elbow Connector 15">
                <a:extLst>
                  <a:ext uri="{FF2B5EF4-FFF2-40B4-BE49-F238E27FC236}">
                    <a16:creationId xmlns:a16="http://schemas.microsoft.com/office/drawing/2014/main" id="{12647556-9E8F-AD4B-BC2E-60DC175C2908}"/>
                  </a:ext>
                </a:extLst>
              </p:cNvPr>
              <p:cNvCxnSpPr>
                <a:cxnSpLocks/>
              </p:cNvCxnSpPr>
              <p:nvPr/>
            </p:nvCxnSpPr>
            <p:spPr>
              <a:xfrm>
                <a:off x="4495800" y="4761762"/>
                <a:ext cx="1528360" cy="294286"/>
              </a:xfrm>
              <a:prstGeom prst="bentConnector3">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8" name="Chevron 17">
                <a:extLst>
                  <a:ext uri="{FF2B5EF4-FFF2-40B4-BE49-F238E27FC236}">
                    <a16:creationId xmlns:a16="http://schemas.microsoft.com/office/drawing/2014/main" id="{61568550-2036-C645-93D2-8F92DD8F1792}"/>
                  </a:ext>
                </a:extLst>
              </p:cNvPr>
              <p:cNvSpPr/>
              <p:nvPr/>
            </p:nvSpPr>
            <p:spPr>
              <a:xfrm rot="5400000">
                <a:off x="5842861" y="1743301"/>
                <a:ext cx="1128712" cy="1023486"/>
              </a:xfrm>
              <a:prstGeom prst="chevr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9" name="Chevron 18">
                <a:extLst>
                  <a:ext uri="{FF2B5EF4-FFF2-40B4-BE49-F238E27FC236}">
                    <a16:creationId xmlns:a16="http://schemas.microsoft.com/office/drawing/2014/main" id="{3A81765F-D5CF-A149-8D71-0C3BF867904D}"/>
                  </a:ext>
                </a:extLst>
              </p:cNvPr>
              <p:cNvSpPr/>
              <p:nvPr/>
            </p:nvSpPr>
            <p:spPr>
              <a:xfrm rot="5400000">
                <a:off x="5842861" y="3053941"/>
                <a:ext cx="1128712" cy="1023486"/>
              </a:xfrm>
              <a:prstGeom prst="chevron">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20" name="Chevron 19">
                <a:extLst>
                  <a:ext uri="{FF2B5EF4-FFF2-40B4-BE49-F238E27FC236}">
                    <a16:creationId xmlns:a16="http://schemas.microsoft.com/office/drawing/2014/main" id="{86704BB9-12EA-BE4A-8050-2C6AA0D86D95}"/>
                  </a:ext>
                </a:extLst>
              </p:cNvPr>
              <p:cNvSpPr/>
              <p:nvPr/>
            </p:nvSpPr>
            <p:spPr>
              <a:xfrm rot="5400000">
                <a:off x="5842861" y="4288381"/>
                <a:ext cx="1128712" cy="1023486"/>
              </a:xfrm>
              <a:prstGeom prst="chevron">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22" name="Round Diagonal Corner Rectangle 21">
                <a:extLst>
                  <a:ext uri="{FF2B5EF4-FFF2-40B4-BE49-F238E27FC236}">
                    <a16:creationId xmlns:a16="http://schemas.microsoft.com/office/drawing/2014/main" id="{3B178185-2279-8C49-A1DC-0E3E648BBD91}"/>
                  </a:ext>
                </a:extLst>
              </p:cNvPr>
              <p:cNvSpPr/>
              <p:nvPr/>
            </p:nvSpPr>
            <p:spPr>
              <a:xfrm>
                <a:off x="6918960" y="1690688"/>
                <a:ext cx="5064493" cy="873821"/>
              </a:xfrm>
              <a:prstGeom prst="round2Diag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3" name="Round Diagonal Corner Rectangle 22">
                <a:extLst>
                  <a:ext uri="{FF2B5EF4-FFF2-40B4-BE49-F238E27FC236}">
                    <a16:creationId xmlns:a16="http://schemas.microsoft.com/office/drawing/2014/main" id="{982765FA-B989-364D-B7F6-7F640C33BA67}"/>
                  </a:ext>
                </a:extLst>
              </p:cNvPr>
              <p:cNvSpPr/>
              <p:nvPr/>
            </p:nvSpPr>
            <p:spPr>
              <a:xfrm>
                <a:off x="6918960" y="2874119"/>
                <a:ext cx="5064493" cy="873821"/>
              </a:xfrm>
              <a:prstGeom prst="round2Diag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4" name="Round Diagonal Corner Rectangle 23">
                <a:extLst>
                  <a:ext uri="{FF2B5EF4-FFF2-40B4-BE49-F238E27FC236}">
                    <a16:creationId xmlns:a16="http://schemas.microsoft.com/office/drawing/2014/main" id="{723025F6-45F1-1343-841A-0DC0567CD879}"/>
                  </a:ext>
                </a:extLst>
              </p:cNvPr>
              <p:cNvSpPr/>
              <p:nvPr/>
            </p:nvSpPr>
            <p:spPr>
              <a:xfrm>
                <a:off x="6918960" y="4182227"/>
                <a:ext cx="5064493" cy="873821"/>
              </a:xfrm>
              <a:prstGeom prst="round2Diag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5" name="Round Diagonal Corner Rectangle 24">
                <a:extLst>
                  <a:ext uri="{FF2B5EF4-FFF2-40B4-BE49-F238E27FC236}">
                    <a16:creationId xmlns:a16="http://schemas.microsoft.com/office/drawing/2014/main" id="{3E86C679-FC30-D541-A3EF-CD27DCA052AF}"/>
                  </a:ext>
                </a:extLst>
              </p:cNvPr>
              <p:cNvSpPr/>
              <p:nvPr/>
            </p:nvSpPr>
            <p:spPr>
              <a:xfrm>
                <a:off x="6918960" y="5385522"/>
                <a:ext cx="5064493" cy="873821"/>
              </a:xfrm>
              <a:prstGeom prst="round2Diag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6" name="TextBox 25">
                <a:extLst>
                  <a:ext uri="{FF2B5EF4-FFF2-40B4-BE49-F238E27FC236}">
                    <a16:creationId xmlns:a16="http://schemas.microsoft.com/office/drawing/2014/main" id="{FE591946-6F47-1942-8051-33B0A0365595}"/>
                  </a:ext>
                </a:extLst>
              </p:cNvPr>
              <p:cNvSpPr txBox="1"/>
              <p:nvPr/>
            </p:nvSpPr>
            <p:spPr>
              <a:xfrm>
                <a:off x="6918960" y="1660208"/>
                <a:ext cx="5064493" cy="859781"/>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The doctor is in his office and the patient enters the room.</a:t>
                </a:r>
              </a:p>
              <a:p>
                <a:r>
                  <a:rPr lang="en-GB" sz="1200" dirty="0">
                    <a:latin typeface="Arial" panose="020B0604020202020204" pitchFamily="34" charset="0"/>
                    <a:cs typeface="Arial" panose="020B0604020202020204" pitchFamily="34" charset="0"/>
                  </a:rPr>
                  <a:t>The patient and doctor sit down and talk to each other while the doctor goes through the patient’s record.</a:t>
                </a:r>
              </a:p>
              <a:p>
                <a:r>
                  <a:rPr lang="en-GB" sz="1200" dirty="0">
                    <a:latin typeface="Arial" panose="020B0604020202020204" pitchFamily="34" charset="0"/>
                    <a:cs typeface="Arial" panose="020B0604020202020204" pitchFamily="34" charset="0"/>
                  </a:rPr>
                  <a:t>The doctor asks the patient to lie down on the couch.</a:t>
                </a:r>
              </a:p>
            </p:txBody>
          </p:sp>
          <p:sp>
            <p:nvSpPr>
              <p:cNvPr id="27" name="TextBox 26">
                <a:extLst>
                  <a:ext uri="{FF2B5EF4-FFF2-40B4-BE49-F238E27FC236}">
                    <a16:creationId xmlns:a16="http://schemas.microsoft.com/office/drawing/2014/main" id="{C2399CB5-1579-AC45-B557-BF08E9F34907}"/>
                  </a:ext>
                </a:extLst>
              </p:cNvPr>
              <p:cNvSpPr txBox="1"/>
              <p:nvPr/>
            </p:nvSpPr>
            <p:spPr>
              <a:xfrm>
                <a:off x="6918960" y="2882115"/>
                <a:ext cx="5064493" cy="859781"/>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The doctor performs the physical examination by listening to the patient’s heart and chest, checks the patient’s tendon reflexes with a hammer, and measures the blood</a:t>
                </a:r>
              </a:p>
              <a:p>
                <a:r>
                  <a:rPr lang="en-GB" sz="1200" dirty="0">
                    <a:latin typeface="Arial" panose="020B0604020202020204" pitchFamily="34" charset="0"/>
                    <a:cs typeface="Arial" panose="020B0604020202020204" pitchFamily="34" charset="0"/>
                  </a:rPr>
                  <a:t>pressure.</a:t>
                </a:r>
              </a:p>
            </p:txBody>
          </p:sp>
          <p:sp>
            <p:nvSpPr>
              <p:cNvPr id="29" name="TextBox 28">
                <a:extLst>
                  <a:ext uri="{FF2B5EF4-FFF2-40B4-BE49-F238E27FC236}">
                    <a16:creationId xmlns:a16="http://schemas.microsoft.com/office/drawing/2014/main" id="{3F358188-2C2C-9E42-9D09-9026401D2F56}"/>
                  </a:ext>
                </a:extLst>
              </p:cNvPr>
              <p:cNvSpPr txBox="1"/>
              <p:nvPr/>
            </p:nvSpPr>
            <p:spPr>
              <a:xfrm>
                <a:off x="6918959" y="4182227"/>
                <a:ext cx="5064493" cy="477656"/>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At the end of the physical examination, the doctor helps the person to get up.</a:t>
                </a:r>
              </a:p>
            </p:txBody>
          </p:sp>
          <p:sp>
            <p:nvSpPr>
              <p:cNvPr id="30" name="TextBox 29">
                <a:extLst>
                  <a:ext uri="{FF2B5EF4-FFF2-40B4-BE49-F238E27FC236}">
                    <a16:creationId xmlns:a16="http://schemas.microsoft.com/office/drawing/2014/main" id="{F1A549B8-842A-644A-834D-0D96B828B78F}"/>
                  </a:ext>
                </a:extLst>
              </p:cNvPr>
              <p:cNvSpPr txBox="1"/>
              <p:nvPr/>
            </p:nvSpPr>
            <p:spPr>
              <a:xfrm>
                <a:off x="6918959" y="5387541"/>
                <a:ext cx="5064493" cy="859781"/>
              </a:xfrm>
              <a:prstGeom prst="rect">
                <a:avLst/>
              </a:prstGeom>
              <a:noFill/>
            </p:spPr>
            <p:txBody>
              <a:bodyPr wrap="square" rtlCol="0">
                <a:spAutoFit/>
              </a:bodyPr>
              <a:lstStyle/>
              <a:p>
                <a:r>
                  <a:rPr lang="en-GB" sz="1200" dirty="0">
                    <a:latin typeface="Arial" panose="020B0604020202020204" pitchFamily="34" charset="0"/>
                    <a:cs typeface="Arial" panose="020B0604020202020204" pitchFamily="34" charset="0"/>
                  </a:rPr>
                  <a:t>The doctor walks back to his desk, makes notes on a computer, and writes a prescription.</a:t>
                </a:r>
              </a:p>
              <a:p>
                <a:r>
                  <a:rPr lang="en-GB" sz="1200" dirty="0">
                    <a:latin typeface="Arial" panose="020B0604020202020204" pitchFamily="34" charset="0"/>
                    <a:cs typeface="Arial" panose="020B0604020202020204" pitchFamily="34" charset="0"/>
                  </a:rPr>
                  <a:t>The patient sits down again and they discuss his condition.</a:t>
                </a:r>
              </a:p>
              <a:p>
                <a:r>
                  <a:rPr lang="en-GB" sz="1200" dirty="0">
                    <a:latin typeface="Arial" panose="020B0604020202020204" pitchFamily="34" charset="0"/>
                    <a:cs typeface="Arial" panose="020B0604020202020204" pitchFamily="34" charset="0"/>
                  </a:rPr>
                  <a:t>The patient leaves and the next patient enters the room.</a:t>
                </a:r>
              </a:p>
            </p:txBody>
          </p:sp>
          <p:sp>
            <p:nvSpPr>
              <p:cNvPr id="31" name="Oval 30">
                <a:extLst>
                  <a:ext uri="{FF2B5EF4-FFF2-40B4-BE49-F238E27FC236}">
                    <a16:creationId xmlns:a16="http://schemas.microsoft.com/office/drawing/2014/main" id="{1F187BFC-8DAD-A24E-86ED-853509B6A938}"/>
                  </a:ext>
                </a:extLst>
              </p:cNvPr>
              <p:cNvSpPr/>
              <p:nvPr/>
            </p:nvSpPr>
            <p:spPr>
              <a:xfrm>
                <a:off x="5996641" y="3105068"/>
                <a:ext cx="882112" cy="8665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2" name="TextBox 31">
                <a:extLst>
                  <a:ext uri="{FF2B5EF4-FFF2-40B4-BE49-F238E27FC236}">
                    <a16:creationId xmlns:a16="http://schemas.microsoft.com/office/drawing/2014/main" id="{4086D4D8-9754-0A4E-A3EE-07BD88CDC4AD}"/>
                  </a:ext>
                </a:extLst>
              </p:cNvPr>
              <p:cNvSpPr txBox="1"/>
              <p:nvPr/>
            </p:nvSpPr>
            <p:spPr>
              <a:xfrm>
                <a:off x="5779019" y="3183190"/>
                <a:ext cx="1317356" cy="732406"/>
              </a:xfrm>
              <a:prstGeom prst="rect">
                <a:avLst/>
              </a:prstGeom>
              <a:noFill/>
            </p:spPr>
            <p:txBody>
              <a:bodyPr wrap="square" rtlCol="0">
                <a:spAutoFit/>
              </a:bodyPr>
              <a:lstStyle/>
              <a:p>
                <a:pPr algn="ctr"/>
                <a:r>
                  <a:rPr lang="en-US" sz="4000" b="1" dirty="0">
                    <a:solidFill>
                      <a:schemeClr val="bg1"/>
                    </a:solidFill>
                    <a:latin typeface="Arial" panose="020B0604020202020204" pitchFamily="34" charset="0"/>
                    <a:cs typeface="Arial" panose="020B0604020202020204" pitchFamily="34" charset="0"/>
                  </a:rPr>
                  <a:t>1</a:t>
                </a:r>
              </a:p>
            </p:txBody>
          </p:sp>
          <p:sp>
            <p:nvSpPr>
              <p:cNvPr id="33" name="Oval 32">
                <a:extLst>
                  <a:ext uri="{FF2B5EF4-FFF2-40B4-BE49-F238E27FC236}">
                    <a16:creationId xmlns:a16="http://schemas.microsoft.com/office/drawing/2014/main" id="{81C4A4B9-8EE5-DC4F-A129-3D1ED6F61BAC}"/>
                  </a:ext>
                </a:extLst>
              </p:cNvPr>
              <p:cNvSpPr/>
              <p:nvPr/>
            </p:nvSpPr>
            <p:spPr>
              <a:xfrm>
                <a:off x="5984608" y="4389254"/>
                <a:ext cx="882112" cy="8665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4" name="TextBox 33">
                <a:extLst>
                  <a:ext uri="{FF2B5EF4-FFF2-40B4-BE49-F238E27FC236}">
                    <a16:creationId xmlns:a16="http://schemas.microsoft.com/office/drawing/2014/main" id="{AFA239DE-2F83-4944-86CF-6E13AB621085}"/>
                  </a:ext>
                </a:extLst>
              </p:cNvPr>
              <p:cNvSpPr txBox="1"/>
              <p:nvPr/>
            </p:nvSpPr>
            <p:spPr>
              <a:xfrm>
                <a:off x="5766986" y="4467376"/>
                <a:ext cx="1317356" cy="732406"/>
              </a:xfrm>
              <a:prstGeom prst="rect">
                <a:avLst/>
              </a:prstGeom>
              <a:noFill/>
            </p:spPr>
            <p:txBody>
              <a:bodyPr wrap="square" rtlCol="0">
                <a:spAutoFit/>
              </a:bodyPr>
              <a:lstStyle/>
              <a:p>
                <a:pPr algn="ctr"/>
                <a:r>
                  <a:rPr lang="en-US" sz="4000" b="1" dirty="0">
                    <a:solidFill>
                      <a:schemeClr val="bg1"/>
                    </a:solidFill>
                    <a:latin typeface="Arial" panose="020B0604020202020204" pitchFamily="34" charset="0"/>
                    <a:cs typeface="Arial" panose="020B0604020202020204" pitchFamily="34" charset="0"/>
                  </a:rPr>
                  <a:t>4</a:t>
                </a:r>
              </a:p>
            </p:txBody>
          </p:sp>
        </p:grpSp>
      </p:grpSp>
      <p:sp>
        <p:nvSpPr>
          <p:cNvPr id="35" name="Text Placeholder 2">
            <a:extLst>
              <a:ext uri="{FF2B5EF4-FFF2-40B4-BE49-F238E27FC236}">
                <a16:creationId xmlns:a16="http://schemas.microsoft.com/office/drawing/2014/main" id="{44E2198F-406B-1C4E-A392-9678617872D2}"/>
              </a:ext>
            </a:extLst>
          </p:cNvPr>
          <p:cNvSpPr txBox="1">
            <a:spLocks/>
          </p:cNvSpPr>
          <p:nvPr/>
        </p:nvSpPr>
        <p:spPr>
          <a:xfrm>
            <a:off x="49909" y="7062283"/>
            <a:ext cx="13178356" cy="320044"/>
          </a:xfrm>
          <a:prstGeom prst="rect">
            <a:avLst/>
          </a:prstGeom>
        </p:spPr>
        <p:txBody>
          <a:bodyPr wrap="square" numCol="1" anchorCtr="0" compatLnSpc="1">
            <a:prstTxWarp prst="textNoShape">
              <a:avLst/>
            </a:prstTxWarp>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GB" altLang="en-US" sz="1200" dirty="0">
                <a:latin typeface="Arial" panose="020B0604020202020204" pitchFamily="34" charset="0"/>
                <a:cs typeface="Arial" panose="020B0604020202020204" pitchFamily="34" charset="0"/>
              </a:rPr>
              <a:t>WHO Hand hygiene in outpatient care, home-based care and long-term care facilities </a:t>
            </a:r>
          </a:p>
          <a:p>
            <a:pPr marL="0" indent="0">
              <a:spcBef>
                <a:spcPct val="0"/>
              </a:spcBef>
              <a:spcAft>
                <a:spcPct val="0"/>
              </a:spcAft>
              <a:buNone/>
            </a:pPr>
            <a:r>
              <a:rPr lang="en-GB" sz="1200" dirty="0">
                <a:latin typeface="Arial" panose="020B0604020202020204" pitchFamily="34" charset="0"/>
                <a:cs typeface="Arial" panose="020B0604020202020204" pitchFamily="34" charset="0"/>
                <a:hlinkClick r:id="rId4"/>
              </a:rPr>
              <a:t>https://www.who.int/infection-prevention/tools/hand-hygiene/EN_GPSC1_PSP_HH_Outpatient_care/en/</a:t>
            </a:r>
            <a:endParaRPr lang="en-GB"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55424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3C80F1F3-AF6B-FF4E-A031-787022F13248}"/>
              </a:ext>
            </a:extLst>
          </p:cNvPr>
          <p:cNvSpPr>
            <a:spLocks noGrp="1"/>
          </p:cNvSpPr>
          <p:nvPr>
            <p:ph type="title"/>
          </p:nvPr>
        </p:nvSpPr>
        <p:spPr>
          <a:xfrm>
            <a:off x="241394" y="564320"/>
            <a:ext cx="10139299" cy="1461495"/>
          </a:xfrm>
        </p:spPr>
        <p:txBody>
          <a:bodyPr>
            <a:normAutofit/>
          </a:bodyPr>
          <a:lstStyle/>
          <a:p>
            <a:r>
              <a:rPr lang="en-US" sz="3200" b="1" dirty="0">
                <a:solidFill>
                  <a:srgbClr val="00B0F0"/>
                </a:solidFill>
                <a:latin typeface="Arial" panose="020B0604020202020204" pitchFamily="34" charset="0"/>
                <a:ea typeface="Ebrima" panose="02000000000000000000" pitchFamily="2" charset="0"/>
                <a:cs typeface="Arial" panose="020B0604020202020204" pitchFamily="34" charset="0"/>
              </a:rPr>
              <a:t>An evidence-based, effective formula for improving hand hygiene: the multimodal approach</a:t>
            </a:r>
          </a:p>
        </p:txBody>
      </p:sp>
      <p:sp>
        <p:nvSpPr>
          <p:cNvPr id="12" name="Content Placeholder 11">
            <a:extLst>
              <a:ext uri="{FF2B5EF4-FFF2-40B4-BE49-F238E27FC236}">
                <a16:creationId xmlns:a16="http://schemas.microsoft.com/office/drawing/2014/main" id="{A9CED3DA-A679-E64F-A58A-ED7CCC172DCD}"/>
              </a:ext>
            </a:extLst>
          </p:cNvPr>
          <p:cNvSpPr>
            <a:spLocks noGrp="1"/>
          </p:cNvSpPr>
          <p:nvPr>
            <p:ph idx="1"/>
          </p:nvPr>
        </p:nvSpPr>
        <p:spPr>
          <a:xfrm>
            <a:off x="263530" y="1980317"/>
            <a:ext cx="5632763" cy="5148964"/>
          </a:xfrm>
        </p:spPr>
        <p:txBody>
          <a:bodyPr>
            <a:normAutofit fontScale="92500" lnSpcReduction="10000"/>
          </a:bodyPr>
          <a:lstStyle/>
          <a:p>
            <a:pPr>
              <a:lnSpc>
                <a:spcPct val="100000"/>
              </a:lnSpc>
              <a:spcBef>
                <a:spcPts val="0"/>
              </a:spcBef>
              <a:buFont typeface="Wingdings" panose="05000000000000000000" pitchFamily="2" charset="2"/>
              <a:buChar char="§"/>
            </a:pPr>
            <a:r>
              <a:rPr lang="en-GB" sz="2400" b="1" dirty="0">
                <a:solidFill>
                  <a:srgbClr val="002060"/>
                </a:solidFill>
                <a:latin typeface="Arial" panose="020B0604020202020204" pitchFamily="34" charset="0"/>
                <a:cs typeface="Arial" panose="020B0604020202020204" pitchFamily="34" charset="0"/>
              </a:rPr>
              <a:t>All of the guidance: </a:t>
            </a:r>
          </a:p>
          <a:p>
            <a:pPr lvl="1">
              <a:lnSpc>
                <a:spcPct val="100000"/>
              </a:lnSpc>
              <a:spcBef>
                <a:spcPts val="0"/>
              </a:spcBef>
              <a:buFont typeface="Wingdings" panose="05000000000000000000" pitchFamily="2" charset="2"/>
              <a:buChar char="§"/>
            </a:pPr>
            <a:r>
              <a:rPr lang="en-GB" sz="1959" dirty="0">
                <a:solidFill>
                  <a:srgbClr val="002060"/>
                </a:solidFill>
                <a:latin typeface="Arial" panose="020B0604020202020204" pitchFamily="34" charset="0"/>
                <a:cs typeface="Arial" panose="020B0604020202020204" pitchFamily="34" charset="0"/>
              </a:rPr>
              <a:t>S</a:t>
            </a:r>
            <a:r>
              <a:rPr lang="en-US" sz="1959" dirty="0" err="1">
                <a:solidFill>
                  <a:srgbClr val="002060"/>
                </a:solidFill>
                <a:latin typeface="Arial" panose="020B0604020202020204" pitchFamily="34" charset="0"/>
                <a:cs typeface="Arial" panose="020B0604020202020204" pitchFamily="34" charset="0"/>
              </a:rPr>
              <a:t>tates</a:t>
            </a:r>
            <a:r>
              <a:rPr lang="en-US" sz="1959" dirty="0">
                <a:solidFill>
                  <a:srgbClr val="002060"/>
                </a:solidFill>
                <a:latin typeface="Arial" panose="020B0604020202020204" pitchFamily="34" charset="0"/>
                <a:cs typeface="Arial" panose="020B0604020202020204" pitchFamily="34" charset="0"/>
              </a:rPr>
              <a:t> that all health care facilities have regular </a:t>
            </a:r>
            <a:r>
              <a:rPr lang="en-US" sz="1959" dirty="0" err="1">
                <a:solidFill>
                  <a:srgbClr val="002060"/>
                </a:solidFill>
                <a:latin typeface="Arial" panose="020B0604020202020204" pitchFamily="34" charset="0"/>
                <a:cs typeface="Arial" panose="020B0604020202020204" pitchFamily="34" charset="0"/>
              </a:rPr>
              <a:t>programmes</a:t>
            </a:r>
            <a:r>
              <a:rPr lang="en-US" sz="1959" dirty="0">
                <a:solidFill>
                  <a:srgbClr val="002060"/>
                </a:solidFill>
                <a:latin typeface="Arial" panose="020B0604020202020204" pitchFamily="34" charset="0"/>
                <a:cs typeface="Arial" panose="020B0604020202020204" pitchFamily="34" charset="0"/>
              </a:rPr>
              <a:t> aimed at promoting best hand hygiene practices.</a:t>
            </a:r>
          </a:p>
          <a:p>
            <a:pPr lvl="1">
              <a:lnSpc>
                <a:spcPct val="100000"/>
              </a:lnSpc>
              <a:spcBef>
                <a:spcPts val="0"/>
              </a:spcBef>
              <a:buFont typeface="Wingdings" panose="05000000000000000000" pitchFamily="2" charset="2"/>
              <a:buChar char="§"/>
            </a:pPr>
            <a:r>
              <a:rPr lang="en-US" sz="1959" b="1" dirty="0">
                <a:solidFill>
                  <a:srgbClr val="002060"/>
                </a:solidFill>
                <a:latin typeface="Arial" panose="020B0604020202020204" pitchFamily="34" charset="0"/>
                <a:cs typeface="Arial" panose="020B0604020202020204" pitchFamily="34" charset="0"/>
              </a:rPr>
              <a:t>Highlights that improvement is achievable using a combination of different strategies </a:t>
            </a:r>
          </a:p>
          <a:p>
            <a:pPr>
              <a:lnSpc>
                <a:spcPct val="100000"/>
              </a:lnSpc>
              <a:spcBef>
                <a:spcPts val="0"/>
              </a:spcBef>
              <a:buFont typeface="Wingdings" panose="05000000000000000000" pitchFamily="2" charset="2"/>
              <a:buChar char="§"/>
            </a:pPr>
            <a:r>
              <a:rPr lang="en-US" sz="2400" dirty="0">
                <a:solidFill>
                  <a:srgbClr val="002060"/>
                </a:solidFill>
                <a:latin typeface="Arial" panose="020B0604020202020204" pitchFamily="34" charset="0"/>
                <a:cs typeface="Arial" panose="020B0604020202020204" pitchFamily="34" charset="0"/>
              </a:rPr>
              <a:t>WHO</a:t>
            </a:r>
            <a:r>
              <a:rPr lang="en-US" sz="2400" b="1" dirty="0">
                <a:solidFill>
                  <a:srgbClr val="002060"/>
                </a:solidFill>
                <a:latin typeface="Arial" panose="020B0604020202020204" pitchFamily="34" charset="0"/>
                <a:cs typeface="Arial" panose="020B0604020202020204" pitchFamily="34" charset="0"/>
              </a:rPr>
              <a:t> </a:t>
            </a:r>
            <a:r>
              <a:rPr lang="en-US" sz="2400" dirty="0">
                <a:solidFill>
                  <a:srgbClr val="002060"/>
                </a:solidFill>
                <a:latin typeface="Arial" panose="020B0604020202020204" pitchFamily="34" charset="0"/>
                <a:cs typeface="Arial" panose="020B0604020202020204" pitchFamily="34" charset="0"/>
              </a:rPr>
              <a:t>call this a </a:t>
            </a:r>
            <a:r>
              <a:rPr lang="en-US" sz="2400" b="1" dirty="0">
                <a:solidFill>
                  <a:srgbClr val="002060"/>
                </a:solidFill>
                <a:latin typeface="Arial" panose="020B0604020202020204" pitchFamily="34" charset="0"/>
                <a:cs typeface="Arial" panose="020B0604020202020204" pitchFamily="34" charset="0"/>
              </a:rPr>
              <a:t>multimodal approach </a:t>
            </a:r>
            <a:r>
              <a:rPr lang="en-US" sz="2400" dirty="0">
                <a:solidFill>
                  <a:srgbClr val="002060"/>
                </a:solidFill>
                <a:latin typeface="Arial" panose="020B0604020202020204" pitchFamily="34" charset="0"/>
                <a:cs typeface="Arial" panose="020B0604020202020204" pitchFamily="34" charset="0"/>
              </a:rPr>
              <a:t>or</a:t>
            </a:r>
            <a:r>
              <a:rPr lang="en-US" sz="2400" b="1" dirty="0">
                <a:solidFill>
                  <a:srgbClr val="002060"/>
                </a:solidFill>
                <a:latin typeface="Arial" panose="020B0604020202020204" pitchFamily="34" charset="0"/>
                <a:cs typeface="Arial" panose="020B0604020202020204" pitchFamily="34" charset="0"/>
              </a:rPr>
              <a:t> multimodal strategy</a:t>
            </a:r>
          </a:p>
          <a:p>
            <a:pPr>
              <a:lnSpc>
                <a:spcPct val="100000"/>
              </a:lnSpc>
              <a:spcBef>
                <a:spcPts val="0"/>
              </a:spcBef>
              <a:buFont typeface="Wingdings" panose="05000000000000000000" pitchFamily="2" charset="2"/>
              <a:buChar char="§"/>
            </a:pPr>
            <a:r>
              <a:rPr lang="en-US" sz="2400" b="1" dirty="0">
                <a:solidFill>
                  <a:srgbClr val="002060"/>
                </a:solidFill>
                <a:latin typeface="Arial" panose="020B0604020202020204" pitchFamily="34" charset="0"/>
                <a:cs typeface="Arial" panose="020B0604020202020204" pitchFamily="34" charset="0"/>
              </a:rPr>
              <a:t>Multiple approaches </a:t>
            </a:r>
            <a:r>
              <a:rPr lang="en-US" sz="2400" dirty="0">
                <a:solidFill>
                  <a:srgbClr val="002060"/>
                </a:solidFill>
                <a:latin typeface="Arial" panose="020B0604020202020204" pitchFamily="34" charset="0"/>
                <a:cs typeface="Arial" panose="020B0604020202020204" pitchFamily="34" charset="0"/>
              </a:rPr>
              <a:t>target the many different influencers of human behavior including potential barriers &amp; facilitators, e.g. running training sessions every year is good, but will not change health worker behavior on its own - why not?</a:t>
            </a:r>
          </a:p>
          <a:p>
            <a:pPr>
              <a:lnSpc>
                <a:spcPct val="100000"/>
              </a:lnSpc>
              <a:spcBef>
                <a:spcPts val="0"/>
              </a:spcBef>
              <a:buFont typeface="Wingdings" panose="05000000000000000000" pitchFamily="2" charset="2"/>
              <a:buChar char="§"/>
            </a:pPr>
            <a:endParaRPr lang="en-US" sz="2400" dirty="0">
              <a:solidFill>
                <a:srgbClr val="002060"/>
              </a:solidFill>
              <a:latin typeface="Arial" panose="020B0604020202020204" pitchFamily="34" charset="0"/>
              <a:cs typeface="Arial" panose="020B0604020202020204" pitchFamily="34" charset="0"/>
            </a:endParaRPr>
          </a:p>
          <a:p>
            <a:pPr>
              <a:lnSpc>
                <a:spcPct val="100000"/>
              </a:lnSpc>
              <a:spcBef>
                <a:spcPts val="0"/>
              </a:spcBef>
              <a:buFont typeface="Wingdings" panose="05000000000000000000" pitchFamily="2" charset="2"/>
              <a:buChar char="§"/>
            </a:pPr>
            <a:r>
              <a:rPr lang="en-US" sz="2400" dirty="0">
                <a:solidFill>
                  <a:srgbClr val="FF0676"/>
                </a:solidFill>
                <a:latin typeface="Arial" panose="020B0604020202020204" pitchFamily="34" charset="0"/>
                <a:cs typeface="Arial" panose="020B0604020202020204" pitchFamily="34" charset="0"/>
              </a:rPr>
              <a:t>What do you think these 5 symbols represent? </a:t>
            </a:r>
            <a:endParaRPr lang="en-US" sz="2400" dirty="0">
              <a:solidFill>
                <a:srgbClr val="002060"/>
              </a:solidFill>
              <a:latin typeface="Arial" panose="020B0604020202020204" pitchFamily="34" charset="0"/>
              <a:cs typeface="Arial" panose="020B0604020202020204" pitchFamily="34" charset="0"/>
            </a:endParaRPr>
          </a:p>
          <a:p>
            <a:pPr>
              <a:lnSpc>
                <a:spcPct val="100000"/>
              </a:lnSpc>
              <a:spcBef>
                <a:spcPts val="0"/>
              </a:spcBef>
              <a:buFont typeface="Wingdings" panose="05000000000000000000" pitchFamily="2" charset="2"/>
              <a:buChar char="§"/>
            </a:pPr>
            <a:endParaRPr lang="en-US" sz="2400" dirty="0">
              <a:solidFill>
                <a:srgbClr val="002060"/>
              </a:solidFill>
              <a:latin typeface="Arial" panose="020B060402020202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34116D37-67BE-B948-B461-527E4595FD8C}"/>
              </a:ext>
            </a:extLst>
          </p:cNvPr>
          <p:cNvGrpSpPr/>
          <p:nvPr/>
        </p:nvGrpSpPr>
        <p:grpSpPr>
          <a:xfrm>
            <a:off x="5768490" y="1980317"/>
            <a:ext cx="4972353" cy="4961476"/>
            <a:chOff x="140525" y="1924529"/>
            <a:chExt cx="4972353" cy="4961476"/>
          </a:xfrm>
        </p:grpSpPr>
        <p:pic>
          <p:nvPicPr>
            <p:cNvPr id="52" name="Picture 51">
              <a:extLst>
                <a:ext uri="{FF2B5EF4-FFF2-40B4-BE49-F238E27FC236}">
                  <a16:creationId xmlns:a16="http://schemas.microsoft.com/office/drawing/2014/main" id="{B3675FA4-C504-294A-8BA6-3A57BFE546A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268318" y="6072651"/>
              <a:ext cx="825315" cy="813354"/>
            </a:xfrm>
            <a:prstGeom prst="rect">
              <a:avLst/>
            </a:prstGeom>
          </p:spPr>
        </p:pic>
        <p:grpSp>
          <p:nvGrpSpPr>
            <p:cNvPr id="17" name="Group 16">
              <a:extLst>
                <a:ext uri="{FF2B5EF4-FFF2-40B4-BE49-F238E27FC236}">
                  <a16:creationId xmlns:a16="http://schemas.microsoft.com/office/drawing/2014/main" id="{5D093CE0-D0DA-EE4B-AF58-C63EBDF49E70}"/>
                </a:ext>
              </a:extLst>
            </p:cNvPr>
            <p:cNvGrpSpPr/>
            <p:nvPr/>
          </p:nvGrpSpPr>
          <p:grpSpPr>
            <a:xfrm>
              <a:off x="140525" y="1924529"/>
              <a:ext cx="4972353" cy="2400278"/>
              <a:chOff x="719266" y="1825625"/>
              <a:chExt cx="4509883" cy="2177032"/>
            </a:xfrm>
          </p:grpSpPr>
          <p:sp>
            <p:nvSpPr>
              <p:cNvPr id="14" name="Folded Corner 13">
                <a:extLst>
                  <a:ext uri="{FF2B5EF4-FFF2-40B4-BE49-F238E27FC236}">
                    <a16:creationId xmlns:a16="http://schemas.microsoft.com/office/drawing/2014/main" id="{0282D015-2400-CE46-950A-32ADD2467E8A}"/>
                  </a:ext>
                </a:extLst>
              </p:cNvPr>
              <p:cNvSpPr/>
              <p:nvPr/>
            </p:nvSpPr>
            <p:spPr>
              <a:xfrm>
                <a:off x="889348" y="1825625"/>
                <a:ext cx="4134298" cy="2177032"/>
              </a:xfrm>
              <a:prstGeom prst="foldedCorner">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a:p>
            </p:txBody>
          </p:sp>
          <p:sp>
            <p:nvSpPr>
              <p:cNvPr id="13" name="TextBox 12">
                <a:extLst>
                  <a:ext uri="{FF2B5EF4-FFF2-40B4-BE49-F238E27FC236}">
                    <a16:creationId xmlns:a16="http://schemas.microsoft.com/office/drawing/2014/main" id="{AA3EBFC2-50AF-5E41-B162-4477268FB2DF}"/>
                  </a:ext>
                </a:extLst>
              </p:cNvPr>
              <p:cNvSpPr txBox="1"/>
              <p:nvPr/>
            </p:nvSpPr>
            <p:spPr>
              <a:xfrm>
                <a:off x="1170007" y="2054454"/>
                <a:ext cx="4059142" cy="642047"/>
              </a:xfrm>
              <a:prstGeom prst="rect">
                <a:avLst/>
              </a:prstGeom>
              <a:noFill/>
            </p:spPr>
            <p:txBody>
              <a:bodyPr wrap="square" rtlCol="0">
                <a:spAutoFit/>
              </a:bodyPr>
              <a:lstStyle/>
              <a:p>
                <a:r>
                  <a:rPr lang="en-US" sz="4000" dirty="0">
                    <a:solidFill>
                      <a:schemeClr val="accent1">
                        <a:lumMod val="50000"/>
                      </a:schemeClr>
                    </a:solidFill>
                    <a:latin typeface="Arial" panose="020B0604020202020204" pitchFamily="34" charset="0"/>
                    <a:cs typeface="Arial" panose="020B0604020202020204" pitchFamily="34" charset="0"/>
                  </a:rPr>
                  <a:t>multi</a:t>
                </a:r>
                <a:r>
                  <a:rPr lang="en-US" sz="4000" dirty="0">
                    <a:solidFill>
                      <a:srgbClr val="FF0676"/>
                    </a:solidFill>
                    <a:latin typeface="Arial" panose="020B0604020202020204" pitchFamily="34" charset="0"/>
                    <a:cs typeface="Arial" panose="020B0604020202020204" pitchFamily="34" charset="0"/>
                  </a:rPr>
                  <a:t>modal</a:t>
                </a:r>
              </a:p>
            </p:txBody>
          </p:sp>
          <p:sp>
            <p:nvSpPr>
              <p:cNvPr id="15" name="TextBox 14">
                <a:extLst>
                  <a:ext uri="{FF2B5EF4-FFF2-40B4-BE49-F238E27FC236}">
                    <a16:creationId xmlns:a16="http://schemas.microsoft.com/office/drawing/2014/main" id="{5CE74F89-D21A-B445-A148-6D9DAE03B3C0}"/>
                  </a:ext>
                </a:extLst>
              </p:cNvPr>
              <p:cNvSpPr txBox="1"/>
              <p:nvPr/>
            </p:nvSpPr>
            <p:spPr>
              <a:xfrm>
                <a:off x="719266" y="2653059"/>
                <a:ext cx="1657926" cy="586217"/>
              </a:xfrm>
              <a:prstGeom prst="rect">
                <a:avLst/>
              </a:prstGeom>
              <a:noFill/>
            </p:spPr>
            <p:txBody>
              <a:bodyPr wrap="square" rtlCol="0">
                <a:spAutoFit/>
              </a:bodyPr>
              <a:lstStyle/>
              <a:p>
                <a:pPr algn="ctr"/>
                <a:r>
                  <a:rPr lang="en-US" sz="3600" dirty="0">
                    <a:solidFill>
                      <a:schemeClr val="accent1">
                        <a:lumMod val="50000"/>
                      </a:schemeClr>
                    </a:solidFill>
                    <a:latin typeface="Arial" panose="020B0604020202020204" pitchFamily="34" charset="0"/>
                    <a:cs typeface="Arial" panose="020B0604020202020204" pitchFamily="34" charset="0"/>
                  </a:rPr>
                  <a:t>many</a:t>
                </a:r>
              </a:p>
            </p:txBody>
          </p:sp>
          <p:sp>
            <p:nvSpPr>
              <p:cNvPr id="16" name="TextBox 15">
                <a:extLst>
                  <a:ext uri="{FF2B5EF4-FFF2-40B4-BE49-F238E27FC236}">
                    <a16:creationId xmlns:a16="http://schemas.microsoft.com/office/drawing/2014/main" id="{C0B0431D-7351-F044-874A-1A829FA2383A}"/>
                  </a:ext>
                </a:extLst>
              </p:cNvPr>
              <p:cNvSpPr txBox="1"/>
              <p:nvPr/>
            </p:nvSpPr>
            <p:spPr>
              <a:xfrm>
                <a:off x="1788522" y="2638910"/>
                <a:ext cx="2249436" cy="586217"/>
              </a:xfrm>
              <a:prstGeom prst="rect">
                <a:avLst/>
              </a:prstGeom>
              <a:noFill/>
            </p:spPr>
            <p:txBody>
              <a:bodyPr wrap="square" rtlCol="0">
                <a:spAutoFit/>
              </a:bodyPr>
              <a:lstStyle/>
              <a:p>
                <a:pPr algn="ctr"/>
                <a:r>
                  <a:rPr lang="en-US" sz="3600" dirty="0">
                    <a:solidFill>
                      <a:srgbClr val="FF0676"/>
                    </a:solidFill>
                    <a:latin typeface="Arial" panose="020B0604020202020204" pitchFamily="34" charset="0"/>
                    <a:cs typeface="Arial" panose="020B0604020202020204" pitchFamily="34" charset="0"/>
                  </a:rPr>
                  <a:t>methods</a:t>
                </a:r>
              </a:p>
            </p:txBody>
          </p:sp>
        </p:grpSp>
        <p:sp>
          <p:nvSpPr>
            <p:cNvPr id="2" name="Arrow: Down 1">
              <a:extLst>
                <a:ext uri="{FF2B5EF4-FFF2-40B4-BE49-F238E27FC236}">
                  <a16:creationId xmlns:a16="http://schemas.microsoft.com/office/drawing/2014/main" id="{00D9A568-6830-4CC6-A1EC-543441EBB7D9}"/>
                </a:ext>
              </a:extLst>
            </p:cNvPr>
            <p:cNvSpPr/>
            <p:nvPr/>
          </p:nvSpPr>
          <p:spPr>
            <a:xfrm rot="20307555">
              <a:off x="1205876" y="3668069"/>
              <a:ext cx="154453" cy="1332424"/>
            </a:xfrm>
            <a:prstGeom prst="downArrow">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Down 18">
              <a:extLst>
                <a:ext uri="{FF2B5EF4-FFF2-40B4-BE49-F238E27FC236}">
                  <a16:creationId xmlns:a16="http://schemas.microsoft.com/office/drawing/2014/main" id="{AE6C76D1-D7AE-4679-B674-87EF4D5529F1}"/>
                </a:ext>
              </a:extLst>
            </p:cNvPr>
            <p:cNvSpPr/>
            <p:nvPr/>
          </p:nvSpPr>
          <p:spPr>
            <a:xfrm>
              <a:off x="1839213" y="3628513"/>
              <a:ext cx="154453" cy="1332424"/>
            </a:xfrm>
            <a:prstGeom prst="downArrow">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Down 19">
              <a:extLst>
                <a:ext uri="{FF2B5EF4-FFF2-40B4-BE49-F238E27FC236}">
                  <a16:creationId xmlns:a16="http://schemas.microsoft.com/office/drawing/2014/main" id="{7ED6DD5A-1387-47CB-A9B0-1BCA7763B6A6}"/>
                </a:ext>
              </a:extLst>
            </p:cNvPr>
            <p:cNvSpPr/>
            <p:nvPr/>
          </p:nvSpPr>
          <p:spPr>
            <a:xfrm rot="848820">
              <a:off x="2392914" y="3664475"/>
              <a:ext cx="154453" cy="1332424"/>
            </a:xfrm>
            <a:prstGeom prst="downArrow">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a:extLst>
                <a:ext uri="{FF2B5EF4-FFF2-40B4-BE49-F238E27FC236}">
                  <a16:creationId xmlns:a16="http://schemas.microsoft.com/office/drawing/2014/main" id="{C300DE09-E57A-984E-80FB-FA8C124EAD9F}"/>
                </a:ext>
              </a:extLst>
            </p:cNvPr>
            <p:cNvPicPr>
              <a:picLocks noChangeAspect="1"/>
            </p:cNvPicPr>
            <p:nvPr/>
          </p:nvPicPr>
          <p:blipFill>
            <a:blip r:embed="rId4" cstate="email">
              <a:biLevel thresh="75000"/>
              <a:extLst>
                <a:ext uri="{BEBA8EAE-BF5A-486C-A8C5-ECC9F3942E4B}">
                  <a14:imgProps xmlns:a14="http://schemas.microsoft.com/office/drawing/2010/main">
                    <a14:imgLayer r:embed="rId5">
                      <a14:imgEffect>
                        <a14:sharpenSoften amount="25000"/>
                      </a14:imgEffect>
                      <a14:imgEffect>
                        <a14:saturation sat="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a:off x="1074982" y="5182870"/>
              <a:ext cx="720000" cy="720000"/>
            </a:xfrm>
            <a:prstGeom prst="rect">
              <a:avLst/>
            </a:prstGeom>
          </p:spPr>
        </p:pic>
        <p:pic>
          <p:nvPicPr>
            <p:cNvPr id="32" name="Picture 31">
              <a:extLst>
                <a:ext uri="{FF2B5EF4-FFF2-40B4-BE49-F238E27FC236}">
                  <a16:creationId xmlns:a16="http://schemas.microsoft.com/office/drawing/2014/main" id="{5F478E54-77C0-F647-80A7-DAE8175C4523}"/>
                </a:ext>
              </a:extLst>
            </p:cNvPr>
            <p:cNvPicPr>
              <a:picLocks noChangeAspect="1"/>
            </p:cNvPicPr>
            <p:nvPr/>
          </p:nvPicPr>
          <p:blipFill rotWithShape="1">
            <a:blip r:embed="rId6" cstate="email">
              <a:biLevel thresh="75000"/>
              <a:extLst>
                <a:ext uri="{28A0092B-C50C-407E-A947-70E740481C1C}">
                  <a14:useLocalDpi xmlns:a14="http://schemas.microsoft.com/office/drawing/2010/main"/>
                </a:ext>
              </a:extLst>
            </a:blip>
            <a:srcRect/>
            <a:stretch/>
          </p:blipFill>
          <p:spPr>
            <a:xfrm>
              <a:off x="1712139" y="5175699"/>
              <a:ext cx="858294" cy="1029953"/>
            </a:xfrm>
            <a:prstGeom prst="rect">
              <a:avLst/>
            </a:prstGeom>
          </p:spPr>
        </p:pic>
        <p:pic>
          <p:nvPicPr>
            <p:cNvPr id="33" name="Picture 32">
              <a:extLst>
                <a:ext uri="{FF2B5EF4-FFF2-40B4-BE49-F238E27FC236}">
                  <a16:creationId xmlns:a16="http://schemas.microsoft.com/office/drawing/2014/main" id="{8B64DF29-FA11-024F-BFD6-587DC3A92083}"/>
                </a:ext>
              </a:extLst>
            </p:cNvPr>
            <p:cNvPicPr>
              <a:picLocks noChangeAspect="1"/>
            </p:cNvPicPr>
            <p:nvPr/>
          </p:nvPicPr>
          <p:blipFill rotWithShape="1">
            <a:blip r:embed="rId7" cstate="email">
              <a:biLevel thresh="75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p:blipFill>
          <p:spPr>
            <a:xfrm>
              <a:off x="2949706" y="5212984"/>
              <a:ext cx="862136" cy="720000"/>
            </a:xfrm>
            <a:prstGeom prst="rect">
              <a:avLst/>
            </a:prstGeom>
          </p:spPr>
        </p:pic>
        <p:pic>
          <p:nvPicPr>
            <p:cNvPr id="34" name="Picture 33">
              <a:extLst>
                <a:ext uri="{FF2B5EF4-FFF2-40B4-BE49-F238E27FC236}">
                  <a16:creationId xmlns:a16="http://schemas.microsoft.com/office/drawing/2014/main" id="{C9F1CED3-0F57-4849-8730-9FE0AC4F73BF}"/>
                </a:ext>
              </a:extLst>
            </p:cNvPr>
            <p:cNvPicPr>
              <a:picLocks noChangeAspect="1"/>
            </p:cNvPicPr>
            <p:nvPr/>
          </p:nvPicPr>
          <p:blipFill rotWithShape="1">
            <a:blip r:embed="rId9" cstate="email">
              <a:biLevel thresh="75000"/>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rcRect/>
            <a:stretch/>
          </p:blipFill>
          <p:spPr>
            <a:xfrm>
              <a:off x="975574" y="6164491"/>
              <a:ext cx="499553" cy="719999"/>
            </a:xfrm>
            <a:prstGeom prst="rect">
              <a:avLst/>
            </a:prstGeom>
          </p:spPr>
        </p:pic>
        <p:pic>
          <p:nvPicPr>
            <p:cNvPr id="36" name="Picture 35">
              <a:extLst>
                <a:ext uri="{FF2B5EF4-FFF2-40B4-BE49-F238E27FC236}">
                  <a16:creationId xmlns:a16="http://schemas.microsoft.com/office/drawing/2014/main" id="{CFA6CABB-2865-8E4B-A08B-2CA72F809078}"/>
                </a:ext>
              </a:extLst>
            </p:cNvPr>
            <p:cNvPicPr>
              <a:picLocks noChangeAspect="1"/>
            </p:cNvPicPr>
            <p:nvPr/>
          </p:nvPicPr>
          <p:blipFill rotWithShape="1">
            <a:blip r:embed="rId11" cstate="email">
              <a:biLevel thresh="75000"/>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a:ext>
              </a:extLst>
            </a:blip>
            <a:srcRect/>
            <a:stretch/>
          </p:blipFill>
          <p:spPr>
            <a:xfrm>
              <a:off x="1925504" y="6150678"/>
              <a:ext cx="820385" cy="720000"/>
            </a:xfrm>
            <a:prstGeom prst="rect">
              <a:avLst/>
            </a:prstGeom>
          </p:spPr>
        </p:pic>
        <p:grpSp>
          <p:nvGrpSpPr>
            <p:cNvPr id="37" name="Group 36">
              <a:extLst>
                <a:ext uri="{FF2B5EF4-FFF2-40B4-BE49-F238E27FC236}">
                  <a16:creationId xmlns:a16="http://schemas.microsoft.com/office/drawing/2014/main" id="{324CE9A4-352E-8B48-B34C-088DD04FB0DA}"/>
                </a:ext>
              </a:extLst>
            </p:cNvPr>
            <p:cNvGrpSpPr/>
            <p:nvPr/>
          </p:nvGrpSpPr>
          <p:grpSpPr>
            <a:xfrm>
              <a:off x="617595" y="5217832"/>
              <a:ext cx="634156" cy="425626"/>
              <a:chOff x="607423" y="1565310"/>
              <a:chExt cx="634156" cy="425626"/>
            </a:xfrm>
          </p:grpSpPr>
          <p:sp>
            <p:nvSpPr>
              <p:cNvPr id="50" name="Oval 49">
                <a:extLst>
                  <a:ext uri="{FF2B5EF4-FFF2-40B4-BE49-F238E27FC236}">
                    <a16:creationId xmlns:a16="http://schemas.microsoft.com/office/drawing/2014/main" id="{23C2AA9D-01CC-BA4B-8703-B9718B15D650}"/>
                  </a:ext>
                </a:extLst>
              </p:cNvPr>
              <p:cNvSpPr/>
              <p:nvPr/>
            </p:nvSpPr>
            <p:spPr>
              <a:xfrm>
                <a:off x="724840" y="1565310"/>
                <a:ext cx="412247" cy="425626"/>
              </a:xfrm>
              <a:prstGeom prst="ellipse">
                <a:avLst/>
              </a:prstGeom>
              <a:solidFill>
                <a:srgbClr val="FF0676"/>
              </a:solidFill>
              <a:ln>
                <a:solidFill>
                  <a:srgbClr val="FF0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62376612-7681-284F-A8C1-DA6F4464CECE}"/>
                  </a:ext>
                </a:extLst>
              </p:cNvPr>
              <p:cNvSpPr txBox="1"/>
              <p:nvPr/>
            </p:nvSpPr>
            <p:spPr>
              <a:xfrm>
                <a:off x="607423" y="1599333"/>
                <a:ext cx="634156" cy="369332"/>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1</a:t>
                </a:r>
              </a:p>
            </p:txBody>
          </p:sp>
        </p:grpSp>
        <p:grpSp>
          <p:nvGrpSpPr>
            <p:cNvPr id="38" name="Group 37">
              <a:extLst>
                <a:ext uri="{FF2B5EF4-FFF2-40B4-BE49-F238E27FC236}">
                  <a16:creationId xmlns:a16="http://schemas.microsoft.com/office/drawing/2014/main" id="{25C28177-3B10-484D-B077-397EB1481695}"/>
                </a:ext>
              </a:extLst>
            </p:cNvPr>
            <p:cNvGrpSpPr/>
            <p:nvPr/>
          </p:nvGrpSpPr>
          <p:grpSpPr>
            <a:xfrm>
              <a:off x="2622969" y="5190714"/>
              <a:ext cx="634156" cy="425626"/>
              <a:chOff x="262870" y="1565310"/>
              <a:chExt cx="634156" cy="425626"/>
            </a:xfrm>
          </p:grpSpPr>
          <p:sp>
            <p:nvSpPr>
              <p:cNvPr id="48" name="Oval 47">
                <a:extLst>
                  <a:ext uri="{FF2B5EF4-FFF2-40B4-BE49-F238E27FC236}">
                    <a16:creationId xmlns:a16="http://schemas.microsoft.com/office/drawing/2014/main" id="{F9599290-ED51-A844-848D-59473B5B438F}"/>
                  </a:ext>
                </a:extLst>
              </p:cNvPr>
              <p:cNvSpPr/>
              <p:nvPr/>
            </p:nvSpPr>
            <p:spPr>
              <a:xfrm>
                <a:off x="380286" y="1565310"/>
                <a:ext cx="412247" cy="425626"/>
              </a:xfrm>
              <a:prstGeom prst="ellipse">
                <a:avLst/>
              </a:prstGeom>
              <a:solidFill>
                <a:srgbClr val="FF0676"/>
              </a:solidFill>
              <a:ln>
                <a:solidFill>
                  <a:srgbClr val="FF0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5C4A521C-3B5D-E541-BD0A-EFEE1A7149EA}"/>
                  </a:ext>
                </a:extLst>
              </p:cNvPr>
              <p:cNvSpPr txBox="1"/>
              <p:nvPr/>
            </p:nvSpPr>
            <p:spPr>
              <a:xfrm>
                <a:off x="262870" y="1599333"/>
                <a:ext cx="634156" cy="369332"/>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2</a:t>
                </a:r>
              </a:p>
            </p:txBody>
          </p:sp>
        </p:grpSp>
        <p:grpSp>
          <p:nvGrpSpPr>
            <p:cNvPr id="39" name="Group 38">
              <a:extLst>
                <a:ext uri="{FF2B5EF4-FFF2-40B4-BE49-F238E27FC236}">
                  <a16:creationId xmlns:a16="http://schemas.microsoft.com/office/drawing/2014/main" id="{295E9F91-DA73-E741-9CC5-F7023B29A460}"/>
                </a:ext>
              </a:extLst>
            </p:cNvPr>
            <p:cNvGrpSpPr/>
            <p:nvPr/>
          </p:nvGrpSpPr>
          <p:grpSpPr>
            <a:xfrm>
              <a:off x="531293" y="6181302"/>
              <a:ext cx="634156" cy="425626"/>
              <a:chOff x="527911" y="1565310"/>
              <a:chExt cx="634156" cy="425626"/>
            </a:xfrm>
          </p:grpSpPr>
          <p:sp>
            <p:nvSpPr>
              <p:cNvPr id="46" name="Oval 45">
                <a:extLst>
                  <a:ext uri="{FF2B5EF4-FFF2-40B4-BE49-F238E27FC236}">
                    <a16:creationId xmlns:a16="http://schemas.microsoft.com/office/drawing/2014/main" id="{9F885714-71CA-B743-B5DB-42A017F3C5C9}"/>
                  </a:ext>
                </a:extLst>
              </p:cNvPr>
              <p:cNvSpPr/>
              <p:nvPr/>
            </p:nvSpPr>
            <p:spPr>
              <a:xfrm>
                <a:off x="632076" y="1565310"/>
                <a:ext cx="412247" cy="425626"/>
              </a:xfrm>
              <a:prstGeom prst="ellipse">
                <a:avLst/>
              </a:prstGeom>
              <a:solidFill>
                <a:srgbClr val="FF0676"/>
              </a:solidFill>
              <a:ln>
                <a:solidFill>
                  <a:srgbClr val="FF0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2636F10A-8CBE-2040-BD8B-BB1D267A6FF4}"/>
                  </a:ext>
                </a:extLst>
              </p:cNvPr>
              <p:cNvSpPr txBox="1"/>
              <p:nvPr/>
            </p:nvSpPr>
            <p:spPr>
              <a:xfrm>
                <a:off x="527911" y="1599333"/>
                <a:ext cx="634156" cy="369332"/>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3</a:t>
                </a:r>
              </a:p>
            </p:txBody>
          </p:sp>
        </p:grpSp>
        <p:grpSp>
          <p:nvGrpSpPr>
            <p:cNvPr id="40" name="Group 39">
              <a:extLst>
                <a:ext uri="{FF2B5EF4-FFF2-40B4-BE49-F238E27FC236}">
                  <a16:creationId xmlns:a16="http://schemas.microsoft.com/office/drawing/2014/main" id="{B66E920F-C351-6545-8630-EE4E7F07A6E9}"/>
                </a:ext>
              </a:extLst>
            </p:cNvPr>
            <p:cNvGrpSpPr/>
            <p:nvPr/>
          </p:nvGrpSpPr>
          <p:grpSpPr>
            <a:xfrm>
              <a:off x="1725475" y="6181302"/>
              <a:ext cx="634156" cy="425626"/>
              <a:chOff x="527911" y="1565310"/>
              <a:chExt cx="634156" cy="425626"/>
            </a:xfrm>
          </p:grpSpPr>
          <p:sp>
            <p:nvSpPr>
              <p:cNvPr id="44" name="Oval 43">
                <a:extLst>
                  <a:ext uri="{FF2B5EF4-FFF2-40B4-BE49-F238E27FC236}">
                    <a16:creationId xmlns:a16="http://schemas.microsoft.com/office/drawing/2014/main" id="{BCF013BF-D300-6840-90D9-13249AC5C072}"/>
                  </a:ext>
                </a:extLst>
              </p:cNvPr>
              <p:cNvSpPr/>
              <p:nvPr/>
            </p:nvSpPr>
            <p:spPr>
              <a:xfrm>
                <a:off x="632076" y="1565310"/>
                <a:ext cx="412247" cy="425626"/>
              </a:xfrm>
              <a:prstGeom prst="ellipse">
                <a:avLst/>
              </a:prstGeom>
              <a:solidFill>
                <a:srgbClr val="FF0676"/>
              </a:solidFill>
              <a:ln>
                <a:solidFill>
                  <a:srgbClr val="FF0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6E631B3D-DD6A-2244-B908-E51CA516083F}"/>
                  </a:ext>
                </a:extLst>
              </p:cNvPr>
              <p:cNvSpPr txBox="1"/>
              <p:nvPr/>
            </p:nvSpPr>
            <p:spPr>
              <a:xfrm>
                <a:off x="527911" y="1599333"/>
                <a:ext cx="634156" cy="369332"/>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4</a:t>
                </a:r>
              </a:p>
            </p:txBody>
          </p:sp>
        </p:grpSp>
        <p:grpSp>
          <p:nvGrpSpPr>
            <p:cNvPr id="41" name="Group 40">
              <a:extLst>
                <a:ext uri="{FF2B5EF4-FFF2-40B4-BE49-F238E27FC236}">
                  <a16:creationId xmlns:a16="http://schemas.microsoft.com/office/drawing/2014/main" id="{025D4F45-D2F2-9540-BD2E-1EDD00B2FB4F}"/>
                </a:ext>
              </a:extLst>
            </p:cNvPr>
            <p:cNvGrpSpPr/>
            <p:nvPr/>
          </p:nvGrpSpPr>
          <p:grpSpPr>
            <a:xfrm>
              <a:off x="2888010" y="6189537"/>
              <a:ext cx="634156" cy="425626"/>
              <a:chOff x="527911" y="1565310"/>
              <a:chExt cx="634156" cy="425626"/>
            </a:xfrm>
          </p:grpSpPr>
          <p:sp>
            <p:nvSpPr>
              <p:cNvPr id="42" name="Oval 41">
                <a:extLst>
                  <a:ext uri="{FF2B5EF4-FFF2-40B4-BE49-F238E27FC236}">
                    <a16:creationId xmlns:a16="http://schemas.microsoft.com/office/drawing/2014/main" id="{87BB4F47-6085-9847-98EC-4AEA4D8DC7E5}"/>
                  </a:ext>
                </a:extLst>
              </p:cNvPr>
              <p:cNvSpPr/>
              <p:nvPr/>
            </p:nvSpPr>
            <p:spPr>
              <a:xfrm>
                <a:off x="632076" y="1565310"/>
                <a:ext cx="412247" cy="425626"/>
              </a:xfrm>
              <a:prstGeom prst="ellipse">
                <a:avLst/>
              </a:prstGeom>
              <a:solidFill>
                <a:srgbClr val="FF0676"/>
              </a:solidFill>
              <a:ln>
                <a:solidFill>
                  <a:srgbClr val="FF0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0A016A13-B3FB-6448-BF6C-0594BA9A9D60}"/>
                  </a:ext>
                </a:extLst>
              </p:cNvPr>
              <p:cNvSpPr txBox="1"/>
              <p:nvPr/>
            </p:nvSpPr>
            <p:spPr>
              <a:xfrm>
                <a:off x="527911" y="1599333"/>
                <a:ext cx="634156" cy="369332"/>
              </a:xfrm>
              <a:prstGeom prst="rect">
                <a:avLst/>
              </a:prstGeom>
              <a:noFill/>
            </p:spPr>
            <p:txBody>
              <a:bodyPr wrap="square" rtlCol="0">
                <a:spAutoFit/>
              </a:bodyPr>
              <a:lstStyle/>
              <a:p>
                <a:pPr algn="ctr"/>
                <a:r>
                  <a:rPr lang="en-US" b="1" dirty="0">
                    <a:solidFill>
                      <a:schemeClr val="bg1"/>
                    </a:solidFill>
                    <a:latin typeface="Arial" panose="020B0604020202020204" pitchFamily="34" charset="0"/>
                    <a:cs typeface="Arial" panose="020B0604020202020204" pitchFamily="34" charset="0"/>
                  </a:rPr>
                  <a:t>5</a:t>
                </a:r>
              </a:p>
            </p:txBody>
          </p:sp>
        </p:grpSp>
      </p:grpSp>
      <p:sp>
        <p:nvSpPr>
          <p:cNvPr id="53" name="Text Placeholder 2">
            <a:extLst>
              <a:ext uri="{FF2B5EF4-FFF2-40B4-BE49-F238E27FC236}">
                <a16:creationId xmlns:a16="http://schemas.microsoft.com/office/drawing/2014/main" id="{B7A9AF7A-8568-A74A-B21B-20BF652BB9A1}"/>
              </a:ext>
            </a:extLst>
          </p:cNvPr>
          <p:cNvSpPr txBox="1">
            <a:spLocks/>
          </p:cNvSpPr>
          <p:nvPr/>
        </p:nvSpPr>
        <p:spPr bwMode="gray">
          <a:xfrm>
            <a:off x="3900259" y="262904"/>
            <a:ext cx="6747583" cy="318553"/>
          </a:xfrm>
          <a:prstGeom prst="rect">
            <a:avLst/>
          </a:prstGeom>
          <a:solidFill>
            <a:schemeClr val="tx1"/>
          </a:solidFill>
        </p:spPr>
        <p:txBody>
          <a:bodyPr vert="horz" lIns="19846" tIns="0" rIns="19846" bIns="0" rtlCol="0" anchor="ctr">
            <a:norm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600" b="0" kern="1200">
                <a:solidFill>
                  <a:schemeClr val="tx1"/>
                </a:solidFill>
                <a:latin typeface="+mj-lt"/>
                <a:ea typeface="+mn-ea"/>
                <a:cs typeface="Times New Roman" panose="02020603050405020304" pitchFamily="18" charset="0"/>
              </a:defRPr>
            </a:lvl1pPr>
            <a:lvl2pPr marL="360363" indent="-179388"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defTabSz="1008126">
              <a:spcBef>
                <a:spcPts val="1103"/>
              </a:spcBef>
              <a:spcAft>
                <a:spcPts val="662"/>
              </a:spcAft>
              <a:buClr>
                <a:prstClr val="black"/>
              </a:buClr>
            </a:pPr>
            <a:r>
              <a:rPr lang="en-US" sz="1764" b="1" dirty="0">
                <a:solidFill>
                  <a:prstClr val="white"/>
                </a:solidFill>
                <a:latin typeface="Arial"/>
              </a:rPr>
              <a:t>IMPLEMENTING YOUR HAND HYGIENE PROGRAMME</a:t>
            </a:r>
          </a:p>
        </p:txBody>
      </p:sp>
      <p:sp>
        <p:nvSpPr>
          <p:cNvPr id="35" name="Arrow: Down 1">
            <a:extLst>
              <a:ext uri="{FF2B5EF4-FFF2-40B4-BE49-F238E27FC236}">
                <a16:creationId xmlns:a16="http://schemas.microsoft.com/office/drawing/2014/main" id="{D243D97A-C372-814E-9091-139CF7A9640B}"/>
              </a:ext>
            </a:extLst>
          </p:cNvPr>
          <p:cNvSpPr/>
          <p:nvPr/>
        </p:nvSpPr>
        <p:spPr>
          <a:xfrm rot="20307555">
            <a:off x="6317258" y="3773270"/>
            <a:ext cx="154453" cy="1332424"/>
          </a:xfrm>
          <a:prstGeom prst="downArrow">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Arrow: Down 1">
            <a:extLst>
              <a:ext uri="{FF2B5EF4-FFF2-40B4-BE49-F238E27FC236}">
                <a16:creationId xmlns:a16="http://schemas.microsoft.com/office/drawing/2014/main" id="{EA9B8932-C97D-9648-AB2C-780B06807BE1}"/>
              </a:ext>
            </a:extLst>
          </p:cNvPr>
          <p:cNvSpPr/>
          <p:nvPr/>
        </p:nvSpPr>
        <p:spPr>
          <a:xfrm rot="1725289">
            <a:off x="8540486" y="3749039"/>
            <a:ext cx="190368" cy="1430417"/>
          </a:xfrm>
          <a:prstGeom prst="downArrow">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9193116" y="2040706"/>
            <a:ext cx="1252944" cy="1683353"/>
          </a:xfrm>
          <a:prstGeom prst="rect">
            <a:avLst/>
          </a:prstGeom>
        </p:spPr>
      </p:pic>
      <p:grpSp>
        <p:nvGrpSpPr>
          <p:cNvPr id="55" name="Group 54"/>
          <p:cNvGrpSpPr/>
          <p:nvPr/>
        </p:nvGrpSpPr>
        <p:grpSpPr>
          <a:xfrm>
            <a:off x="4853147" y="6215180"/>
            <a:ext cx="894738" cy="1107709"/>
            <a:chOff x="8876999" y="6322959"/>
            <a:chExt cx="894738" cy="1107709"/>
          </a:xfrm>
        </p:grpSpPr>
        <p:pic>
          <p:nvPicPr>
            <p:cNvPr id="56" name="Picture 55">
              <a:extLst>
                <a:ext uri="{FF2B5EF4-FFF2-40B4-BE49-F238E27FC236}">
                  <a16:creationId xmlns:a16="http://schemas.microsoft.com/office/drawing/2014/main" id="{D0187D31-8D0E-7C4B-AA27-DD4A3E466DF0}"/>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008331" y="6322959"/>
              <a:ext cx="632075" cy="660906"/>
            </a:xfrm>
            <a:prstGeom prst="rect">
              <a:avLst/>
            </a:prstGeom>
          </p:spPr>
        </p:pic>
        <p:sp>
          <p:nvSpPr>
            <p:cNvPr id="57" name="Content Placeholder 2">
              <a:extLst>
                <a:ext uri="{FF2B5EF4-FFF2-40B4-BE49-F238E27FC236}">
                  <a16:creationId xmlns:a16="http://schemas.microsoft.com/office/drawing/2014/main" id="{B10132AA-A613-F440-AD44-F306DA984E32}"/>
                </a:ext>
              </a:extLst>
            </p:cNvPr>
            <p:cNvSpPr txBox="1">
              <a:spLocks/>
            </p:cNvSpPr>
            <p:nvPr/>
          </p:nvSpPr>
          <p:spPr>
            <a:xfrm>
              <a:off x="8876999" y="7075987"/>
              <a:ext cx="894738" cy="354681"/>
            </a:xfrm>
            <a:prstGeom prst="rect">
              <a:avLst/>
            </a:prstGeom>
          </p:spPr>
          <p:txBody>
            <a:bodyPr vert="horz" lIns="100817" tIns="50408" rIns="100817" bIns="50408"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87" dirty="0">
                  <a:solidFill>
                    <a:srgbClr val="002060"/>
                  </a:solidFill>
                  <a:latin typeface="Arial" panose="020B0604020202020204" pitchFamily="34" charset="0"/>
                  <a:cs typeface="Arial" panose="020B0604020202020204" pitchFamily="34" charset="0"/>
                </a:rPr>
                <a:t>2</a:t>
              </a:r>
              <a:r>
                <a:rPr lang="en-US" sz="3087">
                  <a:solidFill>
                    <a:srgbClr val="002060"/>
                  </a:solidFill>
                  <a:latin typeface="Arial" panose="020B0604020202020204" pitchFamily="34" charset="0"/>
                  <a:cs typeface="Arial" panose="020B0604020202020204" pitchFamily="34" charset="0"/>
                </a:rPr>
                <a:t> </a:t>
              </a:r>
              <a:r>
                <a:rPr lang="en-US" sz="3087" dirty="0">
                  <a:solidFill>
                    <a:srgbClr val="002060"/>
                  </a:solidFill>
                  <a:latin typeface="Arial" panose="020B0604020202020204" pitchFamily="34" charset="0"/>
                  <a:cs typeface="Arial" panose="020B0604020202020204" pitchFamily="34" charset="0"/>
                </a:rPr>
                <a:t>mins</a:t>
              </a:r>
            </a:p>
          </p:txBody>
        </p:sp>
      </p:grpSp>
      <p:sp>
        <p:nvSpPr>
          <p:cNvPr id="6" name="TextBox 5"/>
          <p:cNvSpPr txBox="1"/>
          <p:nvPr/>
        </p:nvSpPr>
        <p:spPr>
          <a:xfrm>
            <a:off x="292650" y="7225775"/>
            <a:ext cx="6383020" cy="276999"/>
          </a:xfrm>
          <a:prstGeom prst="rect">
            <a:avLst/>
          </a:prstGeom>
          <a:noFill/>
        </p:spPr>
        <p:txBody>
          <a:bodyPr wrap="square" rtlCol="0">
            <a:spAutoFit/>
          </a:bodyPr>
          <a:lstStyle/>
          <a:p>
            <a:r>
              <a:rPr lang="en-US" sz="1200" dirty="0">
                <a:hlinkClick r:id="rId15"/>
              </a:rPr>
              <a:t>https://www.who.int/infection-prevention/tools/core-components/evidence.pdf?ua=1</a:t>
            </a:r>
            <a:r>
              <a:rPr lang="en-US" sz="1200" dirty="0"/>
              <a:t> </a:t>
            </a:r>
          </a:p>
        </p:txBody>
      </p:sp>
    </p:spTree>
    <p:extLst>
      <p:ext uri="{BB962C8B-B14F-4D97-AF65-F5344CB8AC3E}">
        <p14:creationId xmlns:p14="http://schemas.microsoft.com/office/powerpoint/2010/main" val="3331547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3C80F1F3-AF6B-FF4E-A031-787022F13248}"/>
              </a:ext>
            </a:extLst>
          </p:cNvPr>
          <p:cNvSpPr>
            <a:spLocks noGrp="1"/>
          </p:cNvSpPr>
          <p:nvPr>
            <p:ph type="title"/>
          </p:nvPr>
        </p:nvSpPr>
        <p:spPr>
          <a:xfrm>
            <a:off x="171050" y="267301"/>
            <a:ext cx="9223058" cy="1461495"/>
          </a:xfrm>
        </p:spPr>
        <p:txBody>
          <a:bodyPr>
            <a:normAutofit/>
          </a:bodyPr>
          <a:lstStyle/>
          <a:p>
            <a:r>
              <a:rPr lang="en-US" sz="3100" b="1" dirty="0">
                <a:solidFill>
                  <a:srgbClr val="00B0F0"/>
                </a:solidFill>
                <a:latin typeface="Ebrima" panose="02000000000000000000" pitchFamily="2" charset="0"/>
                <a:ea typeface="Ebrima" panose="02000000000000000000" pitchFamily="2" charset="0"/>
                <a:cs typeface="Ebrima" panose="02000000000000000000" pitchFamily="2" charset="0"/>
              </a:rPr>
              <a:t>Hand hygiene is a modifiable behavior facilitated by a known multimodal approach</a:t>
            </a:r>
          </a:p>
        </p:txBody>
      </p:sp>
      <p:sp>
        <p:nvSpPr>
          <p:cNvPr id="5" name="TextBox 4">
            <a:extLst>
              <a:ext uri="{FF2B5EF4-FFF2-40B4-BE49-F238E27FC236}">
                <a16:creationId xmlns:a16="http://schemas.microsoft.com/office/drawing/2014/main" id="{BCF9D81F-E1B1-2348-A830-5EBF060D2E9B}"/>
              </a:ext>
            </a:extLst>
          </p:cNvPr>
          <p:cNvSpPr txBox="1"/>
          <p:nvPr/>
        </p:nvSpPr>
        <p:spPr>
          <a:xfrm>
            <a:off x="171050" y="1577440"/>
            <a:ext cx="11593936" cy="400110"/>
          </a:xfrm>
          <a:prstGeom prst="rect">
            <a:avLst/>
          </a:prstGeom>
          <a:noFill/>
        </p:spPr>
        <p:txBody>
          <a:bodyPr wrap="square" rtlCol="0">
            <a:spAutoFit/>
          </a:bodyPr>
          <a:lstStyle/>
          <a:p>
            <a:r>
              <a:rPr lang="en-US" sz="2000" dirty="0">
                <a:solidFill>
                  <a:srgbClr val="002060"/>
                </a:solidFill>
                <a:latin typeface="Arial" panose="020B0604020202020204" pitchFamily="34" charset="0"/>
                <a:cs typeface="Arial" panose="020B0604020202020204" pitchFamily="34" charset="0"/>
              </a:rPr>
              <a:t>Ensuring hand hygiene occurs at the right time &amp; in the right way is achieved by:</a:t>
            </a:r>
          </a:p>
        </p:txBody>
      </p:sp>
      <p:sp>
        <p:nvSpPr>
          <p:cNvPr id="2" name="TextBox 1">
            <a:extLst>
              <a:ext uri="{FF2B5EF4-FFF2-40B4-BE49-F238E27FC236}">
                <a16:creationId xmlns:a16="http://schemas.microsoft.com/office/drawing/2014/main" id="{B3D413B5-1241-F845-9A28-90D8120D5356}"/>
              </a:ext>
            </a:extLst>
          </p:cNvPr>
          <p:cNvSpPr txBox="1"/>
          <p:nvPr/>
        </p:nvSpPr>
        <p:spPr>
          <a:xfrm>
            <a:off x="1960673" y="2510815"/>
            <a:ext cx="8732727" cy="4093428"/>
          </a:xfrm>
          <a:prstGeom prst="rect">
            <a:avLst/>
          </a:prstGeom>
          <a:noFill/>
        </p:spPr>
        <p:txBody>
          <a:bodyPr wrap="square" rtlCol="0">
            <a:spAutoFit/>
          </a:bodyPr>
          <a:lstStyle/>
          <a:p>
            <a:pPr marL="567071" indent="-567071">
              <a:spcAft>
                <a:spcPts val="600"/>
              </a:spcAft>
              <a:buFont typeface="+mj-lt"/>
              <a:buAutoNum type="arabicPeriod"/>
              <a:defRPr/>
            </a:pPr>
            <a:r>
              <a:rPr lang="en-US" sz="2400" dirty="0">
                <a:solidFill>
                  <a:srgbClr val="002060"/>
                </a:solidFill>
                <a:latin typeface="Arial" panose="020B0604020202020204" pitchFamily="34" charset="0"/>
                <a:cs typeface="Arial" panose="020B0604020202020204" pitchFamily="34" charset="0"/>
              </a:rPr>
              <a:t>The </a:t>
            </a:r>
            <a:r>
              <a:rPr lang="en-US" sz="2400" b="1" dirty="0">
                <a:solidFill>
                  <a:srgbClr val="FF00FF"/>
                </a:solidFill>
                <a:latin typeface="Arial" panose="020B0604020202020204" pitchFamily="34" charset="0"/>
                <a:cs typeface="Arial" panose="020B0604020202020204" pitchFamily="34" charset="0"/>
              </a:rPr>
              <a:t>infrastructure</a:t>
            </a:r>
            <a:r>
              <a:rPr lang="en-US" sz="2400" dirty="0">
                <a:solidFill>
                  <a:srgbClr val="002060"/>
                </a:solidFill>
                <a:latin typeface="Arial" panose="020B0604020202020204" pitchFamily="34" charset="0"/>
                <a:cs typeface="Arial" panose="020B0604020202020204" pitchFamily="34" charset="0"/>
              </a:rPr>
              <a:t> &amp; </a:t>
            </a:r>
            <a:r>
              <a:rPr lang="en-US" sz="2400" b="1" dirty="0">
                <a:solidFill>
                  <a:srgbClr val="FF00FF"/>
                </a:solidFill>
                <a:latin typeface="Arial" panose="020B0604020202020204" pitchFamily="34" charset="0"/>
                <a:cs typeface="Arial" panose="020B0604020202020204" pitchFamily="34" charset="0"/>
              </a:rPr>
              <a:t>resources</a:t>
            </a:r>
            <a:r>
              <a:rPr lang="en-US" sz="2400" dirty="0">
                <a:solidFill>
                  <a:srgbClr val="002060"/>
                </a:solidFill>
                <a:latin typeface="Arial" panose="020B0604020202020204" pitchFamily="34" charset="0"/>
                <a:cs typeface="Arial" panose="020B0604020202020204" pitchFamily="34" charset="0"/>
              </a:rPr>
              <a:t> available to perform hand hygiene</a:t>
            </a:r>
          </a:p>
          <a:p>
            <a:pPr marL="567071" indent="-567071">
              <a:spcAft>
                <a:spcPts val="600"/>
              </a:spcAft>
              <a:buFont typeface="+mj-lt"/>
              <a:buAutoNum type="arabicPeriod"/>
              <a:defRPr/>
            </a:pPr>
            <a:r>
              <a:rPr lang="en-US" sz="2400" dirty="0">
                <a:latin typeface="Arial" panose="020B0604020202020204" pitchFamily="34" charset="0"/>
                <a:cs typeface="Arial" panose="020B0604020202020204" pitchFamily="34" charset="0"/>
              </a:rPr>
              <a:t>People</a:t>
            </a:r>
            <a:r>
              <a:rPr lang="en-US" sz="2400" dirty="0">
                <a:solidFill>
                  <a:srgbClr val="002060"/>
                </a:solidFill>
                <a:latin typeface="Arial" panose="020B0604020202020204" pitchFamily="34" charset="0"/>
                <a:cs typeface="Arial" panose="020B0604020202020204" pitchFamily="34" charset="0"/>
              </a:rPr>
              <a:t> </a:t>
            </a:r>
            <a:r>
              <a:rPr lang="en-US" sz="2400" b="1" dirty="0">
                <a:solidFill>
                  <a:srgbClr val="FF00FF"/>
                </a:solidFill>
                <a:latin typeface="Arial" panose="020B0604020202020204" pitchFamily="34" charset="0"/>
                <a:cs typeface="Arial" panose="020B0604020202020204" pitchFamily="34" charset="0"/>
              </a:rPr>
              <a:t>trained </a:t>
            </a:r>
            <a:r>
              <a:rPr lang="en-US" sz="2400" dirty="0">
                <a:solidFill>
                  <a:srgbClr val="002060"/>
                </a:solidFill>
                <a:latin typeface="Arial" panose="020B0604020202020204" pitchFamily="34" charset="0"/>
                <a:cs typeface="Arial" panose="020B0604020202020204" pitchFamily="34" charset="0"/>
              </a:rPr>
              <a:t>in the why, when and how</a:t>
            </a:r>
          </a:p>
          <a:p>
            <a:pPr marL="567071" indent="-567071">
              <a:spcAft>
                <a:spcPts val="600"/>
              </a:spcAft>
              <a:buFont typeface="+mj-lt"/>
              <a:buAutoNum type="arabicPeriod"/>
              <a:defRPr/>
            </a:pPr>
            <a:r>
              <a:rPr lang="en-US" sz="2400" b="1" dirty="0">
                <a:solidFill>
                  <a:srgbClr val="FF00FF"/>
                </a:solidFill>
                <a:latin typeface="Arial" panose="020B0604020202020204" pitchFamily="34" charset="0"/>
                <a:cs typeface="Arial" panose="020B0604020202020204" pitchFamily="34" charset="0"/>
              </a:rPr>
              <a:t>Checks</a:t>
            </a:r>
            <a:r>
              <a:rPr lang="en-US" sz="2400" dirty="0">
                <a:solidFill>
                  <a:srgbClr val="002060"/>
                </a:solidFill>
                <a:latin typeface="Arial" panose="020B0604020202020204" pitchFamily="34" charset="0"/>
                <a:cs typeface="Arial" panose="020B0604020202020204" pitchFamily="34" charset="0"/>
              </a:rPr>
              <a:t> in place to monitor whether it is being/can be performed at the right time &amp; in the right way &amp; </a:t>
            </a:r>
            <a:r>
              <a:rPr lang="en-US" sz="2400" b="1" dirty="0">
                <a:solidFill>
                  <a:srgbClr val="FF00FF"/>
                </a:solidFill>
                <a:latin typeface="Arial" panose="020B0604020202020204" pitchFamily="34" charset="0"/>
                <a:cs typeface="Arial" panose="020B0604020202020204" pitchFamily="34" charset="0"/>
              </a:rPr>
              <a:t>timely feedback </a:t>
            </a:r>
            <a:r>
              <a:rPr lang="en-US" sz="2400" dirty="0">
                <a:solidFill>
                  <a:srgbClr val="002060"/>
                </a:solidFill>
                <a:latin typeface="Arial" panose="020B0604020202020204" pitchFamily="34" charset="0"/>
                <a:cs typeface="Arial" panose="020B0604020202020204" pitchFamily="34" charset="0"/>
              </a:rPr>
              <a:t>so that corrective action can be addressed</a:t>
            </a:r>
          </a:p>
          <a:p>
            <a:pPr marL="567071" indent="-567071">
              <a:spcAft>
                <a:spcPts val="600"/>
              </a:spcAft>
              <a:buFont typeface="+mj-lt"/>
              <a:buAutoNum type="arabicPeriod"/>
              <a:defRPr/>
            </a:pPr>
            <a:r>
              <a:rPr lang="en-US" sz="2400" b="1" dirty="0">
                <a:solidFill>
                  <a:srgbClr val="FF00FF"/>
                </a:solidFill>
                <a:latin typeface="Arial" panose="020B0604020202020204" pitchFamily="34" charset="0"/>
                <a:cs typeface="Arial" panose="020B0604020202020204" pitchFamily="34" charset="0"/>
              </a:rPr>
              <a:t>Reminding</a:t>
            </a:r>
            <a:r>
              <a:rPr lang="en-US" sz="2400" dirty="0">
                <a:solidFill>
                  <a:srgbClr val="002060"/>
                </a:solidFill>
                <a:latin typeface="Arial" panose="020B0604020202020204" pitchFamily="34" charset="0"/>
                <a:cs typeface="Arial" panose="020B0604020202020204" pitchFamily="34" charset="0"/>
              </a:rPr>
              <a:t> people to perform hand hygiene at the right time and in the right way</a:t>
            </a:r>
          </a:p>
          <a:p>
            <a:pPr marL="567071" indent="-567071">
              <a:spcAft>
                <a:spcPts val="600"/>
              </a:spcAft>
              <a:buFont typeface="+mj-lt"/>
              <a:buAutoNum type="arabicPeriod"/>
              <a:defRPr/>
            </a:pPr>
            <a:r>
              <a:rPr lang="en-US" sz="2400" dirty="0">
                <a:solidFill>
                  <a:srgbClr val="002060"/>
                </a:solidFill>
                <a:latin typeface="Arial" panose="020B0604020202020204" pitchFamily="34" charset="0"/>
                <a:cs typeface="Arial" panose="020B0604020202020204" pitchFamily="34" charset="0"/>
              </a:rPr>
              <a:t>A </a:t>
            </a:r>
            <a:r>
              <a:rPr lang="en-US" sz="2400" b="1" dirty="0">
                <a:solidFill>
                  <a:srgbClr val="FF00FF"/>
                </a:solidFill>
                <a:latin typeface="Arial" panose="020B0604020202020204" pitchFamily="34" charset="0"/>
                <a:cs typeface="Arial" panose="020B0604020202020204" pitchFamily="34" charset="0"/>
              </a:rPr>
              <a:t>culture</a:t>
            </a:r>
            <a:r>
              <a:rPr lang="en-US" sz="2400" dirty="0">
                <a:solidFill>
                  <a:srgbClr val="002060"/>
                </a:solidFill>
                <a:latin typeface="Arial" panose="020B0604020202020204" pitchFamily="34" charset="0"/>
                <a:cs typeface="Arial" panose="020B0604020202020204" pitchFamily="34" charset="0"/>
              </a:rPr>
              <a:t> within a care facility that values hand hygiene, especially the support of senior managers </a:t>
            </a:r>
            <a:endParaRPr lang="en-US" sz="2400" dirty="0">
              <a:solidFill>
                <a:srgbClr val="002060"/>
              </a:solidFill>
            </a:endParaRPr>
          </a:p>
        </p:txBody>
      </p:sp>
      <p:sp>
        <p:nvSpPr>
          <p:cNvPr id="3" name="Rectangle 2"/>
          <p:cNvSpPr/>
          <p:nvPr/>
        </p:nvSpPr>
        <p:spPr>
          <a:xfrm>
            <a:off x="171050" y="7229943"/>
            <a:ext cx="10787002" cy="293607"/>
          </a:xfrm>
          <a:prstGeom prst="rect">
            <a:avLst/>
          </a:prstGeom>
        </p:spPr>
        <p:txBody>
          <a:bodyPr wrap="square">
            <a:spAutoFit/>
          </a:bodyPr>
          <a:lstStyle/>
          <a:p>
            <a:pPr>
              <a:lnSpc>
                <a:spcPct val="120000"/>
              </a:lnSpc>
              <a:spcBef>
                <a:spcPts val="0"/>
              </a:spcBef>
            </a:pPr>
            <a:r>
              <a:rPr lang="en-GB" sz="1200" dirty="0">
                <a:latin typeface="Arial" panose="020B0604020202020204" pitchFamily="34" charset="0"/>
                <a:cs typeface="Arial" panose="020B0604020202020204" pitchFamily="34" charset="0"/>
              </a:rPr>
              <a:t>WHO multimodal improvement strategy </a:t>
            </a:r>
            <a:r>
              <a:rPr lang="en-GB" sz="1200" dirty="0">
                <a:latin typeface="Arial" panose="020B0604020202020204" pitchFamily="34" charset="0"/>
                <a:cs typeface="Arial" panose="020B0604020202020204" pitchFamily="34" charset="0"/>
                <a:hlinkClick r:id="rId3"/>
              </a:rPr>
              <a:t>https://www.who.int/infection-prevention/publications/ipc-cc-mis.pdf?ua=1</a:t>
            </a:r>
            <a:endParaRPr lang="en-GB" sz="1200" dirty="0">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4B18DEBF-400A-8B4D-AC48-ECBC224E1206}"/>
              </a:ext>
            </a:extLst>
          </p:cNvPr>
          <p:cNvGrpSpPr/>
          <p:nvPr/>
        </p:nvGrpSpPr>
        <p:grpSpPr>
          <a:xfrm>
            <a:off x="196449" y="1977550"/>
            <a:ext cx="1841968" cy="4857381"/>
            <a:chOff x="475849" y="1977550"/>
            <a:chExt cx="1841968" cy="4857381"/>
          </a:xfrm>
        </p:grpSpPr>
        <p:grpSp>
          <p:nvGrpSpPr>
            <p:cNvPr id="17" name="Group 16">
              <a:extLst>
                <a:ext uri="{FF2B5EF4-FFF2-40B4-BE49-F238E27FC236}">
                  <a16:creationId xmlns:a16="http://schemas.microsoft.com/office/drawing/2014/main" id="{B74B2A4C-A9CC-D442-A4DF-A00DE9AA57AE}"/>
                </a:ext>
              </a:extLst>
            </p:cNvPr>
            <p:cNvGrpSpPr/>
            <p:nvPr/>
          </p:nvGrpSpPr>
          <p:grpSpPr>
            <a:xfrm>
              <a:off x="475849" y="1977550"/>
              <a:ext cx="1841968" cy="3749171"/>
              <a:chOff x="9649118" y="1320034"/>
              <a:chExt cx="1670649" cy="3400465"/>
            </a:xfrm>
          </p:grpSpPr>
          <p:pic>
            <p:nvPicPr>
              <p:cNvPr id="18" name="Picture 17">
                <a:extLst>
                  <a:ext uri="{FF2B5EF4-FFF2-40B4-BE49-F238E27FC236}">
                    <a16:creationId xmlns:a16="http://schemas.microsoft.com/office/drawing/2014/main" id="{781E3B00-FF10-5B49-B4ED-4B505B236148}"/>
                  </a:ext>
                </a:extLst>
              </p:cNvPr>
              <p:cNvPicPr>
                <a:picLocks noChangeAspect="1"/>
              </p:cNvPicPr>
              <p:nvPr/>
            </p:nvPicPr>
            <p:blipFill>
              <a:blip r:embed="rId4" cstate="email">
                <a:biLevel thresh="75000"/>
                <a:extLst>
                  <a:ext uri="{BEBA8EAE-BF5A-486C-A8C5-ECC9F3942E4B}">
                    <a14:imgProps xmlns:a14="http://schemas.microsoft.com/office/drawing/2010/main">
                      <a14:imgLayer r:embed="rId5">
                        <a14:imgEffect>
                          <a14:sharpenSoften amount="25000"/>
                        </a14:imgEffect>
                        <a14:imgEffect>
                          <a14:saturation sat="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a:off x="9649118" y="1412337"/>
                <a:ext cx="720000" cy="720000"/>
              </a:xfrm>
              <a:prstGeom prst="rect">
                <a:avLst/>
              </a:prstGeom>
            </p:spPr>
          </p:pic>
          <p:pic>
            <p:nvPicPr>
              <p:cNvPr id="19" name="Picture 18">
                <a:extLst>
                  <a:ext uri="{FF2B5EF4-FFF2-40B4-BE49-F238E27FC236}">
                    <a16:creationId xmlns:a16="http://schemas.microsoft.com/office/drawing/2014/main" id="{2A87D244-D0B0-CC46-B8F2-B9E45851874E}"/>
                  </a:ext>
                </a:extLst>
              </p:cNvPr>
              <p:cNvPicPr>
                <a:picLocks noChangeAspect="1"/>
              </p:cNvPicPr>
              <p:nvPr/>
            </p:nvPicPr>
            <p:blipFill rotWithShape="1">
              <a:blip r:embed="rId6" cstate="email">
                <a:biLevel thresh="75000"/>
                <a:extLst>
                  <a:ext uri="{28A0092B-C50C-407E-A947-70E740481C1C}">
                    <a14:useLocalDpi xmlns:a14="http://schemas.microsoft.com/office/drawing/2010/main"/>
                  </a:ext>
                </a:extLst>
              </a:blip>
              <a:srcRect/>
              <a:stretch/>
            </p:blipFill>
            <p:spPr>
              <a:xfrm>
                <a:off x="10461473" y="1320034"/>
                <a:ext cx="858294" cy="1029953"/>
              </a:xfrm>
              <a:prstGeom prst="rect">
                <a:avLst/>
              </a:prstGeom>
            </p:spPr>
          </p:pic>
          <p:pic>
            <p:nvPicPr>
              <p:cNvPr id="20" name="Picture 19">
                <a:extLst>
                  <a:ext uri="{FF2B5EF4-FFF2-40B4-BE49-F238E27FC236}">
                    <a16:creationId xmlns:a16="http://schemas.microsoft.com/office/drawing/2014/main" id="{22621303-48FF-194A-91B4-B74731DFF5B5}"/>
                  </a:ext>
                </a:extLst>
              </p:cNvPr>
              <p:cNvPicPr>
                <a:picLocks noChangeAspect="1"/>
              </p:cNvPicPr>
              <p:nvPr/>
            </p:nvPicPr>
            <p:blipFill rotWithShape="1">
              <a:blip r:embed="rId7" cstate="email">
                <a:biLevel thresh="75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p:blipFill>
            <p:spPr>
              <a:xfrm>
                <a:off x="10243430" y="2389379"/>
                <a:ext cx="862136" cy="720000"/>
              </a:xfrm>
              <a:prstGeom prst="rect">
                <a:avLst/>
              </a:prstGeom>
            </p:spPr>
          </p:pic>
          <p:pic>
            <p:nvPicPr>
              <p:cNvPr id="21" name="Picture 20">
                <a:extLst>
                  <a:ext uri="{FF2B5EF4-FFF2-40B4-BE49-F238E27FC236}">
                    <a16:creationId xmlns:a16="http://schemas.microsoft.com/office/drawing/2014/main" id="{A3D8BD41-5B9E-5C41-B681-E1ACC72B5B4C}"/>
                  </a:ext>
                </a:extLst>
              </p:cNvPr>
              <p:cNvPicPr>
                <a:picLocks noChangeAspect="1"/>
              </p:cNvPicPr>
              <p:nvPr/>
            </p:nvPicPr>
            <p:blipFill rotWithShape="1">
              <a:blip r:embed="rId9" cstate="email">
                <a:biLevel thresh="75000"/>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rcRect/>
              <a:stretch/>
            </p:blipFill>
            <p:spPr>
              <a:xfrm>
                <a:off x="10315662" y="3126964"/>
                <a:ext cx="499553" cy="719999"/>
              </a:xfrm>
              <a:prstGeom prst="rect">
                <a:avLst/>
              </a:prstGeom>
            </p:spPr>
          </p:pic>
          <p:pic>
            <p:nvPicPr>
              <p:cNvPr id="23" name="Picture 22">
                <a:extLst>
                  <a:ext uri="{FF2B5EF4-FFF2-40B4-BE49-F238E27FC236}">
                    <a16:creationId xmlns:a16="http://schemas.microsoft.com/office/drawing/2014/main" id="{FE1D3DE4-DF15-2B4B-855A-6DC745864860}"/>
                  </a:ext>
                </a:extLst>
              </p:cNvPr>
              <p:cNvPicPr>
                <a:picLocks noChangeAspect="1"/>
              </p:cNvPicPr>
              <p:nvPr/>
            </p:nvPicPr>
            <p:blipFill rotWithShape="1">
              <a:blip r:embed="rId11" cstate="email">
                <a:biLevel thresh="75000"/>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a:ext>
                </a:extLst>
              </a:blip>
              <a:srcRect/>
              <a:stretch/>
            </p:blipFill>
            <p:spPr>
              <a:xfrm>
                <a:off x="10118455" y="4000499"/>
                <a:ext cx="820385" cy="720000"/>
              </a:xfrm>
              <a:prstGeom prst="rect">
                <a:avLst/>
              </a:prstGeom>
            </p:spPr>
          </p:pic>
        </p:grpSp>
        <p:pic>
          <p:nvPicPr>
            <p:cNvPr id="13" name="Picture 12">
              <a:extLst>
                <a:ext uri="{FF2B5EF4-FFF2-40B4-BE49-F238E27FC236}">
                  <a16:creationId xmlns:a16="http://schemas.microsoft.com/office/drawing/2014/main" id="{D62E8BAD-E445-9E43-947C-4272598A3E71}"/>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930616" y="5819802"/>
              <a:ext cx="1030058" cy="1015129"/>
            </a:xfrm>
            <a:prstGeom prst="rect">
              <a:avLst/>
            </a:prstGeom>
          </p:spPr>
        </p:pic>
      </p:grpSp>
    </p:spTree>
    <p:extLst>
      <p:ext uri="{BB962C8B-B14F-4D97-AF65-F5344CB8AC3E}">
        <p14:creationId xmlns:p14="http://schemas.microsoft.com/office/powerpoint/2010/main" val="1226889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BD60F-2B8E-4E40-9797-526C85171FBD}"/>
              </a:ext>
            </a:extLst>
          </p:cNvPr>
          <p:cNvSpPr>
            <a:spLocks noGrp="1"/>
          </p:cNvSpPr>
          <p:nvPr>
            <p:ph type="title"/>
          </p:nvPr>
        </p:nvSpPr>
        <p:spPr>
          <a:xfrm>
            <a:off x="70209" y="222358"/>
            <a:ext cx="9223058" cy="943070"/>
          </a:xfrm>
        </p:spPr>
        <p:txBody>
          <a:bodyPr>
            <a:normAutofit/>
          </a:bodyPr>
          <a:lstStyle/>
          <a:p>
            <a:r>
              <a:rPr lang="en-US" sz="3090" b="1" dirty="0">
                <a:solidFill>
                  <a:srgbClr val="00B0F0"/>
                </a:solidFill>
                <a:latin typeface="Ebrima" panose="02000000000000000000" pitchFamily="2" charset="0"/>
                <a:ea typeface="Ebrima" panose="02000000000000000000" pitchFamily="2" charset="0"/>
                <a:cs typeface="Ebrima" panose="02000000000000000000" pitchFamily="2" charset="0"/>
              </a:rPr>
              <a:t>Group work - real life example </a:t>
            </a:r>
          </a:p>
        </p:txBody>
      </p:sp>
      <p:sp>
        <p:nvSpPr>
          <p:cNvPr id="3" name="Content Placeholder 2">
            <a:extLst>
              <a:ext uri="{FF2B5EF4-FFF2-40B4-BE49-F238E27FC236}">
                <a16:creationId xmlns:a16="http://schemas.microsoft.com/office/drawing/2014/main" id="{96414E73-F1C5-074F-9E09-B738FFC3FB13}"/>
              </a:ext>
            </a:extLst>
          </p:cNvPr>
          <p:cNvSpPr>
            <a:spLocks noGrp="1"/>
          </p:cNvSpPr>
          <p:nvPr>
            <p:ph idx="1"/>
          </p:nvPr>
        </p:nvSpPr>
        <p:spPr>
          <a:xfrm>
            <a:off x="161014" y="1226702"/>
            <a:ext cx="9041447" cy="1160443"/>
          </a:xfrm>
        </p:spPr>
        <p:txBody>
          <a:bodyPr>
            <a:normAutofit/>
          </a:bodyPr>
          <a:lstStyle/>
          <a:p>
            <a:pPr marL="0" indent="0">
              <a:buNone/>
            </a:pPr>
            <a:r>
              <a:rPr lang="en-US" sz="2400" dirty="0">
                <a:solidFill>
                  <a:srgbClr val="002060"/>
                </a:solidFill>
                <a:latin typeface="Arial" panose="020B0604020202020204" pitchFamily="34" charset="0"/>
                <a:cs typeface="Arial" panose="020B0604020202020204" pitchFamily="34" charset="0"/>
              </a:rPr>
              <a:t>Read through the scenario in </a:t>
            </a:r>
            <a:r>
              <a:rPr lang="en-US" sz="2400">
                <a:solidFill>
                  <a:srgbClr val="002060"/>
                </a:solidFill>
                <a:latin typeface="Arial" panose="020B0604020202020204" pitchFamily="34" charset="0"/>
                <a:cs typeface="Arial" panose="020B0604020202020204" pitchFamily="34" charset="0"/>
              </a:rPr>
              <a:t>your handout &amp; </a:t>
            </a:r>
            <a:r>
              <a:rPr lang="en-US" sz="2400" dirty="0">
                <a:solidFill>
                  <a:srgbClr val="002060"/>
                </a:solidFill>
                <a:latin typeface="Arial" panose="020B0604020202020204" pitchFamily="34" charset="0"/>
                <a:cs typeface="Arial" panose="020B0604020202020204" pitchFamily="34" charset="0"/>
              </a:rPr>
              <a:t>discuss the questions presented.</a:t>
            </a:r>
          </a:p>
          <a:p>
            <a:endParaRPr lang="en-US" sz="2400" dirty="0">
              <a:solidFill>
                <a:srgbClr val="002060"/>
              </a:solidFill>
              <a:latin typeface="Arial" panose="020B0604020202020204" pitchFamily="34" charset="0"/>
              <a:cs typeface="Arial" panose="020B0604020202020204" pitchFamily="34" charset="0"/>
            </a:endParaRPr>
          </a:p>
        </p:txBody>
      </p:sp>
      <p:grpSp>
        <p:nvGrpSpPr>
          <p:cNvPr id="6" name="Group 5">
            <a:extLst>
              <a:ext uri="{FF2B5EF4-FFF2-40B4-BE49-F238E27FC236}">
                <a16:creationId xmlns:a16="http://schemas.microsoft.com/office/drawing/2014/main" id="{26840A6F-6877-3E4A-BC7B-A6B3DB0B9864}"/>
              </a:ext>
            </a:extLst>
          </p:cNvPr>
          <p:cNvGrpSpPr/>
          <p:nvPr/>
        </p:nvGrpSpPr>
        <p:grpSpPr>
          <a:xfrm>
            <a:off x="7837243" y="2242368"/>
            <a:ext cx="2588329" cy="4689778"/>
            <a:chOff x="9510693" y="1448117"/>
            <a:chExt cx="2347592" cy="4253588"/>
          </a:xfrm>
        </p:grpSpPr>
        <p:grpSp>
          <p:nvGrpSpPr>
            <p:cNvPr id="14" name="Group 13">
              <a:extLst>
                <a:ext uri="{FF2B5EF4-FFF2-40B4-BE49-F238E27FC236}">
                  <a16:creationId xmlns:a16="http://schemas.microsoft.com/office/drawing/2014/main" id="{8696FB57-921E-9647-B342-91BFAE4CEFBC}"/>
                </a:ext>
              </a:extLst>
            </p:cNvPr>
            <p:cNvGrpSpPr/>
            <p:nvPr/>
          </p:nvGrpSpPr>
          <p:grpSpPr>
            <a:xfrm>
              <a:off x="9510693" y="1573897"/>
              <a:ext cx="1483308" cy="3278650"/>
              <a:chOff x="9644662" y="1553661"/>
              <a:chExt cx="1483308" cy="3278650"/>
            </a:xfrm>
          </p:grpSpPr>
          <p:pic>
            <p:nvPicPr>
              <p:cNvPr id="7" name="Picture 6">
                <a:extLst>
                  <a:ext uri="{FF2B5EF4-FFF2-40B4-BE49-F238E27FC236}">
                    <a16:creationId xmlns:a16="http://schemas.microsoft.com/office/drawing/2014/main" id="{7B30B822-71EA-6640-81F9-45B396ECD168}"/>
                  </a:ext>
                </a:extLst>
              </p:cNvPr>
              <p:cNvPicPr>
                <a:picLocks noChangeAspect="1"/>
              </p:cNvPicPr>
              <p:nvPr/>
            </p:nvPicPr>
            <p:blipFill>
              <a:blip r:embed="rId3" cstate="email">
                <a:biLevel thresh="75000"/>
                <a:extLst>
                  <a:ext uri="{BEBA8EAE-BF5A-486C-A8C5-ECC9F3942E4B}">
                    <a14:imgProps xmlns:a14="http://schemas.microsoft.com/office/drawing/2010/main">
                      <a14:imgLayer r:embed="rId4">
                        <a14:imgEffect>
                          <a14:sharpenSoften amount="25000"/>
                        </a14:imgEffect>
                        <a14:imgEffect>
                          <a14:saturation sat="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a:off x="9644662" y="1579473"/>
                <a:ext cx="720000" cy="720000"/>
              </a:xfrm>
              <a:prstGeom prst="rect">
                <a:avLst/>
              </a:prstGeom>
            </p:spPr>
          </p:pic>
          <p:pic>
            <p:nvPicPr>
              <p:cNvPr id="8" name="Picture 7">
                <a:extLst>
                  <a:ext uri="{FF2B5EF4-FFF2-40B4-BE49-F238E27FC236}">
                    <a16:creationId xmlns:a16="http://schemas.microsoft.com/office/drawing/2014/main" id="{585A6CC9-66E8-AC47-8EE3-9D2E4D4CAF04}"/>
                  </a:ext>
                </a:extLst>
              </p:cNvPr>
              <p:cNvPicPr>
                <a:picLocks noChangeAspect="1"/>
              </p:cNvPicPr>
              <p:nvPr/>
            </p:nvPicPr>
            <p:blipFill rotWithShape="1">
              <a:blip r:embed="rId5" cstate="email">
                <a:biLevel thresh="75000"/>
                <a:extLst>
                  <a:ext uri="{28A0092B-C50C-407E-A947-70E740481C1C}">
                    <a14:useLocalDpi xmlns:a14="http://schemas.microsoft.com/office/drawing/2010/main"/>
                  </a:ext>
                </a:extLst>
              </a:blip>
              <a:srcRect/>
              <a:stretch/>
            </p:blipFill>
            <p:spPr>
              <a:xfrm>
                <a:off x="10269676" y="1553661"/>
                <a:ext cx="858294" cy="1029953"/>
              </a:xfrm>
              <a:prstGeom prst="rect">
                <a:avLst/>
              </a:prstGeom>
            </p:spPr>
          </p:pic>
          <p:pic>
            <p:nvPicPr>
              <p:cNvPr id="9" name="Picture 8">
                <a:extLst>
                  <a:ext uri="{FF2B5EF4-FFF2-40B4-BE49-F238E27FC236}">
                    <a16:creationId xmlns:a16="http://schemas.microsoft.com/office/drawing/2014/main" id="{5E9EDDE2-F6B5-3747-94D0-A60D23161210}"/>
                  </a:ext>
                </a:extLst>
              </p:cNvPr>
              <p:cNvPicPr>
                <a:picLocks noChangeAspect="1"/>
              </p:cNvPicPr>
              <p:nvPr/>
            </p:nvPicPr>
            <p:blipFill rotWithShape="1">
              <a:blip r:embed="rId6" cstate="email">
                <a:biLevel thresh="75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p:blipFill>
            <p:spPr>
              <a:xfrm>
                <a:off x="9965478" y="2596015"/>
                <a:ext cx="862136" cy="720000"/>
              </a:xfrm>
              <a:prstGeom prst="rect">
                <a:avLst/>
              </a:prstGeom>
            </p:spPr>
          </p:pic>
          <p:pic>
            <p:nvPicPr>
              <p:cNvPr id="10" name="Picture 9">
                <a:extLst>
                  <a:ext uri="{FF2B5EF4-FFF2-40B4-BE49-F238E27FC236}">
                    <a16:creationId xmlns:a16="http://schemas.microsoft.com/office/drawing/2014/main" id="{F9ED0EF0-1EC7-8E40-87D5-C7633EE65BF8}"/>
                  </a:ext>
                </a:extLst>
              </p:cNvPr>
              <p:cNvPicPr>
                <a:picLocks noChangeAspect="1"/>
              </p:cNvPicPr>
              <p:nvPr/>
            </p:nvPicPr>
            <p:blipFill rotWithShape="1">
              <a:blip r:embed="rId8" cstate="email">
                <a:biLevel thresh="75000"/>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rcRect/>
              <a:stretch/>
            </p:blipFill>
            <p:spPr>
              <a:xfrm>
                <a:off x="10004662" y="3311062"/>
                <a:ext cx="499553" cy="719999"/>
              </a:xfrm>
              <a:prstGeom prst="rect">
                <a:avLst/>
              </a:prstGeom>
            </p:spPr>
          </p:pic>
          <p:pic>
            <p:nvPicPr>
              <p:cNvPr id="12" name="Picture 11">
                <a:extLst>
                  <a:ext uri="{FF2B5EF4-FFF2-40B4-BE49-F238E27FC236}">
                    <a16:creationId xmlns:a16="http://schemas.microsoft.com/office/drawing/2014/main" id="{BDC9852B-0240-B64F-B3E6-266648620637}"/>
                  </a:ext>
                </a:extLst>
              </p:cNvPr>
              <p:cNvPicPr>
                <a:picLocks noChangeAspect="1"/>
              </p:cNvPicPr>
              <p:nvPr/>
            </p:nvPicPr>
            <p:blipFill rotWithShape="1">
              <a:blip r:embed="rId10" cstate="email">
                <a:biLevel thresh="75000"/>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a:ext>
                </a:extLst>
              </a:blip>
              <a:srcRect/>
              <a:stretch/>
            </p:blipFill>
            <p:spPr>
              <a:xfrm>
                <a:off x="9915285" y="4112311"/>
                <a:ext cx="820385" cy="720000"/>
              </a:xfrm>
              <a:prstGeom prst="rect">
                <a:avLst/>
              </a:prstGeom>
            </p:spPr>
          </p:pic>
        </p:grpSp>
        <p:sp>
          <p:nvSpPr>
            <p:cNvPr id="19" name="TextBox 18">
              <a:extLst>
                <a:ext uri="{FF2B5EF4-FFF2-40B4-BE49-F238E27FC236}">
                  <a16:creationId xmlns:a16="http://schemas.microsoft.com/office/drawing/2014/main" id="{1F1EE0F7-F0EC-0249-B4AC-F650480A964D}"/>
                </a:ext>
              </a:extLst>
            </p:cNvPr>
            <p:cNvSpPr txBox="1"/>
            <p:nvPr/>
          </p:nvSpPr>
          <p:spPr>
            <a:xfrm>
              <a:off x="10964888" y="1448117"/>
              <a:ext cx="860891" cy="930153"/>
            </a:xfrm>
            <a:prstGeom prst="rect">
              <a:avLst/>
            </a:prstGeom>
            <a:noFill/>
          </p:spPr>
          <p:txBody>
            <a:bodyPr wrap="square" rtlCol="0">
              <a:spAutoFit/>
            </a:bodyPr>
            <a:lstStyle/>
            <a:p>
              <a:pPr algn="ctr"/>
              <a:r>
                <a:rPr lang="en-US" sz="6064" dirty="0">
                  <a:solidFill>
                    <a:srgbClr val="00B0F0"/>
                  </a:solidFill>
                  <a:latin typeface="Arial Rounded MT Bold" panose="020F0704030504030204" pitchFamily="34" charset="77"/>
                </a:rPr>
                <a:t>?</a:t>
              </a:r>
            </a:p>
          </p:txBody>
        </p:sp>
        <p:sp>
          <p:nvSpPr>
            <p:cNvPr id="20" name="TextBox 19">
              <a:extLst>
                <a:ext uri="{FF2B5EF4-FFF2-40B4-BE49-F238E27FC236}">
                  <a16:creationId xmlns:a16="http://schemas.microsoft.com/office/drawing/2014/main" id="{72FB09CC-7C53-9A44-B1B8-39A556B66E14}"/>
                </a:ext>
              </a:extLst>
            </p:cNvPr>
            <p:cNvSpPr txBox="1"/>
            <p:nvPr/>
          </p:nvSpPr>
          <p:spPr>
            <a:xfrm>
              <a:off x="10997394" y="2342591"/>
              <a:ext cx="860891" cy="930153"/>
            </a:xfrm>
            <a:prstGeom prst="rect">
              <a:avLst/>
            </a:prstGeom>
            <a:noFill/>
          </p:spPr>
          <p:txBody>
            <a:bodyPr wrap="square" rtlCol="0">
              <a:spAutoFit/>
            </a:bodyPr>
            <a:lstStyle/>
            <a:p>
              <a:pPr algn="ctr"/>
              <a:r>
                <a:rPr lang="en-US" sz="6064" dirty="0">
                  <a:solidFill>
                    <a:srgbClr val="00B0F0"/>
                  </a:solidFill>
                  <a:latin typeface="Arial Rounded MT Bold" panose="020F0704030504030204" pitchFamily="34" charset="77"/>
                </a:rPr>
                <a:t>?</a:t>
              </a:r>
            </a:p>
          </p:txBody>
        </p:sp>
        <p:sp>
          <p:nvSpPr>
            <p:cNvPr id="21" name="TextBox 20">
              <a:extLst>
                <a:ext uri="{FF2B5EF4-FFF2-40B4-BE49-F238E27FC236}">
                  <a16:creationId xmlns:a16="http://schemas.microsoft.com/office/drawing/2014/main" id="{005E21DA-136F-7D43-BE39-1644920D1CBF}"/>
                </a:ext>
              </a:extLst>
            </p:cNvPr>
            <p:cNvSpPr txBox="1"/>
            <p:nvPr/>
          </p:nvSpPr>
          <p:spPr>
            <a:xfrm>
              <a:off x="10964888" y="3074056"/>
              <a:ext cx="860891" cy="930153"/>
            </a:xfrm>
            <a:prstGeom prst="rect">
              <a:avLst/>
            </a:prstGeom>
            <a:noFill/>
          </p:spPr>
          <p:txBody>
            <a:bodyPr wrap="square" rtlCol="0">
              <a:spAutoFit/>
            </a:bodyPr>
            <a:lstStyle/>
            <a:p>
              <a:pPr algn="ctr"/>
              <a:r>
                <a:rPr lang="en-US" sz="6064" dirty="0">
                  <a:solidFill>
                    <a:srgbClr val="00B0F0"/>
                  </a:solidFill>
                  <a:latin typeface="Arial Rounded MT Bold" panose="020F0704030504030204" pitchFamily="34" charset="77"/>
                </a:rPr>
                <a:t>?</a:t>
              </a:r>
            </a:p>
          </p:txBody>
        </p:sp>
        <p:sp>
          <p:nvSpPr>
            <p:cNvPr id="22" name="TextBox 21">
              <a:extLst>
                <a:ext uri="{FF2B5EF4-FFF2-40B4-BE49-F238E27FC236}">
                  <a16:creationId xmlns:a16="http://schemas.microsoft.com/office/drawing/2014/main" id="{CA5CA89B-2232-9344-81F7-94AE6FB12927}"/>
                </a:ext>
              </a:extLst>
            </p:cNvPr>
            <p:cNvSpPr txBox="1"/>
            <p:nvPr/>
          </p:nvSpPr>
          <p:spPr>
            <a:xfrm>
              <a:off x="10997394" y="3968530"/>
              <a:ext cx="860891" cy="930153"/>
            </a:xfrm>
            <a:prstGeom prst="rect">
              <a:avLst/>
            </a:prstGeom>
            <a:noFill/>
          </p:spPr>
          <p:txBody>
            <a:bodyPr wrap="square" rtlCol="0">
              <a:spAutoFit/>
            </a:bodyPr>
            <a:lstStyle/>
            <a:p>
              <a:pPr algn="ctr"/>
              <a:r>
                <a:rPr lang="en-US" sz="6064" dirty="0">
                  <a:solidFill>
                    <a:srgbClr val="00B0F0"/>
                  </a:solidFill>
                  <a:latin typeface="Arial Rounded MT Bold" panose="020F0704030504030204" pitchFamily="34" charset="77"/>
                </a:rPr>
                <a:t>?</a:t>
              </a:r>
            </a:p>
          </p:txBody>
        </p:sp>
        <p:sp>
          <p:nvSpPr>
            <p:cNvPr id="23" name="TextBox 22">
              <a:extLst>
                <a:ext uri="{FF2B5EF4-FFF2-40B4-BE49-F238E27FC236}">
                  <a16:creationId xmlns:a16="http://schemas.microsoft.com/office/drawing/2014/main" id="{331DCBA6-3C51-CF44-A7E5-533218C9D0CF}"/>
                </a:ext>
              </a:extLst>
            </p:cNvPr>
            <p:cNvSpPr txBox="1"/>
            <p:nvPr/>
          </p:nvSpPr>
          <p:spPr>
            <a:xfrm>
              <a:off x="10997394" y="4771552"/>
              <a:ext cx="860891" cy="930153"/>
            </a:xfrm>
            <a:prstGeom prst="rect">
              <a:avLst/>
            </a:prstGeom>
            <a:noFill/>
          </p:spPr>
          <p:txBody>
            <a:bodyPr wrap="square" rtlCol="0">
              <a:spAutoFit/>
            </a:bodyPr>
            <a:lstStyle/>
            <a:p>
              <a:pPr algn="ctr"/>
              <a:r>
                <a:rPr lang="en-US" sz="6064" dirty="0">
                  <a:solidFill>
                    <a:srgbClr val="00B0F0"/>
                  </a:solidFill>
                  <a:latin typeface="Arial Rounded MT Bold" panose="020F0704030504030204" pitchFamily="34" charset="77"/>
                </a:rPr>
                <a:t>?</a:t>
              </a:r>
            </a:p>
          </p:txBody>
        </p:sp>
      </p:grpSp>
      <p:grpSp>
        <p:nvGrpSpPr>
          <p:cNvPr id="28" name="Group 27">
            <a:extLst>
              <a:ext uri="{FF2B5EF4-FFF2-40B4-BE49-F238E27FC236}">
                <a16:creationId xmlns:a16="http://schemas.microsoft.com/office/drawing/2014/main" id="{AD821205-0652-B247-B106-46A2383D4F36}"/>
              </a:ext>
            </a:extLst>
          </p:cNvPr>
          <p:cNvGrpSpPr/>
          <p:nvPr/>
        </p:nvGrpSpPr>
        <p:grpSpPr>
          <a:xfrm>
            <a:off x="226137" y="2137661"/>
            <a:ext cx="7118308" cy="4354434"/>
            <a:chOff x="1167753" y="2603850"/>
            <a:chExt cx="6456244" cy="3949434"/>
          </a:xfrm>
        </p:grpSpPr>
        <p:pic>
          <p:nvPicPr>
            <p:cNvPr id="24" name="Picture 23">
              <a:extLst>
                <a:ext uri="{FF2B5EF4-FFF2-40B4-BE49-F238E27FC236}">
                  <a16:creationId xmlns:a16="http://schemas.microsoft.com/office/drawing/2014/main" id="{841E5803-A111-B045-BDDE-5A0D6742DE02}"/>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167753" y="2616251"/>
              <a:ext cx="1616476" cy="2155301"/>
            </a:xfrm>
            <a:prstGeom prst="rect">
              <a:avLst/>
            </a:prstGeom>
          </p:spPr>
        </p:pic>
        <p:pic>
          <p:nvPicPr>
            <p:cNvPr id="25" name="Picture 24">
              <a:extLst>
                <a:ext uri="{FF2B5EF4-FFF2-40B4-BE49-F238E27FC236}">
                  <a16:creationId xmlns:a16="http://schemas.microsoft.com/office/drawing/2014/main" id="{6F2AA422-EDCB-564A-B38E-69458A76949B}"/>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3058259" y="2603850"/>
              <a:ext cx="1684650" cy="2221762"/>
            </a:xfrm>
            <a:prstGeom prst="rect">
              <a:avLst/>
            </a:prstGeom>
            <a:ln>
              <a:noFill/>
            </a:ln>
            <a:effectLst>
              <a:outerShdw blurRad="292100" dist="139700" dir="2700000" algn="tl" rotWithShape="0">
                <a:srgbClr val="333333">
                  <a:alpha val="65000"/>
                </a:srgbClr>
              </a:outerShdw>
            </a:effectLst>
          </p:spPr>
        </p:pic>
        <p:pic>
          <p:nvPicPr>
            <p:cNvPr id="26" name="Picture 25">
              <a:extLst>
                <a:ext uri="{FF2B5EF4-FFF2-40B4-BE49-F238E27FC236}">
                  <a16:creationId xmlns:a16="http://schemas.microsoft.com/office/drawing/2014/main" id="{5D05EADA-1D4D-EF40-A323-E60374C7904F}"/>
                </a:ext>
              </a:extLst>
            </p:cNvPr>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1167753" y="4961465"/>
              <a:ext cx="3575156" cy="1579418"/>
            </a:xfrm>
            <a:prstGeom prst="rect">
              <a:avLst/>
            </a:prstGeom>
            <a:ln>
              <a:noFill/>
            </a:ln>
            <a:effectLst>
              <a:outerShdw blurRad="292100" dist="139700" dir="2700000" algn="tl" rotWithShape="0">
                <a:srgbClr val="333333">
                  <a:alpha val="65000"/>
                </a:srgbClr>
              </a:outerShdw>
            </a:effectLst>
          </p:spPr>
        </p:pic>
        <p:pic>
          <p:nvPicPr>
            <p:cNvPr id="27" name="Picture 26">
              <a:extLst>
                <a:ext uri="{FF2B5EF4-FFF2-40B4-BE49-F238E27FC236}">
                  <a16:creationId xmlns:a16="http://schemas.microsoft.com/office/drawing/2014/main" id="{BB7F4C2C-0A27-C14C-B696-B27838A3668A}"/>
                </a:ext>
              </a:extLst>
            </p:cNvPr>
            <p:cNvPicPr>
              <a:picLocks noChangeAspect="1"/>
            </p:cNvPicPr>
            <p:nvPr/>
          </p:nvPicPr>
          <p:blipFill rotWithShape="1">
            <a:blip r:embed="rId15" cstate="email">
              <a:extLst>
                <a:ext uri="{28A0092B-C50C-407E-A947-70E740481C1C}">
                  <a14:useLocalDpi xmlns:a14="http://schemas.microsoft.com/office/drawing/2010/main"/>
                </a:ext>
              </a:extLst>
            </a:blip>
            <a:srcRect/>
            <a:stretch/>
          </p:blipFill>
          <p:spPr>
            <a:xfrm>
              <a:off x="4869742" y="2616251"/>
              <a:ext cx="2754255" cy="3937033"/>
            </a:xfrm>
            <a:prstGeom prst="rect">
              <a:avLst/>
            </a:prstGeom>
            <a:ln>
              <a:noFill/>
            </a:ln>
            <a:effectLst>
              <a:outerShdw blurRad="292100" dist="139700" dir="2700000" algn="tl" rotWithShape="0">
                <a:srgbClr val="333333">
                  <a:alpha val="65000"/>
                </a:srgbClr>
              </a:outerShdw>
            </a:effectLst>
          </p:spPr>
        </p:pic>
      </p:grpSp>
      <p:grpSp>
        <p:nvGrpSpPr>
          <p:cNvPr id="31" name="Group 30">
            <a:extLst>
              <a:ext uri="{FF2B5EF4-FFF2-40B4-BE49-F238E27FC236}">
                <a16:creationId xmlns:a16="http://schemas.microsoft.com/office/drawing/2014/main" id="{A3A3180F-2506-D748-913A-151FFFB9F9AC}"/>
              </a:ext>
            </a:extLst>
          </p:cNvPr>
          <p:cNvGrpSpPr/>
          <p:nvPr/>
        </p:nvGrpSpPr>
        <p:grpSpPr>
          <a:xfrm>
            <a:off x="9112650" y="210990"/>
            <a:ext cx="1608259" cy="1716355"/>
            <a:chOff x="10475415" y="275913"/>
            <a:chExt cx="1458677" cy="1556719"/>
          </a:xfrm>
        </p:grpSpPr>
        <p:pic>
          <p:nvPicPr>
            <p:cNvPr id="29" name="Picture 28">
              <a:extLst>
                <a:ext uri="{FF2B5EF4-FFF2-40B4-BE49-F238E27FC236}">
                  <a16:creationId xmlns:a16="http://schemas.microsoft.com/office/drawing/2014/main" id="{D0187D31-8D0E-7C4B-AA27-DD4A3E466DF0}"/>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10727487" y="275913"/>
              <a:ext cx="1030462" cy="1030462"/>
            </a:xfrm>
            <a:prstGeom prst="rect">
              <a:avLst/>
            </a:prstGeom>
          </p:spPr>
        </p:pic>
        <p:sp>
          <p:nvSpPr>
            <p:cNvPr id="30" name="Content Placeholder 2">
              <a:extLst>
                <a:ext uri="{FF2B5EF4-FFF2-40B4-BE49-F238E27FC236}">
                  <a16:creationId xmlns:a16="http://schemas.microsoft.com/office/drawing/2014/main" id="{B10132AA-A613-F440-AD44-F306DA984E32}"/>
                </a:ext>
              </a:extLst>
            </p:cNvPr>
            <p:cNvSpPr txBox="1">
              <a:spLocks/>
            </p:cNvSpPr>
            <p:nvPr/>
          </p:nvSpPr>
          <p:spPr>
            <a:xfrm>
              <a:off x="10475415" y="1279626"/>
              <a:ext cx="1458677" cy="553006"/>
            </a:xfrm>
            <a:prstGeom prst="rect">
              <a:avLst/>
            </a:prstGeom>
          </p:spPr>
          <p:txBody>
            <a:bodyPr vert="horz" lIns="100817" tIns="50408" rIns="100817" bIns="50408"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87" dirty="0">
                  <a:solidFill>
                    <a:srgbClr val="002060"/>
                  </a:solidFill>
                  <a:latin typeface="Arial" panose="020B0604020202020204" pitchFamily="34" charset="0"/>
                  <a:cs typeface="Arial" panose="020B0604020202020204" pitchFamily="34" charset="0"/>
                </a:rPr>
                <a:t>10 mins</a:t>
              </a:r>
            </a:p>
          </p:txBody>
        </p:sp>
      </p:grpSp>
      <p:pic>
        <p:nvPicPr>
          <p:cNvPr id="32" name="Picture 31">
            <a:extLst>
              <a:ext uri="{FF2B5EF4-FFF2-40B4-BE49-F238E27FC236}">
                <a16:creationId xmlns:a16="http://schemas.microsoft.com/office/drawing/2014/main" id="{E43FB9DA-9E4A-0248-934C-E6A5BC39ABAA}"/>
              </a:ext>
            </a:extLst>
          </p:cNvPr>
          <p:cNvPicPr>
            <a:picLocks noChangeAspect="1"/>
          </p:cNvPicPr>
          <p:nvPr/>
        </p:nvPicPr>
        <p:blipFill rotWithShape="1">
          <a:blip r:embed="rId17" cstate="email">
            <a:extLst>
              <a:ext uri="{28A0092B-C50C-407E-A947-70E740481C1C}">
                <a14:useLocalDpi xmlns:a14="http://schemas.microsoft.com/office/drawing/2010/main"/>
              </a:ext>
            </a:extLst>
          </a:blip>
          <a:srcRect/>
          <a:stretch/>
        </p:blipFill>
        <p:spPr>
          <a:xfrm>
            <a:off x="8072844" y="6148327"/>
            <a:ext cx="1030058" cy="1015129"/>
          </a:xfrm>
          <a:prstGeom prst="rect">
            <a:avLst/>
          </a:prstGeom>
        </p:spPr>
      </p:pic>
    </p:spTree>
    <p:extLst>
      <p:ext uri="{BB962C8B-B14F-4D97-AF65-F5344CB8AC3E}">
        <p14:creationId xmlns:p14="http://schemas.microsoft.com/office/powerpoint/2010/main" val="9064651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BD60F-2B8E-4E40-9797-526C85171FBD}"/>
              </a:ext>
            </a:extLst>
          </p:cNvPr>
          <p:cNvSpPr>
            <a:spLocks noGrp="1"/>
          </p:cNvSpPr>
          <p:nvPr>
            <p:ph type="title"/>
          </p:nvPr>
        </p:nvSpPr>
        <p:spPr>
          <a:xfrm>
            <a:off x="186873" y="257467"/>
            <a:ext cx="9223058" cy="793833"/>
          </a:xfrm>
        </p:spPr>
        <p:txBody>
          <a:bodyPr>
            <a:normAutofit/>
          </a:bodyPr>
          <a:lstStyle/>
          <a:p>
            <a:r>
              <a:rPr lang="en-US" sz="3090" b="1" dirty="0">
                <a:solidFill>
                  <a:srgbClr val="00B0F0"/>
                </a:solidFill>
                <a:latin typeface="Ebrima" panose="02000000000000000000" pitchFamily="2" charset="0"/>
                <a:ea typeface="Ebrima" panose="02000000000000000000" pitchFamily="2" charset="0"/>
                <a:cs typeface="Ebrima" panose="02000000000000000000" pitchFamily="2" charset="0"/>
              </a:rPr>
              <a:t>Group work – feedback &amp; discussion</a:t>
            </a:r>
          </a:p>
        </p:txBody>
      </p:sp>
      <p:sp>
        <p:nvSpPr>
          <p:cNvPr id="19" name="Content Placeholder 18">
            <a:extLst>
              <a:ext uri="{FF2B5EF4-FFF2-40B4-BE49-F238E27FC236}">
                <a16:creationId xmlns:a16="http://schemas.microsoft.com/office/drawing/2014/main" id="{DA1146A7-91FC-1441-A20C-9624EA11FD29}"/>
              </a:ext>
            </a:extLst>
          </p:cNvPr>
          <p:cNvSpPr>
            <a:spLocks noGrp="1"/>
          </p:cNvSpPr>
          <p:nvPr>
            <p:ph idx="1"/>
          </p:nvPr>
        </p:nvSpPr>
        <p:spPr>
          <a:xfrm>
            <a:off x="157167" y="1557671"/>
            <a:ext cx="4596165" cy="4615707"/>
          </a:xfrm>
        </p:spPr>
        <p:txBody>
          <a:bodyPr>
            <a:normAutofit/>
          </a:bodyPr>
          <a:lstStyle/>
          <a:p>
            <a:pPr marL="567071" indent="-567071">
              <a:buFont typeface="+mj-lt"/>
              <a:buAutoNum type="alphaLcParenR"/>
            </a:pPr>
            <a:r>
              <a:rPr lang="en-GB" sz="2400" dirty="0">
                <a:solidFill>
                  <a:srgbClr val="002060"/>
                </a:solidFill>
                <a:latin typeface="Arial" panose="020B0604020202020204" pitchFamily="34" charset="0"/>
                <a:cs typeface="Arial" panose="020B0604020202020204" pitchFamily="34" charset="0"/>
              </a:rPr>
              <a:t>Summarise your group discussions.</a:t>
            </a:r>
          </a:p>
          <a:p>
            <a:pPr marL="567071" indent="-567071">
              <a:buFont typeface="+mj-lt"/>
              <a:buAutoNum type="alphaLcParenR"/>
            </a:pPr>
            <a:r>
              <a:rPr lang="en-GB" sz="2400" dirty="0">
                <a:solidFill>
                  <a:srgbClr val="002060"/>
                </a:solidFill>
                <a:latin typeface="Arial" panose="020B0604020202020204" pitchFamily="34" charset="0"/>
                <a:cs typeface="Arial" panose="020B0604020202020204" pitchFamily="34" charset="0"/>
              </a:rPr>
              <a:t>Do you think anything is lacking in the current approach to hand hygiene improvement?</a:t>
            </a:r>
          </a:p>
          <a:p>
            <a:pPr marL="567071" indent="-567071">
              <a:buFont typeface="+mj-lt"/>
              <a:buAutoNum type="alphaLcParenR"/>
            </a:pPr>
            <a:r>
              <a:rPr lang="en-GB" sz="2400" dirty="0">
                <a:solidFill>
                  <a:srgbClr val="002060"/>
                </a:solidFill>
                <a:latin typeface="Arial" panose="020B0604020202020204" pitchFamily="34" charset="0"/>
                <a:cs typeface="Arial" panose="020B0604020202020204" pitchFamily="34" charset="0"/>
              </a:rPr>
              <a:t>Can you think of any examples you have seen that might be useful in achieving a multimodal approach to clean hands at the right times? </a:t>
            </a:r>
          </a:p>
        </p:txBody>
      </p:sp>
      <p:sp>
        <p:nvSpPr>
          <p:cNvPr id="4" name="Rectangle 3">
            <a:extLst>
              <a:ext uri="{FF2B5EF4-FFF2-40B4-BE49-F238E27FC236}">
                <a16:creationId xmlns:a16="http://schemas.microsoft.com/office/drawing/2014/main" id="{A4B91B50-0407-BC44-8A61-10C0640E2911}"/>
              </a:ext>
            </a:extLst>
          </p:cNvPr>
          <p:cNvSpPr/>
          <p:nvPr/>
        </p:nvSpPr>
        <p:spPr>
          <a:xfrm>
            <a:off x="0" y="6241893"/>
            <a:ext cx="10746974" cy="950924"/>
          </a:xfrm>
          <a:prstGeom prst="rect">
            <a:avLst/>
          </a:prstGeom>
          <a:solidFill>
            <a:srgbClr val="FF0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rial" charset="0"/>
                <a:ea typeface="Arial" charset="0"/>
                <a:cs typeface="Arial" charset="0"/>
              </a:rPr>
              <a:t>A detailed understanding of the multimodal approach supports behavior change &amp; sustainable hand hygiene improvement</a:t>
            </a:r>
          </a:p>
        </p:txBody>
      </p:sp>
      <p:grpSp>
        <p:nvGrpSpPr>
          <p:cNvPr id="14" name="Group 13">
            <a:extLst>
              <a:ext uri="{FF2B5EF4-FFF2-40B4-BE49-F238E27FC236}">
                <a16:creationId xmlns:a16="http://schemas.microsoft.com/office/drawing/2014/main" id="{8696FB57-921E-9647-B342-91BFAE4CEFBC}"/>
              </a:ext>
            </a:extLst>
          </p:cNvPr>
          <p:cNvGrpSpPr/>
          <p:nvPr/>
        </p:nvGrpSpPr>
        <p:grpSpPr>
          <a:xfrm>
            <a:off x="7597354" y="1134077"/>
            <a:ext cx="1635416" cy="3614864"/>
            <a:chOff x="9644662" y="1553661"/>
            <a:chExt cx="1483308" cy="3278650"/>
          </a:xfrm>
        </p:grpSpPr>
        <p:pic>
          <p:nvPicPr>
            <p:cNvPr id="7" name="Picture 6">
              <a:extLst>
                <a:ext uri="{FF2B5EF4-FFF2-40B4-BE49-F238E27FC236}">
                  <a16:creationId xmlns:a16="http://schemas.microsoft.com/office/drawing/2014/main" id="{7B30B822-71EA-6640-81F9-45B396ECD168}"/>
                </a:ext>
              </a:extLst>
            </p:cNvPr>
            <p:cNvPicPr>
              <a:picLocks noChangeAspect="1"/>
            </p:cNvPicPr>
            <p:nvPr/>
          </p:nvPicPr>
          <p:blipFill>
            <a:blip r:embed="rId3" cstate="email">
              <a:biLevel thresh="75000"/>
              <a:extLst>
                <a:ext uri="{BEBA8EAE-BF5A-486C-A8C5-ECC9F3942E4B}">
                  <a14:imgProps xmlns:a14="http://schemas.microsoft.com/office/drawing/2010/main">
                    <a14:imgLayer r:embed="rId4">
                      <a14:imgEffect>
                        <a14:sharpenSoften amount="25000"/>
                      </a14:imgEffect>
                      <a14:imgEffect>
                        <a14:saturation sat="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a:off x="9644662" y="1579473"/>
              <a:ext cx="720000" cy="720000"/>
            </a:xfrm>
            <a:prstGeom prst="rect">
              <a:avLst/>
            </a:prstGeom>
          </p:spPr>
        </p:pic>
        <p:pic>
          <p:nvPicPr>
            <p:cNvPr id="8" name="Picture 7">
              <a:extLst>
                <a:ext uri="{FF2B5EF4-FFF2-40B4-BE49-F238E27FC236}">
                  <a16:creationId xmlns:a16="http://schemas.microsoft.com/office/drawing/2014/main" id="{585A6CC9-66E8-AC47-8EE3-9D2E4D4CAF04}"/>
                </a:ext>
              </a:extLst>
            </p:cNvPr>
            <p:cNvPicPr>
              <a:picLocks noChangeAspect="1"/>
            </p:cNvPicPr>
            <p:nvPr/>
          </p:nvPicPr>
          <p:blipFill rotWithShape="1">
            <a:blip r:embed="rId5" cstate="email">
              <a:biLevel thresh="75000"/>
              <a:extLst>
                <a:ext uri="{28A0092B-C50C-407E-A947-70E740481C1C}">
                  <a14:useLocalDpi xmlns:a14="http://schemas.microsoft.com/office/drawing/2010/main"/>
                </a:ext>
              </a:extLst>
            </a:blip>
            <a:srcRect/>
            <a:stretch/>
          </p:blipFill>
          <p:spPr>
            <a:xfrm>
              <a:off x="10269676" y="1553661"/>
              <a:ext cx="858294" cy="1029953"/>
            </a:xfrm>
            <a:prstGeom prst="rect">
              <a:avLst/>
            </a:prstGeom>
          </p:spPr>
        </p:pic>
        <p:pic>
          <p:nvPicPr>
            <p:cNvPr id="9" name="Picture 8">
              <a:extLst>
                <a:ext uri="{FF2B5EF4-FFF2-40B4-BE49-F238E27FC236}">
                  <a16:creationId xmlns:a16="http://schemas.microsoft.com/office/drawing/2014/main" id="{5E9EDDE2-F6B5-3747-94D0-A60D23161210}"/>
                </a:ext>
              </a:extLst>
            </p:cNvPr>
            <p:cNvPicPr>
              <a:picLocks noChangeAspect="1"/>
            </p:cNvPicPr>
            <p:nvPr/>
          </p:nvPicPr>
          <p:blipFill rotWithShape="1">
            <a:blip r:embed="rId6" cstate="email">
              <a:biLevel thresh="75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p:blipFill>
          <p:spPr>
            <a:xfrm>
              <a:off x="9965478" y="2596015"/>
              <a:ext cx="862136" cy="720000"/>
            </a:xfrm>
            <a:prstGeom prst="rect">
              <a:avLst/>
            </a:prstGeom>
          </p:spPr>
        </p:pic>
        <p:pic>
          <p:nvPicPr>
            <p:cNvPr id="10" name="Picture 9">
              <a:extLst>
                <a:ext uri="{FF2B5EF4-FFF2-40B4-BE49-F238E27FC236}">
                  <a16:creationId xmlns:a16="http://schemas.microsoft.com/office/drawing/2014/main" id="{F9ED0EF0-1EC7-8E40-87D5-C7633EE65BF8}"/>
                </a:ext>
              </a:extLst>
            </p:cNvPr>
            <p:cNvPicPr>
              <a:picLocks noChangeAspect="1"/>
            </p:cNvPicPr>
            <p:nvPr/>
          </p:nvPicPr>
          <p:blipFill rotWithShape="1">
            <a:blip r:embed="rId8" cstate="email">
              <a:biLevel thresh="75000"/>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rcRect/>
            <a:stretch/>
          </p:blipFill>
          <p:spPr>
            <a:xfrm>
              <a:off x="10004662" y="3311062"/>
              <a:ext cx="499553" cy="719999"/>
            </a:xfrm>
            <a:prstGeom prst="rect">
              <a:avLst/>
            </a:prstGeom>
          </p:spPr>
        </p:pic>
        <p:pic>
          <p:nvPicPr>
            <p:cNvPr id="12" name="Picture 11">
              <a:extLst>
                <a:ext uri="{FF2B5EF4-FFF2-40B4-BE49-F238E27FC236}">
                  <a16:creationId xmlns:a16="http://schemas.microsoft.com/office/drawing/2014/main" id="{BDC9852B-0240-B64F-B3E6-266648620637}"/>
                </a:ext>
              </a:extLst>
            </p:cNvPr>
            <p:cNvPicPr>
              <a:picLocks noChangeAspect="1"/>
            </p:cNvPicPr>
            <p:nvPr/>
          </p:nvPicPr>
          <p:blipFill rotWithShape="1">
            <a:blip r:embed="rId10" cstate="email">
              <a:biLevel thresh="75000"/>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a:ext>
              </a:extLst>
            </a:blip>
            <a:srcRect/>
            <a:stretch/>
          </p:blipFill>
          <p:spPr>
            <a:xfrm>
              <a:off x="9915285" y="4112311"/>
              <a:ext cx="820385" cy="720000"/>
            </a:xfrm>
            <a:prstGeom prst="rect">
              <a:avLst/>
            </a:prstGeom>
          </p:spPr>
        </p:pic>
      </p:grpSp>
      <p:pic>
        <p:nvPicPr>
          <p:cNvPr id="13" name="Picture 12">
            <a:extLst>
              <a:ext uri="{FF2B5EF4-FFF2-40B4-BE49-F238E27FC236}">
                <a16:creationId xmlns:a16="http://schemas.microsoft.com/office/drawing/2014/main" id="{3D502A71-F71A-9840-9700-C2B76777D56B}"/>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9636930" y="2542661"/>
            <a:ext cx="569895" cy="569895"/>
          </a:xfrm>
          <a:prstGeom prst="rect">
            <a:avLst/>
          </a:prstGeom>
        </p:spPr>
      </p:pic>
      <p:pic>
        <p:nvPicPr>
          <p:cNvPr id="15" name="Picture 14">
            <a:extLst>
              <a:ext uri="{FF2B5EF4-FFF2-40B4-BE49-F238E27FC236}">
                <a16:creationId xmlns:a16="http://schemas.microsoft.com/office/drawing/2014/main" id="{6AEAE922-2848-F046-BF73-97CF989DA353}"/>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9636930" y="3314183"/>
            <a:ext cx="569895" cy="569895"/>
          </a:xfrm>
          <a:prstGeom prst="rect">
            <a:avLst/>
          </a:prstGeom>
        </p:spPr>
      </p:pic>
      <p:pic>
        <p:nvPicPr>
          <p:cNvPr id="16" name="Picture 15">
            <a:extLst>
              <a:ext uri="{FF2B5EF4-FFF2-40B4-BE49-F238E27FC236}">
                <a16:creationId xmlns:a16="http://schemas.microsoft.com/office/drawing/2014/main" id="{C849023B-1D41-6F4A-8892-EB746F01787E}"/>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9620628" y="4181773"/>
            <a:ext cx="569895" cy="569895"/>
          </a:xfrm>
          <a:prstGeom prst="rect">
            <a:avLst/>
          </a:prstGeom>
        </p:spPr>
      </p:pic>
      <p:sp>
        <p:nvSpPr>
          <p:cNvPr id="20" name="TextBox 19">
            <a:extLst>
              <a:ext uri="{FF2B5EF4-FFF2-40B4-BE49-F238E27FC236}">
                <a16:creationId xmlns:a16="http://schemas.microsoft.com/office/drawing/2014/main" id="{908834AC-6E68-9B4D-BEFF-BD42602CCFD5}"/>
              </a:ext>
            </a:extLst>
          </p:cNvPr>
          <p:cNvSpPr txBox="1"/>
          <p:nvPr/>
        </p:nvSpPr>
        <p:spPr>
          <a:xfrm>
            <a:off x="9447291" y="1133912"/>
            <a:ext cx="949172" cy="1025537"/>
          </a:xfrm>
          <a:prstGeom prst="rect">
            <a:avLst/>
          </a:prstGeom>
          <a:noFill/>
        </p:spPr>
        <p:txBody>
          <a:bodyPr wrap="square" rtlCol="0">
            <a:spAutoFit/>
          </a:bodyPr>
          <a:lstStyle/>
          <a:p>
            <a:pPr algn="ctr"/>
            <a:r>
              <a:rPr lang="en-US" sz="6064" dirty="0">
                <a:solidFill>
                  <a:srgbClr val="00B0F0"/>
                </a:solidFill>
                <a:latin typeface="Arial Rounded MT Bold" panose="020F0704030504030204" pitchFamily="34" charset="77"/>
              </a:rPr>
              <a:t>X</a:t>
            </a:r>
          </a:p>
        </p:txBody>
      </p:sp>
      <p:sp>
        <p:nvSpPr>
          <p:cNvPr id="22" name="TextBox 21">
            <a:extLst>
              <a:ext uri="{FF2B5EF4-FFF2-40B4-BE49-F238E27FC236}">
                <a16:creationId xmlns:a16="http://schemas.microsoft.com/office/drawing/2014/main" id="{908834AC-6E68-9B4D-BEFF-BD42602CCFD5}"/>
              </a:ext>
            </a:extLst>
          </p:cNvPr>
          <p:cNvSpPr txBox="1"/>
          <p:nvPr/>
        </p:nvSpPr>
        <p:spPr>
          <a:xfrm>
            <a:off x="9447291" y="4861534"/>
            <a:ext cx="949172" cy="1025537"/>
          </a:xfrm>
          <a:prstGeom prst="rect">
            <a:avLst/>
          </a:prstGeom>
          <a:noFill/>
        </p:spPr>
        <p:txBody>
          <a:bodyPr wrap="square" rtlCol="0">
            <a:spAutoFit/>
          </a:bodyPr>
          <a:lstStyle/>
          <a:p>
            <a:pPr algn="ctr"/>
            <a:r>
              <a:rPr lang="en-US" sz="6064" dirty="0">
                <a:solidFill>
                  <a:srgbClr val="00B0F0"/>
                </a:solidFill>
                <a:latin typeface="Arial Rounded MT Bold" panose="020F0704030504030204" pitchFamily="34" charset="77"/>
              </a:rPr>
              <a:t>X</a:t>
            </a:r>
          </a:p>
        </p:txBody>
      </p:sp>
      <p:pic>
        <p:nvPicPr>
          <p:cNvPr id="3" name="Picture 2"/>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4610621" y="1700919"/>
            <a:ext cx="2818517" cy="4120436"/>
          </a:xfrm>
          <a:prstGeom prst="rect">
            <a:avLst/>
          </a:prstGeom>
          <a:ln>
            <a:solidFill>
              <a:schemeClr val="tx1"/>
            </a:solidFill>
          </a:ln>
        </p:spPr>
      </p:pic>
      <p:pic>
        <p:nvPicPr>
          <p:cNvPr id="18" name="Picture 17">
            <a:extLst>
              <a:ext uri="{FF2B5EF4-FFF2-40B4-BE49-F238E27FC236}">
                <a16:creationId xmlns:a16="http://schemas.microsoft.com/office/drawing/2014/main" id="{C0A7FE61-7F74-B945-BE2A-6F86595B4B84}"/>
              </a:ext>
            </a:extLst>
          </p:cNvPr>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7871556" y="5016495"/>
            <a:ext cx="1030058" cy="1015129"/>
          </a:xfrm>
          <a:prstGeom prst="rect">
            <a:avLst/>
          </a:prstGeom>
        </p:spPr>
      </p:pic>
    </p:spTree>
    <p:extLst>
      <p:ext uri="{BB962C8B-B14F-4D97-AF65-F5344CB8AC3E}">
        <p14:creationId xmlns:p14="http://schemas.microsoft.com/office/powerpoint/2010/main" val="1600576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EEFD60A-83CD-1341-BD7D-507BF7EF0D78}"/>
              </a:ext>
            </a:extLst>
          </p:cNvPr>
          <p:cNvSpPr>
            <a:spLocks noGrp="1"/>
          </p:cNvSpPr>
          <p:nvPr>
            <p:ph type="title"/>
          </p:nvPr>
        </p:nvSpPr>
        <p:spPr>
          <a:xfrm>
            <a:off x="57376" y="-43707"/>
            <a:ext cx="9223058" cy="1461495"/>
          </a:xfrm>
        </p:spPr>
        <p:txBody>
          <a:bodyPr>
            <a:normAutofit/>
          </a:bodyPr>
          <a:lstStyle/>
          <a:p>
            <a:r>
              <a:rPr lang="en-US" sz="3100" b="1" dirty="0">
                <a:solidFill>
                  <a:srgbClr val="00A1DF"/>
                </a:solidFill>
                <a:latin typeface="Ebrima" panose="02000000000000000000" pitchFamily="2" charset="0"/>
                <a:ea typeface="Ebrima" panose="02000000000000000000" pitchFamily="2" charset="0"/>
                <a:cs typeface="Ebrima" panose="02000000000000000000" pitchFamily="2" charset="0"/>
              </a:rPr>
              <a:t>1. Build it – system change (infrastructure and resources)</a:t>
            </a:r>
          </a:p>
        </p:txBody>
      </p:sp>
      <p:sp>
        <p:nvSpPr>
          <p:cNvPr id="6" name="Content Placeholder 5">
            <a:extLst>
              <a:ext uri="{FF2B5EF4-FFF2-40B4-BE49-F238E27FC236}">
                <a16:creationId xmlns:a16="http://schemas.microsoft.com/office/drawing/2014/main" id="{1CD48BFD-150D-E444-A684-8A6CE3C928C2}"/>
              </a:ext>
            </a:extLst>
          </p:cNvPr>
          <p:cNvSpPr>
            <a:spLocks noGrp="1"/>
          </p:cNvSpPr>
          <p:nvPr>
            <p:ph idx="1"/>
          </p:nvPr>
        </p:nvSpPr>
        <p:spPr>
          <a:xfrm>
            <a:off x="208403" y="1421943"/>
            <a:ext cx="8111316" cy="2549552"/>
          </a:xfrm>
        </p:spPr>
        <p:txBody>
          <a:bodyPr>
            <a:normAutofit/>
          </a:bodyPr>
          <a:lstStyle/>
          <a:p>
            <a:pPr>
              <a:lnSpc>
                <a:spcPct val="100000"/>
              </a:lnSpc>
              <a:spcBef>
                <a:spcPts val="0"/>
              </a:spcBef>
            </a:pPr>
            <a:r>
              <a:rPr lang="en-US" sz="2400" dirty="0">
                <a:solidFill>
                  <a:srgbClr val="FF00FF"/>
                </a:solidFill>
                <a:latin typeface="Arial" panose="020B0604020202020204" pitchFamily="34" charset="0"/>
                <a:cs typeface="Arial" panose="020B0604020202020204" pitchFamily="34" charset="0"/>
              </a:rPr>
              <a:t>Systems to procure, deliver and manage resources </a:t>
            </a:r>
            <a:r>
              <a:rPr lang="en-US" sz="2400" dirty="0">
                <a:solidFill>
                  <a:srgbClr val="002060"/>
                </a:solidFill>
                <a:latin typeface="Arial" panose="020B0604020202020204" pitchFamily="34" charset="0"/>
                <a:cs typeface="Arial" panose="020B0604020202020204" pitchFamily="34" charset="0"/>
              </a:rPr>
              <a:t>(including budget) are available (infrastructure - annual water service plan, supplies, policies) </a:t>
            </a:r>
          </a:p>
          <a:p>
            <a:r>
              <a:rPr lang="en-US" sz="2400" dirty="0">
                <a:solidFill>
                  <a:srgbClr val="002060"/>
                </a:solidFill>
                <a:latin typeface="Arial" panose="020B0604020202020204" pitchFamily="34" charset="0"/>
                <a:cs typeface="Arial" panose="020B0604020202020204" pitchFamily="34" charset="0"/>
              </a:rPr>
              <a:t>In the facility where WASH FIT is being implemented, ask the question – </a:t>
            </a:r>
            <a:r>
              <a:rPr lang="en-US" sz="2400" dirty="0">
                <a:solidFill>
                  <a:srgbClr val="FF00FF"/>
                </a:solidFill>
                <a:latin typeface="Arial" panose="020B0604020202020204" pitchFamily="34" charset="0"/>
                <a:cs typeface="Arial" panose="020B0604020202020204" pitchFamily="34" charset="0"/>
              </a:rPr>
              <a:t>can staff clean their hands easily </a:t>
            </a:r>
            <a:r>
              <a:rPr lang="en-US" sz="2400" dirty="0">
                <a:solidFill>
                  <a:srgbClr val="002060"/>
                </a:solidFill>
                <a:latin typeface="Arial" panose="020B0604020202020204" pitchFamily="34" charset="0"/>
                <a:cs typeface="Arial" panose="020B0604020202020204" pitchFamily="34" charset="0"/>
              </a:rPr>
              <a:t>at each (and every) point of care? </a:t>
            </a:r>
          </a:p>
          <a:p>
            <a:endParaRPr lang="en-US" sz="2400" dirty="0">
              <a:solidFill>
                <a:srgbClr val="002060"/>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F3C8AAA7-AEE2-7644-9F65-A083EA69C054}"/>
              </a:ext>
            </a:extLst>
          </p:cNvPr>
          <p:cNvPicPr>
            <a:picLocks noChangeAspect="1"/>
          </p:cNvPicPr>
          <p:nvPr/>
        </p:nvPicPr>
        <p:blipFill>
          <a:blip r:embed="rId3" cstate="email">
            <a:biLevel thresh="75000"/>
            <a:extLst>
              <a:ext uri="{BEBA8EAE-BF5A-486C-A8C5-ECC9F3942E4B}">
                <a14:imgProps xmlns:a14="http://schemas.microsoft.com/office/drawing/2010/main">
                  <a14:imgLayer r:embed="rId4">
                    <a14:imgEffect>
                      <a14:sharpenSoften amount="25000"/>
                    </a14:imgEffect>
                    <a14:imgEffect>
                      <a14:saturation sat="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a:off x="8741441" y="210403"/>
            <a:ext cx="793833" cy="793833"/>
          </a:xfrm>
          <a:prstGeom prst="rect">
            <a:avLst/>
          </a:prstGeom>
        </p:spPr>
      </p:pic>
      <p:pic>
        <p:nvPicPr>
          <p:cNvPr id="8" name="Picture 7">
            <a:extLst>
              <a:ext uri="{FF2B5EF4-FFF2-40B4-BE49-F238E27FC236}">
                <a16:creationId xmlns:a16="http://schemas.microsoft.com/office/drawing/2014/main" id="{D7BA1A08-2F11-DE40-A9C7-6C178F7FE482}"/>
              </a:ext>
            </a:extLst>
          </p:cNvPr>
          <p:cNvPicPr>
            <a:picLocks noChangeAspect="1"/>
          </p:cNvPicPr>
          <p:nvPr/>
        </p:nvPicPr>
        <p:blipFill rotWithShape="1">
          <a:blip r:embed="rId5" cstate="email">
            <a:biLevel thresh="75000"/>
            <a:extLst>
              <a:ext uri="{28A0092B-C50C-407E-A947-70E740481C1C}">
                <a14:useLocalDpi xmlns:a14="http://schemas.microsoft.com/office/drawing/2010/main"/>
              </a:ext>
            </a:extLst>
          </a:blip>
          <a:srcRect/>
          <a:stretch/>
        </p:blipFill>
        <p:spPr>
          <a:xfrm>
            <a:off x="9614111" y="202497"/>
            <a:ext cx="946309" cy="1135571"/>
          </a:xfrm>
          <a:prstGeom prst="rect">
            <a:avLst/>
          </a:prstGeom>
        </p:spPr>
      </p:pic>
      <p:pic>
        <p:nvPicPr>
          <p:cNvPr id="9" name="Picture 9">
            <a:extLst>
              <a:ext uri="{FF2B5EF4-FFF2-40B4-BE49-F238E27FC236}">
                <a16:creationId xmlns:a16="http://schemas.microsoft.com/office/drawing/2014/main" id="{680B6FA2-A546-2743-96D5-5F7B15721DE4}"/>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735674" y="4018685"/>
            <a:ext cx="3544760" cy="27636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0" name="Picture 6">
            <a:extLst>
              <a:ext uri="{FF2B5EF4-FFF2-40B4-BE49-F238E27FC236}">
                <a16:creationId xmlns:a16="http://schemas.microsoft.com/office/drawing/2014/main" id="{E5E86F50-2811-9A45-83DF-94E692DB1C7E}"/>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979348" y="4018685"/>
            <a:ext cx="3357769" cy="27636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3245220" y="6978316"/>
            <a:ext cx="7315200" cy="276999"/>
          </a:xfrm>
          <a:prstGeom prst="rect">
            <a:avLst/>
          </a:prstGeom>
          <a:noFill/>
        </p:spPr>
        <p:txBody>
          <a:bodyPr wrap="square" rtlCol="0">
            <a:spAutoFit/>
          </a:bodyPr>
          <a:lstStyle/>
          <a:p>
            <a:r>
              <a:rPr lang="en-US" sz="1200" dirty="0">
                <a:latin typeface="Arial" charset="0"/>
                <a:ea typeface="Arial" charset="0"/>
                <a:cs typeface="Arial" charset="0"/>
                <a:hlinkClick r:id="rId8"/>
              </a:rPr>
              <a:t>https://www.who.int/infection-prevention/publications/hh_evidence/en/</a:t>
            </a:r>
            <a:r>
              <a:rPr lang="en-US" sz="1200" dirty="0">
                <a:latin typeface="Arial" charset="0"/>
                <a:ea typeface="Arial" charset="0"/>
                <a:cs typeface="Arial" charset="0"/>
              </a:rPr>
              <a:t> </a:t>
            </a:r>
          </a:p>
        </p:txBody>
      </p:sp>
    </p:spTree>
    <p:extLst>
      <p:ext uri="{BB962C8B-B14F-4D97-AF65-F5344CB8AC3E}">
        <p14:creationId xmlns:p14="http://schemas.microsoft.com/office/powerpoint/2010/main" val="1718804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a:extLst>
              <a:ext uri="{FF2B5EF4-FFF2-40B4-BE49-F238E27FC236}">
                <a16:creationId xmlns:a16="http://schemas.microsoft.com/office/drawing/2014/main" id="{9053BBD1-3F42-4246-A8CA-0087BEFED1BE}"/>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7601" y="1309051"/>
            <a:ext cx="3125248" cy="34086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itle 3">
            <a:extLst>
              <a:ext uri="{FF2B5EF4-FFF2-40B4-BE49-F238E27FC236}">
                <a16:creationId xmlns:a16="http://schemas.microsoft.com/office/drawing/2014/main" id="{2EEFD60A-83CD-1341-BD7D-507BF7EF0D78}"/>
              </a:ext>
            </a:extLst>
          </p:cNvPr>
          <p:cNvSpPr>
            <a:spLocks noGrp="1"/>
          </p:cNvSpPr>
          <p:nvPr>
            <p:ph type="title"/>
          </p:nvPr>
        </p:nvSpPr>
        <p:spPr>
          <a:xfrm>
            <a:off x="154291" y="150561"/>
            <a:ext cx="9223058" cy="1461495"/>
          </a:xfrm>
        </p:spPr>
        <p:txBody>
          <a:bodyPr>
            <a:normAutofit/>
          </a:bodyPr>
          <a:lstStyle/>
          <a:p>
            <a:r>
              <a:rPr lang="en-US" sz="3100" b="1" dirty="0">
                <a:solidFill>
                  <a:srgbClr val="00A1DF"/>
                </a:solidFill>
                <a:latin typeface="Ebrima" panose="02000000000000000000" pitchFamily="2" charset="0"/>
                <a:ea typeface="Ebrima" panose="02000000000000000000" pitchFamily="2" charset="0"/>
                <a:cs typeface="Ebrima" panose="02000000000000000000" pitchFamily="2" charset="0"/>
              </a:rPr>
              <a:t>1. Build it &amp; WASH FIT</a:t>
            </a:r>
          </a:p>
        </p:txBody>
      </p:sp>
      <p:sp>
        <p:nvSpPr>
          <p:cNvPr id="5" name="Content Placeholder 2">
            <a:extLst>
              <a:ext uri="{FF2B5EF4-FFF2-40B4-BE49-F238E27FC236}">
                <a16:creationId xmlns:a16="http://schemas.microsoft.com/office/drawing/2014/main" id="{2B992553-C4B2-BF43-8062-CE2524AF191A}"/>
              </a:ext>
            </a:extLst>
          </p:cNvPr>
          <p:cNvSpPr txBox="1">
            <a:spLocks/>
          </p:cNvSpPr>
          <p:nvPr/>
        </p:nvSpPr>
        <p:spPr bwMode="auto">
          <a:xfrm>
            <a:off x="100016" y="5397966"/>
            <a:ext cx="9858372" cy="215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5002" tIns="57501" rIns="115002" bIns="57501"/>
          <a:lstStyle>
            <a:lvl1pPr>
              <a:defRPr sz="2600">
                <a:solidFill>
                  <a:schemeClr val="tx1"/>
                </a:solidFill>
                <a:latin typeface="Arial" charset="0"/>
                <a:ea typeface="ＭＳ Ｐゴシック" charset="0"/>
                <a:cs typeface="Arial" charset="0"/>
              </a:defRPr>
            </a:lvl1pPr>
            <a:lvl2pPr>
              <a:defRPr sz="2200">
                <a:solidFill>
                  <a:schemeClr val="tx1"/>
                </a:solidFill>
                <a:latin typeface="Arial" charset="0"/>
                <a:ea typeface="Arial" charset="0"/>
                <a:cs typeface="Arial" charset="0"/>
              </a:defRPr>
            </a:lvl2pPr>
            <a:lvl3pPr>
              <a:defRPr sz="2000">
                <a:solidFill>
                  <a:schemeClr val="tx1"/>
                </a:solidFill>
                <a:latin typeface="Arial" charset="0"/>
                <a:ea typeface="Arial" charset="0"/>
                <a:cs typeface="Arial" charset="0"/>
              </a:defRPr>
            </a:lvl3pPr>
            <a:lvl4pPr>
              <a:defRPr>
                <a:solidFill>
                  <a:schemeClr val="tx1"/>
                </a:solidFill>
                <a:latin typeface="Arial" charset="0"/>
                <a:ea typeface="Arial" charset="0"/>
                <a:cs typeface="Arial" charset="0"/>
              </a:defRPr>
            </a:lvl4pPr>
            <a:lvl5pPr>
              <a:defRPr>
                <a:solidFill>
                  <a:schemeClr val="tx1"/>
                </a:solidFill>
                <a:latin typeface="Arial" charset="0"/>
                <a:ea typeface="Arial" charset="0"/>
                <a:cs typeface="Arial" charset="0"/>
              </a:defRPr>
            </a:lvl5pPr>
            <a:lvl6pPr marL="1830388" eaLnBrk="0" fontAlgn="base" hangingPunct="0">
              <a:spcAft>
                <a:spcPct val="0"/>
              </a:spcAft>
              <a:buFont typeface="Arial" charset="0"/>
              <a:buChar char="»"/>
              <a:defRPr>
                <a:solidFill>
                  <a:schemeClr val="tx1"/>
                </a:solidFill>
                <a:latin typeface="Arial" charset="0"/>
                <a:ea typeface="Arial" charset="0"/>
                <a:cs typeface="Arial" charset="0"/>
              </a:defRPr>
            </a:lvl6pPr>
            <a:lvl7pPr marL="2287588" eaLnBrk="0" fontAlgn="base" hangingPunct="0">
              <a:spcAft>
                <a:spcPct val="0"/>
              </a:spcAft>
              <a:buFont typeface="Arial" charset="0"/>
              <a:buChar char="»"/>
              <a:defRPr>
                <a:solidFill>
                  <a:schemeClr val="tx1"/>
                </a:solidFill>
                <a:latin typeface="Arial" charset="0"/>
                <a:ea typeface="Arial" charset="0"/>
                <a:cs typeface="Arial" charset="0"/>
              </a:defRPr>
            </a:lvl7pPr>
            <a:lvl8pPr marL="2744788" eaLnBrk="0" fontAlgn="base" hangingPunct="0">
              <a:spcAft>
                <a:spcPct val="0"/>
              </a:spcAft>
              <a:buFont typeface="Arial" charset="0"/>
              <a:buChar char="»"/>
              <a:defRPr>
                <a:solidFill>
                  <a:schemeClr val="tx1"/>
                </a:solidFill>
                <a:latin typeface="Arial" charset="0"/>
                <a:ea typeface="Arial" charset="0"/>
                <a:cs typeface="Arial" charset="0"/>
              </a:defRPr>
            </a:lvl8pPr>
            <a:lvl9pPr marL="3201988" eaLnBrk="0" fontAlgn="base" hangingPunct="0">
              <a:spcAft>
                <a:spcPct val="0"/>
              </a:spcAft>
              <a:buFont typeface="Arial" charset="0"/>
              <a:buChar char="»"/>
              <a:defRPr>
                <a:solidFill>
                  <a:schemeClr val="tx1"/>
                </a:solidFill>
                <a:latin typeface="Arial" charset="0"/>
                <a:ea typeface="Arial" charset="0"/>
                <a:cs typeface="Arial" charset="0"/>
              </a:defRPr>
            </a:lvl9pPr>
          </a:lstStyle>
          <a:p>
            <a:pPr marL="285750" indent="-285750" eaLnBrk="1" hangingPunct="1">
              <a:spcBef>
                <a:spcPct val="20000"/>
              </a:spcBef>
              <a:buClr>
                <a:srgbClr val="DE2414"/>
              </a:buClr>
              <a:buFont typeface="Arial" panose="020B0604020202020204" pitchFamily="34" charset="0"/>
              <a:buChar char="•"/>
            </a:pPr>
            <a:r>
              <a:rPr lang="en-US" sz="1800" dirty="0"/>
              <a:t>Functioning hand hygiene stations available at all points of care including the delivery room </a:t>
            </a:r>
          </a:p>
          <a:p>
            <a:pPr marL="285750" indent="-285750">
              <a:spcBef>
                <a:spcPct val="20000"/>
              </a:spcBef>
              <a:buClr>
                <a:srgbClr val="DE2414"/>
              </a:buClr>
              <a:buFont typeface="Arial" panose="020B0604020202020204" pitchFamily="34" charset="0"/>
              <a:buChar char="•"/>
            </a:pPr>
            <a:r>
              <a:rPr lang="en-US" sz="1800" dirty="0"/>
              <a:t>Functioning hand hygiene stations available in all waiting areas and/or public areas and in the waste disposal area</a:t>
            </a:r>
          </a:p>
          <a:p>
            <a:pPr marL="285750" indent="-285750">
              <a:spcBef>
                <a:spcPct val="20000"/>
              </a:spcBef>
              <a:buClr>
                <a:srgbClr val="DE2414"/>
              </a:buClr>
              <a:buFont typeface="Arial" panose="020B0604020202020204" pitchFamily="34" charset="0"/>
              <a:buChar char="•"/>
            </a:pPr>
            <a:r>
              <a:rPr lang="en-US" sz="1800" dirty="0"/>
              <a:t>There are functioning hand washing facilities within 5 </a:t>
            </a:r>
            <a:r>
              <a:rPr lang="en-US" sz="1800" dirty="0" err="1"/>
              <a:t>metres</a:t>
            </a:r>
            <a:r>
              <a:rPr lang="en-US" sz="1800" dirty="0"/>
              <a:t> of toilets </a:t>
            </a:r>
          </a:p>
          <a:p>
            <a:pPr marL="285750" indent="-285750">
              <a:spcBef>
                <a:spcPct val="20000"/>
              </a:spcBef>
              <a:buClr>
                <a:srgbClr val="DE2414"/>
              </a:buClr>
              <a:buFont typeface="Arial" panose="020B0604020202020204" pitchFamily="34" charset="0"/>
              <a:buChar char="•"/>
            </a:pPr>
            <a:r>
              <a:rPr lang="en-US" sz="1800" dirty="0">
                <a:latin typeface="Arial" panose="020B0604020202020204" pitchFamily="34" charset="0"/>
                <a:cs typeface="Arial" panose="020B0604020202020204" pitchFamily="34" charset="0"/>
              </a:rPr>
              <a:t>Budget is available to cover costs of cleaners and maintenance staff, IPC/WASH training, IPC/WASH consumables (e.g. soap, chlorine) and all activities listed in protocol above.</a:t>
            </a:r>
            <a:endParaRPr lang="en-US" sz="1800" dirty="0"/>
          </a:p>
          <a:p>
            <a:pPr marL="285750" indent="-285750">
              <a:spcBef>
                <a:spcPct val="20000"/>
              </a:spcBef>
              <a:buClr>
                <a:srgbClr val="DE2414"/>
              </a:buClr>
              <a:buFont typeface="Arial" panose="020B0604020202020204" pitchFamily="34" charset="0"/>
              <a:buChar char="•"/>
            </a:pPr>
            <a:endParaRPr lang="en-US" sz="1800" dirty="0">
              <a:solidFill>
                <a:srgbClr val="09164D"/>
              </a:solidFill>
            </a:endParaRPr>
          </a:p>
        </p:txBody>
      </p:sp>
      <p:grpSp>
        <p:nvGrpSpPr>
          <p:cNvPr id="2" name="Group 1">
            <a:extLst>
              <a:ext uri="{FF2B5EF4-FFF2-40B4-BE49-F238E27FC236}">
                <a16:creationId xmlns:a16="http://schemas.microsoft.com/office/drawing/2014/main" id="{C515C6BC-47A8-114E-B7FB-E70E23466389}"/>
              </a:ext>
            </a:extLst>
          </p:cNvPr>
          <p:cNvGrpSpPr/>
          <p:nvPr/>
        </p:nvGrpSpPr>
        <p:grpSpPr>
          <a:xfrm>
            <a:off x="197600" y="4740281"/>
            <a:ext cx="6588347" cy="581750"/>
            <a:chOff x="463604" y="5093909"/>
            <a:chExt cx="5975574" cy="527642"/>
          </a:xfrm>
        </p:grpSpPr>
        <p:sp>
          <p:nvSpPr>
            <p:cNvPr id="10" name="Rectangle 9">
              <a:extLst>
                <a:ext uri="{FF2B5EF4-FFF2-40B4-BE49-F238E27FC236}">
                  <a16:creationId xmlns:a16="http://schemas.microsoft.com/office/drawing/2014/main" id="{98D08493-3392-7048-9791-7874D4548402}"/>
                </a:ext>
              </a:extLst>
            </p:cNvPr>
            <p:cNvSpPr/>
            <p:nvPr/>
          </p:nvSpPr>
          <p:spPr>
            <a:xfrm>
              <a:off x="463604" y="5093909"/>
              <a:ext cx="5975574" cy="527642"/>
            </a:xfrm>
            <a:prstGeom prst="rect">
              <a:avLst/>
            </a:prstGeom>
            <a:solidFill>
              <a:srgbClr val="FF0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a:p>
          </p:txBody>
        </p:sp>
        <p:sp>
          <p:nvSpPr>
            <p:cNvPr id="9" name="TextBox 8">
              <a:extLst>
                <a:ext uri="{FF2B5EF4-FFF2-40B4-BE49-F238E27FC236}">
                  <a16:creationId xmlns:a16="http://schemas.microsoft.com/office/drawing/2014/main" id="{B213C5C1-199D-7F4D-A6DB-BA4F4C568006}"/>
                </a:ext>
              </a:extLst>
            </p:cNvPr>
            <p:cNvSpPr txBox="1"/>
            <p:nvPr/>
          </p:nvSpPr>
          <p:spPr>
            <a:xfrm>
              <a:off x="573437" y="5191932"/>
              <a:ext cx="5865741" cy="360802"/>
            </a:xfrm>
            <a:prstGeom prst="rect">
              <a:avLst/>
            </a:prstGeom>
            <a:noFill/>
          </p:spPr>
          <p:txBody>
            <a:bodyPr wrap="square" rtlCol="0">
              <a:spAutoFit/>
            </a:bodyPr>
            <a:lstStyle/>
            <a:p>
              <a:r>
                <a:rPr lang="en-US" sz="1985" dirty="0">
                  <a:solidFill>
                    <a:schemeClr val="bg1"/>
                  </a:solidFill>
                  <a:latin typeface="Arial" panose="020B0604020202020204" pitchFamily="34" charset="0"/>
                  <a:cs typeface="Arial" panose="020B0604020202020204" pitchFamily="34" charset="0"/>
                </a:rPr>
                <a:t>WASH FIT indicators</a:t>
              </a:r>
            </a:p>
          </p:txBody>
        </p:sp>
      </p:grpSp>
      <p:pic>
        <p:nvPicPr>
          <p:cNvPr id="13" name="Picture 15">
            <a:extLst>
              <a:ext uri="{FF2B5EF4-FFF2-40B4-BE49-F238E27FC236}">
                <a16:creationId xmlns:a16="http://schemas.microsoft.com/office/drawing/2014/main" id="{97517192-EA08-404A-882B-E5C0E7273BE7}"/>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701763" y="1280985"/>
            <a:ext cx="3039594" cy="3436723"/>
          </a:xfrm>
          <a:prstGeom prst="rect">
            <a:avLst/>
          </a:prstGeom>
          <a:noFill/>
          <a:ln w="12700">
            <a:solidFill>
              <a:srgbClr val="FFFFFF"/>
            </a:solidFill>
            <a:miter lim="800000"/>
            <a:headEnd/>
            <a:tailEnd/>
          </a:ln>
          <a:extLst>
            <a:ext uri="{909E8E84-426E-40dd-AFC4-6F175D3DCCD1}">
              <a14:hiddenFill xmlns:a14="http://schemas.microsoft.com/office/drawing/2010/main" xmlns="">
                <a:solidFill>
                  <a:srgbClr val="FFFFFF"/>
                </a:solidFill>
              </a14:hiddenFill>
            </a:ext>
          </a:extLst>
        </p:spPr>
      </p:pic>
      <p:pic>
        <p:nvPicPr>
          <p:cNvPr id="19" name="Picture 18">
            <a:extLst>
              <a:ext uri="{FF2B5EF4-FFF2-40B4-BE49-F238E27FC236}">
                <a16:creationId xmlns:a16="http://schemas.microsoft.com/office/drawing/2014/main" id="{1F46736E-0F03-BB44-AB3E-1BB3E3153BE0}"/>
              </a:ext>
            </a:extLst>
          </p:cNvPr>
          <p:cNvPicPr>
            <a:picLocks noChangeAspect="1"/>
          </p:cNvPicPr>
          <p:nvPr/>
        </p:nvPicPr>
        <p:blipFill>
          <a:blip r:embed="rId5" cstate="email">
            <a:biLevel thresh="75000"/>
            <a:extLst>
              <a:ext uri="{BEBA8EAE-BF5A-486C-A8C5-ECC9F3942E4B}">
                <a14:imgProps xmlns:a14="http://schemas.microsoft.com/office/drawing/2010/main">
                  <a14:imgLayer r:embed="rId6">
                    <a14:imgEffect>
                      <a14:sharpenSoften amount="25000"/>
                    </a14:imgEffect>
                    <a14:imgEffect>
                      <a14:saturation sat="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a:off x="8741441" y="153320"/>
            <a:ext cx="793833" cy="793833"/>
          </a:xfrm>
          <a:prstGeom prst="rect">
            <a:avLst/>
          </a:prstGeom>
        </p:spPr>
      </p:pic>
      <p:pic>
        <p:nvPicPr>
          <p:cNvPr id="20" name="Picture 19">
            <a:extLst>
              <a:ext uri="{FF2B5EF4-FFF2-40B4-BE49-F238E27FC236}">
                <a16:creationId xmlns:a16="http://schemas.microsoft.com/office/drawing/2014/main" id="{65962C18-9A48-A046-8520-EAFD78B39C51}"/>
              </a:ext>
            </a:extLst>
          </p:cNvPr>
          <p:cNvPicPr>
            <a:picLocks noChangeAspect="1"/>
          </p:cNvPicPr>
          <p:nvPr/>
        </p:nvPicPr>
        <p:blipFill rotWithShape="1">
          <a:blip r:embed="rId7" cstate="email">
            <a:biLevel thresh="75000"/>
            <a:extLst>
              <a:ext uri="{28A0092B-C50C-407E-A947-70E740481C1C}">
                <a14:useLocalDpi xmlns:a14="http://schemas.microsoft.com/office/drawing/2010/main"/>
              </a:ext>
            </a:extLst>
          </a:blip>
          <a:srcRect/>
          <a:stretch/>
        </p:blipFill>
        <p:spPr>
          <a:xfrm>
            <a:off x="9614111" y="145414"/>
            <a:ext cx="946309" cy="1135571"/>
          </a:xfrm>
          <a:prstGeom prst="rect">
            <a:avLst/>
          </a:prstGeom>
        </p:spPr>
      </p:pic>
      <p:sp>
        <p:nvSpPr>
          <p:cNvPr id="6" name="Right Brace 5">
            <a:extLst>
              <a:ext uri="{FF2B5EF4-FFF2-40B4-BE49-F238E27FC236}">
                <a16:creationId xmlns:a16="http://schemas.microsoft.com/office/drawing/2014/main" id="{4E35C6A8-B480-C04F-ACD3-CF66CA937E91}"/>
              </a:ext>
            </a:extLst>
          </p:cNvPr>
          <p:cNvSpPr/>
          <p:nvPr/>
        </p:nvSpPr>
        <p:spPr>
          <a:xfrm>
            <a:off x="6927901" y="1309052"/>
            <a:ext cx="672112" cy="3999473"/>
          </a:xfrm>
          <a:prstGeom prst="rightBrace">
            <a:avLst/>
          </a:prstGeom>
          <a:ln w="603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985" dirty="0"/>
          </a:p>
        </p:txBody>
      </p:sp>
      <p:grpSp>
        <p:nvGrpSpPr>
          <p:cNvPr id="12" name="Group 11">
            <a:extLst>
              <a:ext uri="{FF2B5EF4-FFF2-40B4-BE49-F238E27FC236}">
                <a16:creationId xmlns:a16="http://schemas.microsoft.com/office/drawing/2014/main" id="{432D5A85-1FBF-A249-AD51-1A148AA5479C}"/>
              </a:ext>
            </a:extLst>
          </p:cNvPr>
          <p:cNvGrpSpPr/>
          <p:nvPr/>
        </p:nvGrpSpPr>
        <p:grpSpPr>
          <a:xfrm>
            <a:off x="7487534" y="1569964"/>
            <a:ext cx="4253154" cy="3461192"/>
            <a:chOff x="7496226" y="1878612"/>
            <a:chExt cx="3857574" cy="3139271"/>
          </a:xfrm>
        </p:grpSpPr>
        <p:grpSp>
          <p:nvGrpSpPr>
            <p:cNvPr id="14" name="Group 13">
              <a:extLst>
                <a:ext uri="{FF2B5EF4-FFF2-40B4-BE49-F238E27FC236}">
                  <a16:creationId xmlns:a16="http://schemas.microsoft.com/office/drawing/2014/main" id="{419CBFD6-49CB-774D-B094-71B8113AB6D0}"/>
                </a:ext>
              </a:extLst>
            </p:cNvPr>
            <p:cNvGrpSpPr/>
            <p:nvPr/>
          </p:nvGrpSpPr>
          <p:grpSpPr>
            <a:xfrm>
              <a:off x="7726995" y="1878612"/>
              <a:ext cx="3293182" cy="2890294"/>
              <a:chOff x="6532464" y="1896183"/>
              <a:chExt cx="4315723" cy="3791537"/>
            </a:xfrm>
          </p:grpSpPr>
          <p:pic>
            <p:nvPicPr>
              <p:cNvPr id="15" name="Picture 14">
                <a:extLst>
                  <a:ext uri="{FF2B5EF4-FFF2-40B4-BE49-F238E27FC236}">
                    <a16:creationId xmlns:a16="http://schemas.microsoft.com/office/drawing/2014/main" id="{74CABAB0-B713-304D-B52A-A2E12BC40932}"/>
                  </a:ext>
                </a:extLst>
              </p:cNvPr>
              <p:cNvPicPr>
                <a:picLocks noChangeAspect="1"/>
              </p:cNvPicPr>
              <p:nvPr/>
            </p:nvPicPr>
            <p:blipFill rotWithShape="1">
              <a:blip r:embed="rId8" cstate="email">
                <a:extLst>
                  <a:ext uri="{BEBA8EAE-BF5A-486C-A8C5-ECC9F3942E4B}">
                    <a14:imgProps xmlns:a14="http://schemas.microsoft.com/office/drawing/2010/main">
                      <a14:imgLayer r:embed="rId9">
                        <a14:imgEffect>
                          <a14:colorTemperature colorTemp="4700"/>
                        </a14:imgEffect>
                      </a14:imgLayer>
                    </a14:imgProps>
                  </a:ext>
                  <a:ext uri="{28A0092B-C50C-407E-A947-70E740481C1C}">
                    <a14:useLocalDpi xmlns:a14="http://schemas.microsoft.com/office/drawing/2010/main"/>
                  </a:ext>
                </a:extLst>
              </a:blip>
              <a:srcRect/>
              <a:stretch/>
            </p:blipFill>
            <p:spPr>
              <a:xfrm>
                <a:off x="6687344" y="1946835"/>
                <a:ext cx="3240257" cy="3740885"/>
              </a:xfrm>
              <a:prstGeom prst="rect">
                <a:avLst/>
              </a:prstGeom>
            </p:spPr>
          </p:pic>
          <p:sp>
            <p:nvSpPr>
              <p:cNvPr id="16" name="TextBox 15">
                <a:extLst>
                  <a:ext uri="{FF2B5EF4-FFF2-40B4-BE49-F238E27FC236}">
                    <a16:creationId xmlns:a16="http://schemas.microsoft.com/office/drawing/2014/main" id="{41141D73-36C5-6444-A65F-55ABD445382A}"/>
                  </a:ext>
                </a:extLst>
              </p:cNvPr>
              <p:cNvSpPr txBox="1"/>
              <p:nvPr/>
            </p:nvSpPr>
            <p:spPr>
              <a:xfrm>
                <a:off x="8901858" y="5280729"/>
                <a:ext cx="1946329" cy="392591"/>
              </a:xfrm>
              <a:prstGeom prst="rect">
                <a:avLst/>
              </a:prstGeom>
              <a:noFill/>
            </p:spPr>
            <p:txBody>
              <a:bodyPr wrap="square" rtlCol="0">
                <a:spAutoFit/>
              </a:bodyPr>
              <a:lstStyle/>
              <a:p>
                <a:r>
                  <a:rPr lang="en-US" sz="1544" dirty="0">
                    <a:latin typeface="Arial" panose="020B0604020202020204" pitchFamily="34" charset="0"/>
                    <a:cs typeface="Arial" panose="020B0604020202020204" pitchFamily="34" charset="0"/>
                  </a:rPr>
                  <a:t>Patient</a:t>
                </a:r>
              </a:p>
            </p:txBody>
          </p:sp>
          <p:sp>
            <p:nvSpPr>
              <p:cNvPr id="17" name="TextBox 16">
                <a:extLst>
                  <a:ext uri="{FF2B5EF4-FFF2-40B4-BE49-F238E27FC236}">
                    <a16:creationId xmlns:a16="http://schemas.microsoft.com/office/drawing/2014/main" id="{1C7A3074-8236-194F-ADA7-C7FC1B2344D2}"/>
                  </a:ext>
                </a:extLst>
              </p:cNvPr>
              <p:cNvSpPr txBox="1"/>
              <p:nvPr/>
            </p:nvSpPr>
            <p:spPr>
              <a:xfrm>
                <a:off x="6532464" y="1955111"/>
                <a:ext cx="1946329" cy="392591"/>
              </a:xfrm>
              <a:prstGeom prst="rect">
                <a:avLst/>
              </a:prstGeom>
              <a:noFill/>
            </p:spPr>
            <p:txBody>
              <a:bodyPr wrap="square" rtlCol="0">
                <a:spAutoFit/>
              </a:bodyPr>
              <a:lstStyle/>
              <a:p>
                <a:r>
                  <a:rPr lang="en-US" sz="1544" dirty="0">
                    <a:latin typeface="Arial" panose="020B0604020202020204" pitchFamily="34" charset="0"/>
                    <a:cs typeface="Arial" panose="020B0604020202020204" pitchFamily="34" charset="0"/>
                  </a:rPr>
                  <a:t>Health worker</a:t>
                </a:r>
              </a:p>
            </p:txBody>
          </p:sp>
          <p:sp>
            <p:nvSpPr>
              <p:cNvPr id="18" name="TextBox 17">
                <a:extLst>
                  <a:ext uri="{FF2B5EF4-FFF2-40B4-BE49-F238E27FC236}">
                    <a16:creationId xmlns:a16="http://schemas.microsoft.com/office/drawing/2014/main" id="{61AE48AC-BD78-0545-9155-2C7C51FE4039}"/>
                  </a:ext>
                </a:extLst>
              </p:cNvPr>
              <p:cNvSpPr txBox="1"/>
              <p:nvPr/>
            </p:nvSpPr>
            <p:spPr>
              <a:xfrm>
                <a:off x="8494759" y="1896183"/>
                <a:ext cx="1946329" cy="1523522"/>
              </a:xfrm>
              <a:prstGeom prst="rect">
                <a:avLst/>
              </a:prstGeom>
              <a:noFill/>
            </p:spPr>
            <p:txBody>
              <a:bodyPr wrap="square" rtlCol="0">
                <a:spAutoFit/>
              </a:bodyPr>
              <a:lstStyle/>
              <a:p>
                <a:r>
                  <a:rPr lang="en-US" sz="1544" dirty="0">
                    <a:latin typeface="Arial" panose="020B0604020202020204" pitchFamily="34" charset="0"/>
                    <a:cs typeface="Arial" panose="020B0604020202020204" pitchFamily="34" charset="0"/>
                  </a:rPr>
                  <a:t>Care or treatment involving touching the patient</a:t>
                </a:r>
              </a:p>
            </p:txBody>
          </p:sp>
        </p:grpSp>
        <p:sp>
          <p:nvSpPr>
            <p:cNvPr id="11" name="TextBox 10">
              <a:extLst>
                <a:ext uri="{FF2B5EF4-FFF2-40B4-BE49-F238E27FC236}">
                  <a16:creationId xmlns:a16="http://schemas.microsoft.com/office/drawing/2014/main" id="{4E9AF367-4157-694F-8DD7-293EC1C658B9}"/>
                </a:ext>
              </a:extLst>
            </p:cNvPr>
            <p:cNvSpPr txBox="1"/>
            <p:nvPr/>
          </p:nvSpPr>
          <p:spPr>
            <a:xfrm>
              <a:off x="7496226" y="4766647"/>
              <a:ext cx="3857574" cy="251236"/>
            </a:xfrm>
            <a:prstGeom prst="rect">
              <a:avLst/>
            </a:prstGeom>
            <a:noFill/>
          </p:spPr>
          <p:txBody>
            <a:bodyPr wrap="square" rtlCol="0">
              <a:spAutoFit/>
            </a:bodyPr>
            <a:lstStyle/>
            <a:p>
              <a:r>
                <a:rPr lang="en-US" sz="1200" i="1" dirty="0">
                  <a:latin typeface="Arial" panose="020B0604020202020204" pitchFamily="34" charset="0"/>
                  <a:cs typeface="Arial" panose="020B0604020202020204" pitchFamily="34" charset="0"/>
                </a:rPr>
                <a:t>Supporting hand hygiene at the point of care</a:t>
              </a:r>
            </a:p>
          </p:txBody>
        </p:sp>
      </p:grpSp>
    </p:spTree>
    <p:extLst>
      <p:ext uri="{BB962C8B-B14F-4D97-AF65-F5344CB8AC3E}">
        <p14:creationId xmlns:p14="http://schemas.microsoft.com/office/powerpoint/2010/main" val="3261893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C87BC-AE33-5C4D-B2DA-077E071E7503}"/>
              </a:ext>
            </a:extLst>
          </p:cNvPr>
          <p:cNvSpPr>
            <a:spLocks noGrp="1"/>
          </p:cNvSpPr>
          <p:nvPr>
            <p:ph type="title"/>
          </p:nvPr>
        </p:nvSpPr>
        <p:spPr>
          <a:xfrm>
            <a:off x="0" y="225063"/>
            <a:ext cx="9223058" cy="793833"/>
          </a:xfrm>
        </p:spPr>
        <p:txBody>
          <a:bodyPr>
            <a:normAutofit/>
          </a:bodyPr>
          <a:lstStyle/>
          <a:p>
            <a:r>
              <a:rPr lang="en-US" sz="3100" b="1" dirty="0">
                <a:solidFill>
                  <a:srgbClr val="00A1DF"/>
                </a:solidFill>
                <a:latin typeface="Ebrima" panose="02000000000000000000" pitchFamily="2" charset="0"/>
                <a:ea typeface="Ebrima" panose="02000000000000000000" pitchFamily="2" charset="0"/>
                <a:cs typeface="Ebrima" panose="02000000000000000000" pitchFamily="2" charset="0"/>
              </a:rPr>
              <a:t>2. Teach it – training &amp; education</a:t>
            </a:r>
          </a:p>
        </p:txBody>
      </p:sp>
      <p:sp>
        <p:nvSpPr>
          <p:cNvPr id="4" name="Content Placeholder 3">
            <a:extLst>
              <a:ext uri="{FF2B5EF4-FFF2-40B4-BE49-F238E27FC236}">
                <a16:creationId xmlns:a16="http://schemas.microsoft.com/office/drawing/2014/main" id="{529D6008-8E86-0246-88E1-26ACCB17A3B3}"/>
              </a:ext>
            </a:extLst>
          </p:cNvPr>
          <p:cNvSpPr>
            <a:spLocks noGrp="1"/>
          </p:cNvSpPr>
          <p:nvPr>
            <p:ph idx="1"/>
          </p:nvPr>
        </p:nvSpPr>
        <p:spPr>
          <a:xfrm>
            <a:off x="188238" y="1391113"/>
            <a:ext cx="6670714" cy="4797552"/>
          </a:xfrm>
        </p:spPr>
        <p:txBody>
          <a:bodyPr>
            <a:normAutofit lnSpcReduction="10000"/>
          </a:bodyPr>
          <a:lstStyle/>
          <a:p>
            <a:pPr>
              <a:lnSpc>
                <a:spcPct val="100000"/>
              </a:lnSpc>
              <a:spcBef>
                <a:spcPts val="0"/>
              </a:spcBef>
            </a:pPr>
            <a:r>
              <a:rPr lang="en-US" sz="2400" dirty="0">
                <a:solidFill>
                  <a:srgbClr val="002060"/>
                </a:solidFill>
                <a:latin typeface="Arial" panose="020B0604020202020204" pitchFamily="34" charset="0"/>
                <a:cs typeface="Arial" panose="020B0604020202020204" pitchFamily="34" charset="0"/>
              </a:rPr>
              <a:t>An up to date training package/materials with responsibilities allocated for execution, as well as a rolling schedule</a:t>
            </a:r>
          </a:p>
          <a:p>
            <a:r>
              <a:rPr lang="en-US" sz="2400" dirty="0">
                <a:solidFill>
                  <a:srgbClr val="002060"/>
                </a:solidFill>
                <a:latin typeface="Arial" panose="020B0604020202020204" pitchFamily="34" charset="0"/>
                <a:cs typeface="Arial" panose="020B0604020202020204" pitchFamily="34" charset="0"/>
              </a:rPr>
              <a:t>Health workers </a:t>
            </a:r>
            <a:r>
              <a:rPr lang="en-US" sz="2400" dirty="0">
                <a:solidFill>
                  <a:srgbClr val="FF00FF"/>
                </a:solidFill>
                <a:latin typeface="Arial" panose="020B0604020202020204" pitchFamily="34" charset="0"/>
                <a:cs typeface="Arial" panose="020B0604020202020204" pitchFamily="34" charset="0"/>
              </a:rPr>
              <a:t>trained</a:t>
            </a:r>
            <a:r>
              <a:rPr lang="en-US" sz="2400" dirty="0">
                <a:solidFill>
                  <a:srgbClr val="002060"/>
                </a:solidFill>
                <a:latin typeface="Arial" panose="020B0604020202020204" pitchFamily="34" charset="0"/>
                <a:cs typeface="Arial" panose="020B0604020202020204" pitchFamily="34" charset="0"/>
              </a:rPr>
              <a:t> on the right moments and technique for hand hygiene</a:t>
            </a:r>
          </a:p>
          <a:p>
            <a:endParaRPr lang="en-US" sz="2400" dirty="0">
              <a:solidFill>
                <a:srgbClr val="002060"/>
              </a:solidFill>
              <a:latin typeface="Arial" panose="020B0604020202020204" pitchFamily="34" charset="0"/>
              <a:cs typeface="Arial" panose="020B0604020202020204" pitchFamily="34" charset="0"/>
            </a:endParaRPr>
          </a:p>
          <a:p>
            <a:r>
              <a:rPr lang="en-US" sz="2400" dirty="0">
                <a:solidFill>
                  <a:srgbClr val="002060"/>
                </a:solidFill>
                <a:latin typeface="Arial" panose="020B0604020202020204" pitchFamily="34" charset="0"/>
                <a:cs typeface="Arial" panose="020B0604020202020204" pitchFamily="34" charset="0"/>
              </a:rPr>
              <a:t>To improve hand hygiene, ask: </a:t>
            </a:r>
          </a:p>
          <a:p>
            <a:pPr lvl="1"/>
            <a:r>
              <a:rPr lang="en-US" sz="2000" dirty="0">
                <a:solidFill>
                  <a:srgbClr val="FF00FF"/>
                </a:solidFill>
                <a:latin typeface="Arial" panose="020B0604020202020204" pitchFamily="34" charset="0"/>
                <a:cs typeface="Arial" panose="020B0604020202020204" pitchFamily="34" charset="0"/>
              </a:rPr>
              <a:t>Who needs to be trained</a:t>
            </a:r>
            <a:r>
              <a:rPr lang="en-US" sz="2000" dirty="0">
                <a:solidFill>
                  <a:srgbClr val="002060"/>
                </a:solidFill>
                <a:latin typeface="Arial" panose="020B0604020202020204" pitchFamily="34" charset="0"/>
                <a:cs typeface="Arial" panose="020B0604020202020204" pitchFamily="34" charset="0"/>
              </a:rPr>
              <a:t>/educated to address the identified gaps in knowledge and practice?</a:t>
            </a:r>
          </a:p>
          <a:p>
            <a:pPr lvl="1"/>
            <a:r>
              <a:rPr lang="en-US" sz="2000" dirty="0">
                <a:solidFill>
                  <a:srgbClr val="FF00FF"/>
                </a:solidFill>
                <a:latin typeface="Arial" panose="020B0604020202020204" pitchFamily="34" charset="0"/>
                <a:cs typeface="Arial" panose="020B0604020202020204" pitchFamily="34" charset="0"/>
              </a:rPr>
              <a:t>How will this happen </a:t>
            </a:r>
            <a:r>
              <a:rPr lang="en-US" sz="2000" dirty="0">
                <a:solidFill>
                  <a:srgbClr val="002060"/>
                </a:solidFill>
                <a:latin typeface="Arial" panose="020B0604020202020204" pitchFamily="34" charset="0"/>
                <a:cs typeface="Arial" panose="020B0604020202020204" pitchFamily="34" charset="0"/>
              </a:rPr>
              <a:t>and </a:t>
            </a:r>
            <a:r>
              <a:rPr lang="en-US" sz="2000" dirty="0">
                <a:solidFill>
                  <a:srgbClr val="FF00FF"/>
                </a:solidFill>
                <a:latin typeface="Arial" panose="020B0604020202020204" pitchFamily="34" charset="0"/>
                <a:cs typeface="Arial" panose="020B0604020202020204" pitchFamily="34" charset="0"/>
              </a:rPr>
              <a:t>who</a:t>
            </a:r>
            <a:r>
              <a:rPr lang="en-US" sz="2000" dirty="0">
                <a:solidFill>
                  <a:srgbClr val="002060"/>
                </a:solidFill>
                <a:latin typeface="Arial" panose="020B0604020202020204" pitchFamily="34" charset="0"/>
                <a:cs typeface="Arial" panose="020B0604020202020204" pitchFamily="34" charset="0"/>
              </a:rPr>
              <a:t> will undertake the training/education?</a:t>
            </a:r>
          </a:p>
          <a:p>
            <a:pPr lvl="1"/>
            <a:r>
              <a:rPr lang="en-US" sz="2000" dirty="0">
                <a:solidFill>
                  <a:srgbClr val="002060"/>
                </a:solidFill>
                <a:latin typeface="Arial" panose="020B0604020202020204" pitchFamily="34" charset="0"/>
                <a:cs typeface="Arial" panose="020B0604020202020204" pitchFamily="34" charset="0"/>
              </a:rPr>
              <a:t>Does training reinforce and embed the </a:t>
            </a:r>
            <a:r>
              <a:rPr lang="en-US" sz="2000" dirty="0">
                <a:solidFill>
                  <a:srgbClr val="FF00FF"/>
                </a:solidFill>
                <a:latin typeface="Arial" panose="020B0604020202020204" pitchFamily="34" charset="0"/>
                <a:cs typeface="Arial" panose="020B0604020202020204" pitchFamily="34" charset="0"/>
              </a:rPr>
              <a:t>Five Moments </a:t>
            </a:r>
            <a:r>
              <a:rPr lang="en-US" sz="2000" dirty="0">
                <a:solidFill>
                  <a:srgbClr val="002060"/>
                </a:solidFill>
                <a:latin typeface="Arial" panose="020B0604020202020204" pitchFamily="34" charset="0"/>
                <a:cs typeface="Arial" panose="020B0604020202020204" pitchFamily="34" charset="0"/>
              </a:rPr>
              <a:t>for hand hygiene? </a:t>
            </a:r>
            <a:endParaRPr lang="en-US" sz="2000" dirty="0">
              <a:solidFill>
                <a:srgbClr val="002060"/>
              </a:solidFill>
            </a:endParaRPr>
          </a:p>
          <a:p>
            <a:endParaRPr lang="en-US" sz="3200" dirty="0">
              <a:solidFill>
                <a:srgbClr val="002060"/>
              </a:solidFill>
              <a:latin typeface="Arial" panose="020B0604020202020204" pitchFamily="34" charset="0"/>
              <a:cs typeface="Arial" panose="020B0604020202020204" pitchFamily="34" charset="0"/>
            </a:endParaRPr>
          </a:p>
          <a:p>
            <a:endParaRPr lang="en-US" sz="3200" dirty="0">
              <a:solidFill>
                <a:srgbClr val="002060"/>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20265B4D-C089-3545-A64A-F392F9D0608B}"/>
              </a:ext>
            </a:extLst>
          </p:cNvPr>
          <p:cNvPicPr>
            <a:picLocks noChangeAspect="1"/>
          </p:cNvPicPr>
          <p:nvPr/>
        </p:nvPicPr>
        <p:blipFill rotWithShape="1">
          <a:blip r:embed="rId3" cstate="email">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9508427" y="225064"/>
            <a:ext cx="950545" cy="793833"/>
          </a:xfrm>
          <a:prstGeom prst="rect">
            <a:avLst/>
          </a:prstGeom>
        </p:spPr>
      </p:pic>
      <p:sp>
        <p:nvSpPr>
          <p:cNvPr id="10" name="Rectangle 9">
            <a:extLst>
              <a:ext uri="{FF2B5EF4-FFF2-40B4-BE49-F238E27FC236}">
                <a16:creationId xmlns:a16="http://schemas.microsoft.com/office/drawing/2014/main" id="{B2277FAC-6DCF-4ADF-8EE6-C12AAA6FAAAC}"/>
              </a:ext>
            </a:extLst>
          </p:cNvPr>
          <p:cNvSpPr/>
          <p:nvPr/>
        </p:nvSpPr>
        <p:spPr>
          <a:xfrm>
            <a:off x="0" y="5889911"/>
            <a:ext cx="10693400" cy="1391114"/>
          </a:xfrm>
          <a:prstGeom prst="rect">
            <a:avLst/>
          </a:prstGeom>
          <a:solidFill>
            <a:srgbClr val="FF0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985" b="1" dirty="0">
                <a:solidFill>
                  <a:schemeClr val="bg1"/>
                </a:solidFill>
                <a:latin typeface="Arial" panose="020B0604020202020204" pitchFamily="34" charset="0"/>
                <a:cs typeface="Arial" panose="020B0604020202020204" pitchFamily="34" charset="0"/>
              </a:rPr>
              <a:t>Remember:</a:t>
            </a:r>
          </a:p>
          <a:p>
            <a:r>
              <a:rPr lang="en-US" sz="1985" dirty="0" err="1">
                <a:solidFill>
                  <a:schemeClr val="bg1"/>
                </a:solidFill>
                <a:latin typeface="Arial" panose="020B0604020202020204" pitchFamily="34" charset="0"/>
                <a:cs typeface="Arial" panose="020B0604020202020204" pitchFamily="34" charset="0"/>
              </a:rPr>
              <a:t>Handwash</a:t>
            </a:r>
            <a:r>
              <a:rPr lang="en-US" sz="1985" dirty="0">
                <a:solidFill>
                  <a:schemeClr val="bg1"/>
                </a:solidFill>
                <a:latin typeface="Arial" panose="020B0604020202020204" pitchFamily="34" charset="0"/>
                <a:cs typeface="Arial" panose="020B0604020202020204" pitchFamily="34" charset="0"/>
              </a:rPr>
              <a:t> with soap and water when hands are visibly dirty or following visible exposure to body fluids</a:t>
            </a:r>
          </a:p>
          <a:p>
            <a:r>
              <a:rPr lang="en-US" sz="1985" dirty="0" err="1">
                <a:solidFill>
                  <a:schemeClr val="bg1"/>
                </a:solidFill>
                <a:latin typeface="Arial" panose="020B0604020202020204" pitchFamily="34" charset="0"/>
                <a:cs typeface="Arial" panose="020B0604020202020204" pitchFamily="34" charset="0"/>
              </a:rPr>
              <a:t>Acohol</a:t>
            </a:r>
            <a:r>
              <a:rPr lang="en-US" sz="1985" dirty="0">
                <a:solidFill>
                  <a:schemeClr val="bg1"/>
                </a:solidFill>
                <a:latin typeface="Arial" panose="020B0604020202020204" pitchFamily="34" charset="0"/>
                <a:cs typeface="Arial" panose="020B0604020202020204" pitchFamily="34" charset="0"/>
              </a:rPr>
              <a:t>-based handrub is the gold standard for hand hygiene in all other situations</a:t>
            </a:r>
          </a:p>
        </p:txBody>
      </p:sp>
      <p:pic>
        <p:nvPicPr>
          <p:cNvPr id="7" name="Picture 6">
            <a:extLst>
              <a:ext uri="{FF2B5EF4-FFF2-40B4-BE49-F238E27FC236}">
                <a16:creationId xmlns:a16="http://schemas.microsoft.com/office/drawing/2014/main" id="{4F3EC094-C276-4E42-9888-36EA6B7329F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685301" y="1872539"/>
            <a:ext cx="3773671" cy="2925012"/>
          </a:xfrm>
          <a:prstGeom prst="rect">
            <a:avLst/>
          </a:prstGeom>
        </p:spPr>
      </p:pic>
      <p:sp>
        <p:nvSpPr>
          <p:cNvPr id="5" name="TextBox 4"/>
          <p:cNvSpPr txBox="1"/>
          <p:nvPr/>
        </p:nvSpPr>
        <p:spPr>
          <a:xfrm>
            <a:off x="4732422" y="5512693"/>
            <a:ext cx="6496572" cy="276999"/>
          </a:xfrm>
          <a:prstGeom prst="rect">
            <a:avLst/>
          </a:prstGeom>
          <a:noFill/>
        </p:spPr>
        <p:txBody>
          <a:bodyPr wrap="square" rtlCol="0">
            <a:spAutoFit/>
          </a:bodyPr>
          <a:lstStyle/>
          <a:p>
            <a:r>
              <a:rPr lang="en-US" sz="1200" dirty="0">
                <a:latin typeface="Arial" charset="0"/>
                <a:ea typeface="Arial" charset="0"/>
                <a:cs typeface="Arial" charset="0"/>
                <a:hlinkClick r:id="rId6"/>
              </a:rPr>
              <a:t>https://www.who.int/infection-prevention/tools/hand-hygiene/workplace_reminders/en/</a:t>
            </a:r>
            <a:r>
              <a:rPr lang="en-US" sz="1200" dirty="0">
                <a:latin typeface="Arial" charset="0"/>
                <a:ea typeface="Arial" charset="0"/>
                <a:cs typeface="Arial" charset="0"/>
              </a:rPr>
              <a:t> </a:t>
            </a:r>
          </a:p>
        </p:txBody>
      </p:sp>
    </p:spTree>
    <p:extLst>
      <p:ext uri="{BB962C8B-B14F-4D97-AF65-F5344CB8AC3E}">
        <p14:creationId xmlns:p14="http://schemas.microsoft.com/office/powerpoint/2010/main" val="831490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CD244-83C9-7149-888B-DFAEC5FA455F}"/>
              </a:ext>
            </a:extLst>
          </p:cNvPr>
          <p:cNvSpPr>
            <a:spLocks noGrp="1"/>
          </p:cNvSpPr>
          <p:nvPr>
            <p:ph type="title"/>
          </p:nvPr>
        </p:nvSpPr>
        <p:spPr/>
        <p:txBody>
          <a:bodyPr>
            <a:normAutofit/>
          </a:bodyPr>
          <a:lstStyle/>
          <a:p>
            <a:r>
              <a:rPr lang="en-US" sz="3403" b="1" dirty="0">
                <a:solidFill>
                  <a:srgbClr val="0092CC"/>
                </a:solidFill>
                <a:latin typeface="Ebrima" panose="02000000000000000000" pitchFamily="2" charset="0"/>
                <a:ea typeface="Ebrima" panose="02000000000000000000" pitchFamily="2" charset="0"/>
                <a:cs typeface="Ebrima" panose="02000000000000000000" pitchFamily="2" charset="0"/>
              </a:rPr>
              <a:t>Learning objectives</a:t>
            </a:r>
          </a:p>
        </p:txBody>
      </p:sp>
      <p:sp>
        <p:nvSpPr>
          <p:cNvPr id="3" name="Content Placeholder 2">
            <a:extLst>
              <a:ext uri="{FF2B5EF4-FFF2-40B4-BE49-F238E27FC236}">
                <a16:creationId xmlns:a16="http://schemas.microsoft.com/office/drawing/2014/main" id="{8BC8B57E-C46B-8D42-B363-668DB59F3A96}"/>
              </a:ext>
            </a:extLst>
          </p:cNvPr>
          <p:cNvSpPr>
            <a:spLocks noGrp="1"/>
          </p:cNvSpPr>
          <p:nvPr>
            <p:ph idx="1"/>
          </p:nvPr>
        </p:nvSpPr>
        <p:spPr>
          <a:xfrm>
            <a:off x="735170" y="1579699"/>
            <a:ext cx="9387397" cy="4797552"/>
          </a:xfrm>
        </p:spPr>
        <p:txBody>
          <a:bodyPr>
            <a:noAutofit/>
          </a:bodyPr>
          <a:lstStyle/>
          <a:p>
            <a:pPr>
              <a:buFont typeface="Wingdings" panose="05000000000000000000" pitchFamily="2" charset="2"/>
              <a:buChar char="§"/>
            </a:pPr>
            <a:r>
              <a:rPr lang="en-US" sz="2400" dirty="0">
                <a:solidFill>
                  <a:srgbClr val="09164D"/>
                </a:solidFill>
                <a:latin typeface="Arial" panose="020B0604020202020204" pitchFamily="34" charset="0"/>
                <a:ea typeface="ＭＳ Ｐゴシック" pitchFamily="34" charset="-128"/>
                <a:cs typeface="Arial" panose="020B0604020202020204" pitchFamily="34" charset="0"/>
              </a:rPr>
              <a:t>Understand and apply the five golden rules for hand hygiene</a:t>
            </a:r>
          </a:p>
          <a:p>
            <a:pPr>
              <a:buFont typeface="Wingdings" panose="05000000000000000000" pitchFamily="2" charset="2"/>
              <a:buChar char="§"/>
            </a:pPr>
            <a:r>
              <a:rPr lang="en-US" sz="2400" dirty="0">
                <a:solidFill>
                  <a:srgbClr val="09164D"/>
                </a:solidFill>
                <a:latin typeface="Arial" panose="020B0604020202020204" pitchFamily="34" charset="0"/>
                <a:ea typeface="ＭＳ Ｐゴシック" pitchFamily="34" charset="-128"/>
                <a:cs typeface="Arial" panose="020B0604020202020204" pitchFamily="34" charset="0"/>
              </a:rPr>
              <a:t>Critique and discuss the importance of using a multimodal improvement approach to facilitate hand hygiene at the right moments</a:t>
            </a:r>
          </a:p>
          <a:p>
            <a:pPr>
              <a:buFont typeface="Wingdings" panose="05000000000000000000" pitchFamily="2" charset="2"/>
              <a:buChar char="§"/>
            </a:pPr>
            <a:r>
              <a:rPr lang="en-US" sz="2400" dirty="0">
                <a:solidFill>
                  <a:srgbClr val="09164D"/>
                </a:solidFill>
                <a:latin typeface="Arial" panose="020B0604020202020204" pitchFamily="34" charset="0"/>
                <a:ea typeface="ＭＳ Ｐゴシック" pitchFamily="34" charset="-128"/>
                <a:cs typeface="Arial" panose="020B0604020202020204" pitchFamily="34" charset="0"/>
              </a:rPr>
              <a:t>Learn how WASH FIT supports Infection Prevention &amp; Control &amp; efforts to stop the spread of antimicrobial resistance, using hand hygiene as an example, and the resources that are available to support hand hygiene improvement </a:t>
            </a:r>
          </a:p>
          <a:p>
            <a:pPr>
              <a:buFont typeface="Wingdings" panose="05000000000000000000" pitchFamily="2" charset="2"/>
              <a:buChar char="§"/>
            </a:pPr>
            <a:r>
              <a:rPr lang="en-US" sz="2400" dirty="0">
                <a:solidFill>
                  <a:srgbClr val="002060"/>
                </a:solidFill>
                <a:latin typeface="Arial" panose="020B0604020202020204" pitchFamily="34" charset="0"/>
                <a:cs typeface="Arial" panose="020B0604020202020204" pitchFamily="34" charset="0"/>
              </a:rPr>
              <a:t>Appreciate the importance of health workers being trained on the right moments and technique for hand hygiene in order for hand hygiene to be appropriately applied across all WASH in HCF actions</a:t>
            </a:r>
          </a:p>
          <a:p>
            <a:pPr>
              <a:buFont typeface="Wingdings" panose="05000000000000000000" pitchFamily="2" charset="2"/>
              <a:buChar char="§"/>
            </a:pPr>
            <a:r>
              <a:rPr lang="en-US" sz="2400" dirty="0">
                <a:solidFill>
                  <a:srgbClr val="002060"/>
                </a:solidFill>
                <a:latin typeface="Arial" panose="020B0604020202020204" pitchFamily="34" charset="0"/>
                <a:cs typeface="Arial" panose="020B0604020202020204" pitchFamily="34" charset="0"/>
              </a:rPr>
              <a:t>Understand the importance of adapting the methodology for hand hygiene improvement according to the local culture, knowing that many different elements may be required</a:t>
            </a:r>
            <a:endParaRPr lang="en-US" sz="2400" dirty="0">
              <a:solidFill>
                <a:srgbClr val="09164D"/>
              </a:solidFill>
              <a:latin typeface="Arial" panose="020B0604020202020204" pitchFamily="34" charset="0"/>
              <a:ea typeface="ＭＳ Ｐゴシック" pitchFamily="34" charset="-128"/>
              <a:cs typeface="Arial" panose="020B0604020202020204" pitchFamily="34" charset="0"/>
            </a:endParaRPr>
          </a:p>
        </p:txBody>
      </p:sp>
    </p:spTree>
    <p:extLst>
      <p:ext uri="{BB962C8B-B14F-4D97-AF65-F5344CB8AC3E}">
        <p14:creationId xmlns:p14="http://schemas.microsoft.com/office/powerpoint/2010/main" val="18302751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DE8993F-F294-C444-B628-D48D7CC8CB79}"/>
              </a:ext>
            </a:extLst>
          </p:cNvPr>
          <p:cNvSpPr txBox="1">
            <a:spLocks/>
          </p:cNvSpPr>
          <p:nvPr/>
        </p:nvSpPr>
        <p:spPr>
          <a:xfrm>
            <a:off x="61362" y="-143081"/>
            <a:ext cx="11593936" cy="1461495"/>
          </a:xfrm>
          <a:prstGeom prst="rect">
            <a:avLst/>
          </a:prstGeom>
        </p:spPr>
        <p:txBody>
          <a:bodyPr vert="horz" lIns="100817" tIns="50408" rIns="100817" bIns="504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100" b="1" dirty="0">
                <a:solidFill>
                  <a:srgbClr val="00A1DF"/>
                </a:solidFill>
                <a:latin typeface="Ebrima" panose="02000000000000000000" pitchFamily="2" charset="0"/>
                <a:ea typeface="Ebrima" panose="02000000000000000000" pitchFamily="2" charset="0"/>
                <a:cs typeface="Ebrima" panose="02000000000000000000" pitchFamily="2" charset="0"/>
              </a:rPr>
              <a:t>2. Teach it &amp; WASH FIT</a:t>
            </a:r>
          </a:p>
        </p:txBody>
      </p:sp>
      <p:pic>
        <p:nvPicPr>
          <p:cNvPr id="9" name="Picture 8">
            <a:extLst>
              <a:ext uri="{FF2B5EF4-FFF2-40B4-BE49-F238E27FC236}">
                <a16:creationId xmlns:a16="http://schemas.microsoft.com/office/drawing/2014/main" id="{7DFEB91E-202B-2E45-9C72-7017C9BD7E80}"/>
              </a:ext>
            </a:extLst>
          </p:cNvPr>
          <p:cNvPicPr>
            <a:picLocks noChangeAspect="1"/>
          </p:cNvPicPr>
          <p:nvPr/>
        </p:nvPicPr>
        <p:blipFill rotWithShape="1">
          <a:blip r:embed="rId3" cstate="email">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9449195" y="203655"/>
            <a:ext cx="950545" cy="793833"/>
          </a:xfrm>
          <a:prstGeom prst="rect">
            <a:avLst/>
          </a:prstGeom>
        </p:spPr>
      </p:pic>
      <p:grpSp>
        <p:nvGrpSpPr>
          <p:cNvPr id="15" name="Group 14">
            <a:extLst>
              <a:ext uri="{FF2B5EF4-FFF2-40B4-BE49-F238E27FC236}">
                <a16:creationId xmlns:a16="http://schemas.microsoft.com/office/drawing/2014/main" id="{44A02EB8-AF75-4548-BEDE-DA649D9B6F1A}"/>
              </a:ext>
            </a:extLst>
          </p:cNvPr>
          <p:cNvGrpSpPr/>
          <p:nvPr/>
        </p:nvGrpSpPr>
        <p:grpSpPr>
          <a:xfrm>
            <a:off x="4241037" y="1446173"/>
            <a:ext cx="6393543" cy="4668915"/>
            <a:chOff x="5529676" y="1690687"/>
            <a:chExt cx="6509390" cy="4635296"/>
          </a:xfrm>
        </p:grpSpPr>
        <p:sp>
          <p:nvSpPr>
            <p:cNvPr id="4" name="TextBox 3">
              <a:extLst>
                <a:ext uri="{FF2B5EF4-FFF2-40B4-BE49-F238E27FC236}">
                  <a16:creationId xmlns:a16="http://schemas.microsoft.com/office/drawing/2014/main" id="{49C74CC1-148B-5149-84C5-9EA7C054FDB5}"/>
                </a:ext>
              </a:extLst>
            </p:cNvPr>
            <p:cNvSpPr txBox="1"/>
            <p:nvPr/>
          </p:nvSpPr>
          <p:spPr>
            <a:xfrm>
              <a:off x="6161217" y="5804552"/>
              <a:ext cx="2371192" cy="391509"/>
            </a:xfrm>
            <a:prstGeom prst="rect">
              <a:avLst/>
            </a:prstGeom>
            <a:noFill/>
          </p:spPr>
          <p:txBody>
            <a:bodyPr wrap="square" rtlCol="0">
              <a:spAutoFit/>
            </a:bodyPr>
            <a:lstStyle/>
            <a:p>
              <a:r>
                <a:rPr lang="en-US" sz="2205" dirty="0">
                  <a:latin typeface="Arial" panose="020B0604020202020204" pitchFamily="34" charset="0"/>
                  <a:cs typeface="Arial" panose="020B0604020202020204" pitchFamily="34" charset="0"/>
                </a:rPr>
                <a:t>20–30 seconds</a:t>
              </a:r>
            </a:p>
          </p:txBody>
        </p:sp>
        <p:pic>
          <p:nvPicPr>
            <p:cNvPr id="2" name="Picture 1">
              <a:extLst>
                <a:ext uri="{FF2B5EF4-FFF2-40B4-BE49-F238E27FC236}">
                  <a16:creationId xmlns:a16="http://schemas.microsoft.com/office/drawing/2014/main" id="{6ECAECAD-7284-3749-B255-5A996FCC15F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72188" y="1690687"/>
              <a:ext cx="3153327" cy="4160899"/>
            </a:xfrm>
            <a:prstGeom prst="rect">
              <a:avLst/>
            </a:prstGeom>
          </p:spPr>
        </p:pic>
        <p:pic>
          <p:nvPicPr>
            <p:cNvPr id="10" name="Picture 9">
              <a:extLst>
                <a:ext uri="{FF2B5EF4-FFF2-40B4-BE49-F238E27FC236}">
                  <a16:creationId xmlns:a16="http://schemas.microsoft.com/office/drawing/2014/main" id="{E139DB56-32FF-6D4D-A433-3F8F71622CF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825515" y="1690688"/>
              <a:ext cx="3213551" cy="4160899"/>
            </a:xfrm>
            <a:prstGeom prst="rect">
              <a:avLst/>
            </a:prstGeom>
          </p:spPr>
        </p:pic>
        <p:pic>
          <p:nvPicPr>
            <p:cNvPr id="12" name="Picture 11">
              <a:extLst>
                <a:ext uri="{FF2B5EF4-FFF2-40B4-BE49-F238E27FC236}">
                  <a16:creationId xmlns:a16="http://schemas.microsoft.com/office/drawing/2014/main" id="{4D77090D-F1F9-534D-A67F-EFF806638AD0}"/>
                </a:ext>
              </a:extLst>
            </p:cNvPr>
            <p:cNvPicPr>
              <a:picLocks noChangeAspect="1"/>
            </p:cNvPicPr>
            <p:nvPr/>
          </p:nvPicPr>
          <p:blipFill>
            <a:blip r:embed="rId7" cstate="email">
              <a:biLevel thresh="75000"/>
              <a:extLst>
                <a:ext uri="{28A0092B-C50C-407E-A947-70E740481C1C}">
                  <a14:useLocalDpi xmlns:a14="http://schemas.microsoft.com/office/drawing/2010/main"/>
                </a:ext>
              </a:extLst>
            </a:blip>
            <a:stretch>
              <a:fillRect/>
            </a:stretch>
          </p:blipFill>
          <p:spPr>
            <a:xfrm>
              <a:off x="5529676" y="5688837"/>
              <a:ext cx="631541" cy="631541"/>
            </a:xfrm>
            <a:prstGeom prst="rect">
              <a:avLst/>
            </a:prstGeom>
          </p:spPr>
        </p:pic>
        <p:sp>
          <p:nvSpPr>
            <p:cNvPr id="13" name="TextBox 12">
              <a:extLst>
                <a:ext uri="{FF2B5EF4-FFF2-40B4-BE49-F238E27FC236}">
                  <a16:creationId xmlns:a16="http://schemas.microsoft.com/office/drawing/2014/main" id="{CA827F82-911A-4741-8FD9-8B0B06A82802}"/>
                </a:ext>
              </a:extLst>
            </p:cNvPr>
            <p:cNvSpPr txBox="1"/>
            <p:nvPr/>
          </p:nvSpPr>
          <p:spPr>
            <a:xfrm>
              <a:off x="9413676" y="5804552"/>
              <a:ext cx="2371192" cy="391509"/>
            </a:xfrm>
            <a:prstGeom prst="rect">
              <a:avLst/>
            </a:prstGeom>
            <a:noFill/>
          </p:spPr>
          <p:txBody>
            <a:bodyPr wrap="square" rtlCol="0">
              <a:spAutoFit/>
            </a:bodyPr>
            <a:lstStyle/>
            <a:p>
              <a:r>
                <a:rPr lang="en-US" sz="2205" dirty="0">
                  <a:latin typeface="Arial" panose="020B0604020202020204" pitchFamily="34" charset="0"/>
                  <a:cs typeface="Arial" panose="020B0604020202020204" pitchFamily="34" charset="0"/>
                </a:rPr>
                <a:t>40–60 seconds</a:t>
              </a:r>
            </a:p>
          </p:txBody>
        </p:sp>
        <p:pic>
          <p:nvPicPr>
            <p:cNvPr id="14" name="Picture 13">
              <a:extLst>
                <a:ext uri="{FF2B5EF4-FFF2-40B4-BE49-F238E27FC236}">
                  <a16:creationId xmlns:a16="http://schemas.microsoft.com/office/drawing/2014/main" id="{63F17F79-47F5-2246-89F4-0D0C2AE1E536}"/>
                </a:ext>
              </a:extLst>
            </p:cNvPr>
            <p:cNvPicPr>
              <a:picLocks noChangeAspect="1"/>
            </p:cNvPicPr>
            <p:nvPr/>
          </p:nvPicPr>
          <p:blipFill>
            <a:blip r:embed="rId7" cstate="email">
              <a:biLevel thresh="75000"/>
              <a:extLst>
                <a:ext uri="{28A0092B-C50C-407E-A947-70E740481C1C}">
                  <a14:useLocalDpi xmlns:a14="http://schemas.microsoft.com/office/drawing/2010/main"/>
                </a:ext>
              </a:extLst>
            </a:blip>
            <a:stretch>
              <a:fillRect/>
            </a:stretch>
          </p:blipFill>
          <p:spPr>
            <a:xfrm>
              <a:off x="8754025" y="5694442"/>
              <a:ext cx="631541" cy="631541"/>
            </a:xfrm>
            <a:prstGeom prst="rect">
              <a:avLst/>
            </a:prstGeom>
          </p:spPr>
        </p:pic>
      </p:grpSp>
      <p:sp>
        <p:nvSpPr>
          <p:cNvPr id="20" name="TextBox 19"/>
          <p:cNvSpPr txBox="1"/>
          <p:nvPr/>
        </p:nvSpPr>
        <p:spPr>
          <a:xfrm>
            <a:off x="4586740" y="7148988"/>
            <a:ext cx="6496572" cy="276999"/>
          </a:xfrm>
          <a:prstGeom prst="rect">
            <a:avLst/>
          </a:prstGeom>
          <a:noFill/>
        </p:spPr>
        <p:txBody>
          <a:bodyPr wrap="square" rtlCol="0">
            <a:spAutoFit/>
          </a:bodyPr>
          <a:lstStyle/>
          <a:p>
            <a:r>
              <a:rPr lang="en-US" sz="1200" dirty="0">
                <a:latin typeface="Arial" charset="0"/>
                <a:ea typeface="Arial" charset="0"/>
                <a:cs typeface="Arial" charset="0"/>
                <a:hlinkClick r:id="rId8"/>
              </a:rPr>
              <a:t>https://www.who.int/infection-prevention/tools/hand-hygiene/workplace_reminders/en/</a:t>
            </a:r>
            <a:r>
              <a:rPr lang="en-US" sz="1200" dirty="0">
                <a:latin typeface="Arial" charset="0"/>
                <a:ea typeface="Arial" charset="0"/>
                <a:cs typeface="Arial" charset="0"/>
              </a:rPr>
              <a:t> </a:t>
            </a:r>
          </a:p>
        </p:txBody>
      </p:sp>
      <p:sp>
        <p:nvSpPr>
          <p:cNvPr id="3" name="TextBox 2">
            <a:extLst>
              <a:ext uri="{FF2B5EF4-FFF2-40B4-BE49-F238E27FC236}">
                <a16:creationId xmlns:a16="http://schemas.microsoft.com/office/drawing/2014/main" id="{31B73084-272F-204E-BF0E-219DB0FDBEC2}"/>
              </a:ext>
            </a:extLst>
          </p:cNvPr>
          <p:cNvSpPr txBox="1"/>
          <p:nvPr/>
        </p:nvSpPr>
        <p:spPr>
          <a:xfrm>
            <a:off x="270303" y="1318414"/>
            <a:ext cx="3767616" cy="4708981"/>
          </a:xfrm>
          <a:prstGeom prst="rect">
            <a:avLst/>
          </a:prstGeom>
          <a:noFill/>
        </p:spPr>
        <p:txBody>
          <a:bodyPr wrap="square" rtlCol="0">
            <a:spAutoFit/>
          </a:bodyPr>
          <a:lstStyle/>
          <a:p>
            <a:r>
              <a:rPr lang="en-US" sz="6000" dirty="0">
                <a:latin typeface="Arial" panose="020B0604020202020204" pitchFamily="34" charset="0"/>
                <a:cs typeface="Arial" panose="020B0604020202020204" pitchFamily="34" charset="0"/>
              </a:rPr>
              <a:t>Ensuring how to clean hands effectively</a:t>
            </a:r>
          </a:p>
        </p:txBody>
      </p:sp>
    </p:spTree>
    <p:extLst>
      <p:ext uri="{BB962C8B-B14F-4D97-AF65-F5344CB8AC3E}">
        <p14:creationId xmlns:p14="http://schemas.microsoft.com/office/powerpoint/2010/main" val="12846918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08F43-DDCD-C84F-845C-3D51A7E4DD2A}"/>
              </a:ext>
            </a:extLst>
          </p:cNvPr>
          <p:cNvSpPr>
            <a:spLocks noGrp="1"/>
          </p:cNvSpPr>
          <p:nvPr>
            <p:ph type="title"/>
          </p:nvPr>
        </p:nvSpPr>
        <p:spPr>
          <a:xfrm>
            <a:off x="195943" y="-247717"/>
            <a:ext cx="9223058" cy="1461495"/>
          </a:xfrm>
        </p:spPr>
        <p:txBody>
          <a:bodyPr>
            <a:normAutofit/>
          </a:bodyPr>
          <a:lstStyle/>
          <a:p>
            <a:r>
              <a:rPr lang="en-US" sz="3100" b="1" dirty="0">
                <a:solidFill>
                  <a:srgbClr val="00A1DF"/>
                </a:solidFill>
                <a:latin typeface="Ebrima" panose="02000000000000000000" pitchFamily="2" charset="0"/>
                <a:ea typeface="Ebrima" panose="02000000000000000000" pitchFamily="2" charset="0"/>
                <a:cs typeface="Ebrima" panose="02000000000000000000" pitchFamily="2" charset="0"/>
              </a:rPr>
              <a:t>3. Check it – monitoring &amp; feedback</a:t>
            </a:r>
          </a:p>
        </p:txBody>
      </p:sp>
      <p:sp>
        <p:nvSpPr>
          <p:cNvPr id="6" name="Content Placeholder 5">
            <a:extLst>
              <a:ext uri="{FF2B5EF4-FFF2-40B4-BE49-F238E27FC236}">
                <a16:creationId xmlns:a16="http://schemas.microsoft.com/office/drawing/2014/main" id="{13BAAD24-D650-3945-A54D-5FEF7E8F3406}"/>
              </a:ext>
            </a:extLst>
          </p:cNvPr>
          <p:cNvSpPr txBox="1">
            <a:spLocks noGrp="1"/>
          </p:cNvSpPr>
          <p:nvPr>
            <p:ph idx="1"/>
          </p:nvPr>
        </p:nvSpPr>
        <p:spPr>
          <a:xfrm>
            <a:off x="115043" y="1415113"/>
            <a:ext cx="6701404" cy="4952638"/>
          </a:xfrm>
          <a:prstGeom prst="rect">
            <a:avLst/>
          </a:prstGeom>
          <a:noFill/>
        </p:spPr>
        <p:txBody>
          <a:bodyPr wrap="square" rtlCol="0">
            <a:spAutoFit/>
          </a:bodyPr>
          <a:lstStyle/>
          <a:p>
            <a:pPr marL="315039" indent="-315039">
              <a:buFont typeface="Arial"/>
              <a:buChar char="•"/>
            </a:pPr>
            <a:r>
              <a:rPr lang="en-US" sz="2000" dirty="0">
                <a:solidFill>
                  <a:srgbClr val="002060"/>
                </a:solidFill>
                <a:latin typeface="Arial" panose="020B0604020202020204" pitchFamily="34" charset="0"/>
                <a:cs typeface="Arial" panose="020B0604020202020204" pitchFamily="34" charset="0"/>
              </a:rPr>
              <a:t>The right things are in place to </a:t>
            </a:r>
            <a:r>
              <a:rPr lang="en-US" sz="2000" dirty="0">
                <a:solidFill>
                  <a:srgbClr val="FF00FF"/>
                </a:solidFill>
                <a:latin typeface="Arial" panose="020B0604020202020204" pitchFamily="34" charset="0"/>
                <a:cs typeface="Arial" panose="020B0604020202020204" pitchFamily="34" charset="0"/>
              </a:rPr>
              <a:t>monitor</a:t>
            </a:r>
            <a:r>
              <a:rPr lang="en-US" sz="2000" dirty="0">
                <a:solidFill>
                  <a:srgbClr val="002060"/>
                </a:solidFill>
                <a:latin typeface="Arial" panose="020B0604020202020204" pitchFamily="34" charset="0"/>
                <a:cs typeface="Arial" panose="020B0604020202020204" pitchFamily="34" charset="0"/>
              </a:rPr>
              <a:t> </a:t>
            </a:r>
            <a:r>
              <a:rPr lang="en-US" sz="2000" dirty="0">
                <a:solidFill>
                  <a:srgbClr val="FF00FF"/>
                </a:solidFill>
                <a:latin typeface="Arial" panose="020B0604020202020204" pitchFamily="34" charset="0"/>
                <a:cs typeface="Arial" panose="020B0604020202020204" pitchFamily="34" charset="0"/>
              </a:rPr>
              <a:t>and feedback </a:t>
            </a:r>
            <a:r>
              <a:rPr lang="en-US" sz="2000" dirty="0">
                <a:solidFill>
                  <a:srgbClr val="002060"/>
                </a:solidFill>
                <a:latin typeface="Arial" panose="020B0604020202020204" pitchFamily="34" charset="0"/>
                <a:cs typeface="Arial" panose="020B0604020202020204" pitchFamily="34" charset="0"/>
              </a:rPr>
              <a:t>on hand hygiene, including responsibilities and the use of valid tools </a:t>
            </a:r>
          </a:p>
          <a:p>
            <a:pPr marL="315039" indent="-315039">
              <a:buFont typeface="Arial"/>
              <a:buChar char="•"/>
            </a:pPr>
            <a:r>
              <a:rPr lang="en-US" sz="2000" dirty="0">
                <a:solidFill>
                  <a:srgbClr val="002060"/>
                </a:solidFill>
                <a:latin typeface="Arial" panose="020B0604020202020204" pitchFamily="34" charset="0"/>
                <a:cs typeface="Arial" panose="020B0604020202020204" pitchFamily="34" charset="0"/>
              </a:rPr>
              <a:t>In the facility where WASH FIT is being implemented, ask:</a:t>
            </a:r>
          </a:p>
          <a:p>
            <a:pPr marL="819102" lvl="2" indent="-315039">
              <a:spcBef>
                <a:spcPts val="1103"/>
              </a:spcBef>
              <a:buFont typeface="Arial"/>
              <a:buChar char="•"/>
            </a:pPr>
            <a:r>
              <a:rPr lang="en-US" sz="2000" dirty="0">
                <a:solidFill>
                  <a:srgbClr val="FF00FF"/>
                </a:solidFill>
                <a:latin typeface="Arial" panose="020B0604020202020204" pitchFamily="34" charset="0"/>
                <a:cs typeface="Arial" panose="020B0604020202020204" pitchFamily="34" charset="0"/>
              </a:rPr>
              <a:t>Does the facility have dedicated trained staff to monitor </a:t>
            </a:r>
            <a:r>
              <a:rPr lang="en-US" sz="2000" dirty="0">
                <a:solidFill>
                  <a:srgbClr val="002060"/>
                </a:solidFill>
                <a:latin typeface="Arial" panose="020B0604020202020204" pitchFamily="34" charset="0"/>
                <a:cs typeface="Arial" panose="020B0604020202020204" pitchFamily="34" charset="0"/>
              </a:rPr>
              <a:t>hand hygiene resources and compliance among a range of health workers? </a:t>
            </a:r>
          </a:p>
          <a:p>
            <a:pPr marL="819102" lvl="2" indent="-315039">
              <a:spcBef>
                <a:spcPts val="1103"/>
              </a:spcBef>
              <a:buFont typeface="Arial"/>
              <a:buChar char="•"/>
            </a:pPr>
            <a:r>
              <a:rPr lang="en-US" sz="2000" dirty="0">
                <a:solidFill>
                  <a:srgbClr val="FF00FF"/>
                </a:solidFill>
                <a:latin typeface="Arial" panose="020B0604020202020204" pitchFamily="34" charset="0"/>
                <a:cs typeface="Arial" panose="020B0604020202020204" pitchFamily="34" charset="0"/>
              </a:rPr>
              <a:t>Does the facility monitor </a:t>
            </a:r>
            <a:r>
              <a:rPr lang="en-US" sz="2000" dirty="0">
                <a:solidFill>
                  <a:srgbClr val="002060"/>
                </a:solidFill>
                <a:latin typeface="Arial" panose="020B0604020202020204" pitchFamily="34" charset="0"/>
                <a:cs typeface="Arial" panose="020B0604020202020204" pitchFamily="34" charset="0"/>
              </a:rPr>
              <a:t>hand hygiene perceptions and knowledge in a range of health workers?</a:t>
            </a:r>
          </a:p>
          <a:p>
            <a:pPr marL="819102" lvl="2" indent="-315039">
              <a:spcBef>
                <a:spcPts val="1103"/>
              </a:spcBef>
              <a:buFont typeface="Arial"/>
              <a:buChar char="•"/>
            </a:pPr>
            <a:r>
              <a:rPr lang="en-US" sz="2000" dirty="0">
                <a:solidFill>
                  <a:srgbClr val="FF00FF"/>
                </a:solidFill>
                <a:latin typeface="Arial" panose="020B0604020202020204" pitchFamily="34" charset="0"/>
                <a:cs typeface="Arial" panose="020B0604020202020204" pitchFamily="34" charset="0"/>
              </a:rPr>
              <a:t>How is feedback given </a:t>
            </a:r>
            <a:r>
              <a:rPr lang="en-US" sz="2000" dirty="0">
                <a:solidFill>
                  <a:srgbClr val="002060"/>
                </a:solidFill>
                <a:latin typeface="Arial" panose="020B0604020202020204" pitchFamily="34" charset="0"/>
                <a:cs typeface="Arial" panose="020B0604020202020204" pitchFamily="34" charset="0"/>
              </a:rPr>
              <a:t>to support improvement? </a:t>
            </a:r>
            <a:r>
              <a:rPr lang="en-US" sz="2000" dirty="0">
                <a:solidFill>
                  <a:srgbClr val="FF00FF"/>
                </a:solidFill>
                <a:latin typeface="Arial" panose="020B0604020202020204" pitchFamily="34" charset="0"/>
                <a:cs typeface="Arial" panose="020B0604020202020204" pitchFamily="34" charset="0"/>
              </a:rPr>
              <a:t>How will the facility know that an improvement has taken place </a:t>
            </a:r>
            <a:r>
              <a:rPr lang="en-US" sz="2000" dirty="0">
                <a:solidFill>
                  <a:srgbClr val="002060"/>
                </a:solidFill>
                <a:latin typeface="Arial" panose="020B0604020202020204" pitchFamily="34" charset="0"/>
                <a:cs typeface="Arial" panose="020B0604020202020204" pitchFamily="34" charset="0"/>
              </a:rPr>
              <a:t>(e.g. how regular is monitoring and feedback)?</a:t>
            </a:r>
          </a:p>
          <a:p>
            <a:pPr marL="819102" lvl="2" indent="-315039">
              <a:spcBef>
                <a:spcPts val="1103"/>
              </a:spcBef>
              <a:buFont typeface="Arial"/>
              <a:buChar char="•"/>
            </a:pPr>
            <a:endParaRPr lang="en-US" sz="2000" dirty="0">
              <a:solidFill>
                <a:srgbClr val="002060"/>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1AF4A6F7-3F54-BE49-A2E8-50F9833A223F}"/>
              </a:ext>
            </a:extLst>
          </p:cNvPr>
          <p:cNvPicPr>
            <a:picLocks noChangeAspect="1"/>
          </p:cNvPicPr>
          <p:nvPr/>
        </p:nvPicPr>
        <p:blipFill rotWithShape="1">
          <a:blip r:embed="rId3" cstate="email">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9865708" y="98041"/>
            <a:ext cx="550780" cy="793832"/>
          </a:xfrm>
          <a:prstGeom prst="rect">
            <a:avLst/>
          </a:prstGeom>
        </p:spPr>
      </p:pic>
      <p:pic>
        <p:nvPicPr>
          <p:cNvPr id="9" name="Picture 3">
            <a:extLst>
              <a:ext uri="{FF2B5EF4-FFF2-40B4-BE49-F238E27FC236}">
                <a16:creationId xmlns:a16="http://schemas.microsoft.com/office/drawing/2014/main" id="{E3ACFE68-6521-CB4D-8BD8-95D1B7239F52}"/>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250853" y="992540"/>
            <a:ext cx="3109740" cy="439694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Lst>
        </p:spPr>
      </p:pic>
      <p:sp>
        <p:nvSpPr>
          <p:cNvPr id="5" name="TextBox 4"/>
          <p:cNvSpPr txBox="1"/>
          <p:nvPr/>
        </p:nvSpPr>
        <p:spPr>
          <a:xfrm>
            <a:off x="0" y="6849102"/>
            <a:ext cx="12173191" cy="646331"/>
          </a:xfrm>
          <a:prstGeom prst="rect">
            <a:avLst/>
          </a:prstGeom>
          <a:noFill/>
        </p:spPr>
        <p:txBody>
          <a:bodyPr wrap="square" rtlCol="0">
            <a:spAutoFit/>
          </a:bodyPr>
          <a:lstStyle/>
          <a:p>
            <a:r>
              <a:rPr lang="en-US" sz="1200" dirty="0">
                <a:solidFill>
                  <a:srgbClr val="002060"/>
                </a:solidFill>
                <a:latin typeface="Arial" panose="020B0604020202020204" pitchFamily="34" charset="0"/>
                <a:cs typeface="Arial" panose="020B0604020202020204" pitchFamily="34" charset="0"/>
              </a:rPr>
              <a:t>WHO Observation Form </a:t>
            </a:r>
            <a:r>
              <a:rPr lang="en-US" sz="1200" dirty="0">
                <a:solidFill>
                  <a:srgbClr val="002060"/>
                </a:solidFill>
                <a:latin typeface="Arial" panose="020B0604020202020204" pitchFamily="34" charset="0"/>
                <a:cs typeface="Arial" panose="020B0604020202020204" pitchFamily="34" charset="0"/>
                <a:hlinkClick r:id="rId6"/>
              </a:rPr>
              <a:t>https://www.who.int/infection-prevention/tools/hand-hygiene/evaluation_feedback/en/</a:t>
            </a:r>
            <a:endParaRPr lang="en-US" sz="1200" dirty="0">
              <a:solidFill>
                <a:srgbClr val="002060"/>
              </a:solidFill>
              <a:latin typeface="Arial" panose="020B0604020202020204" pitchFamily="34" charset="0"/>
              <a:cs typeface="Arial" panose="020B0604020202020204" pitchFamily="34" charset="0"/>
            </a:endParaRPr>
          </a:p>
          <a:p>
            <a:r>
              <a:rPr lang="en-US" sz="1200" dirty="0">
                <a:solidFill>
                  <a:srgbClr val="002060"/>
                </a:solidFill>
                <a:latin typeface="Arial" panose="020B0604020202020204" pitchFamily="34" charset="0"/>
                <a:cs typeface="Arial" panose="020B0604020202020204" pitchFamily="34" charset="0"/>
              </a:rPr>
              <a:t>WHO Technical Reference Manual </a:t>
            </a:r>
            <a:r>
              <a:rPr lang="en-US" sz="1200" dirty="0">
                <a:solidFill>
                  <a:srgbClr val="002060"/>
                </a:solidFill>
                <a:latin typeface="Arial" panose="020B0604020202020204" pitchFamily="34" charset="0"/>
                <a:cs typeface="Arial" panose="020B0604020202020204" pitchFamily="34" charset="0"/>
                <a:hlinkClick r:id="rId7"/>
              </a:rPr>
              <a:t>https://apps.who.int/iris/bitstream/handle/10665/44196/9789241598606_eng.pdf;jsessionid=535108637C3FCB039B3F9B4EB2589809?sequence=1</a:t>
            </a:r>
            <a:r>
              <a:rPr lang="en-US" sz="1200" dirty="0">
                <a:solidFill>
                  <a:srgbClr val="002060"/>
                </a:solidFill>
                <a:latin typeface="Arial" panose="020B0604020202020204" pitchFamily="34" charset="0"/>
                <a:cs typeface="Arial" panose="020B0604020202020204" pitchFamily="34" charset="0"/>
              </a:rPr>
              <a:t>  </a:t>
            </a:r>
          </a:p>
        </p:txBody>
      </p:sp>
      <p:sp>
        <p:nvSpPr>
          <p:cNvPr id="4" name="TextBox 3">
            <a:extLst>
              <a:ext uri="{FF2B5EF4-FFF2-40B4-BE49-F238E27FC236}">
                <a16:creationId xmlns:a16="http://schemas.microsoft.com/office/drawing/2014/main" id="{B4D2B0C0-B552-174B-A0B2-872DEBD2FEED}"/>
              </a:ext>
            </a:extLst>
          </p:cNvPr>
          <p:cNvSpPr txBox="1"/>
          <p:nvPr/>
        </p:nvSpPr>
        <p:spPr>
          <a:xfrm>
            <a:off x="6816447" y="5469496"/>
            <a:ext cx="3978553" cy="1178271"/>
          </a:xfrm>
          <a:prstGeom prst="rect">
            <a:avLst/>
          </a:prstGeom>
          <a:noFill/>
        </p:spPr>
        <p:txBody>
          <a:bodyPr wrap="square" rtlCol="0">
            <a:spAutoFit/>
          </a:bodyPr>
          <a:lstStyle/>
          <a:p>
            <a:pPr algn="ctr"/>
            <a:r>
              <a:rPr lang="en-US" sz="1764" dirty="0">
                <a:solidFill>
                  <a:srgbClr val="002060"/>
                </a:solidFill>
                <a:latin typeface="Arial" panose="020B0604020202020204" pitchFamily="34" charset="0"/>
                <a:cs typeface="Arial" panose="020B0604020202020204" pitchFamily="34" charset="0"/>
              </a:rPr>
              <a:t>This WHO hand hygiene observation form checks compliance and provides feedback according to the Five Moments for hand hygiene</a:t>
            </a:r>
          </a:p>
        </p:txBody>
      </p:sp>
    </p:spTree>
    <p:extLst>
      <p:ext uri="{BB962C8B-B14F-4D97-AF65-F5344CB8AC3E}">
        <p14:creationId xmlns:p14="http://schemas.microsoft.com/office/powerpoint/2010/main" val="25874657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08F43-DDCD-C84F-845C-3D51A7E4DD2A}"/>
              </a:ext>
            </a:extLst>
          </p:cNvPr>
          <p:cNvSpPr>
            <a:spLocks noGrp="1"/>
          </p:cNvSpPr>
          <p:nvPr>
            <p:ph type="title"/>
          </p:nvPr>
        </p:nvSpPr>
        <p:spPr>
          <a:xfrm>
            <a:off x="0" y="60390"/>
            <a:ext cx="9223058" cy="1461495"/>
          </a:xfrm>
        </p:spPr>
        <p:txBody>
          <a:bodyPr>
            <a:normAutofit/>
          </a:bodyPr>
          <a:lstStyle/>
          <a:p>
            <a:r>
              <a:rPr lang="en-US" sz="3100" b="1" dirty="0">
                <a:solidFill>
                  <a:srgbClr val="00A1DF"/>
                </a:solidFill>
                <a:latin typeface="Ebrima" panose="02000000000000000000" pitchFamily="2" charset="0"/>
                <a:ea typeface="Ebrima" panose="02000000000000000000" pitchFamily="2" charset="0"/>
                <a:cs typeface="Ebrima" panose="02000000000000000000" pitchFamily="2" charset="0"/>
              </a:rPr>
              <a:t>3. Check it &amp; WASH FIT</a:t>
            </a:r>
          </a:p>
        </p:txBody>
      </p:sp>
      <p:pic>
        <p:nvPicPr>
          <p:cNvPr id="3" name="Picture 2">
            <a:extLst>
              <a:ext uri="{FF2B5EF4-FFF2-40B4-BE49-F238E27FC236}">
                <a16:creationId xmlns:a16="http://schemas.microsoft.com/office/drawing/2014/main" id="{1AF4A6F7-3F54-BE49-A2E8-50F9833A223F}"/>
              </a:ext>
            </a:extLst>
          </p:cNvPr>
          <p:cNvPicPr>
            <a:picLocks noChangeAspect="1"/>
          </p:cNvPicPr>
          <p:nvPr/>
        </p:nvPicPr>
        <p:blipFill rotWithShape="1">
          <a:blip r:embed="rId3" cstate="email">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9998381" y="-2695"/>
            <a:ext cx="550780" cy="793832"/>
          </a:xfrm>
          <a:prstGeom prst="rect">
            <a:avLst/>
          </a:prstGeom>
        </p:spPr>
      </p:pic>
      <p:grpSp>
        <p:nvGrpSpPr>
          <p:cNvPr id="8" name="Group 7">
            <a:extLst>
              <a:ext uri="{FF2B5EF4-FFF2-40B4-BE49-F238E27FC236}">
                <a16:creationId xmlns:a16="http://schemas.microsoft.com/office/drawing/2014/main" id="{AB213A2E-F6A0-5442-8E5E-65650A8C8FCD}"/>
              </a:ext>
            </a:extLst>
          </p:cNvPr>
          <p:cNvGrpSpPr/>
          <p:nvPr/>
        </p:nvGrpSpPr>
        <p:grpSpPr>
          <a:xfrm>
            <a:off x="5202461" y="791137"/>
            <a:ext cx="5346700" cy="2548497"/>
            <a:chOff x="463604" y="5093909"/>
            <a:chExt cx="5975574" cy="2311465"/>
          </a:xfrm>
        </p:grpSpPr>
        <p:sp>
          <p:nvSpPr>
            <p:cNvPr id="10" name="Rectangle 9">
              <a:extLst>
                <a:ext uri="{FF2B5EF4-FFF2-40B4-BE49-F238E27FC236}">
                  <a16:creationId xmlns:a16="http://schemas.microsoft.com/office/drawing/2014/main" id="{4597F4A7-5B6D-EE45-AC3B-82E977B1DE34}"/>
                </a:ext>
              </a:extLst>
            </p:cNvPr>
            <p:cNvSpPr/>
            <p:nvPr/>
          </p:nvSpPr>
          <p:spPr>
            <a:xfrm>
              <a:off x="463604" y="5093909"/>
              <a:ext cx="5975574" cy="527642"/>
            </a:xfrm>
            <a:prstGeom prst="rect">
              <a:avLst/>
            </a:prstGeom>
            <a:solidFill>
              <a:srgbClr val="FF0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985"/>
            </a:p>
          </p:txBody>
        </p:sp>
        <p:sp>
          <p:nvSpPr>
            <p:cNvPr id="11" name="TextBox 10">
              <a:extLst>
                <a:ext uri="{FF2B5EF4-FFF2-40B4-BE49-F238E27FC236}">
                  <a16:creationId xmlns:a16="http://schemas.microsoft.com/office/drawing/2014/main" id="{3FAAA45C-2D94-AB43-9E17-8772203D41FE}"/>
                </a:ext>
              </a:extLst>
            </p:cNvPr>
            <p:cNvSpPr txBox="1"/>
            <p:nvPr/>
          </p:nvSpPr>
          <p:spPr>
            <a:xfrm>
              <a:off x="573437" y="5191932"/>
              <a:ext cx="5865741" cy="360802"/>
            </a:xfrm>
            <a:prstGeom prst="rect">
              <a:avLst/>
            </a:prstGeom>
            <a:noFill/>
          </p:spPr>
          <p:txBody>
            <a:bodyPr wrap="square" rtlCol="0">
              <a:spAutoFit/>
            </a:bodyPr>
            <a:lstStyle/>
            <a:p>
              <a:pPr algn="r"/>
              <a:r>
                <a:rPr lang="en-US" sz="1985" dirty="0">
                  <a:solidFill>
                    <a:schemeClr val="bg1"/>
                  </a:solidFill>
                  <a:latin typeface="Arial" panose="020B0604020202020204" pitchFamily="34" charset="0"/>
                  <a:cs typeface="Arial" panose="020B0604020202020204" pitchFamily="34" charset="0"/>
                </a:rPr>
                <a:t>Relevant WASH FIT indicators</a:t>
              </a:r>
            </a:p>
          </p:txBody>
        </p:sp>
        <p:sp>
          <p:nvSpPr>
            <p:cNvPr id="12" name="TextBox 11">
              <a:extLst>
                <a:ext uri="{FF2B5EF4-FFF2-40B4-BE49-F238E27FC236}">
                  <a16:creationId xmlns:a16="http://schemas.microsoft.com/office/drawing/2014/main" id="{9DD754AD-99BF-564E-8D71-B5D6539AD176}"/>
                </a:ext>
              </a:extLst>
            </p:cNvPr>
            <p:cNvSpPr txBox="1"/>
            <p:nvPr/>
          </p:nvSpPr>
          <p:spPr>
            <a:xfrm>
              <a:off x="463604" y="5659287"/>
              <a:ext cx="5975574" cy="1746087"/>
            </a:xfrm>
            <a:prstGeom prst="rect">
              <a:avLst/>
            </a:prstGeom>
            <a:noFill/>
          </p:spPr>
          <p:txBody>
            <a:bodyPr wrap="square" rtlCol="0">
              <a:spAutoFit/>
            </a:bodyPr>
            <a:lstStyle/>
            <a:p>
              <a:pPr marL="342900" indent="-342900">
                <a:buFont typeface="Arial" panose="020B0604020202020204" pitchFamily="34" charset="0"/>
                <a:buChar char="•"/>
              </a:pPr>
              <a:r>
                <a:rPr lang="en-US" sz="1985" dirty="0">
                  <a:solidFill>
                    <a:srgbClr val="002060"/>
                  </a:solidFill>
                  <a:latin typeface="Arial" panose="020B0604020202020204" pitchFamily="34" charset="0"/>
                  <a:cs typeface="Arial" panose="020B0604020202020204" pitchFamily="34" charset="0"/>
                </a:rPr>
                <a:t>Advanced: Hand hygiene compliance activities are undertaken regularly</a:t>
              </a:r>
            </a:p>
            <a:p>
              <a:pPr marL="342900" indent="-342900">
                <a:buFont typeface="Arial" panose="020B0604020202020204" pitchFamily="34" charset="0"/>
                <a:buChar char="•"/>
              </a:pPr>
              <a:r>
                <a:rPr lang="en-GB" sz="1985" dirty="0">
                  <a:solidFill>
                    <a:srgbClr val="002060"/>
                  </a:solidFill>
                  <a:latin typeface="Arial" panose="020B0604020202020204" pitchFamily="34" charset="0"/>
                  <a:cs typeface="Arial" panose="020B0604020202020204" pitchFamily="34" charset="0"/>
                </a:rPr>
                <a:t>Advanced: Regular ward-based audits are undertaken to assess the availability of </a:t>
              </a:r>
              <a:r>
                <a:rPr lang="en-GB" sz="1985" dirty="0" err="1">
                  <a:solidFill>
                    <a:srgbClr val="002060"/>
                  </a:solidFill>
                  <a:latin typeface="Arial" panose="020B0604020202020204" pitchFamily="34" charset="0"/>
                  <a:cs typeface="Arial" panose="020B0604020202020204" pitchFamily="34" charset="0"/>
                </a:rPr>
                <a:t>handrub</a:t>
              </a:r>
              <a:r>
                <a:rPr lang="en-GB" sz="1985" dirty="0">
                  <a:solidFill>
                    <a:srgbClr val="002060"/>
                  </a:solidFill>
                  <a:latin typeface="Arial" panose="020B0604020202020204" pitchFamily="34" charset="0"/>
                  <a:cs typeface="Arial" panose="020B0604020202020204" pitchFamily="34" charset="0"/>
                </a:rPr>
                <a:t>, soap, single use towels and other hand hygiene resources </a:t>
              </a:r>
            </a:p>
          </p:txBody>
        </p:sp>
      </p:grpSp>
      <p:pic>
        <p:nvPicPr>
          <p:cNvPr id="14" name="Picture 13">
            <a:extLst>
              <a:ext uri="{FF2B5EF4-FFF2-40B4-BE49-F238E27FC236}">
                <a16:creationId xmlns:a16="http://schemas.microsoft.com/office/drawing/2014/main" id="{EDEEB19A-EB8E-A541-9DC5-B713FB20CD4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454595" y="3442107"/>
            <a:ext cx="2888952" cy="3851937"/>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44A9176B-EEBF-1748-A9B4-9CC68069968A}"/>
              </a:ext>
            </a:extLst>
          </p:cNvPr>
          <p:cNvSpPr txBox="1"/>
          <p:nvPr/>
        </p:nvSpPr>
        <p:spPr>
          <a:xfrm>
            <a:off x="324074" y="1414492"/>
            <a:ext cx="4554314" cy="5792611"/>
          </a:xfrm>
          <a:prstGeom prst="rect">
            <a:avLst/>
          </a:prstGeom>
          <a:noFill/>
        </p:spPr>
        <p:txBody>
          <a:bodyPr wrap="square" rtlCol="0">
            <a:spAutoFit/>
          </a:bodyPr>
          <a:lstStyle/>
          <a:p>
            <a:r>
              <a:rPr lang="en-US" sz="2646" dirty="0">
                <a:solidFill>
                  <a:srgbClr val="002060"/>
                </a:solidFill>
                <a:latin typeface="Arial" panose="020B0604020202020204" pitchFamily="34" charset="0"/>
                <a:cs typeface="Arial" panose="020B0604020202020204" pitchFamily="34" charset="0"/>
              </a:rPr>
              <a:t>What are some of the </a:t>
            </a:r>
            <a:r>
              <a:rPr lang="en-US" sz="2646" dirty="0">
                <a:latin typeface="Arial" panose="020B0604020202020204" pitchFamily="34" charset="0"/>
                <a:cs typeface="Arial" panose="020B0604020202020204" pitchFamily="34" charset="0"/>
              </a:rPr>
              <a:t>common </a:t>
            </a:r>
            <a:r>
              <a:rPr lang="en-US" sz="2646" b="1" dirty="0">
                <a:solidFill>
                  <a:srgbClr val="FF00FF"/>
                </a:solidFill>
                <a:latin typeface="Arial" panose="020B0604020202020204" pitchFamily="34" charset="0"/>
                <a:cs typeface="Arial" panose="020B0604020202020204" pitchFamily="34" charset="0"/>
              </a:rPr>
              <a:t>challenges associated with monitoring </a:t>
            </a:r>
            <a:r>
              <a:rPr lang="en-US" sz="2646" dirty="0">
                <a:solidFill>
                  <a:srgbClr val="002060"/>
                </a:solidFill>
                <a:latin typeface="Arial" panose="020B0604020202020204" pitchFamily="34" charset="0"/>
                <a:cs typeface="Arial" panose="020B0604020202020204" pitchFamily="34" charset="0"/>
              </a:rPr>
              <a:t>hand hygiene compliance?</a:t>
            </a:r>
          </a:p>
          <a:p>
            <a:endParaRPr lang="en-US" sz="2646" dirty="0">
              <a:solidFill>
                <a:srgbClr val="002060"/>
              </a:solidFill>
              <a:latin typeface="Arial" panose="020B0604020202020204" pitchFamily="34" charset="0"/>
              <a:cs typeface="Arial" panose="020B0604020202020204" pitchFamily="34" charset="0"/>
            </a:endParaRPr>
          </a:p>
          <a:p>
            <a:r>
              <a:rPr lang="en-US" sz="2646" dirty="0">
                <a:solidFill>
                  <a:srgbClr val="002060"/>
                </a:solidFill>
                <a:latin typeface="Arial" panose="020B0604020202020204" pitchFamily="34" charset="0"/>
                <a:cs typeface="Arial" panose="020B0604020202020204" pitchFamily="34" charset="0"/>
              </a:rPr>
              <a:t>How does WASH infrastructure and resources impact on this?</a:t>
            </a:r>
          </a:p>
          <a:p>
            <a:endParaRPr lang="en-US" sz="2646" dirty="0">
              <a:solidFill>
                <a:srgbClr val="002060"/>
              </a:solidFill>
              <a:latin typeface="Arial" panose="020B0604020202020204" pitchFamily="34" charset="0"/>
              <a:cs typeface="Arial" panose="020B0604020202020204" pitchFamily="34" charset="0"/>
            </a:endParaRPr>
          </a:p>
          <a:p>
            <a:r>
              <a:rPr lang="en-US" sz="2646" dirty="0">
                <a:solidFill>
                  <a:srgbClr val="002060"/>
                </a:solidFill>
                <a:latin typeface="Arial" panose="020B0604020202020204" pitchFamily="34" charset="0"/>
                <a:cs typeface="Arial" panose="020B0604020202020204" pitchFamily="34" charset="0"/>
              </a:rPr>
              <a:t>How might these be overcome?</a:t>
            </a:r>
          </a:p>
          <a:p>
            <a:endParaRPr lang="en-US" sz="2646" dirty="0">
              <a:solidFill>
                <a:srgbClr val="002060"/>
              </a:solidFill>
              <a:latin typeface="Arial" panose="020B0604020202020204" pitchFamily="34" charset="0"/>
              <a:cs typeface="Arial" panose="020B0604020202020204" pitchFamily="34" charset="0"/>
            </a:endParaRPr>
          </a:p>
          <a:p>
            <a:r>
              <a:rPr lang="en-US" sz="2646" dirty="0">
                <a:solidFill>
                  <a:srgbClr val="002060"/>
                </a:solidFill>
                <a:latin typeface="Arial" panose="020B0604020202020204" pitchFamily="34" charset="0"/>
                <a:cs typeface="Arial" panose="020B0604020202020204" pitchFamily="34" charset="0"/>
              </a:rPr>
              <a:t>Discuss for a few moments.</a:t>
            </a:r>
          </a:p>
          <a:p>
            <a:endParaRPr lang="en-US" sz="2646"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09862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C9ED5-8996-9F41-AFF4-D8F8758313D3}"/>
              </a:ext>
            </a:extLst>
          </p:cNvPr>
          <p:cNvSpPr>
            <a:spLocks noGrp="1"/>
          </p:cNvSpPr>
          <p:nvPr>
            <p:ph type="title"/>
          </p:nvPr>
        </p:nvSpPr>
        <p:spPr>
          <a:xfrm>
            <a:off x="147342" y="-237546"/>
            <a:ext cx="9223058" cy="1461495"/>
          </a:xfrm>
        </p:spPr>
        <p:txBody>
          <a:bodyPr>
            <a:normAutofit/>
          </a:bodyPr>
          <a:lstStyle/>
          <a:p>
            <a:r>
              <a:rPr lang="en-US" sz="3100" b="1" dirty="0">
                <a:solidFill>
                  <a:srgbClr val="00A1DF"/>
                </a:solidFill>
                <a:latin typeface="Ebrima" panose="02000000000000000000" pitchFamily="2" charset="0"/>
                <a:ea typeface="Ebrima" panose="02000000000000000000" pitchFamily="2" charset="0"/>
                <a:cs typeface="Ebrima" panose="02000000000000000000" pitchFamily="2" charset="0"/>
              </a:rPr>
              <a:t>4. Sell it – communications &amp; reminders</a:t>
            </a:r>
          </a:p>
        </p:txBody>
      </p:sp>
      <p:sp>
        <p:nvSpPr>
          <p:cNvPr id="7" name="Content Placeholder 6">
            <a:extLst>
              <a:ext uri="{FF2B5EF4-FFF2-40B4-BE49-F238E27FC236}">
                <a16:creationId xmlns:a16="http://schemas.microsoft.com/office/drawing/2014/main" id="{8B893363-AF79-1D48-84F1-802BF661291D}"/>
              </a:ext>
            </a:extLst>
          </p:cNvPr>
          <p:cNvSpPr>
            <a:spLocks noGrp="1"/>
          </p:cNvSpPr>
          <p:nvPr>
            <p:ph idx="1"/>
          </p:nvPr>
        </p:nvSpPr>
        <p:spPr>
          <a:xfrm>
            <a:off x="147342" y="748465"/>
            <a:ext cx="6525125" cy="3929540"/>
          </a:xfrm>
        </p:spPr>
        <p:txBody>
          <a:bodyPr>
            <a:noAutofit/>
          </a:bodyPr>
          <a:lstStyle/>
          <a:p>
            <a:r>
              <a:rPr lang="en-US" sz="2100" dirty="0">
                <a:solidFill>
                  <a:srgbClr val="FF00FF"/>
                </a:solidFill>
                <a:latin typeface="Arial" charset="0"/>
                <a:ea typeface="Arial" charset="0"/>
                <a:cs typeface="Arial" charset="0"/>
              </a:rPr>
              <a:t>Development, issue and replacement of hand hygiene promotions </a:t>
            </a:r>
            <a:r>
              <a:rPr lang="en-US" sz="2100" dirty="0">
                <a:solidFill>
                  <a:srgbClr val="002060"/>
                </a:solidFill>
                <a:latin typeface="Arial" charset="0"/>
                <a:ea typeface="Arial" charset="0"/>
                <a:cs typeface="Arial" charset="0"/>
              </a:rPr>
              <a:t>through effective communications including posters and other reminders</a:t>
            </a:r>
          </a:p>
          <a:p>
            <a:r>
              <a:rPr lang="en-US" sz="2100" dirty="0">
                <a:solidFill>
                  <a:srgbClr val="002060"/>
                </a:solidFill>
                <a:latin typeface="Arial" charset="0"/>
                <a:ea typeface="Arial" charset="0"/>
                <a:cs typeface="Arial" charset="0"/>
              </a:rPr>
              <a:t>In the facility where WASH FIT is being implemented, ask:</a:t>
            </a:r>
          </a:p>
          <a:p>
            <a:pPr lvl="1"/>
            <a:r>
              <a:rPr lang="en-US" sz="2100" dirty="0">
                <a:solidFill>
                  <a:srgbClr val="FF00FF"/>
                </a:solidFill>
                <a:latin typeface="Arial" charset="0"/>
                <a:ea typeface="Arial" charset="0"/>
                <a:cs typeface="Arial" charset="0"/>
              </a:rPr>
              <a:t>What is the best way to publicize actions </a:t>
            </a:r>
            <a:r>
              <a:rPr lang="en-US" sz="2100" dirty="0">
                <a:solidFill>
                  <a:srgbClr val="002060"/>
                </a:solidFill>
                <a:latin typeface="Arial" charset="0"/>
                <a:ea typeface="Arial" charset="0"/>
                <a:cs typeface="Arial" charset="0"/>
              </a:rPr>
              <a:t>to support improvement?</a:t>
            </a:r>
          </a:p>
          <a:p>
            <a:pPr lvl="1"/>
            <a:r>
              <a:rPr lang="en-US" sz="2100" dirty="0">
                <a:solidFill>
                  <a:srgbClr val="FF00FF"/>
                </a:solidFill>
                <a:latin typeface="Arial" charset="0"/>
                <a:ea typeface="Arial" charset="0"/>
                <a:cs typeface="Arial" charset="0"/>
              </a:rPr>
              <a:t>Do you engage health care staff/ others </a:t>
            </a:r>
            <a:r>
              <a:rPr lang="en-US" sz="2100" dirty="0">
                <a:solidFill>
                  <a:srgbClr val="002060"/>
                </a:solidFill>
                <a:latin typeface="Arial" charset="0"/>
                <a:ea typeface="Arial" charset="0"/>
                <a:cs typeface="Arial" charset="0"/>
              </a:rPr>
              <a:t>to help produce a range of reminders?</a:t>
            </a:r>
          </a:p>
          <a:p>
            <a:pPr lvl="1"/>
            <a:r>
              <a:rPr lang="en-US" sz="2100" dirty="0">
                <a:solidFill>
                  <a:srgbClr val="FF00FF"/>
                </a:solidFill>
                <a:latin typeface="Arial" charset="0"/>
                <a:ea typeface="Arial" charset="0"/>
                <a:cs typeface="Arial" charset="0"/>
              </a:rPr>
              <a:t>Do the posters and reminders used reinforce and promote the Five Moments </a:t>
            </a:r>
            <a:r>
              <a:rPr lang="en-US" sz="2100" dirty="0">
                <a:solidFill>
                  <a:srgbClr val="002060"/>
                </a:solidFill>
                <a:latin typeface="Arial" charset="0"/>
                <a:ea typeface="Arial" charset="0"/>
                <a:cs typeface="Arial" charset="0"/>
              </a:rPr>
              <a:t>related to the setting?</a:t>
            </a:r>
          </a:p>
          <a:p>
            <a:pPr lvl="1"/>
            <a:r>
              <a:rPr lang="en-US" sz="2100" b="1" dirty="0">
                <a:solidFill>
                  <a:srgbClr val="FF00FF"/>
                </a:solidFill>
                <a:latin typeface="Arial" panose="020B0604020202020204" pitchFamily="34" charset="0"/>
                <a:cs typeface="Arial" panose="020B0604020202020204" pitchFamily="34" charset="0"/>
              </a:rPr>
              <a:t>WASH FIT INDICATOR: </a:t>
            </a:r>
            <a:r>
              <a:rPr lang="en-US" sz="2100" dirty="0">
                <a:solidFill>
                  <a:srgbClr val="09164D"/>
                </a:solidFill>
                <a:latin typeface="Arial" panose="020B0604020202020204" pitchFamily="34" charset="0"/>
                <a:cs typeface="Arial" panose="020B0604020202020204" pitchFamily="34" charset="0"/>
              </a:rPr>
              <a:t>Hand hygiene promotion materials are displayed in all wards/treatment areas and clearly visible </a:t>
            </a:r>
          </a:p>
          <a:p>
            <a:pPr lvl="1"/>
            <a:endParaRPr lang="en-US" sz="2100" dirty="0">
              <a:solidFill>
                <a:srgbClr val="002060"/>
              </a:solidFill>
              <a:latin typeface="Arial" charset="0"/>
              <a:ea typeface="Arial" charset="0"/>
              <a:cs typeface="Arial" charset="0"/>
            </a:endParaRPr>
          </a:p>
          <a:p>
            <a:endParaRPr lang="en-US" sz="2100" dirty="0">
              <a:solidFill>
                <a:srgbClr val="002060"/>
              </a:solidFill>
              <a:latin typeface="Arial" charset="0"/>
              <a:ea typeface="Arial" charset="0"/>
              <a:cs typeface="Arial" charset="0"/>
            </a:endParaRPr>
          </a:p>
        </p:txBody>
      </p:sp>
      <p:pic>
        <p:nvPicPr>
          <p:cNvPr id="3" name="Picture 2">
            <a:extLst>
              <a:ext uri="{FF2B5EF4-FFF2-40B4-BE49-F238E27FC236}">
                <a16:creationId xmlns:a16="http://schemas.microsoft.com/office/drawing/2014/main" id="{661A377F-5667-D147-9A56-0C5A11C7F437}"/>
              </a:ext>
            </a:extLst>
          </p:cNvPr>
          <p:cNvPicPr>
            <a:picLocks noChangeAspect="1"/>
          </p:cNvPicPr>
          <p:nvPr/>
        </p:nvPicPr>
        <p:blipFill rotWithShape="1">
          <a:blip r:embed="rId3" cstate="email">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9641546" y="177313"/>
            <a:ext cx="904512" cy="793833"/>
          </a:xfrm>
          <a:prstGeom prst="rect">
            <a:avLst/>
          </a:prstGeom>
        </p:spPr>
      </p:pic>
      <p:pic>
        <p:nvPicPr>
          <p:cNvPr id="6" name="Picture 5">
            <a:extLst>
              <a:ext uri="{FF2B5EF4-FFF2-40B4-BE49-F238E27FC236}">
                <a16:creationId xmlns:a16="http://schemas.microsoft.com/office/drawing/2014/main" id="{AF1E323D-F8D1-EA49-A85C-22B9ABB682D3}"/>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943613" y="1946787"/>
            <a:ext cx="3602445" cy="3252735"/>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0" y="5930270"/>
            <a:ext cx="10689665" cy="1314206"/>
          </a:xfrm>
          <a:prstGeom prst="rect">
            <a:avLst/>
          </a:prstGeom>
          <a:solidFill>
            <a:srgbClr val="FF0676"/>
          </a:solidFill>
        </p:spPr>
        <p:txBody>
          <a:bodyPr wrap="square" rtlCol="0">
            <a:spAutoFit/>
          </a:bodyPr>
          <a:lstStyle/>
          <a:p>
            <a:r>
              <a:rPr lang="en-US" sz="1985" b="1" dirty="0">
                <a:solidFill>
                  <a:schemeClr val="bg1"/>
                </a:solidFill>
                <a:latin typeface="Arial" panose="020B0604020202020204" pitchFamily="34" charset="0"/>
                <a:cs typeface="Arial" panose="020B0604020202020204" pitchFamily="34" charset="0"/>
              </a:rPr>
              <a:t>Remember:</a:t>
            </a:r>
          </a:p>
          <a:p>
            <a:r>
              <a:rPr lang="en-US" sz="1985" dirty="0">
                <a:solidFill>
                  <a:schemeClr val="bg1"/>
                </a:solidFill>
                <a:latin typeface="Arial" panose="020B0604020202020204" pitchFamily="34" charset="0"/>
                <a:cs typeface="Arial" panose="020B0604020202020204" pitchFamily="34" charset="0"/>
              </a:rPr>
              <a:t>Global campaigns aim to support local efforts to “sell hand hygiene” &amp; change </a:t>
            </a:r>
            <a:r>
              <a:rPr lang="en-US" sz="1985" dirty="0" err="1">
                <a:solidFill>
                  <a:schemeClr val="bg1"/>
                </a:solidFill>
                <a:latin typeface="Arial" panose="020B0604020202020204" pitchFamily="34" charset="0"/>
                <a:cs typeface="Arial" panose="020B0604020202020204" pitchFamily="34" charset="0"/>
              </a:rPr>
              <a:t>behaviours</a:t>
            </a:r>
            <a:endParaRPr lang="en-US" sz="1985" dirty="0">
              <a:solidFill>
                <a:schemeClr val="bg1"/>
              </a:solidFill>
              <a:latin typeface="Arial" panose="020B0604020202020204" pitchFamily="34" charset="0"/>
              <a:cs typeface="Arial" panose="020B0604020202020204" pitchFamily="34" charset="0"/>
            </a:endParaRPr>
          </a:p>
          <a:p>
            <a:r>
              <a:rPr lang="en-US" sz="1985" dirty="0">
                <a:solidFill>
                  <a:schemeClr val="bg1"/>
                </a:solidFill>
                <a:latin typeface="Arial" panose="020B0604020202020204" pitchFamily="34" charset="0"/>
                <a:cs typeface="Arial" panose="020B0604020202020204" pitchFamily="34" charset="0"/>
              </a:rPr>
              <a:t>E.g. WHO’s </a:t>
            </a:r>
            <a:r>
              <a:rPr lang="en-US" sz="1985" b="1" dirty="0">
                <a:solidFill>
                  <a:schemeClr val="bg1"/>
                </a:solidFill>
                <a:latin typeface="Arial" panose="020B0604020202020204" pitchFamily="34" charset="0"/>
                <a:cs typeface="Arial" panose="020B0604020202020204" pitchFamily="34" charset="0"/>
              </a:rPr>
              <a:t>SAVE LIVES: Clean Your Hands</a:t>
            </a:r>
            <a:r>
              <a:rPr lang="en-US" sz="1985" dirty="0">
                <a:solidFill>
                  <a:schemeClr val="bg1"/>
                </a:solidFill>
                <a:latin typeface="Arial" panose="020B0604020202020204" pitchFamily="34" charset="0"/>
                <a:cs typeface="Arial" panose="020B0604020202020204" pitchFamily="34" charset="0"/>
              </a:rPr>
              <a:t> annual campaign helps to keep hand hygiene improvement efforts alive – global solidarity!</a:t>
            </a:r>
            <a:endParaRPr lang="en-GB" sz="1985"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91657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C9ED5-8996-9F41-AFF4-D8F8758313D3}"/>
              </a:ext>
            </a:extLst>
          </p:cNvPr>
          <p:cNvSpPr>
            <a:spLocks noGrp="1"/>
          </p:cNvSpPr>
          <p:nvPr>
            <p:ph type="title"/>
          </p:nvPr>
        </p:nvSpPr>
        <p:spPr>
          <a:xfrm>
            <a:off x="504679" y="182668"/>
            <a:ext cx="9223058" cy="1461495"/>
          </a:xfrm>
        </p:spPr>
        <p:txBody>
          <a:bodyPr>
            <a:normAutofit/>
          </a:bodyPr>
          <a:lstStyle/>
          <a:p>
            <a:r>
              <a:rPr lang="en-US" sz="3100" b="1" dirty="0">
                <a:solidFill>
                  <a:srgbClr val="00A1DF"/>
                </a:solidFill>
                <a:latin typeface="Ebrima" panose="02000000000000000000" pitchFamily="2" charset="0"/>
                <a:ea typeface="Ebrima" panose="02000000000000000000" pitchFamily="2" charset="0"/>
                <a:cs typeface="Ebrima" panose="02000000000000000000" pitchFamily="2" charset="0"/>
              </a:rPr>
              <a:t>4. Sell it &amp; WASH FIT</a:t>
            </a:r>
          </a:p>
        </p:txBody>
      </p:sp>
      <p:sp>
        <p:nvSpPr>
          <p:cNvPr id="5" name="Content Placeholder 5">
            <a:extLst>
              <a:ext uri="{FF2B5EF4-FFF2-40B4-BE49-F238E27FC236}">
                <a16:creationId xmlns:a16="http://schemas.microsoft.com/office/drawing/2014/main" id="{3911C509-D94F-7146-A8A1-E95E1C47EAF0}"/>
              </a:ext>
            </a:extLst>
          </p:cNvPr>
          <p:cNvSpPr txBox="1">
            <a:spLocks noGrp="1"/>
          </p:cNvSpPr>
          <p:nvPr>
            <p:ph idx="1"/>
          </p:nvPr>
        </p:nvSpPr>
        <p:spPr>
          <a:xfrm>
            <a:off x="504679" y="1846156"/>
            <a:ext cx="4398038" cy="30900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buNone/>
            </a:pPr>
            <a:r>
              <a:rPr lang="en-US" sz="2400" dirty="0">
                <a:solidFill>
                  <a:srgbClr val="002060"/>
                </a:solidFill>
                <a:latin typeface="Arial" panose="020B0604020202020204" pitchFamily="34" charset="0"/>
                <a:cs typeface="Arial" panose="020B0604020202020204" pitchFamily="34" charset="0"/>
              </a:rPr>
              <a:t>Promotional materials doesn’t just mean posters.</a:t>
            </a:r>
          </a:p>
          <a:p>
            <a:pPr marL="0" indent="0">
              <a:lnSpc>
                <a:spcPct val="110000"/>
              </a:lnSpc>
              <a:spcBef>
                <a:spcPts val="0"/>
              </a:spcBef>
              <a:buNone/>
            </a:pPr>
            <a:endParaRPr lang="en-US" sz="2400" dirty="0">
              <a:solidFill>
                <a:srgbClr val="002060"/>
              </a:solidFill>
              <a:latin typeface="Arial" panose="020B0604020202020204" pitchFamily="34" charset="0"/>
              <a:cs typeface="Arial" panose="020B0604020202020204" pitchFamily="34" charset="0"/>
            </a:endParaRPr>
          </a:p>
          <a:p>
            <a:pPr marL="0" indent="0">
              <a:lnSpc>
                <a:spcPct val="110000"/>
              </a:lnSpc>
              <a:spcBef>
                <a:spcPts val="0"/>
              </a:spcBef>
              <a:buNone/>
            </a:pPr>
            <a:r>
              <a:rPr lang="en-US" sz="2400" dirty="0">
                <a:solidFill>
                  <a:srgbClr val="002060"/>
                </a:solidFill>
                <a:latin typeface="Arial" panose="020B0604020202020204" pitchFamily="34" charset="0"/>
                <a:cs typeface="Arial" panose="020B0604020202020204" pitchFamily="34" charset="0"/>
              </a:rPr>
              <a:t>Can you think of </a:t>
            </a:r>
            <a:r>
              <a:rPr lang="en-US" sz="2400" b="1" dirty="0">
                <a:solidFill>
                  <a:srgbClr val="FF00FF"/>
                </a:solidFill>
                <a:latin typeface="Arial" panose="020B0604020202020204" pitchFamily="34" charset="0"/>
                <a:cs typeface="Arial" panose="020B0604020202020204" pitchFamily="34" charset="0"/>
              </a:rPr>
              <a:t>other ways to promote </a:t>
            </a:r>
            <a:r>
              <a:rPr lang="en-US" sz="2400" dirty="0">
                <a:solidFill>
                  <a:srgbClr val="002060"/>
                </a:solidFill>
                <a:latin typeface="Arial" panose="020B0604020202020204" pitchFamily="34" charset="0"/>
                <a:cs typeface="Arial" panose="020B0604020202020204" pitchFamily="34" charset="0"/>
              </a:rPr>
              <a:t>hand hygiene in a facility?</a:t>
            </a:r>
          </a:p>
          <a:p>
            <a:pPr marL="0" indent="0">
              <a:lnSpc>
                <a:spcPct val="110000"/>
              </a:lnSpc>
              <a:spcBef>
                <a:spcPts val="0"/>
              </a:spcBef>
              <a:buNone/>
            </a:pPr>
            <a:endParaRPr lang="en-US" sz="2400" dirty="0">
              <a:solidFill>
                <a:srgbClr val="002060"/>
              </a:solidFill>
              <a:latin typeface="Arial" panose="020B0604020202020204" pitchFamily="34" charset="0"/>
              <a:cs typeface="Arial" panose="020B0604020202020204" pitchFamily="34" charset="0"/>
            </a:endParaRPr>
          </a:p>
          <a:p>
            <a:pPr marL="0" indent="0">
              <a:lnSpc>
                <a:spcPct val="110000"/>
              </a:lnSpc>
              <a:spcBef>
                <a:spcPts val="0"/>
              </a:spcBef>
              <a:buNone/>
            </a:pPr>
            <a:r>
              <a:rPr lang="en-US" sz="2400" dirty="0">
                <a:solidFill>
                  <a:srgbClr val="002060"/>
                </a:solidFill>
                <a:latin typeface="Arial" panose="020B0604020202020204" pitchFamily="34" charset="0"/>
                <a:cs typeface="Arial" panose="020B0604020202020204" pitchFamily="34" charset="0"/>
              </a:rPr>
              <a:t>Discuss for a few moments.</a:t>
            </a:r>
          </a:p>
        </p:txBody>
      </p:sp>
      <p:grpSp>
        <p:nvGrpSpPr>
          <p:cNvPr id="9" name="Group 8">
            <a:extLst>
              <a:ext uri="{FF2B5EF4-FFF2-40B4-BE49-F238E27FC236}">
                <a16:creationId xmlns:a16="http://schemas.microsoft.com/office/drawing/2014/main" id="{824A3FF0-7826-244F-BED5-9824650A380A}"/>
              </a:ext>
            </a:extLst>
          </p:cNvPr>
          <p:cNvGrpSpPr/>
          <p:nvPr/>
        </p:nvGrpSpPr>
        <p:grpSpPr>
          <a:xfrm>
            <a:off x="5485650" y="1162738"/>
            <a:ext cx="5207750" cy="1741032"/>
            <a:chOff x="463604" y="5093909"/>
            <a:chExt cx="5975574" cy="1344188"/>
          </a:xfrm>
        </p:grpSpPr>
        <p:sp>
          <p:nvSpPr>
            <p:cNvPr id="6" name="Rectangle 5">
              <a:extLst>
                <a:ext uri="{FF2B5EF4-FFF2-40B4-BE49-F238E27FC236}">
                  <a16:creationId xmlns:a16="http://schemas.microsoft.com/office/drawing/2014/main" id="{CD4311F7-90CA-2340-B356-0ED0FA9C07F2}"/>
                </a:ext>
              </a:extLst>
            </p:cNvPr>
            <p:cNvSpPr/>
            <p:nvPr/>
          </p:nvSpPr>
          <p:spPr>
            <a:xfrm>
              <a:off x="463604" y="5093909"/>
              <a:ext cx="5975574" cy="527642"/>
            </a:xfrm>
            <a:prstGeom prst="rect">
              <a:avLst/>
            </a:prstGeom>
            <a:solidFill>
              <a:srgbClr val="FF0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985"/>
            </a:p>
          </p:txBody>
        </p:sp>
        <p:sp>
          <p:nvSpPr>
            <p:cNvPr id="7" name="TextBox 6">
              <a:extLst>
                <a:ext uri="{FF2B5EF4-FFF2-40B4-BE49-F238E27FC236}">
                  <a16:creationId xmlns:a16="http://schemas.microsoft.com/office/drawing/2014/main" id="{EA72D9ED-EF13-1248-B2F6-D4586626DBD5}"/>
                </a:ext>
              </a:extLst>
            </p:cNvPr>
            <p:cNvSpPr txBox="1"/>
            <p:nvPr/>
          </p:nvSpPr>
          <p:spPr>
            <a:xfrm>
              <a:off x="573437" y="5191932"/>
              <a:ext cx="5865741" cy="307128"/>
            </a:xfrm>
            <a:prstGeom prst="rect">
              <a:avLst/>
            </a:prstGeom>
            <a:noFill/>
          </p:spPr>
          <p:txBody>
            <a:bodyPr wrap="square" rtlCol="0">
              <a:spAutoFit/>
            </a:bodyPr>
            <a:lstStyle/>
            <a:p>
              <a:pPr algn="r"/>
              <a:r>
                <a:rPr lang="en-US" sz="1985" dirty="0">
                  <a:solidFill>
                    <a:schemeClr val="bg1"/>
                  </a:solidFill>
                  <a:latin typeface="Arial" panose="020B0604020202020204" pitchFamily="34" charset="0"/>
                  <a:cs typeface="Arial" panose="020B0604020202020204" pitchFamily="34" charset="0"/>
                </a:rPr>
                <a:t>Relevant WASH FIT indicators</a:t>
              </a:r>
            </a:p>
          </p:txBody>
        </p:sp>
        <p:sp>
          <p:nvSpPr>
            <p:cNvPr id="4" name="TextBox 3">
              <a:extLst>
                <a:ext uri="{FF2B5EF4-FFF2-40B4-BE49-F238E27FC236}">
                  <a16:creationId xmlns:a16="http://schemas.microsoft.com/office/drawing/2014/main" id="{42BA43B3-13D3-5F4C-B1FF-3A3A01865E26}"/>
                </a:ext>
              </a:extLst>
            </p:cNvPr>
            <p:cNvSpPr txBox="1"/>
            <p:nvPr/>
          </p:nvSpPr>
          <p:spPr>
            <a:xfrm>
              <a:off x="463604" y="5659287"/>
              <a:ext cx="5975574" cy="778810"/>
            </a:xfrm>
            <a:prstGeom prst="rect">
              <a:avLst/>
            </a:prstGeom>
            <a:noFill/>
          </p:spPr>
          <p:txBody>
            <a:bodyPr wrap="square" rtlCol="0">
              <a:spAutoFit/>
            </a:bodyPr>
            <a:lstStyle/>
            <a:p>
              <a:pPr algn="r"/>
              <a:r>
                <a:rPr lang="en-US" sz="1985" dirty="0">
                  <a:latin typeface="Arial" panose="020B0604020202020204" pitchFamily="34" charset="0"/>
                  <a:cs typeface="Arial" panose="020B0604020202020204" pitchFamily="34" charset="0"/>
                </a:rPr>
                <a:t>Essential: Hand hygiene promotion materials clearly visible and understandable at key places. </a:t>
              </a:r>
            </a:p>
          </p:txBody>
        </p:sp>
      </p:grpSp>
      <p:pic>
        <p:nvPicPr>
          <p:cNvPr id="8" name="Picture 7">
            <a:extLst>
              <a:ext uri="{FF2B5EF4-FFF2-40B4-BE49-F238E27FC236}">
                <a16:creationId xmlns:a16="http://schemas.microsoft.com/office/drawing/2014/main" id="{72B824B2-3BD9-6D4A-816C-899EA7071D56}"/>
              </a:ext>
            </a:extLst>
          </p:cNvPr>
          <p:cNvPicPr>
            <a:picLocks noChangeAspect="1"/>
          </p:cNvPicPr>
          <p:nvPr/>
        </p:nvPicPr>
        <p:blipFill rotWithShape="1">
          <a:blip r:embed="rId3" cstate="email">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9482351" y="139330"/>
            <a:ext cx="904512" cy="793833"/>
          </a:xfrm>
          <a:prstGeom prst="rect">
            <a:avLst/>
          </a:prstGeom>
        </p:spPr>
      </p:pic>
      <p:pic>
        <p:nvPicPr>
          <p:cNvPr id="13" name="Picture 12">
            <a:extLst>
              <a:ext uri="{FF2B5EF4-FFF2-40B4-BE49-F238E27FC236}">
                <a16:creationId xmlns:a16="http://schemas.microsoft.com/office/drawing/2014/main" id="{A728376E-A509-48DC-9379-1BA33A3AD49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662478" y="3011163"/>
            <a:ext cx="1859916" cy="2592258"/>
          </a:xfrm>
          <a:prstGeom prst="rect">
            <a:avLst/>
          </a:prstGeom>
          <a:ln>
            <a:noFill/>
          </a:ln>
          <a:effectLst>
            <a:outerShdw blurRad="292100" dist="139700" dir="2700000" algn="tl" rotWithShape="0">
              <a:srgbClr val="333333">
                <a:alpha val="65000"/>
              </a:srgbClr>
            </a:outerShdw>
          </a:effectLst>
        </p:spPr>
      </p:pic>
      <p:pic>
        <p:nvPicPr>
          <p:cNvPr id="14" name="Image 3">
            <a:extLst>
              <a:ext uri="{FF2B5EF4-FFF2-40B4-BE49-F238E27FC236}">
                <a16:creationId xmlns:a16="http://schemas.microsoft.com/office/drawing/2014/main" id="{68556E68-EDD8-4A4F-BD8B-8B6DD082012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053442" y="3263003"/>
            <a:ext cx="3458311" cy="1964900"/>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233194" y="7016120"/>
            <a:ext cx="7856331" cy="461665"/>
          </a:xfrm>
          <a:prstGeom prst="rect">
            <a:avLst/>
          </a:prstGeom>
          <a:noFill/>
        </p:spPr>
        <p:txBody>
          <a:bodyPr wrap="square" rtlCol="0">
            <a:spAutoFit/>
          </a:bodyPr>
          <a:lstStyle/>
          <a:p>
            <a:r>
              <a:rPr lang="en-US" sz="1200" dirty="0">
                <a:latin typeface="Arial" charset="0"/>
                <a:ea typeface="Arial" charset="0"/>
                <a:cs typeface="Arial" charset="0"/>
                <a:hlinkClick r:id="rId7"/>
              </a:rPr>
              <a:t>https://www.who.int/infection-prevention/campaigns/clean-hands/en/</a:t>
            </a:r>
            <a:endParaRPr lang="en-US" sz="1200" dirty="0">
              <a:latin typeface="Arial" charset="0"/>
              <a:ea typeface="Arial" charset="0"/>
              <a:cs typeface="Arial" charset="0"/>
            </a:endParaRPr>
          </a:p>
          <a:p>
            <a:r>
              <a:rPr lang="en-US" sz="1200" dirty="0">
                <a:latin typeface="Arial" charset="0"/>
                <a:ea typeface="Arial" charset="0"/>
                <a:cs typeface="Arial" charset="0"/>
                <a:hlinkClick r:id="rId8"/>
              </a:rPr>
              <a:t>https://cleanhandssavelives.org/</a:t>
            </a:r>
            <a:r>
              <a:rPr lang="en-US" sz="1200" dirty="0">
                <a:latin typeface="Arial" charset="0"/>
                <a:ea typeface="Arial" charset="0"/>
                <a:cs typeface="Arial" charset="0"/>
              </a:rPr>
              <a:t>  </a:t>
            </a:r>
          </a:p>
        </p:txBody>
      </p:sp>
      <p:pic>
        <p:nvPicPr>
          <p:cNvPr id="16" name="Picture 15"/>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816643" y="5811676"/>
            <a:ext cx="2705751" cy="1666109"/>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5053442" y="5432701"/>
            <a:ext cx="2632636" cy="16777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804328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B2D4A1-E378-1848-B6C5-F039316687F1}"/>
              </a:ext>
            </a:extLst>
          </p:cNvPr>
          <p:cNvSpPr>
            <a:spLocks noGrp="1"/>
          </p:cNvSpPr>
          <p:nvPr>
            <p:ph type="title"/>
          </p:nvPr>
        </p:nvSpPr>
        <p:spPr>
          <a:xfrm>
            <a:off x="238460" y="324400"/>
            <a:ext cx="9223058" cy="1461495"/>
          </a:xfrm>
        </p:spPr>
        <p:txBody>
          <a:bodyPr>
            <a:normAutofit/>
          </a:bodyPr>
          <a:lstStyle/>
          <a:p>
            <a:r>
              <a:rPr lang="en-US" sz="3100" b="1" dirty="0">
                <a:solidFill>
                  <a:srgbClr val="00A1DF"/>
                </a:solidFill>
                <a:latin typeface="Ebrima" panose="02000000000000000000" pitchFamily="2" charset="0"/>
                <a:ea typeface="Ebrima" panose="02000000000000000000" pitchFamily="2" charset="0"/>
                <a:cs typeface="Ebrima" panose="02000000000000000000" pitchFamily="2" charset="0"/>
              </a:rPr>
              <a:t>5. Live it – institutional safety climate (a safe culture)</a:t>
            </a:r>
          </a:p>
        </p:txBody>
      </p:sp>
      <p:sp>
        <p:nvSpPr>
          <p:cNvPr id="5" name="Content Placeholder 6">
            <a:extLst>
              <a:ext uri="{FF2B5EF4-FFF2-40B4-BE49-F238E27FC236}">
                <a16:creationId xmlns:a16="http://schemas.microsoft.com/office/drawing/2014/main" id="{8B893363-AF79-1D48-84F1-802BF661291D}"/>
              </a:ext>
            </a:extLst>
          </p:cNvPr>
          <p:cNvSpPr txBox="1">
            <a:spLocks/>
          </p:cNvSpPr>
          <p:nvPr/>
        </p:nvSpPr>
        <p:spPr>
          <a:xfrm>
            <a:off x="69400" y="1602975"/>
            <a:ext cx="6729696" cy="50237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solidFill>
                  <a:srgbClr val="002060"/>
                </a:solidFill>
                <a:latin typeface="Arial" panose="020B0604020202020204" pitchFamily="34" charset="0"/>
                <a:cs typeface="Arial" panose="020B0604020202020204" pitchFamily="34" charset="0"/>
              </a:rPr>
              <a:t>Patients and staff “feel” safe and cared for in a hygienic environment that </a:t>
            </a:r>
            <a:r>
              <a:rPr lang="en-US" sz="2400" dirty="0">
                <a:solidFill>
                  <a:srgbClr val="FF00FF"/>
                </a:solidFill>
                <a:latin typeface="Arial" panose="020B0604020202020204" pitchFamily="34" charset="0"/>
                <a:cs typeface="Arial" panose="020B0604020202020204" pitchFamily="34" charset="0"/>
              </a:rPr>
              <a:t>values</a:t>
            </a:r>
            <a:r>
              <a:rPr lang="en-US" sz="2400" dirty="0">
                <a:solidFill>
                  <a:srgbClr val="002060"/>
                </a:solidFill>
                <a:latin typeface="Arial" panose="020B0604020202020204" pitchFamily="34" charset="0"/>
                <a:cs typeface="Arial" panose="020B0604020202020204" pitchFamily="34" charset="0"/>
              </a:rPr>
              <a:t> the importance of hand hygiene at the right times</a:t>
            </a:r>
          </a:p>
          <a:p>
            <a:r>
              <a:rPr lang="en-US" sz="2400" dirty="0">
                <a:solidFill>
                  <a:srgbClr val="002060"/>
                </a:solidFill>
                <a:latin typeface="Arial" panose="020B0604020202020204" pitchFamily="34" charset="0"/>
                <a:cs typeface="Arial" panose="020B0604020202020204" pitchFamily="34" charset="0"/>
              </a:rPr>
              <a:t>In the facility where WASH FIT is being implemented, ask:</a:t>
            </a:r>
          </a:p>
          <a:p>
            <a:pPr lvl="1"/>
            <a:r>
              <a:rPr lang="en-US" dirty="0">
                <a:solidFill>
                  <a:srgbClr val="002060"/>
                </a:solidFill>
                <a:latin typeface="Arial" panose="020B0604020202020204" pitchFamily="34" charset="0"/>
                <a:cs typeface="Arial" panose="020B0604020202020204" pitchFamily="34" charset="0"/>
              </a:rPr>
              <a:t>How do you make and maintain hand hygiene as </a:t>
            </a:r>
            <a:r>
              <a:rPr lang="en-US" dirty="0">
                <a:solidFill>
                  <a:srgbClr val="FF00FF"/>
                </a:solidFill>
                <a:latin typeface="Arial" panose="020B0604020202020204" pitchFamily="34" charset="0"/>
                <a:cs typeface="Arial" panose="020B0604020202020204" pitchFamily="34" charset="0"/>
              </a:rPr>
              <a:t>a facility priority</a:t>
            </a:r>
            <a:r>
              <a:rPr lang="en-US" dirty="0">
                <a:solidFill>
                  <a:srgbClr val="002060"/>
                </a:solidFill>
                <a:latin typeface="Arial" panose="020B0604020202020204" pitchFamily="34" charset="0"/>
                <a:cs typeface="Arial" panose="020B0604020202020204" pitchFamily="34" charset="0"/>
              </a:rPr>
              <a:t>? Is it discussed at senior management level?</a:t>
            </a:r>
          </a:p>
          <a:p>
            <a:pPr lvl="1"/>
            <a:r>
              <a:rPr lang="en-US" dirty="0">
                <a:solidFill>
                  <a:srgbClr val="002060"/>
                </a:solidFill>
                <a:latin typeface="Arial" panose="020B0604020202020204" pitchFamily="34" charset="0"/>
                <a:cs typeface="Arial" panose="020B0604020202020204" pitchFamily="34" charset="0"/>
              </a:rPr>
              <a:t>How are </a:t>
            </a:r>
            <a:r>
              <a:rPr lang="en-US" dirty="0">
                <a:solidFill>
                  <a:srgbClr val="FF00FF"/>
                </a:solidFill>
                <a:latin typeface="Arial" panose="020B0604020202020204" pitchFamily="34" charset="0"/>
                <a:cs typeface="Arial" panose="020B0604020202020204" pitchFamily="34" charset="0"/>
              </a:rPr>
              <a:t>senior managers</a:t>
            </a:r>
            <a:r>
              <a:rPr lang="en-US" dirty="0">
                <a:solidFill>
                  <a:srgbClr val="002060"/>
                </a:solidFill>
                <a:latin typeface="Arial" panose="020B0604020202020204" pitchFamily="34" charset="0"/>
                <a:cs typeface="Arial" panose="020B0604020202020204" pitchFamily="34" charset="0"/>
              </a:rPr>
              <a:t>, champions and opinion leaders engaged and engaging others over time?</a:t>
            </a:r>
          </a:p>
          <a:p>
            <a:pPr lvl="1"/>
            <a:r>
              <a:rPr lang="en-US" dirty="0">
                <a:solidFill>
                  <a:srgbClr val="002060"/>
                </a:solidFill>
                <a:latin typeface="Arial" panose="020B0604020202020204" pitchFamily="34" charset="0"/>
                <a:cs typeface="Arial" panose="020B0604020202020204" pitchFamily="34" charset="0"/>
              </a:rPr>
              <a:t>Do all levels of staff, including senior managers and other leaders understand, role model and value the </a:t>
            </a:r>
            <a:r>
              <a:rPr lang="en-US" dirty="0">
                <a:solidFill>
                  <a:srgbClr val="FF00FF"/>
                </a:solidFill>
                <a:latin typeface="Arial" panose="020B0604020202020204" pitchFamily="34" charset="0"/>
                <a:cs typeface="Arial" panose="020B0604020202020204" pitchFamily="34" charset="0"/>
              </a:rPr>
              <a:t>Five Moments </a:t>
            </a:r>
            <a:r>
              <a:rPr lang="en-US" dirty="0">
                <a:solidFill>
                  <a:srgbClr val="002060"/>
                </a:solidFill>
                <a:latin typeface="Arial" panose="020B0604020202020204" pitchFamily="34" charset="0"/>
                <a:cs typeface="Arial" panose="020B0604020202020204" pitchFamily="34" charset="0"/>
              </a:rPr>
              <a:t>for Hand Hygiene?</a:t>
            </a:r>
            <a:endParaRPr lang="en-US" dirty="0">
              <a:solidFill>
                <a:srgbClr val="002060"/>
              </a:solidFill>
            </a:endParaRPr>
          </a:p>
          <a:p>
            <a:endParaRPr lang="en-US" sz="2400" dirty="0">
              <a:solidFill>
                <a:srgbClr val="002060"/>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19014BE2-7954-184B-8454-270280F1B7A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799096" y="1602975"/>
            <a:ext cx="3792704" cy="4355312"/>
          </a:xfrm>
          <a:prstGeom prst="rect">
            <a:avLst/>
          </a:prstGeom>
          <a:ln>
            <a:noFill/>
          </a:ln>
          <a:effectLst>
            <a:outerShdw blurRad="292100" dist="139700" dir="2700000" algn="tl" rotWithShape="0">
              <a:srgbClr val="333333">
                <a:alpha val="65000"/>
              </a:srgbClr>
            </a:outerShdw>
          </a:effectLst>
        </p:spPr>
      </p:pic>
      <p:sp>
        <p:nvSpPr>
          <p:cNvPr id="7" name="Text Placeholder 2">
            <a:extLst>
              <a:ext uri="{FF2B5EF4-FFF2-40B4-BE49-F238E27FC236}">
                <a16:creationId xmlns:a16="http://schemas.microsoft.com/office/drawing/2014/main" id="{88BA9E63-A45B-2F47-8123-E956219247DD}"/>
              </a:ext>
            </a:extLst>
          </p:cNvPr>
          <p:cNvSpPr txBox="1">
            <a:spLocks/>
          </p:cNvSpPr>
          <p:nvPr/>
        </p:nvSpPr>
        <p:spPr>
          <a:xfrm>
            <a:off x="81172" y="7069847"/>
            <a:ext cx="13178356" cy="320044"/>
          </a:xfrm>
          <a:prstGeom prst="rect">
            <a:avLst/>
          </a:prstGeom>
        </p:spPr>
        <p:txBody>
          <a:bodyPr wrap="square" numCol="1" anchorCtr="0" compatLnSpc="1">
            <a:prstTxWarp prst="textNoShape">
              <a:avLst/>
            </a:prstTxWarp>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GB" altLang="en-US" sz="1213" dirty="0">
                <a:solidFill>
                  <a:srgbClr val="002060"/>
                </a:solidFill>
                <a:latin typeface="Arial" panose="020B0604020202020204" pitchFamily="34" charset="0"/>
                <a:cs typeface="Arial" panose="020B0604020202020204" pitchFamily="34" charset="0"/>
              </a:rPr>
              <a:t>What Women Want Global Findings – Image from White Ribbon Alliance (</a:t>
            </a:r>
            <a:r>
              <a:rPr lang="en-GB" altLang="en-US" sz="1213" dirty="0" err="1">
                <a:solidFill>
                  <a:srgbClr val="002060"/>
                </a:solidFill>
                <a:latin typeface="Arial" panose="020B0604020202020204" pitchFamily="34" charset="0"/>
                <a:cs typeface="Arial" panose="020B0604020202020204" pitchFamily="34" charset="0"/>
              </a:rPr>
              <a:t>WhiteRibbonAlliance</a:t>
            </a:r>
            <a:r>
              <a:rPr lang="en-GB" altLang="en-US" sz="1213" dirty="0">
                <a:solidFill>
                  <a:srgbClr val="002060"/>
                </a:solidFill>
                <a:latin typeface="Arial" panose="020B0604020202020204" pitchFamily="34" charset="0"/>
                <a:cs typeface="Arial" panose="020B0604020202020204" pitchFamily="34" charset="0"/>
              </a:rPr>
              <a:t>) </a:t>
            </a:r>
          </a:p>
          <a:p>
            <a:pPr marL="0" indent="0">
              <a:spcBef>
                <a:spcPct val="0"/>
              </a:spcBef>
              <a:spcAft>
                <a:spcPct val="0"/>
              </a:spcAft>
              <a:buNone/>
            </a:pPr>
            <a:r>
              <a:rPr lang="en-GB" sz="1213" dirty="0">
                <a:solidFill>
                  <a:srgbClr val="002060"/>
                </a:solidFill>
                <a:hlinkClick r:id="rId4"/>
              </a:rPr>
              <a:t>https://www.dropbox.com/sh/rcw1hn9dnqu1fpl/AAC0qON71SZULyRM3j_Xkd6da?dl=0</a:t>
            </a:r>
            <a:endParaRPr lang="en-GB" altLang="en-US" sz="1213" dirty="0">
              <a:solidFill>
                <a:srgbClr val="002060"/>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AF8F2DD-0607-1442-AC90-A4629F8CAA3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461518" y="175143"/>
            <a:ext cx="1030058" cy="1015129"/>
          </a:xfrm>
          <a:prstGeom prst="rect">
            <a:avLst/>
          </a:prstGeom>
        </p:spPr>
      </p:pic>
    </p:spTree>
    <p:extLst>
      <p:ext uri="{BB962C8B-B14F-4D97-AF65-F5344CB8AC3E}">
        <p14:creationId xmlns:p14="http://schemas.microsoft.com/office/powerpoint/2010/main" val="23692198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B2D4A1-E378-1848-B6C5-F039316687F1}"/>
              </a:ext>
            </a:extLst>
          </p:cNvPr>
          <p:cNvSpPr>
            <a:spLocks noGrp="1"/>
          </p:cNvSpPr>
          <p:nvPr>
            <p:ph type="title"/>
          </p:nvPr>
        </p:nvSpPr>
        <p:spPr>
          <a:xfrm>
            <a:off x="114585" y="230024"/>
            <a:ext cx="9223058" cy="1461495"/>
          </a:xfrm>
        </p:spPr>
        <p:txBody>
          <a:bodyPr>
            <a:normAutofit/>
          </a:bodyPr>
          <a:lstStyle/>
          <a:p>
            <a:r>
              <a:rPr lang="en-US" sz="3100" b="1" dirty="0">
                <a:solidFill>
                  <a:srgbClr val="00B0F0"/>
                </a:solidFill>
                <a:latin typeface="Ebrima" panose="02000000000000000000" pitchFamily="2" charset="0"/>
                <a:ea typeface="Ebrima" panose="02000000000000000000" pitchFamily="2" charset="0"/>
                <a:cs typeface="Ebrima" panose="02000000000000000000" pitchFamily="2" charset="0"/>
              </a:rPr>
              <a:t>5. Live it – group discussion </a:t>
            </a:r>
          </a:p>
        </p:txBody>
      </p:sp>
      <p:pic>
        <p:nvPicPr>
          <p:cNvPr id="12" name="Picture 11">
            <a:extLst>
              <a:ext uri="{FF2B5EF4-FFF2-40B4-BE49-F238E27FC236}">
                <a16:creationId xmlns:a16="http://schemas.microsoft.com/office/drawing/2014/main" id="{051269A8-BDA1-1345-909E-006B42CFEF8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159463" y="1335975"/>
            <a:ext cx="3976367" cy="5862731"/>
          </a:xfrm>
          <a:prstGeom prst="rect">
            <a:avLst/>
          </a:prstGeom>
          <a:ln>
            <a:solidFill>
              <a:schemeClr val="tx1">
                <a:lumMod val="50000"/>
                <a:lumOff val="50000"/>
              </a:schemeClr>
            </a:solidFill>
          </a:ln>
        </p:spPr>
      </p:pic>
      <p:sp>
        <p:nvSpPr>
          <p:cNvPr id="13" name="Content Placeholder 6">
            <a:extLst>
              <a:ext uri="{FF2B5EF4-FFF2-40B4-BE49-F238E27FC236}">
                <a16:creationId xmlns:a16="http://schemas.microsoft.com/office/drawing/2014/main" id="{031A71C0-17B5-1C49-B3B2-DFB1FC256242}"/>
              </a:ext>
            </a:extLst>
          </p:cNvPr>
          <p:cNvSpPr txBox="1">
            <a:spLocks/>
          </p:cNvSpPr>
          <p:nvPr/>
        </p:nvSpPr>
        <p:spPr>
          <a:xfrm>
            <a:off x="341001" y="1694515"/>
            <a:ext cx="5548170" cy="374834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002060"/>
                </a:solidFill>
                <a:latin typeface="Arial" panose="020B0604020202020204" pitchFamily="34" charset="0"/>
                <a:cs typeface="Arial" panose="020B0604020202020204" pitchFamily="34" charset="0"/>
              </a:rPr>
              <a:t>To achieve the right culture many elements are required. These will often depend on the local setting. There is no one clear answer but </a:t>
            </a:r>
            <a:r>
              <a:rPr lang="en-US" sz="2400" b="1" dirty="0">
                <a:solidFill>
                  <a:srgbClr val="FF00FF"/>
                </a:solidFill>
                <a:latin typeface="Arial" panose="020B0604020202020204" pitchFamily="34" charset="0"/>
                <a:cs typeface="Arial" panose="020B0604020202020204" pitchFamily="34" charset="0"/>
              </a:rPr>
              <a:t>leadership, in many forms, is known to be critical</a:t>
            </a:r>
            <a:r>
              <a:rPr lang="en-US" sz="2400" dirty="0">
                <a:solidFill>
                  <a:srgbClr val="002060"/>
                </a:solidFill>
                <a:latin typeface="Arial" panose="020B0604020202020204" pitchFamily="34" charset="0"/>
                <a:cs typeface="Arial" panose="020B0604020202020204" pitchFamily="34" charset="0"/>
              </a:rPr>
              <a:t>.</a:t>
            </a:r>
          </a:p>
          <a:p>
            <a:pPr marL="0" indent="0">
              <a:buNone/>
            </a:pPr>
            <a:endParaRPr lang="en-US" sz="2400" dirty="0">
              <a:solidFill>
                <a:srgbClr val="002060"/>
              </a:solidFill>
              <a:latin typeface="Arial" panose="020B0604020202020204" pitchFamily="34" charset="0"/>
              <a:cs typeface="Arial" panose="020B0604020202020204" pitchFamily="34" charset="0"/>
            </a:endParaRPr>
          </a:p>
          <a:p>
            <a:pPr marL="0" indent="0">
              <a:buNone/>
            </a:pPr>
            <a:r>
              <a:rPr lang="en-US" sz="2400" dirty="0">
                <a:solidFill>
                  <a:srgbClr val="002060"/>
                </a:solidFill>
                <a:latin typeface="Arial" panose="020B0604020202020204" pitchFamily="34" charset="0"/>
                <a:cs typeface="Arial" panose="020B0604020202020204" pitchFamily="34" charset="0"/>
              </a:rPr>
              <a:t>How might you better engage hospital or clinic managers in hand hygiene improvement?</a:t>
            </a:r>
          </a:p>
          <a:p>
            <a:pPr marL="0" indent="0">
              <a:buNone/>
            </a:pPr>
            <a:endParaRPr lang="en-US" sz="2400" dirty="0">
              <a:solidFill>
                <a:srgbClr val="002060"/>
              </a:solidFill>
              <a:latin typeface="Arial" panose="020B0604020202020204" pitchFamily="34" charset="0"/>
              <a:cs typeface="Arial" panose="020B0604020202020204" pitchFamily="34" charset="0"/>
            </a:endParaRPr>
          </a:p>
        </p:txBody>
      </p:sp>
      <p:grpSp>
        <p:nvGrpSpPr>
          <p:cNvPr id="14" name="Group 13">
            <a:extLst>
              <a:ext uri="{FF2B5EF4-FFF2-40B4-BE49-F238E27FC236}">
                <a16:creationId xmlns:a16="http://schemas.microsoft.com/office/drawing/2014/main" id="{46E0E695-19EE-F340-BD99-7D9C5441C019}"/>
              </a:ext>
            </a:extLst>
          </p:cNvPr>
          <p:cNvGrpSpPr/>
          <p:nvPr/>
        </p:nvGrpSpPr>
        <p:grpSpPr>
          <a:xfrm>
            <a:off x="4533938" y="5007569"/>
            <a:ext cx="1608259" cy="1795526"/>
            <a:chOff x="10475415" y="204106"/>
            <a:chExt cx="1458677" cy="1628526"/>
          </a:xfrm>
        </p:grpSpPr>
        <p:pic>
          <p:nvPicPr>
            <p:cNvPr id="15" name="Picture 14">
              <a:extLst>
                <a:ext uri="{FF2B5EF4-FFF2-40B4-BE49-F238E27FC236}">
                  <a16:creationId xmlns:a16="http://schemas.microsoft.com/office/drawing/2014/main" id="{2E36C32C-191D-E046-BF3C-8BDECB079CB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582679" y="204106"/>
              <a:ext cx="1030462" cy="1030462"/>
            </a:xfrm>
            <a:prstGeom prst="rect">
              <a:avLst/>
            </a:prstGeom>
          </p:spPr>
        </p:pic>
        <p:sp>
          <p:nvSpPr>
            <p:cNvPr id="16" name="Content Placeholder 2">
              <a:extLst>
                <a:ext uri="{FF2B5EF4-FFF2-40B4-BE49-F238E27FC236}">
                  <a16:creationId xmlns:a16="http://schemas.microsoft.com/office/drawing/2014/main" id="{8AB173E7-BC32-7B4B-A86B-F431C268C1B0}"/>
                </a:ext>
              </a:extLst>
            </p:cNvPr>
            <p:cNvSpPr txBox="1">
              <a:spLocks/>
            </p:cNvSpPr>
            <p:nvPr/>
          </p:nvSpPr>
          <p:spPr>
            <a:xfrm>
              <a:off x="10475415" y="1279626"/>
              <a:ext cx="1458677" cy="553006"/>
            </a:xfrm>
            <a:prstGeom prst="rect">
              <a:avLst/>
            </a:prstGeom>
          </p:spPr>
          <p:txBody>
            <a:bodyPr vert="horz" lIns="100817" tIns="50408" rIns="100817" bIns="50408"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87" dirty="0">
                  <a:latin typeface="Arial" panose="020B0604020202020204" pitchFamily="34" charset="0"/>
                  <a:cs typeface="Arial" panose="020B0604020202020204" pitchFamily="34" charset="0"/>
                </a:rPr>
                <a:t>5 mins</a:t>
              </a:r>
            </a:p>
          </p:txBody>
        </p:sp>
      </p:grpSp>
      <p:sp>
        <p:nvSpPr>
          <p:cNvPr id="17" name="TextBox 16">
            <a:extLst>
              <a:ext uri="{FF2B5EF4-FFF2-40B4-BE49-F238E27FC236}">
                <a16:creationId xmlns:a16="http://schemas.microsoft.com/office/drawing/2014/main" id="{B13C1E64-9610-A04F-AE9B-21814D361CDB}"/>
              </a:ext>
            </a:extLst>
          </p:cNvPr>
          <p:cNvSpPr txBox="1"/>
          <p:nvPr/>
        </p:nvSpPr>
        <p:spPr>
          <a:xfrm>
            <a:off x="114585" y="7043440"/>
            <a:ext cx="12817268" cy="461665"/>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See </a:t>
            </a:r>
            <a:r>
              <a:rPr lang="en-GB" sz="1200" dirty="0">
                <a:latin typeface="Arial" panose="020B0604020202020204" pitchFamily="34" charset="0"/>
                <a:cs typeface="Arial" panose="020B0604020202020204" pitchFamily="34" charset="0"/>
              </a:rPr>
              <a:t>Template Letter to Advocate Hand Hygiene to Managers</a:t>
            </a:r>
          </a:p>
          <a:p>
            <a:r>
              <a:rPr lang="en-GB" sz="1200" dirty="0">
                <a:latin typeface="Arial" panose="020B0604020202020204" pitchFamily="34" charset="0"/>
                <a:cs typeface="Arial" panose="020B0604020202020204" pitchFamily="34" charset="0"/>
                <a:hlinkClick r:id="rId5"/>
              </a:rPr>
              <a:t>https://www.who.int/gpsc/5may/Template_Letter_to_Advocate.pdf?ua=1</a:t>
            </a:r>
            <a:endParaRPr lang="en-US" sz="1200" dirty="0">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3AFDB03A-8991-B74A-A28C-A0A6A46E57B9}"/>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337643" y="28119"/>
            <a:ext cx="1030058" cy="1015129"/>
          </a:xfrm>
          <a:prstGeom prst="rect">
            <a:avLst/>
          </a:prstGeom>
        </p:spPr>
      </p:pic>
    </p:spTree>
    <p:extLst>
      <p:ext uri="{BB962C8B-B14F-4D97-AF65-F5344CB8AC3E}">
        <p14:creationId xmlns:p14="http://schemas.microsoft.com/office/powerpoint/2010/main" val="28877219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B2D4A1-E378-1848-B6C5-F039316687F1}"/>
              </a:ext>
            </a:extLst>
          </p:cNvPr>
          <p:cNvSpPr>
            <a:spLocks noGrp="1"/>
          </p:cNvSpPr>
          <p:nvPr>
            <p:ph type="title"/>
          </p:nvPr>
        </p:nvSpPr>
        <p:spPr>
          <a:xfrm>
            <a:off x="235681" y="234930"/>
            <a:ext cx="9223058" cy="1461495"/>
          </a:xfrm>
        </p:spPr>
        <p:txBody>
          <a:bodyPr>
            <a:normAutofit/>
          </a:bodyPr>
          <a:lstStyle/>
          <a:p>
            <a:r>
              <a:rPr lang="en-US" sz="3100" b="1" dirty="0">
                <a:solidFill>
                  <a:srgbClr val="00B0F0"/>
                </a:solidFill>
                <a:latin typeface="Ebrima" panose="02000000000000000000" pitchFamily="2" charset="0"/>
                <a:ea typeface="Ebrima" panose="02000000000000000000" pitchFamily="2" charset="0"/>
                <a:cs typeface="Ebrima" panose="02000000000000000000" pitchFamily="2" charset="0"/>
              </a:rPr>
              <a:t>5. Live it &amp; WASH FIT</a:t>
            </a:r>
          </a:p>
        </p:txBody>
      </p:sp>
      <p:grpSp>
        <p:nvGrpSpPr>
          <p:cNvPr id="5" name="Group 4">
            <a:extLst>
              <a:ext uri="{FF2B5EF4-FFF2-40B4-BE49-F238E27FC236}">
                <a16:creationId xmlns:a16="http://schemas.microsoft.com/office/drawing/2014/main" id="{3D5D065F-751B-2842-BBA1-72B7E0DA6022}"/>
              </a:ext>
            </a:extLst>
          </p:cNvPr>
          <p:cNvGrpSpPr/>
          <p:nvPr/>
        </p:nvGrpSpPr>
        <p:grpSpPr>
          <a:xfrm>
            <a:off x="114585" y="1691519"/>
            <a:ext cx="6588347" cy="4349551"/>
            <a:chOff x="463604" y="5053145"/>
            <a:chExt cx="5975574" cy="2638022"/>
          </a:xfrm>
        </p:grpSpPr>
        <p:sp>
          <p:nvSpPr>
            <p:cNvPr id="6" name="Rectangle 5">
              <a:extLst>
                <a:ext uri="{FF2B5EF4-FFF2-40B4-BE49-F238E27FC236}">
                  <a16:creationId xmlns:a16="http://schemas.microsoft.com/office/drawing/2014/main" id="{4943E64C-1C25-F641-A83F-7FD9C136E25B}"/>
                </a:ext>
              </a:extLst>
            </p:cNvPr>
            <p:cNvSpPr/>
            <p:nvPr/>
          </p:nvSpPr>
          <p:spPr>
            <a:xfrm>
              <a:off x="463604" y="5053145"/>
              <a:ext cx="5975574" cy="527642"/>
            </a:xfrm>
            <a:prstGeom prst="rect">
              <a:avLst/>
            </a:prstGeom>
            <a:solidFill>
              <a:srgbClr val="FF0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a:p>
          </p:txBody>
        </p:sp>
        <p:sp>
          <p:nvSpPr>
            <p:cNvPr id="7" name="TextBox 6">
              <a:extLst>
                <a:ext uri="{FF2B5EF4-FFF2-40B4-BE49-F238E27FC236}">
                  <a16:creationId xmlns:a16="http://schemas.microsoft.com/office/drawing/2014/main" id="{F662DBD7-F126-D942-AD12-5040B1A5F987}"/>
                </a:ext>
              </a:extLst>
            </p:cNvPr>
            <p:cNvSpPr txBox="1"/>
            <p:nvPr/>
          </p:nvSpPr>
          <p:spPr>
            <a:xfrm>
              <a:off x="573437" y="5151168"/>
              <a:ext cx="5865741" cy="241268"/>
            </a:xfrm>
            <a:prstGeom prst="rect">
              <a:avLst/>
            </a:prstGeom>
            <a:noFill/>
          </p:spPr>
          <p:txBody>
            <a:bodyPr wrap="square" rtlCol="0">
              <a:spAutoFit/>
            </a:bodyPr>
            <a:lstStyle/>
            <a:p>
              <a:r>
                <a:rPr lang="en-US" sz="1985">
                  <a:solidFill>
                    <a:schemeClr val="bg1"/>
                  </a:solidFill>
                  <a:latin typeface="Arial" panose="020B0604020202020204" pitchFamily="34" charset="0"/>
                  <a:cs typeface="Arial" panose="020B0604020202020204" pitchFamily="34" charset="0"/>
                </a:rPr>
                <a:t>Relevant WASH FIT indicators</a:t>
              </a:r>
            </a:p>
          </p:txBody>
        </p:sp>
        <p:sp>
          <p:nvSpPr>
            <p:cNvPr id="8" name="TextBox 7">
              <a:extLst>
                <a:ext uri="{FF2B5EF4-FFF2-40B4-BE49-F238E27FC236}">
                  <a16:creationId xmlns:a16="http://schemas.microsoft.com/office/drawing/2014/main" id="{01C2161A-63C6-8940-B8B7-08D98B4B98A3}"/>
                </a:ext>
              </a:extLst>
            </p:cNvPr>
            <p:cNvSpPr txBox="1"/>
            <p:nvPr/>
          </p:nvSpPr>
          <p:spPr>
            <a:xfrm>
              <a:off x="463604" y="5659287"/>
              <a:ext cx="5975574" cy="2031880"/>
            </a:xfrm>
            <a:prstGeom prst="rect">
              <a:avLst/>
            </a:prstGeom>
            <a:noFill/>
          </p:spPr>
          <p:txBody>
            <a:bodyPr wrap="square" rtlCol="0">
              <a:spAutoFit/>
            </a:bodyPr>
            <a:lstStyle/>
            <a:p>
              <a:pPr marL="285750" indent="-285750">
                <a:buClr>
                  <a:srgbClr val="FF00FF"/>
                </a:buClr>
                <a:buFont typeface="Arial" panose="020B0604020202020204" pitchFamily="34" charset="0"/>
                <a:buChar char="•"/>
              </a:pPr>
              <a:r>
                <a:rPr lang="en-US" sz="1764" dirty="0">
                  <a:latin typeface="Arial" panose="020B0604020202020204" pitchFamily="34" charset="0"/>
                  <a:cs typeface="Arial" panose="020B0604020202020204" pitchFamily="34" charset="0"/>
                </a:rPr>
                <a:t>Facility has a functional quality management/ quality improvement/IPC / WASH FIT team, with designated focal persons from IPC, WASH, etc. </a:t>
              </a:r>
            </a:p>
            <a:p>
              <a:pPr marL="285750" indent="-285750">
                <a:buClr>
                  <a:srgbClr val="FF00FF"/>
                </a:buClr>
                <a:buFont typeface="Arial" panose="020B0604020202020204" pitchFamily="34" charset="0"/>
                <a:buChar char="•"/>
              </a:pPr>
              <a:r>
                <a:rPr lang="en-US" sz="1764" dirty="0">
                  <a:latin typeface="Arial" panose="020B0604020202020204" pitchFamily="34" charset="0"/>
                  <a:cs typeface="Arial" panose="020B0604020202020204" pitchFamily="34" charset="0"/>
                </a:rPr>
                <a:t>Staff are regularly appraised on their performance with high performing staff recognized/ rewarded and those that do not perform well are supported to improve.</a:t>
              </a:r>
            </a:p>
            <a:p>
              <a:pPr marL="285750" indent="-285750">
                <a:buClr>
                  <a:srgbClr val="FF00FF"/>
                </a:buClr>
                <a:buFont typeface="Arial" panose="020B0604020202020204" pitchFamily="34" charset="0"/>
                <a:buChar char="•"/>
              </a:pPr>
              <a:r>
                <a:rPr lang="en-US" sz="1764" dirty="0">
                  <a:latin typeface="Arial" panose="020B0604020202020204" pitchFamily="34" charset="0"/>
                  <a:cs typeface="Arial" panose="020B0604020202020204" pitchFamily="34" charset="0"/>
                </a:rPr>
                <a:t>An up-to-date diagram of the facility management structure, including cleaning staff, is clearly visible and legible.</a:t>
              </a:r>
            </a:p>
            <a:p>
              <a:pPr marL="285750" indent="-285750">
                <a:buClr>
                  <a:srgbClr val="FF00FF"/>
                </a:buClr>
                <a:buFont typeface="Arial" panose="020B0604020202020204" pitchFamily="34" charset="0"/>
                <a:buChar char="•"/>
              </a:pPr>
              <a:r>
                <a:rPr lang="en-US" sz="1764" dirty="0">
                  <a:latin typeface="Arial" panose="020B0604020202020204" pitchFamily="34" charset="0"/>
                  <a:cs typeface="Arial" panose="020B0604020202020204" pitchFamily="34" charset="0"/>
                </a:rPr>
                <a:t>All auxiliary staff, including those who clean and waste handlers, have a clear, written job description, which outlines WASH and IPC responsibilities.</a:t>
              </a:r>
              <a:endParaRPr lang="en-GB" sz="1764" dirty="0">
                <a:highlight>
                  <a:srgbClr val="FFFF00"/>
                </a:highlight>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sz="1764" dirty="0">
                <a:highlight>
                  <a:srgbClr val="FFFF00"/>
                </a:highlight>
                <a:latin typeface="Arial" panose="020B0604020202020204" pitchFamily="34" charset="0"/>
                <a:cs typeface="Arial" panose="020B0604020202020204" pitchFamily="34" charset="0"/>
              </a:endParaRPr>
            </a:p>
          </p:txBody>
        </p:sp>
      </p:grpSp>
      <p:pic>
        <p:nvPicPr>
          <p:cNvPr id="9" name="Picture 8" descr="A close up of a piece of paper&#10;&#10;Description generated with very high confidence">
            <a:extLst>
              <a:ext uri="{FF2B5EF4-FFF2-40B4-BE49-F238E27FC236}">
                <a16:creationId xmlns:a16="http://schemas.microsoft.com/office/drawing/2014/main" id="{F826BAD0-DF50-4774-B095-F75A107216D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5400000">
            <a:off x="7551941" y="1397977"/>
            <a:ext cx="3319878" cy="2491677"/>
          </a:xfrm>
          <a:prstGeom prst="rect">
            <a:avLst/>
          </a:prstGeom>
          <a:ln>
            <a:noFill/>
          </a:ln>
          <a:effectLst>
            <a:outerShdw blurRad="292100" dist="139700" dir="2700000" algn="tl" rotWithShape="0">
              <a:srgbClr val="333333">
                <a:alpha val="65000"/>
              </a:srgbClr>
            </a:outerShdw>
          </a:effectLst>
        </p:spPr>
      </p:pic>
      <p:pic>
        <p:nvPicPr>
          <p:cNvPr id="12" name="Picture 11" descr="A picture containing outdoor&#10;&#10;Description generated with high confidence">
            <a:extLst>
              <a:ext uri="{FF2B5EF4-FFF2-40B4-BE49-F238E27FC236}">
                <a16:creationId xmlns:a16="http://schemas.microsoft.com/office/drawing/2014/main" id="{0A158D46-9EB2-40F1-82E7-0BFC3C562D1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0800000">
            <a:off x="6828369" y="4442254"/>
            <a:ext cx="3641439" cy="2731079"/>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36335510-B876-B64A-B5DB-9B39CF685C83}"/>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357433" y="-31253"/>
            <a:ext cx="1030058" cy="1015129"/>
          </a:xfrm>
          <a:prstGeom prst="rect">
            <a:avLst/>
          </a:prstGeom>
        </p:spPr>
      </p:pic>
      <p:sp>
        <p:nvSpPr>
          <p:cNvPr id="3" name="TextBox 2">
            <a:extLst>
              <a:ext uri="{FF2B5EF4-FFF2-40B4-BE49-F238E27FC236}">
                <a16:creationId xmlns:a16="http://schemas.microsoft.com/office/drawing/2014/main" id="{2F339E19-3368-41D5-B53B-89E878D7C76B}"/>
              </a:ext>
            </a:extLst>
          </p:cNvPr>
          <p:cNvSpPr txBox="1"/>
          <p:nvPr/>
        </p:nvSpPr>
        <p:spPr>
          <a:xfrm>
            <a:off x="6991815" y="7311833"/>
            <a:ext cx="4103648"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Rural HCF in Bhutan © Arabella Hayter, WHO</a:t>
            </a:r>
          </a:p>
        </p:txBody>
      </p:sp>
    </p:spTree>
    <p:extLst>
      <p:ext uri="{BB962C8B-B14F-4D97-AF65-F5344CB8AC3E}">
        <p14:creationId xmlns:p14="http://schemas.microsoft.com/office/powerpoint/2010/main" val="31522136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49F-168F-5D41-AF31-779636D2FEE5}"/>
              </a:ext>
            </a:extLst>
          </p:cNvPr>
          <p:cNvSpPr>
            <a:spLocks noGrp="1"/>
          </p:cNvSpPr>
          <p:nvPr>
            <p:ph type="title"/>
          </p:nvPr>
        </p:nvSpPr>
        <p:spPr>
          <a:xfrm>
            <a:off x="119743" y="173271"/>
            <a:ext cx="9223058" cy="1461495"/>
          </a:xfrm>
        </p:spPr>
        <p:txBody>
          <a:bodyPr>
            <a:normAutofit/>
          </a:bodyPr>
          <a:lstStyle/>
          <a:p>
            <a:r>
              <a:rPr lang="en-US" sz="3100" b="1" dirty="0">
                <a:solidFill>
                  <a:srgbClr val="00B0F0"/>
                </a:solidFill>
                <a:latin typeface="Ebrima" panose="02000000000000000000" pitchFamily="2" charset="0"/>
                <a:ea typeface="Ebrima" panose="02000000000000000000" pitchFamily="2" charset="0"/>
                <a:cs typeface="Ebrima" panose="02000000000000000000" pitchFamily="2" charset="0"/>
              </a:rPr>
              <a:t>Take-aways</a:t>
            </a:r>
          </a:p>
        </p:txBody>
      </p:sp>
      <p:sp>
        <p:nvSpPr>
          <p:cNvPr id="3" name="Content Placeholder 2">
            <a:extLst>
              <a:ext uri="{FF2B5EF4-FFF2-40B4-BE49-F238E27FC236}">
                <a16:creationId xmlns:a16="http://schemas.microsoft.com/office/drawing/2014/main" id="{0C34FB18-2188-C54B-97C0-9D72C94BADD7}"/>
              </a:ext>
            </a:extLst>
          </p:cNvPr>
          <p:cNvSpPr>
            <a:spLocks noGrp="1"/>
          </p:cNvSpPr>
          <p:nvPr>
            <p:ph idx="1"/>
          </p:nvPr>
        </p:nvSpPr>
        <p:spPr>
          <a:xfrm>
            <a:off x="119743" y="1327731"/>
            <a:ext cx="6683828" cy="5323440"/>
          </a:xfrm>
        </p:spPr>
        <p:txBody>
          <a:bodyPr>
            <a:noAutofit/>
          </a:bodyPr>
          <a:lstStyle/>
          <a:p>
            <a:pPr marL="567071" indent="-567071">
              <a:lnSpc>
                <a:spcPct val="120000"/>
              </a:lnSpc>
              <a:buFont typeface="+mj-lt"/>
              <a:buAutoNum type="arabicPeriod"/>
            </a:pPr>
            <a:r>
              <a:rPr lang="en-US" sz="2000" dirty="0">
                <a:solidFill>
                  <a:srgbClr val="002060"/>
                </a:solidFill>
                <a:latin typeface="Arial" panose="020B0604020202020204" pitchFamily="34" charset="0"/>
                <a:cs typeface="Arial" panose="020B0604020202020204" pitchFamily="34" charset="0"/>
              </a:rPr>
              <a:t>Without timely and effective hand hygiene, health for all (quality care) will not be realized.</a:t>
            </a:r>
          </a:p>
          <a:p>
            <a:pPr marL="567071" indent="-567071">
              <a:lnSpc>
                <a:spcPct val="120000"/>
              </a:lnSpc>
              <a:buFont typeface="+mj-lt"/>
              <a:buAutoNum type="arabicPeriod"/>
            </a:pPr>
            <a:r>
              <a:rPr lang="en-US" sz="2000" dirty="0">
                <a:solidFill>
                  <a:srgbClr val="002060"/>
                </a:solidFill>
                <a:latin typeface="Arial" panose="020B0604020202020204" pitchFamily="34" charset="0"/>
                <a:cs typeface="Arial" panose="020B0604020202020204" pitchFamily="34" charset="0"/>
              </a:rPr>
              <a:t>Hand hygiene can act as the entrance door to achieve evidence based infection prevention and control (the ‘core components’) in all care settings</a:t>
            </a:r>
          </a:p>
          <a:p>
            <a:pPr marL="567071" indent="-567071">
              <a:lnSpc>
                <a:spcPct val="120000"/>
              </a:lnSpc>
              <a:buFont typeface="+mj-lt"/>
              <a:buAutoNum type="arabicPeriod"/>
            </a:pPr>
            <a:r>
              <a:rPr lang="en-US" sz="2000" dirty="0">
                <a:solidFill>
                  <a:srgbClr val="002060"/>
                </a:solidFill>
                <a:latin typeface="Arial" panose="020B0604020202020204" pitchFamily="34" charset="0"/>
                <a:cs typeface="Arial" panose="020B0604020202020204" pitchFamily="34" charset="0"/>
              </a:rPr>
              <a:t>Performed at the right times, at the point of care it protects patients and health workers</a:t>
            </a:r>
          </a:p>
          <a:p>
            <a:pPr marL="567071" indent="-567071">
              <a:lnSpc>
                <a:spcPct val="120000"/>
              </a:lnSpc>
              <a:buFont typeface="+mj-lt"/>
              <a:buAutoNum type="arabicPeriod"/>
            </a:pPr>
            <a:r>
              <a:rPr lang="en-US" sz="2000" dirty="0">
                <a:solidFill>
                  <a:srgbClr val="002060"/>
                </a:solidFill>
                <a:latin typeface="Arial" panose="020B0604020202020204" pitchFamily="34" charset="0"/>
                <a:cs typeface="Arial" panose="020B0604020202020204" pitchFamily="34" charset="0"/>
              </a:rPr>
              <a:t>A multimodal approach helps to improve and sustain hand hygiene </a:t>
            </a:r>
            <a:r>
              <a:rPr lang="en-US" sz="2000" dirty="0" err="1">
                <a:solidFill>
                  <a:srgbClr val="002060"/>
                </a:solidFill>
                <a:latin typeface="Arial" panose="020B0604020202020204" pitchFamily="34" charset="0"/>
                <a:cs typeface="Arial" panose="020B0604020202020204" pitchFamily="34" charset="0"/>
              </a:rPr>
              <a:t>behaviours</a:t>
            </a:r>
            <a:endParaRPr lang="en-US" sz="2000" dirty="0">
              <a:solidFill>
                <a:srgbClr val="002060"/>
              </a:solidFill>
              <a:latin typeface="Arial" panose="020B0604020202020204" pitchFamily="34" charset="0"/>
              <a:cs typeface="Arial" panose="020B0604020202020204" pitchFamily="34" charset="0"/>
            </a:endParaRPr>
          </a:p>
          <a:p>
            <a:pPr marL="567071" indent="-567071">
              <a:lnSpc>
                <a:spcPct val="120000"/>
              </a:lnSpc>
              <a:buFont typeface="+mj-lt"/>
              <a:buAutoNum type="arabicPeriod"/>
            </a:pPr>
            <a:r>
              <a:rPr lang="en-US" sz="2000" b="1" dirty="0">
                <a:solidFill>
                  <a:srgbClr val="002060"/>
                </a:solidFill>
                <a:latin typeface="Arial" panose="020B0604020202020204" pitchFamily="34" charset="0"/>
                <a:cs typeface="Arial" panose="020B0604020202020204" pitchFamily="34" charset="0"/>
              </a:rPr>
              <a:t>It is a key performance indicator to reduce the burden of antimicrobial resistance, outbreaks and all avoidable health care associated infections</a:t>
            </a:r>
          </a:p>
        </p:txBody>
      </p:sp>
      <p:pic>
        <p:nvPicPr>
          <p:cNvPr id="5" name="Picture 4">
            <a:extLst>
              <a:ext uri="{FF2B5EF4-FFF2-40B4-BE49-F238E27FC236}">
                <a16:creationId xmlns:a16="http://schemas.microsoft.com/office/drawing/2014/main" id="{8320088D-3335-0740-8F3E-C7A5E6B200A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05300" y="1440350"/>
            <a:ext cx="3490687" cy="4793182"/>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19743" y="6763827"/>
            <a:ext cx="10751457" cy="769441"/>
          </a:xfrm>
          <a:prstGeom prst="rect">
            <a:avLst/>
          </a:prstGeom>
          <a:noFill/>
        </p:spPr>
        <p:txBody>
          <a:bodyPr wrap="square" rtlCol="0">
            <a:spAutoFit/>
          </a:bodyPr>
          <a:lstStyle/>
          <a:p>
            <a:pPr marL="0" lvl="1"/>
            <a:r>
              <a:rPr lang="en-GB" sz="1100" dirty="0">
                <a:solidFill>
                  <a:srgbClr val="002060"/>
                </a:solidFill>
                <a:latin typeface="Arial" panose="020B0604020202020204" pitchFamily="34" charset="0"/>
                <a:cs typeface="Arial" panose="020B0604020202020204" pitchFamily="34" charset="0"/>
              </a:rPr>
              <a:t>WHO Guidelines on core components of infection prevention and control programmes at the national and acute health care facility level </a:t>
            </a:r>
            <a:r>
              <a:rPr lang="en-GB" sz="1100" dirty="0">
                <a:solidFill>
                  <a:srgbClr val="002060"/>
                </a:solidFill>
                <a:latin typeface="Arial" panose="020B0604020202020204" pitchFamily="34" charset="0"/>
                <a:cs typeface="Arial" panose="020B0604020202020204" pitchFamily="34" charset="0"/>
                <a:hlinkClick r:id="rId4"/>
              </a:rPr>
              <a:t>https://www.who.int/infection-prevention/publications/ipc-components-guidelines/en/</a:t>
            </a:r>
            <a:endParaRPr lang="en-GB" sz="1100" dirty="0">
              <a:solidFill>
                <a:srgbClr val="002060"/>
              </a:solidFill>
              <a:latin typeface="Arial" panose="020B0604020202020204" pitchFamily="34" charset="0"/>
              <a:cs typeface="Arial" panose="020B0604020202020204" pitchFamily="34" charset="0"/>
            </a:endParaRPr>
          </a:p>
          <a:p>
            <a:r>
              <a:rPr lang="en-US" sz="1100" dirty="0">
                <a:solidFill>
                  <a:srgbClr val="002060"/>
                </a:solidFill>
                <a:latin typeface="Arial" panose="020B0604020202020204" pitchFamily="34" charset="0"/>
                <a:cs typeface="Arial" panose="020B0604020202020204" pitchFamily="34" charset="0"/>
              </a:rPr>
              <a:t>WHO Antimicrobial Stewardship </a:t>
            </a:r>
            <a:r>
              <a:rPr lang="en-US" sz="1100" dirty="0" err="1">
                <a:solidFill>
                  <a:srgbClr val="002060"/>
                </a:solidFill>
                <a:latin typeface="Arial" panose="020B0604020202020204" pitchFamily="34" charset="0"/>
                <a:cs typeface="Arial" panose="020B0604020202020204" pitchFamily="34" charset="0"/>
              </a:rPr>
              <a:t>Programmes</a:t>
            </a:r>
            <a:r>
              <a:rPr lang="en-US" sz="1100" dirty="0">
                <a:solidFill>
                  <a:srgbClr val="002060"/>
                </a:solidFill>
                <a:latin typeface="Arial" panose="020B0604020202020204" pitchFamily="34" charset="0"/>
                <a:cs typeface="Arial" panose="020B0604020202020204" pitchFamily="34" charset="0"/>
              </a:rPr>
              <a:t> in Health-Care Facilities in Low and Middle-Income Countries </a:t>
            </a:r>
            <a:r>
              <a:rPr lang="en-US" sz="1100" dirty="0">
                <a:solidFill>
                  <a:srgbClr val="002060"/>
                </a:solidFill>
                <a:latin typeface="Arial" panose="020B0604020202020204" pitchFamily="34" charset="0"/>
                <a:cs typeface="Arial" panose="020B0604020202020204" pitchFamily="34" charset="0"/>
                <a:hlinkClick r:id="rId5"/>
              </a:rPr>
              <a:t>https://apps.who.int/iris/bitstream/handle/10665/329404/9789241515481-eng.pdf</a:t>
            </a:r>
            <a:r>
              <a:rPr lang="en-US" sz="1100" dirty="0">
                <a:solidFill>
                  <a:srgbClr val="002060"/>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8094682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0B7E5C-B116-3447-B2E7-5A8C307E9AD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4992" y="2456027"/>
            <a:ext cx="2099212" cy="2099212"/>
          </a:xfrm>
          <a:prstGeom prst="rect">
            <a:avLst/>
          </a:prstGeom>
        </p:spPr>
      </p:pic>
      <p:sp>
        <p:nvSpPr>
          <p:cNvPr id="3" name="TextBox 2">
            <a:extLst>
              <a:ext uri="{FF2B5EF4-FFF2-40B4-BE49-F238E27FC236}">
                <a16:creationId xmlns:a16="http://schemas.microsoft.com/office/drawing/2014/main" id="{19734509-346A-5947-AE22-81DBCD1F0BDA}"/>
              </a:ext>
            </a:extLst>
          </p:cNvPr>
          <p:cNvSpPr txBox="1"/>
          <p:nvPr/>
        </p:nvSpPr>
        <p:spPr>
          <a:xfrm>
            <a:off x="2942640" y="2941812"/>
            <a:ext cx="3809988" cy="838819"/>
          </a:xfrm>
          <a:prstGeom prst="rect">
            <a:avLst/>
          </a:prstGeom>
          <a:noFill/>
        </p:spPr>
        <p:txBody>
          <a:bodyPr wrap="square" rtlCol="0">
            <a:spAutoFit/>
          </a:bodyPr>
          <a:lstStyle/>
          <a:p>
            <a:r>
              <a:rPr lang="en-US" sz="4851" b="1" dirty="0">
                <a:solidFill>
                  <a:srgbClr val="002060"/>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30439423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2950E-AFDC-8041-8091-04593E9E5E21}"/>
              </a:ext>
            </a:extLst>
          </p:cNvPr>
          <p:cNvSpPr>
            <a:spLocks noGrp="1"/>
          </p:cNvSpPr>
          <p:nvPr>
            <p:ph type="title"/>
          </p:nvPr>
        </p:nvSpPr>
        <p:spPr>
          <a:xfrm>
            <a:off x="124842" y="331054"/>
            <a:ext cx="9223058" cy="1461495"/>
          </a:xfrm>
        </p:spPr>
        <p:txBody>
          <a:bodyPr>
            <a:normAutofit/>
          </a:bodyPr>
          <a:lstStyle/>
          <a:p>
            <a:r>
              <a:rPr lang="en-US" sz="3090" b="1" dirty="0">
                <a:solidFill>
                  <a:srgbClr val="0092CC"/>
                </a:solidFill>
                <a:latin typeface="Ebrima" panose="02000000000000000000" pitchFamily="2" charset="0"/>
                <a:ea typeface="Ebrima" panose="02000000000000000000" pitchFamily="2" charset="0"/>
                <a:cs typeface="Ebrima" panose="02000000000000000000" pitchFamily="2" charset="0"/>
              </a:rPr>
              <a:t>Introduction – setting the scene</a:t>
            </a:r>
          </a:p>
        </p:txBody>
      </p:sp>
      <p:sp>
        <p:nvSpPr>
          <p:cNvPr id="5" name="Rectangle 4">
            <a:extLst>
              <a:ext uri="{FF2B5EF4-FFF2-40B4-BE49-F238E27FC236}">
                <a16:creationId xmlns:a16="http://schemas.microsoft.com/office/drawing/2014/main" id="{7F079E95-1AE2-B046-98BC-0DF93B35A380}"/>
              </a:ext>
            </a:extLst>
          </p:cNvPr>
          <p:cNvSpPr/>
          <p:nvPr/>
        </p:nvSpPr>
        <p:spPr>
          <a:xfrm>
            <a:off x="-1" y="6279285"/>
            <a:ext cx="10693401" cy="950924"/>
          </a:xfrm>
          <a:prstGeom prst="rect">
            <a:avLst/>
          </a:prstGeom>
          <a:solidFill>
            <a:srgbClr val="FF0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a:p>
        </p:txBody>
      </p:sp>
      <p:sp>
        <p:nvSpPr>
          <p:cNvPr id="6" name="TextBox 5">
            <a:extLst>
              <a:ext uri="{FF2B5EF4-FFF2-40B4-BE49-F238E27FC236}">
                <a16:creationId xmlns:a16="http://schemas.microsoft.com/office/drawing/2014/main" id="{9BD06FF3-317C-A845-8BEC-9FF3BCB3A412}"/>
              </a:ext>
            </a:extLst>
          </p:cNvPr>
          <p:cNvSpPr txBox="1"/>
          <p:nvPr/>
        </p:nvSpPr>
        <p:spPr>
          <a:xfrm>
            <a:off x="0" y="6417744"/>
            <a:ext cx="10693400" cy="635239"/>
          </a:xfrm>
          <a:prstGeom prst="rect">
            <a:avLst/>
          </a:prstGeom>
          <a:noFill/>
        </p:spPr>
        <p:txBody>
          <a:bodyPr wrap="square" rtlCol="0">
            <a:spAutoFit/>
          </a:bodyPr>
          <a:lstStyle/>
          <a:p>
            <a:pPr algn="ctr"/>
            <a:r>
              <a:rPr lang="en-US" sz="3528" dirty="0">
                <a:solidFill>
                  <a:schemeClr val="bg1"/>
                </a:solidFill>
                <a:latin typeface="Arial" panose="020B0604020202020204" pitchFamily="34" charset="0"/>
                <a:cs typeface="Arial" panose="020B0604020202020204" pitchFamily="34" charset="0"/>
              </a:rPr>
              <a:t>WASH improvements are critical for hand hygiene</a:t>
            </a:r>
          </a:p>
        </p:txBody>
      </p:sp>
      <p:sp>
        <p:nvSpPr>
          <p:cNvPr id="7" name="Text Placeholder 2">
            <a:extLst>
              <a:ext uri="{FF2B5EF4-FFF2-40B4-BE49-F238E27FC236}">
                <a16:creationId xmlns:a16="http://schemas.microsoft.com/office/drawing/2014/main" id="{81EB0C54-FAD1-3F43-B5B8-41C49180D1B3}"/>
              </a:ext>
            </a:extLst>
          </p:cNvPr>
          <p:cNvSpPr txBox="1">
            <a:spLocks/>
          </p:cNvSpPr>
          <p:nvPr/>
        </p:nvSpPr>
        <p:spPr>
          <a:xfrm>
            <a:off x="-1" y="7316605"/>
            <a:ext cx="9283550" cy="229288"/>
          </a:xfrm>
          <a:prstGeom prst="rect">
            <a:avLst/>
          </a:prstGeom>
        </p:spPr>
        <p:txBody>
          <a:bodyPr wrap="square" numCol="1" anchorCtr="0" compatLnSpc="1">
            <a:prstTxWarp prst="textNoShape">
              <a:avLst/>
            </a:prstTxWarp>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GB" altLang="en-US" sz="1200" dirty="0">
                <a:solidFill>
                  <a:srgbClr val="002060"/>
                </a:solidFill>
                <a:latin typeface="Arial" panose="020B0604020202020204" pitchFamily="34" charset="0"/>
                <a:cs typeface="Arial" panose="020B0604020202020204" pitchFamily="34" charset="0"/>
              </a:rPr>
              <a:t>WHO: Health care without avoidable infections - peoples' lives depend on it </a:t>
            </a:r>
            <a:r>
              <a:rPr lang="en-US" altLang="en-US" sz="1200" dirty="0">
                <a:solidFill>
                  <a:srgbClr val="002060"/>
                </a:solidFill>
                <a:latin typeface="Arial" panose="020B0604020202020204" pitchFamily="34" charset="0"/>
                <a:cs typeface="Arial" panose="020B0604020202020204" pitchFamily="34" charset="0"/>
                <a:hlinkClick r:id="rId3"/>
              </a:rPr>
              <a:t>https://youtu.be/K-2XWtEjfl8</a:t>
            </a:r>
            <a:r>
              <a:rPr lang="en-US" altLang="en-US" sz="1200" dirty="0">
                <a:solidFill>
                  <a:srgbClr val="002060"/>
                </a:solidFill>
                <a:latin typeface="Arial" panose="020B0604020202020204" pitchFamily="34" charset="0"/>
                <a:cs typeface="Arial" panose="020B0604020202020204" pitchFamily="34" charset="0"/>
              </a:rPr>
              <a:t> </a:t>
            </a:r>
            <a:endParaRPr lang="fr-FR" altLang="en-US" sz="1200" dirty="0">
              <a:solidFill>
                <a:srgbClr val="002060"/>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25327286-D016-D34F-85AE-A3B32D496A0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074870" y="1779004"/>
            <a:ext cx="4624301" cy="4151805"/>
          </a:xfrm>
          <a:prstGeom prst="rect">
            <a:avLst/>
          </a:prstGeom>
        </p:spPr>
      </p:pic>
      <p:sp>
        <p:nvSpPr>
          <p:cNvPr id="9" name="Content Placeholder 2">
            <a:extLst>
              <a:ext uri="{FF2B5EF4-FFF2-40B4-BE49-F238E27FC236}">
                <a16:creationId xmlns:a16="http://schemas.microsoft.com/office/drawing/2014/main" id="{53E1A468-4868-3343-A894-B7641FA6ADDD}"/>
              </a:ext>
            </a:extLst>
          </p:cNvPr>
          <p:cNvSpPr>
            <a:spLocks noGrp="1"/>
          </p:cNvSpPr>
          <p:nvPr>
            <p:ph idx="1"/>
          </p:nvPr>
        </p:nvSpPr>
        <p:spPr>
          <a:xfrm>
            <a:off x="124842" y="1779005"/>
            <a:ext cx="5950028" cy="4413885"/>
          </a:xfrm>
        </p:spPr>
        <p:txBody>
          <a:bodyPr>
            <a:normAutofit lnSpcReduction="10000"/>
          </a:bodyPr>
          <a:lstStyle/>
          <a:p>
            <a:pPr>
              <a:lnSpc>
                <a:spcPct val="100000"/>
              </a:lnSpc>
              <a:spcBef>
                <a:spcPts val="0"/>
              </a:spcBef>
              <a:buFont typeface="Wingdings" panose="05000000000000000000" pitchFamily="2" charset="2"/>
              <a:buChar char="§"/>
            </a:pPr>
            <a:r>
              <a:rPr lang="en-GB" sz="2400" dirty="0">
                <a:solidFill>
                  <a:srgbClr val="09164D"/>
                </a:solidFill>
                <a:latin typeface="Arial" panose="020B0604020202020204" pitchFamily="34" charset="0"/>
                <a:cs typeface="Arial" panose="020B0604020202020204" pitchFamily="34" charset="0"/>
              </a:rPr>
              <a:t>During care delivery, the hands of health workers are contaminated by </a:t>
            </a:r>
            <a:r>
              <a:rPr lang="en-GB" sz="2400" b="1" dirty="0">
                <a:solidFill>
                  <a:srgbClr val="09164D"/>
                </a:solidFill>
                <a:latin typeface="Arial" panose="020B0604020202020204" pitchFamily="34" charset="0"/>
                <a:cs typeface="Arial" panose="020B0604020202020204" pitchFamily="34" charset="0"/>
              </a:rPr>
              <a:t>potentially harmful microbes </a:t>
            </a:r>
            <a:r>
              <a:rPr lang="en-GB" sz="2400" dirty="0">
                <a:solidFill>
                  <a:srgbClr val="09164D"/>
                </a:solidFill>
                <a:latin typeface="Arial" panose="020B0604020202020204" pitchFamily="34" charset="0"/>
                <a:cs typeface="Arial" panose="020B0604020202020204" pitchFamily="34" charset="0"/>
              </a:rPr>
              <a:t>(also referred to as germs) from different sources </a:t>
            </a:r>
          </a:p>
          <a:p>
            <a:pPr>
              <a:lnSpc>
                <a:spcPct val="100000"/>
              </a:lnSpc>
              <a:spcBef>
                <a:spcPts val="0"/>
              </a:spcBef>
              <a:buFont typeface="Wingdings" panose="05000000000000000000" pitchFamily="2" charset="2"/>
              <a:buChar char="§"/>
            </a:pPr>
            <a:r>
              <a:rPr lang="en-GB" sz="2400" dirty="0">
                <a:solidFill>
                  <a:srgbClr val="09164D"/>
                </a:solidFill>
                <a:latin typeface="Arial" panose="020B0604020202020204" pitchFamily="34" charset="0"/>
                <a:cs typeface="Arial" panose="020B0604020202020204" pitchFamily="34" charset="0"/>
              </a:rPr>
              <a:t>Some of these may be capable of causing </a:t>
            </a:r>
            <a:r>
              <a:rPr lang="en-GB" sz="2400" b="1" dirty="0">
                <a:solidFill>
                  <a:srgbClr val="09164D"/>
                </a:solidFill>
                <a:latin typeface="Arial" panose="020B0604020202020204" pitchFamily="34" charset="0"/>
                <a:cs typeface="Arial" panose="020B0604020202020204" pitchFamily="34" charset="0"/>
              </a:rPr>
              <a:t>outbreaks</a:t>
            </a:r>
            <a:r>
              <a:rPr lang="en-GB" sz="2400" dirty="0">
                <a:solidFill>
                  <a:srgbClr val="09164D"/>
                </a:solidFill>
                <a:latin typeface="Arial" panose="020B0604020202020204" pitchFamily="34" charset="0"/>
                <a:cs typeface="Arial" panose="020B0604020202020204" pitchFamily="34" charset="0"/>
              </a:rPr>
              <a:t> &amp; some may be </a:t>
            </a:r>
            <a:r>
              <a:rPr lang="en-GB" sz="2400" b="1" dirty="0">
                <a:solidFill>
                  <a:srgbClr val="09164D"/>
                </a:solidFill>
                <a:latin typeface="Arial" panose="020B0604020202020204" pitchFamily="34" charset="0"/>
                <a:cs typeface="Arial" panose="020B0604020202020204" pitchFamily="34" charset="0"/>
              </a:rPr>
              <a:t>resistant to antibiotics</a:t>
            </a:r>
          </a:p>
          <a:p>
            <a:pPr>
              <a:lnSpc>
                <a:spcPct val="100000"/>
              </a:lnSpc>
              <a:spcBef>
                <a:spcPts val="0"/>
              </a:spcBef>
              <a:buFont typeface="Wingdings" panose="05000000000000000000" pitchFamily="2" charset="2"/>
              <a:buChar char="§"/>
            </a:pPr>
            <a:r>
              <a:rPr lang="en-GB" sz="2400" dirty="0">
                <a:solidFill>
                  <a:srgbClr val="09164D"/>
                </a:solidFill>
                <a:latin typeface="Arial" panose="020B0604020202020204" pitchFamily="34" charset="0"/>
                <a:cs typeface="Arial" panose="020B0604020202020204" pitchFamily="34" charset="0"/>
              </a:rPr>
              <a:t>Hand hygiene stops the spread of these microbes – it protects patients and staff</a:t>
            </a:r>
          </a:p>
          <a:p>
            <a:pPr>
              <a:lnSpc>
                <a:spcPct val="100000"/>
              </a:lnSpc>
              <a:spcBef>
                <a:spcPts val="0"/>
              </a:spcBef>
              <a:buFont typeface="Wingdings" panose="05000000000000000000" pitchFamily="2" charset="2"/>
              <a:buChar char="§"/>
            </a:pPr>
            <a:r>
              <a:rPr lang="en-GB" sz="2400" dirty="0">
                <a:solidFill>
                  <a:srgbClr val="09164D"/>
                </a:solidFill>
                <a:latin typeface="Arial" panose="020B0604020202020204" pitchFamily="34" charset="0"/>
                <a:cs typeface="Arial" panose="020B0604020202020204" pitchFamily="34" charset="0"/>
              </a:rPr>
              <a:t>Achieving hand hygiene at the right times is still a challenge </a:t>
            </a:r>
            <a:r>
              <a:rPr lang="en-GB" sz="2400" b="1" dirty="0">
                <a:solidFill>
                  <a:srgbClr val="09164D"/>
                </a:solidFill>
                <a:latin typeface="Arial" panose="020B0604020202020204" pitchFamily="34" charset="0"/>
                <a:cs typeface="Arial" panose="020B0604020202020204" pitchFamily="34" charset="0"/>
              </a:rPr>
              <a:t>everywhere</a:t>
            </a:r>
          </a:p>
          <a:p>
            <a:pPr>
              <a:lnSpc>
                <a:spcPct val="100000"/>
              </a:lnSpc>
              <a:spcBef>
                <a:spcPts val="0"/>
              </a:spcBef>
              <a:buFont typeface="Wingdings" panose="05000000000000000000" pitchFamily="2" charset="2"/>
              <a:buChar char="§"/>
            </a:pP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32390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722CB-9CB0-4544-A6AC-0BEC055DA316}"/>
              </a:ext>
            </a:extLst>
          </p:cNvPr>
          <p:cNvSpPr>
            <a:spLocks noGrp="1"/>
          </p:cNvSpPr>
          <p:nvPr>
            <p:ph type="title"/>
          </p:nvPr>
        </p:nvSpPr>
        <p:spPr>
          <a:xfrm>
            <a:off x="148446" y="-193183"/>
            <a:ext cx="9223058" cy="1461495"/>
          </a:xfrm>
        </p:spPr>
        <p:txBody>
          <a:bodyPr>
            <a:normAutofit/>
          </a:bodyPr>
          <a:lstStyle/>
          <a:p>
            <a:r>
              <a:rPr lang="en-US" sz="3100" b="1" dirty="0">
                <a:solidFill>
                  <a:srgbClr val="00A1DF"/>
                </a:solidFill>
                <a:latin typeface="Ebrima" panose="02000000000000000000" pitchFamily="2" charset="0"/>
                <a:ea typeface="Ebrima" panose="02000000000000000000" pitchFamily="2" charset="0"/>
                <a:cs typeface="Ebrima" panose="02000000000000000000" pitchFamily="2" charset="0"/>
              </a:rPr>
              <a:t>Resources</a:t>
            </a:r>
          </a:p>
        </p:txBody>
      </p:sp>
      <p:sp>
        <p:nvSpPr>
          <p:cNvPr id="3" name="Content Placeholder 2">
            <a:extLst>
              <a:ext uri="{FF2B5EF4-FFF2-40B4-BE49-F238E27FC236}">
                <a16:creationId xmlns:a16="http://schemas.microsoft.com/office/drawing/2014/main" id="{F1D7E992-FE09-EF41-BC98-F793D9C58A78}"/>
              </a:ext>
            </a:extLst>
          </p:cNvPr>
          <p:cNvSpPr>
            <a:spLocks noGrp="1"/>
          </p:cNvSpPr>
          <p:nvPr>
            <p:ph idx="1"/>
          </p:nvPr>
        </p:nvSpPr>
        <p:spPr>
          <a:xfrm>
            <a:off x="148446" y="978026"/>
            <a:ext cx="10203868" cy="5371974"/>
          </a:xfrm>
        </p:spPr>
        <p:txBody>
          <a:bodyPr>
            <a:noAutofit/>
          </a:bodyPr>
          <a:lstStyle/>
          <a:p>
            <a:pPr>
              <a:lnSpc>
                <a:spcPct val="120000"/>
              </a:lnSpc>
              <a:spcBef>
                <a:spcPts val="0"/>
              </a:spcBef>
            </a:pPr>
            <a:r>
              <a:rPr lang="en-GB" sz="1700" dirty="0">
                <a:solidFill>
                  <a:srgbClr val="002060"/>
                </a:solidFill>
                <a:latin typeface="Arial" panose="020B0604020202020204" pitchFamily="34" charset="0"/>
                <a:cs typeface="Arial" panose="020B0604020202020204" pitchFamily="34" charset="0"/>
              </a:rPr>
              <a:t>All WHO Hand hygiene tools and resources </a:t>
            </a:r>
            <a:r>
              <a:rPr lang="en-GB" sz="1700" dirty="0">
                <a:solidFill>
                  <a:srgbClr val="002060"/>
                </a:solidFill>
                <a:latin typeface="Arial" panose="020B0604020202020204" pitchFamily="34" charset="0"/>
                <a:cs typeface="Arial" panose="020B0604020202020204" pitchFamily="34" charset="0"/>
                <a:hlinkClick r:id="rId3"/>
              </a:rPr>
              <a:t>https://www.who.int/infection-prevention/tools/hand-hygiene/en/</a:t>
            </a:r>
            <a:endParaRPr lang="en-GB" sz="1700" dirty="0">
              <a:solidFill>
                <a:srgbClr val="002060"/>
              </a:solidFill>
              <a:latin typeface="Arial" panose="020B0604020202020204" pitchFamily="34" charset="0"/>
              <a:cs typeface="Arial" panose="020B0604020202020204" pitchFamily="34" charset="0"/>
            </a:endParaRPr>
          </a:p>
          <a:p>
            <a:pPr>
              <a:lnSpc>
                <a:spcPct val="120000"/>
              </a:lnSpc>
              <a:spcBef>
                <a:spcPts val="0"/>
              </a:spcBef>
            </a:pPr>
            <a:r>
              <a:rPr lang="en-US" sz="1700" dirty="0">
                <a:solidFill>
                  <a:srgbClr val="002060"/>
                </a:solidFill>
                <a:latin typeface="Arial" panose="020B0604020202020204" pitchFamily="34" charset="0"/>
                <a:cs typeface="Arial" panose="020B0604020202020204" pitchFamily="34" charset="0"/>
              </a:rPr>
              <a:t>New England Journal of Medicine hand hygiene video article (link to all available languages) </a:t>
            </a:r>
            <a:r>
              <a:rPr lang="en-US" sz="1700" u="sng" dirty="0">
                <a:solidFill>
                  <a:srgbClr val="002060"/>
                </a:solidFill>
                <a:latin typeface="Arial" panose="020B0604020202020204" pitchFamily="34" charset="0"/>
                <a:cs typeface="Arial" panose="020B0604020202020204" pitchFamily="34" charset="0"/>
                <a:hlinkClick r:id="rId4"/>
              </a:rPr>
              <a:t>http://www.who.int/gpsc/5may/hand_hygiene_video/en/</a:t>
            </a:r>
            <a:r>
              <a:rPr lang="en-US" sz="1700" dirty="0">
                <a:solidFill>
                  <a:srgbClr val="002060"/>
                </a:solidFill>
                <a:latin typeface="Arial" panose="020B0604020202020204" pitchFamily="34" charset="0"/>
                <a:cs typeface="Arial" panose="020B0604020202020204" pitchFamily="34" charset="0"/>
              </a:rPr>
              <a:t> </a:t>
            </a:r>
          </a:p>
          <a:p>
            <a:pPr>
              <a:lnSpc>
                <a:spcPct val="120000"/>
              </a:lnSpc>
              <a:spcBef>
                <a:spcPts val="0"/>
              </a:spcBef>
            </a:pPr>
            <a:r>
              <a:rPr lang="en-US" sz="1700" dirty="0">
                <a:solidFill>
                  <a:srgbClr val="002060"/>
                </a:solidFill>
                <a:latin typeface="Arial" panose="020B0604020202020204" pitchFamily="34" charset="0"/>
                <a:cs typeface="Arial" panose="020B0604020202020204" pitchFamily="34" charset="0"/>
              </a:rPr>
              <a:t>Hand Hygiene: A Handbook for Medical Professionals </a:t>
            </a:r>
            <a:r>
              <a:rPr lang="en-US" sz="1700" dirty="0">
                <a:solidFill>
                  <a:srgbClr val="002060"/>
                </a:solidFill>
                <a:latin typeface="Arial" panose="020B0604020202020204" pitchFamily="34" charset="0"/>
                <a:cs typeface="Arial" panose="020B0604020202020204" pitchFamily="34" charset="0"/>
                <a:hlinkClick r:id="rId5"/>
              </a:rPr>
              <a:t>https://www.wiley.com/en-gb/Hand+Hygiene:+A+Handbook+for+Medical+Professionals-p-9781118846865</a:t>
            </a:r>
            <a:r>
              <a:rPr lang="en-GB" sz="1700" dirty="0">
                <a:solidFill>
                  <a:srgbClr val="002060"/>
                </a:solidFill>
                <a:latin typeface="Arial" panose="020B0604020202020204" pitchFamily="34" charset="0"/>
                <a:cs typeface="Arial" panose="020B0604020202020204" pitchFamily="34" charset="0"/>
              </a:rPr>
              <a:t> </a:t>
            </a:r>
          </a:p>
          <a:p>
            <a:pPr>
              <a:lnSpc>
                <a:spcPct val="120000"/>
              </a:lnSpc>
              <a:spcBef>
                <a:spcPts val="0"/>
              </a:spcBef>
            </a:pPr>
            <a:r>
              <a:rPr lang="en-GB" sz="1700" dirty="0">
                <a:solidFill>
                  <a:srgbClr val="002060"/>
                </a:solidFill>
                <a:latin typeface="Arial" panose="020B0604020202020204" pitchFamily="34" charset="0"/>
                <a:cs typeface="Arial" panose="020B0604020202020204" pitchFamily="34" charset="0"/>
              </a:rPr>
              <a:t>Some extra training ideas:</a:t>
            </a:r>
          </a:p>
          <a:p>
            <a:pPr lvl="1">
              <a:lnSpc>
                <a:spcPct val="120000"/>
              </a:lnSpc>
              <a:spcBef>
                <a:spcPts val="0"/>
              </a:spcBef>
            </a:pPr>
            <a:r>
              <a:rPr lang="en-US" sz="1700" dirty="0">
                <a:solidFill>
                  <a:srgbClr val="002060"/>
                </a:solidFill>
                <a:latin typeface="Arial" panose="020B0604020202020204" pitchFamily="34" charset="0"/>
                <a:cs typeface="Arial" panose="020B0604020202020204" pitchFamily="34" charset="0"/>
              </a:rPr>
              <a:t>WHO IPC Training Package (e-learning) Standard Precautions: Hand Hygiene &amp; Standard Precautions: Environmental Cleaning </a:t>
            </a:r>
            <a:r>
              <a:rPr lang="en-GB" sz="1700" dirty="0">
                <a:solidFill>
                  <a:srgbClr val="002060"/>
                </a:solidFill>
                <a:latin typeface="Arial" panose="020B0604020202020204" pitchFamily="34" charset="0"/>
                <a:cs typeface="Arial" panose="020B0604020202020204" pitchFamily="34" charset="0"/>
                <a:hlinkClick r:id="rId6"/>
              </a:rPr>
              <a:t>https://ipc.ghelearning.org/course/123</a:t>
            </a:r>
            <a:endParaRPr lang="en-GB" sz="1700" dirty="0">
              <a:solidFill>
                <a:srgbClr val="002060"/>
              </a:solidFill>
              <a:latin typeface="Arial" panose="020B0604020202020204" pitchFamily="34" charset="0"/>
              <a:cs typeface="Arial" panose="020B0604020202020204" pitchFamily="34" charset="0"/>
            </a:endParaRPr>
          </a:p>
          <a:p>
            <a:pPr>
              <a:lnSpc>
                <a:spcPct val="120000"/>
              </a:lnSpc>
              <a:spcBef>
                <a:spcPts val="0"/>
              </a:spcBef>
            </a:pPr>
            <a:r>
              <a:rPr lang="en-GB" sz="1700" dirty="0">
                <a:solidFill>
                  <a:srgbClr val="002060"/>
                </a:solidFill>
                <a:latin typeface="Arial" panose="020B0604020202020204" pitchFamily="34" charset="0"/>
                <a:cs typeface="Arial" panose="020B0604020202020204" pitchFamily="34" charset="0"/>
              </a:rPr>
              <a:t>General IPC and AMR resources</a:t>
            </a:r>
          </a:p>
          <a:p>
            <a:pPr lvl="1">
              <a:lnSpc>
                <a:spcPct val="120000"/>
              </a:lnSpc>
              <a:spcBef>
                <a:spcPts val="0"/>
              </a:spcBef>
            </a:pPr>
            <a:r>
              <a:rPr lang="en-GB" sz="1700" dirty="0">
                <a:solidFill>
                  <a:srgbClr val="002060"/>
                </a:solidFill>
                <a:latin typeface="Arial" panose="020B0604020202020204" pitchFamily="34" charset="0"/>
                <a:cs typeface="Arial" panose="020B0604020202020204" pitchFamily="34" charset="0"/>
              </a:rPr>
              <a:t>WHO Minimum Requirements for infection prevention and control (IPC) programmes </a:t>
            </a:r>
            <a:r>
              <a:rPr lang="en-GB" sz="1700" dirty="0">
                <a:solidFill>
                  <a:srgbClr val="002060"/>
                </a:solidFill>
                <a:latin typeface="Arial" panose="020B0604020202020204" pitchFamily="34" charset="0"/>
                <a:cs typeface="Arial" panose="020B0604020202020204" pitchFamily="34" charset="0"/>
                <a:hlinkClick r:id="rId7"/>
              </a:rPr>
              <a:t>https://www.who.int/infection-prevention/publications/min-req-IPC-manual/en/</a:t>
            </a:r>
            <a:endParaRPr lang="en-GB" sz="1700" dirty="0">
              <a:solidFill>
                <a:srgbClr val="002060"/>
              </a:solidFill>
              <a:latin typeface="Arial" panose="020B0604020202020204" pitchFamily="34" charset="0"/>
              <a:cs typeface="Arial" panose="020B0604020202020204" pitchFamily="34" charset="0"/>
            </a:endParaRPr>
          </a:p>
          <a:p>
            <a:pPr lvl="1">
              <a:lnSpc>
                <a:spcPct val="120000"/>
              </a:lnSpc>
              <a:spcBef>
                <a:spcPts val="0"/>
              </a:spcBef>
            </a:pPr>
            <a:r>
              <a:rPr lang="en-GB" sz="1700" dirty="0">
                <a:solidFill>
                  <a:srgbClr val="002060"/>
                </a:solidFill>
                <a:latin typeface="Arial" panose="020B0604020202020204" pitchFamily="34" charset="0"/>
                <a:cs typeface="Arial" panose="020B0604020202020204" pitchFamily="34" charset="0"/>
              </a:rPr>
              <a:t>WHO Guidelines on core components of infection prevention and control programmes at the national and acute health care facility level </a:t>
            </a:r>
            <a:r>
              <a:rPr lang="en-GB" sz="1700" dirty="0">
                <a:solidFill>
                  <a:srgbClr val="002060"/>
                </a:solidFill>
                <a:latin typeface="Arial" panose="020B0604020202020204" pitchFamily="34" charset="0"/>
                <a:cs typeface="Arial" panose="020B0604020202020204" pitchFamily="34" charset="0"/>
                <a:hlinkClick r:id="rId8"/>
              </a:rPr>
              <a:t>https://www.who.int/infection-prevention/publications/ipc-components-guidelines/en/</a:t>
            </a:r>
            <a:endParaRPr lang="en-GB" sz="1700" dirty="0">
              <a:solidFill>
                <a:srgbClr val="002060"/>
              </a:solidFill>
              <a:latin typeface="Arial" panose="020B0604020202020204" pitchFamily="34" charset="0"/>
              <a:cs typeface="Arial" panose="020B0604020202020204" pitchFamily="34" charset="0"/>
            </a:endParaRPr>
          </a:p>
          <a:p>
            <a:pPr lvl="1">
              <a:lnSpc>
                <a:spcPct val="120000"/>
              </a:lnSpc>
              <a:spcBef>
                <a:spcPts val="0"/>
              </a:spcBef>
            </a:pPr>
            <a:r>
              <a:rPr lang="en-GB" sz="1700" dirty="0">
                <a:solidFill>
                  <a:srgbClr val="002060"/>
                </a:solidFill>
                <a:latin typeface="Arial" panose="020B0604020202020204" pitchFamily="34" charset="0"/>
                <a:cs typeface="Arial" panose="020B0604020202020204" pitchFamily="34" charset="0"/>
              </a:rPr>
              <a:t>WHO multimodal improvement strategy </a:t>
            </a:r>
            <a:r>
              <a:rPr lang="en-GB" sz="1700" dirty="0">
                <a:solidFill>
                  <a:srgbClr val="002060"/>
                </a:solidFill>
                <a:latin typeface="Arial" panose="020B0604020202020204" pitchFamily="34" charset="0"/>
                <a:cs typeface="Arial" panose="020B0604020202020204" pitchFamily="34" charset="0"/>
                <a:hlinkClick r:id="rId9"/>
              </a:rPr>
              <a:t>https://www.who.int/infection-prevention/publications/ipc-cc-mis.pdf?ua=1</a:t>
            </a:r>
            <a:endParaRPr lang="en-GB" sz="1700" dirty="0">
              <a:solidFill>
                <a:srgbClr val="002060"/>
              </a:solidFill>
              <a:latin typeface="Arial" panose="020B0604020202020204" pitchFamily="34" charset="0"/>
              <a:cs typeface="Arial" panose="020B0604020202020204" pitchFamily="34" charset="0"/>
            </a:endParaRPr>
          </a:p>
          <a:p>
            <a:pPr lvl="1"/>
            <a:r>
              <a:rPr lang="en-GB" sz="1700" dirty="0">
                <a:solidFill>
                  <a:srgbClr val="002060"/>
                </a:solidFill>
                <a:latin typeface="Arial" panose="020B0604020202020204" pitchFamily="34" charset="0"/>
                <a:cs typeface="Arial" panose="020B0604020202020204" pitchFamily="34" charset="0"/>
              </a:rPr>
              <a:t>Antimicrobial stewardship programmes in health-care facilities in low- and middle-income countries. A WHO practical toolkit </a:t>
            </a:r>
            <a:r>
              <a:rPr lang="en-GB" sz="1700" dirty="0">
                <a:solidFill>
                  <a:srgbClr val="002060"/>
                </a:solidFill>
                <a:latin typeface="Arial" panose="020B0604020202020204" pitchFamily="34" charset="0"/>
                <a:cs typeface="Arial" panose="020B0604020202020204" pitchFamily="34" charset="0"/>
                <a:hlinkClick r:id="rId10"/>
              </a:rPr>
              <a:t>https://apps.who.int/iris/rest/bitstreams/1257395/retrieve</a:t>
            </a:r>
            <a:r>
              <a:rPr lang="en-GB" sz="1700" dirty="0">
                <a:solidFill>
                  <a:srgbClr val="002060"/>
                </a:solidFill>
                <a:latin typeface="Arial" panose="020B0604020202020204" pitchFamily="34" charset="0"/>
                <a:cs typeface="Arial" panose="020B0604020202020204" pitchFamily="34" charset="0"/>
              </a:rPr>
              <a:t> </a:t>
            </a:r>
          </a:p>
          <a:p>
            <a:pPr lvl="1">
              <a:lnSpc>
                <a:spcPct val="120000"/>
              </a:lnSpc>
              <a:spcBef>
                <a:spcPts val="0"/>
              </a:spcBef>
            </a:pPr>
            <a:r>
              <a:rPr lang="en-GB" sz="1700" dirty="0">
                <a:solidFill>
                  <a:srgbClr val="002060"/>
                </a:solidFill>
                <a:latin typeface="Arial" panose="020B0604020202020204" pitchFamily="34" charset="0"/>
                <a:cs typeface="Arial" panose="020B0604020202020204" pitchFamily="34" charset="0"/>
              </a:rPr>
              <a:t>WHO Antimicrobial resistance pages: </a:t>
            </a:r>
            <a:r>
              <a:rPr lang="en-GB" sz="1700" dirty="0">
                <a:solidFill>
                  <a:srgbClr val="002060"/>
                </a:solidFill>
                <a:latin typeface="Arial" panose="020B0604020202020204" pitchFamily="34" charset="0"/>
                <a:cs typeface="Arial" panose="020B0604020202020204" pitchFamily="34" charset="0"/>
                <a:hlinkClick r:id="rId11"/>
              </a:rPr>
              <a:t>https://www.who.int/health-topics/antimicrobial-resistance</a:t>
            </a:r>
            <a:endParaRPr lang="en-US" sz="17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729730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EEEEB-F387-438C-AC5D-24F54BA05CDD}"/>
              </a:ext>
            </a:extLst>
          </p:cNvPr>
          <p:cNvSpPr>
            <a:spLocks noGrp="1"/>
          </p:cNvSpPr>
          <p:nvPr>
            <p:ph type="title"/>
          </p:nvPr>
        </p:nvSpPr>
        <p:spPr/>
        <p:txBody>
          <a:bodyPr>
            <a:normAutofit/>
          </a:bodyPr>
          <a:lstStyle/>
          <a:p>
            <a:r>
              <a:rPr lang="en-US" sz="4100" b="1" dirty="0">
                <a:solidFill>
                  <a:srgbClr val="00A1DF"/>
                </a:solidFill>
                <a:latin typeface="Ebrima" panose="02000000000000000000" pitchFamily="2" charset="0"/>
                <a:ea typeface="Ebrima" panose="02000000000000000000" pitchFamily="2" charset="0"/>
                <a:cs typeface="Ebrima" panose="02000000000000000000" pitchFamily="2" charset="0"/>
              </a:rPr>
              <a:t>Supplementary slides </a:t>
            </a:r>
          </a:p>
        </p:txBody>
      </p:sp>
    </p:spTree>
    <p:extLst>
      <p:ext uri="{BB962C8B-B14F-4D97-AF65-F5344CB8AC3E}">
        <p14:creationId xmlns:p14="http://schemas.microsoft.com/office/powerpoint/2010/main" val="32204254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08F43-DDCD-C84F-845C-3D51A7E4DD2A}"/>
              </a:ext>
            </a:extLst>
          </p:cNvPr>
          <p:cNvSpPr>
            <a:spLocks noGrp="1"/>
          </p:cNvSpPr>
          <p:nvPr>
            <p:ph type="title"/>
          </p:nvPr>
        </p:nvSpPr>
        <p:spPr>
          <a:xfrm>
            <a:off x="248810" y="281871"/>
            <a:ext cx="9223058" cy="1461495"/>
          </a:xfrm>
        </p:spPr>
        <p:txBody>
          <a:bodyPr>
            <a:normAutofit/>
          </a:bodyPr>
          <a:lstStyle/>
          <a:p>
            <a:r>
              <a:rPr lang="en-US" sz="3100" b="1" dirty="0">
                <a:solidFill>
                  <a:srgbClr val="00A1DF"/>
                </a:solidFill>
                <a:latin typeface="Ebrima" panose="02000000000000000000" pitchFamily="2" charset="0"/>
                <a:ea typeface="Ebrima" panose="02000000000000000000" pitchFamily="2" charset="0"/>
                <a:cs typeface="Ebrima" panose="02000000000000000000" pitchFamily="2" charset="0"/>
              </a:rPr>
              <a:t>Consider a deeper dive into hand hygiene after you have conducted WASH FIT - a useful WHO tool</a:t>
            </a:r>
          </a:p>
        </p:txBody>
      </p:sp>
      <p:sp>
        <p:nvSpPr>
          <p:cNvPr id="6" name="Content Placeholder 5">
            <a:extLst>
              <a:ext uri="{FF2B5EF4-FFF2-40B4-BE49-F238E27FC236}">
                <a16:creationId xmlns:a16="http://schemas.microsoft.com/office/drawing/2014/main" id="{13BAAD24-D650-3945-A54D-5FEF7E8F3406}"/>
              </a:ext>
            </a:extLst>
          </p:cNvPr>
          <p:cNvSpPr txBox="1">
            <a:spLocks noGrp="1"/>
          </p:cNvSpPr>
          <p:nvPr>
            <p:ph idx="1"/>
          </p:nvPr>
        </p:nvSpPr>
        <p:spPr>
          <a:xfrm>
            <a:off x="261850" y="2306280"/>
            <a:ext cx="7245555" cy="3203441"/>
          </a:xfrm>
          <a:prstGeom prst="rect">
            <a:avLst/>
          </a:prstGeom>
          <a:noFill/>
        </p:spPr>
        <p:txBody>
          <a:bodyPr wrap="square" rtlCol="0">
            <a:spAutoFit/>
          </a:bodyPr>
          <a:lstStyle/>
          <a:p>
            <a:pPr marL="0" indent="0">
              <a:buNone/>
            </a:pPr>
            <a:r>
              <a:rPr lang="en-US" sz="2426" b="1" dirty="0">
                <a:solidFill>
                  <a:srgbClr val="002060"/>
                </a:solidFill>
                <a:latin typeface="Arial" panose="020B0604020202020204" pitchFamily="34" charset="0"/>
                <a:cs typeface="Arial" panose="020B0604020202020204" pitchFamily="34" charset="0"/>
              </a:rPr>
              <a:t>Hand hygiene self assessment framework</a:t>
            </a:r>
            <a:endParaRPr lang="en-US" sz="2426" dirty="0">
              <a:solidFill>
                <a:srgbClr val="002060"/>
              </a:solidFill>
              <a:latin typeface="Arial" panose="020B0604020202020204" pitchFamily="34" charset="0"/>
              <a:cs typeface="Arial" panose="020B0604020202020204" pitchFamily="34" charset="0"/>
            </a:endParaRPr>
          </a:p>
          <a:p>
            <a:pPr marL="315039" indent="-315039">
              <a:buFont typeface="Arial"/>
              <a:buChar char="•"/>
            </a:pPr>
            <a:r>
              <a:rPr lang="en-US" sz="2426" dirty="0">
                <a:solidFill>
                  <a:srgbClr val="002060"/>
                </a:solidFill>
                <a:latin typeface="Arial" panose="020B0604020202020204" pitchFamily="34" charset="0"/>
                <a:cs typeface="Arial" panose="020B0604020202020204" pitchFamily="34" charset="0"/>
              </a:rPr>
              <a:t>A WHO diagnostic tool with five components &amp; 27 indicators </a:t>
            </a:r>
            <a:r>
              <a:rPr lang="mr-IN" sz="2426" dirty="0">
                <a:solidFill>
                  <a:srgbClr val="002060"/>
                </a:solidFill>
                <a:latin typeface="Arial" panose="020B0604020202020204" pitchFamily="34" charset="0"/>
              </a:rPr>
              <a:t>–</a:t>
            </a:r>
            <a:r>
              <a:rPr lang="en-US" sz="2426" dirty="0">
                <a:solidFill>
                  <a:srgbClr val="002060"/>
                </a:solidFill>
                <a:latin typeface="Arial" panose="020B0604020202020204" pitchFamily="34" charset="0"/>
                <a:cs typeface="Arial" panose="020B0604020202020204" pitchFamily="34" charset="0"/>
              </a:rPr>
              <a:t> one for each element of the multimodal strategy</a:t>
            </a:r>
          </a:p>
          <a:p>
            <a:pPr marL="315039" indent="-315039">
              <a:buFont typeface="Arial"/>
              <a:buChar char="•"/>
            </a:pPr>
            <a:r>
              <a:rPr lang="en-US" sz="2426" dirty="0">
                <a:solidFill>
                  <a:srgbClr val="002060"/>
                </a:solidFill>
                <a:latin typeface="Arial" panose="020B0604020202020204" pitchFamily="34" charset="0"/>
                <a:cs typeface="Arial" panose="020B0604020202020204" pitchFamily="34" charset="0"/>
              </a:rPr>
              <a:t>Results indicate which level a health care facility is at (inadequate through advanced) &amp; signposts user to relevant improvement tools</a:t>
            </a:r>
          </a:p>
          <a:p>
            <a:pPr marL="315039" indent="-315039">
              <a:buFont typeface="Arial"/>
              <a:buChar char="•"/>
            </a:pPr>
            <a:r>
              <a:rPr lang="en-US" sz="2426" dirty="0">
                <a:solidFill>
                  <a:srgbClr val="002060"/>
                </a:solidFill>
                <a:latin typeface="Arial" panose="020B0604020202020204" pitchFamily="34" charset="0"/>
                <a:cs typeface="Arial" panose="020B0604020202020204" pitchFamily="34" charset="0"/>
              </a:rPr>
              <a:t>Full instructions are included in the tool</a:t>
            </a:r>
          </a:p>
        </p:txBody>
      </p:sp>
      <p:pic>
        <p:nvPicPr>
          <p:cNvPr id="4" name="Picture 3">
            <a:extLst>
              <a:ext uri="{FF2B5EF4-FFF2-40B4-BE49-F238E27FC236}">
                <a16:creationId xmlns:a16="http://schemas.microsoft.com/office/drawing/2014/main" id="{453807D7-65D8-DA47-A1BE-FF08812A01C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07405" y="2306280"/>
            <a:ext cx="2639749" cy="3782498"/>
          </a:xfrm>
          <a:prstGeom prst="rect">
            <a:avLst/>
          </a:prstGeom>
          <a:ln>
            <a:solidFill>
              <a:schemeClr val="tx1"/>
            </a:solidFill>
          </a:ln>
        </p:spPr>
      </p:pic>
      <p:sp>
        <p:nvSpPr>
          <p:cNvPr id="8" name="TextBox 7">
            <a:extLst>
              <a:ext uri="{FF2B5EF4-FFF2-40B4-BE49-F238E27FC236}">
                <a16:creationId xmlns:a16="http://schemas.microsoft.com/office/drawing/2014/main" id="{EC4289B3-6A8C-8D4D-B180-137965E32BD8}"/>
              </a:ext>
            </a:extLst>
          </p:cNvPr>
          <p:cNvSpPr txBox="1"/>
          <p:nvPr/>
        </p:nvSpPr>
        <p:spPr>
          <a:xfrm>
            <a:off x="26902" y="7023004"/>
            <a:ext cx="12268960" cy="461665"/>
          </a:xfrm>
          <a:prstGeom prst="rect">
            <a:avLst/>
          </a:prstGeom>
          <a:noFill/>
        </p:spPr>
        <p:txBody>
          <a:bodyPr wrap="square" rtlCol="0">
            <a:spAutoFit/>
          </a:bodyPr>
          <a:lstStyle/>
          <a:p>
            <a:r>
              <a:rPr lang="en-US" sz="1200" dirty="0">
                <a:solidFill>
                  <a:srgbClr val="002060"/>
                </a:solidFill>
                <a:latin typeface="Arial" panose="020B0604020202020204" pitchFamily="34" charset="0"/>
                <a:cs typeface="Arial" panose="020B0604020202020204" pitchFamily="34" charset="0"/>
              </a:rPr>
              <a:t>WHO </a:t>
            </a:r>
            <a:r>
              <a:rPr lang="en-GB" sz="1200" dirty="0">
                <a:solidFill>
                  <a:srgbClr val="002060"/>
                </a:solidFill>
                <a:latin typeface="Arial" panose="020B0604020202020204" pitchFamily="34" charset="0"/>
                <a:cs typeface="Arial" panose="020B0604020202020204" pitchFamily="34" charset="0"/>
              </a:rPr>
              <a:t>Hand Hygiene Self-Assessment Framework 2010 </a:t>
            </a:r>
          </a:p>
          <a:p>
            <a:r>
              <a:rPr lang="en-GB" sz="1200" dirty="0">
                <a:solidFill>
                  <a:srgbClr val="002060"/>
                </a:solidFill>
                <a:latin typeface="Arial" panose="020B0604020202020204" pitchFamily="34" charset="0"/>
                <a:cs typeface="Arial" panose="020B0604020202020204" pitchFamily="34" charset="0"/>
                <a:hlinkClick r:id="rId4"/>
              </a:rPr>
              <a:t>https://www.who.int/gpsc/country_work/hhsa_framework_October_2010.pdf?ua=1</a:t>
            </a:r>
            <a:endParaRPr lang="en-GB" sz="1200" dirty="0">
              <a:solidFill>
                <a:srgbClr val="002060"/>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8DB4391E-015A-E749-BDF9-05AF4B6CB0D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543902" y="219230"/>
            <a:ext cx="986752" cy="1705911"/>
          </a:xfrm>
          <a:prstGeom prst="rect">
            <a:avLst/>
          </a:prstGeom>
        </p:spPr>
      </p:pic>
    </p:spTree>
    <p:extLst>
      <p:ext uri="{BB962C8B-B14F-4D97-AF65-F5344CB8AC3E}">
        <p14:creationId xmlns:p14="http://schemas.microsoft.com/office/powerpoint/2010/main" val="32315018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08F43-DDCD-C84F-845C-3D51A7E4DD2A}"/>
              </a:ext>
            </a:extLst>
          </p:cNvPr>
          <p:cNvSpPr>
            <a:spLocks noGrp="1"/>
          </p:cNvSpPr>
          <p:nvPr>
            <p:ph type="title"/>
          </p:nvPr>
        </p:nvSpPr>
        <p:spPr>
          <a:xfrm>
            <a:off x="347896" y="425281"/>
            <a:ext cx="7419784" cy="1461495"/>
          </a:xfrm>
        </p:spPr>
        <p:txBody>
          <a:bodyPr>
            <a:normAutofit/>
          </a:bodyPr>
          <a:lstStyle/>
          <a:p>
            <a:r>
              <a:rPr lang="en-US" sz="3100" b="1" dirty="0">
                <a:solidFill>
                  <a:srgbClr val="00A1DF"/>
                </a:solidFill>
                <a:latin typeface="Ebrima" panose="02000000000000000000" pitchFamily="2" charset="0"/>
                <a:ea typeface="Ebrima" panose="02000000000000000000" pitchFamily="2" charset="0"/>
                <a:cs typeface="Ebrima" panose="02000000000000000000" pitchFamily="2" charset="0"/>
              </a:rPr>
              <a:t>Making alcohol handrub available at the point of care</a:t>
            </a:r>
            <a:endParaRPr lang="en-US" sz="3100" b="1" dirty="0">
              <a:solidFill>
                <a:srgbClr val="00A1DF"/>
              </a:solidFill>
              <a:latin typeface="Arial" panose="020B0604020202020204" pitchFamily="34" charset="0"/>
              <a:cs typeface="Arial" panose="020B0604020202020204" pitchFamily="34" charset="0"/>
            </a:endParaRPr>
          </a:p>
        </p:txBody>
      </p:sp>
      <p:sp>
        <p:nvSpPr>
          <p:cNvPr id="6" name="Content Placeholder 5">
            <a:extLst>
              <a:ext uri="{FF2B5EF4-FFF2-40B4-BE49-F238E27FC236}">
                <a16:creationId xmlns:a16="http://schemas.microsoft.com/office/drawing/2014/main" id="{13BAAD24-D650-3945-A54D-5FEF7E8F3406}"/>
              </a:ext>
            </a:extLst>
          </p:cNvPr>
          <p:cNvSpPr txBox="1">
            <a:spLocks noGrp="1"/>
          </p:cNvSpPr>
          <p:nvPr>
            <p:ph idx="1"/>
          </p:nvPr>
        </p:nvSpPr>
        <p:spPr>
          <a:xfrm>
            <a:off x="344245" y="2255987"/>
            <a:ext cx="6154816" cy="4171911"/>
          </a:xfrm>
          <a:prstGeom prst="rect">
            <a:avLst/>
          </a:prstGeom>
          <a:noFill/>
        </p:spPr>
        <p:txBody>
          <a:bodyPr wrap="square" rtlCol="0">
            <a:spAutoFit/>
          </a:bodyPr>
          <a:lstStyle/>
          <a:p>
            <a:pPr marL="0" indent="0">
              <a:buNone/>
            </a:pPr>
            <a:r>
              <a:rPr lang="en-GB" sz="2400" b="1" dirty="0">
                <a:solidFill>
                  <a:srgbClr val="002060"/>
                </a:solidFill>
                <a:latin typeface="Arial" panose="020B0604020202020204" pitchFamily="34" charset="0"/>
                <a:cs typeface="Arial" panose="020B0604020202020204" pitchFamily="34" charset="0"/>
              </a:rPr>
              <a:t>Guide to Local Production: WHO-recommended handrub Formulations </a:t>
            </a:r>
          </a:p>
          <a:p>
            <a:r>
              <a:rPr lang="en-US" sz="2400" dirty="0">
                <a:solidFill>
                  <a:srgbClr val="002060"/>
                </a:solidFill>
                <a:latin typeface="Arial" panose="020B0604020202020204" pitchFamily="34" charset="0"/>
                <a:cs typeface="Arial" panose="020B0604020202020204" pitchFamily="34" charset="0"/>
              </a:rPr>
              <a:t>A practical guide for use by hospital pharmacy departments</a:t>
            </a:r>
          </a:p>
          <a:p>
            <a:r>
              <a:rPr lang="en-US" sz="2400" dirty="0">
                <a:solidFill>
                  <a:srgbClr val="002060"/>
                </a:solidFill>
                <a:latin typeface="Arial" panose="020B0604020202020204" pitchFamily="34" charset="0"/>
                <a:cs typeface="Arial" panose="020B0604020202020204" pitchFamily="34" charset="0"/>
              </a:rPr>
              <a:t>Summarizes some essential background technical information and is taken from WHO Guidelines on Hand Hygiene in Health Care (2009). </a:t>
            </a:r>
          </a:p>
          <a:p>
            <a:r>
              <a:rPr lang="en-US" sz="2400" dirty="0">
                <a:solidFill>
                  <a:srgbClr val="002060"/>
                </a:solidFill>
                <a:latin typeface="Arial" panose="020B0604020202020204" pitchFamily="34" charset="0"/>
                <a:cs typeface="Arial" panose="020B0604020202020204" pitchFamily="34" charset="0"/>
              </a:rPr>
              <a:t>Includes important safety and cost information and supplementary material relating to dispensers and distribution.</a:t>
            </a:r>
          </a:p>
        </p:txBody>
      </p:sp>
      <p:sp>
        <p:nvSpPr>
          <p:cNvPr id="8" name="TextBox 7">
            <a:extLst>
              <a:ext uri="{FF2B5EF4-FFF2-40B4-BE49-F238E27FC236}">
                <a16:creationId xmlns:a16="http://schemas.microsoft.com/office/drawing/2014/main" id="{EC4289B3-6A8C-8D4D-B180-137965E32BD8}"/>
              </a:ext>
            </a:extLst>
          </p:cNvPr>
          <p:cNvSpPr txBox="1"/>
          <p:nvPr/>
        </p:nvSpPr>
        <p:spPr>
          <a:xfrm>
            <a:off x="0" y="7240726"/>
            <a:ext cx="9760044" cy="276999"/>
          </a:xfrm>
          <a:prstGeom prst="rect">
            <a:avLst/>
          </a:prstGeom>
          <a:noFill/>
        </p:spPr>
        <p:txBody>
          <a:bodyPr wrap="square" rtlCol="0">
            <a:spAutoFit/>
          </a:bodyPr>
          <a:lstStyle/>
          <a:p>
            <a:r>
              <a:rPr lang="en-US" sz="1200" dirty="0">
                <a:solidFill>
                  <a:srgbClr val="002060"/>
                </a:solidFill>
                <a:latin typeface="Arial" panose="020B0604020202020204" pitchFamily="34" charset="0"/>
                <a:cs typeface="Arial" panose="020B0604020202020204" pitchFamily="34" charset="0"/>
              </a:rPr>
              <a:t>Guide to Local Production: WHO-recommended Handrub Formulations </a:t>
            </a:r>
            <a:r>
              <a:rPr lang="en-GB" sz="1200" dirty="0">
                <a:solidFill>
                  <a:srgbClr val="002060"/>
                </a:solidFill>
                <a:latin typeface="Arial" panose="020B0604020202020204" pitchFamily="34" charset="0"/>
                <a:cs typeface="Arial" panose="020B0604020202020204" pitchFamily="34" charset="0"/>
                <a:hlinkClick r:id="rId3"/>
              </a:rPr>
              <a:t>https://www.who.int/gpsc/5may/Guide_to_Local_Production.pdf</a:t>
            </a:r>
            <a:endParaRPr lang="en-GB" sz="1200" dirty="0">
              <a:solidFill>
                <a:srgbClr val="002060"/>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5B4D2408-54AB-2A42-9622-F5A07F2DC06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99061" y="2255987"/>
            <a:ext cx="3022926" cy="3884781"/>
          </a:xfrm>
          <a:prstGeom prst="rect">
            <a:avLst/>
          </a:prstGeom>
          <a:ln>
            <a:solidFill>
              <a:schemeClr val="tx1"/>
            </a:solidFill>
          </a:ln>
        </p:spPr>
      </p:pic>
      <p:pic>
        <p:nvPicPr>
          <p:cNvPr id="7" name="Picture 6">
            <a:extLst>
              <a:ext uri="{FF2B5EF4-FFF2-40B4-BE49-F238E27FC236}">
                <a16:creationId xmlns:a16="http://schemas.microsoft.com/office/drawing/2014/main" id="{39551D44-12C7-4A2E-B8EE-417A7850B3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543902" y="219230"/>
            <a:ext cx="986752" cy="1705911"/>
          </a:xfrm>
          <a:prstGeom prst="rect">
            <a:avLst/>
          </a:prstGeom>
        </p:spPr>
      </p:pic>
    </p:spTree>
    <p:extLst>
      <p:ext uri="{BB962C8B-B14F-4D97-AF65-F5344CB8AC3E}">
        <p14:creationId xmlns:p14="http://schemas.microsoft.com/office/powerpoint/2010/main" val="1841106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5249D-C652-1340-9370-2303519ABE1B}"/>
              </a:ext>
            </a:extLst>
          </p:cNvPr>
          <p:cNvSpPr>
            <a:spLocks noGrp="1"/>
          </p:cNvSpPr>
          <p:nvPr>
            <p:ph type="title"/>
          </p:nvPr>
        </p:nvSpPr>
        <p:spPr>
          <a:xfrm>
            <a:off x="414837" y="411737"/>
            <a:ext cx="9223058" cy="1461495"/>
          </a:xfrm>
        </p:spPr>
        <p:txBody>
          <a:bodyPr>
            <a:normAutofit/>
          </a:bodyPr>
          <a:lstStyle/>
          <a:p>
            <a:r>
              <a:rPr lang="en-US" sz="3090" b="1" dirty="0">
                <a:solidFill>
                  <a:srgbClr val="00B0F0"/>
                </a:solidFill>
                <a:latin typeface="Ebrima" panose="02000000000000000000" pitchFamily="2" charset="0"/>
                <a:ea typeface="Ebrima" panose="02000000000000000000" pitchFamily="2" charset="0"/>
                <a:cs typeface="Ebrima" panose="02000000000000000000" pitchFamily="2" charset="0"/>
              </a:rPr>
              <a:t>Question</a:t>
            </a:r>
          </a:p>
        </p:txBody>
      </p:sp>
      <p:sp>
        <p:nvSpPr>
          <p:cNvPr id="3" name="Content Placeholder 2">
            <a:extLst>
              <a:ext uri="{FF2B5EF4-FFF2-40B4-BE49-F238E27FC236}">
                <a16:creationId xmlns:a16="http://schemas.microsoft.com/office/drawing/2014/main" id="{B6AF522D-2C8E-FF4C-84AE-662619CE2AFE}"/>
              </a:ext>
            </a:extLst>
          </p:cNvPr>
          <p:cNvSpPr>
            <a:spLocks noGrp="1"/>
          </p:cNvSpPr>
          <p:nvPr>
            <p:ph idx="1"/>
          </p:nvPr>
        </p:nvSpPr>
        <p:spPr>
          <a:xfrm>
            <a:off x="247123" y="1864064"/>
            <a:ext cx="6877470" cy="4797552"/>
          </a:xfrm>
        </p:spPr>
        <p:txBody>
          <a:bodyPr>
            <a:normAutofit/>
          </a:bodyPr>
          <a:lstStyle/>
          <a:p>
            <a:pPr marL="0" indent="0">
              <a:buNone/>
            </a:pPr>
            <a:r>
              <a:rPr lang="en-US" sz="2400" dirty="0">
                <a:solidFill>
                  <a:srgbClr val="002060"/>
                </a:solidFill>
                <a:latin typeface="Arial" panose="020B0604020202020204" pitchFamily="34" charset="0"/>
                <a:cs typeface="Arial" panose="020B0604020202020204" pitchFamily="34" charset="0"/>
              </a:rPr>
              <a:t>Every human sheds dead skin scales/flakes every day and these can contain living germs (some of which may be harmful to some people)</a:t>
            </a:r>
          </a:p>
          <a:p>
            <a:pPr marL="0" indent="0">
              <a:buNone/>
            </a:pPr>
            <a:endParaRPr lang="en-US" sz="2400" dirty="0">
              <a:solidFill>
                <a:srgbClr val="002060"/>
              </a:solidFill>
              <a:latin typeface="Arial" panose="020B0604020202020204" pitchFamily="34" charset="0"/>
              <a:cs typeface="Arial" panose="020B0604020202020204" pitchFamily="34" charset="0"/>
            </a:endParaRPr>
          </a:p>
          <a:p>
            <a:pPr marL="0" indent="0">
              <a:buNone/>
            </a:pPr>
            <a:r>
              <a:rPr lang="en-US" sz="2400" dirty="0">
                <a:solidFill>
                  <a:srgbClr val="002060"/>
                </a:solidFill>
                <a:latin typeface="Arial" panose="020B0604020202020204" pitchFamily="34" charset="0"/>
                <a:cs typeface="Arial" panose="020B0604020202020204" pitchFamily="34" charset="0"/>
              </a:rPr>
              <a:t>How many skin scales/flakes do you think the </a:t>
            </a:r>
            <a:r>
              <a:rPr lang="en-US" sz="2400" b="1" u="sng" dirty="0">
                <a:solidFill>
                  <a:srgbClr val="002060"/>
                </a:solidFill>
                <a:latin typeface="Arial" panose="020B0604020202020204" pitchFamily="34" charset="0"/>
                <a:cs typeface="Arial" panose="020B0604020202020204" pitchFamily="34" charset="0"/>
              </a:rPr>
              <a:t>average person </a:t>
            </a:r>
            <a:r>
              <a:rPr lang="en-US" sz="2400" dirty="0">
                <a:solidFill>
                  <a:srgbClr val="002060"/>
                </a:solidFill>
                <a:latin typeface="Arial" panose="020B0604020202020204" pitchFamily="34" charset="0"/>
                <a:cs typeface="Arial" panose="020B0604020202020204" pitchFamily="34" charset="0"/>
              </a:rPr>
              <a:t>sheds each day?</a:t>
            </a:r>
          </a:p>
          <a:p>
            <a:pPr marL="961263" lvl="1" indent="-457200">
              <a:buFont typeface="+mj-lt"/>
              <a:buAutoNum type="alphaLcParenR"/>
            </a:pPr>
            <a:r>
              <a:rPr lang="en-US" sz="2400" dirty="0">
                <a:solidFill>
                  <a:srgbClr val="002060"/>
                </a:solidFill>
                <a:latin typeface="Arial" panose="020B0604020202020204" pitchFamily="34" charset="0"/>
                <a:cs typeface="Arial" panose="020B0604020202020204" pitchFamily="34" charset="0"/>
              </a:rPr>
              <a:t>100</a:t>
            </a:r>
          </a:p>
          <a:p>
            <a:pPr marL="961263" lvl="1" indent="-457200">
              <a:buFont typeface="+mj-lt"/>
              <a:buAutoNum type="alphaLcParenR"/>
            </a:pPr>
            <a:r>
              <a:rPr lang="en-US" sz="2400" dirty="0">
                <a:solidFill>
                  <a:srgbClr val="002060"/>
                </a:solidFill>
                <a:latin typeface="Arial" panose="020B0604020202020204" pitchFamily="34" charset="0"/>
                <a:cs typeface="Arial" panose="020B0604020202020204" pitchFamily="34" charset="0"/>
              </a:rPr>
              <a:t>1,000</a:t>
            </a:r>
          </a:p>
          <a:p>
            <a:pPr marL="961263" lvl="1" indent="-457200">
              <a:buFont typeface="+mj-lt"/>
              <a:buAutoNum type="alphaLcParenR"/>
            </a:pPr>
            <a:r>
              <a:rPr lang="en-US" sz="2400" dirty="0">
                <a:solidFill>
                  <a:srgbClr val="002060"/>
                </a:solidFill>
                <a:latin typeface="Arial" panose="020B0604020202020204" pitchFamily="34" charset="0"/>
                <a:cs typeface="Arial" panose="020B0604020202020204" pitchFamily="34" charset="0"/>
              </a:rPr>
              <a:t>1,000,000</a:t>
            </a:r>
          </a:p>
        </p:txBody>
      </p:sp>
      <p:grpSp>
        <p:nvGrpSpPr>
          <p:cNvPr id="35" name="Group 34">
            <a:extLst>
              <a:ext uri="{FF2B5EF4-FFF2-40B4-BE49-F238E27FC236}">
                <a16:creationId xmlns:a16="http://schemas.microsoft.com/office/drawing/2014/main" id="{5D82D248-13F0-3545-AE5C-3FCF1134E49C}"/>
              </a:ext>
            </a:extLst>
          </p:cNvPr>
          <p:cNvGrpSpPr/>
          <p:nvPr/>
        </p:nvGrpSpPr>
        <p:grpSpPr>
          <a:xfrm>
            <a:off x="5972497" y="411722"/>
            <a:ext cx="4440958" cy="6696391"/>
            <a:chOff x="7688687" y="238948"/>
            <a:chExt cx="4027911" cy="6073569"/>
          </a:xfrm>
        </p:grpSpPr>
        <p:pic>
          <p:nvPicPr>
            <p:cNvPr id="5" name="Picture 4">
              <a:extLst>
                <a:ext uri="{FF2B5EF4-FFF2-40B4-BE49-F238E27FC236}">
                  <a16:creationId xmlns:a16="http://schemas.microsoft.com/office/drawing/2014/main" id="{60D60E9D-0674-E34A-B086-B560CE55B26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88687" y="855838"/>
              <a:ext cx="4027911" cy="5456679"/>
            </a:xfrm>
            <a:prstGeom prst="rect">
              <a:avLst/>
            </a:prstGeom>
          </p:spPr>
        </p:pic>
        <p:sp>
          <p:nvSpPr>
            <p:cNvPr id="4" name="TextBox 3">
              <a:extLst>
                <a:ext uri="{FF2B5EF4-FFF2-40B4-BE49-F238E27FC236}">
                  <a16:creationId xmlns:a16="http://schemas.microsoft.com/office/drawing/2014/main" id="{C40E30F2-53A2-4649-A994-D688386E8DF7}"/>
                </a:ext>
              </a:extLst>
            </p:cNvPr>
            <p:cNvSpPr txBox="1"/>
            <p:nvPr/>
          </p:nvSpPr>
          <p:spPr>
            <a:xfrm>
              <a:off x="7753100" y="1599478"/>
              <a:ext cx="3864766" cy="3146028"/>
            </a:xfrm>
            <a:prstGeom prst="rect">
              <a:avLst/>
            </a:prstGeom>
            <a:noFill/>
          </p:spPr>
          <p:txBody>
            <a:bodyPr wrap="square" rtlCol="0">
              <a:spAutoFit/>
            </a:bodyPr>
            <a:lstStyle/>
            <a:p>
              <a:pPr algn="ctr"/>
              <a:r>
                <a:rPr lang="en-US" sz="21940" dirty="0">
                  <a:solidFill>
                    <a:srgbClr val="00B0F0"/>
                  </a:solidFill>
                  <a:latin typeface="Arial Rounded MT Bold" panose="020F0704030504030204" pitchFamily="34" charset="77"/>
                </a:rPr>
                <a:t>?</a:t>
              </a:r>
            </a:p>
          </p:txBody>
        </p:sp>
        <p:sp>
          <p:nvSpPr>
            <p:cNvPr id="6" name="TextBox 5">
              <a:extLst>
                <a:ext uri="{FF2B5EF4-FFF2-40B4-BE49-F238E27FC236}">
                  <a16:creationId xmlns:a16="http://schemas.microsoft.com/office/drawing/2014/main" id="{892C2B97-E847-1D49-A836-5B51F765ED42}"/>
                </a:ext>
              </a:extLst>
            </p:cNvPr>
            <p:cNvSpPr txBox="1"/>
            <p:nvPr/>
          </p:nvSpPr>
          <p:spPr>
            <a:xfrm>
              <a:off x="8207614" y="4327765"/>
              <a:ext cx="304800" cy="760802"/>
            </a:xfrm>
            <a:prstGeom prst="rect">
              <a:avLst/>
            </a:prstGeom>
            <a:noFill/>
          </p:spPr>
          <p:txBody>
            <a:bodyPr wrap="square" rtlCol="0">
              <a:spAutoFit/>
            </a:bodyPr>
            <a:lstStyle/>
            <a:p>
              <a:r>
                <a:rPr lang="en-US" sz="4851" dirty="0"/>
                <a:t>.</a:t>
              </a:r>
            </a:p>
          </p:txBody>
        </p:sp>
        <p:sp>
          <p:nvSpPr>
            <p:cNvPr id="7" name="TextBox 6">
              <a:extLst>
                <a:ext uri="{FF2B5EF4-FFF2-40B4-BE49-F238E27FC236}">
                  <a16:creationId xmlns:a16="http://schemas.microsoft.com/office/drawing/2014/main" id="{10972BE6-EB4D-5342-BBA6-8AD67EF96882}"/>
                </a:ext>
              </a:extLst>
            </p:cNvPr>
            <p:cNvSpPr txBox="1"/>
            <p:nvPr/>
          </p:nvSpPr>
          <p:spPr>
            <a:xfrm>
              <a:off x="8041139" y="5363673"/>
              <a:ext cx="304800" cy="760802"/>
            </a:xfrm>
            <a:prstGeom prst="rect">
              <a:avLst/>
            </a:prstGeom>
            <a:noFill/>
          </p:spPr>
          <p:txBody>
            <a:bodyPr wrap="square" rtlCol="0">
              <a:spAutoFit/>
            </a:bodyPr>
            <a:lstStyle/>
            <a:p>
              <a:r>
                <a:rPr lang="en-US" sz="4851" dirty="0"/>
                <a:t>.</a:t>
              </a:r>
            </a:p>
          </p:txBody>
        </p:sp>
        <p:sp>
          <p:nvSpPr>
            <p:cNvPr id="8" name="TextBox 7">
              <a:extLst>
                <a:ext uri="{FF2B5EF4-FFF2-40B4-BE49-F238E27FC236}">
                  <a16:creationId xmlns:a16="http://schemas.microsoft.com/office/drawing/2014/main" id="{538991C6-BB32-3C47-A826-0FB8DEDC2FA6}"/>
                </a:ext>
              </a:extLst>
            </p:cNvPr>
            <p:cNvSpPr txBox="1"/>
            <p:nvPr/>
          </p:nvSpPr>
          <p:spPr>
            <a:xfrm>
              <a:off x="8717838" y="4256646"/>
              <a:ext cx="304800" cy="760802"/>
            </a:xfrm>
            <a:prstGeom prst="rect">
              <a:avLst/>
            </a:prstGeom>
            <a:noFill/>
          </p:spPr>
          <p:txBody>
            <a:bodyPr wrap="square" rtlCol="0">
              <a:spAutoFit/>
            </a:bodyPr>
            <a:lstStyle/>
            <a:p>
              <a:r>
                <a:rPr lang="en-US" sz="4851" dirty="0"/>
                <a:t>.</a:t>
              </a:r>
            </a:p>
          </p:txBody>
        </p:sp>
        <p:sp>
          <p:nvSpPr>
            <p:cNvPr id="9" name="TextBox 8">
              <a:extLst>
                <a:ext uri="{FF2B5EF4-FFF2-40B4-BE49-F238E27FC236}">
                  <a16:creationId xmlns:a16="http://schemas.microsoft.com/office/drawing/2014/main" id="{3E53E6F6-672A-1E48-8B55-ADC5CDC18D48}"/>
                </a:ext>
              </a:extLst>
            </p:cNvPr>
            <p:cNvSpPr txBox="1"/>
            <p:nvPr/>
          </p:nvSpPr>
          <p:spPr>
            <a:xfrm>
              <a:off x="9540320" y="4728387"/>
              <a:ext cx="304800" cy="760802"/>
            </a:xfrm>
            <a:prstGeom prst="rect">
              <a:avLst/>
            </a:prstGeom>
            <a:noFill/>
          </p:spPr>
          <p:txBody>
            <a:bodyPr wrap="square" rtlCol="0">
              <a:spAutoFit/>
            </a:bodyPr>
            <a:lstStyle/>
            <a:p>
              <a:r>
                <a:rPr lang="en-US" sz="4851" dirty="0"/>
                <a:t>.</a:t>
              </a:r>
            </a:p>
          </p:txBody>
        </p:sp>
        <p:sp>
          <p:nvSpPr>
            <p:cNvPr id="10" name="TextBox 9">
              <a:extLst>
                <a:ext uri="{FF2B5EF4-FFF2-40B4-BE49-F238E27FC236}">
                  <a16:creationId xmlns:a16="http://schemas.microsoft.com/office/drawing/2014/main" id="{135B73DB-7663-5549-9203-4A891709D841}"/>
                </a:ext>
              </a:extLst>
            </p:cNvPr>
            <p:cNvSpPr txBox="1"/>
            <p:nvPr/>
          </p:nvSpPr>
          <p:spPr>
            <a:xfrm>
              <a:off x="9753600" y="4528546"/>
              <a:ext cx="304800" cy="760802"/>
            </a:xfrm>
            <a:prstGeom prst="rect">
              <a:avLst/>
            </a:prstGeom>
            <a:noFill/>
          </p:spPr>
          <p:txBody>
            <a:bodyPr wrap="square" rtlCol="0">
              <a:spAutoFit/>
            </a:bodyPr>
            <a:lstStyle/>
            <a:p>
              <a:r>
                <a:rPr lang="en-US" sz="4851" dirty="0"/>
                <a:t>.</a:t>
              </a:r>
            </a:p>
          </p:txBody>
        </p:sp>
        <p:sp>
          <p:nvSpPr>
            <p:cNvPr id="11" name="TextBox 10">
              <a:extLst>
                <a:ext uri="{FF2B5EF4-FFF2-40B4-BE49-F238E27FC236}">
                  <a16:creationId xmlns:a16="http://schemas.microsoft.com/office/drawing/2014/main" id="{83A84D3B-9B96-9E40-82A6-E11D97A56489}"/>
                </a:ext>
              </a:extLst>
            </p:cNvPr>
            <p:cNvSpPr txBox="1"/>
            <p:nvPr/>
          </p:nvSpPr>
          <p:spPr>
            <a:xfrm>
              <a:off x="9906000" y="5008921"/>
              <a:ext cx="304800" cy="760802"/>
            </a:xfrm>
            <a:prstGeom prst="rect">
              <a:avLst/>
            </a:prstGeom>
            <a:noFill/>
          </p:spPr>
          <p:txBody>
            <a:bodyPr wrap="square" rtlCol="0">
              <a:spAutoFit/>
            </a:bodyPr>
            <a:lstStyle/>
            <a:p>
              <a:r>
                <a:rPr lang="en-US" sz="4851" dirty="0"/>
                <a:t>.</a:t>
              </a:r>
            </a:p>
          </p:txBody>
        </p:sp>
        <p:sp>
          <p:nvSpPr>
            <p:cNvPr id="12" name="TextBox 11">
              <a:extLst>
                <a:ext uri="{FF2B5EF4-FFF2-40B4-BE49-F238E27FC236}">
                  <a16:creationId xmlns:a16="http://schemas.microsoft.com/office/drawing/2014/main" id="{18B16B25-DAEE-0F49-9B53-F2F1C7783C85}"/>
                </a:ext>
              </a:extLst>
            </p:cNvPr>
            <p:cNvSpPr txBox="1"/>
            <p:nvPr/>
          </p:nvSpPr>
          <p:spPr>
            <a:xfrm>
              <a:off x="9214828" y="5008922"/>
              <a:ext cx="304800" cy="760802"/>
            </a:xfrm>
            <a:prstGeom prst="rect">
              <a:avLst/>
            </a:prstGeom>
            <a:noFill/>
          </p:spPr>
          <p:txBody>
            <a:bodyPr wrap="square" rtlCol="0">
              <a:spAutoFit/>
            </a:bodyPr>
            <a:lstStyle/>
            <a:p>
              <a:r>
                <a:rPr lang="en-US" sz="4851" dirty="0"/>
                <a:t>.</a:t>
              </a:r>
            </a:p>
          </p:txBody>
        </p:sp>
        <p:sp>
          <p:nvSpPr>
            <p:cNvPr id="13" name="TextBox 12">
              <a:extLst>
                <a:ext uri="{FF2B5EF4-FFF2-40B4-BE49-F238E27FC236}">
                  <a16:creationId xmlns:a16="http://schemas.microsoft.com/office/drawing/2014/main" id="{7CBA0595-3467-6F42-A4C4-8B8CE90AA694}"/>
                </a:ext>
              </a:extLst>
            </p:cNvPr>
            <p:cNvSpPr txBox="1"/>
            <p:nvPr/>
          </p:nvSpPr>
          <p:spPr>
            <a:xfrm>
              <a:off x="8441586" y="4260764"/>
              <a:ext cx="304800" cy="760802"/>
            </a:xfrm>
            <a:prstGeom prst="rect">
              <a:avLst/>
            </a:prstGeom>
            <a:noFill/>
          </p:spPr>
          <p:txBody>
            <a:bodyPr wrap="square" rtlCol="0">
              <a:spAutoFit/>
            </a:bodyPr>
            <a:lstStyle/>
            <a:p>
              <a:r>
                <a:rPr lang="en-US" sz="4851" dirty="0"/>
                <a:t>.</a:t>
              </a:r>
            </a:p>
          </p:txBody>
        </p:sp>
        <p:sp>
          <p:nvSpPr>
            <p:cNvPr id="14" name="TextBox 13">
              <a:extLst>
                <a:ext uri="{FF2B5EF4-FFF2-40B4-BE49-F238E27FC236}">
                  <a16:creationId xmlns:a16="http://schemas.microsoft.com/office/drawing/2014/main" id="{2C669C68-B393-754D-9A20-A5CB2C5E1972}"/>
                </a:ext>
              </a:extLst>
            </p:cNvPr>
            <p:cNvSpPr txBox="1"/>
            <p:nvPr/>
          </p:nvSpPr>
          <p:spPr>
            <a:xfrm>
              <a:off x="8067947" y="4459169"/>
              <a:ext cx="304800" cy="760802"/>
            </a:xfrm>
            <a:prstGeom prst="rect">
              <a:avLst/>
            </a:prstGeom>
            <a:noFill/>
          </p:spPr>
          <p:txBody>
            <a:bodyPr wrap="square" rtlCol="0">
              <a:spAutoFit/>
            </a:bodyPr>
            <a:lstStyle/>
            <a:p>
              <a:r>
                <a:rPr lang="en-US" sz="4851" dirty="0"/>
                <a:t>.</a:t>
              </a:r>
            </a:p>
          </p:txBody>
        </p:sp>
        <p:sp>
          <p:nvSpPr>
            <p:cNvPr id="15" name="TextBox 14">
              <a:extLst>
                <a:ext uri="{FF2B5EF4-FFF2-40B4-BE49-F238E27FC236}">
                  <a16:creationId xmlns:a16="http://schemas.microsoft.com/office/drawing/2014/main" id="{3EB39C0B-F9F8-B943-AE39-600D5763441F}"/>
                </a:ext>
              </a:extLst>
            </p:cNvPr>
            <p:cNvSpPr txBox="1"/>
            <p:nvPr/>
          </p:nvSpPr>
          <p:spPr>
            <a:xfrm>
              <a:off x="8178817" y="5184270"/>
              <a:ext cx="304800" cy="760802"/>
            </a:xfrm>
            <a:prstGeom prst="rect">
              <a:avLst/>
            </a:prstGeom>
            <a:noFill/>
          </p:spPr>
          <p:txBody>
            <a:bodyPr wrap="square" rtlCol="0">
              <a:spAutoFit/>
            </a:bodyPr>
            <a:lstStyle/>
            <a:p>
              <a:r>
                <a:rPr lang="en-US" sz="4851" dirty="0"/>
                <a:t>.</a:t>
              </a:r>
            </a:p>
          </p:txBody>
        </p:sp>
        <p:sp>
          <p:nvSpPr>
            <p:cNvPr id="16" name="TextBox 15">
              <a:extLst>
                <a:ext uri="{FF2B5EF4-FFF2-40B4-BE49-F238E27FC236}">
                  <a16:creationId xmlns:a16="http://schemas.microsoft.com/office/drawing/2014/main" id="{27584D91-5D5E-6946-98DF-69371A830A4A}"/>
                </a:ext>
              </a:extLst>
            </p:cNvPr>
            <p:cNvSpPr txBox="1"/>
            <p:nvPr/>
          </p:nvSpPr>
          <p:spPr>
            <a:xfrm>
              <a:off x="8870238" y="4884093"/>
              <a:ext cx="304800" cy="760802"/>
            </a:xfrm>
            <a:prstGeom prst="rect">
              <a:avLst/>
            </a:prstGeom>
            <a:noFill/>
          </p:spPr>
          <p:txBody>
            <a:bodyPr wrap="square" rtlCol="0">
              <a:spAutoFit/>
            </a:bodyPr>
            <a:lstStyle/>
            <a:p>
              <a:r>
                <a:rPr lang="en-US" sz="4851" dirty="0"/>
                <a:t>.</a:t>
              </a:r>
            </a:p>
          </p:txBody>
        </p:sp>
        <p:sp>
          <p:nvSpPr>
            <p:cNvPr id="17" name="TextBox 16">
              <a:extLst>
                <a:ext uri="{FF2B5EF4-FFF2-40B4-BE49-F238E27FC236}">
                  <a16:creationId xmlns:a16="http://schemas.microsoft.com/office/drawing/2014/main" id="{8BECE482-C3EF-9548-B588-FB08195DBC88}"/>
                </a:ext>
              </a:extLst>
            </p:cNvPr>
            <p:cNvSpPr txBox="1"/>
            <p:nvPr/>
          </p:nvSpPr>
          <p:spPr>
            <a:xfrm>
              <a:off x="10161242" y="4728387"/>
              <a:ext cx="304800" cy="760802"/>
            </a:xfrm>
            <a:prstGeom prst="rect">
              <a:avLst/>
            </a:prstGeom>
            <a:noFill/>
          </p:spPr>
          <p:txBody>
            <a:bodyPr wrap="square" rtlCol="0">
              <a:spAutoFit/>
            </a:bodyPr>
            <a:lstStyle/>
            <a:p>
              <a:r>
                <a:rPr lang="en-US" sz="4851" dirty="0"/>
                <a:t>.</a:t>
              </a:r>
            </a:p>
          </p:txBody>
        </p:sp>
        <p:sp>
          <p:nvSpPr>
            <p:cNvPr id="18" name="TextBox 17">
              <a:extLst>
                <a:ext uri="{FF2B5EF4-FFF2-40B4-BE49-F238E27FC236}">
                  <a16:creationId xmlns:a16="http://schemas.microsoft.com/office/drawing/2014/main" id="{FFE1633D-AE13-3F45-96C3-15A51FF6ECB1}"/>
                </a:ext>
              </a:extLst>
            </p:cNvPr>
            <p:cNvSpPr txBox="1"/>
            <p:nvPr/>
          </p:nvSpPr>
          <p:spPr>
            <a:xfrm>
              <a:off x="10354099" y="5184270"/>
              <a:ext cx="304800" cy="760802"/>
            </a:xfrm>
            <a:prstGeom prst="rect">
              <a:avLst/>
            </a:prstGeom>
            <a:noFill/>
          </p:spPr>
          <p:txBody>
            <a:bodyPr wrap="square" rtlCol="0">
              <a:spAutoFit/>
            </a:bodyPr>
            <a:lstStyle/>
            <a:p>
              <a:r>
                <a:rPr lang="en-US" sz="4851" dirty="0"/>
                <a:t>.</a:t>
              </a:r>
            </a:p>
          </p:txBody>
        </p:sp>
        <p:sp>
          <p:nvSpPr>
            <p:cNvPr id="19" name="TextBox 18">
              <a:extLst>
                <a:ext uri="{FF2B5EF4-FFF2-40B4-BE49-F238E27FC236}">
                  <a16:creationId xmlns:a16="http://schemas.microsoft.com/office/drawing/2014/main" id="{6AB5D16B-AB8E-B54D-9950-DF0918A8F44E}"/>
                </a:ext>
              </a:extLst>
            </p:cNvPr>
            <p:cNvSpPr txBox="1"/>
            <p:nvPr/>
          </p:nvSpPr>
          <p:spPr>
            <a:xfrm>
              <a:off x="8711221" y="5206670"/>
              <a:ext cx="304800" cy="760802"/>
            </a:xfrm>
            <a:prstGeom prst="rect">
              <a:avLst/>
            </a:prstGeom>
            <a:noFill/>
          </p:spPr>
          <p:txBody>
            <a:bodyPr wrap="square" rtlCol="0">
              <a:spAutoFit/>
            </a:bodyPr>
            <a:lstStyle/>
            <a:p>
              <a:r>
                <a:rPr lang="en-US" sz="4851" dirty="0"/>
                <a:t>.</a:t>
              </a:r>
            </a:p>
          </p:txBody>
        </p:sp>
        <p:sp>
          <p:nvSpPr>
            <p:cNvPr id="20" name="TextBox 19">
              <a:extLst>
                <a:ext uri="{FF2B5EF4-FFF2-40B4-BE49-F238E27FC236}">
                  <a16:creationId xmlns:a16="http://schemas.microsoft.com/office/drawing/2014/main" id="{DE5975EB-2810-9C4F-8895-2F0973C3BEA0}"/>
                </a:ext>
              </a:extLst>
            </p:cNvPr>
            <p:cNvSpPr txBox="1"/>
            <p:nvPr/>
          </p:nvSpPr>
          <p:spPr>
            <a:xfrm>
              <a:off x="10517009" y="1344744"/>
              <a:ext cx="304800" cy="760802"/>
            </a:xfrm>
            <a:prstGeom prst="rect">
              <a:avLst/>
            </a:prstGeom>
            <a:noFill/>
          </p:spPr>
          <p:txBody>
            <a:bodyPr wrap="square" rtlCol="0">
              <a:spAutoFit/>
            </a:bodyPr>
            <a:lstStyle/>
            <a:p>
              <a:r>
                <a:rPr lang="en-US" sz="4851" dirty="0"/>
                <a:t>.</a:t>
              </a:r>
            </a:p>
          </p:txBody>
        </p:sp>
        <p:sp>
          <p:nvSpPr>
            <p:cNvPr id="21" name="TextBox 20">
              <a:extLst>
                <a:ext uri="{FF2B5EF4-FFF2-40B4-BE49-F238E27FC236}">
                  <a16:creationId xmlns:a16="http://schemas.microsoft.com/office/drawing/2014/main" id="{4F04F29E-EE7E-CC47-858C-DB8B6335E721}"/>
                </a:ext>
              </a:extLst>
            </p:cNvPr>
            <p:cNvSpPr txBox="1"/>
            <p:nvPr/>
          </p:nvSpPr>
          <p:spPr>
            <a:xfrm>
              <a:off x="8895346" y="1729464"/>
              <a:ext cx="304800" cy="760802"/>
            </a:xfrm>
            <a:prstGeom prst="rect">
              <a:avLst/>
            </a:prstGeom>
            <a:noFill/>
          </p:spPr>
          <p:txBody>
            <a:bodyPr wrap="square" rtlCol="0">
              <a:spAutoFit/>
            </a:bodyPr>
            <a:lstStyle/>
            <a:p>
              <a:r>
                <a:rPr lang="en-US" sz="4851" dirty="0"/>
                <a:t>.</a:t>
              </a:r>
            </a:p>
          </p:txBody>
        </p:sp>
        <p:sp>
          <p:nvSpPr>
            <p:cNvPr id="22" name="TextBox 21">
              <a:extLst>
                <a:ext uri="{FF2B5EF4-FFF2-40B4-BE49-F238E27FC236}">
                  <a16:creationId xmlns:a16="http://schemas.microsoft.com/office/drawing/2014/main" id="{3B00F4ED-02A8-B549-A66C-2A82A9FB51C2}"/>
                </a:ext>
              </a:extLst>
            </p:cNvPr>
            <p:cNvSpPr txBox="1"/>
            <p:nvPr/>
          </p:nvSpPr>
          <p:spPr>
            <a:xfrm>
              <a:off x="9296649" y="1433334"/>
              <a:ext cx="304800" cy="760802"/>
            </a:xfrm>
            <a:prstGeom prst="rect">
              <a:avLst/>
            </a:prstGeom>
            <a:noFill/>
          </p:spPr>
          <p:txBody>
            <a:bodyPr wrap="square" rtlCol="0">
              <a:spAutoFit/>
            </a:bodyPr>
            <a:lstStyle/>
            <a:p>
              <a:r>
                <a:rPr lang="en-US" sz="4851" dirty="0"/>
                <a:t>.</a:t>
              </a:r>
            </a:p>
          </p:txBody>
        </p:sp>
        <p:sp>
          <p:nvSpPr>
            <p:cNvPr id="23" name="TextBox 22">
              <a:extLst>
                <a:ext uri="{FF2B5EF4-FFF2-40B4-BE49-F238E27FC236}">
                  <a16:creationId xmlns:a16="http://schemas.microsoft.com/office/drawing/2014/main" id="{8CB95B06-29C3-1048-9227-10C033D971E1}"/>
                </a:ext>
              </a:extLst>
            </p:cNvPr>
            <p:cNvSpPr txBox="1"/>
            <p:nvPr/>
          </p:nvSpPr>
          <p:spPr>
            <a:xfrm>
              <a:off x="10597421" y="552889"/>
              <a:ext cx="304800" cy="760802"/>
            </a:xfrm>
            <a:prstGeom prst="rect">
              <a:avLst/>
            </a:prstGeom>
            <a:noFill/>
          </p:spPr>
          <p:txBody>
            <a:bodyPr wrap="square" rtlCol="0">
              <a:spAutoFit/>
            </a:bodyPr>
            <a:lstStyle/>
            <a:p>
              <a:r>
                <a:rPr lang="en-US" sz="4851" dirty="0"/>
                <a:t>.</a:t>
              </a:r>
            </a:p>
          </p:txBody>
        </p:sp>
        <p:sp>
          <p:nvSpPr>
            <p:cNvPr id="24" name="TextBox 23">
              <a:extLst>
                <a:ext uri="{FF2B5EF4-FFF2-40B4-BE49-F238E27FC236}">
                  <a16:creationId xmlns:a16="http://schemas.microsoft.com/office/drawing/2014/main" id="{1A104E23-3203-6147-B3C3-F5997461D785}"/>
                </a:ext>
              </a:extLst>
            </p:cNvPr>
            <p:cNvSpPr txBox="1"/>
            <p:nvPr/>
          </p:nvSpPr>
          <p:spPr>
            <a:xfrm>
              <a:off x="10292621" y="238948"/>
              <a:ext cx="304800" cy="760802"/>
            </a:xfrm>
            <a:prstGeom prst="rect">
              <a:avLst/>
            </a:prstGeom>
            <a:noFill/>
          </p:spPr>
          <p:txBody>
            <a:bodyPr wrap="square" rtlCol="0">
              <a:spAutoFit/>
            </a:bodyPr>
            <a:lstStyle/>
            <a:p>
              <a:r>
                <a:rPr lang="en-US" sz="4851" dirty="0"/>
                <a:t>.</a:t>
              </a:r>
            </a:p>
          </p:txBody>
        </p:sp>
        <p:sp>
          <p:nvSpPr>
            <p:cNvPr id="25" name="TextBox 24">
              <a:extLst>
                <a:ext uri="{FF2B5EF4-FFF2-40B4-BE49-F238E27FC236}">
                  <a16:creationId xmlns:a16="http://schemas.microsoft.com/office/drawing/2014/main" id="{CF877286-AB1F-FB4B-A44A-8A556B64F352}"/>
                </a:ext>
              </a:extLst>
            </p:cNvPr>
            <p:cNvSpPr txBox="1"/>
            <p:nvPr/>
          </p:nvSpPr>
          <p:spPr>
            <a:xfrm>
              <a:off x="9601449" y="238949"/>
              <a:ext cx="304800" cy="760802"/>
            </a:xfrm>
            <a:prstGeom prst="rect">
              <a:avLst/>
            </a:prstGeom>
            <a:noFill/>
          </p:spPr>
          <p:txBody>
            <a:bodyPr wrap="square" rtlCol="0">
              <a:spAutoFit/>
            </a:bodyPr>
            <a:lstStyle/>
            <a:p>
              <a:r>
                <a:rPr lang="en-US" sz="4851" dirty="0"/>
                <a:t>.</a:t>
              </a:r>
            </a:p>
          </p:txBody>
        </p:sp>
        <p:sp>
          <p:nvSpPr>
            <p:cNvPr id="26" name="TextBox 25">
              <a:extLst>
                <a:ext uri="{FF2B5EF4-FFF2-40B4-BE49-F238E27FC236}">
                  <a16:creationId xmlns:a16="http://schemas.microsoft.com/office/drawing/2014/main" id="{E2CF4D8A-1F80-1B4A-B27C-234095AC305E}"/>
                </a:ext>
              </a:extLst>
            </p:cNvPr>
            <p:cNvSpPr txBox="1"/>
            <p:nvPr/>
          </p:nvSpPr>
          <p:spPr>
            <a:xfrm>
              <a:off x="11212485" y="5216500"/>
              <a:ext cx="304800" cy="760802"/>
            </a:xfrm>
            <a:prstGeom prst="rect">
              <a:avLst/>
            </a:prstGeom>
            <a:noFill/>
          </p:spPr>
          <p:txBody>
            <a:bodyPr wrap="square" rtlCol="0">
              <a:spAutoFit/>
            </a:bodyPr>
            <a:lstStyle/>
            <a:p>
              <a:r>
                <a:rPr lang="en-US" sz="4851" dirty="0"/>
                <a:t>.</a:t>
              </a:r>
            </a:p>
          </p:txBody>
        </p:sp>
        <p:sp>
          <p:nvSpPr>
            <p:cNvPr id="27" name="TextBox 26">
              <a:extLst>
                <a:ext uri="{FF2B5EF4-FFF2-40B4-BE49-F238E27FC236}">
                  <a16:creationId xmlns:a16="http://schemas.microsoft.com/office/drawing/2014/main" id="{5850A4B6-55EA-C841-9679-F8FA52157C92}"/>
                </a:ext>
              </a:extLst>
            </p:cNvPr>
            <p:cNvSpPr txBox="1"/>
            <p:nvPr/>
          </p:nvSpPr>
          <p:spPr>
            <a:xfrm>
              <a:off x="10992751" y="4699511"/>
              <a:ext cx="304800" cy="760802"/>
            </a:xfrm>
            <a:prstGeom prst="rect">
              <a:avLst/>
            </a:prstGeom>
            <a:noFill/>
          </p:spPr>
          <p:txBody>
            <a:bodyPr wrap="square" rtlCol="0">
              <a:spAutoFit/>
            </a:bodyPr>
            <a:lstStyle/>
            <a:p>
              <a:r>
                <a:rPr lang="en-US" sz="4851" dirty="0"/>
                <a:t>.</a:t>
              </a:r>
            </a:p>
          </p:txBody>
        </p:sp>
        <p:sp>
          <p:nvSpPr>
            <p:cNvPr id="28" name="TextBox 27">
              <a:extLst>
                <a:ext uri="{FF2B5EF4-FFF2-40B4-BE49-F238E27FC236}">
                  <a16:creationId xmlns:a16="http://schemas.microsoft.com/office/drawing/2014/main" id="{ECB77582-5558-E64C-AAA2-B0A0879E036C}"/>
                </a:ext>
              </a:extLst>
            </p:cNvPr>
            <p:cNvSpPr txBox="1"/>
            <p:nvPr/>
          </p:nvSpPr>
          <p:spPr>
            <a:xfrm>
              <a:off x="11013172" y="5026087"/>
              <a:ext cx="304800" cy="760802"/>
            </a:xfrm>
            <a:prstGeom prst="rect">
              <a:avLst/>
            </a:prstGeom>
            <a:noFill/>
          </p:spPr>
          <p:txBody>
            <a:bodyPr wrap="square" rtlCol="0">
              <a:spAutoFit/>
            </a:bodyPr>
            <a:lstStyle/>
            <a:p>
              <a:r>
                <a:rPr lang="en-US" sz="4851" dirty="0"/>
                <a:t>.</a:t>
              </a:r>
            </a:p>
          </p:txBody>
        </p:sp>
        <p:sp>
          <p:nvSpPr>
            <p:cNvPr id="29" name="TextBox 28">
              <a:extLst>
                <a:ext uri="{FF2B5EF4-FFF2-40B4-BE49-F238E27FC236}">
                  <a16:creationId xmlns:a16="http://schemas.microsoft.com/office/drawing/2014/main" id="{7ABC9A45-7F17-F540-9362-608B722A9627}"/>
                </a:ext>
              </a:extLst>
            </p:cNvPr>
            <p:cNvSpPr txBox="1"/>
            <p:nvPr/>
          </p:nvSpPr>
          <p:spPr>
            <a:xfrm>
              <a:off x="10283002" y="2918945"/>
              <a:ext cx="304800" cy="760802"/>
            </a:xfrm>
            <a:prstGeom prst="rect">
              <a:avLst/>
            </a:prstGeom>
            <a:noFill/>
          </p:spPr>
          <p:txBody>
            <a:bodyPr wrap="square" rtlCol="0">
              <a:spAutoFit/>
            </a:bodyPr>
            <a:lstStyle/>
            <a:p>
              <a:r>
                <a:rPr lang="en-US" sz="4851" dirty="0"/>
                <a:t>.</a:t>
              </a:r>
            </a:p>
          </p:txBody>
        </p:sp>
        <p:sp>
          <p:nvSpPr>
            <p:cNvPr id="30" name="TextBox 29">
              <a:extLst>
                <a:ext uri="{FF2B5EF4-FFF2-40B4-BE49-F238E27FC236}">
                  <a16:creationId xmlns:a16="http://schemas.microsoft.com/office/drawing/2014/main" id="{FDCFD3C0-206E-6C47-BA0F-90BA43B66B90}"/>
                </a:ext>
              </a:extLst>
            </p:cNvPr>
            <p:cNvSpPr txBox="1"/>
            <p:nvPr/>
          </p:nvSpPr>
          <p:spPr>
            <a:xfrm>
              <a:off x="10313482" y="2724896"/>
              <a:ext cx="304800" cy="760802"/>
            </a:xfrm>
            <a:prstGeom prst="rect">
              <a:avLst/>
            </a:prstGeom>
            <a:noFill/>
          </p:spPr>
          <p:txBody>
            <a:bodyPr wrap="square" rtlCol="0">
              <a:spAutoFit/>
            </a:bodyPr>
            <a:lstStyle/>
            <a:p>
              <a:r>
                <a:rPr lang="en-US" sz="4851" dirty="0"/>
                <a:t>.</a:t>
              </a:r>
            </a:p>
          </p:txBody>
        </p:sp>
        <p:sp>
          <p:nvSpPr>
            <p:cNvPr id="31" name="TextBox 30">
              <a:extLst>
                <a:ext uri="{FF2B5EF4-FFF2-40B4-BE49-F238E27FC236}">
                  <a16:creationId xmlns:a16="http://schemas.microsoft.com/office/drawing/2014/main" id="{D3919EC1-1029-5745-8CAA-AA7E008D3E9E}"/>
                </a:ext>
              </a:extLst>
            </p:cNvPr>
            <p:cNvSpPr txBox="1"/>
            <p:nvPr/>
          </p:nvSpPr>
          <p:spPr>
            <a:xfrm>
              <a:off x="10323623" y="3146886"/>
              <a:ext cx="304800" cy="760802"/>
            </a:xfrm>
            <a:prstGeom prst="rect">
              <a:avLst/>
            </a:prstGeom>
            <a:noFill/>
          </p:spPr>
          <p:txBody>
            <a:bodyPr wrap="square" rtlCol="0">
              <a:spAutoFit/>
            </a:bodyPr>
            <a:lstStyle/>
            <a:p>
              <a:r>
                <a:rPr lang="en-US" sz="4851" dirty="0"/>
                <a:t>.</a:t>
              </a:r>
            </a:p>
          </p:txBody>
        </p:sp>
        <p:sp>
          <p:nvSpPr>
            <p:cNvPr id="32" name="TextBox 31">
              <a:extLst>
                <a:ext uri="{FF2B5EF4-FFF2-40B4-BE49-F238E27FC236}">
                  <a16:creationId xmlns:a16="http://schemas.microsoft.com/office/drawing/2014/main" id="{51F3E14C-DF5B-3C40-A09B-D87FF7CF63D2}"/>
                </a:ext>
              </a:extLst>
            </p:cNvPr>
            <p:cNvSpPr txBox="1"/>
            <p:nvPr/>
          </p:nvSpPr>
          <p:spPr>
            <a:xfrm>
              <a:off x="10436318" y="2889532"/>
              <a:ext cx="304800" cy="760802"/>
            </a:xfrm>
            <a:prstGeom prst="rect">
              <a:avLst/>
            </a:prstGeom>
            <a:noFill/>
          </p:spPr>
          <p:txBody>
            <a:bodyPr wrap="square" rtlCol="0">
              <a:spAutoFit/>
            </a:bodyPr>
            <a:lstStyle/>
            <a:p>
              <a:r>
                <a:rPr lang="en-US" sz="4851" dirty="0"/>
                <a:t>.</a:t>
              </a:r>
            </a:p>
          </p:txBody>
        </p:sp>
        <p:sp>
          <p:nvSpPr>
            <p:cNvPr id="33" name="TextBox 32">
              <a:extLst>
                <a:ext uri="{FF2B5EF4-FFF2-40B4-BE49-F238E27FC236}">
                  <a16:creationId xmlns:a16="http://schemas.microsoft.com/office/drawing/2014/main" id="{17E26DB8-D998-8C46-81D9-070879FC67E4}"/>
                </a:ext>
              </a:extLst>
            </p:cNvPr>
            <p:cNvSpPr txBox="1"/>
            <p:nvPr/>
          </p:nvSpPr>
          <p:spPr>
            <a:xfrm>
              <a:off x="7923753" y="5485445"/>
              <a:ext cx="304800" cy="760802"/>
            </a:xfrm>
            <a:prstGeom prst="rect">
              <a:avLst/>
            </a:prstGeom>
            <a:noFill/>
          </p:spPr>
          <p:txBody>
            <a:bodyPr wrap="square" rtlCol="0">
              <a:spAutoFit/>
            </a:bodyPr>
            <a:lstStyle/>
            <a:p>
              <a:r>
                <a:rPr lang="en-US" sz="4851" dirty="0"/>
                <a:t>.</a:t>
              </a:r>
            </a:p>
          </p:txBody>
        </p:sp>
        <p:sp>
          <p:nvSpPr>
            <p:cNvPr id="34" name="TextBox 33">
              <a:extLst>
                <a:ext uri="{FF2B5EF4-FFF2-40B4-BE49-F238E27FC236}">
                  <a16:creationId xmlns:a16="http://schemas.microsoft.com/office/drawing/2014/main" id="{85375494-1B00-DE4F-A659-822B8AD2D94C}"/>
                </a:ext>
              </a:extLst>
            </p:cNvPr>
            <p:cNvSpPr txBox="1"/>
            <p:nvPr/>
          </p:nvSpPr>
          <p:spPr>
            <a:xfrm>
              <a:off x="8372747" y="5032970"/>
              <a:ext cx="304800" cy="760802"/>
            </a:xfrm>
            <a:prstGeom prst="rect">
              <a:avLst/>
            </a:prstGeom>
            <a:noFill/>
          </p:spPr>
          <p:txBody>
            <a:bodyPr wrap="square" rtlCol="0">
              <a:spAutoFit/>
            </a:bodyPr>
            <a:lstStyle/>
            <a:p>
              <a:r>
                <a:rPr lang="en-US" sz="4851" dirty="0"/>
                <a:t>.</a:t>
              </a:r>
            </a:p>
          </p:txBody>
        </p:sp>
      </p:grpSp>
    </p:spTree>
    <p:extLst>
      <p:ext uri="{BB962C8B-B14F-4D97-AF65-F5344CB8AC3E}">
        <p14:creationId xmlns:p14="http://schemas.microsoft.com/office/powerpoint/2010/main" val="17723789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26C636-45D9-C64A-B462-B2B66E10D749}"/>
              </a:ext>
            </a:extLst>
          </p:cNvPr>
          <p:cNvSpPr/>
          <p:nvPr/>
        </p:nvSpPr>
        <p:spPr>
          <a:xfrm>
            <a:off x="-1" y="3680097"/>
            <a:ext cx="10693401" cy="295224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a:p>
        </p:txBody>
      </p:sp>
      <p:sp>
        <p:nvSpPr>
          <p:cNvPr id="2" name="Title 1">
            <a:extLst>
              <a:ext uri="{FF2B5EF4-FFF2-40B4-BE49-F238E27FC236}">
                <a16:creationId xmlns:a16="http://schemas.microsoft.com/office/drawing/2014/main" id="{D0C5249D-C652-1340-9370-2303519ABE1B}"/>
              </a:ext>
            </a:extLst>
          </p:cNvPr>
          <p:cNvSpPr>
            <a:spLocks noGrp="1"/>
          </p:cNvSpPr>
          <p:nvPr>
            <p:ph type="title"/>
          </p:nvPr>
        </p:nvSpPr>
        <p:spPr>
          <a:xfrm>
            <a:off x="520018" y="402569"/>
            <a:ext cx="9223058" cy="1461495"/>
          </a:xfrm>
        </p:spPr>
        <p:txBody>
          <a:bodyPr>
            <a:normAutofit/>
          </a:bodyPr>
          <a:lstStyle/>
          <a:p>
            <a:r>
              <a:rPr lang="en-US" sz="3090" b="1" dirty="0">
                <a:solidFill>
                  <a:srgbClr val="00B0F0"/>
                </a:solidFill>
                <a:latin typeface="Ebrima" panose="02000000000000000000" pitchFamily="2" charset="0"/>
                <a:ea typeface="Ebrima" panose="02000000000000000000" pitchFamily="2" charset="0"/>
                <a:cs typeface="Ebrima" panose="02000000000000000000" pitchFamily="2" charset="0"/>
              </a:rPr>
              <a:t>Answer:  c)</a:t>
            </a:r>
          </a:p>
        </p:txBody>
      </p:sp>
      <p:sp>
        <p:nvSpPr>
          <p:cNvPr id="3" name="Content Placeholder 2">
            <a:extLst>
              <a:ext uri="{FF2B5EF4-FFF2-40B4-BE49-F238E27FC236}">
                <a16:creationId xmlns:a16="http://schemas.microsoft.com/office/drawing/2014/main" id="{B6AF522D-2C8E-FF4C-84AE-662619CE2AFE}"/>
              </a:ext>
            </a:extLst>
          </p:cNvPr>
          <p:cNvSpPr>
            <a:spLocks noGrp="1"/>
          </p:cNvSpPr>
          <p:nvPr>
            <p:ph idx="1"/>
          </p:nvPr>
        </p:nvSpPr>
        <p:spPr>
          <a:xfrm>
            <a:off x="270311" y="2004557"/>
            <a:ext cx="6760751" cy="2395765"/>
          </a:xfrm>
        </p:spPr>
        <p:txBody>
          <a:bodyPr>
            <a:normAutofit/>
          </a:bodyPr>
          <a:lstStyle/>
          <a:p>
            <a:pPr marL="0" indent="0">
              <a:buNone/>
            </a:pPr>
            <a:r>
              <a:rPr lang="en-US" sz="2400" dirty="0">
                <a:solidFill>
                  <a:srgbClr val="002060"/>
                </a:solidFill>
                <a:latin typeface="Arial" panose="020B0604020202020204" pitchFamily="34" charset="0"/>
                <a:cs typeface="Arial" panose="020B0604020202020204" pitchFamily="34" charset="0"/>
              </a:rPr>
              <a:t>The average person sheds around </a:t>
            </a:r>
            <a:r>
              <a:rPr lang="en-US" sz="2400" b="1" dirty="0">
                <a:solidFill>
                  <a:srgbClr val="002060"/>
                </a:solidFill>
                <a:latin typeface="Arial" panose="020B0604020202020204" pitchFamily="34" charset="0"/>
                <a:cs typeface="Arial" panose="020B0604020202020204" pitchFamily="34" charset="0"/>
              </a:rPr>
              <a:t>1 million </a:t>
            </a:r>
            <a:r>
              <a:rPr lang="en-US" sz="2400" dirty="0">
                <a:solidFill>
                  <a:srgbClr val="002060"/>
                </a:solidFill>
                <a:latin typeface="Arial" panose="020B0604020202020204" pitchFamily="34" charset="0"/>
                <a:cs typeface="Arial" panose="020B0604020202020204" pitchFamily="34" charset="0"/>
              </a:rPr>
              <a:t>skin flakes each day (that’s about equal to the population of Bhutan and Barbados combined!)</a:t>
            </a:r>
          </a:p>
          <a:p>
            <a:endParaRPr lang="en-US" sz="2400" dirty="0">
              <a:solidFill>
                <a:srgbClr val="00206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2B08B75D-F101-6443-9F49-8F185CD31808}"/>
              </a:ext>
            </a:extLst>
          </p:cNvPr>
          <p:cNvSpPr txBox="1"/>
          <p:nvPr/>
        </p:nvSpPr>
        <p:spPr>
          <a:xfrm>
            <a:off x="0" y="3812492"/>
            <a:ext cx="10693401" cy="2677656"/>
          </a:xfrm>
          <a:prstGeom prst="rect">
            <a:avLst/>
          </a:prstGeom>
          <a:noFill/>
        </p:spPr>
        <p:txBody>
          <a:bodyPr wrap="square" rtlCol="0">
            <a:spAutoFit/>
          </a:bodyPr>
          <a:lstStyle/>
          <a:p>
            <a:pPr marL="378047" indent="-378047">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Microbes live on peoples intact skin</a:t>
            </a:r>
          </a:p>
          <a:p>
            <a:pPr marL="378047" indent="-378047">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Health workers can contaminate their hands with 1000s of germs during day to day activities (lifting patients, taking the patient's pulse, blood pressure, or oral temperature, touching patients’ immediate surroundings where skin flakes have been shed)</a:t>
            </a:r>
          </a:p>
          <a:p>
            <a:pPr marL="378047" indent="-378047">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Some germs can survive on hands for 2 minutes, some for up to an hour</a:t>
            </a:r>
          </a:p>
          <a:p>
            <a:pPr marL="378047" indent="-378047">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Some germs can survive in the environment for long periods</a:t>
            </a:r>
          </a:p>
        </p:txBody>
      </p:sp>
      <p:sp>
        <p:nvSpPr>
          <p:cNvPr id="9" name="Text Placeholder 2">
            <a:extLst>
              <a:ext uri="{FF2B5EF4-FFF2-40B4-BE49-F238E27FC236}">
                <a16:creationId xmlns:a16="http://schemas.microsoft.com/office/drawing/2014/main" id="{6A6A167E-8709-D942-A8CF-3B48A1C635C4}"/>
              </a:ext>
            </a:extLst>
          </p:cNvPr>
          <p:cNvSpPr txBox="1">
            <a:spLocks/>
          </p:cNvSpPr>
          <p:nvPr/>
        </p:nvSpPr>
        <p:spPr>
          <a:xfrm>
            <a:off x="0" y="7284946"/>
            <a:ext cx="9283550" cy="229288"/>
          </a:xfrm>
          <a:prstGeom prst="rect">
            <a:avLst/>
          </a:prstGeom>
        </p:spPr>
        <p:txBody>
          <a:bodyPr wrap="square" numCol="1" anchorCtr="0" compatLnSpc="1">
            <a:prstTxWarp prst="textNoShape">
              <a:avLst/>
            </a:prstTxWarp>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fr-FR" altLang="en-US" sz="1213" dirty="0" err="1">
                <a:solidFill>
                  <a:srgbClr val="002060"/>
                </a:solidFill>
                <a:latin typeface="Arial Narrow" panose="020B0604020202020204" pitchFamily="34" charset="0"/>
              </a:rPr>
              <a:t>Pittet</a:t>
            </a:r>
            <a:r>
              <a:rPr lang="fr-FR" altLang="en-US" sz="1213" dirty="0">
                <a:solidFill>
                  <a:srgbClr val="002060"/>
                </a:solidFill>
                <a:latin typeface="Arial Narrow" panose="020B0604020202020204" pitchFamily="34" charset="0"/>
              </a:rPr>
              <a:t> D et al. The Lancet Infect Dis 2006; </a:t>
            </a:r>
            <a:r>
              <a:rPr lang="en-US" altLang="en-US" sz="1213" dirty="0">
                <a:solidFill>
                  <a:srgbClr val="002060"/>
                </a:solidFill>
                <a:latin typeface="Arial Narrow" panose="020B0604020202020204" pitchFamily="34" charset="0"/>
              </a:rPr>
              <a:t>6:641-52.</a:t>
            </a:r>
            <a:endParaRPr lang="fr-FR" altLang="en-US" sz="1213" dirty="0">
              <a:solidFill>
                <a:srgbClr val="002060"/>
              </a:solidFill>
              <a:latin typeface="Arial Narrow" panose="020B0604020202020204" pitchFamily="34" charset="0"/>
            </a:endParaRPr>
          </a:p>
        </p:txBody>
      </p:sp>
    </p:spTree>
    <p:extLst>
      <p:ext uri="{BB962C8B-B14F-4D97-AF65-F5344CB8AC3E}">
        <p14:creationId xmlns:p14="http://schemas.microsoft.com/office/powerpoint/2010/main" val="33275560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4B91B50-0407-BC44-8A61-10C0640E2911}"/>
              </a:ext>
            </a:extLst>
          </p:cNvPr>
          <p:cNvSpPr/>
          <p:nvPr/>
        </p:nvSpPr>
        <p:spPr>
          <a:xfrm>
            <a:off x="-1" y="6241893"/>
            <a:ext cx="10693401" cy="950924"/>
          </a:xfrm>
          <a:prstGeom prst="rect">
            <a:avLst/>
          </a:prstGeom>
          <a:solidFill>
            <a:srgbClr val="00A1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dirty="0"/>
          </a:p>
        </p:txBody>
      </p:sp>
      <p:sp>
        <p:nvSpPr>
          <p:cNvPr id="2" name="Title 1">
            <a:extLst>
              <a:ext uri="{FF2B5EF4-FFF2-40B4-BE49-F238E27FC236}">
                <a16:creationId xmlns:a16="http://schemas.microsoft.com/office/drawing/2014/main" id="{D0C5249D-C652-1340-9370-2303519ABE1B}"/>
              </a:ext>
            </a:extLst>
          </p:cNvPr>
          <p:cNvSpPr>
            <a:spLocks noGrp="1"/>
          </p:cNvSpPr>
          <p:nvPr>
            <p:ph type="title"/>
          </p:nvPr>
        </p:nvSpPr>
        <p:spPr>
          <a:xfrm>
            <a:off x="286504" y="272550"/>
            <a:ext cx="10120393" cy="835756"/>
          </a:xfrm>
        </p:spPr>
        <p:txBody>
          <a:bodyPr>
            <a:normAutofit fontScale="90000"/>
          </a:bodyPr>
          <a:lstStyle/>
          <a:p>
            <a:r>
              <a:rPr lang="en-US" sz="3200" b="1" dirty="0">
                <a:solidFill>
                  <a:srgbClr val="00A1DF"/>
                </a:solidFill>
                <a:latin typeface="Arial" panose="020B0604020202020204" pitchFamily="34" charset="0"/>
                <a:ea typeface="Ebrima" panose="02000000000000000000" pitchFamily="2" charset="0"/>
                <a:cs typeface="Arial" panose="020B0604020202020204" pitchFamily="34" charset="0"/>
              </a:rPr>
              <a:t>What do we know about the problem? </a:t>
            </a:r>
            <a:br>
              <a:rPr lang="en-US" sz="3200" b="1" dirty="0">
                <a:solidFill>
                  <a:srgbClr val="00A1DF"/>
                </a:solidFill>
                <a:latin typeface="Arial" panose="020B0604020202020204" pitchFamily="34" charset="0"/>
                <a:ea typeface="Ebrima" panose="02000000000000000000" pitchFamily="2" charset="0"/>
                <a:cs typeface="Arial" panose="020B0604020202020204" pitchFamily="34" charset="0"/>
              </a:rPr>
            </a:br>
            <a:r>
              <a:rPr lang="en-US" sz="3200" b="1" dirty="0">
                <a:solidFill>
                  <a:srgbClr val="00A1DF"/>
                </a:solidFill>
                <a:latin typeface="Arial" panose="020B0604020202020204" pitchFamily="34" charset="0"/>
                <a:ea typeface="Ebrima" panose="02000000000000000000" pitchFamily="2" charset="0"/>
                <a:cs typeface="Arial" panose="020B0604020202020204" pitchFamily="34" charset="0"/>
              </a:rPr>
              <a:t>Data to drive improvement</a:t>
            </a:r>
          </a:p>
        </p:txBody>
      </p:sp>
      <p:sp>
        <p:nvSpPr>
          <p:cNvPr id="3" name="Content Placeholder 2">
            <a:extLst>
              <a:ext uri="{FF2B5EF4-FFF2-40B4-BE49-F238E27FC236}">
                <a16:creationId xmlns:a16="http://schemas.microsoft.com/office/drawing/2014/main" id="{B6AF522D-2C8E-FF4C-84AE-662619CE2AFE}"/>
              </a:ext>
            </a:extLst>
          </p:cNvPr>
          <p:cNvSpPr>
            <a:spLocks noGrp="1"/>
          </p:cNvSpPr>
          <p:nvPr>
            <p:ph idx="1"/>
          </p:nvPr>
        </p:nvSpPr>
        <p:spPr>
          <a:xfrm>
            <a:off x="240484" y="2799728"/>
            <a:ext cx="6634606" cy="2622106"/>
          </a:xfrm>
        </p:spPr>
        <p:txBody>
          <a:bodyPr>
            <a:noAutofit/>
          </a:bodyPr>
          <a:lstStyle/>
          <a:p>
            <a:pPr marL="0" indent="0">
              <a:lnSpc>
                <a:spcPct val="100000"/>
              </a:lnSpc>
              <a:spcBef>
                <a:spcPts val="0"/>
              </a:spcBef>
              <a:buNone/>
            </a:pPr>
            <a:r>
              <a:rPr lang="en-GB" sz="2100" dirty="0">
                <a:solidFill>
                  <a:srgbClr val="002060"/>
                </a:solidFill>
                <a:latin typeface="Arial" charset="0"/>
                <a:ea typeface="Arial" charset="0"/>
                <a:cs typeface="Arial" charset="0"/>
              </a:rPr>
              <a:t>‘Whatever the reasons, even in resource-rich settings, hand hygiene compliance can be as low as 0%, with levels most frequently below 40%’</a:t>
            </a:r>
            <a:r>
              <a:rPr lang="en-US" sz="2100" dirty="0">
                <a:solidFill>
                  <a:srgbClr val="002060"/>
                </a:solidFill>
                <a:latin typeface="Arial" charset="0"/>
                <a:ea typeface="Arial" charset="0"/>
                <a:cs typeface="Arial" charset="0"/>
              </a:rPr>
              <a:t> (WHO)</a:t>
            </a:r>
          </a:p>
          <a:p>
            <a:pPr marL="0" indent="0">
              <a:lnSpc>
                <a:spcPct val="100000"/>
              </a:lnSpc>
              <a:spcBef>
                <a:spcPts val="0"/>
              </a:spcBef>
              <a:buNone/>
            </a:pPr>
            <a:endParaRPr lang="en-US" sz="2200" dirty="0">
              <a:solidFill>
                <a:srgbClr val="002060"/>
              </a:solidFill>
              <a:latin typeface="Arial" charset="0"/>
              <a:ea typeface="Arial" charset="0"/>
              <a:cs typeface="Arial" charset="0"/>
            </a:endParaRPr>
          </a:p>
          <a:p>
            <a:pPr marL="0" indent="0">
              <a:lnSpc>
                <a:spcPct val="100000"/>
              </a:lnSpc>
              <a:spcBef>
                <a:spcPts val="0"/>
              </a:spcBef>
              <a:buNone/>
            </a:pPr>
            <a:r>
              <a:rPr lang="en-US" sz="2200" dirty="0">
                <a:solidFill>
                  <a:srgbClr val="002060"/>
                </a:solidFill>
                <a:latin typeface="Arial" charset="0"/>
                <a:ea typeface="Arial" charset="0"/>
                <a:cs typeface="Arial" charset="0"/>
              </a:rPr>
              <a:t>Two global surveys using the WHO Hand Hygiene Self-Assessment Framework (in 2011 and 2015):</a:t>
            </a:r>
          </a:p>
          <a:p>
            <a:pPr>
              <a:lnSpc>
                <a:spcPct val="100000"/>
              </a:lnSpc>
              <a:spcBef>
                <a:spcPts val="0"/>
              </a:spcBef>
            </a:pPr>
            <a:r>
              <a:rPr lang="en-US" sz="2100" dirty="0">
                <a:solidFill>
                  <a:srgbClr val="002060"/>
                </a:solidFill>
                <a:latin typeface="Arial" charset="0"/>
                <a:ea typeface="Arial" charset="0"/>
                <a:cs typeface="Arial" charset="0"/>
              </a:rPr>
              <a:t>“system change” did not improve significantly </a:t>
            </a:r>
          </a:p>
          <a:p>
            <a:pPr>
              <a:lnSpc>
                <a:spcPct val="100000"/>
              </a:lnSpc>
              <a:spcBef>
                <a:spcPts val="0"/>
              </a:spcBef>
            </a:pPr>
            <a:r>
              <a:rPr lang="en-US" sz="2100" dirty="0">
                <a:solidFill>
                  <a:srgbClr val="002060"/>
                </a:solidFill>
                <a:latin typeface="Arial" charset="0"/>
                <a:ea typeface="Arial" charset="0"/>
                <a:cs typeface="Arial" charset="0"/>
              </a:rPr>
              <a:t>“institutional safety climate (a safe culture)” was the element of the improvement strategy that scored the lowest </a:t>
            </a:r>
            <a:br>
              <a:rPr lang="en-US" sz="2100" dirty="0">
                <a:solidFill>
                  <a:srgbClr val="002060"/>
                </a:solidFill>
                <a:latin typeface="Arial" charset="0"/>
                <a:ea typeface="Arial" charset="0"/>
                <a:cs typeface="Arial" charset="0"/>
              </a:rPr>
            </a:br>
            <a:endParaRPr lang="en-US" sz="2100" dirty="0">
              <a:solidFill>
                <a:srgbClr val="002060"/>
              </a:solidFill>
              <a:latin typeface="Arial" charset="0"/>
              <a:ea typeface="Arial" charset="0"/>
              <a:cs typeface="Arial" charset="0"/>
            </a:endParaRPr>
          </a:p>
        </p:txBody>
      </p:sp>
      <p:sp>
        <p:nvSpPr>
          <p:cNvPr id="6" name="TextBox 5">
            <a:extLst>
              <a:ext uri="{FF2B5EF4-FFF2-40B4-BE49-F238E27FC236}">
                <a16:creationId xmlns:a16="http://schemas.microsoft.com/office/drawing/2014/main" id="{F7357F67-FB1D-C44D-B765-D04980C4AF54}"/>
              </a:ext>
            </a:extLst>
          </p:cNvPr>
          <p:cNvSpPr txBox="1"/>
          <p:nvPr/>
        </p:nvSpPr>
        <p:spPr>
          <a:xfrm>
            <a:off x="1" y="6349718"/>
            <a:ext cx="11626393" cy="615553"/>
          </a:xfrm>
          <a:prstGeom prst="rect">
            <a:avLst/>
          </a:prstGeom>
          <a:noFill/>
        </p:spPr>
        <p:txBody>
          <a:bodyPr wrap="square" rtlCol="0">
            <a:spAutoFit/>
          </a:bodyPr>
          <a:lstStyle/>
          <a:p>
            <a:r>
              <a:rPr lang="en-US" sz="3400" b="1" dirty="0">
                <a:solidFill>
                  <a:schemeClr val="bg1"/>
                </a:solidFill>
                <a:latin typeface="Arial" panose="020B0604020202020204" pitchFamily="34" charset="0"/>
                <a:cs typeface="Arial" panose="020B0604020202020204" pitchFamily="34" charset="0"/>
              </a:rPr>
              <a:t>Do you have data on your hand hygiene situation?</a:t>
            </a:r>
          </a:p>
        </p:txBody>
      </p:sp>
      <p:pic>
        <p:nvPicPr>
          <p:cNvPr id="8" name="Picture 7">
            <a:extLst>
              <a:ext uri="{FF2B5EF4-FFF2-40B4-BE49-F238E27FC236}">
                <a16:creationId xmlns:a16="http://schemas.microsoft.com/office/drawing/2014/main" id="{13635E09-F21D-9A4C-977F-C7E1049F534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914846" y="2888789"/>
            <a:ext cx="3564610" cy="3145244"/>
          </a:xfrm>
          <a:prstGeom prst="rect">
            <a:avLst/>
          </a:prstGeom>
        </p:spPr>
      </p:pic>
      <p:sp>
        <p:nvSpPr>
          <p:cNvPr id="11" name="Text Placeholder 2">
            <a:extLst>
              <a:ext uri="{FF2B5EF4-FFF2-40B4-BE49-F238E27FC236}">
                <a16:creationId xmlns:a16="http://schemas.microsoft.com/office/drawing/2014/main" id="{DA3DB48F-24C0-0F43-ACB5-E40251CABD1E}"/>
              </a:ext>
            </a:extLst>
          </p:cNvPr>
          <p:cNvSpPr txBox="1">
            <a:spLocks/>
          </p:cNvSpPr>
          <p:nvPr/>
        </p:nvSpPr>
        <p:spPr>
          <a:xfrm>
            <a:off x="0" y="7300640"/>
            <a:ext cx="9283550" cy="229288"/>
          </a:xfrm>
          <a:prstGeom prst="rect">
            <a:avLst/>
          </a:prstGeom>
        </p:spPr>
        <p:txBody>
          <a:bodyPr wrap="square" numCol="1" anchorCtr="0" compatLnSpc="1">
            <a:prstTxWarp prst="textNoShape">
              <a:avLst/>
            </a:prstTxWarp>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GB" altLang="en-US" sz="1213" dirty="0">
                <a:solidFill>
                  <a:srgbClr val="002060"/>
                </a:solidFill>
                <a:latin typeface="Arial Narrow" panose="020B0604020202020204" pitchFamily="34" charset="0"/>
              </a:rPr>
              <a:t>WHO: Health care without avoidable infections - peoples' lives depend on it </a:t>
            </a:r>
            <a:r>
              <a:rPr lang="en-US" altLang="en-US" sz="1213" dirty="0">
                <a:solidFill>
                  <a:srgbClr val="002060"/>
                </a:solidFill>
                <a:latin typeface="Arial Narrow" panose="020B0604020202020204" pitchFamily="34" charset="0"/>
                <a:hlinkClick r:id="rId4"/>
              </a:rPr>
              <a:t>https://youtu.be/K-2XWtEjfl8</a:t>
            </a:r>
            <a:r>
              <a:rPr lang="en-US" altLang="en-US" sz="1213" dirty="0">
                <a:solidFill>
                  <a:srgbClr val="002060"/>
                </a:solidFill>
                <a:latin typeface="Arial Narrow" panose="020B0604020202020204" pitchFamily="34" charset="0"/>
              </a:rPr>
              <a:t> </a:t>
            </a:r>
            <a:endParaRPr lang="fr-FR" altLang="en-US" sz="1213" dirty="0">
              <a:solidFill>
                <a:srgbClr val="002060"/>
              </a:solidFill>
              <a:latin typeface="Arial Narrow" panose="020B0604020202020204" pitchFamily="34" charset="0"/>
            </a:endParaRPr>
          </a:p>
        </p:txBody>
      </p:sp>
      <p:pic>
        <p:nvPicPr>
          <p:cNvPr id="4" name="Picture 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80242" y="1517506"/>
            <a:ext cx="9955877" cy="1163420"/>
          </a:xfrm>
          <a:prstGeom prst="rect">
            <a:avLst/>
          </a:prstGeom>
          <a:ln>
            <a:solidFill>
              <a:srgbClr val="002060"/>
            </a:solidFill>
          </a:ln>
        </p:spPr>
      </p:pic>
    </p:spTree>
    <p:extLst>
      <p:ext uri="{BB962C8B-B14F-4D97-AF65-F5344CB8AC3E}">
        <p14:creationId xmlns:p14="http://schemas.microsoft.com/office/powerpoint/2010/main" val="1113786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A24C1-3C45-6B45-97E0-2A08B8D05585}"/>
              </a:ext>
            </a:extLst>
          </p:cNvPr>
          <p:cNvSpPr>
            <a:spLocks noGrp="1"/>
          </p:cNvSpPr>
          <p:nvPr>
            <p:ph type="title"/>
          </p:nvPr>
        </p:nvSpPr>
        <p:spPr>
          <a:xfrm>
            <a:off x="158228" y="433433"/>
            <a:ext cx="9223058" cy="1461495"/>
          </a:xfrm>
        </p:spPr>
        <p:txBody>
          <a:bodyPr>
            <a:normAutofit/>
          </a:bodyPr>
          <a:lstStyle/>
          <a:p>
            <a:r>
              <a:rPr lang="en-GB" altLang="en-US" sz="3200" b="1" dirty="0">
                <a:solidFill>
                  <a:srgbClr val="00B0F0"/>
                </a:solidFill>
                <a:latin typeface="Arial" panose="020B0604020202020204" pitchFamily="34" charset="0"/>
                <a:ea typeface="Ebrima" panose="02000000000000000000" pitchFamily="2" charset="0"/>
                <a:cs typeface="Arial" panose="020B0604020202020204" pitchFamily="34" charset="0"/>
              </a:rPr>
              <a:t>WHO’s five golden rules for hand hygiene</a:t>
            </a:r>
            <a:endParaRPr lang="en-US" sz="3200" dirty="0">
              <a:solidFill>
                <a:srgbClr val="00B0F0"/>
              </a:solidFill>
              <a:latin typeface="Arial" panose="020B0604020202020204" pitchFamily="34" charset="0"/>
              <a:ea typeface="Ebrima" panose="02000000000000000000" pitchFamily="2" charset="0"/>
              <a:cs typeface="Arial" panose="020B0604020202020204" pitchFamily="34" charset="0"/>
            </a:endParaRPr>
          </a:p>
        </p:txBody>
      </p:sp>
      <p:grpSp>
        <p:nvGrpSpPr>
          <p:cNvPr id="26" name="Group 25">
            <a:extLst>
              <a:ext uri="{FF2B5EF4-FFF2-40B4-BE49-F238E27FC236}">
                <a16:creationId xmlns:a16="http://schemas.microsoft.com/office/drawing/2014/main" id="{39399C93-ACCA-9441-B72C-D1EAEE572330}"/>
              </a:ext>
            </a:extLst>
          </p:cNvPr>
          <p:cNvGrpSpPr/>
          <p:nvPr/>
        </p:nvGrpSpPr>
        <p:grpSpPr>
          <a:xfrm>
            <a:off x="-3504" y="1654821"/>
            <a:ext cx="9983077" cy="5255217"/>
            <a:chOff x="436985" y="1690688"/>
            <a:chExt cx="11332351" cy="4766437"/>
          </a:xfrm>
        </p:grpSpPr>
        <p:grpSp>
          <p:nvGrpSpPr>
            <p:cNvPr id="7" name="Group 6">
              <a:extLst>
                <a:ext uri="{FF2B5EF4-FFF2-40B4-BE49-F238E27FC236}">
                  <a16:creationId xmlns:a16="http://schemas.microsoft.com/office/drawing/2014/main" id="{26E26EC4-2979-9D4B-9273-E766FC5EAC90}"/>
                </a:ext>
              </a:extLst>
            </p:cNvPr>
            <p:cNvGrpSpPr/>
            <p:nvPr/>
          </p:nvGrpSpPr>
          <p:grpSpPr>
            <a:xfrm>
              <a:off x="436985" y="1690688"/>
              <a:ext cx="1317356" cy="441018"/>
              <a:chOff x="436985" y="1690688"/>
              <a:chExt cx="1317356" cy="441018"/>
            </a:xfrm>
          </p:grpSpPr>
          <p:sp>
            <p:nvSpPr>
              <p:cNvPr id="5" name="Oval 4">
                <a:extLst>
                  <a:ext uri="{FF2B5EF4-FFF2-40B4-BE49-F238E27FC236}">
                    <a16:creationId xmlns:a16="http://schemas.microsoft.com/office/drawing/2014/main" id="{71682810-365C-FB4B-A254-65B1263EF675}"/>
                  </a:ext>
                </a:extLst>
              </p:cNvPr>
              <p:cNvSpPr/>
              <p:nvPr/>
            </p:nvSpPr>
            <p:spPr>
              <a:xfrm>
                <a:off x="838201" y="1690688"/>
                <a:ext cx="521213" cy="441018"/>
              </a:xfrm>
              <a:prstGeom prst="ellipse">
                <a:avLst/>
              </a:prstGeom>
              <a:solidFill>
                <a:srgbClr val="FF0676"/>
              </a:solidFill>
              <a:ln>
                <a:solidFill>
                  <a:srgbClr val="FF0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002060"/>
                  </a:solidFill>
                </a:endParaRPr>
              </a:p>
            </p:txBody>
          </p:sp>
          <p:sp>
            <p:nvSpPr>
              <p:cNvPr id="6" name="TextBox 5">
                <a:extLst>
                  <a:ext uri="{FF2B5EF4-FFF2-40B4-BE49-F238E27FC236}">
                    <a16:creationId xmlns:a16="http://schemas.microsoft.com/office/drawing/2014/main" id="{4C0B765B-F08D-B34A-8AA3-5EEB8E114112}"/>
                  </a:ext>
                </a:extLst>
              </p:cNvPr>
              <p:cNvSpPr txBox="1"/>
              <p:nvPr/>
            </p:nvSpPr>
            <p:spPr>
              <a:xfrm>
                <a:off x="436985" y="1749208"/>
                <a:ext cx="1317356" cy="362896"/>
              </a:xfrm>
              <a:prstGeom prst="rect">
                <a:avLst/>
              </a:prstGeom>
              <a:noFill/>
            </p:spPr>
            <p:txBody>
              <a:bodyPr wrap="square" rtlCol="0">
                <a:spAutoFit/>
              </a:bodyPr>
              <a:lstStyle/>
              <a:p>
                <a:pPr algn="ctr"/>
                <a:r>
                  <a:rPr lang="en-US" sz="2000" b="1" dirty="0">
                    <a:solidFill>
                      <a:srgbClr val="002060"/>
                    </a:solidFill>
                    <a:latin typeface="Arial" panose="020B0604020202020204" pitchFamily="34" charset="0"/>
                    <a:cs typeface="Arial" panose="020B0604020202020204" pitchFamily="34" charset="0"/>
                  </a:rPr>
                  <a:t>1</a:t>
                </a:r>
              </a:p>
            </p:txBody>
          </p:sp>
        </p:grpSp>
        <p:grpSp>
          <p:nvGrpSpPr>
            <p:cNvPr id="8" name="Group 7">
              <a:extLst>
                <a:ext uri="{FF2B5EF4-FFF2-40B4-BE49-F238E27FC236}">
                  <a16:creationId xmlns:a16="http://schemas.microsoft.com/office/drawing/2014/main" id="{6254E29D-7C59-3C4A-9026-27F5354172BF}"/>
                </a:ext>
              </a:extLst>
            </p:cNvPr>
            <p:cNvGrpSpPr/>
            <p:nvPr/>
          </p:nvGrpSpPr>
          <p:grpSpPr>
            <a:xfrm>
              <a:off x="440964" y="2697334"/>
              <a:ext cx="1317356" cy="441018"/>
              <a:chOff x="440964" y="1690688"/>
              <a:chExt cx="1317356" cy="441018"/>
            </a:xfrm>
          </p:grpSpPr>
          <p:sp>
            <p:nvSpPr>
              <p:cNvPr id="9" name="Oval 8">
                <a:extLst>
                  <a:ext uri="{FF2B5EF4-FFF2-40B4-BE49-F238E27FC236}">
                    <a16:creationId xmlns:a16="http://schemas.microsoft.com/office/drawing/2014/main" id="{FBD0735C-F16C-6849-AC2B-7C3E5AA45756}"/>
                  </a:ext>
                </a:extLst>
              </p:cNvPr>
              <p:cNvSpPr/>
              <p:nvPr/>
            </p:nvSpPr>
            <p:spPr>
              <a:xfrm>
                <a:off x="838201" y="1690688"/>
                <a:ext cx="521213" cy="441018"/>
              </a:xfrm>
              <a:prstGeom prst="ellipse">
                <a:avLst/>
              </a:prstGeom>
              <a:solidFill>
                <a:srgbClr val="FF0676"/>
              </a:solidFill>
              <a:ln>
                <a:solidFill>
                  <a:srgbClr val="FF0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002060"/>
                  </a:solidFill>
                </a:endParaRPr>
              </a:p>
            </p:txBody>
          </p:sp>
          <p:sp>
            <p:nvSpPr>
              <p:cNvPr id="10" name="TextBox 9">
                <a:extLst>
                  <a:ext uri="{FF2B5EF4-FFF2-40B4-BE49-F238E27FC236}">
                    <a16:creationId xmlns:a16="http://schemas.microsoft.com/office/drawing/2014/main" id="{CBDF062C-FBB5-BC47-9A6F-A3DF3D00B93B}"/>
                  </a:ext>
                </a:extLst>
              </p:cNvPr>
              <p:cNvSpPr txBox="1"/>
              <p:nvPr/>
            </p:nvSpPr>
            <p:spPr>
              <a:xfrm>
                <a:off x="440964" y="1735682"/>
                <a:ext cx="1317356" cy="362896"/>
              </a:xfrm>
              <a:prstGeom prst="rect">
                <a:avLst/>
              </a:prstGeom>
              <a:noFill/>
            </p:spPr>
            <p:txBody>
              <a:bodyPr wrap="square" rtlCol="0">
                <a:spAutoFit/>
              </a:bodyPr>
              <a:lstStyle/>
              <a:p>
                <a:pPr algn="ctr"/>
                <a:r>
                  <a:rPr lang="en-US" sz="2000" b="1">
                    <a:solidFill>
                      <a:srgbClr val="002060"/>
                    </a:solidFill>
                    <a:latin typeface="Arial" panose="020B0604020202020204" pitchFamily="34" charset="0"/>
                    <a:cs typeface="Arial" panose="020B0604020202020204" pitchFamily="34" charset="0"/>
                  </a:rPr>
                  <a:t>2</a:t>
                </a:r>
              </a:p>
            </p:txBody>
          </p:sp>
        </p:grpSp>
        <p:grpSp>
          <p:nvGrpSpPr>
            <p:cNvPr id="11" name="Group 10">
              <a:extLst>
                <a:ext uri="{FF2B5EF4-FFF2-40B4-BE49-F238E27FC236}">
                  <a16:creationId xmlns:a16="http://schemas.microsoft.com/office/drawing/2014/main" id="{97158D3D-B6BA-084B-9511-5A7F57B62948}"/>
                </a:ext>
              </a:extLst>
            </p:cNvPr>
            <p:cNvGrpSpPr/>
            <p:nvPr/>
          </p:nvGrpSpPr>
          <p:grpSpPr>
            <a:xfrm>
              <a:off x="440965" y="3790308"/>
              <a:ext cx="1317356" cy="441018"/>
              <a:chOff x="440965" y="1690688"/>
              <a:chExt cx="1317356" cy="441018"/>
            </a:xfrm>
          </p:grpSpPr>
          <p:sp>
            <p:nvSpPr>
              <p:cNvPr id="12" name="Oval 11">
                <a:extLst>
                  <a:ext uri="{FF2B5EF4-FFF2-40B4-BE49-F238E27FC236}">
                    <a16:creationId xmlns:a16="http://schemas.microsoft.com/office/drawing/2014/main" id="{C2B2F684-11CD-554C-938E-E499CE566D4D}"/>
                  </a:ext>
                </a:extLst>
              </p:cNvPr>
              <p:cNvSpPr/>
              <p:nvPr/>
            </p:nvSpPr>
            <p:spPr>
              <a:xfrm>
                <a:off x="838201" y="1690688"/>
                <a:ext cx="521213" cy="441018"/>
              </a:xfrm>
              <a:prstGeom prst="ellipse">
                <a:avLst/>
              </a:prstGeom>
              <a:solidFill>
                <a:srgbClr val="FF0676"/>
              </a:solidFill>
              <a:ln>
                <a:solidFill>
                  <a:srgbClr val="FF0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002060"/>
                  </a:solidFill>
                </a:endParaRPr>
              </a:p>
            </p:txBody>
          </p:sp>
          <p:sp>
            <p:nvSpPr>
              <p:cNvPr id="13" name="TextBox 12">
                <a:extLst>
                  <a:ext uri="{FF2B5EF4-FFF2-40B4-BE49-F238E27FC236}">
                    <a16:creationId xmlns:a16="http://schemas.microsoft.com/office/drawing/2014/main" id="{60C73920-0291-1847-84F5-3079E3FB1D71}"/>
                  </a:ext>
                </a:extLst>
              </p:cNvPr>
              <p:cNvSpPr txBox="1"/>
              <p:nvPr/>
            </p:nvSpPr>
            <p:spPr>
              <a:xfrm>
                <a:off x="440965" y="1734956"/>
                <a:ext cx="1317356" cy="362897"/>
              </a:xfrm>
              <a:prstGeom prst="rect">
                <a:avLst/>
              </a:prstGeom>
              <a:noFill/>
            </p:spPr>
            <p:txBody>
              <a:bodyPr wrap="square" rtlCol="0">
                <a:spAutoFit/>
              </a:bodyPr>
              <a:lstStyle/>
              <a:p>
                <a:pPr algn="ctr"/>
                <a:r>
                  <a:rPr lang="en-US" sz="2000" b="1">
                    <a:solidFill>
                      <a:srgbClr val="002060"/>
                    </a:solidFill>
                    <a:latin typeface="Arial" panose="020B0604020202020204" pitchFamily="34" charset="0"/>
                    <a:cs typeface="Arial" panose="020B0604020202020204" pitchFamily="34" charset="0"/>
                  </a:rPr>
                  <a:t>3</a:t>
                </a:r>
              </a:p>
            </p:txBody>
          </p:sp>
        </p:grpSp>
        <p:grpSp>
          <p:nvGrpSpPr>
            <p:cNvPr id="14" name="Group 13">
              <a:extLst>
                <a:ext uri="{FF2B5EF4-FFF2-40B4-BE49-F238E27FC236}">
                  <a16:creationId xmlns:a16="http://schemas.microsoft.com/office/drawing/2014/main" id="{E67CDB3E-217D-5845-A7E4-4B4ECC36A959}"/>
                </a:ext>
              </a:extLst>
            </p:cNvPr>
            <p:cNvGrpSpPr/>
            <p:nvPr/>
          </p:nvGrpSpPr>
          <p:grpSpPr>
            <a:xfrm>
              <a:off x="440964" y="4827949"/>
              <a:ext cx="1317356" cy="441018"/>
              <a:chOff x="440964" y="1690688"/>
              <a:chExt cx="1317356" cy="441018"/>
            </a:xfrm>
          </p:grpSpPr>
          <p:sp>
            <p:nvSpPr>
              <p:cNvPr id="15" name="Oval 14">
                <a:extLst>
                  <a:ext uri="{FF2B5EF4-FFF2-40B4-BE49-F238E27FC236}">
                    <a16:creationId xmlns:a16="http://schemas.microsoft.com/office/drawing/2014/main" id="{3729DA00-4E11-AE4E-B13D-623A298F093F}"/>
                  </a:ext>
                </a:extLst>
              </p:cNvPr>
              <p:cNvSpPr/>
              <p:nvPr/>
            </p:nvSpPr>
            <p:spPr>
              <a:xfrm>
                <a:off x="838201" y="1690688"/>
                <a:ext cx="521213" cy="441018"/>
              </a:xfrm>
              <a:prstGeom prst="ellipse">
                <a:avLst/>
              </a:prstGeom>
              <a:solidFill>
                <a:srgbClr val="FF0676"/>
              </a:solidFill>
              <a:ln>
                <a:solidFill>
                  <a:srgbClr val="FF0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002060"/>
                  </a:solidFill>
                </a:endParaRPr>
              </a:p>
            </p:txBody>
          </p:sp>
          <p:sp>
            <p:nvSpPr>
              <p:cNvPr id="16" name="TextBox 15">
                <a:extLst>
                  <a:ext uri="{FF2B5EF4-FFF2-40B4-BE49-F238E27FC236}">
                    <a16:creationId xmlns:a16="http://schemas.microsoft.com/office/drawing/2014/main" id="{E9FCDF9F-D59C-7245-B603-97C9993147B1}"/>
                  </a:ext>
                </a:extLst>
              </p:cNvPr>
              <p:cNvSpPr txBox="1"/>
              <p:nvPr/>
            </p:nvSpPr>
            <p:spPr>
              <a:xfrm>
                <a:off x="440964" y="1746518"/>
                <a:ext cx="1317356" cy="362896"/>
              </a:xfrm>
              <a:prstGeom prst="rect">
                <a:avLst/>
              </a:prstGeom>
              <a:noFill/>
            </p:spPr>
            <p:txBody>
              <a:bodyPr wrap="square" rtlCol="0">
                <a:spAutoFit/>
              </a:bodyPr>
              <a:lstStyle/>
              <a:p>
                <a:pPr algn="ctr"/>
                <a:r>
                  <a:rPr lang="en-US" sz="2000" b="1">
                    <a:solidFill>
                      <a:srgbClr val="002060"/>
                    </a:solidFill>
                    <a:latin typeface="Arial" panose="020B0604020202020204" pitchFamily="34" charset="0"/>
                    <a:cs typeface="Arial" panose="020B0604020202020204" pitchFamily="34" charset="0"/>
                  </a:rPr>
                  <a:t>4</a:t>
                </a:r>
              </a:p>
            </p:txBody>
          </p:sp>
        </p:grpSp>
        <p:grpSp>
          <p:nvGrpSpPr>
            <p:cNvPr id="17" name="Group 16">
              <a:extLst>
                <a:ext uri="{FF2B5EF4-FFF2-40B4-BE49-F238E27FC236}">
                  <a16:creationId xmlns:a16="http://schemas.microsoft.com/office/drawing/2014/main" id="{DC6371E1-DD48-2343-8F2B-05699452526A}"/>
                </a:ext>
              </a:extLst>
            </p:cNvPr>
            <p:cNvGrpSpPr/>
            <p:nvPr/>
          </p:nvGrpSpPr>
          <p:grpSpPr>
            <a:xfrm>
              <a:off x="440964" y="5850725"/>
              <a:ext cx="1317356" cy="441018"/>
              <a:chOff x="440964" y="1690688"/>
              <a:chExt cx="1317356" cy="441018"/>
            </a:xfrm>
          </p:grpSpPr>
          <p:sp>
            <p:nvSpPr>
              <p:cNvPr id="18" name="Oval 17">
                <a:extLst>
                  <a:ext uri="{FF2B5EF4-FFF2-40B4-BE49-F238E27FC236}">
                    <a16:creationId xmlns:a16="http://schemas.microsoft.com/office/drawing/2014/main" id="{621DA28C-1742-364A-8D4D-E585754384CD}"/>
                  </a:ext>
                </a:extLst>
              </p:cNvPr>
              <p:cNvSpPr/>
              <p:nvPr/>
            </p:nvSpPr>
            <p:spPr>
              <a:xfrm>
                <a:off x="838201" y="1690688"/>
                <a:ext cx="521213" cy="441018"/>
              </a:xfrm>
              <a:prstGeom prst="ellipse">
                <a:avLst/>
              </a:prstGeom>
              <a:solidFill>
                <a:srgbClr val="FF0676"/>
              </a:solidFill>
              <a:ln>
                <a:solidFill>
                  <a:srgbClr val="FF0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002060"/>
                  </a:solidFill>
                </a:endParaRPr>
              </a:p>
            </p:txBody>
          </p:sp>
          <p:sp>
            <p:nvSpPr>
              <p:cNvPr id="19" name="TextBox 18">
                <a:extLst>
                  <a:ext uri="{FF2B5EF4-FFF2-40B4-BE49-F238E27FC236}">
                    <a16:creationId xmlns:a16="http://schemas.microsoft.com/office/drawing/2014/main" id="{FE0E46F1-4CE1-CC42-8E79-BD456638EABD}"/>
                  </a:ext>
                </a:extLst>
              </p:cNvPr>
              <p:cNvSpPr txBox="1"/>
              <p:nvPr/>
            </p:nvSpPr>
            <p:spPr>
              <a:xfrm>
                <a:off x="440964" y="1738636"/>
                <a:ext cx="1317356" cy="362896"/>
              </a:xfrm>
              <a:prstGeom prst="rect">
                <a:avLst/>
              </a:prstGeom>
              <a:noFill/>
            </p:spPr>
            <p:txBody>
              <a:bodyPr wrap="square" rtlCol="0">
                <a:spAutoFit/>
              </a:bodyPr>
              <a:lstStyle/>
              <a:p>
                <a:pPr algn="ctr"/>
                <a:r>
                  <a:rPr lang="en-US" sz="2000" b="1">
                    <a:solidFill>
                      <a:srgbClr val="002060"/>
                    </a:solidFill>
                    <a:latin typeface="Arial" panose="020B0604020202020204" pitchFamily="34" charset="0"/>
                    <a:cs typeface="Arial" panose="020B0604020202020204" pitchFamily="34" charset="0"/>
                  </a:rPr>
                  <a:t>5</a:t>
                </a:r>
              </a:p>
            </p:txBody>
          </p:sp>
        </p:grpSp>
        <p:sp>
          <p:nvSpPr>
            <p:cNvPr id="20" name="TextBox 19">
              <a:extLst>
                <a:ext uri="{FF2B5EF4-FFF2-40B4-BE49-F238E27FC236}">
                  <a16:creationId xmlns:a16="http://schemas.microsoft.com/office/drawing/2014/main" id="{B74E52DE-BA8E-0C40-A6DF-DC03D34DB2CE}"/>
                </a:ext>
              </a:extLst>
            </p:cNvPr>
            <p:cNvSpPr txBox="1"/>
            <p:nvPr/>
          </p:nvSpPr>
          <p:spPr>
            <a:xfrm>
              <a:off x="1911775" y="1708243"/>
              <a:ext cx="9857561" cy="362896"/>
            </a:xfrm>
            <a:prstGeom prst="rect">
              <a:avLst/>
            </a:prstGeom>
            <a:noFill/>
          </p:spPr>
          <p:txBody>
            <a:bodyPr wrap="square" rtlCol="0">
              <a:spAutoFit/>
            </a:bodyPr>
            <a:lstStyle/>
            <a:p>
              <a:r>
                <a:rPr lang="en-GB" altLang="en-US" sz="2000" dirty="0">
                  <a:solidFill>
                    <a:srgbClr val="002060"/>
                  </a:solidFill>
                  <a:latin typeface="Arial" panose="020B0604020202020204" pitchFamily="34" charset="0"/>
                  <a:cs typeface="Arial" panose="020B0604020202020204" pitchFamily="34" charset="0"/>
                </a:rPr>
                <a:t>Hand hygiene must be performed at the </a:t>
              </a:r>
              <a:r>
                <a:rPr lang="en-GB" altLang="en-US" sz="2000" b="1" dirty="0">
                  <a:solidFill>
                    <a:srgbClr val="002060"/>
                  </a:solidFill>
                  <a:latin typeface="Arial" panose="020B0604020202020204" pitchFamily="34" charset="0"/>
                  <a:cs typeface="Arial" panose="020B0604020202020204" pitchFamily="34" charset="0"/>
                </a:rPr>
                <a:t>point-of-care*</a:t>
              </a:r>
            </a:p>
          </p:txBody>
        </p:sp>
        <p:sp>
          <p:nvSpPr>
            <p:cNvPr id="21" name="TextBox 20">
              <a:extLst>
                <a:ext uri="{FF2B5EF4-FFF2-40B4-BE49-F238E27FC236}">
                  <a16:creationId xmlns:a16="http://schemas.microsoft.com/office/drawing/2014/main" id="{0CE8D6E4-E1D2-E946-A3D9-478E11FD9CB3}"/>
                </a:ext>
              </a:extLst>
            </p:cNvPr>
            <p:cNvSpPr txBox="1"/>
            <p:nvPr/>
          </p:nvSpPr>
          <p:spPr>
            <a:xfrm>
              <a:off x="1911779" y="2631835"/>
              <a:ext cx="8336371" cy="642047"/>
            </a:xfrm>
            <a:prstGeom prst="rect">
              <a:avLst/>
            </a:prstGeom>
            <a:noFill/>
          </p:spPr>
          <p:txBody>
            <a:bodyPr wrap="square" rtlCol="0">
              <a:spAutoFit/>
            </a:bodyPr>
            <a:lstStyle/>
            <a:p>
              <a:r>
                <a:rPr lang="en-GB" altLang="en-US" sz="2000" dirty="0">
                  <a:solidFill>
                    <a:srgbClr val="002060"/>
                  </a:solidFill>
                  <a:latin typeface="Arial" panose="020B0604020202020204" pitchFamily="34" charset="0"/>
                  <a:cs typeface="Arial" panose="020B0604020202020204" pitchFamily="34" charset="0"/>
                </a:rPr>
                <a:t>During care delivery, there are </a:t>
              </a:r>
              <a:r>
                <a:rPr lang="en-GB" altLang="en-US" sz="2000" b="1" dirty="0">
                  <a:solidFill>
                    <a:srgbClr val="002060"/>
                  </a:solidFill>
                  <a:latin typeface="Arial" panose="020B0604020202020204" pitchFamily="34" charset="0"/>
                  <a:cs typeface="Arial" panose="020B0604020202020204" pitchFamily="34" charset="0"/>
                </a:rPr>
                <a:t>five moments </a:t>
              </a:r>
              <a:r>
                <a:rPr lang="en-GB" altLang="en-US" sz="2000" dirty="0">
                  <a:solidFill>
                    <a:srgbClr val="002060"/>
                  </a:solidFill>
                  <a:latin typeface="Arial" panose="020B0604020202020204" pitchFamily="34" charset="0"/>
                  <a:cs typeface="Arial" panose="020B0604020202020204" pitchFamily="34" charset="0"/>
                </a:rPr>
                <a:t>when it is essential to perform hand hygiene</a:t>
              </a:r>
              <a:endParaRPr lang="en-GB" altLang="en-US" sz="2000" b="1" dirty="0">
                <a:solidFill>
                  <a:srgbClr val="002060"/>
                </a:solidFill>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9276BA78-7B6B-6647-9546-62C3AD71BBE7}"/>
                </a:ext>
              </a:extLst>
            </p:cNvPr>
            <p:cNvSpPr txBox="1"/>
            <p:nvPr/>
          </p:nvSpPr>
          <p:spPr>
            <a:xfrm>
              <a:off x="1911778" y="4768336"/>
              <a:ext cx="8336372" cy="642047"/>
            </a:xfrm>
            <a:prstGeom prst="rect">
              <a:avLst/>
            </a:prstGeom>
            <a:noFill/>
          </p:spPr>
          <p:txBody>
            <a:bodyPr wrap="square" rtlCol="0">
              <a:spAutoFit/>
            </a:bodyPr>
            <a:lstStyle/>
            <a:p>
              <a:r>
                <a:rPr lang="en-GB" altLang="en-US" sz="2000" b="1" dirty="0">
                  <a:solidFill>
                    <a:srgbClr val="002060"/>
                  </a:solidFill>
                  <a:latin typeface="Arial" panose="020B0604020202020204" pitchFamily="34" charset="0"/>
                  <a:cs typeface="Arial" panose="020B0604020202020204" pitchFamily="34" charset="0"/>
                </a:rPr>
                <a:t>Hand washing </a:t>
              </a:r>
              <a:r>
                <a:rPr lang="en-GB" altLang="en-US" sz="2000" dirty="0">
                  <a:solidFill>
                    <a:srgbClr val="002060"/>
                  </a:solidFill>
                  <a:latin typeface="Arial" panose="020B0604020202020204" pitchFamily="34" charset="0"/>
                  <a:cs typeface="Arial" panose="020B0604020202020204" pitchFamily="34" charset="0"/>
                </a:rPr>
                <a:t>with soap and water is necessary when hands are visibly soiled</a:t>
              </a:r>
            </a:p>
          </p:txBody>
        </p:sp>
        <p:sp>
          <p:nvSpPr>
            <p:cNvPr id="24" name="TextBox 23">
              <a:extLst>
                <a:ext uri="{FF2B5EF4-FFF2-40B4-BE49-F238E27FC236}">
                  <a16:creationId xmlns:a16="http://schemas.microsoft.com/office/drawing/2014/main" id="{DDCC8040-FBA1-6E47-A03A-C05D39DA2412}"/>
                </a:ext>
              </a:extLst>
            </p:cNvPr>
            <p:cNvSpPr txBox="1"/>
            <p:nvPr/>
          </p:nvSpPr>
          <p:spPr>
            <a:xfrm>
              <a:off x="1911775" y="5815078"/>
              <a:ext cx="8479544" cy="642047"/>
            </a:xfrm>
            <a:prstGeom prst="rect">
              <a:avLst/>
            </a:prstGeom>
            <a:noFill/>
          </p:spPr>
          <p:txBody>
            <a:bodyPr wrap="square" rtlCol="0">
              <a:spAutoFit/>
            </a:bodyPr>
            <a:lstStyle/>
            <a:p>
              <a:r>
                <a:rPr lang="en-GB" altLang="en-US" sz="2000" dirty="0">
                  <a:solidFill>
                    <a:srgbClr val="002060"/>
                  </a:solidFill>
                  <a:latin typeface="Arial" panose="020B0604020202020204" pitchFamily="34" charset="0"/>
                  <a:cs typeface="Arial" panose="020B0604020202020204" pitchFamily="34" charset="0"/>
                </a:rPr>
                <a:t>The appropriate </a:t>
              </a:r>
              <a:r>
                <a:rPr lang="en-GB" altLang="en-US" sz="2000" b="1" dirty="0">
                  <a:solidFill>
                    <a:srgbClr val="002060"/>
                  </a:solidFill>
                  <a:latin typeface="Arial" panose="020B0604020202020204" pitchFamily="34" charset="0"/>
                  <a:cs typeface="Arial" panose="020B0604020202020204" pitchFamily="34" charset="0"/>
                </a:rPr>
                <a:t>technique</a:t>
              </a:r>
              <a:r>
                <a:rPr lang="en-GB" altLang="en-US" sz="2000" dirty="0">
                  <a:solidFill>
                    <a:srgbClr val="002060"/>
                  </a:solidFill>
                  <a:latin typeface="Arial" panose="020B0604020202020204" pitchFamily="34" charset="0"/>
                  <a:cs typeface="Arial" panose="020B0604020202020204" pitchFamily="34" charset="0"/>
                </a:rPr>
                <a:t> and time taken to clean hands is also important</a:t>
              </a:r>
            </a:p>
          </p:txBody>
        </p:sp>
        <p:sp>
          <p:nvSpPr>
            <p:cNvPr id="25" name="TextBox 24">
              <a:extLst>
                <a:ext uri="{FF2B5EF4-FFF2-40B4-BE49-F238E27FC236}">
                  <a16:creationId xmlns:a16="http://schemas.microsoft.com/office/drawing/2014/main" id="{B7DB4A7A-7939-8346-A769-91C266D8D90F}"/>
                </a:ext>
              </a:extLst>
            </p:cNvPr>
            <p:cNvSpPr txBox="1"/>
            <p:nvPr/>
          </p:nvSpPr>
          <p:spPr>
            <a:xfrm>
              <a:off x="1911776" y="3663156"/>
              <a:ext cx="8336373" cy="921198"/>
            </a:xfrm>
            <a:prstGeom prst="rect">
              <a:avLst/>
            </a:prstGeom>
            <a:noFill/>
          </p:spPr>
          <p:txBody>
            <a:bodyPr wrap="square" rtlCol="0">
              <a:spAutoFit/>
            </a:bodyPr>
            <a:lstStyle/>
            <a:p>
              <a:r>
                <a:rPr lang="en-US" sz="2000" b="1" dirty="0">
                  <a:solidFill>
                    <a:srgbClr val="002060"/>
                  </a:solidFill>
                  <a:latin typeface="Arial" panose="020B0604020202020204" pitchFamily="34" charset="0"/>
                  <a:cs typeface="Arial" panose="020B0604020202020204" pitchFamily="34" charset="0"/>
                </a:rPr>
                <a:t>Hand rubbing</a:t>
              </a:r>
              <a:r>
                <a:rPr lang="en-US" sz="2000" dirty="0">
                  <a:solidFill>
                    <a:srgbClr val="002060"/>
                  </a:solidFill>
                  <a:latin typeface="Arial" panose="020B0604020202020204" pitchFamily="34" charset="0"/>
                  <a:cs typeface="Arial" panose="020B0604020202020204" pitchFamily="34" charset="0"/>
                </a:rPr>
                <a:t> with an alcohol-based formulation, if available, makes hand hygiene possible at the point of care, is faster, more effective and better tolerated </a:t>
              </a:r>
              <a:endParaRPr lang="en-US" sz="2000" b="1" dirty="0">
                <a:solidFill>
                  <a:srgbClr val="002060"/>
                </a:solidFill>
                <a:latin typeface="Arial" panose="020B0604020202020204" pitchFamily="34" charset="0"/>
                <a:cs typeface="Arial" panose="020B0604020202020204" pitchFamily="34" charset="0"/>
              </a:endParaRPr>
            </a:p>
          </p:txBody>
        </p:sp>
      </p:grpSp>
      <p:sp>
        <p:nvSpPr>
          <p:cNvPr id="27" name="Text Placeholder 2">
            <a:extLst>
              <a:ext uri="{FF2B5EF4-FFF2-40B4-BE49-F238E27FC236}">
                <a16:creationId xmlns:a16="http://schemas.microsoft.com/office/drawing/2014/main" id="{5FF6EC63-B980-9D40-BFB6-DC2529869BE5}"/>
              </a:ext>
            </a:extLst>
          </p:cNvPr>
          <p:cNvSpPr txBox="1">
            <a:spLocks/>
          </p:cNvSpPr>
          <p:nvPr/>
        </p:nvSpPr>
        <p:spPr>
          <a:xfrm>
            <a:off x="158228" y="7093246"/>
            <a:ext cx="13178356" cy="320044"/>
          </a:xfrm>
          <a:prstGeom prst="rect">
            <a:avLst/>
          </a:prstGeom>
        </p:spPr>
        <p:txBody>
          <a:bodyPr wrap="square" numCol="1" anchorCtr="0" compatLnSpc="1">
            <a:prstTxWarp prst="textNoShape">
              <a:avLst/>
            </a:prstTxWarp>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GB" altLang="en-US" sz="1213" dirty="0">
                <a:latin typeface="Arial" panose="020B0604020202020204" pitchFamily="34" charset="0"/>
                <a:cs typeface="Arial" panose="020B0604020202020204" pitchFamily="34" charset="0"/>
              </a:rPr>
              <a:t>WHO Slides for Education Sessions for Trainers, Observers and Health-care Workers (revised May 2018) </a:t>
            </a:r>
          </a:p>
          <a:p>
            <a:pPr marL="0" indent="0">
              <a:spcBef>
                <a:spcPct val="0"/>
              </a:spcBef>
              <a:spcAft>
                <a:spcPct val="0"/>
              </a:spcAft>
              <a:buNone/>
            </a:pPr>
            <a:r>
              <a:rPr lang="en-GB" sz="1213" dirty="0">
                <a:latin typeface="Arial" panose="020B0604020202020204" pitchFamily="34" charset="0"/>
                <a:cs typeface="Arial" panose="020B0604020202020204" pitchFamily="34" charset="0"/>
                <a:hlinkClick r:id="rId3"/>
              </a:rPr>
              <a:t>https://www.who.int/infection-prevention/tools/hand-hygiene/training_education/en/</a:t>
            </a:r>
            <a:endParaRPr lang="en-GB" altLang="en-US" sz="1213" dirty="0">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82159B14-8085-F745-8FF2-83E5F14D93AA}"/>
              </a:ext>
            </a:extLst>
          </p:cNvPr>
          <p:cNvSpPr txBox="1"/>
          <p:nvPr/>
        </p:nvSpPr>
        <p:spPr>
          <a:xfrm rot="16200000">
            <a:off x="7887023" y="4895378"/>
            <a:ext cx="2397767" cy="400110"/>
          </a:xfrm>
          <a:prstGeom prst="rect">
            <a:avLst/>
          </a:prstGeom>
          <a:noFill/>
        </p:spPr>
        <p:txBody>
          <a:bodyPr wrap="square" rtlCol="0">
            <a:spAutoFit/>
          </a:bodyPr>
          <a:lstStyle/>
          <a:p>
            <a:r>
              <a:rPr lang="en-GB" altLang="en-US" sz="2000" b="1" dirty="0">
                <a:latin typeface="Arial" panose="020B0604020202020204" pitchFamily="34" charset="0"/>
                <a:cs typeface="Arial" panose="020B0604020202020204" pitchFamily="34" charset="0"/>
              </a:rPr>
              <a:t>(right technique)</a:t>
            </a:r>
          </a:p>
        </p:txBody>
      </p:sp>
      <p:sp>
        <p:nvSpPr>
          <p:cNvPr id="3" name="Right Brace 2">
            <a:extLst>
              <a:ext uri="{FF2B5EF4-FFF2-40B4-BE49-F238E27FC236}">
                <a16:creationId xmlns:a16="http://schemas.microsoft.com/office/drawing/2014/main" id="{0EBFEB50-74FC-9447-9D50-533413390579}"/>
              </a:ext>
            </a:extLst>
          </p:cNvPr>
          <p:cNvSpPr/>
          <p:nvPr/>
        </p:nvSpPr>
        <p:spPr>
          <a:xfrm>
            <a:off x="8387256" y="4018556"/>
            <a:ext cx="252248" cy="2891481"/>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9" name="Text Placeholder 2">
            <a:extLst>
              <a:ext uri="{FF2B5EF4-FFF2-40B4-BE49-F238E27FC236}">
                <a16:creationId xmlns:a16="http://schemas.microsoft.com/office/drawing/2014/main" id="{9D3C4CFD-FD03-DE4B-B933-BE25AD7502B1}"/>
              </a:ext>
            </a:extLst>
          </p:cNvPr>
          <p:cNvSpPr txBox="1">
            <a:spLocks/>
          </p:cNvSpPr>
          <p:nvPr/>
        </p:nvSpPr>
        <p:spPr bwMode="gray">
          <a:xfrm>
            <a:off x="3940898" y="262904"/>
            <a:ext cx="6747583" cy="318553"/>
          </a:xfrm>
          <a:prstGeom prst="rect">
            <a:avLst/>
          </a:prstGeom>
          <a:solidFill>
            <a:schemeClr val="tx1"/>
          </a:solidFill>
        </p:spPr>
        <p:txBody>
          <a:bodyPr vert="horz" lIns="19846" tIns="0" rIns="19846" bIns="0" rtlCol="0" anchor="ctr">
            <a:norm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600" b="0" kern="1200">
                <a:solidFill>
                  <a:schemeClr val="tx1"/>
                </a:solidFill>
                <a:latin typeface="+mj-lt"/>
                <a:ea typeface="+mn-ea"/>
                <a:cs typeface="Times New Roman" panose="02020603050405020304" pitchFamily="18" charset="0"/>
              </a:defRPr>
            </a:lvl1pPr>
            <a:lvl2pPr marL="360363" indent="-179388"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defTabSz="1008126">
              <a:spcBef>
                <a:spcPts val="1103"/>
              </a:spcBef>
              <a:spcAft>
                <a:spcPts val="662"/>
              </a:spcAft>
              <a:buClr>
                <a:prstClr val="black"/>
              </a:buClr>
            </a:pPr>
            <a:r>
              <a:rPr lang="en-US" sz="1764" b="1" dirty="0">
                <a:solidFill>
                  <a:prstClr val="white"/>
                </a:solidFill>
                <a:latin typeface="Arial"/>
              </a:rPr>
              <a:t>RIGHT TIME, RIGHT TECHNIQUE</a:t>
            </a:r>
          </a:p>
        </p:txBody>
      </p:sp>
      <p:sp>
        <p:nvSpPr>
          <p:cNvPr id="30" name="Right Brace 29">
            <a:extLst>
              <a:ext uri="{FF2B5EF4-FFF2-40B4-BE49-F238E27FC236}">
                <a16:creationId xmlns:a16="http://schemas.microsoft.com/office/drawing/2014/main" id="{0EBFEB50-74FC-9447-9D50-533413390579}"/>
              </a:ext>
            </a:extLst>
          </p:cNvPr>
          <p:cNvSpPr/>
          <p:nvPr/>
        </p:nvSpPr>
        <p:spPr>
          <a:xfrm>
            <a:off x="8387256" y="1743646"/>
            <a:ext cx="252248" cy="1757185"/>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1" name="TextBox 30">
            <a:extLst>
              <a:ext uri="{FF2B5EF4-FFF2-40B4-BE49-F238E27FC236}">
                <a16:creationId xmlns:a16="http://schemas.microsoft.com/office/drawing/2014/main" id="{82159B14-8085-F745-8FF2-83E5F14D93AA}"/>
              </a:ext>
            </a:extLst>
          </p:cNvPr>
          <p:cNvSpPr txBox="1"/>
          <p:nvPr/>
        </p:nvSpPr>
        <p:spPr>
          <a:xfrm rot="16200000">
            <a:off x="7894162" y="2024316"/>
            <a:ext cx="2397767" cy="400110"/>
          </a:xfrm>
          <a:prstGeom prst="rect">
            <a:avLst/>
          </a:prstGeom>
          <a:noFill/>
        </p:spPr>
        <p:txBody>
          <a:bodyPr wrap="square" rtlCol="0">
            <a:spAutoFit/>
          </a:bodyPr>
          <a:lstStyle/>
          <a:p>
            <a:r>
              <a:rPr lang="en-GB" altLang="en-US" sz="2000" b="1" dirty="0">
                <a:latin typeface="Arial" panose="020B0604020202020204" pitchFamily="34" charset="0"/>
                <a:cs typeface="Arial" panose="020B0604020202020204" pitchFamily="34" charset="0"/>
              </a:rPr>
              <a:t>(right time)</a:t>
            </a:r>
          </a:p>
        </p:txBody>
      </p:sp>
    </p:spTree>
    <p:extLst>
      <p:ext uri="{BB962C8B-B14F-4D97-AF65-F5344CB8AC3E}">
        <p14:creationId xmlns:p14="http://schemas.microsoft.com/office/powerpoint/2010/main" val="205580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055F8-DC70-334B-90B4-2EB5D08F3DDD}"/>
              </a:ext>
            </a:extLst>
          </p:cNvPr>
          <p:cNvSpPr>
            <a:spLocks noGrp="1"/>
          </p:cNvSpPr>
          <p:nvPr>
            <p:ph type="title"/>
          </p:nvPr>
        </p:nvSpPr>
        <p:spPr>
          <a:xfrm>
            <a:off x="240116" y="744876"/>
            <a:ext cx="9223058" cy="736465"/>
          </a:xfrm>
        </p:spPr>
        <p:txBody>
          <a:bodyPr>
            <a:normAutofit/>
          </a:bodyPr>
          <a:lstStyle/>
          <a:p>
            <a:r>
              <a:rPr lang="en-US" sz="3200" b="1" dirty="0">
                <a:solidFill>
                  <a:srgbClr val="00B0F0"/>
                </a:solidFill>
                <a:latin typeface="Arial" panose="020B0604020202020204" pitchFamily="34" charset="0"/>
                <a:ea typeface="Ebrima" panose="02000000000000000000" pitchFamily="2" charset="0"/>
                <a:cs typeface="Arial" panose="020B0604020202020204" pitchFamily="34" charset="0"/>
              </a:rPr>
              <a:t>* “Point of care” – a definition</a:t>
            </a:r>
          </a:p>
        </p:txBody>
      </p:sp>
      <p:sp>
        <p:nvSpPr>
          <p:cNvPr id="3" name="Content Placeholder 2">
            <a:extLst>
              <a:ext uri="{FF2B5EF4-FFF2-40B4-BE49-F238E27FC236}">
                <a16:creationId xmlns:a16="http://schemas.microsoft.com/office/drawing/2014/main" id="{43857AF6-53D7-7041-9104-521E48E154BB}"/>
              </a:ext>
            </a:extLst>
          </p:cNvPr>
          <p:cNvSpPr>
            <a:spLocks noGrp="1"/>
          </p:cNvSpPr>
          <p:nvPr>
            <p:ph idx="1"/>
          </p:nvPr>
        </p:nvSpPr>
        <p:spPr>
          <a:xfrm>
            <a:off x="156705" y="2326017"/>
            <a:ext cx="5457494" cy="3270201"/>
          </a:xfrm>
        </p:spPr>
        <p:txBody>
          <a:bodyPr>
            <a:noAutofit/>
          </a:bodyPr>
          <a:lstStyle/>
          <a:p>
            <a:pPr>
              <a:lnSpc>
                <a:spcPct val="100000"/>
              </a:lnSpc>
              <a:spcBef>
                <a:spcPts val="0"/>
              </a:spcBef>
              <a:buFont typeface="Wingdings" panose="05000000000000000000" pitchFamily="2" charset="2"/>
              <a:buChar char="§"/>
            </a:pPr>
            <a:r>
              <a:rPr lang="en-US" sz="2000" dirty="0">
                <a:solidFill>
                  <a:srgbClr val="002060"/>
                </a:solidFill>
                <a:latin typeface="Arial" panose="020B0604020202020204" pitchFamily="34" charset="0"/>
                <a:cs typeface="Arial" panose="020B0604020202020204" pitchFamily="34" charset="0"/>
              </a:rPr>
              <a:t>The place where </a:t>
            </a:r>
            <a:r>
              <a:rPr lang="en-US" sz="2000" b="1" dirty="0">
                <a:solidFill>
                  <a:srgbClr val="002060"/>
                </a:solidFill>
                <a:latin typeface="Arial" panose="020B0604020202020204" pitchFamily="34" charset="0"/>
                <a:cs typeface="Arial" panose="020B0604020202020204" pitchFamily="34" charset="0"/>
              </a:rPr>
              <a:t>three</a:t>
            </a:r>
            <a:r>
              <a:rPr lang="en-US" sz="2000" dirty="0">
                <a:solidFill>
                  <a:srgbClr val="002060"/>
                </a:solidFill>
                <a:latin typeface="Arial" panose="020B0604020202020204" pitchFamily="34" charset="0"/>
                <a:cs typeface="Arial" panose="020B0604020202020204" pitchFamily="34" charset="0"/>
              </a:rPr>
              <a:t> elements occur together and facilitates the </a:t>
            </a:r>
            <a:r>
              <a:rPr lang="en-US" sz="2000" b="1" dirty="0">
                <a:solidFill>
                  <a:srgbClr val="002060"/>
                </a:solidFill>
                <a:latin typeface="Arial" panose="020B0604020202020204" pitchFamily="34" charset="0"/>
                <a:cs typeface="Arial" panose="020B0604020202020204" pitchFamily="34" charset="0"/>
              </a:rPr>
              <a:t>“when”</a:t>
            </a:r>
            <a:r>
              <a:rPr lang="en-US" sz="2000" dirty="0">
                <a:solidFill>
                  <a:srgbClr val="002060"/>
                </a:solidFill>
                <a:latin typeface="Arial" panose="020B0604020202020204" pitchFamily="34" charset="0"/>
                <a:cs typeface="Arial" panose="020B0604020202020204" pitchFamily="34" charset="0"/>
              </a:rPr>
              <a:t> for hand hygiene</a:t>
            </a:r>
            <a:endParaRPr lang="en-US" sz="2000" b="1" dirty="0">
              <a:solidFill>
                <a:srgbClr val="002060"/>
              </a:solidFill>
              <a:latin typeface="Arial" panose="020B0604020202020204" pitchFamily="34" charset="0"/>
              <a:cs typeface="Arial" panose="020B0604020202020204" pitchFamily="34" charset="0"/>
            </a:endParaRPr>
          </a:p>
          <a:p>
            <a:pPr>
              <a:lnSpc>
                <a:spcPct val="100000"/>
              </a:lnSpc>
              <a:spcBef>
                <a:spcPts val="0"/>
              </a:spcBef>
              <a:buFont typeface="Wingdings" panose="05000000000000000000" pitchFamily="2" charset="2"/>
              <a:buChar char="§"/>
            </a:pPr>
            <a:endParaRPr lang="en-US" sz="2000" b="1" dirty="0">
              <a:solidFill>
                <a:srgbClr val="002060"/>
              </a:solidFill>
              <a:latin typeface="Arial" panose="020B0604020202020204" pitchFamily="34" charset="0"/>
              <a:cs typeface="Arial" panose="020B0604020202020204" pitchFamily="34" charset="0"/>
            </a:endParaRPr>
          </a:p>
          <a:p>
            <a:pPr>
              <a:lnSpc>
                <a:spcPct val="100000"/>
              </a:lnSpc>
              <a:spcBef>
                <a:spcPts val="0"/>
              </a:spcBef>
              <a:buFont typeface="Wingdings" panose="05000000000000000000" pitchFamily="2" charset="2"/>
              <a:buChar char="§"/>
            </a:pPr>
            <a:r>
              <a:rPr lang="en-US" sz="2000" dirty="0">
                <a:solidFill>
                  <a:srgbClr val="002060"/>
                </a:solidFill>
                <a:latin typeface="Arial" panose="020B0604020202020204" pitchFamily="34" charset="0"/>
                <a:cs typeface="Arial" panose="020B0604020202020204" pitchFamily="34" charset="0"/>
              </a:rPr>
              <a:t>Hand hygiene infrastructures including products (e.g. alcohol-based handrub if available, water, soap, sinks) should be </a:t>
            </a:r>
            <a:r>
              <a:rPr lang="en-US" sz="2000" b="1" dirty="0">
                <a:solidFill>
                  <a:srgbClr val="002060"/>
                </a:solidFill>
                <a:latin typeface="Arial" panose="020B0604020202020204" pitchFamily="34" charset="0"/>
                <a:cs typeface="Arial" panose="020B0604020202020204" pitchFamily="34" charset="0"/>
              </a:rPr>
              <a:t>in place &amp; easily accessible </a:t>
            </a:r>
            <a:r>
              <a:rPr lang="en-US" sz="2000" dirty="0">
                <a:solidFill>
                  <a:srgbClr val="002060"/>
                </a:solidFill>
                <a:latin typeface="Arial" panose="020B0604020202020204" pitchFamily="34" charset="0"/>
                <a:cs typeface="Arial" panose="020B0604020202020204" pitchFamily="34" charset="0"/>
              </a:rPr>
              <a:t>at the point of care</a:t>
            </a:r>
          </a:p>
          <a:p>
            <a:pPr marL="0" indent="0">
              <a:lnSpc>
                <a:spcPct val="100000"/>
              </a:lnSpc>
              <a:spcBef>
                <a:spcPts val="0"/>
              </a:spcBef>
              <a:buNone/>
            </a:pPr>
            <a:endParaRPr lang="en-US" sz="2000" b="1" dirty="0">
              <a:solidFill>
                <a:srgbClr val="002060"/>
              </a:solidFill>
              <a:latin typeface="Arial" panose="020B060402020202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id="{419CBFD6-49CB-774D-B094-71B8113AB6D0}"/>
              </a:ext>
            </a:extLst>
          </p:cNvPr>
          <p:cNvGrpSpPr/>
          <p:nvPr/>
        </p:nvGrpSpPr>
        <p:grpSpPr>
          <a:xfrm>
            <a:off x="6764082" y="1422723"/>
            <a:ext cx="4546741" cy="4114008"/>
            <a:chOff x="6679767" y="1690687"/>
            <a:chExt cx="4789580" cy="4442400"/>
          </a:xfrm>
        </p:grpSpPr>
        <p:pic>
          <p:nvPicPr>
            <p:cNvPr id="4" name="Picture 3">
              <a:extLst>
                <a:ext uri="{FF2B5EF4-FFF2-40B4-BE49-F238E27FC236}">
                  <a16:creationId xmlns:a16="http://schemas.microsoft.com/office/drawing/2014/main" id="{74CABAB0-B713-304D-B52A-A2E12BC40932}"/>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rcRect/>
            <a:stretch/>
          </p:blipFill>
          <p:spPr>
            <a:xfrm>
              <a:off x="6679767" y="1690687"/>
              <a:ext cx="3767966" cy="4442400"/>
            </a:xfrm>
            <a:prstGeom prst="rect">
              <a:avLst/>
            </a:prstGeom>
          </p:spPr>
        </p:pic>
        <p:sp>
          <p:nvSpPr>
            <p:cNvPr id="5" name="TextBox 4">
              <a:extLst>
                <a:ext uri="{FF2B5EF4-FFF2-40B4-BE49-F238E27FC236}">
                  <a16:creationId xmlns:a16="http://schemas.microsoft.com/office/drawing/2014/main" id="{41141D73-36C5-6444-A65F-55ABD445382A}"/>
                </a:ext>
              </a:extLst>
            </p:cNvPr>
            <p:cNvSpPr txBox="1"/>
            <p:nvPr/>
          </p:nvSpPr>
          <p:spPr>
            <a:xfrm>
              <a:off x="9523018" y="5739996"/>
              <a:ext cx="1946329" cy="365578"/>
            </a:xfrm>
            <a:prstGeom prst="rect">
              <a:avLst/>
            </a:prstGeom>
            <a:noFill/>
          </p:spPr>
          <p:txBody>
            <a:bodyPr wrap="square" rtlCol="0">
              <a:spAutoFit/>
            </a:bodyPr>
            <a:lstStyle/>
            <a:p>
              <a:r>
                <a:rPr lang="en-US" sz="1600" b="1" dirty="0">
                  <a:solidFill>
                    <a:srgbClr val="FF00FF"/>
                  </a:solidFill>
                  <a:latin typeface="Arial" panose="020B0604020202020204" pitchFamily="34" charset="0"/>
                  <a:cs typeface="Arial" panose="020B0604020202020204" pitchFamily="34" charset="0"/>
                </a:rPr>
                <a:t>2</a:t>
              </a:r>
              <a:r>
                <a:rPr lang="en-US" sz="1600" dirty="0">
                  <a:solidFill>
                    <a:srgbClr val="FF00FF"/>
                  </a:solidFill>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Patient</a:t>
              </a:r>
            </a:p>
          </p:txBody>
        </p:sp>
        <p:sp>
          <p:nvSpPr>
            <p:cNvPr id="6" name="TextBox 5">
              <a:extLst>
                <a:ext uri="{FF2B5EF4-FFF2-40B4-BE49-F238E27FC236}">
                  <a16:creationId xmlns:a16="http://schemas.microsoft.com/office/drawing/2014/main" id="{1C7A3074-8236-194F-ADA7-C7FC1B2344D2}"/>
                </a:ext>
              </a:extLst>
            </p:cNvPr>
            <p:cNvSpPr txBox="1"/>
            <p:nvPr/>
          </p:nvSpPr>
          <p:spPr>
            <a:xfrm>
              <a:off x="6705695" y="1704894"/>
              <a:ext cx="1946329" cy="365578"/>
            </a:xfrm>
            <a:prstGeom prst="rect">
              <a:avLst/>
            </a:prstGeom>
            <a:noFill/>
          </p:spPr>
          <p:txBody>
            <a:bodyPr wrap="square" rtlCol="0">
              <a:spAutoFit/>
            </a:bodyPr>
            <a:lstStyle/>
            <a:p>
              <a:r>
                <a:rPr lang="en-US" sz="1600" b="1" dirty="0">
                  <a:solidFill>
                    <a:srgbClr val="FF00FF"/>
                  </a:solidFill>
                  <a:latin typeface="Arial" panose="020B0604020202020204" pitchFamily="34" charset="0"/>
                  <a:cs typeface="Arial" panose="020B0604020202020204" pitchFamily="34" charset="0"/>
                </a:rPr>
                <a:t>1</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Health worker</a:t>
              </a:r>
            </a:p>
          </p:txBody>
        </p:sp>
        <p:sp>
          <p:nvSpPr>
            <p:cNvPr id="7" name="TextBox 6">
              <a:extLst>
                <a:ext uri="{FF2B5EF4-FFF2-40B4-BE49-F238E27FC236}">
                  <a16:creationId xmlns:a16="http://schemas.microsoft.com/office/drawing/2014/main" id="{61AE48AC-BD78-0545-9155-2C7C51FE4039}"/>
                </a:ext>
              </a:extLst>
            </p:cNvPr>
            <p:cNvSpPr txBox="1"/>
            <p:nvPr/>
          </p:nvSpPr>
          <p:spPr>
            <a:xfrm>
              <a:off x="8531819" y="1887683"/>
              <a:ext cx="1812065" cy="1429080"/>
            </a:xfrm>
            <a:prstGeom prst="rect">
              <a:avLst/>
            </a:prstGeom>
            <a:noFill/>
          </p:spPr>
          <p:txBody>
            <a:bodyPr wrap="square" rtlCol="0">
              <a:spAutoFit/>
            </a:bodyPr>
            <a:lstStyle/>
            <a:p>
              <a:pPr algn="r"/>
              <a:r>
                <a:rPr lang="en-US" sz="1600" b="1" dirty="0">
                  <a:solidFill>
                    <a:srgbClr val="FF00FF"/>
                  </a:solidFill>
                  <a:latin typeface="Arial" panose="020B0604020202020204" pitchFamily="34" charset="0"/>
                  <a:cs typeface="Arial" panose="020B0604020202020204" pitchFamily="34" charset="0"/>
                </a:rPr>
                <a:t>3</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Care or treatment involving touching the patient</a:t>
              </a:r>
            </a:p>
          </p:txBody>
        </p:sp>
      </p:grpSp>
      <p:sp>
        <p:nvSpPr>
          <p:cNvPr id="10" name="Text Placeholder 2">
            <a:extLst>
              <a:ext uri="{FF2B5EF4-FFF2-40B4-BE49-F238E27FC236}">
                <a16:creationId xmlns:a16="http://schemas.microsoft.com/office/drawing/2014/main" id="{44E2198F-406B-1C4E-A392-9678617872D2}"/>
              </a:ext>
            </a:extLst>
          </p:cNvPr>
          <p:cNvSpPr txBox="1">
            <a:spLocks/>
          </p:cNvSpPr>
          <p:nvPr/>
        </p:nvSpPr>
        <p:spPr>
          <a:xfrm>
            <a:off x="49221" y="7154578"/>
            <a:ext cx="13178356" cy="320044"/>
          </a:xfrm>
          <a:prstGeom prst="rect">
            <a:avLst/>
          </a:prstGeom>
        </p:spPr>
        <p:txBody>
          <a:bodyPr wrap="square" numCol="1" anchorCtr="0" compatLnSpc="1">
            <a:prstTxWarp prst="textNoShape">
              <a:avLst/>
            </a:prstTxWarp>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r>
              <a:rPr lang="en-GB" altLang="en-US" sz="1200" dirty="0">
                <a:latin typeface="Arial" panose="020B0604020202020204" pitchFamily="34" charset="0"/>
                <a:cs typeface="Arial" panose="020B0604020202020204" pitchFamily="34" charset="0"/>
              </a:rPr>
              <a:t>WHO Hand hygiene in outpatient care, home-based care and long-term care facilities </a:t>
            </a:r>
          </a:p>
          <a:p>
            <a:pPr marL="0" indent="0">
              <a:spcBef>
                <a:spcPct val="0"/>
              </a:spcBef>
              <a:spcAft>
                <a:spcPct val="0"/>
              </a:spcAft>
              <a:buNone/>
            </a:pPr>
            <a:r>
              <a:rPr lang="en-GB" sz="1200" dirty="0">
                <a:latin typeface="Arial" panose="020B0604020202020204" pitchFamily="34" charset="0"/>
                <a:cs typeface="Arial" panose="020B0604020202020204" pitchFamily="34" charset="0"/>
                <a:hlinkClick r:id="rId5"/>
              </a:rPr>
              <a:t>https://www.who.int/infection-prevention/tools/hand-hygiene/EN_GPSC1_PSP_HH_Outpatient_care/en/</a:t>
            </a:r>
            <a:endParaRPr lang="en-GB" altLang="en-US" sz="1200" dirty="0">
              <a:latin typeface="Arial" panose="020B0604020202020204" pitchFamily="34" charset="0"/>
              <a:cs typeface="Arial" panose="020B0604020202020204" pitchFamily="34" charset="0"/>
            </a:endParaRPr>
          </a:p>
        </p:txBody>
      </p:sp>
      <p:sp>
        <p:nvSpPr>
          <p:cNvPr id="15" name="Arrow: Right 14">
            <a:extLst>
              <a:ext uri="{FF2B5EF4-FFF2-40B4-BE49-F238E27FC236}">
                <a16:creationId xmlns:a16="http://schemas.microsoft.com/office/drawing/2014/main" id="{7EB40493-5016-4672-92AB-7EE8B1E6D412}"/>
              </a:ext>
            </a:extLst>
          </p:cNvPr>
          <p:cNvSpPr/>
          <p:nvPr/>
        </p:nvSpPr>
        <p:spPr>
          <a:xfrm>
            <a:off x="5612220" y="2573323"/>
            <a:ext cx="1164169" cy="254722"/>
          </a:xfrm>
          <a:prstGeom prst="rightArrow">
            <a:avLst/>
          </a:prstGeom>
          <a:solidFill>
            <a:srgbClr val="FF00FF"/>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ular Callout 7">
            <a:extLst>
              <a:ext uri="{FF2B5EF4-FFF2-40B4-BE49-F238E27FC236}">
                <a16:creationId xmlns:a16="http://schemas.microsoft.com/office/drawing/2014/main" id="{E3399502-B9FF-9841-B3AE-8EAB9AA48094}"/>
              </a:ext>
            </a:extLst>
          </p:cNvPr>
          <p:cNvSpPr/>
          <p:nvPr/>
        </p:nvSpPr>
        <p:spPr>
          <a:xfrm rot="10800000">
            <a:off x="4633993" y="5880446"/>
            <a:ext cx="4002347" cy="989905"/>
          </a:xfrm>
          <a:prstGeom prst="wedgeRoundRectCallout">
            <a:avLst>
              <a:gd name="adj1" fmla="val -38068"/>
              <a:gd name="adj2" fmla="val 315946"/>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521783FC-A2D9-3E41-B0B9-A06348CD9AD9}"/>
              </a:ext>
            </a:extLst>
          </p:cNvPr>
          <p:cNvSpPr txBox="1"/>
          <p:nvPr/>
        </p:nvSpPr>
        <p:spPr>
          <a:xfrm>
            <a:off x="4759637" y="6053269"/>
            <a:ext cx="3762595" cy="646331"/>
          </a:xfrm>
          <a:prstGeom prst="rect">
            <a:avLst/>
          </a:prstGeom>
          <a:noFill/>
        </p:spPr>
        <p:txBody>
          <a:bodyPr wrap="square" rtlCol="0">
            <a:spAutoFit/>
          </a:bodyPr>
          <a:lstStyle/>
          <a:p>
            <a:r>
              <a:rPr lang="en-US" i="1" dirty="0">
                <a:latin typeface="Arial" panose="020B0604020202020204" pitchFamily="34" charset="0"/>
                <a:cs typeface="Arial" panose="020B0604020202020204" pitchFamily="34" charset="0"/>
              </a:rPr>
              <a:t>“Can I clean my hands easily to keep this child safe?”</a:t>
            </a:r>
          </a:p>
        </p:txBody>
      </p:sp>
      <p:sp>
        <p:nvSpPr>
          <p:cNvPr id="14" name="Text Placeholder 2">
            <a:extLst>
              <a:ext uri="{FF2B5EF4-FFF2-40B4-BE49-F238E27FC236}">
                <a16:creationId xmlns:a16="http://schemas.microsoft.com/office/drawing/2014/main" id="{D903BF95-5723-2D48-8892-DFE0C672F287}"/>
              </a:ext>
            </a:extLst>
          </p:cNvPr>
          <p:cNvSpPr txBox="1">
            <a:spLocks/>
          </p:cNvSpPr>
          <p:nvPr/>
        </p:nvSpPr>
        <p:spPr bwMode="gray">
          <a:xfrm>
            <a:off x="3920577" y="262904"/>
            <a:ext cx="6747583" cy="318553"/>
          </a:xfrm>
          <a:prstGeom prst="rect">
            <a:avLst/>
          </a:prstGeom>
          <a:solidFill>
            <a:schemeClr val="tx1"/>
          </a:solidFill>
        </p:spPr>
        <p:txBody>
          <a:bodyPr vert="horz" lIns="19846" tIns="0" rIns="19846" bIns="0" rtlCol="0" anchor="ctr">
            <a:norm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600" b="0" kern="1200">
                <a:solidFill>
                  <a:schemeClr val="tx1"/>
                </a:solidFill>
                <a:latin typeface="+mj-lt"/>
                <a:ea typeface="+mn-ea"/>
                <a:cs typeface="Times New Roman" panose="02020603050405020304" pitchFamily="18" charset="0"/>
              </a:defRPr>
            </a:lvl1pPr>
            <a:lvl2pPr marL="360363" indent="-179388"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defTabSz="1008126">
              <a:spcBef>
                <a:spcPts val="1103"/>
              </a:spcBef>
              <a:spcAft>
                <a:spcPts val="662"/>
              </a:spcAft>
              <a:buClr>
                <a:prstClr val="black"/>
              </a:buClr>
            </a:pPr>
            <a:r>
              <a:rPr lang="en-US" sz="1764" b="1" dirty="0">
                <a:solidFill>
                  <a:prstClr val="white"/>
                </a:solidFill>
                <a:latin typeface="Arial"/>
              </a:rPr>
              <a:t>RIGHT TIME</a:t>
            </a:r>
          </a:p>
        </p:txBody>
      </p:sp>
    </p:spTree>
    <p:extLst>
      <p:ext uri="{BB962C8B-B14F-4D97-AF65-F5344CB8AC3E}">
        <p14:creationId xmlns:p14="http://schemas.microsoft.com/office/powerpoint/2010/main" val="9738662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7FB41-5C50-F343-9EF2-A6F69B7E443C}"/>
              </a:ext>
            </a:extLst>
          </p:cNvPr>
          <p:cNvSpPr>
            <a:spLocks noGrp="1"/>
          </p:cNvSpPr>
          <p:nvPr>
            <p:ph type="title"/>
          </p:nvPr>
        </p:nvSpPr>
        <p:spPr>
          <a:xfrm>
            <a:off x="176813" y="448393"/>
            <a:ext cx="9223058" cy="1096988"/>
          </a:xfrm>
        </p:spPr>
        <p:txBody>
          <a:bodyPr>
            <a:normAutofit/>
          </a:bodyPr>
          <a:lstStyle/>
          <a:p>
            <a:r>
              <a:rPr lang="en-US" sz="3100" b="1" dirty="0">
                <a:solidFill>
                  <a:srgbClr val="00B0F0"/>
                </a:solidFill>
                <a:latin typeface="Ebrima" panose="02000000000000000000" pitchFamily="2" charset="0"/>
                <a:ea typeface="Ebrima" panose="02000000000000000000" pitchFamily="2" charset="0"/>
                <a:cs typeface="Ebrima" panose="02000000000000000000" pitchFamily="2" charset="0"/>
              </a:rPr>
              <a:t>Video on hand hygiene moments (indications)</a:t>
            </a:r>
          </a:p>
        </p:txBody>
      </p:sp>
      <p:sp>
        <p:nvSpPr>
          <p:cNvPr id="13" name="Content Placeholder 12">
            <a:extLst>
              <a:ext uri="{FF2B5EF4-FFF2-40B4-BE49-F238E27FC236}">
                <a16:creationId xmlns:a16="http://schemas.microsoft.com/office/drawing/2014/main" id="{B0B68820-B9E9-4645-A883-FD4A5915D42E}"/>
              </a:ext>
            </a:extLst>
          </p:cNvPr>
          <p:cNvSpPr>
            <a:spLocks noGrp="1"/>
          </p:cNvSpPr>
          <p:nvPr>
            <p:ph idx="1"/>
          </p:nvPr>
        </p:nvSpPr>
        <p:spPr>
          <a:xfrm>
            <a:off x="176813" y="7239895"/>
            <a:ext cx="11593936" cy="809031"/>
          </a:xfrm>
        </p:spPr>
        <p:txBody>
          <a:bodyPr>
            <a:normAutofit/>
          </a:bodyPr>
          <a:lstStyle/>
          <a:p>
            <a:pPr marL="0" indent="0">
              <a:buNone/>
            </a:pPr>
            <a:r>
              <a:rPr lang="en-US" sz="1200" dirty="0">
                <a:latin typeface="Arial" panose="020B0604020202020204" pitchFamily="34" charset="0"/>
                <a:cs typeface="Arial" panose="020B0604020202020204" pitchFamily="34" charset="0"/>
                <a:hlinkClick r:id="rId5"/>
              </a:rPr>
              <a:t>http://www.who.int/infection-prevention/tools/hand-hygiene/hand_hygiene_video/en/</a:t>
            </a:r>
            <a:r>
              <a:rPr lang="en-US" sz="1200" dirty="0">
                <a:latin typeface="Arial" panose="020B0604020202020204" pitchFamily="34" charset="0"/>
                <a:cs typeface="Arial" panose="020B0604020202020204" pitchFamily="34" charset="0"/>
              </a:rPr>
              <a:t> </a:t>
            </a:r>
          </a:p>
        </p:txBody>
      </p:sp>
      <p:pic>
        <p:nvPicPr>
          <p:cNvPr id="3" name="Online Media 2">
            <a:hlinkClick r:id="" action="ppaction://media"/>
            <a:extLst>
              <a:ext uri="{FF2B5EF4-FFF2-40B4-BE49-F238E27FC236}">
                <a16:creationId xmlns:a16="http://schemas.microsoft.com/office/drawing/2014/main" id="{D6E58B28-DA5D-4ED6-9C1F-CDEC05FC2466}"/>
              </a:ext>
            </a:extLst>
          </p:cNvPr>
          <p:cNvPicPr>
            <a:picLocks noRot="1" noChangeAspect="1"/>
          </p:cNvPicPr>
          <p:nvPr>
            <a:videoFile r:link="rId1"/>
            <p:extLst>
              <p:ext uri="{DAA4B4D4-6D71-4841-9C94-3DE7FCFB9230}">
                <p14:media xmlns:p14="http://schemas.microsoft.com/office/powerpoint/2010/main" r:link="rId2"/>
              </p:ext>
            </p:extLst>
          </p:nvPr>
        </p:nvPicPr>
        <p:blipFill>
          <a:blip r:embed="rId6"/>
          <a:stretch>
            <a:fillRect/>
          </a:stretch>
        </p:blipFill>
        <p:spPr>
          <a:xfrm>
            <a:off x="176813" y="1297422"/>
            <a:ext cx="10338575" cy="5815448"/>
          </a:xfrm>
          <a:prstGeom prst="rect">
            <a:avLst/>
          </a:prstGeom>
        </p:spPr>
      </p:pic>
    </p:spTree>
    <p:extLst>
      <p:ext uri="{BB962C8B-B14F-4D97-AF65-F5344CB8AC3E}">
        <p14:creationId xmlns:p14="http://schemas.microsoft.com/office/powerpoint/2010/main" val="2385407465"/>
      </p:ext>
    </p:extLst>
  </p:cSld>
  <p:clrMapOvr>
    <a:masterClrMapping/>
  </p:clrMapOvr>
</p:sld>
</file>

<file path=ppt/theme/theme1.xml><?xml version="1.0" encoding="utf-8"?>
<a:theme xmlns:a="http://schemas.openxmlformats.org/drawingml/2006/main" name="master">
  <a:themeElements>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3282</TotalTime>
  <Words>5176</Words>
  <Application>Microsoft Office PowerPoint</Application>
  <PresentationFormat>Custom</PresentationFormat>
  <Paragraphs>410</Paragraphs>
  <Slides>33</Slides>
  <Notes>31</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33</vt:i4>
      </vt:variant>
    </vt:vector>
  </HeadingPairs>
  <TitlesOfParts>
    <vt:vector size="42" baseType="lpstr">
      <vt:lpstr>Arial</vt:lpstr>
      <vt:lpstr>Arial Narrow</vt:lpstr>
      <vt:lpstr>Arial Rounded MT Bold</vt:lpstr>
      <vt:lpstr>Calibri</vt:lpstr>
      <vt:lpstr>Calibri Light</vt:lpstr>
      <vt:lpstr>Ebrima</vt:lpstr>
      <vt:lpstr>Wingdings</vt:lpstr>
      <vt:lpstr>master</vt:lpstr>
      <vt:lpstr>Office Theme</vt:lpstr>
      <vt:lpstr>PowerPoint Presentation</vt:lpstr>
      <vt:lpstr>Learning objectives</vt:lpstr>
      <vt:lpstr>Introduction – setting the scene</vt:lpstr>
      <vt:lpstr>Question</vt:lpstr>
      <vt:lpstr>Answer:  c)</vt:lpstr>
      <vt:lpstr>What do we know about the problem?  Data to drive improvement</vt:lpstr>
      <vt:lpstr>WHO’s five golden rules for hand hygiene</vt:lpstr>
      <vt:lpstr>* “Point of care” – a definition</vt:lpstr>
      <vt:lpstr>Video on hand hygiene moments (indications)</vt:lpstr>
      <vt:lpstr>When: the Five Moments</vt:lpstr>
      <vt:lpstr>Applicable in any care setting</vt:lpstr>
      <vt:lpstr>When to do hand hygiene: the 5 Moments in a workflow scenario</vt:lpstr>
      <vt:lpstr>An evidence-based, effective formula for improving hand hygiene: the multimodal approach</vt:lpstr>
      <vt:lpstr>Hand hygiene is a modifiable behavior facilitated by a known multimodal approach</vt:lpstr>
      <vt:lpstr>Group work - real life example </vt:lpstr>
      <vt:lpstr>Group work – feedback &amp; discussion</vt:lpstr>
      <vt:lpstr>1. Build it – system change (infrastructure and resources)</vt:lpstr>
      <vt:lpstr>1. Build it &amp; WASH FIT</vt:lpstr>
      <vt:lpstr>2. Teach it – training &amp; education</vt:lpstr>
      <vt:lpstr>PowerPoint Presentation</vt:lpstr>
      <vt:lpstr>3. Check it – monitoring &amp; feedback</vt:lpstr>
      <vt:lpstr>3. Check it &amp; WASH FIT</vt:lpstr>
      <vt:lpstr>4. Sell it – communications &amp; reminders</vt:lpstr>
      <vt:lpstr>4. Sell it &amp; WASH FIT</vt:lpstr>
      <vt:lpstr>5. Live it – institutional safety climate (a safe culture)</vt:lpstr>
      <vt:lpstr>5. Live it – group discussion </vt:lpstr>
      <vt:lpstr>5. Live it &amp; WASH FIT</vt:lpstr>
      <vt:lpstr>Take-aways</vt:lpstr>
      <vt:lpstr>PowerPoint Presentation</vt:lpstr>
      <vt:lpstr>Resources</vt:lpstr>
      <vt:lpstr>Supplementary slides </vt:lpstr>
      <vt:lpstr>Consider a deeper dive into hand hygiene after you have conducted WASH FIT - a useful WHO tool</vt:lpstr>
      <vt:lpstr>Making alcohol handrub available at the point of care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STORR</dc:creator>
  <cp:lastModifiedBy>HAYTER, Arabella</cp:lastModifiedBy>
  <cp:revision>183</cp:revision>
  <dcterms:created xsi:type="dcterms:W3CDTF">2020-01-27T14:44:00Z</dcterms:created>
  <dcterms:modified xsi:type="dcterms:W3CDTF">2020-11-13T03:33:51Z</dcterms:modified>
</cp:coreProperties>
</file>