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308" r:id="rId2"/>
    <p:sldId id="310" r:id="rId3"/>
    <p:sldId id="265" r:id="rId4"/>
    <p:sldId id="311" r:id="rId5"/>
    <p:sldId id="314" r:id="rId6"/>
    <p:sldId id="315" r:id="rId7"/>
    <p:sldId id="287" r:id="rId8"/>
    <p:sldId id="313" r:id="rId9"/>
    <p:sldId id="275" r:id="rId10"/>
    <p:sldId id="290" r:id="rId11"/>
    <p:sldId id="304" r:id="rId12"/>
    <p:sldId id="295" r:id="rId13"/>
    <p:sldId id="280" r:id="rId14"/>
    <p:sldId id="299" r:id="rId15"/>
    <p:sldId id="307" r:id="rId16"/>
    <p:sldId id="309" r:id="rId17"/>
    <p:sldId id="316"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Montserrat" pitchFamily="2" charset="77"/>
      <p:regular r:id="rId24"/>
      <p:bold r:id="rId25"/>
      <p: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65"/>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tic1.squarespace.com/static/5aa813dd3917ee6dd2a0e09e/t/5d1120ccdf7cbc0001b99c57/1561403606693/What-Women-Want_Global-Finding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This webinar is a part of the WASH in HCF initiative. </a:t>
            </a:r>
          </a:p>
          <a:p>
            <a:pPr marL="0" lvl="0" indent="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Our goal is to expand the conversation, connecting the expertise and experience of our partners and colleagues to the members of the WASH and health community who have expressed interest in “moving to action” in WASH in HCF. We welcome all to participate these webinars, whether you’re a seasoned expert on WASH in HCF, or someone for whom this topic is brand new. </a:t>
            </a:r>
            <a:endParaRPr dirty="0"/>
          </a:p>
        </p:txBody>
      </p:sp>
      <p:sp>
        <p:nvSpPr>
          <p:cNvPr id="106" name="Google Shape;106;p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24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25a3f165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0"/>
          </a:p>
        </p:txBody>
      </p:sp>
      <p:sp>
        <p:nvSpPr>
          <p:cNvPr id="409" name="Google Shape;409;g825a3f165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81867d4f2d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1000"/>
              </a:spcAft>
              <a:buClr>
                <a:schemeClr val="dk1"/>
              </a:buClr>
              <a:buSzPts val="1100"/>
              <a:buFont typeface="Arial"/>
              <a:buNone/>
            </a:pPr>
            <a:endParaRPr sz="1200"/>
          </a:p>
        </p:txBody>
      </p:sp>
      <p:sp>
        <p:nvSpPr>
          <p:cNvPr id="441" name="Google Shape;441;g81867d4f2d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1576303d8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0"/>
          </a:p>
        </p:txBody>
      </p:sp>
      <p:sp>
        <p:nvSpPr>
          <p:cNvPr id="513" name="Google Shape;513;g81576303d8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957f99b1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957f99b1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862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09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12c5cce99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0"/>
          </a:p>
        </p:txBody>
      </p:sp>
      <p:sp>
        <p:nvSpPr>
          <p:cNvPr id="338" name="Google Shape;338;g812c5cce99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ad5dae4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ad5dae44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21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1867d4f2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35000"/>
              </a:lnSpc>
              <a:spcBef>
                <a:spcPts val="3600"/>
              </a:spcBef>
              <a:spcAft>
                <a:spcPts val="1800"/>
              </a:spcAft>
              <a:buNone/>
            </a:pPr>
            <a:endParaRPr sz="1200"/>
          </a:p>
        </p:txBody>
      </p:sp>
      <p:sp>
        <p:nvSpPr>
          <p:cNvPr id="230" name="Google Shape;230;g81867d4f2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12c5cce99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0"/>
          </a:p>
        </p:txBody>
      </p:sp>
      <p:sp>
        <p:nvSpPr>
          <p:cNvPr id="364" name="Google Shape;364;g812c5cce99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81867d4f2d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1000"/>
              </a:spcAft>
              <a:buClr>
                <a:schemeClr val="dk1"/>
              </a:buClr>
              <a:buSzPts val="1100"/>
              <a:buFont typeface="Arial"/>
              <a:buNone/>
            </a:pPr>
            <a:r>
              <a:rPr lang="en" sz="1350" b="1">
                <a:solidFill>
                  <a:srgbClr val="0A2472"/>
                </a:solidFill>
                <a:highlight>
                  <a:srgbClr val="FEFEFE"/>
                </a:highlight>
                <a:uFill>
                  <a:noFill/>
                </a:uFill>
                <a:hlinkClick r:id="rId3">
                  <a:extLst>
                    <a:ext uri="{A12FA001-AC4F-418D-AE19-62706E023703}">
                      <ahyp:hlinkClr xmlns:ahyp="http://schemas.microsoft.com/office/drawing/2018/hyperlinkcolor" val="tx"/>
                    </a:ext>
                  </a:extLst>
                </a:hlinkClick>
              </a:rPr>
              <a:t>What Women Want campaign</a:t>
            </a:r>
            <a:r>
              <a:rPr lang="en" sz="1350">
                <a:solidFill>
                  <a:srgbClr val="0A0A0A"/>
                </a:solidFill>
                <a:highlight>
                  <a:srgbClr val="FEFEFE"/>
                </a:highlight>
              </a:rPr>
              <a:t>—</a:t>
            </a:r>
            <a:endParaRPr sz="1000"/>
          </a:p>
        </p:txBody>
      </p:sp>
      <p:sp>
        <p:nvSpPr>
          <p:cNvPr id="484" name="Google Shape;484;g81867d4f2d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static1.squarespace.com/static/5aa813dd3917ee6dd2a0e09e/t/5d1120ccdf7cbc0001b99c57/1561403606693/What-Women-Want_Global-Findings.pdf"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wateraid.org/ca/sites/g/files/jkxoof281/files/2019-07/WASH%20in%20HCFs%20Briefing_Note.pdf"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hyperlink" Target="https://www.ncbi.nlm.nih.gov/pmc/articles/PMC489581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who.int/news-room/commentaries/detail/female-health-workers-drive-global-heal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916E00-CD15-B94B-9EB8-C2C36CDF3F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944" y="57150"/>
            <a:ext cx="7772400" cy="5029200"/>
          </a:xfrm>
          <a:prstGeom prst="rect">
            <a:avLst/>
          </a:prstGeom>
        </p:spPr>
      </p:pic>
    </p:spTree>
    <p:extLst>
      <p:ext uri="{BB962C8B-B14F-4D97-AF65-F5344CB8AC3E}">
        <p14:creationId xmlns:p14="http://schemas.microsoft.com/office/powerpoint/2010/main" val="408274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body" idx="1"/>
          </p:nvPr>
        </p:nvSpPr>
        <p:spPr>
          <a:xfrm>
            <a:off x="483648" y="1156173"/>
            <a:ext cx="80304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b="1" dirty="0">
                <a:solidFill>
                  <a:srgbClr val="000000"/>
                </a:solidFill>
              </a:rPr>
              <a:t>Inadequate WASH in HCF is not just dangerous for women, girls and newborns, but it leads to patient dissatisfaction and prevents women  from using HCF.</a:t>
            </a:r>
            <a:endParaRPr b="1" dirty="0">
              <a:solidFill>
                <a:srgbClr val="000000"/>
              </a:solidFill>
            </a:endParaRPr>
          </a:p>
          <a:p>
            <a:pPr marL="457200" lvl="0" indent="-330200" algn="l" rtl="0">
              <a:lnSpc>
                <a:spcPct val="90000"/>
              </a:lnSpc>
              <a:spcBef>
                <a:spcPts val="1000"/>
              </a:spcBef>
              <a:spcAft>
                <a:spcPts val="0"/>
              </a:spcAft>
              <a:buClr>
                <a:srgbClr val="000000"/>
              </a:buClr>
              <a:buSzPts val="1600"/>
              <a:buChar char="•"/>
            </a:pPr>
            <a:r>
              <a:rPr lang="en" sz="1600" dirty="0">
                <a:solidFill>
                  <a:srgbClr val="000000"/>
                </a:solidFill>
              </a:rPr>
              <a:t>Interviews from recently delivered women in Uttar Pradesh, India found that the cleanliness of toilets was reported as a concern in the majority of HCF.</a:t>
            </a:r>
            <a:endParaRPr sz="1600" dirty="0">
              <a:solidFill>
                <a:srgbClr val="000000"/>
              </a:solidFill>
            </a:endParaRPr>
          </a:p>
          <a:p>
            <a:pPr marL="457200" lvl="0" indent="-330200" algn="l" rtl="0">
              <a:lnSpc>
                <a:spcPct val="90000"/>
              </a:lnSpc>
              <a:spcBef>
                <a:spcPts val="1000"/>
              </a:spcBef>
              <a:spcAft>
                <a:spcPts val="0"/>
              </a:spcAft>
              <a:buClr>
                <a:srgbClr val="000000"/>
              </a:buClr>
              <a:buSzPts val="1600"/>
              <a:buChar char="•"/>
            </a:pPr>
            <a:r>
              <a:rPr lang="en" sz="1600" dirty="0">
                <a:solidFill>
                  <a:srgbClr val="000000"/>
                </a:solidFill>
              </a:rPr>
              <a:t>Some women </a:t>
            </a:r>
            <a:r>
              <a:rPr lang="en" sz="1600" b="1" dirty="0">
                <a:solidFill>
                  <a:srgbClr val="000000"/>
                </a:solidFill>
              </a:rPr>
              <a:t>refrained from using the toilet</a:t>
            </a:r>
            <a:r>
              <a:rPr lang="en" sz="1600" dirty="0">
                <a:solidFill>
                  <a:srgbClr val="000000"/>
                </a:solidFill>
              </a:rPr>
              <a:t> due to the irregular supply of water and lack of proper cleaning. </a:t>
            </a:r>
            <a:endParaRPr lang="en" sz="1600" dirty="0">
              <a:solidFill>
                <a:schemeClr val="dk1"/>
              </a:solidFill>
            </a:endParaRPr>
          </a:p>
          <a:p>
            <a:pPr marL="457200" lvl="0" indent="-330200" algn="l" rtl="0">
              <a:lnSpc>
                <a:spcPct val="90000"/>
              </a:lnSpc>
              <a:spcBef>
                <a:spcPts val="1000"/>
              </a:spcBef>
              <a:spcAft>
                <a:spcPts val="0"/>
              </a:spcAft>
              <a:buClr>
                <a:srgbClr val="000000"/>
              </a:buClr>
              <a:buSzPts val="1600"/>
              <a:buChar char="•"/>
            </a:pPr>
            <a:r>
              <a:rPr lang="en" sz="1600" dirty="0">
                <a:solidFill>
                  <a:srgbClr val="000000"/>
                </a:solidFill>
              </a:rPr>
              <a:t>With specific regard to maternal health services, </a:t>
            </a:r>
            <a:r>
              <a:rPr lang="en" sz="1600" b="1" dirty="0">
                <a:solidFill>
                  <a:srgbClr val="000000"/>
                </a:solidFill>
              </a:rPr>
              <a:t>poor WASH provision in HCF</a:t>
            </a:r>
            <a:r>
              <a:rPr lang="en" sz="1600" dirty="0">
                <a:solidFill>
                  <a:srgbClr val="000000"/>
                </a:solidFill>
              </a:rPr>
              <a:t> was the reason women choose home delivery. </a:t>
            </a:r>
          </a:p>
          <a:p>
            <a:pPr marL="457200" lvl="0" indent="-330200" algn="l" rtl="0">
              <a:lnSpc>
                <a:spcPct val="90000"/>
              </a:lnSpc>
              <a:spcBef>
                <a:spcPts val="1000"/>
              </a:spcBef>
              <a:spcAft>
                <a:spcPts val="0"/>
              </a:spcAft>
              <a:buClr>
                <a:srgbClr val="000000"/>
              </a:buClr>
              <a:buSzPts val="1600"/>
              <a:buChar char="•"/>
            </a:pPr>
            <a:r>
              <a:rPr lang="en" sz="1600" dirty="0">
                <a:solidFill>
                  <a:srgbClr val="000000"/>
                </a:solidFill>
              </a:rPr>
              <a:t>A 2018 review suggests that improving WASH conditions in HCF will decrease patient dissatisfaction, increase care seeking behavior and improve health outcomes. </a:t>
            </a:r>
            <a:endParaRPr sz="1200" i="1" dirty="0">
              <a:solidFill>
                <a:schemeClr val="dk1"/>
              </a:solidFill>
              <a:highlight>
                <a:srgbClr val="FFFFFF"/>
              </a:highlight>
              <a:latin typeface="Times New Roman"/>
              <a:ea typeface="Times New Roman"/>
              <a:cs typeface="Times New Roman"/>
              <a:sym typeface="Times New Roman"/>
            </a:endParaRPr>
          </a:p>
        </p:txBody>
      </p:sp>
      <p:sp>
        <p:nvSpPr>
          <p:cNvPr id="367" name="Google Shape;367;p48"/>
          <p:cNvSpPr/>
          <p:nvPr/>
        </p:nvSpPr>
        <p:spPr>
          <a:xfrm>
            <a:off x="0" y="423949"/>
            <a:ext cx="9144000" cy="610800"/>
          </a:xfrm>
          <a:prstGeom prst="rect">
            <a:avLst/>
          </a:prstGeom>
          <a:solidFill>
            <a:srgbClr val="002060"/>
          </a:solidFill>
          <a:ln>
            <a:noFill/>
          </a:ln>
        </p:spPr>
        <p:txBody>
          <a:bodyPr spcFirstLastPara="1" wrap="square" lIns="68575" tIns="34275" rIns="68575" bIns="34275" anchor="ctr" anchorCtr="0">
            <a:noAutofit/>
          </a:bodyPr>
          <a:lstStyle/>
          <a:p>
            <a:pPr marL="0" marR="0" lvl="0" indent="457200" algn="l" rtl="0">
              <a:lnSpc>
                <a:spcPct val="100000"/>
              </a:lnSpc>
              <a:spcBef>
                <a:spcPts val="0"/>
              </a:spcBef>
              <a:spcAft>
                <a:spcPts val="0"/>
              </a:spcAft>
              <a:buClr>
                <a:srgbClr val="000000"/>
              </a:buClr>
              <a:buSzPts val="3000"/>
              <a:buFont typeface="Arial"/>
              <a:buNone/>
            </a:pPr>
            <a:r>
              <a:rPr lang="en" sz="3000" b="1" dirty="0">
                <a:solidFill>
                  <a:srgbClr val="00B0F0"/>
                </a:solidFill>
              </a:rPr>
              <a:t>Patient Satisfaction &amp; Care-seeking Behaviors</a:t>
            </a:r>
            <a:r>
              <a:rPr lang="en" sz="3000" b="1" i="0" u="none" strike="noStrike" cap="none" dirty="0">
                <a:solidFill>
                  <a:srgbClr val="00B0F0"/>
                </a:solidFill>
                <a:latin typeface="Arial"/>
                <a:ea typeface="Arial"/>
                <a:cs typeface="Arial"/>
                <a:sym typeface="Arial"/>
              </a:rPr>
              <a:t>    </a:t>
            </a:r>
            <a:endParaRPr sz="3000" b="0" i="0" u="none" strike="noStrike" cap="none" dirty="0">
              <a:solidFill>
                <a:srgbClr val="00B0F0"/>
              </a:solidFill>
              <a:latin typeface="Calibri"/>
              <a:ea typeface="Calibri"/>
              <a:cs typeface="Calibri"/>
              <a:sym typeface="Calibri"/>
            </a:endParaRPr>
          </a:p>
        </p:txBody>
      </p:sp>
      <p:pic>
        <p:nvPicPr>
          <p:cNvPr id="6" name="Google Shape;136;p22">
            <a:extLst>
              <a:ext uri="{FF2B5EF4-FFF2-40B4-BE49-F238E27FC236}">
                <a16:creationId xmlns:a16="http://schemas.microsoft.com/office/drawing/2014/main" id="{B41B186C-93AE-7843-8A01-D0CC628D20D7}"/>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2"/>
          <p:cNvSpPr/>
          <p:nvPr/>
        </p:nvSpPr>
        <p:spPr>
          <a:xfrm>
            <a:off x="0" y="423949"/>
            <a:ext cx="9144000" cy="610800"/>
          </a:xfrm>
          <a:prstGeom prst="rect">
            <a:avLst/>
          </a:prstGeom>
          <a:solidFill>
            <a:srgbClr val="002060"/>
          </a:solidFill>
          <a:ln>
            <a:noFill/>
          </a:ln>
        </p:spPr>
        <p:txBody>
          <a:bodyPr spcFirstLastPara="1" wrap="square" lIns="68575" tIns="34275" rIns="68575" bIns="34275" anchor="ctr" anchorCtr="0">
            <a:noAutofit/>
          </a:bodyPr>
          <a:lstStyle/>
          <a:p>
            <a:pPr marL="0" marR="0" lvl="0" indent="457200" algn="l" rtl="0">
              <a:lnSpc>
                <a:spcPct val="100000"/>
              </a:lnSpc>
              <a:spcBef>
                <a:spcPts val="0"/>
              </a:spcBef>
              <a:spcAft>
                <a:spcPts val="0"/>
              </a:spcAft>
              <a:buClr>
                <a:srgbClr val="000000"/>
              </a:buClr>
              <a:buSzPts val="3000"/>
              <a:buFont typeface="Arial"/>
              <a:buNone/>
            </a:pPr>
            <a:r>
              <a:rPr lang="en" sz="2600" b="1">
                <a:solidFill>
                  <a:srgbClr val="00B0F0"/>
                </a:solidFill>
                <a:latin typeface="Calibri"/>
                <a:ea typeface="Calibri"/>
                <a:cs typeface="Calibri"/>
                <a:sym typeface="Calibri"/>
              </a:rPr>
              <a:t>The What Women Want Campaign</a:t>
            </a:r>
            <a:endParaRPr sz="2600" b="1" i="0" u="none" strike="noStrike" cap="none">
              <a:solidFill>
                <a:srgbClr val="00B0F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4CD1F1A7-B21C-224E-BCD0-19B67419BD45}"/>
              </a:ext>
            </a:extLst>
          </p:cNvPr>
          <p:cNvSpPr txBox="1"/>
          <p:nvPr/>
        </p:nvSpPr>
        <p:spPr>
          <a:xfrm>
            <a:off x="306126" y="1520018"/>
            <a:ext cx="3864000" cy="2708434"/>
          </a:xfrm>
          <a:prstGeom prst="rect">
            <a:avLst/>
          </a:prstGeom>
          <a:noFill/>
        </p:spPr>
        <p:txBody>
          <a:bodyPr wrap="square">
            <a:spAutoFit/>
          </a:bodyPr>
          <a:lstStyle/>
          <a:p>
            <a:pPr marL="0" lvl="0" indent="0" rtl="0">
              <a:spcBef>
                <a:spcPts val="0"/>
              </a:spcBef>
              <a:spcAft>
                <a:spcPts val="0"/>
              </a:spcAft>
              <a:buNone/>
            </a:pPr>
            <a:r>
              <a:rPr lang="en-US" sz="1700" dirty="0">
                <a:solidFill>
                  <a:schemeClr val="tx1"/>
                </a:solidFill>
              </a:rPr>
              <a:t>Led by the White Ribbon Alliance, the </a:t>
            </a:r>
            <a:r>
              <a:rPr lang="en-US" sz="1700" b="1" dirty="0">
                <a:solidFill>
                  <a:schemeClr val="tx1"/>
                </a:solidFill>
                <a:uFill>
                  <a:noFill/>
                </a:uFill>
                <a:hlinkClick r:id="rId3">
                  <a:extLst>
                    <a:ext uri="{A12FA001-AC4F-418D-AE19-62706E023703}">
                      <ahyp:hlinkClr xmlns:ahyp="http://schemas.microsoft.com/office/drawing/2018/hyperlinkcolor" val="tx"/>
                    </a:ext>
                  </a:extLst>
                </a:hlinkClick>
              </a:rPr>
              <a:t>What Women Want campaign</a:t>
            </a:r>
            <a:r>
              <a:rPr lang="en-US" sz="1700" dirty="0">
                <a:solidFill>
                  <a:schemeClr val="tx1"/>
                </a:solidFill>
              </a:rPr>
              <a:t> surveyed </a:t>
            </a:r>
            <a:r>
              <a:rPr lang="en-US" sz="1700" b="1" dirty="0">
                <a:solidFill>
                  <a:schemeClr val="tx1"/>
                </a:solidFill>
              </a:rPr>
              <a:t>1.2 million women</a:t>
            </a:r>
            <a:r>
              <a:rPr lang="en-US" sz="1700" dirty="0">
                <a:solidFill>
                  <a:schemeClr val="tx1"/>
                </a:solidFill>
              </a:rPr>
              <a:t> across </a:t>
            </a:r>
            <a:r>
              <a:rPr lang="en-US" sz="1700" b="1" dirty="0">
                <a:solidFill>
                  <a:schemeClr val="tx1"/>
                </a:solidFill>
              </a:rPr>
              <a:t>114 countries</a:t>
            </a:r>
            <a:r>
              <a:rPr lang="en-US" sz="1700" dirty="0">
                <a:solidFill>
                  <a:schemeClr val="tx1"/>
                </a:solidFill>
              </a:rPr>
              <a:t> in 2018 about their demands for quality reproductive </a:t>
            </a:r>
            <a:r>
              <a:rPr lang="en-US" sz="1700" dirty="0">
                <a:solidFill>
                  <a:srgbClr val="0A0A0A"/>
                </a:solidFill>
              </a:rPr>
              <a:t>and maternal healthcare.</a:t>
            </a:r>
          </a:p>
          <a:p>
            <a:pPr marL="0" lvl="0" indent="0" rtl="0">
              <a:spcBef>
                <a:spcPts val="0"/>
              </a:spcBef>
              <a:spcAft>
                <a:spcPts val="0"/>
              </a:spcAft>
              <a:buNone/>
            </a:pPr>
            <a:endParaRPr lang="en-US" sz="1700" dirty="0">
              <a:solidFill>
                <a:srgbClr val="0A0A0A"/>
              </a:solidFill>
            </a:endParaRPr>
          </a:p>
          <a:p>
            <a:pPr marL="0" lvl="0" indent="0" rtl="0">
              <a:spcBef>
                <a:spcPts val="0"/>
              </a:spcBef>
              <a:spcAft>
                <a:spcPts val="0"/>
              </a:spcAft>
              <a:buNone/>
            </a:pPr>
            <a:r>
              <a:rPr lang="en-US" sz="1700" b="1" dirty="0">
                <a:solidFill>
                  <a:srgbClr val="FF0000"/>
                </a:solidFill>
              </a:rPr>
              <a:t>WASH was #2 on the list of demands</a:t>
            </a:r>
            <a:r>
              <a:rPr lang="en-US" sz="1700" b="1" dirty="0">
                <a:solidFill>
                  <a:srgbClr val="0A0A0A"/>
                </a:solidFill>
              </a:rPr>
              <a:t>, behind compassionate care.</a:t>
            </a:r>
            <a:endParaRPr lang="en-US" sz="1700" b="1" dirty="0">
              <a:solidFill>
                <a:schemeClr val="dk1"/>
              </a:solidFill>
            </a:endParaRPr>
          </a:p>
        </p:txBody>
      </p:sp>
      <p:pic>
        <p:nvPicPr>
          <p:cNvPr id="11" name="Picture 10" descr="A picture containing person, wall, indoor, food&#10;&#10;Description automatically generated">
            <a:extLst>
              <a:ext uri="{FF2B5EF4-FFF2-40B4-BE49-F238E27FC236}">
                <a16:creationId xmlns:a16="http://schemas.microsoft.com/office/drawing/2014/main" id="{D562CB19-CDD3-D646-B2F8-5BE96782DB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4574" y="1222400"/>
            <a:ext cx="4008069" cy="3006052"/>
          </a:xfrm>
          <a:prstGeom prst="rect">
            <a:avLst/>
          </a:prstGeom>
        </p:spPr>
      </p:pic>
      <p:pic>
        <p:nvPicPr>
          <p:cNvPr id="12" name="Google Shape;136;p22">
            <a:extLst>
              <a:ext uri="{FF2B5EF4-FFF2-40B4-BE49-F238E27FC236}">
                <a16:creationId xmlns:a16="http://schemas.microsoft.com/office/drawing/2014/main" id="{7A4F0D6C-EB66-2B4A-90E4-2A8E25C56650}"/>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492" name="Google Shape;492;p62"/>
          <p:cNvSpPr txBox="1"/>
          <p:nvPr/>
        </p:nvSpPr>
        <p:spPr>
          <a:xfrm>
            <a:off x="4484574" y="3998299"/>
            <a:ext cx="2821481" cy="2674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50" dirty="0">
                <a:solidFill>
                  <a:srgbClr val="4C4C4C"/>
                </a:solidFill>
                <a:highlight>
                  <a:schemeClr val="lt1"/>
                </a:highlight>
                <a:latin typeface="Roboto"/>
                <a:ea typeface="Roboto"/>
                <a:cs typeface="Roboto"/>
                <a:sym typeface="Roboto"/>
              </a:rPr>
              <a:t>Source: White Ribbon Alliance What Women Want Campaign</a:t>
            </a:r>
            <a:endParaRPr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body" idx="1"/>
          </p:nvPr>
        </p:nvSpPr>
        <p:spPr>
          <a:xfrm>
            <a:off x="260075" y="1157950"/>
            <a:ext cx="6126300" cy="3436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1600" b="1" dirty="0">
                <a:solidFill>
                  <a:srgbClr val="000000"/>
                </a:solidFill>
              </a:rPr>
              <a:t>The lack of adequate WASH in HCF puts female staff at increased risk of healthcare-associated infections and undermines their safety, motivation and ability to do their job in a clean and safe environment (</a:t>
            </a:r>
            <a:r>
              <a:rPr lang="en" sz="1600" b="1" u="sng" dirty="0">
                <a:solidFill>
                  <a:schemeClr val="hlink"/>
                </a:solidFill>
                <a:hlinkClick r:id="rId3"/>
              </a:rPr>
              <a:t>WaterAid, 2019</a:t>
            </a:r>
            <a:r>
              <a:rPr lang="en" sz="1600" b="1" dirty="0">
                <a:solidFill>
                  <a:srgbClr val="000000"/>
                </a:solidFill>
              </a:rPr>
              <a:t>).</a:t>
            </a:r>
            <a:endParaRPr sz="1600" b="1" dirty="0">
              <a:solidFill>
                <a:srgbClr val="000000"/>
              </a:solidFill>
            </a:endParaRPr>
          </a:p>
          <a:p>
            <a:pPr marL="400050" lvl="1" indent="-330200" algn="l" rtl="0">
              <a:lnSpc>
                <a:spcPct val="90000"/>
              </a:lnSpc>
              <a:spcBef>
                <a:spcPts val="1000"/>
              </a:spcBef>
              <a:spcAft>
                <a:spcPts val="0"/>
              </a:spcAft>
              <a:buClr>
                <a:srgbClr val="000000"/>
              </a:buClr>
              <a:buSzPts val="1600"/>
              <a:buChar char="•"/>
            </a:pPr>
            <a:r>
              <a:rPr lang="en" sz="1600" dirty="0">
                <a:solidFill>
                  <a:srgbClr val="000000"/>
                </a:solidFill>
              </a:rPr>
              <a:t>Lack of gender separated toilets dedicated to staff increases risk of UTI from health workers holding-in their urine during long shifts.</a:t>
            </a:r>
            <a:endParaRPr sz="1600" dirty="0">
              <a:solidFill>
                <a:srgbClr val="000000"/>
              </a:solidFill>
            </a:endParaRPr>
          </a:p>
          <a:p>
            <a:pPr marL="400050" lvl="1" indent="-330200" algn="l" rtl="0">
              <a:lnSpc>
                <a:spcPct val="90000"/>
              </a:lnSpc>
              <a:spcBef>
                <a:spcPts val="1000"/>
              </a:spcBef>
              <a:spcAft>
                <a:spcPts val="0"/>
              </a:spcAft>
              <a:buClr>
                <a:srgbClr val="000000"/>
              </a:buClr>
              <a:buSzPts val="1600"/>
              <a:buChar char="•"/>
            </a:pPr>
            <a:r>
              <a:rPr lang="en" sz="1600" dirty="0">
                <a:solidFill>
                  <a:srgbClr val="000000"/>
                </a:solidFill>
              </a:rPr>
              <a:t>Not having a safe, private location for changing used menstrual materials can lead to anxiety and stress and reduce concentration and productivity.</a:t>
            </a:r>
            <a:endParaRPr sz="1600" dirty="0">
              <a:solidFill>
                <a:srgbClr val="000000"/>
              </a:solidFill>
            </a:endParaRPr>
          </a:p>
          <a:p>
            <a:pPr marL="400050" lvl="1" indent="-330200" algn="l" rtl="0">
              <a:lnSpc>
                <a:spcPct val="90000"/>
              </a:lnSpc>
              <a:spcBef>
                <a:spcPts val="1000"/>
              </a:spcBef>
              <a:spcAft>
                <a:spcPts val="1000"/>
              </a:spcAft>
              <a:buClr>
                <a:srgbClr val="000000"/>
              </a:buClr>
              <a:buSzPts val="1600"/>
              <a:buChar char="•"/>
            </a:pPr>
            <a:r>
              <a:rPr lang="en" sz="1600" dirty="0">
                <a:solidFill>
                  <a:srgbClr val="000000"/>
                </a:solidFill>
              </a:rPr>
              <a:t>Some women miss hours or entire days of work to avoid managing their menstruation in difficult environments (</a:t>
            </a:r>
            <a:r>
              <a:rPr lang="en" sz="1600" u="sng" dirty="0">
                <a:solidFill>
                  <a:schemeClr val="hlink"/>
                </a:solidFill>
                <a:hlinkClick r:id="rId4"/>
              </a:rPr>
              <a:t>Sommer, 2016</a:t>
            </a:r>
            <a:r>
              <a:rPr lang="en" sz="1600" dirty="0">
                <a:solidFill>
                  <a:srgbClr val="000000"/>
                </a:solidFill>
              </a:rPr>
              <a:t>).</a:t>
            </a:r>
            <a:endParaRPr sz="1600" dirty="0">
              <a:solidFill>
                <a:srgbClr val="000000"/>
              </a:solidFill>
            </a:endParaRPr>
          </a:p>
        </p:txBody>
      </p:sp>
      <p:sp>
        <p:nvSpPr>
          <p:cNvPr id="412" name="Google Shape;412;p53"/>
          <p:cNvSpPr/>
          <p:nvPr/>
        </p:nvSpPr>
        <p:spPr>
          <a:xfrm>
            <a:off x="0" y="309124"/>
            <a:ext cx="9144000" cy="6108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dirty="0">
                <a:solidFill>
                  <a:srgbClr val="00B0F0"/>
                </a:solidFill>
                <a:latin typeface="Arial"/>
                <a:ea typeface="Arial"/>
                <a:cs typeface="Arial"/>
                <a:sym typeface="Arial"/>
              </a:rPr>
              <a:t>      </a:t>
            </a:r>
            <a:r>
              <a:rPr lang="en" sz="3000" b="1" dirty="0">
                <a:solidFill>
                  <a:srgbClr val="00B0F0"/>
                </a:solidFill>
              </a:rPr>
              <a:t>Perspective 2: Female Healthcare Workers</a:t>
            </a:r>
            <a:endParaRPr sz="3000" b="0" i="0" u="none" strike="noStrike" cap="none" dirty="0">
              <a:solidFill>
                <a:srgbClr val="00B0F0"/>
              </a:solidFill>
              <a:latin typeface="Calibri"/>
              <a:ea typeface="Calibri"/>
              <a:cs typeface="Calibri"/>
              <a:sym typeface="Calibri"/>
            </a:endParaRPr>
          </a:p>
        </p:txBody>
      </p:sp>
      <p:pic>
        <p:nvPicPr>
          <p:cNvPr id="415" name="Google Shape;415;p5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624948" y="1229927"/>
            <a:ext cx="2291126" cy="3054822"/>
          </a:xfrm>
          <a:prstGeom prst="rect">
            <a:avLst/>
          </a:prstGeom>
          <a:noFill/>
          <a:ln>
            <a:noFill/>
          </a:ln>
        </p:spPr>
      </p:pic>
      <p:sp>
        <p:nvSpPr>
          <p:cNvPr id="416" name="Google Shape;416;p53"/>
          <p:cNvSpPr txBox="1"/>
          <p:nvPr/>
        </p:nvSpPr>
        <p:spPr>
          <a:xfrm>
            <a:off x="5915475" y="4284750"/>
            <a:ext cx="3000600" cy="250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750">
                <a:solidFill>
                  <a:srgbClr val="4C4C4C"/>
                </a:solidFill>
                <a:highlight>
                  <a:srgbClr val="FFFFFF"/>
                </a:highlight>
                <a:latin typeface="Roboto"/>
                <a:ea typeface="Roboto"/>
                <a:cs typeface="Roboto"/>
                <a:sym typeface="Roboto"/>
              </a:rPr>
              <a:t>Source: Lindsay Denny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0"/>
          <p:cNvSpPr txBox="1"/>
          <p:nvPr/>
        </p:nvSpPr>
        <p:spPr>
          <a:xfrm>
            <a:off x="417300" y="1138088"/>
            <a:ext cx="5007825" cy="3758897"/>
          </a:xfrm>
          <a:prstGeom prst="rect">
            <a:avLst/>
          </a:prstGeom>
          <a:noFill/>
          <a:ln>
            <a:noFill/>
          </a:ln>
        </p:spPr>
        <p:txBody>
          <a:bodyPr spcFirstLastPara="1" wrap="square" lIns="68569" tIns="34275" rIns="68569" bIns="34275" anchor="t" anchorCtr="0">
            <a:noAutofit/>
          </a:bodyPr>
          <a:lstStyle/>
          <a:p>
            <a:pPr>
              <a:buSzPts val="2800"/>
            </a:pPr>
            <a:r>
              <a:rPr lang="en-US" sz="1800" b="1" dirty="0">
                <a:solidFill>
                  <a:schemeClr val="dk1"/>
                </a:solidFill>
                <a:latin typeface="Calibri"/>
                <a:ea typeface="Calibri"/>
                <a:cs typeface="Calibri"/>
                <a:sym typeface="Calibri"/>
              </a:rPr>
              <a:t>According to WHO, approximately 75% of the healthcare workforce is female, yet the majority of leadership positions, both at the facility-level and within the Ministry of Health, are held by men.</a:t>
            </a:r>
            <a:endParaRPr lang="en-US" sz="1800" dirty="0">
              <a:solidFill>
                <a:schemeClr val="dk1"/>
              </a:solidFill>
              <a:latin typeface="Calibri"/>
              <a:ea typeface="Calibri"/>
              <a:cs typeface="Calibri"/>
              <a:sym typeface="Calibri"/>
            </a:endParaRPr>
          </a:p>
          <a:p>
            <a:pPr marL="457200" lvl="0" indent="-317500">
              <a:spcBef>
                <a:spcPts val="1000"/>
              </a:spcBef>
              <a:buClr>
                <a:schemeClr val="dk1"/>
              </a:buClr>
              <a:buSzPts val="1400"/>
              <a:buChar char="•"/>
            </a:pPr>
            <a:r>
              <a:rPr lang="en-US" sz="1600" b="1" dirty="0">
                <a:solidFill>
                  <a:schemeClr val="dk1"/>
                </a:solidFill>
              </a:rPr>
              <a:t>Power dynamics</a:t>
            </a:r>
            <a:r>
              <a:rPr lang="en-US" sz="1600" dirty="0">
                <a:solidFill>
                  <a:schemeClr val="dk1"/>
                </a:solidFill>
              </a:rPr>
              <a:t> between female frontline healthcare workers and male health leaders further prevent women from decision-making and resource allocation processes. </a:t>
            </a:r>
          </a:p>
          <a:p>
            <a:pPr marL="457200" lvl="0" indent="-317500">
              <a:lnSpc>
                <a:spcPct val="90000"/>
              </a:lnSpc>
              <a:spcBef>
                <a:spcPts val="1000"/>
              </a:spcBef>
              <a:buClr>
                <a:schemeClr val="dk1"/>
              </a:buClr>
              <a:buSzPts val="1400"/>
              <a:buChar char="•"/>
            </a:pPr>
            <a:r>
              <a:rPr lang="en-US" sz="1600" dirty="0">
                <a:solidFill>
                  <a:schemeClr val="dk1"/>
                </a:solidFill>
              </a:rPr>
              <a:t>This can affect everyone’s ability to address gender-specific WASH needs at the facility.</a:t>
            </a:r>
          </a:p>
          <a:p>
            <a:pPr marL="457200" lvl="0" indent="-317500">
              <a:lnSpc>
                <a:spcPct val="90000"/>
              </a:lnSpc>
              <a:spcBef>
                <a:spcPts val="1000"/>
              </a:spcBef>
              <a:buClr>
                <a:schemeClr val="dk1"/>
              </a:buClr>
              <a:buSzPts val="1400"/>
              <a:buChar char="•"/>
            </a:pPr>
            <a:r>
              <a:rPr lang="en-US" sz="1600" dirty="0">
                <a:solidFill>
                  <a:schemeClr val="dk1"/>
                </a:solidFill>
              </a:rPr>
              <a:t>The gendered leadership gap is a barrier to reaching SDGs and universal health care</a:t>
            </a:r>
          </a:p>
          <a:p>
            <a:pPr>
              <a:lnSpc>
                <a:spcPct val="90000"/>
              </a:lnSpc>
              <a:buSzPts val="2800"/>
            </a:pPr>
            <a:endParaRPr sz="2100" dirty="0">
              <a:solidFill>
                <a:schemeClr val="dk1"/>
              </a:solidFill>
              <a:latin typeface="Calibri"/>
              <a:ea typeface="Calibri"/>
              <a:cs typeface="Calibri"/>
              <a:sym typeface="Calibri"/>
            </a:endParaRPr>
          </a:p>
          <a:p>
            <a:pPr>
              <a:lnSpc>
                <a:spcPct val="90000"/>
              </a:lnSpc>
              <a:buSzPts val="2800"/>
            </a:pPr>
            <a:endParaRPr sz="2100" dirty="0">
              <a:solidFill>
                <a:schemeClr val="dk1"/>
              </a:solidFill>
              <a:latin typeface="Calibri"/>
              <a:ea typeface="Calibri"/>
              <a:cs typeface="Calibri"/>
              <a:sym typeface="Calibri"/>
            </a:endParaRPr>
          </a:p>
          <a:p>
            <a:pPr>
              <a:lnSpc>
                <a:spcPct val="90000"/>
              </a:lnSpc>
              <a:buSzPts val="2300"/>
            </a:pPr>
            <a:endParaRPr sz="1725" dirty="0">
              <a:solidFill>
                <a:schemeClr val="dk1"/>
              </a:solidFill>
              <a:latin typeface="Calibri"/>
              <a:ea typeface="Calibri"/>
              <a:cs typeface="Calibri"/>
              <a:sym typeface="Calibri"/>
            </a:endParaRPr>
          </a:p>
        </p:txBody>
      </p:sp>
      <p:sp>
        <p:nvSpPr>
          <p:cNvPr id="412" name="Google Shape;412;p50"/>
          <p:cNvSpPr/>
          <p:nvPr/>
        </p:nvSpPr>
        <p:spPr>
          <a:xfrm>
            <a:off x="0" y="423949"/>
            <a:ext cx="9144000" cy="610875"/>
          </a:xfrm>
          <a:prstGeom prst="rect">
            <a:avLst/>
          </a:prstGeom>
          <a:solidFill>
            <a:srgbClr val="002060"/>
          </a:solidFill>
          <a:ln>
            <a:noFill/>
          </a:ln>
        </p:spPr>
        <p:txBody>
          <a:bodyPr spcFirstLastPara="1" wrap="square" lIns="68569" tIns="34275" rIns="68569" bIns="34275" anchor="ctr" anchorCtr="0">
            <a:noAutofit/>
          </a:bodyPr>
          <a:lstStyle/>
          <a:p>
            <a:pPr marL="342900">
              <a:buSzPts val="4000"/>
            </a:pPr>
            <a:r>
              <a:rPr lang="en-US" sz="3000" b="1" dirty="0">
                <a:solidFill>
                  <a:srgbClr val="00B0F0"/>
                </a:solidFill>
              </a:rPr>
              <a:t> </a:t>
            </a:r>
            <a:r>
              <a:rPr lang="en" sz="3000" b="1" dirty="0">
                <a:solidFill>
                  <a:srgbClr val="00B0F0"/>
                </a:solidFill>
              </a:rPr>
              <a:t>Perspective 3: Female Leadership</a:t>
            </a:r>
            <a:endParaRPr sz="3000" dirty="0">
              <a:solidFill>
                <a:srgbClr val="00B0F0"/>
              </a:solidFill>
              <a:latin typeface="Calibri"/>
              <a:ea typeface="Calibri"/>
              <a:cs typeface="Calibri"/>
              <a:sym typeface="Calibri"/>
            </a:endParaRPr>
          </a:p>
        </p:txBody>
      </p:sp>
      <p:pic>
        <p:nvPicPr>
          <p:cNvPr id="415" name="Google Shape;415;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98375" y="1211365"/>
            <a:ext cx="3317025" cy="3256934"/>
          </a:xfrm>
          <a:prstGeom prst="rect">
            <a:avLst/>
          </a:prstGeom>
          <a:noFill/>
          <a:ln w="9525" cap="flat" cmpd="sng">
            <a:solidFill>
              <a:srgbClr val="000000"/>
            </a:solidFill>
            <a:prstDash val="solid"/>
            <a:round/>
            <a:headEnd type="none" w="sm" len="sm"/>
            <a:tailEnd type="none" w="sm" len="sm"/>
          </a:ln>
        </p:spPr>
      </p:pic>
      <p:sp>
        <p:nvSpPr>
          <p:cNvPr id="416" name="Google Shape;416;p50"/>
          <p:cNvSpPr txBox="1"/>
          <p:nvPr/>
        </p:nvSpPr>
        <p:spPr>
          <a:xfrm>
            <a:off x="7664840" y="4468299"/>
            <a:ext cx="1645875" cy="50400"/>
          </a:xfrm>
          <a:prstGeom prst="rect">
            <a:avLst/>
          </a:prstGeom>
          <a:noFill/>
          <a:ln>
            <a:noFill/>
          </a:ln>
        </p:spPr>
        <p:txBody>
          <a:bodyPr spcFirstLastPara="1" wrap="square" lIns="68569" tIns="68569" rIns="68569" bIns="68569" anchor="t" anchorCtr="0">
            <a:noAutofit/>
          </a:bodyPr>
          <a:lstStyle/>
          <a:p>
            <a:pPr>
              <a:buSzPts val="1400"/>
            </a:pPr>
            <a:r>
              <a:rPr lang="en-US" sz="1050" u="sng" dirty="0">
                <a:solidFill>
                  <a:schemeClr val="hlink"/>
                </a:solidFill>
                <a:latin typeface="Calibri"/>
                <a:ea typeface="Calibri"/>
                <a:cs typeface="Calibri"/>
                <a:sym typeface="Calibri"/>
                <a:hlinkClick r:id="rId4"/>
              </a:rPr>
              <a:t>Source: WHO (2019)</a:t>
            </a:r>
            <a:endParaRPr sz="105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7"/>
          <p:cNvSpPr txBox="1">
            <a:spLocks noGrp="1"/>
          </p:cNvSpPr>
          <p:nvPr>
            <p:ph type="body" idx="1"/>
          </p:nvPr>
        </p:nvSpPr>
        <p:spPr>
          <a:xfrm>
            <a:off x="329700" y="1164015"/>
            <a:ext cx="8484600" cy="3528662"/>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0"/>
              </a:spcBef>
              <a:spcAft>
                <a:spcPts val="600"/>
              </a:spcAft>
              <a:buSzPts val="1600"/>
              <a:buChar char="•"/>
            </a:pPr>
            <a:r>
              <a:rPr lang="en" b="1" dirty="0">
                <a:solidFill>
                  <a:schemeClr val="dk1"/>
                </a:solidFill>
              </a:rPr>
              <a:t>Ensure women are part of the WASH in HCF strategy, design, planning and monitoring process </a:t>
            </a:r>
            <a:r>
              <a:rPr lang="en" dirty="0">
                <a:solidFill>
                  <a:schemeClr val="dk1"/>
                </a:solidFill>
              </a:rPr>
              <a:t>– as leaders, health workers, and community members</a:t>
            </a:r>
          </a:p>
          <a:p>
            <a:pPr marL="457200" lvl="0" indent="-330200" algn="l" rtl="0">
              <a:lnSpc>
                <a:spcPct val="100000"/>
              </a:lnSpc>
              <a:spcBef>
                <a:spcPts val="0"/>
              </a:spcBef>
              <a:spcAft>
                <a:spcPts val="600"/>
              </a:spcAft>
              <a:buSzPts val="1600"/>
              <a:buChar char="•"/>
            </a:pPr>
            <a:r>
              <a:rPr lang="en" dirty="0">
                <a:solidFill>
                  <a:schemeClr val="dk1"/>
                </a:solidFill>
              </a:rPr>
              <a:t>Review </a:t>
            </a:r>
            <a:r>
              <a:rPr lang="en" b="1" dirty="0">
                <a:solidFill>
                  <a:schemeClr val="dk1"/>
                </a:solidFill>
              </a:rPr>
              <a:t>gender-disaggregated data</a:t>
            </a:r>
            <a:r>
              <a:rPr lang="en" dirty="0">
                <a:solidFill>
                  <a:schemeClr val="dk1"/>
                </a:solidFill>
              </a:rPr>
              <a:t> for WASH in HCF. </a:t>
            </a:r>
            <a:endParaRPr dirty="0">
              <a:solidFill>
                <a:schemeClr val="dk1"/>
              </a:solidFill>
            </a:endParaRPr>
          </a:p>
          <a:p>
            <a:pPr marL="457200" lvl="0" indent="-330200" algn="l" rtl="0">
              <a:lnSpc>
                <a:spcPct val="100000"/>
              </a:lnSpc>
              <a:spcBef>
                <a:spcPts val="0"/>
              </a:spcBef>
              <a:spcAft>
                <a:spcPts val="600"/>
              </a:spcAft>
              <a:buClr>
                <a:schemeClr val="dk1"/>
              </a:buClr>
              <a:buSzPts val="1600"/>
              <a:buChar char="•"/>
            </a:pPr>
            <a:r>
              <a:rPr lang="en" dirty="0">
                <a:solidFill>
                  <a:schemeClr val="dk1"/>
                </a:solidFill>
              </a:rPr>
              <a:t>Include gender-specific </a:t>
            </a:r>
            <a:r>
              <a:rPr lang="en" b="1" dirty="0">
                <a:solidFill>
                  <a:schemeClr val="dk1"/>
                </a:solidFill>
              </a:rPr>
              <a:t>indicators</a:t>
            </a:r>
            <a:r>
              <a:rPr lang="en" dirty="0">
                <a:solidFill>
                  <a:schemeClr val="dk1"/>
                </a:solidFill>
              </a:rPr>
              <a:t> for WASH services in HCF </a:t>
            </a:r>
          </a:p>
          <a:p>
            <a:pPr marL="457200" lvl="0" indent="-330200" algn="l" rtl="0">
              <a:lnSpc>
                <a:spcPct val="100000"/>
              </a:lnSpc>
              <a:spcBef>
                <a:spcPts val="0"/>
              </a:spcBef>
              <a:spcAft>
                <a:spcPts val="600"/>
              </a:spcAft>
              <a:buClr>
                <a:schemeClr val="dk1"/>
              </a:buClr>
              <a:buSzPts val="1600"/>
              <a:buChar char="•"/>
            </a:pPr>
            <a:r>
              <a:rPr lang="en" dirty="0">
                <a:solidFill>
                  <a:schemeClr val="dk1"/>
                </a:solidFill>
              </a:rPr>
              <a:t>Support the government in </a:t>
            </a:r>
            <a:r>
              <a:rPr lang="en" b="1" dirty="0">
                <a:solidFill>
                  <a:schemeClr val="dk1"/>
                </a:solidFill>
              </a:rPr>
              <a:t>setting</a:t>
            </a:r>
            <a:r>
              <a:rPr lang="en" dirty="0">
                <a:solidFill>
                  <a:schemeClr val="dk1"/>
                </a:solidFill>
              </a:rPr>
              <a:t> </a:t>
            </a:r>
            <a:r>
              <a:rPr lang="en" b="1" dirty="0">
                <a:solidFill>
                  <a:schemeClr val="dk1"/>
                </a:solidFill>
              </a:rPr>
              <a:t>minimum standards for gender-responsive </a:t>
            </a:r>
            <a:r>
              <a:rPr lang="en" dirty="0">
                <a:solidFill>
                  <a:schemeClr val="dk1"/>
                </a:solidFill>
              </a:rPr>
              <a:t>WASH services in HCF.</a:t>
            </a:r>
            <a:endParaRPr dirty="0">
              <a:solidFill>
                <a:schemeClr val="dk1"/>
              </a:solidFill>
            </a:endParaRPr>
          </a:p>
          <a:p>
            <a:pPr marL="457200" lvl="0" indent="-330200" algn="l" rtl="0">
              <a:lnSpc>
                <a:spcPct val="100000"/>
              </a:lnSpc>
              <a:spcBef>
                <a:spcPts val="0"/>
              </a:spcBef>
              <a:spcAft>
                <a:spcPts val="600"/>
              </a:spcAft>
              <a:buClr>
                <a:schemeClr val="dk1"/>
              </a:buClr>
              <a:buSzPts val="1600"/>
              <a:buChar char="•"/>
            </a:pPr>
            <a:r>
              <a:rPr lang="en" dirty="0">
                <a:solidFill>
                  <a:schemeClr val="dk1"/>
                </a:solidFill>
              </a:rPr>
              <a:t>Consider </a:t>
            </a:r>
            <a:r>
              <a:rPr lang="en" b="1" dirty="0">
                <a:solidFill>
                  <a:schemeClr val="dk1"/>
                </a:solidFill>
              </a:rPr>
              <a:t>women-centered design principles </a:t>
            </a:r>
            <a:endParaRPr b="1" dirty="0">
              <a:solidFill>
                <a:schemeClr val="dk1"/>
              </a:solidFill>
            </a:endParaRPr>
          </a:p>
          <a:p>
            <a:pPr marL="457200" lvl="0" indent="-330200" algn="l" rtl="0">
              <a:lnSpc>
                <a:spcPct val="100000"/>
              </a:lnSpc>
              <a:spcBef>
                <a:spcPts val="0"/>
              </a:spcBef>
              <a:spcAft>
                <a:spcPts val="600"/>
              </a:spcAft>
              <a:buSzPts val="1600"/>
              <a:buChar char="•"/>
            </a:pPr>
            <a:r>
              <a:rPr lang="en" b="1" dirty="0">
                <a:solidFill>
                  <a:schemeClr val="dk1"/>
                </a:solidFill>
              </a:rPr>
              <a:t>Support training </a:t>
            </a:r>
            <a:r>
              <a:rPr lang="en" dirty="0">
                <a:solidFill>
                  <a:schemeClr val="dk1"/>
                </a:solidFill>
              </a:rPr>
              <a:t>for healthcare providers, cleaners and other HCF staff</a:t>
            </a:r>
            <a:endParaRPr dirty="0">
              <a:solidFill>
                <a:schemeClr val="dk1"/>
              </a:solidFill>
            </a:endParaRPr>
          </a:p>
          <a:p>
            <a:pPr marL="457200" lvl="0" indent="-330200" algn="l" rtl="0">
              <a:lnSpc>
                <a:spcPct val="100000"/>
              </a:lnSpc>
              <a:spcBef>
                <a:spcPts val="0"/>
              </a:spcBef>
              <a:spcAft>
                <a:spcPts val="600"/>
              </a:spcAft>
              <a:buClr>
                <a:schemeClr val="dk1"/>
              </a:buClr>
              <a:buSzPts val="1600"/>
              <a:buChar char="•"/>
            </a:pPr>
            <a:r>
              <a:rPr lang="en" b="1" u="sng" dirty="0">
                <a:solidFill>
                  <a:schemeClr val="dk1"/>
                </a:solidFill>
              </a:rPr>
              <a:t>Ask women what they want</a:t>
            </a:r>
            <a:r>
              <a:rPr lang="en" dirty="0">
                <a:solidFill>
                  <a:schemeClr val="dk1"/>
                </a:solidFill>
              </a:rPr>
              <a:t>!</a:t>
            </a:r>
            <a:endParaRPr sz="1600" dirty="0">
              <a:solidFill>
                <a:schemeClr val="dk1"/>
              </a:solidFill>
            </a:endParaRPr>
          </a:p>
        </p:txBody>
      </p:sp>
      <p:sp>
        <p:nvSpPr>
          <p:cNvPr id="444" name="Google Shape;444;p57"/>
          <p:cNvSpPr/>
          <p:nvPr/>
        </p:nvSpPr>
        <p:spPr>
          <a:xfrm>
            <a:off x="-73152" y="324550"/>
            <a:ext cx="9294400" cy="6108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2300" b="1" dirty="0">
                <a:solidFill>
                  <a:srgbClr val="00B0F0"/>
                </a:solidFill>
              </a:rPr>
              <a:t>    Example Strategies for Gender-Responsive WASH in HCF</a:t>
            </a:r>
            <a:endParaRPr sz="2300" b="1" dirty="0">
              <a:solidFill>
                <a:srgbClr val="00B0F0"/>
              </a:solidFill>
            </a:endParaRPr>
          </a:p>
        </p:txBody>
      </p:sp>
      <p:pic>
        <p:nvPicPr>
          <p:cNvPr id="7" name="Google Shape;136;p22">
            <a:extLst>
              <a:ext uri="{FF2B5EF4-FFF2-40B4-BE49-F238E27FC236}">
                <a16:creationId xmlns:a16="http://schemas.microsoft.com/office/drawing/2014/main" id="{F362E31A-4819-8B46-8D1E-CD076547FD9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5"/>
          <p:cNvSpPr txBox="1">
            <a:spLocks noGrp="1"/>
          </p:cNvSpPr>
          <p:nvPr>
            <p:ph type="body" idx="1"/>
          </p:nvPr>
        </p:nvSpPr>
        <p:spPr>
          <a:xfrm>
            <a:off x="428700" y="1183038"/>
            <a:ext cx="8286600" cy="32634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1000"/>
              </a:spcBef>
              <a:spcAft>
                <a:spcPts val="0"/>
              </a:spcAft>
              <a:buSzPts val="1800"/>
              <a:buChar char="•"/>
            </a:pPr>
            <a:r>
              <a:rPr lang="en" b="1" dirty="0">
                <a:solidFill>
                  <a:schemeClr val="dk1"/>
                </a:solidFill>
              </a:rPr>
              <a:t>Female patients (in particular mothers) and female healthcare workers </a:t>
            </a:r>
            <a:r>
              <a:rPr lang="en" dirty="0">
                <a:solidFill>
                  <a:schemeClr val="dk1"/>
                </a:solidFill>
              </a:rPr>
              <a:t>face specific challenges in HCF that lack appropriate WASH services.</a:t>
            </a:r>
            <a:endParaRPr dirty="0">
              <a:solidFill>
                <a:schemeClr val="dk1"/>
              </a:solidFill>
            </a:endParaRPr>
          </a:p>
          <a:p>
            <a:pPr marL="457200" lvl="0" indent="-342900" algn="l" rtl="0">
              <a:lnSpc>
                <a:spcPct val="100000"/>
              </a:lnSpc>
              <a:spcBef>
                <a:spcPts val="1000"/>
              </a:spcBef>
              <a:spcAft>
                <a:spcPts val="0"/>
              </a:spcAft>
              <a:buClr>
                <a:schemeClr val="dk1"/>
              </a:buClr>
              <a:buSzPts val="1800"/>
              <a:buChar char="•"/>
            </a:pPr>
            <a:r>
              <a:rPr lang="en" dirty="0">
                <a:solidFill>
                  <a:schemeClr val="dk1"/>
                </a:solidFill>
              </a:rPr>
              <a:t>Inadequate WASH in HCF can </a:t>
            </a:r>
            <a:r>
              <a:rPr lang="en" b="1" dirty="0">
                <a:solidFill>
                  <a:schemeClr val="dk1"/>
                </a:solidFill>
              </a:rPr>
              <a:t>increase the health risks</a:t>
            </a:r>
            <a:r>
              <a:rPr lang="en" dirty="0">
                <a:solidFill>
                  <a:schemeClr val="dk1"/>
                </a:solidFill>
              </a:rPr>
              <a:t> of women and their babies and be a </a:t>
            </a:r>
            <a:r>
              <a:rPr lang="en" b="1" dirty="0">
                <a:solidFill>
                  <a:schemeClr val="dk1"/>
                </a:solidFill>
              </a:rPr>
              <a:t>deterrent to women utilizing health services</a:t>
            </a:r>
            <a:r>
              <a:rPr lang="en" dirty="0">
                <a:solidFill>
                  <a:schemeClr val="dk1"/>
                </a:solidFill>
              </a:rPr>
              <a:t>.</a:t>
            </a:r>
            <a:endParaRPr dirty="0">
              <a:solidFill>
                <a:schemeClr val="dk1"/>
              </a:solidFill>
            </a:endParaRPr>
          </a:p>
          <a:p>
            <a:pPr marL="457200" lvl="0" indent="-317500" algn="l" rtl="0">
              <a:lnSpc>
                <a:spcPct val="100000"/>
              </a:lnSpc>
              <a:spcBef>
                <a:spcPts val="1000"/>
              </a:spcBef>
              <a:spcAft>
                <a:spcPts val="0"/>
              </a:spcAft>
              <a:buClr>
                <a:schemeClr val="dk1"/>
              </a:buClr>
              <a:buSzPts val="1400"/>
              <a:buChar char="•"/>
            </a:pPr>
            <a:r>
              <a:rPr lang="en" dirty="0">
                <a:solidFill>
                  <a:schemeClr val="dk1"/>
                </a:solidFill>
              </a:rPr>
              <a:t>Female healthcare workers make up </a:t>
            </a:r>
            <a:r>
              <a:rPr lang="en" b="1" dirty="0">
                <a:solidFill>
                  <a:schemeClr val="dk1"/>
                </a:solidFill>
              </a:rPr>
              <a:t>three-quarters of the global health workforce</a:t>
            </a:r>
            <a:r>
              <a:rPr lang="en" dirty="0">
                <a:solidFill>
                  <a:schemeClr val="dk1"/>
                </a:solidFill>
              </a:rPr>
              <a:t>, but </a:t>
            </a:r>
            <a:r>
              <a:rPr lang="en" b="1" dirty="0">
                <a:solidFill>
                  <a:schemeClr val="dk1"/>
                </a:solidFill>
              </a:rPr>
              <a:t>power dynamics</a:t>
            </a:r>
            <a:r>
              <a:rPr lang="en" dirty="0">
                <a:solidFill>
                  <a:schemeClr val="dk1"/>
                </a:solidFill>
              </a:rPr>
              <a:t> prevent women from decision-making and resource allocation roles.</a:t>
            </a:r>
            <a:endParaRPr dirty="0">
              <a:solidFill>
                <a:schemeClr val="dk1"/>
              </a:solidFill>
            </a:endParaRPr>
          </a:p>
          <a:p>
            <a:pPr marL="457200" lvl="0" indent="-342900" algn="l" rtl="0">
              <a:lnSpc>
                <a:spcPct val="100000"/>
              </a:lnSpc>
              <a:spcBef>
                <a:spcPts val="1000"/>
              </a:spcBef>
              <a:spcAft>
                <a:spcPts val="1000"/>
              </a:spcAft>
              <a:buSzPts val="1800"/>
              <a:buChar char="•"/>
            </a:pPr>
            <a:r>
              <a:rPr lang="en" b="1" dirty="0">
                <a:solidFill>
                  <a:schemeClr val="dk1"/>
                </a:solidFill>
              </a:rPr>
              <a:t>Integrating the female perspective</a:t>
            </a:r>
            <a:r>
              <a:rPr lang="en" dirty="0">
                <a:solidFill>
                  <a:schemeClr val="dk1"/>
                </a:solidFill>
              </a:rPr>
              <a:t> in the design, planning and implementation of WASH in HCF programs is essential to addressing these challenges.</a:t>
            </a:r>
            <a:endParaRPr dirty="0">
              <a:solidFill>
                <a:schemeClr val="dk1"/>
              </a:solidFill>
            </a:endParaRPr>
          </a:p>
        </p:txBody>
      </p:sp>
      <p:sp>
        <p:nvSpPr>
          <p:cNvPr id="516" name="Google Shape;516;p65"/>
          <p:cNvSpPr/>
          <p:nvPr/>
        </p:nvSpPr>
        <p:spPr>
          <a:xfrm>
            <a:off x="0" y="423949"/>
            <a:ext cx="9144000" cy="6108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00B0F0"/>
                </a:solidFill>
                <a:latin typeface="Arial"/>
                <a:ea typeface="Arial"/>
                <a:cs typeface="Arial"/>
                <a:sym typeface="Arial"/>
              </a:rPr>
              <a:t>      </a:t>
            </a:r>
            <a:r>
              <a:rPr lang="en" sz="3000" b="1">
                <a:solidFill>
                  <a:srgbClr val="00B0F0"/>
                </a:solidFill>
              </a:rPr>
              <a:t>Key Takeaways</a:t>
            </a:r>
            <a:endParaRPr sz="3000" b="0" i="0" u="none" strike="noStrike" cap="none">
              <a:solidFill>
                <a:srgbClr val="00B0F0"/>
              </a:solidFill>
              <a:latin typeface="Calibri"/>
              <a:ea typeface="Calibri"/>
              <a:cs typeface="Calibri"/>
              <a:sym typeface="Calibri"/>
            </a:endParaRPr>
          </a:p>
        </p:txBody>
      </p:sp>
      <p:pic>
        <p:nvPicPr>
          <p:cNvPr id="6" name="Google Shape;136;p22">
            <a:extLst>
              <a:ext uri="{FF2B5EF4-FFF2-40B4-BE49-F238E27FC236}">
                <a16:creationId xmlns:a16="http://schemas.microsoft.com/office/drawing/2014/main" id="{905DAD1C-5D8D-D046-86ED-DC7D8A58D6D2}"/>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body" idx="1"/>
          </p:nvPr>
        </p:nvSpPr>
        <p:spPr>
          <a:xfrm>
            <a:off x="311700" y="1085200"/>
            <a:ext cx="8520600" cy="3563400"/>
          </a:xfrm>
          <a:prstGeom prst="rect">
            <a:avLst/>
          </a:prstGeom>
        </p:spPr>
        <p:txBody>
          <a:bodyPr spcFirstLastPara="1" wrap="square" lIns="91425" tIns="91425" rIns="91425" bIns="91425" anchor="t" anchorCtr="0">
            <a:normAutofit fontScale="92500" lnSpcReduction="10000"/>
          </a:bodyPr>
          <a:lstStyle/>
          <a:p>
            <a:pPr marL="457200" lvl="0" indent="-381000" algn="l" rtl="0">
              <a:spcBef>
                <a:spcPts val="0"/>
              </a:spcBef>
              <a:spcAft>
                <a:spcPts val="0"/>
              </a:spcAft>
              <a:buClr>
                <a:schemeClr val="dk1"/>
              </a:buClr>
              <a:buSzPts val="2400"/>
              <a:buFont typeface="Calibri"/>
              <a:buAutoNum type="arabicPeriod"/>
            </a:pPr>
            <a:r>
              <a:rPr lang="en" sz="2400" b="1" dirty="0">
                <a:solidFill>
                  <a:schemeClr val="dk1"/>
                </a:solidFill>
                <a:latin typeface="+mn-lt"/>
                <a:ea typeface="Calibri"/>
                <a:cs typeface="Calibri"/>
                <a:sym typeface="Calibri"/>
              </a:rPr>
              <a:t>Subscribe to the listserv</a:t>
            </a:r>
            <a:r>
              <a:rPr lang="en" sz="2400" dirty="0">
                <a:solidFill>
                  <a:schemeClr val="dk1"/>
                </a:solidFill>
                <a:latin typeface="+mn-lt"/>
                <a:ea typeface="Calibri"/>
                <a:cs typeface="Calibri"/>
                <a:sym typeface="Calibri"/>
              </a:rPr>
              <a:t> to receive updates on events and resources (link in chat). Join live sessions and connect with others in the space.</a:t>
            </a:r>
            <a:br>
              <a:rPr lang="en" sz="2400" dirty="0">
                <a:solidFill>
                  <a:schemeClr val="dk1"/>
                </a:solidFill>
                <a:latin typeface="+mn-lt"/>
                <a:ea typeface="Calibri"/>
                <a:cs typeface="Calibri"/>
                <a:sym typeface="Calibri"/>
              </a:rPr>
            </a:br>
            <a:endParaRPr sz="2400" dirty="0">
              <a:solidFill>
                <a:schemeClr val="dk1"/>
              </a:solidFill>
              <a:latin typeface="+mn-lt"/>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n" sz="2400" b="1" dirty="0">
                <a:solidFill>
                  <a:schemeClr val="dk1"/>
                </a:solidFill>
                <a:latin typeface="+mn-lt"/>
                <a:ea typeface="Calibri"/>
                <a:cs typeface="Calibri"/>
                <a:sym typeface="Calibri"/>
              </a:rPr>
              <a:t>Send us topic recommendations</a:t>
            </a:r>
            <a:r>
              <a:rPr lang="en" sz="2400" dirty="0">
                <a:solidFill>
                  <a:schemeClr val="dk1"/>
                </a:solidFill>
                <a:latin typeface="+mn-lt"/>
                <a:ea typeface="Calibri"/>
                <a:cs typeface="Calibri"/>
                <a:sym typeface="Calibri"/>
              </a:rPr>
              <a:t>. We want to know what you want to learn about and discussion.</a:t>
            </a:r>
            <a:br>
              <a:rPr lang="en" sz="2400" dirty="0">
                <a:solidFill>
                  <a:schemeClr val="dk1"/>
                </a:solidFill>
                <a:latin typeface="+mn-lt"/>
                <a:ea typeface="Calibri"/>
                <a:cs typeface="Calibri"/>
                <a:sym typeface="Calibri"/>
              </a:rPr>
            </a:br>
            <a:endParaRPr sz="2400" dirty="0">
              <a:solidFill>
                <a:schemeClr val="dk1"/>
              </a:solidFill>
              <a:latin typeface="+mn-lt"/>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n" sz="2400" b="1" dirty="0">
                <a:solidFill>
                  <a:schemeClr val="dk1"/>
                </a:solidFill>
                <a:latin typeface="+mn-lt"/>
                <a:ea typeface="Calibri"/>
                <a:cs typeface="Calibri"/>
                <a:sym typeface="Calibri"/>
              </a:rPr>
              <a:t>Nominate a success story. </a:t>
            </a:r>
            <a:r>
              <a:rPr lang="en" sz="2400" dirty="0">
                <a:solidFill>
                  <a:schemeClr val="dk1"/>
                </a:solidFill>
                <a:latin typeface="+mn-lt"/>
                <a:ea typeface="Calibri"/>
                <a:cs typeface="Calibri"/>
                <a:sym typeface="Calibri"/>
              </a:rPr>
              <a:t>Every live session + newsletters will highlight successes, big and small, in WASH in HCF.</a:t>
            </a:r>
            <a:endParaRPr sz="2400" dirty="0">
              <a:solidFill>
                <a:schemeClr val="dk1"/>
              </a:solidFill>
              <a:latin typeface="+mn-lt"/>
              <a:ea typeface="Calibri"/>
              <a:cs typeface="Calibri"/>
              <a:sym typeface="Calibri"/>
            </a:endParaRPr>
          </a:p>
        </p:txBody>
      </p:sp>
      <p:sp>
        <p:nvSpPr>
          <p:cNvPr id="142" name="Google Shape;142;p23"/>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n-lt"/>
                <a:ea typeface="Calibri"/>
                <a:cs typeface="Calibri"/>
                <a:sym typeface="Calibri"/>
              </a:rPr>
              <a:t>    Ways to Get Involved</a:t>
            </a:r>
            <a:endParaRPr sz="3000" b="1" i="0" u="none" strike="noStrike" cap="none" dirty="0">
              <a:solidFill>
                <a:srgbClr val="00B0F0"/>
              </a:solidFill>
              <a:latin typeface="+mn-lt"/>
              <a:ea typeface="Calibri"/>
              <a:cs typeface="Calibri"/>
              <a:sym typeface="Calibri"/>
            </a:endParaRPr>
          </a:p>
        </p:txBody>
      </p:sp>
      <p:pic>
        <p:nvPicPr>
          <p:cNvPr id="143" name="Google Shape;14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D410-65E1-7840-A200-52A2944CEE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89A397D-B11B-F845-8A54-6386518BEC6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EBFAEB95-CA64-744D-A0D9-130C27C559D6}"/>
              </a:ext>
            </a:extLst>
          </p:cNvPr>
          <p:cNvPicPr>
            <a:picLocks noChangeAspect="1"/>
          </p:cNvPicPr>
          <p:nvPr/>
        </p:nvPicPr>
        <p:blipFill>
          <a:blip r:embed="rId2"/>
          <a:stretch>
            <a:fillRect/>
          </a:stretch>
        </p:blipFill>
        <p:spPr>
          <a:xfrm>
            <a:off x="0" y="445025"/>
            <a:ext cx="9144000" cy="4275878"/>
          </a:xfrm>
          <a:prstGeom prst="rect">
            <a:avLst/>
          </a:prstGeom>
        </p:spPr>
      </p:pic>
    </p:spTree>
    <p:extLst>
      <p:ext uri="{BB962C8B-B14F-4D97-AF65-F5344CB8AC3E}">
        <p14:creationId xmlns:p14="http://schemas.microsoft.com/office/powerpoint/2010/main" val="376816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5"/>
          <p:cNvSpPr/>
          <p:nvPr/>
        </p:nvSpPr>
        <p:spPr>
          <a:xfrm>
            <a:off x="1191" y="336337"/>
            <a:ext cx="9141619" cy="633047"/>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69" tIns="34275" rIns="68569" bIns="34275" anchor="ctr" anchorCtr="0">
            <a:noAutofit/>
          </a:bodyPr>
          <a:lstStyle/>
          <a:p>
            <a:pPr algn="ctr"/>
            <a:endParaRPr sz="3300" b="1">
              <a:solidFill>
                <a:schemeClr val="lt1"/>
              </a:solidFill>
              <a:latin typeface="Montserrat"/>
              <a:ea typeface="Montserrat"/>
              <a:cs typeface="Montserrat"/>
              <a:sym typeface="Montserrat"/>
            </a:endParaRPr>
          </a:p>
        </p:txBody>
      </p:sp>
      <p:sp>
        <p:nvSpPr>
          <p:cNvPr id="108" name="Google Shape;108;p15"/>
          <p:cNvSpPr txBox="1">
            <a:spLocks noGrp="1"/>
          </p:cNvSpPr>
          <p:nvPr>
            <p:ph idx="1"/>
          </p:nvPr>
        </p:nvSpPr>
        <p:spPr>
          <a:xfrm>
            <a:off x="259495" y="1289185"/>
            <a:ext cx="8448525" cy="2985975"/>
          </a:xfrm>
          <a:prstGeom prst="rect">
            <a:avLst/>
          </a:prstGeom>
          <a:noFill/>
          <a:ln>
            <a:noFill/>
          </a:ln>
        </p:spPr>
        <p:txBody>
          <a:bodyPr spcFirstLastPara="1" wrap="square" lIns="68569" tIns="34275" rIns="68569" bIns="34275" anchor="t" anchorCtr="0">
            <a:noAutofit/>
          </a:bodyPr>
          <a:lstStyle/>
          <a:p>
            <a:pPr marL="0" indent="0">
              <a:spcBef>
                <a:spcPts val="0"/>
              </a:spcBef>
              <a:buSzPts val="2800"/>
              <a:buNone/>
            </a:pPr>
            <a:r>
              <a:rPr lang="en-US" sz="2100" dirty="0">
                <a:solidFill>
                  <a:schemeClr val="tx1"/>
                </a:solidFill>
              </a:rPr>
              <a:t>This Community of Practice is an action-oriented learning platform that brings together the WASH and health communities to focus on policy, evidence, and practice in WASH in HCF.</a:t>
            </a:r>
            <a:endParaRPr dirty="0">
              <a:solidFill>
                <a:schemeClr val="tx1"/>
              </a:solidFill>
            </a:endParaRPr>
          </a:p>
        </p:txBody>
      </p:sp>
      <p:pic>
        <p:nvPicPr>
          <p:cNvPr id="110" name="Google Shape;11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1620547" y="4139671"/>
            <a:ext cx="764018" cy="764018"/>
          </a:xfrm>
          <a:prstGeom prst="rect">
            <a:avLst/>
          </a:prstGeom>
          <a:noFill/>
          <a:ln>
            <a:noFill/>
          </a:ln>
        </p:spPr>
      </p:pic>
      <p:pic>
        <p:nvPicPr>
          <p:cNvPr id="111" name="Google Shape;111;p15"/>
          <p:cNvPicPr preferRelativeResize="0"/>
          <p:nvPr/>
        </p:nvPicPr>
        <p:blipFill rotWithShape="1">
          <a:blip r:embed="rId4">
            <a:alphaModFix/>
          </a:blip>
          <a:srcRect/>
          <a:stretch/>
        </p:blipFill>
        <p:spPr>
          <a:xfrm>
            <a:off x="2648405" y="97967"/>
            <a:ext cx="3670703" cy="1157531"/>
          </a:xfrm>
          <a:prstGeom prst="rect">
            <a:avLst/>
          </a:prstGeom>
          <a:noFill/>
          <a:ln>
            <a:noFill/>
          </a:ln>
        </p:spPr>
      </p:pic>
      <p:pic>
        <p:nvPicPr>
          <p:cNvPr id="112" name="Google Shape;112;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95052" y="2400178"/>
            <a:ext cx="764018" cy="764018"/>
          </a:xfrm>
          <a:prstGeom prst="rect">
            <a:avLst/>
          </a:prstGeom>
          <a:noFill/>
          <a:ln>
            <a:noFill/>
          </a:ln>
        </p:spPr>
      </p:pic>
      <p:sp>
        <p:nvSpPr>
          <p:cNvPr id="114" name="Google Shape;114;p15"/>
          <p:cNvSpPr txBox="1"/>
          <p:nvPr/>
        </p:nvSpPr>
        <p:spPr>
          <a:xfrm>
            <a:off x="3006858" y="2610767"/>
            <a:ext cx="4661550" cy="473175"/>
          </a:xfrm>
          <a:prstGeom prst="rect">
            <a:avLst/>
          </a:prstGeom>
          <a:noFill/>
          <a:ln>
            <a:noFill/>
          </a:ln>
        </p:spPr>
        <p:txBody>
          <a:bodyPr spcFirstLastPara="1" wrap="square" lIns="68569" tIns="34275" rIns="68569" bIns="34275" anchor="t" anchorCtr="0">
            <a:noAutofit/>
          </a:bodyPr>
          <a:lstStyle/>
          <a:p>
            <a:r>
              <a:rPr lang="en-US" sz="2625" b="1" dirty="0">
                <a:solidFill>
                  <a:schemeClr val="dk1"/>
                </a:solidFill>
                <a:latin typeface="Calibri"/>
                <a:ea typeface="Calibri"/>
                <a:cs typeface="Calibri"/>
                <a:sym typeface="Calibri"/>
              </a:rPr>
              <a:t>CONNECT</a:t>
            </a:r>
            <a:r>
              <a:rPr lang="en-US" sz="2625" dirty="0">
                <a:solidFill>
                  <a:schemeClr val="dk1"/>
                </a:solidFill>
                <a:latin typeface="Calibri"/>
                <a:ea typeface="Calibri"/>
                <a:cs typeface="Calibri"/>
                <a:sym typeface="Calibri"/>
              </a:rPr>
              <a:t> partners</a:t>
            </a:r>
            <a:endParaRPr sz="1350" dirty="0">
              <a:solidFill>
                <a:schemeClr val="dk1"/>
              </a:solidFill>
              <a:latin typeface="Calibri"/>
              <a:ea typeface="Calibri"/>
              <a:cs typeface="Calibri"/>
              <a:sym typeface="Calibri"/>
            </a:endParaRPr>
          </a:p>
        </p:txBody>
      </p:sp>
      <p:sp>
        <p:nvSpPr>
          <p:cNvPr id="115" name="Google Shape;115;p15"/>
          <p:cNvSpPr txBox="1"/>
          <p:nvPr/>
        </p:nvSpPr>
        <p:spPr>
          <a:xfrm>
            <a:off x="3006858" y="3415345"/>
            <a:ext cx="3170475" cy="473175"/>
          </a:xfrm>
          <a:prstGeom prst="rect">
            <a:avLst/>
          </a:prstGeom>
          <a:noFill/>
          <a:ln>
            <a:noFill/>
          </a:ln>
        </p:spPr>
        <p:txBody>
          <a:bodyPr spcFirstLastPara="1" wrap="square" lIns="68569" tIns="34275" rIns="68569" bIns="34275" anchor="t" anchorCtr="0">
            <a:noAutofit/>
          </a:bodyPr>
          <a:lstStyle/>
          <a:p>
            <a:r>
              <a:rPr lang="en-US" sz="2625" b="1" dirty="0">
                <a:solidFill>
                  <a:schemeClr val="dk1"/>
                </a:solidFill>
                <a:latin typeface="Calibri"/>
                <a:ea typeface="Calibri"/>
                <a:cs typeface="Calibri"/>
                <a:sym typeface="Calibri"/>
              </a:rPr>
              <a:t>SHARE</a:t>
            </a:r>
            <a:r>
              <a:rPr lang="en-US" sz="2625" dirty="0">
                <a:solidFill>
                  <a:schemeClr val="dk1"/>
                </a:solidFill>
                <a:latin typeface="Calibri"/>
                <a:ea typeface="Calibri"/>
                <a:cs typeface="Calibri"/>
                <a:sym typeface="Calibri"/>
              </a:rPr>
              <a:t> experiences </a:t>
            </a:r>
            <a:endParaRPr sz="1050" dirty="0"/>
          </a:p>
        </p:txBody>
      </p:sp>
      <p:sp>
        <p:nvSpPr>
          <p:cNvPr id="116" name="Google Shape;116;p15"/>
          <p:cNvSpPr txBox="1"/>
          <p:nvPr/>
        </p:nvSpPr>
        <p:spPr>
          <a:xfrm>
            <a:off x="2986028" y="4203119"/>
            <a:ext cx="3568050" cy="473175"/>
          </a:xfrm>
          <a:prstGeom prst="rect">
            <a:avLst/>
          </a:prstGeom>
          <a:noFill/>
          <a:ln>
            <a:noFill/>
          </a:ln>
        </p:spPr>
        <p:txBody>
          <a:bodyPr spcFirstLastPara="1" wrap="square" lIns="68569" tIns="34275" rIns="68569" bIns="34275" anchor="t" anchorCtr="0">
            <a:noAutofit/>
          </a:bodyPr>
          <a:lstStyle/>
          <a:p>
            <a:r>
              <a:rPr lang="en-US" sz="2625" dirty="0">
                <a:solidFill>
                  <a:schemeClr val="dk1"/>
                </a:solidFill>
                <a:latin typeface="Calibri"/>
                <a:ea typeface="Calibri"/>
                <a:cs typeface="Calibri"/>
                <a:sym typeface="Calibri"/>
              </a:rPr>
              <a:t>Encourage groups to </a:t>
            </a:r>
            <a:r>
              <a:rPr lang="en-US" sz="2625" b="1" dirty="0">
                <a:solidFill>
                  <a:schemeClr val="dk1"/>
                </a:solidFill>
                <a:latin typeface="Calibri"/>
                <a:ea typeface="Calibri"/>
                <a:cs typeface="Calibri"/>
                <a:sym typeface="Calibri"/>
              </a:rPr>
              <a:t>ACT</a:t>
            </a:r>
            <a:endParaRPr sz="2625"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379BB7C-34B9-B54C-A064-60B64D8A4B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6041" y="3216893"/>
            <a:ext cx="738524" cy="738524"/>
          </a:xfrm>
          <a:prstGeom prst="rect">
            <a:avLst/>
          </a:prstGeom>
        </p:spPr>
      </p:pic>
    </p:spTree>
    <p:extLst>
      <p:ext uri="{BB962C8B-B14F-4D97-AF65-F5344CB8AC3E}">
        <p14:creationId xmlns:p14="http://schemas.microsoft.com/office/powerpoint/2010/main" val="253617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11700" y="1085200"/>
            <a:ext cx="8520600" cy="3563400"/>
          </a:xfrm>
          <a:prstGeom prst="rect">
            <a:avLst/>
          </a:prstGeom>
        </p:spPr>
        <p:txBody>
          <a:bodyPr spcFirstLastPara="1" wrap="square" lIns="91425" tIns="91425" rIns="91425" bIns="91425" anchor="t" anchorCtr="0">
            <a:normAutofit fontScale="25000" lnSpcReduction="20000"/>
          </a:bodyPr>
          <a:lstStyle/>
          <a:p>
            <a:pPr marL="457200" lvl="0" indent="-355600" algn="l" rtl="0">
              <a:lnSpc>
                <a:spcPct val="115000"/>
              </a:lnSpc>
              <a:spcBef>
                <a:spcPts val="0"/>
              </a:spcBef>
              <a:spcAft>
                <a:spcPts val="0"/>
              </a:spcAft>
              <a:buClr>
                <a:schemeClr val="dk1"/>
              </a:buClr>
              <a:buSzPct val="100000"/>
              <a:buFont typeface="Calibri"/>
              <a:buAutoNum type="arabicPeriod"/>
            </a:pPr>
            <a:r>
              <a:rPr lang="en" sz="7600" dirty="0">
                <a:solidFill>
                  <a:schemeClr val="dk1"/>
                </a:solidFill>
                <a:latin typeface="+mn-lt"/>
                <a:ea typeface="Calibri"/>
                <a:cs typeface="Calibri"/>
                <a:sym typeface="Calibri"/>
              </a:rPr>
              <a:t>WASH is a </a:t>
            </a:r>
            <a:r>
              <a:rPr lang="en" sz="7600" b="1" dirty="0">
                <a:solidFill>
                  <a:schemeClr val="dk1"/>
                </a:solidFill>
                <a:latin typeface="+mn-lt"/>
                <a:ea typeface="Calibri"/>
                <a:cs typeface="Calibri"/>
                <a:sym typeface="Calibri"/>
              </a:rPr>
              <a:t>fundamental prerequisite for quality care</a:t>
            </a:r>
            <a:r>
              <a:rPr lang="en" sz="7600" dirty="0">
                <a:solidFill>
                  <a:schemeClr val="dk1"/>
                </a:solidFill>
                <a:latin typeface="+mn-lt"/>
                <a:ea typeface="Calibri"/>
                <a:cs typeface="Calibri"/>
                <a:sym typeface="Calibri"/>
              </a:rPr>
              <a:t> within a healthcare facility and </a:t>
            </a:r>
            <a:r>
              <a:rPr lang="en" sz="7600" b="1" dirty="0">
                <a:solidFill>
                  <a:schemeClr val="dk1"/>
                </a:solidFill>
                <a:latin typeface="+mn-lt"/>
                <a:ea typeface="Calibri"/>
                <a:cs typeface="Calibri"/>
                <a:sym typeface="Calibri"/>
              </a:rPr>
              <a:t>there cannot be effective infection prevention and control </a:t>
            </a:r>
            <a:r>
              <a:rPr lang="en" sz="7600" dirty="0">
                <a:solidFill>
                  <a:schemeClr val="dk1"/>
                </a:solidFill>
                <a:latin typeface="+mn-lt"/>
                <a:ea typeface="Calibri"/>
                <a:cs typeface="Calibri"/>
                <a:sym typeface="Calibri"/>
              </a:rPr>
              <a:t>without adequate WASH.</a:t>
            </a:r>
            <a:br>
              <a:rPr lang="en" sz="7600" dirty="0">
                <a:solidFill>
                  <a:schemeClr val="dk1"/>
                </a:solidFill>
                <a:latin typeface="+mn-lt"/>
                <a:ea typeface="Calibri"/>
                <a:cs typeface="Calibri"/>
                <a:sym typeface="Calibri"/>
              </a:rPr>
            </a:br>
            <a:endParaRPr sz="7600" dirty="0">
              <a:solidFill>
                <a:schemeClr val="dk1"/>
              </a:solidFill>
              <a:latin typeface="+mn-lt"/>
              <a:ea typeface="Calibri"/>
              <a:cs typeface="Calibri"/>
              <a:sym typeface="Calibri"/>
            </a:endParaRPr>
          </a:p>
          <a:p>
            <a:pPr marL="457200" lvl="0" indent="-355600" algn="l" rtl="0">
              <a:lnSpc>
                <a:spcPct val="115000"/>
              </a:lnSpc>
              <a:spcBef>
                <a:spcPts val="0"/>
              </a:spcBef>
              <a:spcAft>
                <a:spcPts val="0"/>
              </a:spcAft>
              <a:buClr>
                <a:schemeClr val="dk1"/>
              </a:buClr>
              <a:buSzPct val="100000"/>
              <a:buFont typeface="Calibri"/>
              <a:buAutoNum type="arabicPeriod"/>
            </a:pPr>
            <a:r>
              <a:rPr lang="en" sz="7600" dirty="0">
                <a:solidFill>
                  <a:schemeClr val="dk1"/>
                </a:solidFill>
                <a:latin typeface="+mn-lt"/>
                <a:ea typeface="Calibri"/>
                <a:cs typeface="Calibri"/>
                <a:sym typeface="Calibri"/>
              </a:rPr>
              <a:t>WASH in healthcare facilities is a </a:t>
            </a:r>
            <a:r>
              <a:rPr lang="en" sz="7600" b="1" dirty="0">
                <a:solidFill>
                  <a:schemeClr val="dk1"/>
                </a:solidFill>
                <a:latin typeface="+mn-lt"/>
                <a:ea typeface="Calibri"/>
                <a:cs typeface="Calibri"/>
                <a:sym typeface="Calibri"/>
              </a:rPr>
              <a:t>solvable issue </a:t>
            </a:r>
            <a:r>
              <a:rPr lang="en" sz="7600" dirty="0">
                <a:solidFill>
                  <a:schemeClr val="dk1"/>
                </a:solidFill>
                <a:latin typeface="+mn-lt"/>
                <a:ea typeface="Calibri"/>
                <a:cs typeface="Calibri"/>
                <a:sym typeface="Calibri"/>
              </a:rPr>
              <a:t>and will require multiple systems, sectors, and stakeholders to work together to see sustainable improvements.</a:t>
            </a:r>
            <a:br>
              <a:rPr lang="en" sz="7600" dirty="0">
                <a:solidFill>
                  <a:schemeClr val="dk1"/>
                </a:solidFill>
                <a:latin typeface="+mn-lt"/>
                <a:ea typeface="Calibri"/>
                <a:cs typeface="Calibri"/>
                <a:sym typeface="Calibri"/>
              </a:rPr>
            </a:br>
            <a:endParaRPr sz="7600" dirty="0">
              <a:solidFill>
                <a:schemeClr val="dk1"/>
              </a:solidFill>
              <a:latin typeface="+mn-lt"/>
              <a:ea typeface="Calibri"/>
              <a:cs typeface="Calibri"/>
              <a:sym typeface="Calibri"/>
            </a:endParaRPr>
          </a:p>
          <a:p>
            <a:pPr marL="457200" lvl="0" indent="-355600" algn="l" rtl="0">
              <a:lnSpc>
                <a:spcPct val="115000"/>
              </a:lnSpc>
              <a:spcBef>
                <a:spcPts val="0"/>
              </a:spcBef>
              <a:spcAft>
                <a:spcPts val="0"/>
              </a:spcAft>
              <a:buClr>
                <a:schemeClr val="dk1"/>
              </a:buClr>
              <a:buSzPct val="100000"/>
              <a:buFont typeface="Calibri"/>
              <a:buAutoNum type="arabicPeriod"/>
            </a:pPr>
            <a:r>
              <a:rPr lang="en" sz="7600" dirty="0">
                <a:solidFill>
                  <a:schemeClr val="dk1"/>
                </a:solidFill>
                <a:latin typeface="+mn-lt"/>
                <a:ea typeface="Calibri"/>
                <a:cs typeface="Calibri"/>
                <a:sym typeface="Calibri"/>
              </a:rPr>
              <a:t>The Community of Practice is </a:t>
            </a:r>
            <a:r>
              <a:rPr lang="en" sz="7600" b="1" dirty="0">
                <a:solidFill>
                  <a:schemeClr val="dk1"/>
                </a:solidFill>
                <a:latin typeface="+mn-lt"/>
                <a:ea typeface="Calibri"/>
                <a:cs typeface="Calibri"/>
                <a:sym typeface="Calibri"/>
              </a:rPr>
              <a:t>open to all who seek to learn and share</a:t>
            </a:r>
            <a:r>
              <a:rPr lang="en" sz="7600" dirty="0">
                <a:solidFill>
                  <a:schemeClr val="dk1"/>
                </a:solidFill>
                <a:latin typeface="+mn-lt"/>
                <a:ea typeface="Calibri"/>
                <a:cs typeface="Calibri"/>
                <a:sym typeface="Calibri"/>
              </a:rPr>
              <a:t> about WASH in healthcare facilities. We welcome all and </a:t>
            </a:r>
            <a:r>
              <a:rPr lang="en" sz="7600" b="1" dirty="0">
                <a:solidFill>
                  <a:schemeClr val="dk1"/>
                </a:solidFill>
                <a:latin typeface="+mn-lt"/>
                <a:ea typeface="Calibri"/>
                <a:cs typeface="Calibri"/>
                <a:sym typeface="Calibri"/>
              </a:rPr>
              <a:t>respect the diversity</a:t>
            </a:r>
            <a:r>
              <a:rPr lang="en" sz="7600" dirty="0">
                <a:solidFill>
                  <a:schemeClr val="dk1"/>
                </a:solidFill>
                <a:latin typeface="+mn-lt"/>
                <a:ea typeface="Calibri"/>
                <a:cs typeface="Calibri"/>
                <a:sym typeface="Calibri"/>
              </a:rPr>
              <a:t> of perspectives who participate.</a:t>
            </a:r>
            <a:endParaRPr sz="7600" b="1" dirty="0">
              <a:solidFill>
                <a:schemeClr val="dk1"/>
              </a:solidFill>
              <a:latin typeface="+mn-lt"/>
              <a:ea typeface="Calibri"/>
              <a:cs typeface="Calibri"/>
              <a:sym typeface="Calibri"/>
            </a:endParaRPr>
          </a:p>
          <a:p>
            <a:pPr marL="0" lvl="0" indent="0" algn="l" rtl="0">
              <a:spcBef>
                <a:spcPts val="0"/>
              </a:spcBef>
              <a:spcAft>
                <a:spcPts val="0"/>
              </a:spcAft>
              <a:buNone/>
            </a:pPr>
            <a:endParaRPr sz="3000" dirty="0">
              <a:latin typeface="Calibri"/>
              <a:ea typeface="Calibri"/>
              <a:cs typeface="Calibri"/>
              <a:sym typeface="Calibri"/>
            </a:endParaRPr>
          </a:p>
          <a:p>
            <a:pPr marL="0" lvl="0" indent="0" algn="l" rtl="0">
              <a:spcBef>
                <a:spcPts val="1200"/>
              </a:spcBef>
              <a:spcAft>
                <a:spcPts val="1200"/>
              </a:spcAft>
              <a:buNone/>
            </a:pP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 sz="2700" b="1" dirty="0">
                <a:solidFill>
                  <a:srgbClr val="00B0F0"/>
                </a:solidFill>
                <a:latin typeface="+mj-lt"/>
                <a:ea typeface="Calibri"/>
                <a:cs typeface="Calibri"/>
                <a:sym typeface="Calibri"/>
              </a:rPr>
              <a:t>WASH in HCF Community of Practice Basic Principles</a:t>
            </a:r>
            <a:endParaRPr sz="27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11700" y="1085200"/>
            <a:ext cx="8520600" cy="35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000" dirty="0">
              <a:latin typeface="Calibri"/>
              <a:ea typeface="Calibri"/>
              <a:cs typeface="Calibri"/>
              <a:sym typeface="Calibri"/>
            </a:endParaRPr>
          </a:p>
          <a:p>
            <a:pPr marL="0" lvl="0" indent="0" algn="l" rtl="0">
              <a:spcBef>
                <a:spcPts val="1200"/>
              </a:spcBef>
              <a:spcAft>
                <a:spcPts val="1200"/>
              </a:spcAft>
              <a:buNone/>
            </a:pP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j-lt"/>
                <a:ea typeface="Calibri"/>
                <a:cs typeface="Calibri"/>
                <a:sym typeface="Calibri"/>
              </a:rPr>
              <a:t>      Success Corner</a:t>
            </a:r>
            <a:endParaRPr sz="30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7" name="TextBox 6">
            <a:extLst>
              <a:ext uri="{FF2B5EF4-FFF2-40B4-BE49-F238E27FC236}">
                <a16:creationId xmlns:a16="http://schemas.microsoft.com/office/drawing/2014/main" id="{BDDEA887-52F7-BC4A-88FD-587FAD84D875}"/>
              </a:ext>
            </a:extLst>
          </p:cNvPr>
          <p:cNvSpPr txBox="1"/>
          <p:nvPr/>
        </p:nvSpPr>
        <p:spPr>
          <a:xfrm>
            <a:off x="454914" y="1374183"/>
            <a:ext cx="4585716" cy="2985433"/>
          </a:xfrm>
          <a:prstGeom prst="rect">
            <a:avLst/>
          </a:prstGeom>
          <a:noFill/>
        </p:spPr>
        <p:txBody>
          <a:bodyPr wrap="square">
            <a:spAutoFit/>
          </a:bodyPr>
          <a:lstStyle/>
          <a:p>
            <a:r>
              <a:rPr lang="en-US" b="0" i="0" u="none" strike="noStrike" dirty="0">
                <a:solidFill>
                  <a:srgbClr val="000000"/>
                </a:solidFill>
                <a:effectLst/>
                <a:latin typeface="Helvetica Neue" panose="02000503000000020004" pitchFamily="2" charset="0"/>
              </a:rPr>
              <a:t>Between 2020-21, World Vision Zambia : </a:t>
            </a:r>
          </a:p>
          <a:p>
            <a:pPr marL="285750" indent="-285750">
              <a:spcBef>
                <a:spcPts val="600"/>
              </a:spcBef>
              <a:buFontTx/>
              <a:buChar char="-"/>
            </a:pPr>
            <a:r>
              <a:rPr lang="en-US" b="0" i="0" u="none" strike="noStrike" dirty="0">
                <a:solidFill>
                  <a:srgbClr val="000000"/>
                </a:solidFill>
                <a:effectLst/>
                <a:latin typeface="Helvetica Neue" panose="02000503000000020004" pitchFamily="2" charset="0"/>
              </a:rPr>
              <a:t>Installed a water system at a health post that had been without access. </a:t>
            </a:r>
          </a:p>
          <a:p>
            <a:pPr marL="285750" indent="-285750">
              <a:spcBef>
                <a:spcPts val="600"/>
              </a:spcBef>
              <a:buFontTx/>
              <a:buChar char="-"/>
            </a:pPr>
            <a:r>
              <a:rPr lang="en-US" b="0" i="0" u="none" strike="noStrike" dirty="0">
                <a:solidFill>
                  <a:srgbClr val="000000"/>
                </a:solidFill>
                <a:effectLst/>
                <a:latin typeface="Helvetica Neue" panose="02000503000000020004" pitchFamily="2" charset="0"/>
              </a:rPr>
              <a:t>Through the Citizen Voice Action group, community members took on an initiative to construct a maternity to expand space to meet the growing demand for services.</a:t>
            </a:r>
          </a:p>
          <a:p>
            <a:pPr marL="285750" indent="-285750">
              <a:spcBef>
                <a:spcPts val="600"/>
              </a:spcBef>
              <a:buFontTx/>
              <a:buChar char="-"/>
            </a:pPr>
            <a:r>
              <a:rPr lang="en-US" b="0" i="0" u="none" strike="noStrike" dirty="0">
                <a:solidFill>
                  <a:srgbClr val="000000"/>
                </a:solidFill>
                <a:effectLst/>
                <a:latin typeface="Helvetica Neue" panose="02000503000000020004" pitchFamily="2" charset="0"/>
              </a:rPr>
              <a:t>World Vision then connected the water system to the new maternity annex and constructed a septic tank and soak away. </a:t>
            </a:r>
          </a:p>
          <a:p>
            <a:pPr marL="285750" indent="-285750">
              <a:spcBef>
                <a:spcPts val="600"/>
              </a:spcBef>
              <a:buFontTx/>
              <a:buChar char="-"/>
            </a:pPr>
            <a:r>
              <a:rPr lang="en-US" b="0" i="0" u="none" strike="noStrike" dirty="0">
                <a:solidFill>
                  <a:srgbClr val="000000"/>
                </a:solidFill>
                <a:effectLst/>
                <a:latin typeface="Helvetica Neue" panose="02000503000000020004" pitchFamily="2" charset="0"/>
              </a:rPr>
              <a:t>Now the health post is able to provide safe delivery services which meet the needs of the community</a:t>
            </a:r>
            <a:endParaRPr lang="en-US" dirty="0"/>
          </a:p>
        </p:txBody>
      </p:sp>
      <p:pic>
        <p:nvPicPr>
          <p:cNvPr id="5" name="Picture 4">
            <a:extLst>
              <a:ext uri="{FF2B5EF4-FFF2-40B4-BE49-F238E27FC236}">
                <a16:creationId xmlns:a16="http://schemas.microsoft.com/office/drawing/2014/main" id="{1B89FA11-D8A2-2B40-8B26-D11985650034}"/>
              </a:ext>
            </a:extLst>
          </p:cNvPr>
          <p:cNvPicPr>
            <a:picLocks noChangeAspect="1"/>
          </p:cNvPicPr>
          <p:nvPr/>
        </p:nvPicPr>
        <p:blipFill>
          <a:blip r:embed="rId4"/>
          <a:stretch>
            <a:fillRect/>
          </a:stretch>
        </p:blipFill>
        <p:spPr>
          <a:xfrm>
            <a:off x="5431536" y="1516823"/>
            <a:ext cx="3139440" cy="2354580"/>
          </a:xfrm>
          <a:prstGeom prst="rect">
            <a:avLst/>
          </a:prstGeom>
        </p:spPr>
      </p:pic>
    </p:spTree>
    <p:extLst>
      <p:ext uri="{BB962C8B-B14F-4D97-AF65-F5344CB8AC3E}">
        <p14:creationId xmlns:p14="http://schemas.microsoft.com/office/powerpoint/2010/main" val="253694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8027468" y="1185177"/>
            <a:ext cx="3249647" cy="35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000" dirty="0">
              <a:latin typeface="Calibri"/>
              <a:ea typeface="Calibri"/>
              <a:cs typeface="Calibri"/>
              <a:sym typeface="Calibri"/>
            </a:endParaRPr>
          </a:p>
          <a:p>
            <a:pPr marL="0" lvl="0" indent="0" algn="l" rtl="0">
              <a:spcBef>
                <a:spcPts val="1200"/>
              </a:spcBef>
              <a:spcAft>
                <a:spcPts val="1200"/>
              </a:spcAft>
              <a:buNone/>
            </a:pP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j-lt"/>
                <a:ea typeface="Calibri"/>
                <a:cs typeface="Calibri"/>
                <a:sym typeface="Calibri"/>
              </a:rPr>
              <a:t>      New Publication Alert	</a:t>
            </a:r>
            <a:endParaRPr sz="30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pic>
        <p:nvPicPr>
          <p:cNvPr id="3" name="Picture 2">
            <a:extLst>
              <a:ext uri="{FF2B5EF4-FFF2-40B4-BE49-F238E27FC236}">
                <a16:creationId xmlns:a16="http://schemas.microsoft.com/office/drawing/2014/main" id="{8C674CDB-1C52-E545-8438-5064CE27E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671" y="1121156"/>
            <a:ext cx="2652881" cy="3762146"/>
          </a:xfrm>
          <a:prstGeom prst="rect">
            <a:avLst/>
          </a:prstGeom>
          <a:ln>
            <a:solidFill>
              <a:schemeClr val="tx1"/>
            </a:solidFill>
          </a:ln>
        </p:spPr>
      </p:pic>
      <p:sp>
        <p:nvSpPr>
          <p:cNvPr id="5" name="TextBox 4">
            <a:extLst>
              <a:ext uri="{FF2B5EF4-FFF2-40B4-BE49-F238E27FC236}">
                <a16:creationId xmlns:a16="http://schemas.microsoft.com/office/drawing/2014/main" id="{6700AB4C-0666-8740-B10A-4D241CF4AAC8}"/>
              </a:ext>
            </a:extLst>
          </p:cNvPr>
          <p:cNvSpPr txBox="1"/>
          <p:nvPr/>
        </p:nvSpPr>
        <p:spPr>
          <a:xfrm>
            <a:off x="3763478" y="1443789"/>
            <a:ext cx="4918509" cy="2246769"/>
          </a:xfrm>
          <a:prstGeom prst="rect">
            <a:avLst/>
          </a:prstGeom>
          <a:noFill/>
        </p:spPr>
        <p:txBody>
          <a:bodyPr wrap="square" rtlCol="0">
            <a:spAutoFit/>
          </a:bodyPr>
          <a:lstStyle/>
          <a:p>
            <a:r>
              <a:rPr lang="en-US" sz="2000" dirty="0"/>
              <a:t>The Ministry of Health and Medical Services in Fiji has published guidelines for WASH in HCF, with a specific focus on climate resilience – the first guidelines to do so.</a:t>
            </a:r>
          </a:p>
          <a:p>
            <a:endParaRPr lang="en-US" sz="2000" dirty="0"/>
          </a:p>
          <a:p>
            <a:r>
              <a:rPr lang="en-US" sz="2000" dirty="0"/>
              <a:t>Find it on </a:t>
            </a:r>
            <a:r>
              <a:rPr lang="en-US" sz="2000" b="1" i="1" dirty="0" err="1"/>
              <a:t>WASHinHCF.org</a:t>
            </a:r>
            <a:r>
              <a:rPr lang="en-US" sz="2000" b="1" i="1" dirty="0"/>
              <a:t>/resources</a:t>
            </a:r>
          </a:p>
        </p:txBody>
      </p:sp>
    </p:spTree>
    <p:extLst>
      <p:ext uri="{BB962C8B-B14F-4D97-AF65-F5344CB8AC3E}">
        <p14:creationId xmlns:p14="http://schemas.microsoft.com/office/powerpoint/2010/main" val="9083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62C8-C463-BD4C-B7A8-F34B4C58D4F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1109EED-B9A7-A04F-B0F7-676DAF943399}"/>
              </a:ext>
            </a:extLst>
          </p:cNvPr>
          <p:cNvSpPr>
            <a:spLocks noGrp="1"/>
          </p:cNvSpPr>
          <p:nvPr>
            <p:ph type="body" idx="1"/>
          </p:nvPr>
        </p:nvSpPr>
        <p:spPr/>
        <p:txBody>
          <a:bodyPr/>
          <a:lstStyle/>
          <a:p>
            <a:endParaRPr lang="en-US"/>
          </a:p>
        </p:txBody>
      </p:sp>
      <p:pic>
        <p:nvPicPr>
          <p:cNvPr id="4" name="Content Placeholder 4">
            <a:extLst>
              <a:ext uri="{FF2B5EF4-FFF2-40B4-BE49-F238E27FC236}">
                <a16:creationId xmlns:a16="http://schemas.microsoft.com/office/drawing/2014/main" id="{A331306D-3854-AB41-98E9-D290A847B75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42531" y="-215120"/>
            <a:ext cx="9229061" cy="5852913"/>
          </a:xfrm>
          <a:prstGeom prst="rect">
            <a:avLst/>
          </a:prstGeom>
          <a:noFill/>
          <a:ln>
            <a:noFill/>
          </a:ln>
        </p:spPr>
      </p:pic>
      <p:sp>
        <p:nvSpPr>
          <p:cNvPr id="5" name="Rectangle 4">
            <a:extLst>
              <a:ext uri="{FF2B5EF4-FFF2-40B4-BE49-F238E27FC236}">
                <a16:creationId xmlns:a16="http://schemas.microsoft.com/office/drawing/2014/main" id="{7004CF4B-D629-FF4A-8B56-41DB42D5E1E5}"/>
              </a:ext>
            </a:extLst>
          </p:cNvPr>
          <p:cNvSpPr/>
          <p:nvPr/>
        </p:nvSpPr>
        <p:spPr>
          <a:xfrm>
            <a:off x="-42531" y="4124021"/>
            <a:ext cx="8268774"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Gender-Responsive WASH in Healthcare Facilities</a:t>
            </a:r>
          </a:p>
        </p:txBody>
      </p:sp>
    </p:spTree>
    <p:extLst>
      <p:ext uri="{BB962C8B-B14F-4D97-AF65-F5344CB8AC3E}">
        <p14:creationId xmlns:p14="http://schemas.microsoft.com/office/powerpoint/2010/main" val="17932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body" idx="1"/>
          </p:nvPr>
        </p:nvSpPr>
        <p:spPr>
          <a:xfrm>
            <a:off x="209244" y="1157988"/>
            <a:ext cx="82866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1600" b="1" dirty="0">
                <a:solidFill>
                  <a:srgbClr val="000000"/>
                </a:solidFill>
              </a:rPr>
              <a:t>Poor WASH service provision disproportionately affects women and girls.</a:t>
            </a:r>
            <a:endParaRPr sz="1600" b="1" dirty="0">
              <a:solidFill>
                <a:srgbClr val="000000"/>
              </a:solidFill>
            </a:endParaRPr>
          </a:p>
          <a:p>
            <a:pPr marL="457200" lvl="0" indent="-330200" algn="l" rtl="0">
              <a:lnSpc>
                <a:spcPct val="90000"/>
              </a:lnSpc>
              <a:spcBef>
                <a:spcPts val="1000"/>
              </a:spcBef>
              <a:spcAft>
                <a:spcPts val="0"/>
              </a:spcAft>
              <a:buClr>
                <a:srgbClr val="000000"/>
              </a:buClr>
              <a:buSzPts val="1600"/>
              <a:buChar char="•"/>
            </a:pPr>
            <a:r>
              <a:rPr lang="en" sz="1600" dirty="0">
                <a:solidFill>
                  <a:srgbClr val="000000"/>
                </a:solidFill>
              </a:rPr>
              <a:t>Inadequate WASH services in HCF lead to negative health impacts (i.e. maternal mortality rates and reproductive health)</a:t>
            </a:r>
            <a:endParaRPr sz="1600" dirty="0">
              <a:solidFill>
                <a:srgbClr val="000000"/>
              </a:solidFill>
            </a:endParaRPr>
          </a:p>
          <a:p>
            <a:pPr marL="457200" lvl="0" indent="-330200" algn="l" rtl="0">
              <a:spcBef>
                <a:spcPts val="1000"/>
              </a:spcBef>
              <a:spcAft>
                <a:spcPts val="0"/>
              </a:spcAft>
              <a:buClr>
                <a:srgbClr val="000000"/>
              </a:buClr>
              <a:buSzPts val="1600"/>
              <a:buChar char="•"/>
            </a:pPr>
            <a:r>
              <a:rPr lang="en" sz="1600" dirty="0">
                <a:solidFill>
                  <a:schemeClr val="dk1"/>
                </a:solidFill>
              </a:rPr>
              <a:t>WASH facilities in HCF in LMIC fail to provide user friendly and gender sensitive services. Common challenges include:</a:t>
            </a:r>
            <a:endParaRPr sz="1600" dirty="0">
              <a:solidFill>
                <a:schemeClr val="dk1"/>
              </a:solidFill>
            </a:endParaRPr>
          </a:p>
          <a:p>
            <a:pPr marL="914400" lvl="1" indent="-330200" algn="l" rtl="0">
              <a:spcBef>
                <a:spcPts val="1000"/>
              </a:spcBef>
              <a:spcAft>
                <a:spcPts val="0"/>
              </a:spcAft>
              <a:buClr>
                <a:srgbClr val="000000"/>
              </a:buClr>
              <a:buSzPts val="1600"/>
              <a:buChar char="•"/>
            </a:pPr>
            <a:r>
              <a:rPr lang="en" sz="1600" dirty="0">
                <a:solidFill>
                  <a:srgbClr val="000000"/>
                </a:solidFill>
              </a:rPr>
              <a:t>Women feel unsafe in the toilets or bathrooms (i.e. lack of gender separated facilities, bathroom doors that cannot be locked, toilets without light)</a:t>
            </a:r>
            <a:endParaRPr sz="1600" dirty="0">
              <a:solidFill>
                <a:srgbClr val="000000"/>
              </a:solidFill>
            </a:endParaRPr>
          </a:p>
          <a:p>
            <a:pPr marL="914400" lvl="1" indent="-330200" algn="l" rtl="0">
              <a:spcBef>
                <a:spcPts val="1000"/>
              </a:spcBef>
              <a:spcAft>
                <a:spcPts val="0"/>
              </a:spcAft>
              <a:buClr>
                <a:srgbClr val="000000"/>
              </a:buClr>
              <a:buSzPts val="1600"/>
              <a:buChar char="•"/>
            </a:pPr>
            <a:r>
              <a:rPr lang="en" sz="1600" dirty="0">
                <a:solidFill>
                  <a:srgbClr val="000000"/>
                </a:solidFill>
              </a:rPr>
              <a:t>Soap and/or water is not available for handwashing</a:t>
            </a:r>
            <a:endParaRPr sz="1600" dirty="0">
              <a:solidFill>
                <a:srgbClr val="000000"/>
              </a:solidFill>
            </a:endParaRPr>
          </a:p>
          <a:p>
            <a:pPr marL="914400" lvl="1" indent="-330200" algn="l" rtl="0">
              <a:spcBef>
                <a:spcPts val="1000"/>
              </a:spcBef>
              <a:spcAft>
                <a:spcPts val="0"/>
              </a:spcAft>
              <a:buClr>
                <a:srgbClr val="000000"/>
              </a:buClr>
              <a:buSzPts val="1600"/>
              <a:buChar char="•"/>
            </a:pPr>
            <a:r>
              <a:rPr lang="en" sz="1600" dirty="0">
                <a:solidFill>
                  <a:srgbClr val="000000"/>
                </a:solidFill>
              </a:rPr>
              <a:t>The hospital environment is unclean (i.e. open defecation)</a:t>
            </a:r>
            <a:endParaRPr sz="1600" dirty="0">
              <a:solidFill>
                <a:srgbClr val="000000"/>
              </a:solidFill>
            </a:endParaRPr>
          </a:p>
          <a:p>
            <a:pPr marL="914400" lvl="1" indent="-330200" algn="l" rtl="0">
              <a:spcBef>
                <a:spcPts val="1000"/>
              </a:spcBef>
              <a:spcAft>
                <a:spcPts val="0"/>
              </a:spcAft>
              <a:buClr>
                <a:srgbClr val="000000"/>
              </a:buClr>
              <a:buSzPts val="1600"/>
              <a:buChar char="•"/>
            </a:pPr>
            <a:r>
              <a:rPr lang="en" sz="1600" dirty="0">
                <a:solidFill>
                  <a:srgbClr val="000000"/>
                </a:solidFill>
              </a:rPr>
              <a:t>Lack of area to bathe after giving birth</a:t>
            </a:r>
            <a:endParaRPr sz="1600" dirty="0">
              <a:solidFill>
                <a:srgbClr val="000000"/>
              </a:solidFill>
            </a:endParaRPr>
          </a:p>
          <a:p>
            <a:pPr marL="914400" lvl="1" indent="-330200" algn="l" rtl="0">
              <a:spcBef>
                <a:spcPts val="1000"/>
              </a:spcBef>
              <a:spcAft>
                <a:spcPts val="0"/>
              </a:spcAft>
              <a:buClr>
                <a:srgbClr val="000000"/>
              </a:buClr>
              <a:buSzPts val="1600"/>
              <a:buChar char="•"/>
            </a:pPr>
            <a:r>
              <a:rPr lang="en" sz="1600" dirty="0">
                <a:solidFill>
                  <a:srgbClr val="000000"/>
                </a:solidFill>
              </a:rPr>
              <a:t>Lack of menstrual hygiene management</a:t>
            </a:r>
            <a:endParaRPr sz="1600" dirty="0">
              <a:solidFill>
                <a:srgbClr val="000000"/>
              </a:solidFill>
            </a:endParaRPr>
          </a:p>
          <a:p>
            <a:pPr marL="0" lvl="0" indent="0" algn="l" rtl="0">
              <a:lnSpc>
                <a:spcPct val="90000"/>
              </a:lnSpc>
              <a:spcBef>
                <a:spcPts val="1000"/>
              </a:spcBef>
              <a:spcAft>
                <a:spcPts val="1000"/>
              </a:spcAft>
              <a:buNone/>
            </a:pPr>
            <a:endParaRPr dirty="0">
              <a:solidFill>
                <a:srgbClr val="000000"/>
              </a:solidFill>
            </a:endParaRPr>
          </a:p>
        </p:txBody>
      </p:sp>
      <p:pic>
        <p:nvPicPr>
          <p:cNvPr id="6" name="Google Shape;136;p22">
            <a:extLst>
              <a:ext uri="{FF2B5EF4-FFF2-40B4-BE49-F238E27FC236}">
                <a16:creationId xmlns:a16="http://schemas.microsoft.com/office/drawing/2014/main" id="{7C8BDF4C-C0AF-8B48-AE00-71442EB5102B}"/>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7" name="Google Shape;135;p22">
            <a:extLst>
              <a:ext uri="{FF2B5EF4-FFF2-40B4-BE49-F238E27FC236}">
                <a16:creationId xmlns:a16="http://schemas.microsoft.com/office/drawing/2014/main" id="{AEA02F89-BB5E-AB41-86B0-3D7BF5F971DB}"/>
              </a:ext>
            </a:extLst>
          </p:cNvPr>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j-lt"/>
                <a:ea typeface="Calibri"/>
                <a:cs typeface="Calibri"/>
                <a:sym typeface="Calibri"/>
              </a:rPr>
              <a:t>   Why do we need to consider gender?</a:t>
            </a:r>
            <a:endParaRPr sz="3000" b="1" i="0" u="none" strike="noStrike" cap="none" dirty="0">
              <a:solidFill>
                <a:srgbClr val="00B0F0"/>
              </a:solidFill>
              <a:latin typeface="+mj-lt"/>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11691" y="1292470"/>
            <a:ext cx="8520600" cy="3563400"/>
          </a:xfrm>
          <a:prstGeom prst="rect">
            <a:avLst/>
          </a:prstGeom>
        </p:spPr>
        <p:txBody>
          <a:bodyPr spcFirstLastPara="1" wrap="square" lIns="91425" tIns="91425" rIns="91425" bIns="91425" anchor="t" anchorCtr="0">
            <a:normAutofit/>
          </a:bodyPr>
          <a:lstStyle/>
          <a:p>
            <a:pPr marL="0" lvl="0" indent="0">
              <a:lnSpc>
                <a:spcPct val="100000"/>
              </a:lnSpc>
              <a:buNone/>
            </a:pPr>
            <a:r>
              <a:rPr lang="en-US" sz="2000" dirty="0">
                <a:solidFill>
                  <a:schemeClr val="tx1"/>
                </a:solidFill>
                <a:latin typeface="+mn-lt"/>
                <a:ea typeface="Calibri"/>
                <a:cs typeface="Calibri"/>
                <a:sym typeface="Calibri"/>
              </a:rPr>
              <a:t>Gender-responsive WASH examines the gender inequities and opportunities within WASH programming, engaging female stakeholders throughout the process and addressing needs specific to women. </a:t>
            </a:r>
          </a:p>
          <a:p>
            <a:pPr marL="0" lvl="0" indent="0" algn="l" rtl="0">
              <a:spcBef>
                <a:spcPts val="0"/>
              </a:spcBef>
              <a:spcAft>
                <a:spcPts val="0"/>
              </a:spcAft>
              <a:buNone/>
            </a:pPr>
            <a:endParaRPr lang="en-US" sz="2000" dirty="0">
              <a:solidFill>
                <a:schemeClr val="tx1"/>
              </a:solidFill>
              <a:latin typeface="+mn-lt"/>
              <a:ea typeface="Calibri"/>
              <a:cs typeface="Calibri"/>
              <a:sym typeface="Calibri"/>
            </a:endParaRPr>
          </a:p>
          <a:p>
            <a:pPr marL="0" lvl="0" indent="0" algn="l" rtl="0">
              <a:spcBef>
                <a:spcPts val="0"/>
              </a:spcBef>
              <a:spcAft>
                <a:spcPts val="0"/>
              </a:spcAft>
              <a:buNone/>
            </a:pPr>
            <a:r>
              <a:rPr lang="en-US" sz="2000" dirty="0">
                <a:solidFill>
                  <a:schemeClr val="tx1"/>
                </a:solidFill>
                <a:latin typeface="+mn-lt"/>
                <a:ea typeface="Calibri"/>
                <a:cs typeface="Calibri"/>
                <a:sym typeface="Calibri"/>
              </a:rPr>
              <a:t>In the healthcare facility setting, there are multiple perspectives to be considered:</a:t>
            </a:r>
          </a:p>
          <a:p>
            <a:pPr marL="342900"/>
            <a:r>
              <a:rPr lang="en-US" sz="2000" dirty="0">
                <a:solidFill>
                  <a:schemeClr val="tx1"/>
                </a:solidFill>
                <a:latin typeface="+mn-lt"/>
                <a:ea typeface="Calibri"/>
                <a:cs typeface="Calibri"/>
                <a:sym typeface="Calibri"/>
              </a:rPr>
              <a:t>Female patients (including mothers)</a:t>
            </a:r>
          </a:p>
          <a:p>
            <a:pPr marL="342900"/>
            <a:r>
              <a:rPr lang="en-US" sz="2000" dirty="0">
                <a:solidFill>
                  <a:schemeClr val="tx1"/>
                </a:solidFill>
                <a:latin typeface="+mn-lt"/>
                <a:ea typeface="Calibri"/>
                <a:cs typeface="Calibri"/>
                <a:sym typeface="Calibri"/>
              </a:rPr>
              <a:t>Female healthcare workers</a:t>
            </a:r>
          </a:p>
          <a:p>
            <a:pPr marL="342900"/>
            <a:r>
              <a:rPr lang="en-US" sz="2000" dirty="0">
                <a:solidFill>
                  <a:schemeClr val="tx1"/>
                </a:solidFill>
                <a:latin typeface="+mn-lt"/>
                <a:ea typeface="Calibri"/>
                <a:cs typeface="Calibri"/>
                <a:sym typeface="Calibri"/>
              </a:rPr>
              <a:t>Female leadership</a:t>
            </a:r>
            <a:endParaRPr sz="2000" dirty="0">
              <a:solidFill>
                <a:schemeClr val="tx1"/>
              </a:solidFill>
              <a:latin typeface="+mn-lt"/>
              <a:ea typeface="Calibri"/>
              <a:cs typeface="Calibri"/>
              <a:sym typeface="Calibri"/>
            </a:endParaRPr>
          </a:p>
          <a:p>
            <a:pPr marL="0" lvl="0" indent="0" algn="l" rtl="0">
              <a:spcBef>
                <a:spcPts val="1200"/>
              </a:spcBef>
              <a:spcAft>
                <a:spcPts val="1200"/>
              </a:spcAft>
              <a:buNone/>
            </a:pPr>
            <a:endParaRPr sz="3000" dirty="0">
              <a:latin typeface="Calibri"/>
              <a:ea typeface="Calibri"/>
              <a:cs typeface="Calibri"/>
              <a:sym typeface="Calibri"/>
            </a:endParaRPr>
          </a:p>
        </p:txBody>
      </p:sp>
      <p:sp>
        <p:nvSpPr>
          <p:cNvPr id="135" name="Google Shape;135;p22"/>
          <p:cNvSpPr/>
          <p:nvPr/>
        </p:nvSpPr>
        <p:spPr>
          <a:xfrm>
            <a:off x="1191" y="287630"/>
            <a:ext cx="9141600" cy="6330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68550" tIns="34275" rIns="68550" bIns="34275" anchor="ctr" anchorCtr="0">
            <a:noAutofit/>
          </a:bodyPr>
          <a:lstStyle/>
          <a:p>
            <a:pPr marL="0" marR="0" lvl="0" indent="0" rtl="0">
              <a:lnSpc>
                <a:spcPct val="100000"/>
              </a:lnSpc>
              <a:spcBef>
                <a:spcPts val="0"/>
              </a:spcBef>
              <a:spcAft>
                <a:spcPts val="0"/>
              </a:spcAft>
              <a:buNone/>
            </a:pPr>
            <a:r>
              <a:rPr lang="en" sz="3000" b="1" dirty="0">
                <a:solidFill>
                  <a:srgbClr val="00B0F0"/>
                </a:solidFill>
                <a:latin typeface="+mj-lt"/>
                <a:ea typeface="Calibri"/>
                <a:cs typeface="Calibri"/>
                <a:sym typeface="Calibri"/>
              </a:rPr>
              <a:t>      Gender-Responsive WASH in HCF</a:t>
            </a:r>
            <a:endParaRPr sz="3000" b="1" i="0" u="none" strike="noStrike" cap="none" dirty="0">
              <a:solidFill>
                <a:srgbClr val="00B0F0"/>
              </a:solidFill>
              <a:latin typeface="+mj-lt"/>
              <a:ea typeface="Calibri"/>
              <a:cs typeface="Calibri"/>
              <a:sym typeface="Calibri"/>
            </a:endParaRPr>
          </a:p>
        </p:txBody>
      </p:sp>
      <p:pic>
        <p:nvPicPr>
          <p:cNvPr id="136" name="Google Shape;13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Tree>
    <p:extLst>
      <p:ext uri="{BB962C8B-B14F-4D97-AF65-F5344CB8AC3E}">
        <p14:creationId xmlns:p14="http://schemas.microsoft.com/office/powerpoint/2010/main" val="58508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p:nvPr/>
        </p:nvSpPr>
        <p:spPr>
          <a:xfrm>
            <a:off x="0" y="200699"/>
            <a:ext cx="9144000" cy="610800"/>
          </a:xfrm>
          <a:prstGeom prst="rect">
            <a:avLst/>
          </a:prstGeom>
          <a:solidFill>
            <a:srgbClr val="00206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dirty="0">
                <a:solidFill>
                  <a:srgbClr val="00B0F0"/>
                </a:solidFill>
                <a:latin typeface="Arial"/>
                <a:ea typeface="Arial"/>
                <a:cs typeface="Arial"/>
                <a:sym typeface="Arial"/>
              </a:rPr>
              <a:t>     </a:t>
            </a:r>
            <a:r>
              <a:rPr lang="en" sz="3000" b="1" dirty="0">
                <a:solidFill>
                  <a:srgbClr val="00B0F0"/>
                </a:solidFill>
              </a:rPr>
              <a:t>Perspective 1: Female Patients</a:t>
            </a:r>
            <a:endParaRPr sz="3000" b="0" i="0" u="none" strike="noStrike" cap="none" dirty="0">
              <a:solidFill>
                <a:srgbClr val="00B0F0"/>
              </a:solidFill>
              <a:latin typeface="Calibri"/>
              <a:ea typeface="Calibri"/>
              <a:cs typeface="Calibri"/>
              <a:sym typeface="Calibri"/>
            </a:endParaRPr>
          </a:p>
        </p:txBody>
      </p:sp>
      <p:sp>
        <p:nvSpPr>
          <p:cNvPr id="235" name="Google Shape;235;p33"/>
          <p:cNvSpPr txBox="1"/>
          <p:nvPr/>
        </p:nvSpPr>
        <p:spPr>
          <a:xfrm>
            <a:off x="5948625" y="3735196"/>
            <a:ext cx="3000600" cy="250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750" dirty="0">
                <a:solidFill>
                  <a:srgbClr val="4C4C4C"/>
                </a:solidFill>
                <a:highlight>
                  <a:srgbClr val="FFFFFF"/>
                </a:highlight>
                <a:latin typeface="Roboto"/>
                <a:ea typeface="Roboto"/>
                <a:cs typeface="Roboto"/>
                <a:sym typeface="Roboto"/>
              </a:rPr>
              <a:t>Source: Jennifer Foster</a:t>
            </a:r>
            <a:endParaRPr dirty="0"/>
          </a:p>
        </p:txBody>
      </p:sp>
      <p:pic>
        <p:nvPicPr>
          <p:cNvPr id="237" name="Google Shape;237;p33"/>
          <p:cNvPicPr preferRelativeResize="0"/>
          <p:nvPr/>
        </p:nvPicPr>
        <p:blipFill>
          <a:blip r:embed="rId3">
            <a:alphaModFix/>
          </a:blip>
          <a:stretch>
            <a:fillRect/>
          </a:stretch>
        </p:blipFill>
        <p:spPr>
          <a:xfrm>
            <a:off x="5420200" y="887126"/>
            <a:ext cx="3529025" cy="3239328"/>
          </a:xfrm>
          <a:prstGeom prst="rect">
            <a:avLst/>
          </a:prstGeom>
          <a:noFill/>
          <a:ln>
            <a:noFill/>
          </a:ln>
        </p:spPr>
      </p:pic>
      <p:pic>
        <p:nvPicPr>
          <p:cNvPr id="8" name="Google Shape;136;p22">
            <a:extLst>
              <a:ext uri="{FF2B5EF4-FFF2-40B4-BE49-F238E27FC236}">
                <a16:creationId xmlns:a16="http://schemas.microsoft.com/office/drawing/2014/main" id="{B6E52459-01F9-284F-9271-D1E71496971B}"/>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673025" y="4303025"/>
            <a:ext cx="2216200" cy="633000"/>
          </a:xfrm>
          <a:prstGeom prst="rect">
            <a:avLst/>
          </a:prstGeom>
          <a:noFill/>
          <a:ln>
            <a:noFill/>
          </a:ln>
        </p:spPr>
      </p:pic>
      <p:sp>
        <p:nvSpPr>
          <p:cNvPr id="9" name="Google Shape;411;p53">
            <a:extLst>
              <a:ext uri="{FF2B5EF4-FFF2-40B4-BE49-F238E27FC236}">
                <a16:creationId xmlns:a16="http://schemas.microsoft.com/office/drawing/2014/main" id="{27BE49AD-8812-4E49-B9B3-73DDEE047FE0}"/>
              </a:ext>
            </a:extLst>
          </p:cNvPr>
          <p:cNvSpPr txBox="1">
            <a:spLocks noGrp="1"/>
          </p:cNvSpPr>
          <p:nvPr>
            <p:ph type="body" idx="1"/>
          </p:nvPr>
        </p:nvSpPr>
        <p:spPr>
          <a:xfrm>
            <a:off x="254775" y="963078"/>
            <a:ext cx="4944005" cy="3436800"/>
          </a:xfrm>
          <a:prstGeom prst="rect">
            <a:avLst/>
          </a:prstGeom>
          <a:noFill/>
          <a:ln>
            <a:noFill/>
          </a:ln>
        </p:spPr>
        <p:txBody>
          <a:bodyPr spcFirstLastPara="1" wrap="square" lIns="68575" tIns="34275" rIns="68575" bIns="34275" anchor="t" anchorCtr="0">
            <a:noAutofit/>
          </a:bodyPr>
          <a:lstStyle/>
          <a:p>
            <a:pPr marL="0" lvl="1" indent="0" algn="l" rtl="0">
              <a:lnSpc>
                <a:spcPct val="100000"/>
              </a:lnSpc>
              <a:spcBef>
                <a:spcPts val="0"/>
              </a:spcBef>
              <a:spcAft>
                <a:spcPts val="0"/>
              </a:spcAft>
              <a:buClr>
                <a:srgbClr val="000000"/>
              </a:buClr>
              <a:buSzPts val="1600"/>
              <a:buNone/>
            </a:pPr>
            <a:r>
              <a:rPr lang="en" sz="1600" dirty="0">
                <a:solidFill>
                  <a:srgbClr val="000000"/>
                </a:solidFill>
              </a:rPr>
              <a:t>Female patients are particularly vulnerable in HCF without adequate WASH services, both as more frequent visitors to the HCF and due to the nature of childbirth. </a:t>
            </a:r>
            <a:br>
              <a:rPr lang="en" sz="1600" dirty="0">
                <a:solidFill>
                  <a:srgbClr val="000000"/>
                </a:solidFill>
              </a:rPr>
            </a:br>
            <a:br>
              <a:rPr lang="en" sz="1600" dirty="0">
                <a:solidFill>
                  <a:srgbClr val="000000"/>
                </a:solidFill>
              </a:rPr>
            </a:br>
            <a:r>
              <a:rPr lang="en" sz="1600" dirty="0">
                <a:solidFill>
                  <a:srgbClr val="000000"/>
                </a:solidFill>
              </a:rPr>
              <a:t>Major WASH concerns impacting women include: </a:t>
            </a:r>
          </a:p>
          <a:p>
            <a:pPr marL="355600" lvl="1" indent="-285750">
              <a:lnSpc>
                <a:spcPct val="100000"/>
              </a:lnSpc>
              <a:spcBef>
                <a:spcPts val="0"/>
              </a:spcBef>
              <a:buClr>
                <a:srgbClr val="000000"/>
              </a:buClr>
              <a:buSzPts val="1600"/>
            </a:pPr>
            <a:r>
              <a:rPr lang="en-US" sz="1600" dirty="0">
                <a:solidFill>
                  <a:schemeClr val="tx1"/>
                </a:solidFill>
              </a:rPr>
              <a:t>Dirty, contaminated deliver setting</a:t>
            </a:r>
          </a:p>
          <a:p>
            <a:pPr marL="355600" lvl="1" indent="-285750">
              <a:lnSpc>
                <a:spcPct val="100000"/>
              </a:lnSpc>
              <a:spcBef>
                <a:spcPts val="0"/>
              </a:spcBef>
              <a:buClr>
                <a:srgbClr val="000000"/>
              </a:buClr>
              <a:buSzPts val="1600"/>
            </a:pPr>
            <a:r>
              <a:rPr lang="en-US" sz="1600" dirty="0">
                <a:solidFill>
                  <a:schemeClr val="tx1"/>
                </a:solidFill>
              </a:rPr>
              <a:t>Inability to wash themselves or the newborn after birth</a:t>
            </a:r>
          </a:p>
          <a:p>
            <a:pPr marL="355600" lvl="1" indent="-285750">
              <a:lnSpc>
                <a:spcPct val="100000"/>
              </a:lnSpc>
              <a:spcBef>
                <a:spcPts val="0"/>
              </a:spcBef>
              <a:buClr>
                <a:srgbClr val="000000"/>
              </a:buClr>
              <a:buSzPts val="1600"/>
            </a:pPr>
            <a:r>
              <a:rPr lang="en-US" sz="1600" dirty="0">
                <a:solidFill>
                  <a:schemeClr val="tx1"/>
                </a:solidFill>
              </a:rPr>
              <a:t>Lack of private, safe bathing and sanitation facilities</a:t>
            </a:r>
          </a:p>
          <a:p>
            <a:pPr marL="355600" lvl="1" indent="-285750">
              <a:lnSpc>
                <a:spcPct val="100000"/>
              </a:lnSpc>
              <a:spcBef>
                <a:spcPts val="0"/>
              </a:spcBef>
              <a:buClr>
                <a:srgbClr val="000000"/>
              </a:buClr>
              <a:buSzPts val="1600"/>
            </a:pPr>
            <a:r>
              <a:rPr lang="en-US" sz="1600" dirty="0">
                <a:solidFill>
                  <a:schemeClr val="tx1"/>
                </a:solidFill>
              </a:rPr>
              <a:t>Specific health realities and concerns:</a:t>
            </a:r>
          </a:p>
          <a:p>
            <a:pPr marL="844550" lvl="1" indent="-285750">
              <a:lnSpc>
                <a:spcPct val="100000"/>
              </a:lnSpc>
              <a:spcBef>
                <a:spcPts val="0"/>
              </a:spcBef>
              <a:buSzPts val="2000"/>
            </a:pPr>
            <a:r>
              <a:rPr lang="en-US" sz="1600" dirty="0">
                <a:solidFill>
                  <a:schemeClr val="tx1"/>
                </a:solidFill>
              </a:rPr>
              <a:t>Menstrual Hygiene Management</a:t>
            </a:r>
          </a:p>
          <a:p>
            <a:pPr marL="844550" lvl="1" indent="-285750">
              <a:lnSpc>
                <a:spcPct val="100000"/>
              </a:lnSpc>
              <a:spcBef>
                <a:spcPts val="0"/>
              </a:spcBef>
              <a:buSzPts val="2000"/>
            </a:pPr>
            <a:r>
              <a:rPr lang="en-US" sz="1600" dirty="0">
                <a:solidFill>
                  <a:schemeClr val="tx1"/>
                </a:solidFill>
              </a:rPr>
              <a:t>Postpartum bleeding</a:t>
            </a:r>
          </a:p>
          <a:p>
            <a:pPr marL="844550" lvl="1" indent="-285750">
              <a:lnSpc>
                <a:spcPct val="100000"/>
              </a:lnSpc>
              <a:spcBef>
                <a:spcPts val="0"/>
              </a:spcBef>
              <a:buSzPts val="2000"/>
            </a:pPr>
            <a:r>
              <a:rPr lang="en-US" sz="1600" dirty="0">
                <a:solidFill>
                  <a:schemeClr val="tx1"/>
                </a:solidFill>
              </a:rPr>
              <a:t>Incontinence (also can be an issue for men)</a:t>
            </a:r>
          </a:p>
          <a:p>
            <a:pPr marL="844550" lvl="1" indent="-285750">
              <a:lnSpc>
                <a:spcPct val="100000"/>
              </a:lnSpc>
              <a:spcBef>
                <a:spcPts val="0"/>
              </a:spcBef>
              <a:buSzPts val="2000"/>
            </a:pPr>
            <a:r>
              <a:rPr lang="en-US" sz="1600" dirty="0">
                <a:solidFill>
                  <a:schemeClr val="tx1"/>
                </a:solidFill>
              </a:rPr>
              <a:t>Fibroids and Endometriosis </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1293</Words>
  <Application>Microsoft Macintosh PowerPoint</Application>
  <PresentationFormat>On-screen Show (16:9)</PresentationFormat>
  <Paragraphs>90</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Helvetica Neue</vt:lpstr>
      <vt:lpstr>Times New Roman</vt:lpstr>
      <vt:lpstr>Roboto</vt:lpstr>
      <vt:lpstr>Calibri</vt:lpstr>
      <vt:lpstr>Montserrat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Denny, Lindsay</cp:lastModifiedBy>
  <cp:revision>11</cp:revision>
  <dcterms:modified xsi:type="dcterms:W3CDTF">2021-12-06T20:15:17Z</dcterms:modified>
</cp:coreProperties>
</file>