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36"/>
  </p:notesMasterIdLst>
  <p:sldIdLst>
    <p:sldId id="322" r:id="rId3"/>
    <p:sldId id="256" r:id="rId4"/>
    <p:sldId id="257" r:id="rId5"/>
    <p:sldId id="260" r:id="rId6"/>
    <p:sldId id="294" r:id="rId7"/>
    <p:sldId id="269" r:id="rId8"/>
    <p:sldId id="272" r:id="rId9"/>
    <p:sldId id="273" r:id="rId10"/>
    <p:sldId id="274" r:id="rId11"/>
    <p:sldId id="298" r:id="rId12"/>
    <p:sldId id="300" r:id="rId13"/>
    <p:sldId id="270" r:id="rId14"/>
    <p:sldId id="299" r:id="rId15"/>
    <p:sldId id="303" r:id="rId16"/>
    <p:sldId id="304" r:id="rId17"/>
    <p:sldId id="306" r:id="rId18"/>
    <p:sldId id="305" r:id="rId19"/>
    <p:sldId id="308" r:id="rId20"/>
    <p:sldId id="311" r:id="rId21"/>
    <p:sldId id="312" r:id="rId22"/>
    <p:sldId id="310" r:id="rId23"/>
    <p:sldId id="319" r:id="rId24"/>
    <p:sldId id="313" r:id="rId25"/>
    <p:sldId id="314" r:id="rId26"/>
    <p:sldId id="309" r:id="rId27"/>
    <p:sldId id="307" r:id="rId28"/>
    <p:sldId id="315" r:id="rId29"/>
    <p:sldId id="316" r:id="rId30"/>
    <p:sldId id="317" r:id="rId31"/>
    <p:sldId id="320" r:id="rId32"/>
    <p:sldId id="275" r:id="rId33"/>
    <p:sldId id="318" r:id="rId34"/>
    <p:sldId id="321"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6">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5" roundtripDataSignature="AMtx7mj1s9MhQL82uXiYIvSsdgdBZVl9Y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8A284-43B9-A5A5-8E44-37881E45FD33}" name="Janet Ausel" initials="jsa" userId="Janet Ausel" providerId="None"/>
  <p188:author id="{B3C4FAB2-2337-1D09-F0C9-7ACDC23FC93D}" name="HAYTER, Arabella" initials="HA" userId="S::haytera@who.int::3f869315-9ca2-47e4-8f1e-a9726db5de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9244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48" autoAdjust="0"/>
    <p:restoredTop sz="78058" autoAdjust="0"/>
  </p:normalViewPr>
  <p:slideViewPr>
    <p:cSldViewPr snapToGrid="0">
      <p:cViewPr varScale="1">
        <p:scale>
          <a:sx n="83" d="100"/>
          <a:sy n="83" d="100"/>
        </p:scale>
        <p:origin x="1914" y="90"/>
      </p:cViewPr>
      <p:guideLst>
        <p:guide orient="horz" pos="2136"/>
        <p:guide pos="3840"/>
      </p:guideLst>
    </p:cSldViewPr>
  </p:slideViewPr>
  <p:outlineViewPr>
    <p:cViewPr>
      <p:scale>
        <a:sx n="33" d="100"/>
        <a:sy n="33" d="100"/>
      </p:scale>
      <p:origin x="0" y="-1746"/>
    </p:cViewPr>
  </p:outlineViewPr>
  <p:notesTextViewPr>
    <p:cViewPr>
      <p:scale>
        <a:sx n="100" d="100"/>
        <a:sy n="100" d="100"/>
      </p:scale>
      <p:origin x="0" y="0"/>
    </p:cViewPr>
  </p:notesTextViewPr>
  <p:notesViewPr>
    <p:cSldViewPr snapToGrid="0">
      <p:cViewPr varScale="1">
        <p:scale>
          <a:sx n="81" d="100"/>
          <a:sy n="81" d="100"/>
        </p:scale>
        <p:origin x="397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45"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r>
              <a:rPr lang="en-US" dirty="0" err="1"/>
              <a:t>asdflkjlkjsdf</a:t>
            </a:r>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pp.powerbi.com/view?r=eyJrIjoiMWNlZjFhN2MtNTYyYy00MWMwLTliMzctNTZkZjc4OGQ4ZjQzIiwidCI6IjkwNTliNmUzLTgxYzgtNGQzYS05ZDNiLWU2YTFkYzQ0ODE3NSIsImMiOjF9"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module accompanies the 2022 WASH FIT training package</a:t>
            </a:r>
            <a:r>
              <a:rPr lang="en-US"/>
              <a:t>. </a:t>
            </a:r>
            <a:endParaRPr dirty="0"/>
          </a:p>
        </p:txBody>
      </p:sp>
      <p:sp>
        <p:nvSpPr>
          <p:cNvPr id="94" name="Google Shape;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each domain is a section for:</a:t>
            </a:r>
          </a:p>
          <a:p>
            <a:pPr>
              <a:buAutoNum type="arabicPeriod"/>
            </a:pPr>
            <a:r>
              <a:rPr lang="en-US" dirty="0"/>
              <a:t>Notes specifically related to the domain that would clarify the response for any indicators or suggest an improvement, etc.</a:t>
            </a:r>
          </a:p>
          <a:p>
            <a:pPr>
              <a:buAutoNum type="arabicPeriod"/>
            </a:pPr>
            <a:r>
              <a:rPr lang="en-US" dirty="0"/>
              <a:t>Photographs can be uploaded directly into the file. </a:t>
            </a:r>
          </a:p>
          <a:p>
            <a:pPr>
              <a:buAutoNum type="arabicPeriod"/>
            </a:pPr>
            <a:r>
              <a:rPr lang="en-US" dirty="0"/>
              <a:t>The scoring will display automatically.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1298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AutoNum type="arabicPeriod"/>
            </a:pPr>
            <a:r>
              <a:rPr lang="en-US" dirty="0"/>
              <a:t>If you do not answer some of the questions, the overall score will be based ONLY on the questions answered. </a:t>
            </a:r>
          </a:p>
          <a:p>
            <a:pPr>
              <a:buAutoNum type="arabicPeriod"/>
            </a:pPr>
            <a:r>
              <a:rPr lang="en-US" dirty="0"/>
              <a:t>Note that there is some “skip logic” in the form. Make sure if you change your answer in the skip logic to go back and unclick former answers otherwise it will be calculated within the total score. For example: In the sanitation section it asks, “</a:t>
            </a:r>
            <a:r>
              <a:rPr lang="en-US" b="0" i="0" dirty="0">
                <a:solidFill>
                  <a:srgbClr val="333333"/>
                </a:solidFill>
                <a:effectLst/>
                <a:latin typeface="OpenSans"/>
              </a:rPr>
              <a:t>Is the system connected to a municipal sewer?”  Depending on your answer different questions are displayed. If you answer the questions under “yes” and then realize you should have answered “no” please unclick your answers to the appropriate indicators and then go back and switch your answer from “yes” to “no”. </a:t>
            </a:r>
            <a:endParaRPr lang="en-US" dirty="0"/>
          </a:p>
          <a:p>
            <a:pPr marL="0" lvl="0" indent="0" algn="l" rtl="0">
              <a:lnSpc>
                <a:spcPct val="100000"/>
              </a:lnSpc>
              <a:spcBef>
                <a:spcPts val="0"/>
              </a:spcBef>
              <a:spcAft>
                <a:spcPts val="0"/>
              </a:spcAft>
              <a:buSzPts val="1400"/>
              <a:buNone/>
            </a:pPr>
            <a:endParaRPr dirty="0"/>
          </a:p>
        </p:txBody>
      </p:sp>
      <p:sp>
        <p:nvSpPr>
          <p:cNvPr id="224" name="Google Shape;2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these tools in two locations: www.washinhcf.org under the Resources section and also on the WASH FIT specific page: www.washinhcf.org/wash-fit</a:t>
            </a:r>
          </a:p>
          <a:p>
            <a:r>
              <a:rPr lang="en-US" dirty="0"/>
              <a:t>Note: There will be more information on editing in the next slides; however, note that you can edit the form either directly in the excel file or from the form builder in KoBoToolbox. Personally, as a novice, I’ve found that whether I do edits in excel or in KoBoToolbox depends on the types of edits. For example, adding translations is most straightforward in Excel, but skip logic is easier in the form builder.</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0736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Uploading is pretty straightforward, click the “New” button and then “Upload an XLSForm”</a:t>
            </a:r>
          </a:p>
          <a:p>
            <a:r>
              <a:rPr lang="en-US" dirty="0"/>
              <a:t>Browse to the file. You can add a specific name and some details to the file.</a:t>
            </a:r>
          </a:p>
          <a:p>
            <a:r>
              <a:rPr lang="en-US" dirty="0"/>
              <a:t>It should then show up in your list of projects.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2135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use the form without any modifications simply hit “deploy” after you upload the form and you are ready to collect data.</a:t>
            </a:r>
          </a:p>
          <a:p>
            <a:endParaRPr lang="en-US" dirty="0"/>
          </a:p>
          <a:p>
            <a:r>
              <a:rPr lang="en-US" dirty="0"/>
              <a:t>Note: If you have redeployed the form while colleagues are using the form. If they are online, they will get a message to refresh their browser. If they are offline, they will not get the updated form until they connect to the internet again.  </a:t>
            </a:r>
          </a:p>
          <a:p>
            <a:r>
              <a:rPr lang="en-US" dirty="0" err="1"/>
              <a:t>KoboToolbox</a:t>
            </a:r>
            <a:r>
              <a:rPr lang="en-US" dirty="0"/>
              <a:t> will keep data from multiple versions, but it may be more difficult to sort and process the data on the tail end, so if at all possible, I would suggest testing your form with your surveyors and making any needed modifications prior to real data collection.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5675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above, you may wish to do some edits both ways. As a novice, I’ve found this the most effective way to complete it without getting too detailed with the coding.</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7571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KoBoToolbox is not wonderful at displaying text, so you have to scroll to view any text that is not displayed. Also, inserting hard returns in the form editor is challenging, if this is critical for you to change, you might wish to do that within excel (CTRL Enter will put a hard return in excel).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1290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r>
              <a:rPr lang="en-US" dirty="0"/>
              <a:t>Reordering questions can be done with “drag and drop”. Just note, that you’ll need to move the comment question as well.</a:t>
            </a:r>
          </a:p>
          <a:p>
            <a:pPr>
              <a:buAutoNum type="arabicPeriod"/>
            </a:pPr>
            <a:r>
              <a:rPr lang="en-US" dirty="0"/>
              <a:t>Deleting a question is simple; however, note that it will cause issues with scoring. More on that later in the presentation.</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4501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add the comment,  you follow the same procedure, but instead click “text”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1751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AutoNum type="arabicPeriod"/>
            </a:pPr>
            <a:r>
              <a:rPr lang="en-US" dirty="0"/>
              <a:t>Add the criteria for </a:t>
            </a:r>
            <a:r>
              <a:rPr lang="en-US" sz="1200" dirty="0"/>
              <a:t>met (2), partially met (1) and not met (0) – you will need to click the empty row at the bottom that reads “+Click to add another response…”</a:t>
            </a:r>
          </a:p>
          <a:p>
            <a:pPr>
              <a:buAutoNum type="arabicPeriod"/>
            </a:pPr>
            <a:r>
              <a:rPr lang="en-US" sz="1200" dirty="0"/>
              <a:t>Add category and explanatory notes (again, hard returns are funny in the form builder, you may wish to do these in Excel)</a:t>
            </a:r>
          </a:p>
          <a:p>
            <a:pPr>
              <a:buAutoNum type="arabicPeriod"/>
            </a:pPr>
            <a:r>
              <a:rPr lang="en-US" sz="1200" dirty="0"/>
              <a:t>Add the XML to the scoring value – this is how KoBoToolbox knows the value for calculating scores.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7577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3</a:t>
            </a:fld>
            <a:endParaRPr lang="it-IT"/>
          </a:p>
        </p:txBody>
      </p:sp>
    </p:spTree>
    <p:extLst>
      <p:ext uri="{BB962C8B-B14F-4D97-AF65-F5344CB8AC3E}">
        <p14:creationId xmlns:p14="http://schemas.microsoft.com/office/powerpoint/2010/main" val="3545922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3887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delete a question, you cannot get it back. KoBoToolbox will ask you to confirm before deleting. If you delete and did not mean to and if you haven’t yet saved the file, you could always close it without saving and revert to your original file. But if you’ve made other changes, you would lose those too.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7849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delete a question, you must delete it in the formulas as well, so that the calculations work and so that your form will work.  In this example, if you removed question W_4 you need to remove the whole phrase in the formula where W_4 is mentioned.  I would suggest you do a “find” for W_4 to make sure you’ve deleted all the references.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9732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seem a bit overwhelming at first. However, you don’t have to understand the full syntax of the formulas to add a question. Just make sure you have a unique identifier in you data column name (for example (“W_25”) and then copy the formula and insert it in each location. You will have to add to each of 3 formulas. The top formula you’ll see has “2”  in each portion – these count all the number of indicators that met the criteria, the middle formulas have “1” in each portion, so counts everywhere that partially met the criteria and the last formula counts the number of indicators that did not meet the criteria.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2437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logic is used in a few locations where you answer a different question based on a criteria (e.g. what type of facility you are in). In this example, you answer different questions on water supply based on whether the HCF is a primary facility or a hospital/tertiary facility. The skip logic conditions make it so that only questions relevant to the type of facility you are in show up. Another example in WASH FIT is where you answer different questions based on the type of sanitation system (whether the HCF has a piped sewer connection or on-site disposal). </a:t>
            </a:r>
          </a:p>
          <a:p>
            <a:endParaRPr lang="en-US" dirty="0"/>
          </a:p>
          <a:p>
            <a:r>
              <a:rPr lang="en-US" dirty="0"/>
              <a:t>Here’s how to change it if needed.</a:t>
            </a:r>
          </a:p>
          <a:p>
            <a:endParaRPr lang="en-US" dirty="0"/>
          </a:p>
          <a:p>
            <a:r>
              <a:rPr lang="en-US" dirty="0"/>
              <a:t>Also remember the note above in utilizing the survey. If you change your answer to the primary question, please unclick any old answers otherwise the scoring will not work properly.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096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8617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Both “Category” and “Notes” go in the same cell in column G. To make sure they’re separated by an extra line, press Ctrl and Enter at the same time.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7488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8459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KoBoToolbox will show you its own analytics (see the tabs that say “Table”, “Reports” and “Gallery” but it’s not likely going to be the information that you are looking for, so it’s probably better to download to excel so that you can modify it for your own use.</a:t>
            </a:r>
          </a:p>
          <a:p>
            <a:endParaRPr lang="en-US" dirty="0"/>
          </a:p>
          <a:p>
            <a:r>
              <a:rPr lang="en-US" dirty="0"/>
              <a:t>Note: Each time you export it will provide a new file. These will all be saved.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0361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a little bit how the data looks when it comes out. (Much more data is in the file than can be displayed on this page)</a:t>
            </a:r>
          </a:p>
          <a:p>
            <a:r>
              <a:rPr lang="en-US" dirty="0"/>
              <a:t>Every question from the tool is list along the first row and the data from each survey is in a row beneath it. </a:t>
            </a:r>
          </a:p>
          <a:p>
            <a:r>
              <a:rPr lang="en-US" dirty="0"/>
              <a:t>In this example you can see the assessors name and health facility name (the rest of the general information is hidden up to question W_16). Then you can see the answer from W_16 and the scoring data. Also note that there are a number of blank cells. Some were not filled out (for example the comments) but also KoBoToolbox provides a blank cell even if it just contained a formula. When you’re processing data, you may wish to delete these columns.</a:t>
            </a:r>
          </a:p>
          <a:p>
            <a:r>
              <a:rPr lang="en-US" dirty="0"/>
              <a:t>Now you have an excel spreadsheet that you can use to run statistics (i.e. comparing facility scores in regions)</a:t>
            </a:r>
          </a:p>
          <a:p>
            <a:r>
              <a:rPr lang="en-US" dirty="0"/>
              <a:t>If you go back and survey the same facility after improvements have been made you could easily compare the facilities by showing them on subsequent rows.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6441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Note: to access the full WASH FIT training package, visit www.washinhcf.org/wash-fit. </a:t>
            </a:r>
            <a:endParaRPr dirty="0"/>
          </a:p>
        </p:txBody>
      </p:sp>
      <p:sp>
        <p:nvSpPr>
          <p:cNvPr id="130" name="Google Shape;1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sng" strike="noStrike" dirty="0">
              <a:solidFill>
                <a:schemeClr val="dk1"/>
              </a:solidFill>
              <a:latin typeface="Calibri"/>
              <a:ea typeface="Calibri"/>
              <a:cs typeface="Calibri"/>
              <a:sym typeface="Calibri"/>
              <a:hlinkClick r:id="rId3"/>
            </a:endParaRPr>
          </a:p>
          <a:p>
            <a:pPr marL="0" lvl="0" indent="0" algn="l" rtl="0">
              <a:lnSpc>
                <a:spcPct val="100000"/>
              </a:lnSpc>
              <a:spcBef>
                <a:spcPts val="0"/>
              </a:spcBef>
              <a:spcAft>
                <a:spcPts val="0"/>
              </a:spcAft>
              <a:buSzPts val="1400"/>
              <a:buNone/>
            </a:pPr>
            <a:r>
              <a:rPr lang="en-US" sz="1200" b="0" i="0" u="sng" strike="noStrike" dirty="0">
                <a:solidFill>
                  <a:schemeClr val="dk1"/>
                </a:solidFill>
                <a:latin typeface="Calibri"/>
                <a:ea typeface="Calibri"/>
                <a:cs typeface="Calibri"/>
                <a:sym typeface="Calibri"/>
                <a:hlinkClick r:id="rId3"/>
              </a:rPr>
              <a:t>https://app.powerbi.com/view?r=eyJrIjoiMWNlZjFhN2MtNTYyYy00MWMwLTliMzctNTZkZjc4OGQ4ZjQzIiwidCI6IjkwNTliNmUzLTgxYzgtNGQzYS05ZDNiLWU2YTFkYzQ0ODE3NSIsImMiOjF9</a:t>
            </a:r>
            <a:r>
              <a:rPr lang="en-US" sz="1200" b="0" i="0" u="sng" strike="noStrike" dirty="0">
                <a:solidFill>
                  <a:schemeClr val="dk1"/>
                </a:solidFill>
                <a:latin typeface="Calibri"/>
                <a:ea typeface="Calibri"/>
                <a:cs typeface="Calibri"/>
                <a:sym typeface="Calibri"/>
              </a:rPr>
              <a:t>   </a:t>
            </a:r>
          </a:p>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cs typeface="Calibri"/>
                <a:sym typeface="Calibri"/>
              </a:rPr>
              <a:t>There are a number of ways that data can be processed once it is downloaded from </a:t>
            </a:r>
            <a:r>
              <a:rPr lang="en-US" sz="1200" b="0" i="0" u="none" strike="noStrike" dirty="0" err="1">
                <a:solidFill>
                  <a:schemeClr val="dk1"/>
                </a:solidFill>
                <a:latin typeface="Calibri"/>
                <a:cs typeface="Calibri"/>
                <a:sym typeface="Calibri"/>
              </a:rPr>
              <a:t>KoBoToolbox</a:t>
            </a:r>
            <a:r>
              <a:rPr lang="en-US" sz="1200" b="0" i="0" u="none" strike="noStrike" dirty="0">
                <a:solidFill>
                  <a:schemeClr val="dk1"/>
                </a:solidFill>
                <a:latin typeface="Calibri"/>
                <a:cs typeface="Calibri"/>
                <a:sym typeface="Calibri"/>
              </a:rPr>
              <a:t>. A few options include making graphs and tables directly in excel or using an analytical software such as PowerBI. Many analytical software programs can upload an Excel table and then be used to produce maps, graphs and charts. Typically, however, you will need to “clean” the data before uploading so that it’s easier to manage. (For example, removing unused cells or truncating titles to be more manageable). This is an example of data that was put into PowerBI from the excel file downloaded from KoBoToolbox. </a:t>
            </a:r>
            <a:endParaRPr u="none" dirty="0"/>
          </a:p>
          <a:p>
            <a:pPr marL="0" lvl="0" indent="0" algn="l" rtl="0">
              <a:lnSpc>
                <a:spcPct val="100000"/>
              </a:lnSpc>
              <a:spcBef>
                <a:spcPts val="0"/>
              </a:spcBef>
              <a:spcAft>
                <a:spcPts val="0"/>
              </a:spcAft>
              <a:buSzPts val="1400"/>
              <a:buNone/>
            </a:pPr>
            <a:endParaRPr dirty="0"/>
          </a:p>
        </p:txBody>
      </p:sp>
      <p:sp>
        <p:nvSpPr>
          <p:cNvPr id="310" name="Google Shape;31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443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2550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Excel is intended essentially as a paper copy format</a:t>
            </a:r>
          </a:p>
          <a:p>
            <a:r>
              <a:rPr lang="en-US" dirty="0" err="1"/>
              <a:t>KoboToolbox</a:t>
            </a:r>
            <a:r>
              <a:rPr lang="en-US" dirty="0"/>
              <a:t> is intended as an electronic data collection tool. Less manual entry, can be collected on a handheld device etc. </a:t>
            </a:r>
          </a:p>
          <a:p>
            <a:r>
              <a:rPr lang="en-US" dirty="0"/>
              <a:t>FH assisted in the implementation of this tool in </a:t>
            </a:r>
            <a:r>
              <a:rPr lang="en-US" dirty="0" err="1"/>
              <a:t>Kobotoolbox</a:t>
            </a:r>
            <a:r>
              <a:rPr lang="en-US" dirty="0"/>
              <a:t> format to assist in electronic data collection.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1740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5" name="Google Shape;21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Note: If someone has made a change to the form it should say will indicate that a new version of this form is available and you will need to refresh your browser.</a:t>
            </a:r>
            <a:endParaRPr dirty="0"/>
          </a:p>
        </p:txBody>
      </p:sp>
      <p:sp>
        <p:nvSpPr>
          <p:cNvPr id="275" name="Google Shape;27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1400"/>
              <a:buAutoNum type="arabicPeriod"/>
            </a:pPr>
            <a:r>
              <a:rPr lang="en-US" sz="1400" dirty="0"/>
              <a:t>The form works even if you don’t have a Wi-Fi or data connection to the internet. As long as you load it prior to departing for the facility (facilities)/moving out of network, you will be able to access it. The number shown will be the records stored on your device. Once downloaded this number will return to 0.</a:t>
            </a:r>
          </a:p>
          <a:p>
            <a:pPr marL="342900" lvl="0" indent="-342900" algn="l" rtl="0">
              <a:lnSpc>
                <a:spcPct val="100000"/>
              </a:lnSpc>
              <a:spcBef>
                <a:spcPts val="0"/>
              </a:spcBef>
              <a:spcAft>
                <a:spcPts val="0"/>
              </a:spcAft>
              <a:buSzPts val="1400"/>
              <a:buAutoNum type="arabicPeriod"/>
            </a:pPr>
            <a:r>
              <a:rPr lang="en-US" sz="1400" dirty="0"/>
              <a:t>If you click the Queue button you can see the records that you have stored. These are automatically updated as soon as you have an internet connection. </a:t>
            </a:r>
            <a:endParaRPr sz="1400" dirty="0"/>
          </a:p>
        </p:txBody>
      </p:sp>
      <p:sp>
        <p:nvSpPr>
          <p:cNvPr id="283" name="Google Shape;28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AutoNum type="arabicPeriod"/>
            </a:pPr>
            <a:r>
              <a:rPr lang="en-US" dirty="0"/>
              <a:t>You can go back and edit a form before it is submitted. For example, perhaps you visit HCF Alpha and fill your form and then go to HCF Beta and realize you’ve interpreted a question differently. You can go back and edit the answers later.  </a:t>
            </a:r>
          </a:p>
          <a:p>
            <a:pPr marL="228600" lvl="0" indent="-228600" algn="l" rtl="0">
              <a:lnSpc>
                <a:spcPct val="100000"/>
              </a:lnSpc>
              <a:spcBef>
                <a:spcPts val="0"/>
              </a:spcBef>
              <a:spcAft>
                <a:spcPts val="0"/>
              </a:spcAft>
              <a:buSzPts val="1400"/>
              <a:buAutoNum type="arabicPeriod"/>
            </a:pPr>
            <a:r>
              <a:rPr lang="en-US" b="1" dirty="0"/>
              <a:t>Reminder</a:t>
            </a:r>
            <a:r>
              <a:rPr lang="en-US" dirty="0"/>
              <a:t>: remember to submit the form or they will not be uploaded. If you submit them, they will automatically be uploaded when you have an internet connection.</a:t>
            </a:r>
            <a:endParaRPr dirty="0"/>
          </a:p>
        </p:txBody>
      </p:sp>
      <p:sp>
        <p:nvSpPr>
          <p:cNvPr id="296" name="Google Shape;2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the layout is similar to the Excel version and should be straightforward to fill out.  Click the score for the indicator and type in any explanatory comments.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0654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9" name="Google Shape;7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0" name="Google Shape;8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6" name="Google Shape;8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7"/>
        <p:cNvGrpSpPr/>
        <p:nvPr/>
      </p:nvGrpSpPr>
      <p:grpSpPr>
        <a:xfrm>
          <a:off x="0" y="0"/>
          <a:ext cx="0" cy="0"/>
          <a:chOff x="0" y="0"/>
          <a:chExt cx="0" cy="0"/>
        </a:xfrm>
      </p:grpSpPr>
      <p:sp>
        <p:nvSpPr>
          <p:cNvPr id="88" name="Google Shape;88;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0" name="Google Shape;9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1" name="Google Shape;9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ver">
    <p:bg>
      <p:bgRef idx="1001">
        <a:schemeClr val="bg1"/>
      </p:bgRef>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B2448C31-E4AD-0D4B-AAB3-66C080573C9D}"/>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r>
              <a:rPr lang="en-US"/>
              <a:t>Click icon to add picture</a:t>
            </a:r>
            <a:endParaRPr lang="it-IT" dirty="0"/>
          </a:p>
        </p:txBody>
      </p:sp>
      <p:pic>
        <p:nvPicPr>
          <p:cNvPr id="6" name="Immagine 5">
            <a:extLst>
              <a:ext uri="{FF2B5EF4-FFF2-40B4-BE49-F238E27FC236}">
                <a16:creationId xmlns:a16="http://schemas.microsoft.com/office/drawing/2014/main" id="{3EAC2CCC-1753-0242-9D41-361F5C5D53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Immagine 7">
            <a:extLst>
              <a:ext uri="{FF2B5EF4-FFF2-40B4-BE49-F238E27FC236}">
                <a16:creationId xmlns:a16="http://schemas.microsoft.com/office/drawing/2014/main" id="{6E94337F-32D6-6449-B5CE-B43DB386C5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Immagine 9">
            <a:extLst>
              <a:ext uri="{FF2B5EF4-FFF2-40B4-BE49-F238E27FC236}">
                <a16:creationId xmlns:a16="http://schemas.microsoft.com/office/drawing/2014/main" id="{624E6537-2E98-124F-A2E7-51DA14D2AEE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Immagine 3">
            <a:extLst>
              <a:ext uri="{FF2B5EF4-FFF2-40B4-BE49-F238E27FC236}">
                <a16:creationId xmlns:a16="http://schemas.microsoft.com/office/drawing/2014/main" id="{273AD308-B796-D244-B841-12D8A98763E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101351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 subtitle">
    <p:bg>
      <p:bgRef idx="1001">
        <a:schemeClr val="bg1"/>
      </p:bgRef>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66489B-8EB2-A84B-A274-DDA7E5DF6AB7}"/>
              </a:ext>
            </a:extLst>
          </p:cNvPr>
          <p:cNvSpPr>
            <a:spLocks noGrp="1"/>
          </p:cNvSpPr>
          <p:nvPr>
            <p:ph type="ctrTitle" hasCustomPrompt="1"/>
          </p:nvPr>
        </p:nvSpPr>
        <p:spPr>
          <a:xfrm>
            <a:off x="838200" y="602166"/>
            <a:ext cx="10515600" cy="3728534"/>
          </a:xfrm>
          <a:prstGeom prst="rect">
            <a:avLst/>
          </a:prstGeom>
        </p:spPr>
        <p:txBody>
          <a:bodyPr anchor="t">
            <a:noAutofit/>
          </a:bodyPr>
          <a:lstStyle>
            <a:lvl1pPr algn="ctr">
              <a:defRPr sz="8000" b="1" i="0">
                <a:latin typeface="Arial Narrow" panose="020B0604020202020204" pitchFamily="34" charset="0"/>
                <a:cs typeface="Arial Narrow" panose="020B0604020202020204" pitchFamily="34" charset="0"/>
              </a:defRPr>
            </a:lvl1pPr>
          </a:lstStyle>
          <a:p>
            <a:r>
              <a:rPr lang="it-IT" dirty="0"/>
              <a:t>WRITE TITLE HERE </a:t>
            </a:r>
            <a:br>
              <a:rPr lang="it-IT" dirty="0"/>
            </a:br>
            <a:r>
              <a:rPr lang="it-IT" dirty="0"/>
              <a:t>MAX 3 LINES</a:t>
            </a:r>
          </a:p>
        </p:txBody>
      </p:sp>
      <p:sp>
        <p:nvSpPr>
          <p:cNvPr id="3" name="Sottotitolo 2">
            <a:extLst>
              <a:ext uri="{FF2B5EF4-FFF2-40B4-BE49-F238E27FC236}">
                <a16:creationId xmlns:a16="http://schemas.microsoft.com/office/drawing/2014/main" id="{4FC83FF7-DDE8-9B44-BF67-63562A1880F3}"/>
              </a:ext>
            </a:extLst>
          </p:cNvPr>
          <p:cNvSpPr>
            <a:spLocks noGrp="1"/>
          </p:cNvSpPr>
          <p:nvPr>
            <p:ph type="subTitle" idx="1" hasCustomPrompt="1"/>
          </p:nvPr>
        </p:nvSpPr>
        <p:spPr>
          <a:xfrm>
            <a:off x="838200" y="4496373"/>
            <a:ext cx="10515600" cy="1759461"/>
          </a:xfrm>
          <a:prstGeom prst="rect">
            <a:avLst/>
          </a:prstGeom>
        </p:spPr>
        <p:txBody>
          <a:bodyPr>
            <a:normAutofit/>
          </a:bodyPr>
          <a:lstStyle>
            <a:lvl1pPr marL="0" indent="0" algn="ctr">
              <a:buNone/>
              <a:defRPr sz="2400" b="1"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Write Here </a:t>
            </a:r>
            <a:r>
              <a:rPr lang="it-IT" dirty="0" err="1"/>
              <a:t>Subtitle</a:t>
            </a:r>
            <a:r>
              <a:rPr lang="it-IT" dirty="0"/>
              <a:t> On Maximum 3 Lines</a:t>
            </a:r>
          </a:p>
        </p:txBody>
      </p:sp>
      <p:sp>
        <p:nvSpPr>
          <p:cNvPr id="7" name="Ovale 6">
            <a:extLst>
              <a:ext uri="{FF2B5EF4-FFF2-40B4-BE49-F238E27FC236}">
                <a16:creationId xmlns:a16="http://schemas.microsoft.com/office/drawing/2014/main" id="{1806D73B-3C43-CA4C-9908-DDBE9A14FBA4}"/>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8" name="Rettangolo 7">
            <a:extLst>
              <a:ext uri="{FF2B5EF4-FFF2-40B4-BE49-F238E27FC236}">
                <a16:creationId xmlns:a16="http://schemas.microsoft.com/office/drawing/2014/main" id="{1AE2AAE8-75EE-234C-B627-4898C4CE1558}"/>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6511D2C4-4168-CC44-A236-E6EEAF22FE05}"/>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numero diapositiva 3">
            <a:extLst>
              <a:ext uri="{FF2B5EF4-FFF2-40B4-BE49-F238E27FC236}">
                <a16:creationId xmlns:a16="http://schemas.microsoft.com/office/drawing/2014/main" id="{ACDA8F08-7657-3E43-A222-0DD253C6A2D5}"/>
              </a:ext>
            </a:extLst>
          </p:cNvPr>
          <p:cNvSpPr>
            <a:spLocks noGrp="1"/>
          </p:cNvSpPr>
          <p:nvPr>
            <p:ph type="sldNum" sz="quarter" idx="4"/>
          </p:nvPr>
        </p:nvSpPr>
        <p:spPr>
          <a:xfrm>
            <a:off x="5861098" y="6356350"/>
            <a:ext cx="469804" cy="365125"/>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A5BA30F2-EADE-E847-915A-1E3BC37EDCB4}" type="slidenum">
              <a:rPr lang="it-IT" smtClean="0"/>
              <a:pPr/>
              <a:t>‹#›</a:t>
            </a:fld>
            <a:endParaRPr lang="it-IT" dirty="0"/>
          </a:p>
        </p:txBody>
      </p:sp>
    </p:spTree>
    <p:extLst>
      <p:ext uri="{BB962C8B-B14F-4D97-AF65-F5344CB8AC3E}">
        <p14:creationId xmlns:p14="http://schemas.microsoft.com/office/powerpoint/2010/main" val="270025261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aragraph + text double coloumn">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838200" y="1384300"/>
            <a:ext cx="5092602" cy="49734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4" name="Segnaposto testo 3">
            <a:extLst>
              <a:ext uri="{FF2B5EF4-FFF2-40B4-BE49-F238E27FC236}">
                <a16:creationId xmlns:a16="http://schemas.microsoft.com/office/drawing/2014/main" id="{2C6A36E3-63DA-454F-8F6F-7A744F531E4C}"/>
              </a:ext>
            </a:extLst>
          </p:cNvPr>
          <p:cNvSpPr>
            <a:spLocks noGrp="1"/>
          </p:cNvSpPr>
          <p:nvPr>
            <p:ph type="body" sz="quarter" idx="17" hasCustomPrompt="1"/>
          </p:nvPr>
        </p:nvSpPr>
        <p:spPr>
          <a:xfrm>
            <a:off x="6261198" y="1384300"/>
            <a:ext cx="5092602" cy="4973638"/>
          </a:xfrm>
          <a:prstGeom prst="rect">
            <a:avLst/>
          </a:prstGeom>
        </p:spPr>
        <p:txBody>
          <a:bodyPr/>
          <a:lstStyle>
            <a:lvl1pPr marL="0" indent="0" algn="l">
              <a:buNone/>
              <a:defRPr sz="2000"/>
            </a:lvl1pPr>
          </a:lstStyle>
          <a:p>
            <a:pPr lvl="0"/>
            <a:r>
              <a:rPr lang="it-IT" dirty="0"/>
              <a:t>Text</a:t>
            </a:r>
          </a:p>
        </p:txBody>
      </p:sp>
      <p:sp>
        <p:nvSpPr>
          <p:cNvPr id="10" name="Rettangolo 9">
            <a:extLst>
              <a:ext uri="{FF2B5EF4-FFF2-40B4-BE49-F238E27FC236}">
                <a16:creationId xmlns:a16="http://schemas.microsoft.com/office/drawing/2014/main" id="{AC671013-D3A7-3642-BEF4-A4E0E505B13A}"/>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7B82A31-9C11-704E-B670-D8D13BC736C0}"/>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37A1F803-C41B-6446-8E7C-6A678EE0148B}"/>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4005586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paragraph + tex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838199" y="1384300"/>
            <a:ext cx="10514013" cy="49734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10" name="Rettangolo 9">
            <a:extLst>
              <a:ext uri="{FF2B5EF4-FFF2-40B4-BE49-F238E27FC236}">
                <a16:creationId xmlns:a16="http://schemas.microsoft.com/office/drawing/2014/main" id="{AC671013-D3A7-3642-BEF4-A4E0E505B13A}"/>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7B82A31-9C11-704E-B670-D8D13BC736C0}"/>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37A1F803-C41B-6446-8E7C-6A678EE0148B}"/>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875492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box">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3000739"/>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userDrawn="1"/>
        </p:nvSpPr>
        <p:spPr>
          <a:xfrm>
            <a:off x="219206" y="3757807"/>
            <a:ext cx="11972794" cy="3100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8" name="Segnaposto testo 7">
            <a:extLst>
              <a:ext uri="{FF2B5EF4-FFF2-40B4-BE49-F238E27FC236}">
                <a16:creationId xmlns:a16="http://schemas.microsoft.com/office/drawing/2014/main" id="{795F170F-C056-4245-B79C-ED59A008354C}"/>
              </a:ext>
            </a:extLst>
          </p:cNvPr>
          <p:cNvSpPr>
            <a:spLocks noGrp="1"/>
          </p:cNvSpPr>
          <p:nvPr>
            <p:ph type="body" sz="quarter" idx="13" hasCustomPrompt="1"/>
          </p:nvPr>
        </p:nvSpPr>
        <p:spPr>
          <a:xfrm>
            <a:off x="839788" y="4381500"/>
            <a:ext cx="10507661" cy="1803400"/>
          </a:xfrm>
          <a:prstGeom prst="rect">
            <a:avLst/>
          </a:prstGeom>
        </p:spPr>
        <p:txBody>
          <a:bodyPr>
            <a:normAutofit/>
          </a:bodyPr>
          <a:lstStyle>
            <a:lvl1pPr marL="0" indent="0">
              <a:buFontTx/>
              <a:buNone/>
              <a:defRPr sz="1200" b="1">
                <a:solidFill>
                  <a:schemeClr val="bg1"/>
                </a:solidFill>
              </a:defRPr>
            </a:lvl1pPr>
          </a:lstStyle>
          <a:p>
            <a:pPr lvl="0"/>
            <a:r>
              <a:rPr lang="it-IT" dirty="0"/>
              <a:t>Box text</a:t>
            </a:r>
          </a:p>
        </p:txBody>
      </p:sp>
      <p:sp>
        <p:nvSpPr>
          <p:cNvPr id="2" name="Titolo 1">
            <a:extLst>
              <a:ext uri="{FF2B5EF4-FFF2-40B4-BE49-F238E27FC236}">
                <a16:creationId xmlns:a16="http://schemas.microsoft.com/office/drawing/2014/main" id="{36ACAD63-6FFD-0F41-85E5-E49AEC5A5E62}"/>
              </a:ext>
            </a:extLst>
          </p:cNvPr>
          <p:cNvSpPr>
            <a:spLocks noGrp="1"/>
          </p:cNvSpPr>
          <p:nvPr>
            <p:ph type="title" hasCustomPrompt="1"/>
          </p:nvPr>
        </p:nvSpPr>
        <p:spPr>
          <a:xfrm>
            <a:off x="839788" y="4038600"/>
            <a:ext cx="10515600" cy="207791"/>
          </a:xfrm>
          <a:prstGeom prst="rect">
            <a:avLst/>
          </a:prstGeom>
          <a:solidFill>
            <a:schemeClr val="tx2"/>
          </a:solidFill>
        </p:spPr>
        <p:txBody>
          <a:bodyPr anchor="t">
            <a:noAutofit/>
          </a:bodyPr>
          <a:lstStyle>
            <a:lvl1pPr>
              <a:defRPr sz="1400" b="1" i="0">
                <a:solidFill>
                  <a:schemeClr val="bg1"/>
                </a:solidFill>
                <a:latin typeface="Arial" panose="020B0604020202020204" pitchFamily="34" charset="0"/>
                <a:cs typeface="Arial" panose="020B0604020202020204" pitchFamily="34" charset="0"/>
              </a:defRPr>
            </a:lvl1pPr>
          </a:lstStyle>
          <a:p>
            <a:r>
              <a:rPr lang="it-IT" dirty="0"/>
              <a:t>Box 1. Title Of The Box</a:t>
            </a:r>
          </a:p>
        </p:txBody>
      </p:sp>
      <p:sp>
        <p:nvSpPr>
          <p:cNvPr id="11" name="Rettangolo 10">
            <a:extLst>
              <a:ext uri="{FF2B5EF4-FFF2-40B4-BE49-F238E27FC236}">
                <a16:creationId xmlns:a16="http://schemas.microsoft.com/office/drawing/2014/main" id="{F095027C-EC93-8F4F-B5B0-7956BF67AF3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2F31200B-8B55-284E-B599-DAD16552B32E}"/>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266AEEEE-BDAF-794A-90D8-FF3AD85BE8B7}"/>
              </a:ext>
            </a:extLst>
          </p:cNvPr>
          <p:cNvSpPr>
            <a:spLocks noGrp="1"/>
          </p:cNvSpPr>
          <p:nvPr>
            <p:ph type="body" sz="quarter" idx="14" hasCustomPrompt="1"/>
          </p:nvPr>
        </p:nvSpPr>
        <p:spPr>
          <a:xfrm>
            <a:off x="6240463" y="584199"/>
            <a:ext cx="5106987" cy="3000739"/>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t>Text</a:t>
            </a:r>
          </a:p>
        </p:txBody>
      </p:sp>
      <p:sp>
        <p:nvSpPr>
          <p:cNvPr id="13" name="Ovale 12">
            <a:extLst>
              <a:ext uri="{FF2B5EF4-FFF2-40B4-BE49-F238E27FC236}">
                <a16:creationId xmlns:a16="http://schemas.microsoft.com/office/drawing/2014/main" id="{E90BFE27-BDCB-844F-A923-EC56563D8C33}"/>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421931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graph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8000"/>
            <a:ext cx="5078413" cy="45797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254125"/>
            <a:ext cx="5078414" cy="365125"/>
          </a:xfrm>
          <a:prstGeom prst="rect">
            <a:avLst/>
          </a:prstGeom>
          <a:solidFill>
            <a:schemeClr val="tx1"/>
          </a:solidFill>
        </p:spPr>
        <p:txBody>
          <a:bodyPr/>
          <a:lstStyle>
            <a:lvl1pPr marL="0" indent="0">
              <a:buFontTx/>
              <a:buNone/>
              <a:defRPr sz="18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4" name="Segnaposto grafico 3">
            <a:extLst>
              <a:ext uri="{FF2B5EF4-FFF2-40B4-BE49-F238E27FC236}">
                <a16:creationId xmlns:a16="http://schemas.microsoft.com/office/drawing/2014/main" id="{9A365EDD-FA9F-874A-907E-26E42C0CB642}"/>
              </a:ext>
            </a:extLst>
          </p:cNvPr>
          <p:cNvSpPr>
            <a:spLocks noGrp="1"/>
          </p:cNvSpPr>
          <p:nvPr>
            <p:ph type="chart" sz="quarter" idx="15" hasCustomPrompt="1"/>
          </p:nvPr>
        </p:nvSpPr>
        <p:spPr>
          <a:xfrm>
            <a:off x="6240463" y="1739900"/>
            <a:ext cx="5113337" cy="46178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p:txBody>
      </p:sp>
      <p:sp>
        <p:nvSpPr>
          <p:cNvPr id="8" name="Rettangolo 7">
            <a:extLst>
              <a:ext uri="{FF2B5EF4-FFF2-40B4-BE49-F238E27FC236}">
                <a16:creationId xmlns:a16="http://schemas.microsoft.com/office/drawing/2014/main" id="{22D0A959-902A-E748-98B6-B13A9600D369}"/>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63038F72-D325-AF44-86B1-8EEC6CF4DDFA}"/>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85F91A17-B850-D34B-93DC-E05A191EAD67}"/>
              </a:ext>
            </a:extLst>
          </p:cNvPr>
          <p:cNvSpPr>
            <a:spLocks noGrp="1"/>
          </p:cNvSpPr>
          <p:nvPr>
            <p:ph type="body" sz="quarter" idx="16" hasCustomPrompt="1"/>
          </p:nvPr>
        </p:nvSpPr>
        <p:spPr>
          <a:xfrm>
            <a:off x="6238875" y="1253869"/>
            <a:ext cx="5113337" cy="365381"/>
          </a:xfrm>
          <a:prstGeom prst="rect">
            <a:avLst/>
          </a:prstGeom>
          <a:solidFill>
            <a:schemeClr val="tx1"/>
          </a:solidFill>
        </p:spPr>
        <p:txBody>
          <a:bodyPr/>
          <a:lstStyle>
            <a:lvl1pPr marL="0" indent="0">
              <a:buNone/>
              <a:defRPr sz="1800" b="1">
                <a:solidFill>
                  <a:schemeClr val="bg1"/>
                </a:solidFill>
                <a:latin typeface="Arial" panose="020B0604020202020204" pitchFamily="34" charset="0"/>
                <a:cs typeface="Arial" panose="020B0604020202020204" pitchFamily="34" charset="0"/>
              </a:defRPr>
            </a:lvl1pPr>
            <a:lvl2pPr marL="457200" indent="0">
              <a:buNone/>
              <a:defRPr sz="1200" b="1">
                <a:solidFill>
                  <a:schemeClr val="bg1"/>
                </a:solidFill>
                <a:latin typeface="Arial" panose="020B0604020202020204" pitchFamily="34" charset="0"/>
                <a:cs typeface="Arial" panose="020B0604020202020204" pitchFamily="34" charset="0"/>
              </a:defRPr>
            </a:lvl2pPr>
            <a:lvl3pPr marL="914400" indent="0">
              <a:buNone/>
              <a:defRPr sz="1200" b="1">
                <a:solidFill>
                  <a:schemeClr val="bg1"/>
                </a:solidFill>
                <a:latin typeface="Arial" panose="020B0604020202020204" pitchFamily="34" charset="0"/>
                <a:cs typeface="Arial" panose="020B0604020202020204" pitchFamily="34" charset="0"/>
              </a:defRPr>
            </a:lvl3pPr>
            <a:lvl4pPr marL="1371600" indent="0">
              <a:buNone/>
              <a:defRPr sz="1200" b="1">
                <a:solidFill>
                  <a:schemeClr val="bg1"/>
                </a:solidFill>
                <a:latin typeface="Arial" panose="020B0604020202020204" pitchFamily="34" charset="0"/>
                <a:cs typeface="Arial" panose="020B0604020202020204" pitchFamily="34" charset="0"/>
              </a:defRPr>
            </a:lvl4pPr>
            <a:lvl5pPr marL="1828800" indent="0">
              <a:buNone/>
              <a:defRPr sz="1200" b="1">
                <a:solidFill>
                  <a:schemeClr val="bg1"/>
                </a:solidFill>
                <a:latin typeface="Arial" panose="020B0604020202020204" pitchFamily="34" charset="0"/>
                <a:cs typeface="Arial" panose="020B0604020202020204" pitchFamily="34" charset="0"/>
              </a:defRPr>
            </a:lvl5pPr>
          </a:lstStyle>
          <a:p>
            <a:pPr lvl="0"/>
            <a:r>
              <a:rPr lang="it-IT" dirty="0" err="1"/>
              <a:t>Name</a:t>
            </a:r>
            <a:r>
              <a:rPr lang="it-IT" dirty="0"/>
              <a:t> of the </a:t>
            </a:r>
            <a:r>
              <a:rPr lang="it-IT" dirty="0" err="1"/>
              <a:t>graph</a:t>
            </a:r>
            <a:endParaRPr lang="it-IT" dirty="0"/>
          </a:p>
        </p:txBody>
      </p:sp>
      <p:sp>
        <p:nvSpPr>
          <p:cNvPr id="12" name="Ovale 11">
            <a:extLst>
              <a:ext uri="{FF2B5EF4-FFF2-40B4-BE49-F238E27FC236}">
                <a16:creationId xmlns:a16="http://schemas.microsoft.com/office/drawing/2014/main" id="{418BA77E-05E7-F842-8A3F-171271B6F6EE}"/>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928347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paragraph + 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7999"/>
            <a:ext cx="5092601" cy="45797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254125"/>
            <a:ext cx="5092602" cy="365125"/>
          </a:xfrm>
          <a:prstGeom prst="rect">
            <a:avLst/>
          </a:prstGeom>
          <a:solidFill>
            <a:schemeClr val="tx1"/>
          </a:solidFill>
        </p:spPr>
        <p:txBody>
          <a:bodyPr/>
          <a:lstStyle>
            <a:lvl1pPr marL="0" indent="0">
              <a:buFontTx/>
              <a:buNone/>
              <a:defRPr sz="18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5" name="Segnaposto testo 4">
            <a:extLst>
              <a:ext uri="{FF2B5EF4-FFF2-40B4-BE49-F238E27FC236}">
                <a16:creationId xmlns:a16="http://schemas.microsoft.com/office/drawing/2014/main" id="{5455D200-1B94-7A4B-9844-C75079441D24}"/>
              </a:ext>
            </a:extLst>
          </p:cNvPr>
          <p:cNvSpPr>
            <a:spLocks noGrp="1"/>
          </p:cNvSpPr>
          <p:nvPr>
            <p:ph type="body" sz="quarter" idx="15" hasCustomPrompt="1"/>
          </p:nvPr>
        </p:nvSpPr>
        <p:spPr>
          <a:xfrm>
            <a:off x="6261198" y="1254125"/>
            <a:ext cx="5092602" cy="365125"/>
          </a:xfrm>
          <a:prstGeom prst="rect">
            <a:avLst/>
          </a:prstGeom>
          <a:noFill/>
        </p:spPr>
        <p:txBody>
          <a:bodyPr/>
          <a:lstStyle>
            <a:lvl1pPr marL="0" indent="0">
              <a:buFontTx/>
              <a:buNone/>
              <a:defRPr sz="2000" b="1" i="0">
                <a:solidFill>
                  <a:schemeClr val="tx2"/>
                </a:solidFill>
                <a:latin typeface="Arial Narrow" panose="020B0604020202020204" pitchFamily="34" charset="0"/>
                <a:cs typeface="Arial Narrow" panose="020B0604020202020204"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it-IT" dirty="0"/>
              <a:t>Title of the </a:t>
            </a:r>
            <a:r>
              <a:rPr lang="it-IT" dirty="0" err="1"/>
              <a:t>paragraph</a:t>
            </a:r>
            <a:r>
              <a:rPr lang="it-IT" dirty="0"/>
              <a:t> </a:t>
            </a:r>
          </a:p>
          <a:p>
            <a:pPr lvl="0"/>
            <a:endParaRPr lang="it-IT" dirty="0"/>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6261198" y="1778000"/>
            <a:ext cx="5092602" cy="45797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9" name="Rettangolo 8">
            <a:extLst>
              <a:ext uri="{FF2B5EF4-FFF2-40B4-BE49-F238E27FC236}">
                <a16:creationId xmlns:a16="http://schemas.microsoft.com/office/drawing/2014/main" id="{45A82D48-68B9-B045-9774-43749380E0D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EFFF4F8E-721E-6144-A67D-5AD1643F59B9}"/>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F2748495-0241-1C46-A676-5AB6971E50A2}"/>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3616148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1 graph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1" y="6363031"/>
            <a:ext cx="12191999" cy="365125"/>
          </a:xfrm>
          <a:prstGeom prst="rect">
            <a:avLst/>
          </a:prstGeom>
        </p:spPr>
        <p:txBody>
          <a:bodyPr/>
          <a:lstStyle/>
          <a:p>
            <a:fld id="{2D0AA5EB-64AB-BF41-92BE-B61D8618F692}" type="slidenum">
              <a:rPr lang="it-IT" smtClean="0"/>
              <a:t>‹#›</a:t>
            </a:fld>
            <a:endParaRPr lang="it-IT"/>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8000"/>
            <a:ext cx="10515599" cy="457993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254125"/>
            <a:ext cx="10515600" cy="365125"/>
          </a:xfrm>
          <a:prstGeom prst="rect">
            <a:avLst/>
          </a:prstGeom>
          <a:solidFill>
            <a:schemeClr val="tx1"/>
          </a:solidFill>
        </p:spPr>
        <p:txBody>
          <a:bodyPr/>
          <a:lstStyle>
            <a:lvl1pPr marL="0" indent="0">
              <a:buFontTx/>
              <a:buNone/>
              <a:defRPr sz="18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8" name="Rettangolo 7">
            <a:extLst>
              <a:ext uri="{FF2B5EF4-FFF2-40B4-BE49-F238E27FC236}">
                <a16:creationId xmlns:a16="http://schemas.microsoft.com/office/drawing/2014/main" id="{D30803BB-B9A9-FD4E-88E7-7CAFB4D4A89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E75D3729-A04A-B242-B84C-CEFFA4403F4C}"/>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A1114575-2E12-F04D-AB74-6C6C4F5BD54C}"/>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146838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5576887"/>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10" name="Ovale 9">
            <a:extLst>
              <a:ext uri="{FF2B5EF4-FFF2-40B4-BE49-F238E27FC236}">
                <a16:creationId xmlns:a16="http://schemas.microsoft.com/office/drawing/2014/main" id="{2D234BFE-A864-344E-8734-7A3AD60328F5}"/>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4" name="Segnaposto tabella 3">
            <a:extLst>
              <a:ext uri="{FF2B5EF4-FFF2-40B4-BE49-F238E27FC236}">
                <a16:creationId xmlns:a16="http://schemas.microsoft.com/office/drawing/2014/main" id="{7BBAF19B-6028-2D4B-9293-309735FD92AD}"/>
              </a:ext>
            </a:extLst>
          </p:cNvPr>
          <p:cNvSpPr>
            <a:spLocks noGrp="1"/>
          </p:cNvSpPr>
          <p:nvPr>
            <p:ph type="tbl" sz="quarter" idx="13" hasCustomPrompt="1"/>
          </p:nvPr>
        </p:nvSpPr>
        <p:spPr>
          <a:xfrm>
            <a:off x="6240463" y="1161535"/>
            <a:ext cx="5111750" cy="4999553"/>
          </a:xfrm>
          <a:prstGeom prst="rect">
            <a:avLst/>
          </a:prstGeom>
        </p:spPr>
        <p:txBody>
          <a:bodyPr>
            <a:normAutofit/>
          </a:bodyPr>
          <a:lstStyle>
            <a:lvl1pPr marL="0" indent="0">
              <a:buFontTx/>
              <a:buNone/>
              <a:defRPr sz="2400"/>
            </a:lvl1pPr>
          </a:lstStyle>
          <a:p>
            <a:r>
              <a:rPr lang="it-IT" dirty="0"/>
              <a:t>INSERT TABLE</a:t>
            </a:r>
          </a:p>
        </p:txBody>
      </p:sp>
      <p:sp>
        <p:nvSpPr>
          <p:cNvPr id="7" name="Rettangolo 6">
            <a:extLst>
              <a:ext uri="{FF2B5EF4-FFF2-40B4-BE49-F238E27FC236}">
                <a16:creationId xmlns:a16="http://schemas.microsoft.com/office/drawing/2014/main" id="{20CA2B10-5A17-E141-A090-2089D425489A}"/>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88B4AD65-6E8E-E640-B8B0-7D4D7BBD52D9}"/>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E5FE4FF7-4BFE-3847-89C8-BE1DEC7E0E81}"/>
              </a:ext>
            </a:extLst>
          </p:cNvPr>
          <p:cNvSpPr>
            <a:spLocks noGrp="1"/>
          </p:cNvSpPr>
          <p:nvPr>
            <p:ph type="body" sz="quarter" idx="14" hasCustomPrompt="1"/>
          </p:nvPr>
        </p:nvSpPr>
        <p:spPr>
          <a:xfrm>
            <a:off x="6240463" y="584200"/>
            <a:ext cx="5076825" cy="313724"/>
          </a:xfrm>
          <a:prstGeom prst="rect">
            <a:avLst/>
          </a:prstGeom>
          <a:solidFill>
            <a:schemeClr val="tx2"/>
          </a:solidFill>
        </p:spPr>
        <p:txBody>
          <a:bodyPr/>
          <a:lstStyle>
            <a:lvl1pPr marL="0" indent="0">
              <a:buNone/>
              <a:defRPr sz="18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it-IT" dirty="0" err="1"/>
              <a:t>Name</a:t>
            </a:r>
            <a:r>
              <a:rPr lang="it-IT" dirty="0"/>
              <a:t> of the </a:t>
            </a:r>
            <a:r>
              <a:rPr lang="it-IT" dirty="0" err="1"/>
              <a:t>table</a:t>
            </a:r>
            <a:endParaRPr lang="it-IT" dirty="0"/>
          </a:p>
        </p:txBody>
      </p:sp>
    </p:spTree>
    <p:extLst>
      <p:ext uri="{BB962C8B-B14F-4D97-AF65-F5344CB8AC3E}">
        <p14:creationId xmlns:p14="http://schemas.microsoft.com/office/powerpoint/2010/main" val="1030377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Stories_title + text">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59F58D3-7068-F34D-8D78-464CA804824C}"/>
              </a:ext>
            </a:extLst>
          </p:cNvPr>
          <p:cNvSpPr/>
          <p:nvPr userDrawn="1"/>
        </p:nvSpPr>
        <p:spPr>
          <a:xfrm>
            <a:off x="0" y="-1"/>
            <a:ext cx="5257800" cy="37640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8960C2D8-5BAE-8848-BD3A-AC2C2544D9D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2" name="Titolo 1">
            <a:extLst>
              <a:ext uri="{FF2B5EF4-FFF2-40B4-BE49-F238E27FC236}">
                <a16:creationId xmlns:a16="http://schemas.microsoft.com/office/drawing/2014/main" id="{798F54C3-7A08-E147-AB5B-11B2B6AA89B7}"/>
              </a:ext>
            </a:extLst>
          </p:cNvPr>
          <p:cNvSpPr>
            <a:spLocks noGrp="1"/>
          </p:cNvSpPr>
          <p:nvPr>
            <p:ph type="title" hasCustomPrompt="1"/>
          </p:nvPr>
        </p:nvSpPr>
        <p:spPr>
          <a:xfrm>
            <a:off x="838200" y="853698"/>
            <a:ext cx="4102100" cy="2734100"/>
          </a:xfrm>
          <a:prstGeom prst="rect">
            <a:avLst/>
          </a:prstGeom>
        </p:spPr>
        <p:txBody>
          <a:bodyPr anchor="t"/>
          <a:lstStyle>
            <a:lvl1pPr algn="l">
              <a:defRPr>
                <a:solidFill>
                  <a:schemeClr val="bg1"/>
                </a:solidFill>
              </a:defRPr>
            </a:lvl1pPr>
          </a:lstStyle>
          <a:p>
            <a:r>
              <a:rPr lang="it-IT" dirty="0"/>
              <a:t>WRITE TITLE HERE</a:t>
            </a:r>
          </a:p>
        </p:txBody>
      </p:sp>
      <p:sp>
        <p:nvSpPr>
          <p:cNvPr id="7" name="Segnaposto testo 6">
            <a:extLst>
              <a:ext uri="{FF2B5EF4-FFF2-40B4-BE49-F238E27FC236}">
                <a16:creationId xmlns:a16="http://schemas.microsoft.com/office/drawing/2014/main" id="{E0D9FA45-81CD-244B-BF48-ACA53FC61C59}"/>
              </a:ext>
            </a:extLst>
          </p:cNvPr>
          <p:cNvSpPr>
            <a:spLocks noGrp="1"/>
          </p:cNvSpPr>
          <p:nvPr>
            <p:ph type="body" sz="quarter" idx="13" hasCustomPrompt="1"/>
          </p:nvPr>
        </p:nvSpPr>
        <p:spPr>
          <a:xfrm>
            <a:off x="839788" y="4038600"/>
            <a:ext cx="4418012" cy="2184400"/>
          </a:xfrm>
          <a:prstGeom prst="rect">
            <a:avLst/>
          </a:prstGeom>
        </p:spPr>
        <p:txBody>
          <a:bodyPr>
            <a:normAutofit/>
          </a:bodyPr>
          <a:lstStyle>
            <a:lvl1pPr marL="0" indent="0">
              <a:buFontTx/>
              <a:buNone/>
              <a:defRPr sz="2400" b="1" i="0">
                <a:solidFill>
                  <a:schemeClr val="tx2"/>
                </a:solidFill>
                <a:latin typeface="Arial Narrow" panose="020B0604020202020204" pitchFamily="34" charset="0"/>
                <a:cs typeface="Arial Narrow" panose="020B0604020202020204"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it-IT" dirty="0" err="1"/>
              <a:t>Insert</a:t>
            </a:r>
            <a:r>
              <a:rPr lang="it-IT" dirty="0"/>
              <a:t> </a:t>
            </a:r>
            <a:r>
              <a:rPr lang="it-IT" dirty="0" err="1"/>
              <a:t>subordinated</a:t>
            </a:r>
            <a:r>
              <a:rPr lang="it-IT" dirty="0"/>
              <a:t> text</a:t>
            </a:r>
          </a:p>
        </p:txBody>
      </p:sp>
      <p:sp>
        <p:nvSpPr>
          <p:cNvPr id="9" name="Segnaposto testo 8">
            <a:extLst>
              <a:ext uri="{FF2B5EF4-FFF2-40B4-BE49-F238E27FC236}">
                <a16:creationId xmlns:a16="http://schemas.microsoft.com/office/drawing/2014/main" id="{EF982C4F-8147-0A44-9573-4CF4AD17288C}"/>
              </a:ext>
            </a:extLst>
          </p:cNvPr>
          <p:cNvSpPr>
            <a:spLocks noGrp="1"/>
          </p:cNvSpPr>
          <p:nvPr>
            <p:ph type="body" sz="quarter" idx="14" hasCustomPrompt="1"/>
          </p:nvPr>
        </p:nvSpPr>
        <p:spPr>
          <a:xfrm>
            <a:off x="5422899" y="495300"/>
            <a:ext cx="5929313" cy="5727700"/>
          </a:xfrm>
          <a:prstGeom prst="rect">
            <a:avLst/>
          </a:prstGeom>
        </p:spPr>
        <p:txBody>
          <a:bodyPr/>
          <a:lstStyle>
            <a:lvl1pPr marL="0" indent="0">
              <a:buFontTx/>
              <a:buNone/>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stStyle>
          <a:p>
            <a:pPr lvl="0"/>
            <a:r>
              <a:rPr lang="it-IT" dirty="0"/>
              <a:t>Text</a:t>
            </a:r>
          </a:p>
        </p:txBody>
      </p:sp>
      <p:sp>
        <p:nvSpPr>
          <p:cNvPr id="4" name="Segnaposto testo 3">
            <a:extLst>
              <a:ext uri="{FF2B5EF4-FFF2-40B4-BE49-F238E27FC236}">
                <a16:creationId xmlns:a16="http://schemas.microsoft.com/office/drawing/2014/main" id="{6C96F4BC-3365-4242-9C55-DCC8654F7F15}"/>
              </a:ext>
            </a:extLst>
          </p:cNvPr>
          <p:cNvSpPr>
            <a:spLocks noGrp="1"/>
          </p:cNvSpPr>
          <p:nvPr>
            <p:ph type="body" sz="quarter" idx="15" hasCustomPrompt="1"/>
          </p:nvPr>
        </p:nvSpPr>
        <p:spPr>
          <a:xfrm>
            <a:off x="839788" y="495300"/>
            <a:ext cx="4116387" cy="223631"/>
          </a:xfrm>
          <a:prstGeom prst="rect">
            <a:avLst/>
          </a:prstGeom>
        </p:spPr>
        <p:txBody>
          <a:bodyPr>
            <a:normAutofit/>
          </a:bodyPr>
          <a:lstStyle>
            <a:lvl1pPr marL="0" indent="0">
              <a:buNone/>
              <a:defRPr sz="1400" b="1" i="0">
                <a:solidFill>
                  <a:schemeClr val="bg2"/>
                </a:solidFill>
                <a:latin typeface="Arial" panose="020B0604020202020204" pitchFamily="34" charset="0"/>
                <a:cs typeface="Arial" panose="020B0604020202020204" pitchFamily="34" charset="0"/>
              </a:defRPr>
            </a:lvl1pPr>
            <a:lvl2pPr marL="457200" indent="0">
              <a:buNone/>
              <a:defRPr sz="1200">
                <a:solidFill>
                  <a:schemeClr val="bg2"/>
                </a:solidFill>
              </a:defRPr>
            </a:lvl2pPr>
            <a:lvl3pPr marL="914400" indent="0">
              <a:buNone/>
              <a:defRPr sz="12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it-IT" dirty="0"/>
              <a:t>#1 Story: </a:t>
            </a:r>
            <a:r>
              <a:rPr lang="it-IT" dirty="0" err="1"/>
              <a:t>name</a:t>
            </a:r>
            <a:r>
              <a:rPr lang="it-IT" dirty="0"/>
              <a:t> of the story</a:t>
            </a:r>
          </a:p>
        </p:txBody>
      </p:sp>
      <p:sp>
        <p:nvSpPr>
          <p:cNvPr id="10" name="Rettangolo 9">
            <a:extLst>
              <a:ext uri="{FF2B5EF4-FFF2-40B4-BE49-F238E27FC236}">
                <a16:creationId xmlns:a16="http://schemas.microsoft.com/office/drawing/2014/main" id="{B981F025-A70E-544E-AAB5-CF17584E7A6F}"/>
              </a:ext>
            </a:extLst>
          </p:cNvPr>
          <p:cNvSpPr/>
          <p:nvPr userDrawn="1"/>
        </p:nvSpPr>
        <p:spPr>
          <a:xfrm>
            <a:off x="0" y="3770945"/>
            <a:ext cx="215900" cy="3093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A3DBAB4-C5C8-3942-972D-6368DD2D49D7}"/>
              </a:ext>
            </a:extLst>
          </p:cNvPr>
          <p:cNvSpPr/>
          <p:nvPr userDrawn="1"/>
        </p:nvSpPr>
        <p:spPr>
          <a:xfrm>
            <a:off x="11976100" y="0"/>
            <a:ext cx="215900" cy="1079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257592A7-D082-D041-976E-1BBCB92876FD}"/>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3119028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1 Stories_title + text">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59F58D3-7068-F34D-8D78-464CA804824C}"/>
              </a:ext>
            </a:extLst>
          </p:cNvPr>
          <p:cNvSpPr/>
          <p:nvPr userDrawn="1"/>
        </p:nvSpPr>
        <p:spPr>
          <a:xfrm>
            <a:off x="0" y="0"/>
            <a:ext cx="5257800" cy="789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8960C2D8-5BAE-8848-BD3A-AC2C2544D9D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9" name="Segnaposto testo 8">
            <a:extLst>
              <a:ext uri="{FF2B5EF4-FFF2-40B4-BE49-F238E27FC236}">
                <a16:creationId xmlns:a16="http://schemas.microsoft.com/office/drawing/2014/main" id="{EF982C4F-8147-0A44-9573-4CF4AD17288C}"/>
              </a:ext>
            </a:extLst>
          </p:cNvPr>
          <p:cNvSpPr>
            <a:spLocks noGrp="1"/>
          </p:cNvSpPr>
          <p:nvPr>
            <p:ph type="body" sz="quarter" idx="14" hasCustomPrompt="1"/>
          </p:nvPr>
        </p:nvSpPr>
        <p:spPr>
          <a:xfrm>
            <a:off x="839788" y="983152"/>
            <a:ext cx="5076825" cy="5239848"/>
          </a:xfrm>
          <a:prstGeom prst="rect">
            <a:avLst/>
          </a:prstGeom>
        </p:spPr>
        <p:txBody>
          <a:bodyPr/>
          <a:lstStyle>
            <a:lvl1pPr marL="0" indent="0">
              <a:buFontTx/>
              <a:buNone/>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stStyle>
          <a:p>
            <a:pPr lvl="0"/>
            <a:r>
              <a:rPr lang="it-IT" dirty="0"/>
              <a:t>Text</a:t>
            </a:r>
          </a:p>
        </p:txBody>
      </p:sp>
      <p:sp>
        <p:nvSpPr>
          <p:cNvPr id="10" name="Rettangolo 9">
            <a:extLst>
              <a:ext uri="{FF2B5EF4-FFF2-40B4-BE49-F238E27FC236}">
                <a16:creationId xmlns:a16="http://schemas.microsoft.com/office/drawing/2014/main" id="{B981F025-A70E-544E-AAB5-CF17584E7A6F}"/>
              </a:ext>
            </a:extLst>
          </p:cNvPr>
          <p:cNvSpPr/>
          <p:nvPr userDrawn="1"/>
        </p:nvSpPr>
        <p:spPr>
          <a:xfrm>
            <a:off x="0" y="3770945"/>
            <a:ext cx="215900" cy="3093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A3DBAB4-C5C8-3942-972D-6368DD2D49D7}"/>
              </a:ext>
            </a:extLst>
          </p:cNvPr>
          <p:cNvSpPr/>
          <p:nvPr userDrawn="1"/>
        </p:nvSpPr>
        <p:spPr>
          <a:xfrm>
            <a:off x="11976100" y="0"/>
            <a:ext cx="215900" cy="1079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257592A7-D082-D041-976E-1BBCB92876FD}"/>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8" name="Segnaposto testo 7">
            <a:extLst>
              <a:ext uri="{FF2B5EF4-FFF2-40B4-BE49-F238E27FC236}">
                <a16:creationId xmlns:a16="http://schemas.microsoft.com/office/drawing/2014/main" id="{C011188E-88C4-BC40-909A-AB449C2CE19B}"/>
              </a:ext>
            </a:extLst>
          </p:cNvPr>
          <p:cNvSpPr>
            <a:spLocks noGrp="1"/>
          </p:cNvSpPr>
          <p:nvPr>
            <p:ph type="body" sz="quarter" idx="16" hasCustomPrompt="1"/>
          </p:nvPr>
        </p:nvSpPr>
        <p:spPr>
          <a:xfrm>
            <a:off x="6240463" y="982663"/>
            <a:ext cx="5111750" cy="5232400"/>
          </a:xfrm>
          <a:prstGeom prst="rect">
            <a:avLst/>
          </a:prstGeom>
        </p:spPr>
        <p:txBody>
          <a:bodyPr/>
          <a:lstStyle>
            <a:lvl1pPr marL="0" indent="0">
              <a:buNone/>
              <a:defRPr sz="2000"/>
            </a:lvl1pPr>
          </a:lstStyle>
          <a:p>
            <a:pPr lvl="0"/>
            <a:r>
              <a:rPr lang="it-IT" dirty="0"/>
              <a:t>Text</a:t>
            </a:r>
          </a:p>
        </p:txBody>
      </p:sp>
      <p:sp>
        <p:nvSpPr>
          <p:cNvPr id="13" name="Segnaposto testo 3">
            <a:extLst>
              <a:ext uri="{FF2B5EF4-FFF2-40B4-BE49-F238E27FC236}">
                <a16:creationId xmlns:a16="http://schemas.microsoft.com/office/drawing/2014/main" id="{29F59DC1-79B9-9541-A394-EBC15C880EDA}"/>
              </a:ext>
            </a:extLst>
          </p:cNvPr>
          <p:cNvSpPr>
            <a:spLocks noGrp="1"/>
          </p:cNvSpPr>
          <p:nvPr>
            <p:ph type="body" sz="quarter" idx="15" hasCustomPrompt="1"/>
          </p:nvPr>
        </p:nvSpPr>
        <p:spPr>
          <a:xfrm>
            <a:off x="839788" y="495300"/>
            <a:ext cx="4116387" cy="223631"/>
          </a:xfrm>
          <a:prstGeom prst="rect">
            <a:avLst/>
          </a:prstGeom>
        </p:spPr>
        <p:txBody>
          <a:bodyPr>
            <a:normAutofit/>
          </a:bodyPr>
          <a:lstStyle>
            <a:lvl1pPr marL="0" indent="0">
              <a:buNone/>
              <a:defRPr sz="1400" b="1" i="0">
                <a:solidFill>
                  <a:schemeClr val="bg2"/>
                </a:solidFill>
                <a:latin typeface="Arial" panose="020B0604020202020204" pitchFamily="34" charset="0"/>
                <a:cs typeface="Arial" panose="020B0604020202020204" pitchFamily="34" charset="0"/>
              </a:defRPr>
            </a:lvl1pPr>
            <a:lvl2pPr marL="457200" indent="0">
              <a:buNone/>
              <a:defRPr sz="1200">
                <a:solidFill>
                  <a:schemeClr val="bg2"/>
                </a:solidFill>
              </a:defRPr>
            </a:lvl2pPr>
            <a:lvl3pPr marL="914400" indent="0">
              <a:buNone/>
              <a:defRPr sz="12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it-IT" dirty="0"/>
              <a:t>#1 Story: </a:t>
            </a:r>
            <a:r>
              <a:rPr lang="it-IT" dirty="0" err="1"/>
              <a:t>name</a:t>
            </a:r>
            <a:r>
              <a:rPr lang="it-IT" dirty="0"/>
              <a:t> of the story</a:t>
            </a:r>
          </a:p>
        </p:txBody>
      </p:sp>
    </p:spTree>
    <p:extLst>
      <p:ext uri="{BB962C8B-B14F-4D97-AF65-F5344CB8AC3E}">
        <p14:creationId xmlns:p14="http://schemas.microsoft.com/office/powerpoint/2010/main" val="2437481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5577285"/>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userDrawn="1"/>
        </p:nvSpPr>
        <p:spPr>
          <a:xfrm>
            <a:off x="6502400" y="3771900"/>
            <a:ext cx="5689600" cy="3086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6502400" y="0"/>
            <a:ext cx="4849812" cy="6161484"/>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2307382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mage + Title + text">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1400432"/>
            <a:ext cx="5076825" cy="4761053"/>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userDrawn="1"/>
        </p:nvSpPr>
        <p:spPr>
          <a:xfrm>
            <a:off x="6502400" y="3771900"/>
            <a:ext cx="5689600" cy="3086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6502400" y="1400432"/>
            <a:ext cx="4849812" cy="4761052"/>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4" name="Segnaposto testo 3">
            <a:extLst>
              <a:ext uri="{FF2B5EF4-FFF2-40B4-BE49-F238E27FC236}">
                <a16:creationId xmlns:a16="http://schemas.microsoft.com/office/drawing/2014/main" id="{44775C27-CA16-B444-9F75-4EC773D89F67}"/>
              </a:ext>
            </a:extLst>
          </p:cNvPr>
          <p:cNvSpPr>
            <a:spLocks noGrp="1"/>
          </p:cNvSpPr>
          <p:nvPr>
            <p:ph type="body" sz="quarter" idx="14" hasCustomPrompt="1"/>
          </p:nvPr>
        </p:nvSpPr>
        <p:spPr>
          <a:xfrm>
            <a:off x="839788" y="356992"/>
            <a:ext cx="10512425" cy="722508"/>
          </a:xfrm>
          <a:prstGeom prst="rect">
            <a:avLst/>
          </a:prstGeom>
        </p:spPr>
        <p:txBody>
          <a:bodyPr/>
          <a:lstStyle>
            <a:lvl1pPr marL="0" indent="0" algn="ctr">
              <a:buNone/>
              <a:defRPr sz="4400" b="1" i="0">
                <a:solidFill>
                  <a:schemeClr val="tx2"/>
                </a:solidFill>
                <a:latin typeface="Arial Narrow" panose="020B0604020202020204" pitchFamily="34" charset="0"/>
                <a:cs typeface="Arial Narrow" panose="020B0604020202020204" pitchFamily="34" charset="0"/>
              </a:defRPr>
            </a:lvl1pPr>
          </a:lstStyle>
          <a:p>
            <a:pPr lvl="0"/>
            <a:r>
              <a:rPr lang="it-IT" dirty="0"/>
              <a:t>Write </a:t>
            </a:r>
            <a:r>
              <a:rPr lang="it-IT" dirty="0" err="1"/>
              <a:t>here</a:t>
            </a:r>
            <a:r>
              <a:rPr lang="it-IT" dirty="0"/>
              <a:t> </a:t>
            </a:r>
            <a:r>
              <a:rPr lang="it-IT" dirty="0" err="1"/>
              <a:t>title</a:t>
            </a:r>
            <a:r>
              <a:rPr lang="it-IT" dirty="0"/>
              <a:t> </a:t>
            </a:r>
          </a:p>
        </p:txBody>
      </p:sp>
    </p:spTree>
    <p:extLst>
      <p:ext uri="{BB962C8B-B14F-4D97-AF65-F5344CB8AC3E}">
        <p14:creationId xmlns:p14="http://schemas.microsoft.com/office/powerpoint/2010/main" val="832833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839788" y="0"/>
            <a:ext cx="10512424" cy="6161484"/>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3305137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pic>
        <p:nvPicPr>
          <p:cNvPr id="9" name="Immagine 8">
            <a:extLst>
              <a:ext uri="{FF2B5EF4-FFF2-40B4-BE49-F238E27FC236}">
                <a16:creationId xmlns:a16="http://schemas.microsoft.com/office/drawing/2014/main" id="{F1E0AACF-D32C-D243-84C0-F7671E7DF9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8732" y="2870113"/>
            <a:ext cx="896712" cy="1171184"/>
          </a:xfrm>
          <a:prstGeom prst="rect">
            <a:avLst/>
          </a:prstGeom>
        </p:spPr>
      </p:pic>
      <p:pic>
        <p:nvPicPr>
          <p:cNvPr id="12" name="Immagine 11" descr="Immagine che contiene cielo notturno&#10;&#10;Descrizione generata automaticamente">
            <a:extLst>
              <a:ext uri="{FF2B5EF4-FFF2-40B4-BE49-F238E27FC236}">
                <a16:creationId xmlns:a16="http://schemas.microsoft.com/office/drawing/2014/main" id="{E5C25321-86A8-674A-A75C-8912FAB7C69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9834" y="1056043"/>
            <a:ext cx="1009814" cy="1171184"/>
          </a:xfrm>
          <a:prstGeom prst="rect">
            <a:avLst/>
          </a:prstGeom>
        </p:spPr>
      </p:pic>
      <p:pic>
        <p:nvPicPr>
          <p:cNvPr id="14" name="Immagine 13">
            <a:extLst>
              <a:ext uri="{FF2B5EF4-FFF2-40B4-BE49-F238E27FC236}">
                <a16:creationId xmlns:a16="http://schemas.microsoft.com/office/drawing/2014/main" id="{D0D9F28F-A9AD-3D4A-8B2B-12D1E486017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33657" y="1056043"/>
            <a:ext cx="1146627" cy="1171184"/>
          </a:xfrm>
          <a:prstGeom prst="rect">
            <a:avLst/>
          </a:prstGeom>
        </p:spPr>
      </p:pic>
      <p:pic>
        <p:nvPicPr>
          <p:cNvPr id="16" name="Immagine 15" descr="Immagine che contiene testo, cielo notturno&#10;&#10;Descrizione generata automaticamente">
            <a:extLst>
              <a:ext uri="{FF2B5EF4-FFF2-40B4-BE49-F238E27FC236}">
                <a16:creationId xmlns:a16="http://schemas.microsoft.com/office/drawing/2014/main" id="{5A2F5019-3545-2746-96A6-0E3C3A6A098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613097" y="1049283"/>
            <a:ext cx="965804" cy="1171184"/>
          </a:xfrm>
          <a:prstGeom prst="rect">
            <a:avLst/>
          </a:prstGeom>
        </p:spPr>
      </p:pic>
      <p:pic>
        <p:nvPicPr>
          <p:cNvPr id="18" name="Immagine 17" descr="Immagine che contiene elettronico, altoparlante&#10;&#10;Descrizione generata automaticamente">
            <a:extLst>
              <a:ext uri="{FF2B5EF4-FFF2-40B4-BE49-F238E27FC236}">
                <a16:creationId xmlns:a16="http://schemas.microsoft.com/office/drawing/2014/main" id="{4945B9CA-09E5-A64A-B4F0-A3C632E1B3F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885523" y="1012568"/>
            <a:ext cx="969930" cy="1171184"/>
          </a:xfrm>
          <a:prstGeom prst="rect">
            <a:avLst/>
          </a:prstGeom>
        </p:spPr>
      </p:pic>
      <p:pic>
        <p:nvPicPr>
          <p:cNvPr id="20" name="Immagine 19">
            <a:extLst>
              <a:ext uri="{FF2B5EF4-FFF2-40B4-BE49-F238E27FC236}">
                <a16:creationId xmlns:a16="http://schemas.microsoft.com/office/drawing/2014/main" id="{92A4A704-40A0-6D4E-8B9C-FB1F28A43BB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147621" y="1012568"/>
            <a:ext cx="847930" cy="1171184"/>
          </a:xfrm>
          <a:prstGeom prst="rect">
            <a:avLst/>
          </a:prstGeom>
        </p:spPr>
      </p:pic>
      <p:pic>
        <p:nvPicPr>
          <p:cNvPr id="22" name="Immagine 21">
            <a:extLst>
              <a:ext uri="{FF2B5EF4-FFF2-40B4-BE49-F238E27FC236}">
                <a16:creationId xmlns:a16="http://schemas.microsoft.com/office/drawing/2014/main" id="{A651B629-4E32-F64A-B606-99106F74314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70926" y="2966674"/>
            <a:ext cx="1171184" cy="1171184"/>
          </a:xfrm>
          <a:prstGeom prst="rect">
            <a:avLst/>
          </a:prstGeom>
        </p:spPr>
      </p:pic>
      <p:pic>
        <p:nvPicPr>
          <p:cNvPr id="24" name="Immagine 23">
            <a:extLst>
              <a:ext uri="{FF2B5EF4-FFF2-40B4-BE49-F238E27FC236}">
                <a16:creationId xmlns:a16="http://schemas.microsoft.com/office/drawing/2014/main" id="{67A0BAA9-0EC5-7D48-8A03-DCEE74005B23}"/>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305434" y="2897837"/>
            <a:ext cx="732997" cy="1171184"/>
          </a:xfrm>
          <a:prstGeom prst="rect">
            <a:avLst/>
          </a:prstGeom>
        </p:spPr>
      </p:pic>
      <p:pic>
        <p:nvPicPr>
          <p:cNvPr id="26" name="Immagine 25">
            <a:extLst>
              <a:ext uri="{FF2B5EF4-FFF2-40B4-BE49-F238E27FC236}">
                <a16:creationId xmlns:a16="http://schemas.microsoft.com/office/drawing/2014/main" id="{5355F9EE-01D4-7842-807B-8F88432E9C2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582146" y="2870113"/>
            <a:ext cx="896712" cy="1171184"/>
          </a:xfrm>
          <a:prstGeom prst="rect">
            <a:avLst/>
          </a:prstGeom>
        </p:spPr>
      </p:pic>
      <p:pic>
        <p:nvPicPr>
          <p:cNvPr id="28" name="Immagine 27" descr="Immagine che contiene silhouette, cielo notturno&#10;&#10;Descrizione generata automaticamente">
            <a:extLst>
              <a:ext uri="{FF2B5EF4-FFF2-40B4-BE49-F238E27FC236}">
                <a16:creationId xmlns:a16="http://schemas.microsoft.com/office/drawing/2014/main" id="{4C8EAA8C-1544-F34C-B3E1-9FCA02D3393A}"/>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044310" y="2931392"/>
            <a:ext cx="1054552" cy="1171184"/>
          </a:xfrm>
          <a:prstGeom prst="rect">
            <a:avLst/>
          </a:prstGeom>
        </p:spPr>
      </p:pic>
      <p:pic>
        <p:nvPicPr>
          <p:cNvPr id="30" name="Immagine 29">
            <a:extLst>
              <a:ext uri="{FF2B5EF4-FFF2-40B4-BE49-F238E27FC236}">
                <a16:creationId xmlns:a16="http://schemas.microsoft.com/office/drawing/2014/main" id="{8A7AD6BC-604D-E145-9C68-3BBDD8CC9CB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3065755" y="4739631"/>
            <a:ext cx="1312602" cy="1171184"/>
          </a:xfrm>
          <a:prstGeom prst="rect">
            <a:avLst/>
          </a:prstGeom>
        </p:spPr>
      </p:pic>
      <p:pic>
        <p:nvPicPr>
          <p:cNvPr id="32" name="Immagine 31">
            <a:extLst>
              <a:ext uri="{FF2B5EF4-FFF2-40B4-BE49-F238E27FC236}">
                <a16:creationId xmlns:a16="http://schemas.microsoft.com/office/drawing/2014/main" id="{2D9CCC17-7974-574C-9E36-876DBB5A701B}"/>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5420089" y="4819034"/>
            <a:ext cx="1220826" cy="1171184"/>
          </a:xfrm>
          <a:prstGeom prst="rect">
            <a:avLst/>
          </a:prstGeom>
        </p:spPr>
      </p:pic>
      <p:pic>
        <p:nvPicPr>
          <p:cNvPr id="34" name="Immagine 33">
            <a:extLst>
              <a:ext uri="{FF2B5EF4-FFF2-40B4-BE49-F238E27FC236}">
                <a16:creationId xmlns:a16="http://schemas.microsoft.com/office/drawing/2014/main" id="{9BA41951-D853-E24D-BB3C-CD005FC26B5E}"/>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7886252" y="4631401"/>
            <a:ext cx="1001671" cy="1171184"/>
          </a:xfrm>
          <a:prstGeom prst="rect">
            <a:avLst/>
          </a:prstGeom>
        </p:spPr>
      </p:pic>
    </p:spTree>
    <p:extLst>
      <p:ext uri="{BB962C8B-B14F-4D97-AF65-F5344CB8AC3E}">
        <p14:creationId xmlns:p14="http://schemas.microsoft.com/office/powerpoint/2010/main" val="3710962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1"/>
        </a:solidFill>
        <a:effectLst/>
      </p:bgPr>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D7168CD-F4E3-1A44-B227-6ABC4D0E6670}"/>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it-IT"/>
          </a:p>
        </p:txBody>
      </p:sp>
      <p:pic>
        <p:nvPicPr>
          <p:cNvPr id="5" name="Immagine 4" descr="Immagine che contiene testo, elettronico, screenshot&#10;&#10;Descrizione generata automaticamente">
            <a:extLst>
              <a:ext uri="{FF2B5EF4-FFF2-40B4-BE49-F238E27FC236}">
                <a16:creationId xmlns:a16="http://schemas.microsoft.com/office/drawing/2014/main" id="{657177D2-4B4E-AA4F-B2AF-93C404064C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Immagine 6" descr="Immagine che contiene testo, elettronico, screenshot&#10;&#10;Descrizione generata automaticamente">
            <a:extLst>
              <a:ext uri="{FF2B5EF4-FFF2-40B4-BE49-F238E27FC236}">
                <a16:creationId xmlns:a16="http://schemas.microsoft.com/office/drawing/2014/main" id="{7C2140A1-1B1E-5B44-A682-FB277CF6AB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7480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9164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a:t>
            </a:fld>
            <a:endParaRPr lang="en-GB">
              <a:solidFill>
                <a:prstClr val="black"/>
              </a:solidFill>
            </a:endParaRPr>
          </a:p>
        </p:txBody>
      </p:sp>
      <p:sp>
        <p:nvSpPr>
          <p:cNvPr id="8" name="Rectangle 7"/>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lIns="94020" tIns="47010" rIns="94020" bIns="47010" anchor="ctr"/>
          <a:lstStyle/>
          <a:p>
            <a:pPr algn="ctr" defTabSz="940121" rtl="0" fontAlgn="auto">
              <a:spcBef>
                <a:spcPts val="0"/>
              </a:spcBef>
              <a:spcAft>
                <a:spcPts val="0"/>
              </a:spcAft>
              <a:defRPr/>
            </a:pPr>
            <a:endParaRPr lang="en-GB" sz="1904" b="0">
              <a:solidFill>
                <a:prstClr val="white"/>
              </a:solidFill>
            </a:endParaRPr>
          </a:p>
        </p:txBody>
      </p:sp>
      <p:sp>
        <p:nvSpPr>
          <p:cNvPr id="9" name="Rectangle 8"/>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lIns="94020" tIns="47010" rIns="94020" bIns="47010" anchor="ctr"/>
          <a:lstStyle/>
          <a:p>
            <a:pPr algn="ctr" defTabSz="940121" rtl="0" fontAlgn="auto">
              <a:spcBef>
                <a:spcPts val="0"/>
              </a:spcBef>
              <a:spcAft>
                <a:spcPts val="0"/>
              </a:spcAft>
              <a:defRPr/>
            </a:pPr>
            <a:endParaRPr lang="en-GB" sz="1904" b="0">
              <a:solidFill>
                <a:prstClr val="white"/>
              </a:solidFill>
            </a:endParaRPr>
          </a:p>
        </p:txBody>
      </p:sp>
    </p:spTree>
    <p:extLst>
      <p:ext uri="{BB962C8B-B14F-4D97-AF65-F5344CB8AC3E}">
        <p14:creationId xmlns:p14="http://schemas.microsoft.com/office/powerpoint/2010/main" val="192520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 name="Google Shape;3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1" y="1800001"/>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80486"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endParaRPr lang="en-GB">
              <a:solidFill>
                <a:prstClr val="black"/>
              </a:solidFill>
            </a:endParaRPr>
          </a:p>
        </p:txBody>
      </p:sp>
      <p:sp>
        <p:nvSpPr>
          <p:cNvPr id="5" name="Footer Placeholder 4"/>
          <p:cNvSpPr>
            <a:spLocks noGrp="1"/>
          </p:cNvSpPr>
          <p:nvPr>
            <p:ph type="ftr" sz="quarter" idx="15"/>
          </p:nvPr>
        </p:nvSpPr>
        <p:spPr/>
        <p:txBody>
          <a:bodyPr/>
          <a:lstStyle/>
          <a:p>
            <a:endParaRPr lang="en-GB" dirty="0">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4022311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1" y="1800001"/>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80486"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endParaRPr lang="en-GB">
              <a:solidFill>
                <a:prstClr val="black"/>
              </a:solidFill>
            </a:endParaRPr>
          </a:p>
        </p:txBody>
      </p:sp>
      <p:sp>
        <p:nvSpPr>
          <p:cNvPr id="5" name="Footer Placeholder 4"/>
          <p:cNvSpPr>
            <a:spLocks noGrp="1"/>
          </p:cNvSpPr>
          <p:nvPr>
            <p:ph type="ftr" sz="quarter" idx="15"/>
          </p:nvPr>
        </p:nvSpPr>
        <p:spPr/>
        <p:txBody>
          <a:bodyPr/>
          <a:lstStyle/>
          <a:p>
            <a:endParaRPr lang="en-GB" dirty="0">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205300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8F2657-336C-604A-92E9-1651D7F0F3E1}" type="slidenum">
              <a:rPr lang="en-US" smtClean="0"/>
              <a:t>‹#›</a:t>
            </a:fld>
            <a:endParaRPr lang="en-US"/>
          </a:p>
        </p:txBody>
      </p:sp>
    </p:spTree>
    <p:extLst>
      <p:ext uri="{BB962C8B-B14F-4D97-AF65-F5344CB8AC3E}">
        <p14:creationId xmlns:p14="http://schemas.microsoft.com/office/powerpoint/2010/main" val="2970628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1" y="1800001"/>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80486"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endParaRPr lang="en-GB">
              <a:solidFill>
                <a:prstClr val="black"/>
              </a:solidFill>
            </a:endParaRPr>
          </a:p>
        </p:txBody>
      </p:sp>
      <p:sp>
        <p:nvSpPr>
          <p:cNvPr id="5" name="Footer Placeholder 4"/>
          <p:cNvSpPr>
            <a:spLocks noGrp="1"/>
          </p:cNvSpPr>
          <p:nvPr>
            <p:ph type="ftr" sz="quarter" idx="15"/>
          </p:nvPr>
        </p:nvSpPr>
        <p:spPr/>
        <p:txBody>
          <a:bodyPr/>
          <a:lstStyle/>
          <a:p>
            <a:endParaRPr lang="en-GB" dirty="0">
              <a:solidFill>
                <a:prstClr val="black"/>
              </a:solidFill>
            </a:endParaRP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709918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a:solidFill>
                <a:prstClr val="black"/>
              </a:solidFill>
            </a:endParaRPr>
          </a:p>
        </p:txBody>
      </p:sp>
      <p:sp>
        <p:nvSpPr>
          <p:cNvPr id="9" name="Footer Placeholder 8"/>
          <p:cNvSpPr>
            <a:spLocks noGrp="1"/>
          </p:cNvSpPr>
          <p:nvPr>
            <p:ph type="ftr" sz="quarter" idx="23"/>
          </p:nvPr>
        </p:nvSpPr>
        <p:spPr/>
        <p:txBody>
          <a:bodyPr/>
          <a:lstStyle/>
          <a:p>
            <a:endParaRPr lang="en-GB">
              <a:solidFill>
                <a:prstClr val="black"/>
              </a:solidFill>
            </a:endParaRPr>
          </a:p>
        </p:txBody>
      </p:sp>
      <p:sp>
        <p:nvSpPr>
          <p:cNvPr id="10" name="Slide Number Placeholder 9"/>
          <p:cNvSpPr>
            <a:spLocks noGrp="1"/>
          </p:cNvSpPr>
          <p:nvPr>
            <p:ph type="sldNum" sz="quarter" idx="24"/>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a:xfrm>
            <a:off x="480000" y="6293655"/>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480486" y="1188007"/>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480003"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176183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endParaRPr lang="en-GB">
              <a:solidFill>
                <a:prstClr val="black"/>
              </a:solidFill>
            </a:endParaRPr>
          </a:p>
        </p:txBody>
      </p:sp>
      <p:sp>
        <p:nvSpPr>
          <p:cNvPr id="4" name="Footer Placeholder 3"/>
          <p:cNvSpPr>
            <a:spLocks noGrp="1"/>
          </p:cNvSpPr>
          <p:nvPr>
            <p:ph type="ftr" sz="quarter" idx="11"/>
          </p:nvPr>
        </p:nvSpPr>
        <p:spPr bwMode="gray"/>
        <p:txBody>
          <a:bodyPr/>
          <a:lstStyle>
            <a:lvl1pPr>
              <a:defRPr/>
            </a:lvl1pPr>
          </a:lstStyle>
          <a:p>
            <a:endParaRPr lang="en-GB" dirty="0">
              <a:solidFill>
                <a:prstClr val="black"/>
              </a:solidFill>
            </a:endParaRPr>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480000" y="6293655"/>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480486" y="1188007"/>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513114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Click to edit Master title style</a:t>
            </a:r>
            <a:endParaRPr/>
          </a:p>
        </p:txBody>
      </p:sp>
      <p:sp>
        <p:nvSpPr>
          <p:cNvPr id="3" name="Content Placeholder 2"/>
          <p:cNvSpPr>
            <a:spLocks noGrp="1"/>
          </p:cNvSpPr>
          <p:nvPr>
            <p:ph sz="half" idx="1"/>
          </p:nvPr>
        </p:nvSpPr>
        <p:spPr>
          <a:xfrm>
            <a:off x="6281271" y="1828802"/>
            <a:ext cx="4876800" cy="2057400"/>
          </a:xfrm>
        </p:spPr>
        <p:txBody>
          <a:bodyPr>
            <a:normAutofit/>
          </a:bodyPr>
          <a:lstStyle>
            <a:lvl1pPr>
              <a:defRPr sz="2667"/>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a:p>
        </p:txBody>
      </p:sp>
      <p:sp>
        <p:nvSpPr>
          <p:cNvPr id="10" name="Content Placeholder 2"/>
          <p:cNvSpPr>
            <a:spLocks noGrp="1"/>
          </p:cNvSpPr>
          <p:nvPr>
            <p:ph sz="half" idx="13"/>
          </p:nvPr>
        </p:nvSpPr>
        <p:spPr>
          <a:xfrm>
            <a:off x="6281271" y="3991816"/>
            <a:ext cx="4876800" cy="2057400"/>
          </a:xfrm>
        </p:spPr>
        <p:txBody>
          <a:bodyPr>
            <a:normAutofit/>
          </a:bodyPr>
          <a:lstStyle>
            <a:lvl1pPr>
              <a:defRPr sz="2667"/>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a:p>
        </p:txBody>
      </p:sp>
      <p:sp>
        <p:nvSpPr>
          <p:cNvPr id="11" name="Content Placeholder 2"/>
          <p:cNvSpPr>
            <a:spLocks noGrp="1"/>
          </p:cNvSpPr>
          <p:nvPr>
            <p:ph sz="half" idx="14"/>
          </p:nvPr>
        </p:nvSpPr>
        <p:spPr>
          <a:xfrm>
            <a:off x="1039283" y="1828801"/>
            <a:ext cx="4876800" cy="4219575"/>
          </a:xfrm>
        </p:spPr>
        <p:txBody>
          <a:bodyPr>
            <a:normAutofit/>
          </a:bodyPr>
          <a:lstStyle>
            <a:lvl1pPr>
              <a:defRPr sz="2667"/>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a:p>
        </p:txBody>
      </p:sp>
      <p:sp>
        <p:nvSpPr>
          <p:cNvPr id="7" name="Date Placeholder 4"/>
          <p:cNvSpPr>
            <a:spLocks noGrp="1"/>
          </p:cNvSpPr>
          <p:nvPr>
            <p:ph type="dt" sz="half" idx="15"/>
          </p:nvPr>
        </p:nvSpPr>
        <p:spPr>
          <a:xfrm>
            <a:off x="1852091" y="6264280"/>
            <a:ext cx="2516716" cy="365125"/>
          </a:xfrm>
          <a:prstGeom prst="rect">
            <a:avLst/>
          </a:prstGeom>
        </p:spPr>
        <p:txBody>
          <a:bodyPr vert="horz" wrap="square" lIns="91440" tIns="45720" rIns="91440" bIns="45720" numCol="1" anchor="t" anchorCtr="0" compatLnSpc="1">
            <a:prstTxWarp prst="textNoShape">
              <a:avLst/>
            </a:prstTxWarp>
          </a:bodyPr>
          <a:lstStyle>
            <a:lvl1pPr>
              <a:defRPr>
                <a:latin typeface="AmsiProCond-Bold"/>
                <a:cs typeface="AmsiProCond-Bold"/>
              </a:defRPr>
            </a:lvl1pPr>
          </a:lstStyle>
          <a:p>
            <a:endParaRPr lang="pt-BR" dirty="0"/>
          </a:p>
        </p:txBody>
      </p:sp>
      <p:sp>
        <p:nvSpPr>
          <p:cNvPr id="8" name="Footer Placeholder 5"/>
          <p:cNvSpPr>
            <a:spLocks noGrp="1"/>
          </p:cNvSpPr>
          <p:nvPr>
            <p:ph type="ftr" sz="quarter" idx="16"/>
          </p:nvPr>
        </p:nvSpPr>
        <p:spPr>
          <a:xfrm>
            <a:off x="6807207" y="6288092"/>
            <a:ext cx="4381500" cy="365125"/>
          </a:xfrm>
          <a:prstGeom prst="rect">
            <a:avLst/>
          </a:prstGeom>
        </p:spPr>
        <p:txBody>
          <a:bodyPr vert="horz" wrap="square" lIns="91440" tIns="45720" rIns="91440" bIns="45720" numCol="1" anchor="t" anchorCtr="0" compatLnSpc="1">
            <a:prstTxWarp prst="textNoShape">
              <a:avLst/>
            </a:prstTxWarp>
          </a:bodyPr>
          <a:lstStyle>
            <a:lvl1pPr>
              <a:defRPr>
                <a:latin typeface="AmsiProCond-Bold"/>
                <a:cs typeface="AmsiProCond-Bold"/>
              </a:defRPr>
            </a:lvl1pPr>
          </a:lstStyle>
          <a:p>
            <a:endParaRPr lang="pt-BR" dirty="0"/>
          </a:p>
        </p:txBody>
      </p:sp>
      <p:sp>
        <p:nvSpPr>
          <p:cNvPr id="9" name="Slide Number Placeholder 6"/>
          <p:cNvSpPr>
            <a:spLocks noGrp="1"/>
          </p:cNvSpPr>
          <p:nvPr>
            <p:ph type="sldNum" sz="quarter" idx="17"/>
          </p:nvPr>
        </p:nvSpPr>
        <p:spPr/>
        <p:txBody>
          <a:bodyPr/>
          <a:lstStyle>
            <a:lvl1pPr>
              <a:defRPr/>
            </a:lvl1pPr>
          </a:lstStyle>
          <a:p>
            <a:fld id="{FF572620-5F73-4E90-9BB6-1F65A6142BD0}" type="slidenum">
              <a:rPr lang="pt-BR"/>
              <a:pPr/>
              <a:t>‹#›</a:t>
            </a:fld>
            <a:endParaRPr lang="pt-BR"/>
          </a:p>
        </p:txBody>
      </p:sp>
    </p:spTree>
    <p:extLst>
      <p:ext uri="{BB962C8B-B14F-4D97-AF65-F5344CB8AC3E}">
        <p14:creationId xmlns:p14="http://schemas.microsoft.com/office/powerpoint/2010/main" val="323366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0" name="Google Shape;4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0" name="Google Shape;5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1" name="Google Shape;5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5" name="Google Shape;5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 name="Google Shape;5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6" name="Google Shape;6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71" name="Google Shape;71;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3" name="Google Shape;7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5C70449-F0C5-3742-A715-2A55C17C7176}"/>
              </a:ext>
            </a:extLst>
          </p:cNvPr>
          <p:cNvSpPr>
            <a:spLocks noGrp="1"/>
          </p:cNvSpPr>
          <p:nvPr>
            <p:ph type="sldNum" sz="quarter" idx="4"/>
          </p:nvPr>
        </p:nvSpPr>
        <p:spPr>
          <a:xfrm>
            <a:off x="5861098" y="6356350"/>
            <a:ext cx="469804" cy="365125"/>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A5BA30F2-EADE-E847-915A-1E3BC37EDCB4}" type="slidenum">
              <a:rPr lang="it-IT" smtClean="0"/>
              <a:pPr/>
              <a:t>‹#›</a:t>
            </a:fld>
            <a:endParaRPr lang="it-IT" dirty="0"/>
          </a:p>
        </p:txBody>
      </p:sp>
    </p:spTree>
    <p:extLst>
      <p:ext uri="{BB962C8B-B14F-4D97-AF65-F5344CB8AC3E}">
        <p14:creationId xmlns:p14="http://schemas.microsoft.com/office/powerpoint/2010/main" val="26438440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pos="7151">
          <p15:clr>
            <a:srgbClr val="F26B43"/>
          </p15:clr>
        </p15:guide>
        <p15:guide id="3" orient="horz" pos="368">
          <p15:clr>
            <a:srgbClr val="F26B43"/>
          </p15:clr>
        </p15:guide>
        <p15:guide id="4" orient="horz" pos="3997">
          <p15:clr>
            <a:srgbClr val="F26B43"/>
          </p15:clr>
        </p15:guide>
        <p15:guide id="5" pos="3727">
          <p15:clr>
            <a:srgbClr val="F26B43"/>
          </p15:clr>
        </p15:guide>
        <p15:guide id="6" pos="393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washinhcf.org/resources/wash-fit-assessment-kobo-toolbox-version" TargetMode="External"/><Relationship Id="rId4" Type="http://schemas.openxmlformats.org/officeDocument/2006/relationships/hyperlink" Target="http://www.kobotoolbox.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channel/UCmERJPGZTfolALXCDcpbkug"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washinhcf.org/wash-fi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www.washinhcf.org/contact-us/" TargetMode="External"/><Relationship Id="rId4" Type="http://schemas.openxmlformats.org/officeDocument/2006/relationships/hyperlink" Target="mailto:washinhcf@who.in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ashinhcf.org/resource/wash-fit-assessment-form-exce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ashinhcf.org/resource/wash-fit-assessment-form-kob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e.kobotoolbox.org/x/mPFgoxJ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798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C902C-B804-4958-AC24-31F95E82CDE2}"/>
              </a:ext>
            </a:extLst>
          </p:cNvPr>
          <p:cNvSpPr>
            <a:spLocks noGrp="1"/>
          </p:cNvSpPr>
          <p:nvPr>
            <p:ph type="title"/>
          </p:nvPr>
        </p:nvSpPr>
        <p:spPr>
          <a:xfrm>
            <a:off x="838200" y="198562"/>
            <a:ext cx="10515600" cy="1325563"/>
          </a:xfrm>
        </p:spPr>
        <p:txBody>
          <a:bodyPr/>
          <a:lstStyle/>
          <a:p>
            <a:r>
              <a:rPr lang="en-US" dirty="0"/>
              <a:t>Filling Out the Form: Comparison of KoBoToolbox and Excel</a:t>
            </a:r>
          </a:p>
        </p:txBody>
      </p:sp>
      <p:pic>
        <p:nvPicPr>
          <p:cNvPr id="4" name="Picture 3">
            <a:extLst>
              <a:ext uri="{FF2B5EF4-FFF2-40B4-BE49-F238E27FC236}">
                <a16:creationId xmlns:a16="http://schemas.microsoft.com/office/drawing/2014/main" id="{FDFAD1BF-D60E-4D16-B6C2-D6B69954AD9F}"/>
              </a:ext>
            </a:extLst>
          </p:cNvPr>
          <p:cNvPicPr>
            <a:picLocks noChangeAspect="1"/>
          </p:cNvPicPr>
          <p:nvPr/>
        </p:nvPicPr>
        <p:blipFill>
          <a:blip r:embed="rId3"/>
          <a:srcRect/>
          <a:stretch/>
        </p:blipFill>
        <p:spPr>
          <a:xfrm>
            <a:off x="1792538" y="1668281"/>
            <a:ext cx="9273092" cy="3044267"/>
          </a:xfrm>
          <a:prstGeom prst="rect">
            <a:avLst/>
          </a:prstGeom>
        </p:spPr>
      </p:pic>
      <p:cxnSp>
        <p:nvCxnSpPr>
          <p:cNvPr id="26" name="Google Shape;119;p3">
            <a:extLst>
              <a:ext uri="{FF2B5EF4-FFF2-40B4-BE49-F238E27FC236}">
                <a16:creationId xmlns:a16="http://schemas.microsoft.com/office/drawing/2014/main" id="{F13D9921-69B1-44A4-BCB2-1F60CBF51A6C}"/>
              </a:ext>
            </a:extLst>
          </p:cNvPr>
          <p:cNvCxnSpPr>
            <a:cxnSpLocks/>
          </p:cNvCxnSpPr>
          <p:nvPr/>
        </p:nvCxnSpPr>
        <p:spPr>
          <a:xfrm>
            <a:off x="928181" y="1412054"/>
            <a:ext cx="9489815" cy="0"/>
          </a:xfrm>
          <a:prstGeom prst="straightConnector1">
            <a:avLst/>
          </a:prstGeom>
          <a:noFill/>
          <a:ln w="19050" cap="sq" cmpd="sng">
            <a:solidFill>
              <a:schemeClr val="dk1"/>
            </a:solidFill>
            <a:prstDash val="solid"/>
            <a:miter lim="800000"/>
            <a:headEnd type="none" w="sm" len="sm"/>
            <a:tailEnd type="none" w="sm" len="sm"/>
          </a:ln>
        </p:spPr>
      </p:cxnSp>
      <p:pic>
        <p:nvPicPr>
          <p:cNvPr id="6" name="Picture 5">
            <a:extLst>
              <a:ext uri="{FF2B5EF4-FFF2-40B4-BE49-F238E27FC236}">
                <a16:creationId xmlns:a16="http://schemas.microsoft.com/office/drawing/2014/main" id="{300F4041-9E6F-43C1-BEF5-80FA41E1C765}"/>
              </a:ext>
            </a:extLst>
          </p:cNvPr>
          <p:cNvPicPr>
            <a:picLocks noChangeAspect="1"/>
          </p:cNvPicPr>
          <p:nvPr/>
        </p:nvPicPr>
        <p:blipFill>
          <a:blip r:embed="rId4"/>
          <a:stretch>
            <a:fillRect/>
          </a:stretch>
        </p:blipFill>
        <p:spPr>
          <a:xfrm>
            <a:off x="55440" y="4877726"/>
            <a:ext cx="12192000" cy="800746"/>
          </a:xfrm>
          <a:prstGeom prst="rect">
            <a:avLst/>
          </a:prstGeom>
        </p:spPr>
      </p:pic>
      <p:grpSp>
        <p:nvGrpSpPr>
          <p:cNvPr id="3" name="Group 2">
            <a:extLst>
              <a:ext uri="{FF2B5EF4-FFF2-40B4-BE49-F238E27FC236}">
                <a16:creationId xmlns:a16="http://schemas.microsoft.com/office/drawing/2014/main" id="{F404F665-BA9D-4331-8895-2E4963F5EAB4}"/>
              </a:ext>
            </a:extLst>
          </p:cNvPr>
          <p:cNvGrpSpPr/>
          <p:nvPr/>
        </p:nvGrpSpPr>
        <p:grpSpPr>
          <a:xfrm>
            <a:off x="24943" y="2141305"/>
            <a:ext cx="2037065" cy="2736421"/>
            <a:chOff x="24943" y="2141305"/>
            <a:chExt cx="2037065" cy="2736421"/>
          </a:xfrm>
        </p:grpSpPr>
        <p:sp>
          <p:nvSpPr>
            <p:cNvPr id="14" name="TextBox 13">
              <a:extLst>
                <a:ext uri="{FF2B5EF4-FFF2-40B4-BE49-F238E27FC236}">
                  <a16:creationId xmlns:a16="http://schemas.microsoft.com/office/drawing/2014/main" id="{E698BACA-AC72-4AA9-9128-3A80C414B79B}"/>
                </a:ext>
              </a:extLst>
            </p:cNvPr>
            <p:cNvSpPr txBox="1"/>
            <p:nvPr/>
          </p:nvSpPr>
          <p:spPr>
            <a:xfrm>
              <a:off x="24943" y="2141305"/>
              <a:ext cx="1072718" cy="307777"/>
            </a:xfrm>
            <a:prstGeom prst="rect">
              <a:avLst/>
            </a:prstGeom>
            <a:noFill/>
          </p:spPr>
          <p:txBody>
            <a:bodyPr wrap="square" rtlCol="0">
              <a:spAutoFit/>
            </a:bodyPr>
            <a:lstStyle/>
            <a:p>
              <a:r>
                <a:rPr lang="en-US" dirty="0">
                  <a:solidFill>
                    <a:schemeClr val="accent1">
                      <a:lumMod val="60000"/>
                      <a:lumOff val="40000"/>
                    </a:schemeClr>
                  </a:solidFill>
                </a:rPr>
                <a:t>Indicator</a:t>
              </a:r>
            </a:p>
          </p:txBody>
        </p:sp>
        <p:cxnSp>
          <p:nvCxnSpPr>
            <p:cNvPr id="16" name="Straight Arrow Connector 15">
              <a:extLst>
                <a:ext uri="{FF2B5EF4-FFF2-40B4-BE49-F238E27FC236}">
                  <a16:creationId xmlns:a16="http://schemas.microsoft.com/office/drawing/2014/main" id="{9554539C-FAB7-45DF-81D1-87746FD81A6E}"/>
                </a:ext>
              </a:extLst>
            </p:cNvPr>
            <p:cNvCxnSpPr>
              <a:cxnSpLocks/>
              <a:stCxn id="14" idx="3"/>
            </p:cNvCxnSpPr>
            <p:nvPr/>
          </p:nvCxnSpPr>
          <p:spPr>
            <a:xfrm flipV="1">
              <a:off x="1097661" y="2187596"/>
              <a:ext cx="964347" cy="107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22E959F-CF60-4C46-AA4B-10E79F796787}"/>
                </a:ext>
              </a:extLst>
            </p:cNvPr>
            <p:cNvCxnSpPr>
              <a:cxnSpLocks/>
              <a:stCxn id="14" idx="3"/>
            </p:cNvCxnSpPr>
            <p:nvPr/>
          </p:nvCxnSpPr>
          <p:spPr>
            <a:xfrm>
              <a:off x="1097661" y="2295194"/>
              <a:ext cx="964347" cy="2582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E069265F-5220-4D8D-A64C-2BEBA16C5ECC}"/>
              </a:ext>
            </a:extLst>
          </p:cNvPr>
          <p:cNvGrpSpPr/>
          <p:nvPr/>
        </p:nvGrpSpPr>
        <p:grpSpPr>
          <a:xfrm>
            <a:off x="24943" y="2478352"/>
            <a:ext cx="2037065" cy="2264338"/>
            <a:chOff x="24943" y="2478352"/>
            <a:chExt cx="2037065" cy="2264338"/>
          </a:xfrm>
        </p:grpSpPr>
        <p:sp>
          <p:nvSpPr>
            <p:cNvPr id="18" name="TextBox 17">
              <a:extLst>
                <a:ext uri="{FF2B5EF4-FFF2-40B4-BE49-F238E27FC236}">
                  <a16:creationId xmlns:a16="http://schemas.microsoft.com/office/drawing/2014/main" id="{06A90AD0-8D53-4A1A-9282-F46365291805}"/>
                </a:ext>
              </a:extLst>
            </p:cNvPr>
            <p:cNvSpPr txBox="1"/>
            <p:nvPr/>
          </p:nvSpPr>
          <p:spPr>
            <a:xfrm>
              <a:off x="24943" y="2511769"/>
              <a:ext cx="1020319" cy="307777"/>
            </a:xfrm>
            <a:prstGeom prst="rect">
              <a:avLst/>
            </a:prstGeom>
            <a:noFill/>
          </p:spPr>
          <p:txBody>
            <a:bodyPr wrap="square" rtlCol="0">
              <a:spAutoFit/>
            </a:bodyPr>
            <a:lstStyle/>
            <a:p>
              <a:r>
                <a:rPr lang="en-US" dirty="0">
                  <a:solidFill>
                    <a:schemeClr val="accent5">
                      <a:lumMod val="60000"/>
                      <a:lumOff val="40000"/>
                    </a:schemeClr>
                  </a:solidFill>
                </a:rPr>
                <a:t>Category</a:t>
              </a:r>
            </a:p>
          </p:txBody>
        </p:sp>
        <p:cxnSp>
          <p:nvCxnSpPr>
            <p:cNvPr id="30" name="Straight Arrow Connector 29">
              <a:extLst>
                <a:ext uri="{FF2B5EF4-FFF2-40B4-BE49-F238E27FC236}">
                  <a16:creationId xmlns:a16="http://schemas.microsoft.com/office/drawing/2014/main" id="{48D71225-B8A4-46EE-A65C-3791BC890603}"/>
                </a:ext>
              </a:extLst>
            </p:cNvPr>
            <p:cNvCxnSpPr>
              <a:cxnSpLocks/>
              <a:stCxn id="18" idx="3"/>
            </p:cNvCxnSpPr>
            <p:nvPr/>
          </p:nvCxnSpPr>
          <p:spPr>
            <a:xfrm flipV="1">
              <a:off x="1045262" y="2478352"/>
              <a:ext cx="1016746" cy="187306"/>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34" name="Straight Arrow Connector 33">
              <a:extLst>
                <a:ext uri="{FF2B5EF4-FFF2-40B4-BE49-F238E27FC236}">
                  <a16:creationId xmlns:a16="http://schemas.microsoft.com/office/drawing/2014/main" id="{F76E9D34-187C-4DEE-BB97-92BDDB8DDF0E}"/>
                </a:ext>
              </a:extLst>
            </p:cNvPr>
            <p:cNvCxnSpPr>
              <a:cxnSpLocks/>
            </p:cNvCxnSpPr>
            <p:nvPr/>
          </p:nvCxnSpPr>
          <p:spPr>
            <a:xfrm>
              <a:off x="1018086" y="2660655"/>
              <a:ext cx="198189" cy="2082035"/>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grpSp>
      <p:grpSp>
        <p:nvGrpSpPr>
          <p:cNvPr id="7" name="Group 6">
            <a:extLst>
              <a:ext uri="{FF2B5EF4-FFF2-40B4-BE49-F238E27FC236}">
                <a16:creationId xmlns:a16="http://schemas.microsoft.com/office/drawing/2014/main" id="{E5D86FD7-321F-4606-BDDC-FFAD2FA97962}"/>
              </a:ext>
            </a:extLst>
          </p:cNvPr>
          <p:cNvGrpSpPr/>
          <p:nvPr/>
        </p:nvGrpSpPr>
        <p:grpSpPr>
          <a:xfrm>
            <a:off x="24943" y="2728346"/>
            <a:ext cx="7362176" cy="2180724"/>
            <a:chOff x="24943" y="2728346"/>
            <a:chExt cx="7362176" cy="2180724"/>
          </a:xfrm>
        </p:grpSpPr>
        <p:sp>
          <p:nvSpPr>
            <p:cNvPr id="23" name="TextBox 22">
              <a:extLst>
                <a:ext uri="{FF2B5EF4-FFF2-40B4-BE49-F238E27FC236}">
                  <a16:creationId xmlns:a16="http://schemas.microsoft.com/office/drawing/2014/main" id="{5C7A8742-9065-4893-8192-662DAA5D8D83}"/>
                </a:ext>
              </a:extLst>
            </p:cNvPr>
            <p:cNvSpPr txBox="1"/>
            <p:nvPr/>
          </p:nvSpPr>
          <p:spPr>
            <a:xfrm>
              <a:off x="24943" y="2882233"/>
              <a:ext cx="2119257" cy="307777"/>
            </a:xfrm>
            <a:prstGeom prst="rect">
              <a:avLst/>
            </a:prstGeom>
            <a:noFill/>
          </p:spPr>
          <p:txBody>
            <a:bodyPr wrap="square" rtlCol="0">
              <a:spAutoFit/>
            </a:bodyPr>
            <a:lstStyle/>
            <a:p>
              <a:r>
                <a:rPr lang="en-US" dirty="0">
                  <a:solidFill>
                    <a:srgbClr val="FFC000"/>
                  </a:solidFill>
                </a:rPr>
                <a:t>Explanatory Notes</a:t>
              </a:r>
            </a:p>
          </p:txBody>
        </p:sp>
        <p:cxnSp>
          <p:nvCxnSpPr>
            <p:cNvPr id="38" name="Straight Arrow Connector 37">
              <a:extLst>
                <a:ext uri="{FF2B5EF4-FFF2-40B4-BE49-F238E27FC236}">
                  <a16:creationId xmlns:a16="http://schemas.microsoft.com/office/drawing/2014/main" id="{19480094-1A64-4500-8217-391E19E18B1A}"/>
                </a:ext>
              </a:extLst>
            </p:cNvPr>
            <p:cNvCxnSpPr>
              <a:cxnSpLocks/>
            </p:cNvCxnSpPr>
            <p:nvPr/>
          </p:nvCxnSpPr>
          <p:spPr>
            <a:xfrm flipV="1">
              <a:off x="1621525" y="2728346"/>
              <a:ext cx="636971" cy="307775"/>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51A4BC2-422B-43A0-B486-4E4274A1B15B}"/>
                </a:ext>
              </a:extLst>
            </p:cNvPr>
            <p:cNvCxnSpPr>
              <a:cxnSpLocks/>
            </p:cNvCxnSpPr>
            <p:nvPr/>
          </p:nvCxnSpPr>
          <p:spPr>
            <a:xfrm>
              <a:off x="1621525" y="3036124"/>
              <a:ext cx="5765594" cy="187294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628AE26-2DE4-4DA5-B70E-F63668EC6449}"/>
              </a:ext>
            </a:extLst>
          </p:cNvPr>
          <p:cNvGrpSpPr/>
          <p:nvPr/>
        </p:nvGrpSpPr>
        <p:grpSpPr>
          <a:xfrm>
            <a:off x="24943" y="3252697"/>
            <a:ext cx="6071057" cy="1740543"/>
            <a:chOff x="24943" y="3252697"/>
            <a:chExt cx="6071057" cy="1740543"/>
          </a:xfrm>
        </p:grpSpPr>
        <p:sp>
          <p:nvSpPr>
            <p:cNvPr id="25" name="TextBox 24">
              <a:extLst>
                <a:ext uri="{FF2B5EF4-FFF2-40B4-BE49-F238E27FC236}">
                  <a16:creationId xmlns:a16="http://schemas.microsoft.com/office/drawing/2014/main" id="{F07E3CE9-4EF8-4716-A390-0F53A18D59C2}"/>
                </a:ext>
              </a:extLst>
            </p:cNvPr>
            <p:cNvSpPr txBox="1"/>
            <p:nvPr/>
          </p:nvSpPr>
          <p:spPr>
            <a:xfrm>
              <a:off x="24943" y="3252697"/>
              <a:ext cx="2119257" cy="307777"/>
            </a:xfrm>
            <a:prstGeom prst="rect">
              <a:avLst/>
            </a:prstGeom>
            <a:noFill/>
          </p:spPr>
          <p:txBody>
            <a:bodyPr wrap="square" rtlCol="0">
              <a:spAutoFit/>
            </a:bodyPr>
            <a:lstStyle/>
            <a:p>
              <a:r>
                <a:rPr lang="en-US" dirty="0">
                  <a:solidFill>
                    <a:srgbClr val="7030A0"/>
                  </a:solidFill>
                </a:rPr>
                <a:t>Score</a:t>
              </a:r>
            </a:p>
          </p:txBody>
        </p:sp>
        <p:cxnSp>
          <p:nvCxnSpPr>
            <p:cNvPr id="45" name="Straight Arrow Connector 44">
              <a:extLst>
                <a:ext uri="{FF2B5EF4-FFF2-40B4-BE49-F238E27FC236}">
                  <a16:creationId xmlns:a16="http://schemas.microsoft.com/office/drawing/2014/main" id="{ADBCB714-8B8E-404B-B6E3-90A07FC57AB3}"/>
                </a:ext>
              </a:extLst>
            </p:cNvPr>
            <p:cNvCxnSpPr>
              <a:endCxn id="25" idx="3"/>
            </p:cNvCxnSpPr>
            <p:nvPr/>
          </p:nvCxnSpPr>
          <p:spPr>
            <a:xfrm flipV="1">
              <a:off x="838200" y="3406586"/>
              <a:ext cx="1306000" cy="2241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68FC482-8AF2-4706-BDE5-36C32D1C58D4}"/>
                </a:ext>
              </a:extLst>
            </p:cNvPr>
            <p:cNvCxnSpPr>
              <a:cxnSpLocks/>
            </p:cNvCxnSpPr>
            <p:nvPr/>
          </p:nvCxnSpPr>
          <p:spPr>
            <a:xfrm>
              <a:off x="838200" y="3429000"/>
              <a:ext cx="5257800" cy="156424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BCC5F47E-C28B-48D5-9A2C-2F5E93C8B9F3}"/>
              </a:ext>
            </a:extLst>
          </p:cNvPr>
          <p:cNvGrpSpPr/>
          <p:nvPr/>
        </p:nvGrpSpPr>
        <p:grpSpPr>
          <a:xfrm>
            <a:off x="24943" y="3623162"/>
            <a:ext cx="11148971" cy="1254564"/>
            <a:chOff x="24943" y="3623162"/>
            <a:chExt cx="11148971" cy="1254564"/>
          </a:xfrm>
        </p:grpSpPr>
        <p:sp>
          <p:nvSpPr>
            <p:cNvPr id="27" name="TextBox 26">
              <a:extLst>
                <a:ext uri="{FF2B5EF4-FFF2-40B4-BE49-F238E27FC236}">
                  <a16:creationId xmlns:a16="http://schemas.microsoft.com/office/drawing/2014/main" id="{7B0376CA-D4C6-4E1B-9B5C-D5273F397060}"/>
                </a:ext>
              </a:extLst>
            </p:cNvPr>
            <p:cNvSpPr txBox="1"/>
            <p:nvPr/>
          </p:nvSpPr>
          <p:spPr>
            <a:xfrm>
              <a:off x="24943" y="3623162"/>
              <a:ext cx="2119257" cy="307777"/>
            </a:xfrm>
            <a:prstGeom prst="rect">
              <a:avLst/>
            </a:prstGeom>
            <a:noFill/>
          </p:spPr>
          <p:txBody>
            <a:bodyPr wrap="square" rtlCol="0">
              <a:spAutoFit/>
            </a:bodyPr>
            <a:lstStyle/>
            <a:p>
              <a:r>
                <a:rPr lang="en-US" dirty="0">
                  <a:solidFill>
                    <a:srgbClr val="C00000"/>
                  </a:solidFill>
                </a:rPr>
                <a:t>Comments</a:t>
              </a:r>
            </a:p>
          </p:txBody>
        </p:sp>
        <p:cxnSp>
          <p:nvCxnSpPr>
            <p:cNvPr id="50" name="Straight Arrow Connector 49">
              <a:extLst>
                <a:ext uri="{FF2B5EF4-FFF2-40B4-BE49-F238E27FC236}">
                  <a16:creationId xmlns:a16="http://schemas.microsoft.com/office/drawing/2014/main" id="{1C688491-6471-4DF7-855C-E4222DEFE9D7}"/>
                </a:ext>
              </a:extLst>
            </p:cNvPr>
            <p:cNvCxnSpPr>
              <a:cxnSpLocks/>
            </p:cNvCxnSpPr>
            <p:nvPr/>
          </p:nvCxnSpPr>
          <p:spPr>
            <a:xfrm>
              <a:off x="1315092" y="3791164"/>
              <a:ext cx="829108" cy="2568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6C4C7BC-CFCC-4D5C-A9FF-EC8BDFF45007}"/>
                </a:ext>
              </a:extLst>
            </p:cNvPr>
            <p:cNvCxnSpPr>
              <a:cxnSpLocks/>
            </p:cNvCxnSpPr>
            <p:nvPr/>
          </p:nvCxnSpPr>
          <p:spPr>
            <a:xfrm>
              <a:off x="1315092" y="3791164"/>
              <a:ext cx="9858822" cy="108656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323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3B1CB6-7F94-4CFC-AC3F-F91783851DCC}"/>
              </a:ext>
            </a:extLst>
          </p:cNvPr>
          <p:cNvPicPr>
            <a:picLocks noChangeAspect="1"/>
          </p:cNvPicPr>
          <p:nvPr/>
        </p:nvPicPr>
        <p:blipFill>
          <a:blip r:embed="rId3"/>
          <a:srcRect/>
          <a:stretch/>
        </p:blipFill>
        <p:spPr>
          <a:xfrm>
            <a:off x="0" y="1667665"/>
            <a:ext cx="9848114" cy="4825210"/>
          </a:xfrm>
          <a:prstGeom prst="rect">
            <a:avLst/>
          </a:prstGeom>
        </p:spPr>
      </p:pic>
      <p:cxnSp>
        <p:nvCxnSpPr>
          <p:cNvPr id="16" name="Straight Arrow Connector 15">
            <a:extLst>
              <a:ext uri="{FF2B5EF4-FFF2-40B4-BE49-F238E27FC236}">
                <a16:creationId xmlns:a16="http://schemas.microsoft.com/office/drawing/2014/main" id="{9554539C-FAB7-45DF-81D1-87746FD81A6E}"/>
              </a:ext>
            </a:extLst>
          </p:cNvPr>
          <p:cNvCxnSpPr>
            <a:cxnSpLocks/>
          </p:cNvCxnSpPr>
          <p:nvPr/>
        </p:nvCxnSpPr>
        <p:spPr>
          <a:xfrm flipH="1" flipV="1">
            <a:off x="6801492" y="3825528"/>
            <a:ext cx="2839601" cy="749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FEC902C-B804-4958-AC24-31F95E82CDE2}"/>
              </a:ext>
            </a:extLst>
          </p:cNvPr>
          <p:cNvSpPr>
            <a:spLocks noGrp="1"/>
          </p:cNvSpPr>
          <p:nvPr>
            <p:ph type="title"/>
          </p:nvPr>
        </p:nvSpPr>
        <p:spPr/>
        <p:txBody>
          <a:bodyPr/>
          <a:lstStyle/>
          <a:p>
            <a:r>
              <a:rPr lang="en-US" dirty="0"/>
              <a:t>Filling Out the Form</a:t>
            </a:r>
          </a:p>
        </p:txBody>
      </p:sp>
      <p:sp>
        <p:nvSpPr>
          <p:cNvPr id="14" name="TextBox 13">
            <a:extLst>
              <a:ext uri="{FF2B5EF4-FFF2-40B4-BE49-F238E27FC236}">
                <a16:creationId xmlns:a16="http://schemas.microsoft.com/office/drawing/2014/main" id="{E698BACA-AC72-4AA9-9128-3A80C414B79B}"/>
              </a:ext>
            </a:extLst>
          </p:cNvPr>
          <p:cNvSpPr txBox="1"/>
          <p:nvPr/>
        </p:nvSpPr>
        <p:spPr>
          <a:xfrm>
            <a:off x="9641092" y="4421059"/>
            <a:ext cx="2119257" cy="307777"/>
          </a:xfrm>
          <a:prstGeom prst="rect">
            <a:avLst/>
          </a:prstGeom>
          <a:noFill/>
        </p:spPr>
        <p:txBody>
          <a:bodyPr wrap="square" rtlCol="0">
            <a:spAutoFit/>
          </a:bodyPr>
          <a:lstStyle/>
          <a:p>
            <a:r>
              <a:rPr lang="en-US" dirty="0">
                <a:solidFill>
                  <a:schemeClr val="accent1">
                    <a:lumMod val="60000"/>
                    <a:lumOff val="40000"/>
                  </a:schemeClr>
                </a:solidFill>
              </a:rPr>
              <a:t>Scoring auto-populates</a:t>
            </a:r>
          </a:p>
        </p:txBody>
      </p:sp>
      <p:sp>
        <p:nvSpPr>
          <p:cNvPr id="18" name="TextBox 17">
            <a:extLst>
              <a:ext uri="{FF2B5EF4-FFF2-40B4-BE49-F238E27FC236}">
                <a16:creationId xmlns:a16="http://schemas.microsoft.com/office/drawing/2014/main" id="{06A90AD0-8D53-4A1A-9282-F46365291805}"/>
              </a:ext>
            </a:extLst>
          </p:cNvPr>
          <p:cNvSpPr txBox="1"/>
          <p:nvPr/>
        </p:nvSpPr>
        <p:spPr>
          <a:xfrm>
            <a:off x="9641092" y="2070430"/>
            <a:ext cx="2119257" cy="523220"/>
          </a:xfrm>
          <a:prstGeom prst="rect">
            <a:avLst/>
          </a:prstGeom>
          <a:noFill/>
        </p:spPr>
        <p:txBody>
          <a:bodyPr wrap="square" rtlCol="0">
            <a:spAutoFit/>
          </a:bodyPr>
          <a:lstStyle/>
          <a:p>
            <a:r>
              <a:rPr lang="en-US" dirty="0">
                <a:solidFill>
                  <a:schemeClr val="accent1">
                    <a:lumMod val="60000"/>
                    <a:lumOff val="40000"/>
                  </a:schemeClr>
                </a:solidFill>
              </a:rPr>
              <a:t>General notes for the section  - major issues </a:t>
            </a:r>
          </a:p>
        </p:txBody>
      </p:sp>
      <p:cxnSp>
        <p:nvCxnSpPr>
          <p:cNvPr id="19" name="Straight Arrow Connector 18">
            <a:extLst>
              <a:ext uri="{FF2B5EF4-FFF2-40B4-BE49-F238E27FC236}">
                <a16:creationId xmlns:a16="http://schemas.microsoft.com/office/drawing/2014/main" id="{081BCE59-5496-4A6A-80FD-7DE325AEDFC0}"/>
              </a:ext>
            </a:extLst>
          </p:cNvPr>
          <p:cNvCxnSpPr>
            <a:cxnSpLocks/>
            <a:stCxn id="18" idx="1"/>
          </p:cNvCxnSpPr>
          <p:nvPr/>
        </p:nvCxnSpPr>
        <p:spPr>
          <a:xfrm flipH="1">
            <a:off x="6581438" y="2332040"/>
            <a:ext cx="3059654" cy="70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C7A8742-9065-4893-8192-662DAA5D8D83}"/>
              </a:ext>
            </a:extLst>
          </p:cNvPr>
          <p:cNvSpPr txBox="1"/>
          <p:nvPr/>
        </p:nvSpPr>
        <p:spPr>
          <a:xfrm>
            <a:off x="9777046" y="2927570"/>
            <a:ext cx="2119257" cy="523220"/>
          </a:xfrm>
          <a:prstGeom prst="rect">
            <a:avLst/>
          </a:prstGeom>
          <a:noFill/>
        </p:spPr>
        <p:txBody>
          <a:bodyPr wrap="square" rtlCol="0">
            <a:spAutoFit/>
          </a:bodyPr>
          <a:lstStyle/>
          <a:p>
            <a:r>
              <a:rPr lang="en-US" dirty="0">
                <a:solidFill>
                  <a:schemeClr val="accent1">
                    <a:lumMod val="60000"/>
                    <a:lumOff val="40000"/>
                  </a:schemeClr>
                </a:solidFill>
              </a:rPr>
              <a:t>Photo can be uploaded or taken directly in form </a:t>
            </a:r>
          </a:p>
        </p:txBody>
      </p:sp>
      <p:cxnSp>
        <p:nvCxnSpPr>
          <p:cNvPr id="24" name="Straight Arrow Connector 23">
            <a:extLst>
              <a:ext uri="{FF2B5EF4-FFF2-40B4-BE49-F238E27FC236}">
                <a16:creationId xmlns:a16="http://schemas.microsoft.com/office/drawing/2014/main" id="{A42EDD58-F189-4A7F-8216-94159B1885CB}"/>
              </a:ext>
            </a:extLst>
          </p:cNvPr>
          <p:cNvCxnSpPr>
            <a:cxnSpLocks/>
          </p:cNvCxnSpPr>
          <p:nvPr/>
        </p:nvCxnSpPr>
        <p:spPr>
          <a:xfrm flipH="1">
            <a:off x="6715795" y="3189180"/>
            <a:ext cx="30612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Google Shape;119;p3">
            <a:extLst>
              <a:ext uri="{FF2B5EF4-FFF2-40B4-BE49-F238E27FC236}">
                <a16:creationId xmlns:a16="http://schemas.microsoft.com/office/drawing/2014/main" id="{F13D9921-69B1-44A4-BCB2-1F60CBF51A6C}"/>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2564326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title"/>
          </p:nvPr>
        </p:nvSpPr>
        <p:spPr>
          <a:xfrm>
            <a:off x="770168" y="307943"/>
            <a:ext cx="1065677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Scoring in KoboToolbox</a:t>
            </a:r>
            <a:endParaRPr dirty="0"/>
          </a:p>
        </p:txBody>
      </p:sp>
      <mc:AlternateContent xmlns:mc="http://schemas.openxmlformats.org/markup-compatibility/2006" xmlns:a14="http://schemas.microsoft.com/office/drawing/2010/main">
        <mc:Choice Requires="a14">
          <p:sp>
            <p:nvSpPr>
              <p:cNvPr id="227" name="Google Shape;227;p15"/>
              <p:cNvSpPr txBox="1">
                <a:spLocks noGrp="1"/>
              </p:cNvSpPr>
              <p:nvPr>
                <p:ph type="body" idx="1"/>
              </p:nvPr>
            </p:nvSpPr>
            <p:spPr>
              <a:xfrm>
                <a:off x="451885" y="2035519"/>
                <a:ext cx="1065677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Questions can be skipped and calculations will be based on the questions answered</a:t>
                </a:r>
              </a:p>
              <a:p>
                <a:pPr marL="228600" lvl="0" indent="-228600" algn="l" rtl="0">
                  <a:lnSpc>
                    <a:spcPct val="90000"/>
                  </a:lnSpc>
                  <a:spcBef>
                    <a:spcPts val="0"/>
                  </a:spcBef>
                  <a:spcAft>
                    <a:spcPts val="0"/>
                  </a:spcAft>
                  <a:buClr>
                    <a:schemeClr val="dk1"/>
                  </a:buClr>
                  <a:buSzPts val="2400"/>
                  <a:buChar char="•"/>
                </a:pPr>
                <a:r>
                  <a:rPr lang="en-US" sz="2400" dirty="0"/>
                  <a:t>Overall facility score % is based on weighting: met (2), partially met (1) and not met (0). So the calculation is:</a:t>
                </a:r>
              </a:p>
              <a:p>
                <a:pPr marL="0" lvl="0" indent="0" algn="l" rtl="0">
                  <a:lnSpc>
                    <a:spcPct val="90000"/>
                  </a:lnSpc>
                  <a:spcBef>
                    <a:spcPts val="0"/>
                  </a:spcBef>
                  <a:spcAft>
                    <a:spcPts val="0"/>
                  </a:spcAft>
                  <a:buClr>
                    <a:schemeClr val="dk1"/>
                  </a:buClr>
                  <a:buSzPts val="2400"/>
                  <a:buNone/>
                </a:pPr>
                <a:endParaRPr lang="en-US" sz="2400" dirty="0"/>
              </a:p>
              <a:p>
                <a:pPr marL="0" lvl="0" indent="0" algn="ctr" rtl="0">
                  <a:lnSpc>
                    <a:spcPct val="90000"/>
                  </a:lnSpc>
                  <a:spcBef>
                    <a:spcPts val="0"/>
                  </a:spcBef>
                  <a:spcAft>
                    <a:spcPts val="0"/>
                  </a:spcAft>
                  <a:buClr>
                    <a:schemeClr val="dk1"/>
                  </a:buClr>
                  <a:buSzPts val="2400"/>
                  <a:buNone/>
                </a:pPr>
                <a:r>
                  <a:rPr lang="en-US" sz="2400" dirty="0"/>
                  <a:t> </a:t>
                </a:r>
                <a14:m>
                  <m:oMath xmlns:m="http://schemas.openxmlformats.org/officeDocument/2006/math">
                    <m:r>
                      <a:rPr lang="en-US" sz="2400" b="0" i="1" smtClean="0">
                        <a:latin typeface="Cambria Math" panose="02040503050406030204" pitchFamily="18" charset="0"/>
                      </a:rPr>
                      <m:t>𝐹𝑎𝑐𝑖𝑙𝑖𝑡𝑦</m:t>
                    </m:r>
                    <m:r>
                      <a:rPr lang="en-US" sz="2400" b="0" i="1" smtClean="0">
                        <a:latin typeface="Cambria Math" panose="02040503050406030204" pitchFamily="18" charset="0"/>
                      </a:rPr>
                      <m:t> </m:t>
                    </m:r>
                    <m:r>
                      <a:rPr lang="en-US" sz="2400" b="0" i="1" smtClean="0">
                        <a:latin typeface="Cambria Math" panose="02040503050406030204" pitchFamily="18" charset="0"/>
                      </a:rPr>
                      <m:t>𝑠𝑐𝑜𝑟𝑒</m:t>
                    </m:r>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e>
                    </m:d>
                    <m:r>
                      <a:rPr lang="en-US" sz="2400" b="0" i="1" smtClean="0">
                        <a:latin typeface="Cambria Math" panose="02040503050406030204" pitchFamily="18" charset="0"/>
                      </a:rPr>
                      <m:t>=</m:t>
                    </m:r>
                    <m:f>
                      <m:fPr>
                        <m:ctrlPr>
                          <a:rPr lang="ar-AE" sz="2400" i="1" smtClean="0">
                            <a:latin typeface="Cambria Math" panose="02040503050406030204" pitchFamily="18" charset="0"/>
                          </a:rPr>
                        </m:ctrlPr>
                      </m:fPr>
                      <m:num>
                        <m:r>
                          <a:rPr lang="en-US" sz="2400" b="0" i="1" smtClean="0">
                            <a:latin typeface="Cambria Math" panose="02040503050406030204" pitchFamily="18" charset="0"/>
                          </a:rPr>
                          <m:t>2</m:t>
                        </m:r>
                        <m:r>
                          <a:rPr lang="en-US" sz="2400" b="0" i="1" smtClean="0">
                            <a:latin typeface="Cambria Math" panose="02040503050406030204" pitchFamily="18" charset="0"/>
                          </a:rPr>
                          <m:t>∗</m:t>
                        </m:r>
                        <m:r>
                          <a:rPr lang="en-US" sz="2400" b="0" i="1" smtClean="0">
                            <a:latin typeface="Cambria Math" panose="02040503050406030204" pitchFamily="18" charset="0"/>
                          </a:rPr>
                          <m:t>𝑠𝑢𝑚</m:t>
                        </m:r>
                        <m:r>
                          <a:rPr lang="en-US" sz="2400" b="0" i="1" smtClean="0">
                            <a:latin typeface="Cambria Math" panose="02040503050406030204" pitchFamily="18" charset="0"/>
                          </a:rPr>
                          <m:t> </m:t>
                        </m:r>
                        <m:r>
                          <a:rPr lang="en-US" sz="2400" b="0" i="1" smtClean="0">
                            <a:latin typeface="Cambria Math" panose="02040503050406030204" pitchFamily="18" charset="0"/>
                          </a:rPr>
                          <m:t>𝑜𝑓</m:t>
                        </m:r>
                        <m:r>
                          <a:rPr lang="en-US" sz="2400" b="0" i="1" smtClean="0">
                            <a:latin typeface="Cambria Math" panose="02040503050406030204" pitchFamily="18" charset="0"/>
                          </a:rPr>
                          <m:t> </m:t>
                        </m:r>
                        <m:r>
                          <a:rPr lang="en-US" sz="2400" b="0" i="1" smtClean="0">
                            <a:latin typeface="Cambria Math" panose="02040503050406030204" pitchFamily="18" charset="0"/>
                          </a:rPr>
                          <m:t>𝑚𝑒𝑡</m:t>
                        </m:r>
                        <m:r>
                          <a:rPr lang="en-US" sz="2400" b="0" i="1" smtClean="0">
                            <a:latin typeface="Cambria Math" panose="02040503050406030204" pitchFamily="18" charset="0"/>
                          </a:rPr>
                          <m:t>+</m:t>
                        </m:r>
                        <m:r>
                          <a:rPr lang="en-US" sz="2400" b="0" i="1" smtClean="0">
                            <a:latin typeface="Cambria Math" panose="02040503050406030204" pitchFamily="18" charset="0"/>
                          </a:rPr>
                          <m:t>1</m:t>
                        </m:r>
                        <m:r>
                          <a:rPr lang="en-US" sz="2400" b="0" i="1" smtClean="0">
                            <a:latin typeface="Cambria Math" panose="02040503050406030204" pitchFamily="18" charset="0"/>
                          </a:rPr>
                          <m:t>∗</m:t>
                        </m:r>
                        <m:r>
                          <a:rPr lang="en-US" sz="2400" b="0" i="1" smtClean="0">
                            <a:latin typeface="Cambria Math" panose="02040503050406030204" pitchFamily="18" charset="0"/>
                          </a:rPr>
                          <m:t>𝑠𝑢𝑚</m:t>
                        </m:r>
                        <m:r>
                          <a:rPr lang="en-US" sz="2400" b="0" i="1" smtClean="0">
                            <a:latin typeface="Cambria Math" panose="02040503050406030204" pitchFamily="18" charset="0"/>
                          </a:rPr>
                          <m:t> </m:t>
                        </m:r>
                        <m:r>
                          <a:rPr lang="en-US" sz="2400" b="0" i="1" smtClean="0">
                            <a:latin typeface="Cambria Math" panose="02040503050406030204" pitchFamily="18" charset="0"/>
                          </a:rPr>
                          <m:t>𝑜𝑓</m:t>
                        </m:r>
                        <m:r>
                          <a:rPr lang="en-US" sz="2400" b="0" i="1" smtClean="0">
                            <a:latin typeface="Cambria Math" panose="02040503050406030204" pitchFamily="18" charset="0"/>
                          </a:rPr>
                          <m:t> </m:t>
                        </m:r>
                        <m:r>
                          <a:rPr lang="en-US" sz="2400" b="0" i="1" smtClean="0">
                            <a:latin typeface="Cambria Math" panose="02040503050406030204" pitchFamily="18" charset="0"/>
                          </a:rPr>
                          <m:t>𝑝𝑎𝑟𝑡𝑖𝑎𝑙𝑙𝑦</m:t>
                        </m:r>
                        <m:r>
                          <a:rPr lang="en-US" sz="2400" b="0" i="1" smtClean="0">
                            <a:latin typeface="Cambria Math" panose="02040503050406030204" pitchFamily="18" charset="0"/>
                          </a:rPr>
                          <m:t>+</m:t>
                        </m:r>
                        <m:r>
                          <a:rPr lang="en-US" sz="2400" b="0" i="1" smtClean="0">
                            <a:latin typeface="Cambria Math" panose="02040503050406030204" pitchFamily="18" charset="0"/>
                          </a:rPr>
                          <m:t>0</m:t>
                        </m:r>
                        <m:r>
                          <a:rPr lang="en-US" sz="2400" b="0" i="1" smtClean="0">
                            <a:latin typeface="Cambria Math" panose="02040503050406030204" pitchFamily="18" charset="0"/>
                          </a:rPr>
                          <m:t>∗</m:t>
                        </m:r>
                        <m:r>
                          <a:rPr lang="en-US" sz="2400" b="0" i="1" smtClean="0">
                            <a:latin typeface="Cambria Math" panose="02040503050406030204" pitchFamily="18" charset="0"/>
                          </a:rPr>
                          <m:t>𝑠𝑢𝑚</m:t>
                        </m:r>
                        <m:r>
                          <a:rPr lang="en-US" sz="2400" b="0" i="1" smtClean="0">
                            <a:latin typeface="Cambria Math" panose="02040503050406030204" pitchFamily="18" charset="0"/>
                          </a:rPr>
                          <m:t> </m:t>
                        </m:r>
                        <m:r>
                          <a:rPr lang="en-US" sz="2400" b="0" i="1" smtClean="0">
                            <a:latin typeface="Cambria Math" panose="02040503050406030204" pitchFamily="18" charset="0"/>
                          </a:rPr>
                          <m:t>𝑜𝑓</m:t>
                        </m:r>
                        <m:r>
                          <a:rPr lang="en-US" sz="2400" b="0" i="1" smtClean="0">
                            <a:latin typeface="Cambria Math" panose="02040503050406030204" pitchFamily="18" charset="0"/>
                          </a:rPr>
                          <m:t> </m:t>
                        </m:r>
                        <m:r>
                          <a:rPr lang="en-US" sz="2400" b="0" i="1" smtClean="0">
                            <a:latin typeface="Cambria Math" panose="02040503050406030204" pitchFamily="18" charset="0"/>
                          </a:rPr>
                          <m:t>𝑛𝑜𝑡</m:t>
                        </m:r>
                        <m:r>
                          <a:rPr lang="en-US" sz="2400" b="0" i="1" smtClean="0">
                            <a:latin typeface="Cambria Math" panose="02040503050406030204" pitchFamily="18" charset="0"/>
                          </a:rPr>
                          <m:t> </m:t>
                        </m:r>
                        <m:r>
                          <a:rPr lang="en-US" sz="2400" b="0" i="1" smtClean="0">
                            <a:latin typeface="Cambria Math" panose="02040503050406030204" pitchFamily="18" charset="0"/>
                          </a:rPr>
                          <m:t>𝑚𝑒𝑡</m:t>
                        </m:r>
                        <m:r>
                          <a:rPr lang="en-US" sz="2400" b="0" i="1" smtClean="0">
                            <a:latin typeface="Cambria Math" panose="02040503050406030204" pitchFamily="18" charset="0"/>
                          </a:rPr>
                          <m:t> </m:t>
                        </m:r>
                      </m:num>
                      <m:den>
                        <m:r>
                          <a:rPr lang="en-US" sz="2400" b="0" i="1" smtClean="0">
                            <a:latin typeface="Cambria Math" panose="02040503050406030204" pitchFamily="18" charset="0"/>
                          </a:rPr>
                          <m:t>2</m:t>
                        </m:r>
                        <m:r>
                          <a:rPr lang="en-US" sz="2400" b="0" i="1" smtClean="0">
                            <a:latin typeface="Cambria Math" panose="02040503050406030204" pitchFamily="18" charset="0"/>
                          </a:rPr>
                          <m:t>∗</m:t>
                        </m:r>
                        <m:r>
                          <a:rPr lang="en-US" sz="2400" b="0" i="1" smtClean="0">
                            <a:latin typeface="Cambria Math" panose="02040503050406030204" pitchFamily="18" charset="0"/>
                          </a:rPr>
                          <m:t>𝑡𝑜𝑡𝑎𝑙</m:t>
                        </m:r>
                        <m:r>
                          <a:rPr lang="en-US" sz="2400" b="0" i="1" smtClean="0">
                            <a:latin typeface="Cambria Math" panose="02040503050406030204" pitchFamily="18" charset="0"/>
                          </a:rPr>
                          <m:t> </m:t>
                        </m:r>
                        <m:r>
                          <a:rPr lang="en-US" sz="2400" b="0" i="1" smtClean="0">
                            <a:latin typeface="Cambria Math" panose="02040503050406030204" pitchFamily="18" charset="0"/>
                          </a:rPr>
                          <m:t>𝑖𝑛𝑑𝑖𝑐𝑎𝑡𝑜𝑟𝑠</m:t>
                        </m:r>
                        <m:r>
                          <a:rPr lang="en-US" sz="2400" b="0" i="1" smtClean="0">
                            <a:latin typeface="Cambria Math" panose="02040503050406030204" pitchFamily="18" charset="0"/>
                          </a:rPr>
                          <m:t> </m:t>
                        </m:r>
                      </m:den>
                    </m:f>
                    <m:r>
                      <a:rPr lang="en-US" sz="2400" b="0" i="1" smtClean="0">
                        <a:latin typeface="Cambria Math" panose="02040503050406030204" pitchFamily="18" charset="0"/>
                      </a:rPr>
                      <m:t>𝑋</m:t>
                    </m:r>
                    <m:r>
                      <a:rPr lang="en-US" sz="2400" b="0" i="1" smtClean="0">
                        <a:latin typeface="Cambria Math" panose="02040503050406030204" pitchFamily="18" charset="0"/>
                      </a:rPr>
                      <m:t> </m:t>
                    </m:r>
                    <m:r>
                      <a:rPr lang="en-US" sz="2400" b="0" i="1" smtClean="0">
                        <a:latin typeface="Cambria Math" panose="02040503050406030204" pitchFamily="18" charset="0"/>
                      </a:rPr>
                      <m:t>100</m:t>
                    </m:r>
                  </m:oMath>
                </a14:m>
                <a:endParaRPr lang="ar-AE" sz="2400" dirty="0"/>
              </a:p>
              <a:p>
                <a:pPr marL="228600" lvl="0" indent="-228600" algn="l" rtl="0">
                  <a:lnSpc>
                    <a:spcPct val="90000"/>
                  </a:lnSpc>
                  <a:spcBef>
                    <a:spcPts val="0"/>
                  </a:spcBef>
                  <a:spcAft>
                    <a:spcPts val="0"/>
                  </a:spcAft>
                  <a:buClr>
                    <a:schemeClr val="dk1"/>
                  </a:buClr>
                  <a:buSzPts val="2400"/>
                  <a:buChar char="•"/>
                </a:pPr>
                <a:endParaRPr lang="en-US" sz="2400" dirty="0"/>
              </a:p>
              <a:p>
                <a:pPr marL="228600" lvl="0" indent="-228600" algn="l" rtl="0">
                  <a:lnSpc>
                    <a:spcPct val="90000"/>
                  </a:lnSpc>
                  <a:spcBef>
                    <a:spcPts val="0"/>
                  </a:spcBef>
                  <a:spcAft>
                    <a:spcPts val="0"/>
                  </a:spcAft>
                  <a:buClr>
                    <a:schemeClr val="dk1"/>
                  </a:buClr>
                  <a:buSzPts val="2400"/>
                  <a:buChar char="•"/>
                </a:pPr>
                <a:r>
                  <a:rPr lang="en-US" sz="2400" dirty="0"/>
                  <a:t>JMP scoring based only on the questions addressed in JMP</a:t>
                </a:r>
                <a:endParaRPr lang="ar-AE" sz="2400" dirty="0"/>
              </a:p>
              <a:p>
                <a:pPr marL="228600" lvl="0" indent="-228600" algn="l" rtl="0">
                  <a:lnSpc>
                    <a:spcPct val="90000"/>
                  </a:lnSpc>
                  <a:spcBef>
                    <a:spcPts val="0"/>
                  </a:spcBef>
                  <a:spcAft>
                    <a:spcPts val="0"/>
                  </a:spcAft>
                  <a:buClr>
                    <a:schemeClr val="dk1"/>
                  </a:buClr>
                  <a:buSzPts val="2400"/>
                  <a:buChar char="•"/>
                </a:pPr>
                <a:endParaRPr lang="ar-AE" dirty="0"/>
              </a:p>
              <a:p>
                <a:pPr marL="228600" lvl="0" indent="-50800" algn="l" rtl="0">
                  <a:lnSpc>
                    <a:spcPct val="90000"/>
                  </a:lnSpc>
                  <a:spcBef>
                    <a:spcPts val="1000"/>
                  </a:spcBef>
                  <a:spcAft>
                    <a:spcPts val="0"/>
                  </a:spcAft>
                  <a:buClr>
                    <a:schemeClr val="dk1"/>
                  </a:buClr>
                  <a:buSzPts val="2800"/>
                  <a:buNone/>
                </a:pPr>
                <a:endParaRPr dirty="0"/>
              </a:p>
            </p:txBody>
          </p:sp>
        </mc:Choice>
        <mc:Fallback xmlns="">
          <p:sp>
            <p:nvSpPr>
              <p:cNvPr id="227" name="Google Shape;227;p15"/>
              <p:cNvSpPr txBox="1">
                <a:spLocks noGrp="1" noRot="1" noChangeAspect="1" noMove="1" noResize="1" noEditPoints="1" noAdjustHandles="1" noChangeArrowheads="1" noChangeShapeType="1" noTextEdit="1"/>
              </p:cNvSpPr>
              <p:nvPr>
                <p:ph type="body" idx="1"/>
              </p:nvPr>
            </p:nvSpPr>
            <p:spPr>
              <a:xfrm>
                <a:off x="451885" y="2035519"/>
                <a:ext cx="10656775" cy="4351338"/>
              </a:xfrm>
              <a:prstGeom prst="rect">
                <a:avLst/>
              </a:prstGeom>
              <a:blipFill>
                <a:blip r:embed="rId3"/>
                <a:stretch>
                  <a:fillRect l="-744" t="-1961"/>
                </a:stretch>
              </a:blipFill>
              <a:ln>
                <a:noFill/>
              </a:ln>
            </p:spPr>
            <p:txBody>
              <a:bodyPr/>
              <a:lstStyle/>
              <a:p>
                <a:r>
                  <a:rPr lang="en-US">
                    <a:noFill/>
                  </a:rPr>
                  <a:t> </a:t>
                </a:r>
              </a:p>
            </p:txBody>
          </p:sp>
        </mc:Fallback>
      </mc:AlternateContent>
      <p:cxnSp>
        <p:nvCxnSpPr>
          <p:cNvPr id="71" name="Google Shape;119;p3">
            <a:extLst>
              <a:ext uri="{FF2B5EF4-FFF2-40B4-BE49-F238E27FC236}">
                <a16:creationId xmlns:a16="http://schemas.microsoft.com/office/drawing/2014/main" id="{0B68E2FF-4722-4D94-B5D9-3C50E52CAFA2}"/>
              </a:ext>
            </a:extLst>
          </p:cNvPr>
          <p:cNvCxnSpPr>
            <a:cxnSpLocks/>
          </p:cNvCxnSpPr>
          <p:nvPr/>
        </p:nvCxnSpPr>
        <p:spPr>
          <a:xfrm>
            <a:off x="788349" y="1390539"/>
            <a:ext cx="10746328" cy="0"/>
          </a:xfrm>
          <a:prstGeom prst="straightConnector1">
            <a:avLst/>
          </a:prstGeom>
          <a:noFill/>
          <a:ln w="19050" cap="sq" cmpd="sng">
            <a:solidFill>
              <a:schemeClr val="dk1"/>
            </a:solidFill>
            <a:prstDash val="solid"/>
            <a:miter lim="800000"/>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D044D-F209-4270-817B-80C2EE0FB022}"/>
              </a:ext>
            </a:extLst>
          </p:cNvPr>
          <p:cNvSpPr>
            <a:spLocks noGrp="1"/>
          </p:cNvSpPr>
          <p:nvPr>
            <p:ph type="title"/>
          </p:nvPr>
        </p:nvSpPr>
        <p:spPr>
          <a:xfrm>
            <a:off x="838200" y="61210"/>
            <a:ext cx="10515600" cy="1325563"/>
          </a:xfrm>
        </p:spPr>
        <p:txBody>
          <a:bodyPr/>
          <a:lstStyle/>
          <a:p>
            <a:r>
              <a:rPr lang="en-US" dirty="0"/>
              <a:t>How do you set up the form for your organization/country/facility?</a:t>
            </a:r>
          </a:p>
        </p:txBody>
      </p:sp>
      <p:pic>
        <p:nvPicPr>
          <p:cNvPr id="4" name="Picture 3">
            <a:extLst>
              <a:ext uri="{FF2B5EF4-FFF2-40B4-BE49-F238E27FC236}">
                <a16:creationId xmlns:a16="http://schemas.microsoft.com/office/drawing/2014/main" id="{12AAEAD7-86B0-4109-BE32-099E989F7328}"/>
              </a:ext>
            </a:extLst>
          </p:cNvPr>
          <p:cNvPicPr>
            <a:picLocks noChangeAspect="1"/>
          </p:cNvPicPr>
          <p:nvPr/>
        </p:nvPicPr>
        <p:blipFill>
          <a:blip r:embed="rId3"/>
          <a:stretch>
            <a:fillRect/>
          </a:stretch>
        </p:blipFill>
        <p:spPr>
          <a:xfrm>
            <a:off x="57150" y="2063610"/>
            <a:ext cx="7446003" cy="3604559"/>
          </a:xfrm>
          <a:prstGeom prst="rect">
            <a:avLst/>
          </a:prstGeom>
        </p:spPr>
      </p:pic>
      <p:sp>
        <p:nvSpPr>
          <p:cNvPr id="3" name="Text Placeholder 2">
            <a:extLst>
              <a:ext uri="{FF2B5EF4-FFF2-40B4-BE49-F238E27FC236}">
                <a16:creationId xmlns:a16="http://schemas.microsoft.com/office/drawing/2014/main" id="{A6BB914B-B167-4DFA-807F-737566156258}"/>
              </a:ext>
            </a:extLst>
          </p:cNvPr>
          <p:cNvSpPr>
            <a:spLocks noGrp="1"/>
          </p:cNvSpPr>
          <p:nvPr>
            <p:ph type="body" idx="1"/>
          </p:nvPr>
        </p:nvSpPr>
        <p:spPr>
          <a:xfrm>
            <a:off x="7888717" y="1490851"/>
            <a:ext cx="4303283" cy="5035843"/>
          </a:xfrm>
        </p:spPr>
        <p:txBody>
          <a:bodyPr>
            <a:normAutofit fontScale="85000" lnSpcReduction="20000"/>
          </a:bodyPr>
          <a:lstStyle/>
          <a:p>
            <a:pPr marL="628650" indent="-514350">
              <a:buSzPct val="86000"/>
              <a:buFont typeface="+mj-lt"/>
              <a:buAutoNum type="arabicPeriod"/>
            </a:pPr>
            <a:r>
              <a:rPr lang="en-US" dirty="0"/>
              <a:t>Designate an administrator</a:t>
            </a:r>
          </a:p>
          <a:p>
            <a:pPr marL="628650" indent="-514350">
              <a:buSzPct val="86000"/>
              <a:buFont typeface="+mj-lt"/>
              <a:buAutoNum type="arabicPeriod"/>
            </a:pPr>
            <a:r>
              <a:rPr lang="en-US" dirty="0"/>
              <a:t>Sign up for a KoBoToolbox account  (</a:t>
            </a:r>
            <a:r>
              <a:rPr lang="en-US" dirty="0">
                <a:hlinkClick r:id="rId4"/>
              </a:rPr>
              <a:t>www.kobotoolbox.org</a:t>
            </a:r>
            <a:r>
              <a:rPr lang="en-US" dirty="0"/>
              <a:t>)</a:t>
            </a:r>
          </a:p>
          <a:p>
            <a:pPr marL="628650" indent="-514350">
              <a:buSzPct val="86000"/>
              <a:buFont typeface="+mj-lt"/>
              <a:buAutoNum type="arabicPeriod"/>
            </a:pPr>
            <a:r>
              <a:rPr lang="en-US" dirty="0"/>
              <a:t>Download the Excel version of the survey at the </a:t>
            </a:r>
            <a:r>
              <a:rPr lang="en-US" dirty="0">
                <a:hlinkClick r:id="rId5"/>
              </a:rPr>
              <a:t>www.washinhcf.org/resources/wash-fit-assessment-kobo-toolbox-version</a:t>
            </a:r>
            <a:r>
              <a:rPr lang="en-US" dirty="0"/>
              <a:t> </a:t>
            </a:r>
          </a:p>
          <a:p>
            <a:pPr marL="628650" indent="-514350">
              <a:buSzPct val="86000"/>
              <a:buFont typeface="+mj-lt"/>
              <a:buAutoNum type="arabicPeriod"/>
            </a:pPr>
            <a:r>
              <a:rPr lang="en-US" dirty="0"/>
              <a:t>(optional) Modify the Excel version with any changes</a:t>
            </a:r>
          </a:p>
          <a:p>
            <a:pPr marL="628650" indent="-514350">
              <a:buSzPct val="86000"/>
              <a:buFont typeface="+mj-lt"/>
              <a:buAutoNum type="arabicPeriod"/>
            </a:pPr>
            <a:r>
              <a:rPr lang="en-US" dirty="0"/>
              <a:t>Upload to KoBoToolbox </a:t>
            </a:r>
          </a:p>
          <a:p>
            <a:pPr marL="628650" indent="-514350">
              <a:buSzPct val="86000"/>
              <a:buFont typeface="+mj-lt"/>
              <a:buAutoNum type="arabicPeriod"/>
            </a:pPr>
            <a:r>
              <a:rPr lang="en-US" dirty="0"/>
              <a:t>(optional) Modify within the KoBoToolbox form for your use</a:t>
            </a:r>
          </a:p>
        </p:txBody>
      </p:sp>
      <p:sp>
        <p:nvSpPr>
          <p:cNvPr id="5" name="Oval 4">
            <a:extLst>
              <a:ext uri="{FF2B5EF4-FFF2-40B4-BE49-F238E27FC236}">
                <a16:creationId xmlns:a16="http://schemas.microsoft.com/office/drawing/2014/main" id="{5F218A1D-C162-4A25-A9A7-A5C5F8CFB6CE}"/>
              </a:ext>
            </a:extLst>
          </p:cNvPr>
          <p:cNvSpPr/>
          <p:nvPr/>
        </p:nvSpPr>
        <p:spPr>
          <a:xfrm>
            <a:off x="4222750" y="3136899"/>
            <a:ext cx="1797050" cy="2028509"/>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4F2C3346-8679-4857-82F0-3DBAC9027CA1}"/>
              </a:ext>
            </a:extLst>
          </p:cNvPr>
          <p:cNvCxnSpPr>
            <a:cxnSpLocks/>
          </p:cNvCxnSpPr>
          <p:nvPr/>
        </p:nvCxnSpPr>
        <p:spPr>
          <a:xfrm flipH="1">
            <a:off x="6005722" y="3118674"/>
            <a:ext cx="1825845" cy="54709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8" name="Google Shape;119;p3">
            <a:extLst>
              <a:ext uri="{FF2B5EF4-FFF2-40B4-BE49-F238E27FC236}">
                <a16:creationId xmlns:a16="http://schemas.microsoft.com/office/drawing/2014/main" id="{B9CB6517-7981-4156-8C84-A1B80EE88FA1}"/>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3224718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40FF0-9A16-4AD2-8038-7B64DA03063F}"/>
              </a:ext>
            </a:extLst>
          </p:cNvPr>
          <p:cNvSpPr>
            <a:spLocks noGrp="1"/>
          </p:cNvSpPr>
          <p:nvPr>
            <p:ph type="title"/>
          </p:nvPr>
        </p:nvSpPr>
        <p:spPr>
          <a:xfrm>
            <a:off x="838200" y="178915"/>
            <a:ext cx="10515600" cy="1325563"/>
          </a:xfrm>
        </p:spPr>
        <p:txBody>
          <a:bodyPr/>
          <a:lstStyle/>
          <a:p>
            <a:r>
              <a:rPr lang="en-US" dirty="0"/>
              <a:t>How to Upload the Form</a:t>
            </a:r>
          </a:p>
        </p:txBody>
      </p:sp>
      <p:pic>
        <p:nvPicPr>
          <p:cNvPr id="5" name="Picture 4">
            <a:extLst>
              <a:ext uri="{FF2B5EF4-FFF2-40B4-BE49-F238E27FC236}">
                <a16:creationId xmlns:a16="http://schemas.microsoft.com/office/drawing/2014/main" id="{164C1435-2C6B-4660-BEF0-133BF7E5267C}"/>
              </a:ext>
            </a:extLst>
          </p:cNvPr>
          <p:cNvPicPr>
            <a:picLocks noChangeAspect="1"/>
          </p:cNvPicPr>
          <p:nvPr/>
        </p:nvPicPr>
        <p:blipFill>
          <a:blip r:embed="rId3"/>
          <a:stretch>
            <a:fillRect/>
          </a:stretch>
        </p:blipFill>
        <p:spPr>
          <a:xfrm>
            <a:off x="380144" y="1609397"/>
            <a:ext cx="10818688" cy="3320453"/>
          </a:xfrm>
          <a:prstGeom prst="rect">
            <a:avLst/>
          </a:prstGeom>
        </p:spPr>
      </p:pic>
      <p:pic>
        <p:nvPicPr>
          <p:cNvPr id="7" name="Picture 6">
            <a:extLst>
              <a:ext uri="{FF2B5EF4-FFF2-40B4-BE49-F238E27FC236}">
                <a16:creationId xmlns:a16="http://schemas.microsoft.com/office/drawing/2014/main" id="{AD25BB07-1516-480E-9621-96B2145FAD23}"/>
              </a:ext>
            </a:extLst>
          </p:cNvPr>
          <p:cNvPicPr>
            <a:picLocks noChangeAspect="1"/>
          </p:cNvPicPr>
          <p:nvPr/>
        </p:nvPicPr>
        <p:blipFill>
          <a:blip r:embed="rId4"/>
          <a:stretch>
            <a:fillRect/>
          </a:stretch>
        </p:blipFill>
        <p:spPr>
          <a:xfrm>
            <a:off x="3087160" y="2480524"/>
            <a:ext cx="5404655" cy="3909610"/>
          </a:xfrm>
          <a:prstGeom prst="rect">
            <a:avLst/>
          </a:prstGeom>
        </p:spPr>
      </p:pic>
      <p:grpSp>
        <p:nvGrpSpPr>
          <p:cNvPr id="3" name="Group 2">
            <a:extLst>
              <a:ext uri="{FF2B5EF4-FFF2-40B4-BE49-F238E27FC236}">
                <a16:creationId xmlns:a16="http://schemas.microsoft.com/office/drawing/2014/main" id="{EA061EE4-4602-4DED-87D4-3488BDCEA67B}"/>
              </a:ext>
            </a:extLst>
          </p:cNvPr>
          <p:cNvGrpSpPr/>
          <p:nvPr/>
        </p:nvGrpSpPr>
        <p:grpSpPr>
          <a:xfrm>
            <a:off x="472610" y="2934960"/>
            <a:ext cx="2034283" cy="2621420"/>
            <a:chOff x="472610" y="2934960"/>
            <a:chExt cx="2034283" cy="2621420"/>
          </a:xfrm>
        </p:grpSpPr>
        <p:sp>
          <p:nvSpPr>
            <p:cNvPr id="8" name="TextBox 7">
              <a:extLst>
                <a:ext uri="{FF2B5EF4-FFF2-40B4-BE49-F238E27FC236}">
                  <a16:creationId xmlns:a16="http://schemas.microsoft.com/office/drawing/2014/main" id="{DB59343F-03C5-4FB6-95DD-006700C7E41C}"/>
                </a:ext>
              </a:extLst>
            </p:cNvPr>
            <p:cNvSpPr txBox="1"/>
            <p:nvPr/>
          </p:nvSpPr>
          <p:spPr>
            <a:xfrm>
              <a:off x="472610" y="5248603"/>
              <a:ext cx="2034283" cy="307777"/>
            </a:xfrm>
            <a:prstGeom prst="rect">
              <a:avLst/>
            </a:prstGeom>
            <a:noFill/>
          </p:spPr>
          <p:txBody>
            <a:bodyPr wrap="square" rtlCol="0">
              <a:spAutoFit/>
            </a:bodyPr>
            <a:lstStyle/>
            <a:p>
              <a:r>
                <a:rPr lang="en-US" dirty="0"/>
                <a:t>Hit the “NEW” button</a:t>
              </a:r>
            </a:p>
          </p:txBody>
        </p:sp>
        <p:cxnSp>
          <p:nvCxnSpPr>
            <p:cNvPr id="10" name="Straight Arrow Connector 9">
              <a:extLst>
                <a:ext uri="{FF2B5EF4-FFF2-40B4-BE49-F238E27FC236}">
                  <a16:creationId xmlns:a16="http://schemas.microsoft.com/office/drawing/2014/main" id="{85814443-747F-495D-A212-47E162A1FE7B}"/>
                </a:ext>
              </a:extLst>
            </p:cNvPr>
            <p:cNvCxnSpPr/>
            <p:nvPr/>
          </p:nvCxnSpPr>
          <p:spPr>
            <a:xfrm flipV="1">
              <a:off x="1109609" y="2934960"/>
              <a:ext cx="410966" cy="231364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nvGrpSpPr>
          <p:cNvPr id="4" name="Group 3">
            <a:extLst>
              <a:ext uri="{FF2B5EF4-FFF2-40B4-BE49-F238E27FC236}">
                <a16:creationId xmlns:a16="http://schemas.microsoft.com/office/drawing/2014/main" id="{4E8D625C-C577-46C5-ADBD-15CF2A444E73}"/>
              </a:ext>
            </a:extLst>
          </p:cNvPr>
          <p:cNvGrpSpPr/>
          <p:nvPr/>
        </p:nvGrpSpPr>
        <p:grpSpPr>
          <a:xfrm>
            <a:off x="472609" y="5556380"/>
            <a:ext cx="3754982" cy="987073"/>
            <a:chOff x="472609" y="5556380"/>
            <a:chExt cx="3754982" cy="987073"/>
          </a:xfrm>
        </p:grpSpPr>
        <p:sp>
          <p:nvSpPr>
            <p:cNvPr id="11" name="TextBox 10">
              <a:extLst>
                <a:ext uri="{FF2B5EF4-FFF2-40B4-BE49-F238E27FC236}">
                  <a16:creationId xmlns:a16="http://schemas.microsoft.com/office/drawing/2014/main" id="{B3D707B9-32D8-4E04-AB19-69B2F5C61BAC}"/>
                </a:ext>
              </a:extLst>
            </p:cNvPr>
            <p:cNvSpPr txBox="1"/>
            <p:nvPr/>
          </p:nvSpPr>
          <p:spPr>
            <a:xfrm>
              <a:off x="472609" y="6020233"/>
              <a:ext cx="2352784" cy="523220"/>
            </a:xfrm>
            <a:prstGeom prst="rect">
              <a:avLst/>
            </a:prstGeom>
            <a:noFill/>
          </p:spPr>
          <p:txBody>
            <a:bodyPr wrap="square" rtlCol="0">
              <a:spAutoFit/>
            </a:bodyPr>
            <a:lstStyle/>
            <a:p>
              <a:r>
                <a:rPr lang="en-US" dirty="0"/>
                <a:t>Hit the “Upload an XLSForm” button</a:t>
              </a:r>
            </a:p>
          </p:txBody>
        </p:sp>
        <p:cxnSp>
          <p:nvCxnSpPr>
            <p:cNvPr id="12" name="Straight Arrow Connector 11">
              <a:extLst>
                <a:ext uri="{FF2B5EF4-FFF2-40B4-BE49-F238E27FC236}">
                  <a16:creationId xmlns:a16="http://schemas.microsoft.com/office/drawing/2014/main" id="{A899F230-9885-4E9F-9B8B-DA5747E6AE1D}"/>
                </a:ext>
              </a:extLst>
            </p:cNvPr>
            <p:cNvCxnSpPr>
              <a:cxnSpLocks/>
            </p:cNvCxnSpPr>
            <p:nvPr/>
          </p:nvCxnSpPr>
          <p:spPr>
            <a:xfrm flipV="1">
              <a:off x="2180577" y="5556380"/>
              <a:ext cx="2047014" cy="69207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cxnSp>
        <p:nvCxnSpPr>
          <p:cNvPr id="14" name="Google Shape;119;p3">
            <a:extLst>
              <a:ext uri="{FF2B5EF4-FFF2-40B4-BE49-F238E27FC236}">
                <a16:creationId xmlns:a16="http://schemas.microsoft.com/office/drawing/2014/main" id="{8B5582BB-13F0-4CCE-AC3F-77812FEB01D3}"/>
              </a:ext>
            </a:extLst>
          </p:cNvPr>
          <p:cNvCxnSpPr>
            <a:cxnSpLocks/>
          </p:cNvCxnSpPr>
          <p:nvPr/>
        </p:nvCxnSpPr>
        <p:spPr>
          <a:xfrm>
            <a:off x="838200" y="1288764"/>
            <a:ext cx="10599423" cy="0"/>
          </a:xfrm>
          <a:prstGeom prst="straightConnector1">
            <a:avLst/>
          </a:prstGeom>
          <a:noFill/>
          <a:ln w="19050" cap="sq"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26175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A0FD-83FF-4F6F-B977-AAF15AFB640B}"/>
              </a:ext>
            </a:extLst>
          </p:cNvPr>
          <p:cNvSpPr>
            <a:spLocks noGrp="1"/>
          </p:cNvSpPr>
          <p:nvPr>
            <p:ph type="title"/>
          </p:nvPr>
        </p:nvSpPr>
        <p:spPr/>
        <p:txBody>
          <a:bodyPr/>
          <a:lstStyle/>
          <a:p>
            <a:r>
              <a:rPr lang="en-US" dirty="0"/>
              <a:t>Use with No Modifications</a:t>
            </a:r>
          </a:p>
        </p:txBody>
      </p:sp>
      <p:pic>
        <p:nvPicPr>
          <p:cNvPr id="5" name="Picture 4">
            <a:extLst>
              <a:ext uri="{FF2B5EF4-FFF2-40B4-BE49-F238E27FC236}">
                <a16:creationId xmlns:a16="http://schemas.microsoft.com/office/drawing/2014/main" id="{124E63B8-24AE-4E72-B050-48EEB915D25A}"/>
              </a:ext>
            </a:extLst>
          </p:cNvPr>
          <p:cNvPicPr>
            <a:picLocks noChangeAspect="1"/>
          </p:cNvPicPr>
          <p:nvPr/>
        </p:nvPicPr>
        <p:blipFill rotWithShape="1">
          <a:blip r:embed="rId3"/>
          <a:srcRect l="268" t="5573" r="-268"/>
          <a:stretch/>
        </p:blipFill>
        <p:spPr>
          <a:xfrm>
            <a:off x="2595937" y="2288834"/>
            <a:ext cx="9596063" cy="4425326"/>
          </a:xfrm>
          <a:prstGeom prst="rect">
            <a:avLst/>
          </a:prstGeom>
        </p:spPr>
      </p:pic>
      <p:sp>
        <p:nvSpPr>
          <p:cNvPr id="6" name="TextBox 5">
            <a:extLst>
              <a:ext uri="{FF2B5EF4-FFF2-40B4-BE49-F238E27FC236}">
                <a16:creationId xmlns:a16="http://schemas.microsoft.com/office/drawing/2014/main" id="{CABEEB1D-902E-4940-A565-2038D04120B6}"/>
              </a:ext>
            </a:extLst>
          </p:cNvPr>
          <p:cNvSpPr txBox="1"/>
          <p:nvPr/>
        </p:nvSpPr>
        <p:spPr>
          <a:xfrm>
            <a:off x="218578" y="6584209"/>
            <a:ext cx="2147299" cy="307777"/>
          </a:xfrm>
          <a:prstGeom prst="rect">
            <a:avLst/>
          </a:prstGeom>
          <a:noFill/>
        </p:spPr>
        <p:txBody>
          <a:bodyPr wrap="square" rtlCol="0">
            <a:spAutoFit/>
          </a:bodyPr>
          <a:lstStyle/>
          <a:p>
            <a:endParaRPr lang="en-US" dirty="0"/>
          </a:p>
        </p:txBody>
      </p:sp>
      <p:cxnSp>
        <p:nvCxnSpPr>
          <p:cNvPr id="13" name="Google Shape;119;p3">
            <a:extLst>
              <a:ext uri="{FF2B5EF4-FFF2-40B4-BE49-F238E27FC236}">
                <a16:creationId xmlns:a16="http://schemas.microsoft.com/office/drawing/2014/main" id="{F3B00E1F-BE1F-4F6C-89C6-9A8322E8E55B}"/>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grpSp>
        <p:nvGrpSpPr>
          <p:cNvPr id="17" name="Group 16">
            <a:extLst>
              <a:ext uri="{FF2B5EF4-FFF2-40B4-BE49-F238E27FC236}">
                <a16:creationId xmlns:a16="http://schemas.microsoft.com/office/drawing/2014/main" id="{6F2BA1C1-2600-4374-A33E-74BBA652847D}"/>
              </a:ext>
            </a:extLst>
          </p:cNvPr>
          <p:cNvGrpSpPr/>
          <p:nvPr/>
        </p:nvGrpSpPr>
        <p:grpSpPr>
          <a:xfrm>
            <a:off x="160274" y="1981930"/>
            <a:ext cx="10494027" cy="2004443"/>
            <a:chOff x="160274" y="1981930"/>
            <a:chExt cx="10494027" cy="2004443"/>
          </a:xfrm>
        </p:grpSpPr>
        <p:cxnSp>
          <p:nvCxnSpPr>
            <p:cNvPr id="11" name="Straight Arrow Connector 10">
              <a:extLst>
                <a:ext uri="{FF2B5EF4-FFF2-40B4-BE49-F238E27FC236}">
                  <a16:creationId xmlns:a16="http://schemas.microsoft.com/office/drawing/2014/main" id="{CD40FD45-D1D4-463F-B98D-B66B80DAD0C1}"/>
                </a:ext>
              </a:extLst>
            </p:cNvPr>
            <p:cNvCxnSpPr>
              <a:cxnSpLocks/>
            </p:cNvCxnSpPr>
            <p:nvPr/>
          </p:nvCxnSpPr>
          <p:spPr>
            <a:xfrm>
              <a:off x="2273968" y="2524312"/>
              <a:ext cx="8380333" cy="1462061"/>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7B9AD877-D75A-4736-9780-044A95BE6A38}"/>
                </a:ext>
              </a:extLst>
            </p:cNvPr>
            <p:cNvSpPr txBox="1"/>
            <p:nvPr/>
          </p:nvSpPr>
          <p:spPr>
            <a:xfrm>
              <a:off x="160274" y="1981930"/>
              <a:ext cx="2355182" cy="984885"/>
            </a:xfrm>
            <a:prstGeom prst="rect">
              <a:avLst/>
            </a:prstGeom>
            <a:noFill/>
          </p:spPr>
          <p:txBody>
            <a:bodyPr wrap="square">
              <a:spAutoFit/>
            </a:bodyPr>
            <a:lstStyle/>
            <a:p>
              <a:r>
                <a:rPr lang="en-US" dirty="0"/>
                <a:t>1. You must always </a:t>
              </a:r>
              <a:r>
                <a:rPr lang="en-US" dirty="0">
                  <a:solidFill>
                    <a:schemeClr val="accent2">
                      <a:lumMod val="75000"/>
                    </a:schemeClr>
                  </a:solidFill>
                </a:rPr>
                <a:t>DEPLOY</a:t>
              </a:r>
              <a:r>
                <a:rPr lang="en-US" sz="1200" dirty="0"/>
                <a:t> </a:t>
              </a:r>
              <a:r>
                <a:rPr lang="en-US" dirty="0"/>
                <a:t>(or redeploy) the survey after EVERY change. </a:t>
              </a:r>
            </a:p>
          </p:txBody>
        </p:sp>
      </p:grpSp>
      <p:grpSp>
        <p:nvGrpSpPr>
          <p:cNvPr id="18" name="Group 17">
            <a:extLst>
              <a:ext uri="{FF2B5EF4-FFF2-40B4-BE49-F238E27FC236}">
                <a16:creationId xmlns:a16="http://schemas.microsoft.com/office/drawing/2014/main" id="{1022F5F4-0CA5-445E-A874-1A320D38915B}"/>
              </a:ext>
            </a:extLst>
          </p:cNvPr>
          <p:cNvGrpSpPr/>
          <p:nvPr/>
        </p:nvGrpSpPr>
        <p:grpSpPr>
          <a:xfrm>
            <a:off x="114637" y="3641187"/>
            <a:ext cx="10991727" cy="2215083"/>
            <a:chOff x="114637" y="3641187"/>
            <a:chExt cx="10991727" cy="2215083"/>
          </a:xfrm>
        </p:grpSpPr>
        <p:cxnSp>
          <p:nvCxnSpPr>
            <p:cNvPr id="8" name="Straight Arrow Connector 7">
              <a:extLst>
                <a:ext uri="{FF2B5EF4-FFF2-40B4-BE49-F238E27FC236}">
                  <a16:creationId xmlns:a16="http://schemas.microsoft.com/office/drawing/2014/main" id="{F4D28116-7EBE-42D4-AD6E-83013483D04A}"/>
                </a:ext>
              </a:extLst>
            </p:cNvPr>
            <p:cNvCxnSpPr>
              <a:cxnSpLocks/>
            </p:cNvCxnSpPr>
            <p:nvPr/>
          </p:nvCxnSpPr>
          <p:spPr>
            <a:xfrm>
              <a:off x="2057400" y="3902797"/>
              <a:ext cx="9048964" cy="1953473"/>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89D50C1C-1397-4B92-A9E2-AE90A4D35D9B}"/>
                </a:ext>
              </a:extLst>
            </p:cNvPr>
            <p:cNvSpPr txBox="1"/>
            <p:nvPr/>
          </p:nvSpPr>
          <p:spPr>
            <a:xfrm>
              <a:off x="114637" y="3641187"/>
              <a:ext cx="2355182" cy="523220"/>
            </a:xfrm>
            <a:prstGeom prst="rect">
              <a:avLst/>
            </a:prstGeom>
            <a:noFill/>
          </p:spPr>
          <p:txBody>
            <a:bodyPr wrap="square">
              <a:spAutoFit/>
            </a:bodyPr>
            <a:lstStyle/>
            <a:p>
              <a:r>
                <a:rPr lang="en-US" dirty="0"/>
                <a:t>2. Click </a:t>
              </a:r>
              <a:r>
                <a:rPr lang="en-US" dirty="0">
                  <a:solidFill>
                    <a:schemeClr val="accent2">
                      <a:lumMod val="75000"/>
                    </a:schemeClr>
                  </a:solidFill>
                </a:rPr>
                <a:t>OPEN</a:t>
              </a:r>
              <a:r>
                <a:rPr lang="en-US" dirty="0"/>
                <a:t> to start collecting data. </a:t>
              </a:r>
            </a:p>
          </p:txBody>
        </p:sp>
      </p:grpSp>
      <p:grpSp>
        <p:nvGrpSpPr>
          <p:cNvPr id="19" name="Group 18">
            <a:extLst>
              <a:ext uri="{FF2B5EF4-FFF2-40B4-BE49-F238E27FC236}">
                <a16:creationId xmlns:a16="http://schemas.microsoft.com/office/drawing/2014/main" id="{A2125020-344E-46AE-8CDC-4573E24DBCCF}"/>
              </a:ext>
            </a:extLst>
          </p:cNvPr>
          <p:cNvGrpSpPr/>
          <p:nvPr/>
        </p:nvGrpSpPr>
        <p:grpSpPr>
          <a:xfrm>
            <a:off x="114637" y="4685118"/>
            <a:ext cx="10328774" cy="1815882"/>
            <a:chOff x="114637" y="4685118"/>
            <a:chExt cx="10328774" cy="1815882"/>
          </a:xfrm>
        </p:grpSpPr>
        <p:cxnSp>
          <p:nvCxnSpPr>
            <p:cNvPr id="9" name="Straight Arrow Connector 8">
              <a:extLst>
                <a:ext uri="{FF2B5EF4-FFF2-40B4-BE49-F238E27FC236}">
                  <a16:creationId xmlns:a16="http://schemas.microsoft.com/office/drawing/2014/main" id="{CFE6FDB2-02EB-40AD-B737-1D03E2F44F3D}"/>
                </a:ext>
              </a:extLst>
            </p:cNvPr>
            <p:cNvCxnSpPr>
              <a:cxnSpLocks/>
            </p:cNvCxnSpPr>
            <p:nvPr/>
          </p:nvCxnSpPr>
          <p:spPr>
            <a:xfrm>
              <a:off x="2188396" y="4863152"/>
              <a:ext cx="8255015" cy="1147230"/>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3D6BD6C4-9E0B-4E96-8C73-27C9BDD1334F}"/>
                </a:ext>
              </a:extLst>
            </p:cNvPr>
            <p:cNvSpPr txBox="1"/>
            <p:nvPr/>
          </p:nvSpPr>
          <p:spPr>
            <a:xfrm>
              <a:off x="114637" y="4685118"/>
              <a:ext cx="2355182" cy="1815882"/>
            </a:xfrm>
            <a:prstGeom prst="rect">
              <a:avLst/>
            </a:prstGeom>
            <a:noFill/>
          </p:spPr>
          <p:txBody>
            <a:bodyPr wrap="square">
              <a:spAutoFit/>
            </a:bodyPr>
            <a:lstStyle/>
            <a:p>
              <a:r>
                <a:rPr lang="en-US" dirty="0"/>
                <a:t>3. You can share this link with anyone collecting data. They do not require a log-in to collect and submit data. The data they collect will display in your dashboard.</a:t>
              </a:r>
            </a:p>
            <a:p>
              <a:endParaRPr lang="en-US" dirty="0"/>
            </a:p>
          </p:txBody>
        </p:sp>
      </p:grpSp>
    </p:spTree>
    <p:extLst>
      <p:ext uri="{BB962C8B-B14F-4D97-AF65-F5344CB8AC3E}">
        <p14:creationId xmlns:p14="http://schemas.microsoft.com/office/powerpoint/2010/main" val="358699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A0FD-83FF-4F6F-B977-AAF15AFB640B}"/>
              </a:ext>
            </a:extLst>
          </p:cNvPr>
          <p:cNvSpPr>
            <a:spLocks noGrp="1"/>
          </p:cNvSpPr>
          <p:nvPr>
            <p:ph type="title"/>
          </p:nvPr>
        </p:nvSpPr>
        <p:spPr>
          <a:xfrm>
            <a:off x="838200" y="365125"/>
            <a:ext cx="10124326" cy="1186273"/>
          </a:xfrm>
        </p:spPr>
        <p:txBody>
          <a:bodyPr>
            <a:normAutofit/>
          </a:bodyPr>
          <a:lstStyle/>
          <a:p>
            <a:r>
              <a:rPr lang="en-US" dirty="0"/>
              <a:t>Simple Modifications within KoBoToolbox</a:t>
            </a:r>
          </a:p>
        </p:txBody>
      </p:sp>
      <p:pic>
        <p:nvPicPr>
          <p:cNvPr id="5" name="Picture 4">
            <a:extLst>
              <a:ext uri="{FF2B5EF4-FFF2-40B4-BE49-F238E27FC236}">
                <a16:creationId xmlns:a16="http://schemas.microsoft.com/office/drawing/2014/main" id="{124E63B8-24AE-4E72-B050-48EEB915D25A}"/>
              </a:ext>
            </a:extLst>
          </p:cNvPr>
          <p:cNvPicPr>
            <a:picLocks noChangeAspect="1"/>
          </p:cNvPicPr>
          <p:nvPr/>
        </p:nvPicPr>
        <p:blipFill rotWithShape="1">
          <a:blip r:embed="rId3"/>
          <a:srcRect l="268" t="5573" r="-268"/>
          <a:stretch/>
        </p:blipFill>
        <p:spPr>
          <a:xfrm>
            <a:off x="2434974" y="2196367"/>
            <a:ext cx="9596063" cy="4512658"/>
          </a:xfrm>
          <a:prstGeom prst="rect">
            <a:avLst/>
          </a:prstGeom>
        </p:spPr>
      </p:pic>
      <p:grpSp>
        <p:nvGrpSpPr>
          <p:cNvPr id="4" name="Group 3">
            <a:extLst>
              <a:ext uri="{FF2B5EF4-FFF2-40B4-BE49-F238E27FC236}">
                <a16:creationId xmlns:a16="http://schemas.microsoft.com/office/drawing/2014/main" id="{6456818C-6F6D-4C30-BFB9-73FCA4FDA6C4}"/>
              </a:ext>
            </a:extLst>
          </p:cNvPr>
          <p:cNvGrpSpPr/>
          <p:nvPr/>
        </p:nvGrpSpPr>
        <p:grpSpPr>
          <a:xfrm>
            <a:off x="169523" y="3070023"/>
            <a:ext cx="10392311" cy="1600438"/>
            <a:chOff x="169523" y="3070023"/>
            <a:chExt cx="10392311" cy="1600438"/>
          </a:xfrm>
        </p:grpSpPr>
        <p:sp>
          <p:nvSpPr>
            <p:cNvPr id="6" name="TextBox 5">
              <a:extLst>
                <a:ext uri="{FF2B5EF4-FFF2-40B4-BE49-F238E27FC236}">
                  <a16:creationId xmlns:a16="http://schemas.microsoft.com/office/drawing/2014/main" id="{CABEEB1D-902E-4940-A565-2038D04120B6}"/>
                </a:ext>
              </a:extLst>
            </p:cNvPr>
            <p:cNvSpPr txBox="1"/>
            <p:nvPr/>
          </p:nvSpPr>
          <p:spPr>
            <a:xfrm>
              <a:off x="169523" y="3070023"/>
              <a:ext cx="2147299" cy="1600438"/>
            </a:xfrm>
            <a:prstGeom prst="rect">
              <a:avLst/>
            </a:prstGeom>
            <a:noFill/>
          </p:spPr>
          <p:txBody>
            <a:bodyPr wrap="square" rtlCol="0">
              <a:spAutoFit/>
            </a:bodyPr>
            <a:lstStyle/>
            <a:p>
              <a:pPr marL="285750" indent="-285750">
                <a:buFont typeface="Arial" panose="020B0604020202020204" pitchFamily="34" charset="0"/>
                <a:buChar char="•"/>
              </a:pPr>
              <a:r>
                <a:rPr lang="en-US" dirty="0"/>
                <a:t>Simple modifications are easier to do within the form. </a:t>
              </a:r>
            </a:p>
            <a:p>
              <a:pPr marL="285750" indent="-285750">
                <a:buFont typeface="Arial" panose="020B0604020202020204" pitchFamily="34" charset="0"/>
                <a:buChar char="•"/>
              </a:pPr>
              <a:r>
                <a:rPr lang="en-US" dirty="0"/>
                <a:t>Click the pencil icon to modify the survey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cxnSp>
          <p:nvCxnSpPr>
            <p:cNvPr id="8" name="Straight Arrow Connector 7">
              <a:extLst>
                <a:ext uri="{FF2B5EF4-FFF2-40B4-BE49-F238E27FC236}">
                  <a16:creationId xmlns:a16="http://schemas.microsoft.com/office/drawing/2014/main" id="{F4D28116-7EBE-42D4-AD6E-83013483D04A}"/>
                </a:ext>
              </a:extLst>
            </p:cNvPr>
            <p:cNvCxnSpPr>
              <a:cxnSpLocks/>
            </p:cNvCxnSpPr>
            <p:nvPr/>
          </p:nvCxnSpPr>
          <p:spPr>
            <a:xfrm>
              <a:off x="2198670" y="3331633"/>
              <a:ext cx="8363164" cy="97367"/>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grpSp>
      <p:cxnSp>
        <p:nvCxnSpPr>
          <p:cNvPr id="10" name="Google Shape;119;p3">
            <a:extLst>
              <a:ext uri="{FF2B5EF4-FFF2-40B4-BE49-F238E27FC236}">
                <a16:creationId xmlns:a16="http://schemas.microsoft.com/office/drawing/2014/main" id="{5B2E3347-9401-405D-8766-D69461CB591C}"/>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grpSp>
        <p:nvGrpSpPr>
          <p:cNvPr id="11" name="Group 10">
            <a:extLst>
              <a:ext uri="{FF2B5EF4-FFF2-40B4-BE49-F238E27FC236}">
                <a16:creationId xmlns:a16="http://schemas.microsoft.com/office/drawing/2014/main" id="{79E27922-2E4B-4332-9AB8-CE6655DD5240}"/>
              </a:ext>
            </a:extLst>
          </p:cNvPr>
          <p:cNvGrpSpPr/>
          <p:nvPr/>
        </p:nvGrpSpPr>
        <p:grpSpPr>
          <a:xfrm>
            <a:off x="169523" y="3429000"/>
            <a:ext cx="11090953" cy="3096841"/>
            <a:chOff x="169523" y="3429000"/>
            <a:chExt cx="11090953" cy="3096841"/>
          </a:xfrm>
        </p:grpSpPr>
        <p:cxnSp>
          <p:nvCxnSpPr>
            <p:cNvPr id="7" name="Straight Arrow Connector 6">
              <a:extLst>
                <a:ext uri="{FF2B5EF4-FFF2-40B4-BE49-F238E27FC236}">
                  <a16:creationId xmlns:a16="http://schemas.microsoft.com/office/drawing/2014/main" id="{8A9A7C55-CC99-4CD4-889E-C63E6F820A66}"/>
                </a:ext>
              </a:extLst>
            </p:cNvPr>
            <p:cNvCxnSpPr>
              <a:cxnSpLocks/>
            </p:cNvCxnSpPr>
            <p:nvPr/>
          </p:nvCxnSpPr>
          <p:spPr>
            <a:xfrm flipV="1">
              <a:off x="2316822" y="3429000"/>
              <a:ext cx="8943654" cy="1515979"/>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AF5DD2BB-9D88-4A06-B2AA-59A92594D211}"/>
                </a:ext>
              </a:extLst>
            </p:cNvPr>
            <p:cNvSpPr txBox="1"/>
            <p:nvPr/>
          </p:nvSpPr>
          <p:spPr>
            <a:xfrm>
              <a:off x="169523" y="4709959"/>
              <a:ext cx="2147299" cy="1815882"/>
            </a:xfrm>
            <a:prstGeom prst="rect">
              <a:avLst/>
            </a:prstGeom>
            <a:noFill/>
          </p:spPr>
          <p:txBody>
            <a:bodyPr wrap="square">
              <a:spAutoFit/>
            </a:bodyPr>
            <a:lstStyle/>
            <a:p>
              <a:pPr marL="285750" indent="-285750">
                <a:buFont typeface="Arial" panose="020B0604020202020204" pitchFamily="34" charset="0"/>
                <a:buChar char="•"/>
              </a:pPr>
              <a:r>
                <a:rPr lang="en-US" dirty="0"/>
                <a:t>Note: You may also modify the Excel file and replace the version; however, you will need to understand the coding at a deeper level.</a:t>
              </a:r>
            </a:p>
          </p:txBody>
        </p:sp>
      </p:grpSp>
    </p:spTree>
    <p:extLst>
      <p:ext uri="{BB962C8B-B14F-4D97-AF65-F5344CB8AC3E}">
        <p14:creationId xmlns:p14="http://schemas.microsoft.com/office/powerpoint/2010/main" val="2777484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A0FD-83FF-4F6F-B977-AAF15AFB640B}"/>
              </a:ext>
            </a:extLst>
          </p:cNvPr>
          <p:cNvSpPr>
            <a:spLocks noGrp="1"/>
          </p:cNvSpPr>
          <p:nvPr>
            <p:ph type="title"/>
          </p:nvPr>
        </p:nvSpPr>
        <p:spPr/>
        <p:txBody>
          <a:bodyPr/>
          <a:lstStyle/>
          <a:p>
            <a:r>
              <a:rPr lang="en-US" dirty="0"/>
              <a:t>Simple Text Modifications</a:t>
            </a:r>
          </a:p>
        </p:txBody>
      </p:sp>
      <p:cxnSp>
        <p:nvCxnSpPr>
          <p:cNvPr id="8" name="Straight Arrow Connector 7">
            <a:extLst>
              <a:ext uri="{FF2B5EF4-FFF2-40B4-BE49-F238E27FC236}">
                <a16:creationId xmlns:a16="http://schemas.microsoft.com/office/drawing/2014/main" id="{F4D28116-7EBE-42D4-AD6E-83013483D04A}"/>
              </a:ext>
            </a:extLst>
          </p:cNvPr>
          <p:cNvCxnSpPr>
            <a:cxnSpLocks/>
          </p:cNvCxnSpPr>
          <p:nvPr/>
        </p:nvCxnSpPr>
        <p:spPr>
          <a:xfrm>
            <a:off x="2198670" y="3134206"/>
            <a:ext cx="8568647" cy="344045"/>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pic>
        <p:nvPicPr>
          <p:cNvPr id="9" name="Picture 8">
            <a:extLst>
              <a:ext uri="{FF2B5EF4-FFF2-40B4-BE49-F238E27FC236}">
                <a16:creationId xmlns:a16="http://schemas.microsoft.com/office/drawing/2014/main" id="{C2757FDC-46AA-438A-906A-380D7D53EFB7}"/>
              </a:ext>
            </a:extLst>
          </p:cNvPr>
          <p:cNvPicPr>
            <a:picLocks noChangeAspect="1"/>
          </p:cNvPicPr>
          <p:nvPr/>
        </p:nvPicPr>
        <p:blipFill>
          <a:blip r:embed="rId3"/>
          <a:srcRect/>
          <a:stretch/>
        </p:blipFill>
        <p:spPr>
          <a:xfrm>
            <a:off x="316027" y="2390376"/>
            <a:ext cx="11765427" cy="3186856"/>
          </a:xfrm>
          <a:prstGeom prst="rect">
            <a:avLst/>
          </a:prstGeom>
        </p:spPr>
      </p:pic>
      <p:sp>
        <p:nvSpPr>
          <p:cNvPr id="10" name="TextBox 9">
            <a:extLst>
              <a:ext uri="{FF2B5EF4-FFF2-40B4-BE49-F238E27FC236}">
                <a16:creationId xmlns:a16="http://schemas.microsoft.com/office/drawing/2014/main" id="{E70AF9AE-95B1-40BE-A3EA-896C122463DC}"/>
              </a:ext>
            </a:extLst>
          </p:cNvPr>
          <p:cNvSpPr txBox="1"/>
          <p:nvPr/>
        </p:nvSpPr>
        <p:spPr>
          <a:xfrm>
            <a:off x="1582220" y="6071803"/>
            <a:ext cx="3010328"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Click any of the text areas to modify</a:t>
            </a:r>
          </a:p>
        </p:txBody>
      </p:sp>
      <p:cxnSp>
        <p:nvCxnSpPr>
          <p:cNvPr id="12" name="Straight Arrow Connector 11">
            <a:extLst>
              <a:ext uri="{FF2B5EF4-FFF2-40B4-BE49-F238E27FC236}">
                <a16:creationId xmlns:a16="http://schemas.microsoft.com/office/drawing/2014/main" id="{994B25B1-A9E0-4081-B1F9-4CB258C76418}"/>
              </a:ext>
            </a:extLst>
          </p:cNvPr>
          <p:cNvCxnSpPr>
            <a:stCxn id="10" idx="0"/>
          </p:cNvCxnSpPr>
          <p:nvPr/>
        </p:nvCxnSpPr>
        <p:spPr>
          <a:xfrm flipH="1" flipV="1">
            <a:off x="2280863" y="2815119"/>
            <a:ext cx="806521" cy="325668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81950DA8-7F7E-4DFD-B4AC-879B602E4846}"/>
              </a:ext>
            </a:extLst>
          </p:cNvPr>
          <p:cNvCxnSpPr>
            <a:cxnSpLocks/>
            <a:stCxn id="10" idx="0"/>
          </p:cNvCxnSpPr>
          <p:nvPr/>
        </p:nvCxnSpPr>
        <p:spPr>
          <a:xfrm flipV="1">
            <a:off x="3087384" y="3020237"/>
            <a:ext cx="431944" cy="30515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D3C9AF0C-5DF4-44E3-91AF-510A82717283}"/>
              </a:ext>
            </a:extLst>
          </p:cNvPr>
          <p:cNvCxnSpPr>
            <a:cxnSpLocks/>
            <a:stCxn id="10" idx="0"/>
          </p:cNvCxnSpPr>
          <p:nvPr/>
        </p:nvCxnSpPr>
        <p:spPr>
          <a:xfrm flipV="1">
            <a:off x="3087384" y="3811713"/>
            <a:ext cx="1778285" cy="22600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Google Shape;119;p3">
            <a:extLst>
              <a:ext uri="{FF2B5EF4-FFF2-40B4-BE49-F238E27FC236}">
                <a16:creationId xmlns:a16="http://schemas.microsoft.com/office/drawing/2014/main" id="{01E99F98-50B9-4058-BBB1-A76572FEFA82}"/>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4082660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A8D8F0-B905-407B-85E7-188DACAF5D30}"/>
              </a:ext>
            </a:extLst>
          </p:cNvPr>
          <p:cNvPicPr>
            <a:picLocks noChangeAspect="1"/>
          </p:cNvPicPr>
          <p:nvPr/>
        </p:nvPicPr>
        <p:blipFill>
          <a:blip r:embed="rId3"/>
          <a:stretch>
            <a:fillRect/>
          </a:stretch>
        </p:blipFill>
        <p:spPr>
          <a:xfrm>
            <a:off x="0" y="1835572"/>
            <a:ext cx="12192000" cy="3186856"/>
          </a:xfrm>
          <a:prstGeom prst="rect">
            <a:avLst/>
          </a:prstGeom>
        </p:spPr>
      </p:pic>
      <p:sp>
        <p:nvSpPr>
          <p:cNvPr id="2" name="Title 1">
            <a:extLst>
              <a:ext uri="{FF2B5EF4-FFF2-40B4-BE49-F238E27FC236}">
                <a16:creationId xmlns:a16="http://schemas.microsoft.com/office/drawing/2014/main" id="{EE201006-4AF6-4954-BD51-64B7E579BBC0}"/>
              </a:ext>
            </a:extLst>
          </p:cNvPr>
          <p:cNvSpPr>
            <a:spLocks noGrp="1"/>
          </p:cNvSpPr>
          <p:nvPr>
            <p:ph type="title"/>
          </p:nvPr>
        </p:nvSpPr>
        <p:spPr/>
        <p:txBody>
          <a:bodyPr/>
          <a:lstStyle/>
          <a:p>
            <a:r>
              <a:rPr lang="en-US" dirty="0"/>
              <a:t>Reordering or Removing Questions</a:t>
            </a:r>
          </a:p>
        </p:txBody>
      </p:sp>
      <p:cxnSp>
        <p:nvCxnSpPr>
          <p:cNvPr id="3" name="Straight Arrow Connector 2">
            <a:extLst>
              <a:ext uri="{FF2B5EF4-FFF2-40B4-BE49-F238E27FC236}">
                <a16:creationId xmlns:a16="http://schemas.microsoft.com/office/drawing/2014/main" id="{EF1B8A94-83CC-444B-8381-3AF2CE2FF254}"/>
              </a:ext>
            </a:extLst>
          </p:cNvPr>
          <p:cNvCxnSpPr>
            <a:cxnSpLocks/>
          </p:cNvCxnSpPr>
          <p:nvPr/>
        </p:nvCxnSpPr>
        <p:spPr>
          <a:xfrm flipV="1">
            <a:off x="9924836" y="2290432"/>
            <a:ext cx="1623318" cy="363775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6DBABF3E-3CED-45B3-B894-3B4461D4C15E}"/>
              </a:ext>
            </a:extLst>
          </p:cNvPr>
          <p:cNvSpPr txBox="1"/>
          <p:nvPr/>
        </p:nvSpPr>
        <p:spPr>
          <a:xfrm>
            <a:off x="8003569" y="5774300"/>
            <a:ext cx="3010328"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Click trash can to delete a question</a:t>
            </a:r>
          </a:p>
        </p:txBody>
      </p:sp>
      <p:cxnSp>
        <p:nvCxnSpPr>
          <p:cNvPr id="7" name="Straight Arrow Connector 6">
            <a:extLst>
              <a:ext uri="{FF2B5EF4-FFF2-40B4-BE49-F238E27FC236}">
                <a16:creationId xmlns:a16="http://schemas.microsoft.com/office/drawing/2014/main" id="{10D8F328-24E6-4587-9357-1D5EB941BAF9}"/>
              </a:ext>
            </a:extLst>
          </p:cNvPr>
          <p:cNvCxnSpPr>
            <a:cxnSpLocks/>
          </p:cNvCxnSpPr>
          <p:nvPr/>
        </p:nvCxnSpPr>
        <p:spPr>
          <a:xfrm flipH="1" flipV="1">
            <a:off x="643846" y="1949674"/>
            <a:ext cx="465763" cy="38246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10343A85-0430-4EC2-A83A-927A250DBB22}"/>
              </a:ext>
            </a:extLst>
          </p:cNvPr>
          <p:cNvSpPr txBox="1"/>
          <p:nvPr/>
        </p:nvSpPr>
        <p:spPr>
          <a:xfrm>
            <a:off x="748301" y="5774299"/>
            <a:ext cx="3010328" cy="73866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The order of question may be changed simply by dragging the box to where you want it.</a:t>
            </a:r>
          </a:p>
        </p:txBody>
      </p:sp>
      <p:cxnSp>
        <p:nvCxnSpPr>
          <p:cNvPr id="11" name="Google Shape;119;p3">
            <a:extLst>
              <a:ext uri="{FF2B5EF4-FFF2-40B4-BE49-F238E27FC236}">
                <a16:creationId xmlns:a16="http://schemas.microsoft.com/office/drawing/2014/main" id="{B71D932C-CC24-4AF0-BBFD-910C2461FDED}"/>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535765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0D990F-0054-4C81-B207-BCFB4D9181A7}"/>
              </a:ext>
            </a:extLst>
          </p:cNvPr>
          <p:cNvPicPr>
            <a:picLocks noChangeAspect="1"/>
          </p:cNvPicPr>
          <p:nvPr/>
        </p:nvPicPr>
        <p:blipFill>
          <a:blip r:embed="rId3"/>
          <a:stretch>
            <a:fillRect/>
          </a:stretch>
        </p:blipFill>
        <p:spPr>
          <a:xfrm>
            <a:off x="432371" y="1766177"/>
            <a:ext cx="10921429" cy="3832981"/>
          </a:xfrm>
          <a:prstGeom prst="rect">
            <a:avLst/>
          </a:prstGeom>
        </p:spPr>
      </p:pic>
      <p:sp>
        <p:nvSpPr>
          <p:cNvPr id="2" name="Title 1">
            <a:extLst>
              <a:ext uri="{FF2B5EF4-FFF2-40B4-BE49-F238E27FC236}">
                <a16:creationId xmlns:a16="http://schemas.microsoft.com/office/drawing/2014/main" id="{EE201006-4AF6-4954-BD51-64B7E579BBC0}"/>
              </a:ext>
            </a:extLst>
          </p:cNvPr>
          <p:cNvSpPr>
            <a:spLocks noGrp="1"/>
          </p:cNvSpPr>
          <p:nvPr>
            <p:ph type="title"/>
          </p:nvPr>
        </p:nvSpPr>
        <p:spPr/>
        <p:txBody>
          <a:bodyPr/>
          <a:lstStyle/>
          <a:p>
            <a:r>
              <a:rPr lang="en-US" dirty="0"/>
              <a:t>Adding Questions</a:t>
            </a:r>
          </a:p>
        </p:txBody>
      </p:sp>
      <p:grpSp>
        <p:nvGrpSpPr>
          <p:cNvPr id="6" name="Group 5">
            <a:extLst>
              <a:ext uri="{FF2B5EF4-FFF2-40B4-BE49-F238E27FC236}">
                <a16:creationId xmlns:a16="http://schemas.microsoft.com/office/drawing/2014/main" id="{27597F49-D22F-4281-9B8A-65C3097F951C}"/>
              </a:ext>
            </a:extLst>
          </p:cNvPr>
          <p:cNvGrpSpPr/>
          <p:nvPr/>
        </p:nvGrpSpPr>
        <p:grpSpPr>
          <a:xfrm>
            <a:off x="1469206" y="2208137"/>
            <a:ext cx="5444446" cy="3976253"/>
            <a:chOff x="1469206" y="2208137"/>
            <a:chExt cx="5444446" cy="3976253"/>
          </a:xfrm>
        </p:grpSpPr>
        <p:cxnSp>
          <p:nvCxnSpPr>
            <p:cNvPr id="3" name="Straight Arrow Connector 2">
              <a:extLst>
                <a:ext uri="{FF2B5EF4-FFF2-40B4-BE49-F238E27FC236}">
                  <a16:creationId xmlns:a16="http://schemas.microsoft.com/office/drawing/2014/main" id="{EF1B8A94-83CC-444B-8381-3AF2CE2FF254}"/>
                </a:ext>
              </a:extLst>
            </p:cNvPr>
            <p:cNvCxnSpPr>
              <a:cxnSpLocks/>
            </p:cNvCxnSpPr>
            <p:nvPr/>
          </p:nvCxnSpPr>
          <p:spPr>
            <a:xfrm flipH="1" flipV="1">
              <a:off x="1469206" y="2208137"/>
              <a:ext cx="2643882" cy="36377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6DBABF3E-3CED-45B3-B894-3B4461D4C15E}"/>
                </a:ext>
              </a:extLst>
            </p:cNvPr>
            <p:cNvSpPr txBox="1"/>
            <p:nvPr/>
          </p:nvSpPr>
          <p:spPr>
            <a:xfrm>
              <a:off x="3903324" y="5876613"/>
              <a:ext cx="3010328"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2. Type your indicator</a:t>
              </a:r>
            </a:p>
          </p:txBody>
        </p:sp>
      </p:grpSp>
      <p:grpSp>
        <p:nvGrpSpPr>
          <p:cNvPr id="4" name="Group 3">
            <a:extLst>
              <a:ext uri="{FF2B5EF4-FFF2-40B4-BE49-F238E27FC236}">
                <a16:creationId xmlns:a16="http://schemas.microsoft.com/office/drawing/2014/main" id="{88D90821-A66C-492C-9CD8-9702FB6CD89E}"/>
              </a:ext>
            </a:extLst>
          </p:cNvPr>
          <p:cNvGrpSpPr/>
          <p:nvPr/>
        </p:nvGrpSpPr>
        <p:grpSpPr>
          <a:xfrm>
            <a:off x="327060" y="1690688"/>
            <a:ext cx="3431569" cy="5037718"/>
            <a:chOff x="327060" y="1690688"/>
            <a:chExt cx="3431569" cy="5037718"/>
          </a:xfrm>
        </p:grpSpPr>
        <p:cxnSp>
          <p:nvCxnSpPr>
            <p:cNvPr id="7" name="Straight Arrow Connector 6">
              <a:extLst>
                <a:ext uri="{FF2B5EF4-FFF2-40B4-BE49-F238E27FC236}">
                  <a16:creationId xmlns:a16="http://schemas.microsoft.com/office/drawing/2014/main" id="{10D8F328-24E6-4587-9357-1D5EB941BAF9}"/>
                </a:ext>
              </a:extLst>
            </p:cNvPr>
            <p:cNvCxnSpPr>
              <a:cxnSpLocks/>
            </p:cNvCxnSpPr>
            <p:nvPr/>
          </p:nvCxnSpPr>
          <p:spPr>
            <a:xfrm flipH="1" flipV="1">
              <a:off x="327060" y="1690688"/>
              <a:ext cx="842482" cy="393872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10343A85-0430-4EC2-A83A-927A250DBB22}"/>
                </a:ext>
              </a:extLst>
            </p:cNvPr>
            <p:cNvSpPr txBox="1"/>
            <p:nvPr/>
          </p:nvSpPr>
          <p:spPr>
            <a:xfrm>
              <a:off x="748301" y="5774299"/>
              <a:ext cx="3010328"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1. If you hover at the upper lefthand corner of any question a + sign will show up. Click the + to add a question.</a:t>
              </a:r>
            </a:p>
          </p:txBody>
        </p:sp>
      </p:grpSp>
      <p:grpSp>
        <p:nvGrpSpPr>
          <p:cNvPr id="8" name="Group 7">
            <a:extLst>
              <a:ext uri="{FF2B5EF4-FFF2-40B4-BE49-F238E27FC236}">
                <a16:creationId xmlns:a16="http://schemas.microsoft.com/office/drawing/2014/main" id="{1AD14D6F-BB17-431C-BF56-FAE20778457F}"/>
              </a:ext>
            </a:extLst>
          </p:cNvPr>
          <p:cNvGrpSpPr/>
          <p:nvPr/>
        </p:nvGrpSpPr>
        <p:grpSpPr>
          <a:xfrm>
            <a:off x="2935842" y="2650097"/>
            <a:ext cx="7461605" cy="3544206"/>
            <a:chOff x="2935842" y="2650097"/>
            <a:chExt cx="7461605" cy="3544206"/>
          </a:xfrm>
        </p:grpSpPr>
        <p:cxnSp>
          <p:nvCxnSpPr>
            <p:cNvPr id="12" name="Straight Arrow Connector 11">
              <a:extLst>
                <a:ext uri="{FF2B5EF4-FFF2-40B4-BE49-F238E27FC236}">
                  <a16:creationId xmlns:a16="http://schemas.microsoft.com/office/drawing/2014/main" id="{3BB953F8-4C75-434F-A487-30AED062ACB3}"/>
                </a:ext>
              </a:extLst>
            </p:cNvPr>
            <p:cNvCxnSpPr>
              <a:cxnSpLocks/>
            </p:cNvCxnSpPr>
            <p:nvPr/>
          </p:nvCxnSpPr>
          <p:spPr>
            <a:xfrm flipH="1" flipV="1">
              <a:off x="2935842" y="2650097"/>
              <a:ext cx="4451277" cy="31957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F0787D34-0A47-4AF5-B8FA-FCC370E86417}"/>
                </a:ext>
              </a:extLst>
            </p:cNvPr>
            <p:cNvSpPr txBox="1"/>
            <p:nvPr/>
          </p:nvSpPr>
          <p:spPr>
            <a:xfrm>
              <a:off x="7387119" y="5886526"/>
              <a:ext cx="3010328"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3. Click “Select One”</a:t>
              </a:r>
            </a:p>
          </p:txBody>
        </p:sp>
      </p:grpSp>
      <p:cxnSp>
        <p:nvCxnSpPr>
          <p:cNvPr id="17" name="Google Shape;119;p3">
            <a:extLst>
              <a:ext uri="{FF2B5EF4-FFF2-40B4-BE49-F238E27FC236}">
                <a16:creationId xmlns:a16="http://schemas.microsoft.com/office/drawing/2014/main" id="{40836585-F959-406F-BCDC-879FA4E65A32}"/>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327825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97" name="Google Shape;97;p1" descr="A picture containing person, man, indoor, holding&#10;&#10;Description automatically generated"/>
          <p:cNvPicPr preferRelativeResize="0"/>
          <p:nvPr/>
        </p:nvPicPr>
        <p:blipFill rotWithShape="1">
          <a:blip r:embed="rId3">
            <a:alphaModFix/>
          </a:blip>
          <a:srcRect l="13675" t="10124" r="21951" b="11770"/>
          <a:stretch/>
        </p:blipFill>
        <p:spPr>
          <a:xfrm>
            <a:off x="4194064" y="-84221"/>
            <a:ext cx="8107088" cy="6942221"/>
          </a:xfrm>
          <a:prstGeom prst="rect">
            <a:avLst/>
          </a:prstGeom>
          <a:noFill/>
          <a:ln>
            <a:noFill/>
          </a:ln>
        </p:spPr>
      </p:pic>
      <p:sp>
        <p:nvSpPr>
          <p:cNvPr id="98" name="Google Shape;98;p1"/>
          <p:cNvSpPr/>
          <p:nvPr/>
        </p:nvSpPr>
        <p:spPr>
          <a:xfrm rot="5400000" flipH="1">
            <a:off x="6175528" y="424049"/>
            <a:ext cx="4369289" cy="8546738"/>
          </a:xfrm>
          <a:prstGeom prst="rect">
            <a:avLst/>
          </a:prstGeom>
          <a:gradFill>
            <a:gsLst>
              <a:gs pos="0">
                <a:srgbClr val="FFFFFF">
                  <a:alpha val="0"/>
                </a:srgbClr>
              </a:gs>
              <a:gs pos="19000">
                <a:srgbClr val="FFFFFF">
                  <a:alpha val="37254"/>
                </a:srgbClr>
              </a:gs>
              <a:gs pos="35000">
                <a:srgbClr val="FFFFFF">
                  <a:alpha val="76470"/>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9" name="Google Shape;99;p1"/>
          <p:cNvSpPr txBox="1">
            <a:spLocks noGrp="1"/>
          </p:cNvSpPr>
          <p:nvPr>
            <p:ph type="ctrTitle"/>
          </p:nvPr>
        </p:nvSpPr>
        <p:spPr>
          <a:xfrm>
            <a:off x="4371807" y="2850861"/>
            <a:ext cx="8039317" cy="3204000"/>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dk1"/>
              </a:buClr>
              <a:buSzPts val="4800"/>
              <a:buFont typeface="Calibri"/>
              <a:buNone/>
            </a:pPr>
            <a:r>
              <a:rPr lang="en-US" sz="4320" dirty="0"/>
              <a:t>WASH FIT KoBoToolbox Tutorial</a:t>
            </a:r>
            <a:endParaRPr sz="5400" dirty="0"/>
          </a:p>
        </p:txBody>
      </p:sp>
      <p:sp>
        <p:nvSpPr>
          <p:cNvPr id="100" name="Google Shape;100;p1"/>
          <p:cNvSpPr txBox="1">
            <a:spLocks noGrp="1"/>
          </p:cNvSpPr>
          <p:nvPr>
            <p:ph type="subTitle" idx="1"/>
          </p:nvPr>
        </p:nvSpPr>
        <p:spPr>
          <a:xfrm>
            <a:off x="5622004" y="5987948"/>
            <a:ext cx="5538922" cy="1208141"/>
          </a:xfrm>
          <a:prstGeom prst="rect">
            <a:avLst/>
          </a:prstGeom>
          <a:noFill/>
          <a:ln>
            <a:noFill/>
          </a:ln>
        </p:spPr>
        <p:txBody>
          <a:bodyPr spcFirstLastPara="1" wrap="square" lIns="91425" tIns="45700" rIns="91425" bIns="45700" anchor="t" anchorCtr="0">
            <a:normAutofit/>
          </a:bodyPr>
          <a:lstStyle/>
          <a:p>
            <a:pPr marL="0" lvl="0" indent="0" rtl="0">
              <a:lnSpc>
                <a:spcPct val="90000"/>
              </a:lnSpc>
              <a:spcBef>
                <a:spcPts val="0"/>
              </a:spcBef>
              <a:spcAft>
                <a:spcPts val="0"/>
              </a:spcAft>
              <a:buClr>
                <a:schemeClr val="dk1"/>
              </a:buClr>
              <a:buSzPts val="2000"/>
              <a:buNone/>
            </a:pPr>
            <a:r>
              <a:rPr lang="en-US" sz="2000" i="1" dirty="0"/>
              <a:t>February 2022 </a:t>
            </a:r>
            <a:endParaRPr sz="2000" dirty="0"/>
          </a:p>
          <a:p>
            <a:pPr marL="0" lvl="0" indent="0" algn="l" rtl="0">
              <a:lnSpc>
                <a:spcPct val="90000"/>
              </a:lnSpc>
              <a:spcBef>
                <a:spcPts val="1000"/>
              </a:spcBef>
              <a:spcAft>
                <a:spcPts val="0"/>
              </a:spcAft>
              <a:buClr>
                <a:schemeClr val="dk1"/>
              </a:buClr>
              <a:buSzPts val="2000"/>
              <a:buNone/>
            </a:pPr>
            <a:endParaRPr sz="2000" dirty="0"/>
          </a:p>
        </p:txBody>
      </p:sp>
      <p:pic>
        <p:nvPicPr>
          <p:cNvPr id="102" name="Google Shape;102;p1" descr="A close up of a logo&#10;&#10;Description automatically generated"/>
          <p:cNvPicPr preferRelativeResize="0"/>
          <p:nvPr/>
        </p:nvPicPr>
        <p:blipFill rotWithShape="1">
          <a:blip r:embed="rId4">
            <a:alphaModFix/>
          </a:blip>
          <a:srcRect/>
          <a:stretch/>
        </p:blipFill>
        <p:spPr>
          <a:xfrm>
            <a:off x="179633" y="5317800"/>
            <a:ext cx="3333000" cy="875276"/>
          </a:xfrm>
          <a:prstGeom prst="rect">
            <a:avLst/>
          </a:prstGeom>
          <a:noFill/>
          <a:ln>
            <a:noFill/>
          </a:ln>
        </p:spPr>
      </p:pic>
      <p:pic>
        <p:nvPicPr>
          <p:cNvPr id="3" name="Picture 2" descr="Logo&#10;&#10;Description automatically generated">
            <a:extLst>
              <a:ext uri="{FF2B5EF4-FFF2-40B4-BE49-F238E27FC236}">
                <a16:creationId xmlns:a16="http://schemas.microsoft.com/office/drawing/2014/main" id="{45B97CA4-8B12-466F-B348-17C5239DEF2A}"/>
              </a:ext>
            </a:extLst>
          </p:cNvPr>
          <p:cNvPicPr>
            <a:picLocks noChangeAspect="1"/>
          </p:cNvPicPr>
          <p:nvPr/>
        </p:nvPicPr>
        <p:blipFill>
          <a:blip r:embed="rId5"/>
          <a:stretch>
            <a:fillRect/>
          </a:stretch>
        </p:blipFill>
        <p:spPr>
          <a:xfrm>
            <a:off x="286897" y="1651242"/>
            <a:ext cx="3118475" cy="1918729"/>
          </a:xfrm>
          <a:prstGeom prst="rect">
            <a:avLst/>
          </a:prstGeom>
        </p:spPr>
      </p:pic>
      <p:pic>
        <p:nvPicPr>
          <p:cNvPr id="7" name="Picture 6" descr="Logo, company name&#10;&#10;Description automatically generated">
            <a:extLst>
              <a:ext uri="{FF2B5EF4-FFF2-40B4-BE49-F238E27FC236}">
                <a16:creationId xmlns:a16="http://schemas.microsoft.com/office/drawing/2014/main" id="{518A6ADE-30AE-4C07-9067-47AC75647804}"/>
              </a:ext>
            </a:extLst>
          </p:cNvPr>
          <p:cNvPicPr>
            <a:picLocks noChangeAspect="1"/>
          </p:cNvPicPr>
          <p:nvPr/>
        </p:nvPicPr>
        <p:blipFill>
          <a:blip r:embed="rId6"/>
          <a:stretch>
            <a:fillRect/>
          </a:stretch>
        </p:blipFill>
        <p:spPr>
          <a:xfrm>
            <a:off x="33899" y="0"/>
            <a:ext cx="3258039" cy="1918729"/>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2F592E66-3B1B-4E82-9546-AC90F1A75C01}"/>
              </a:ext>
            </a:extLst>
          </p:cNvPr>
          <p:cNvPicPr>
            <a:picLocks noChangeAspect="1"/>
          </p:cNvPicPr>
          <p:nvPr/>
        </p:nvPicPr>
        <p:blipFill>
          <a:blip r:embed="rId7"/>
          <a:stretch>
            <a:fillRect/>
          </a:stretch>
        </p:blipFill>
        <p:spPr>
          <a:xfrm>
            <a:off x="109152" y="3836709"/>
            <a:ext cx="3473963" cy="10950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E8BF44-64E1-4009-93A3-E42153ADD102}"/>
              </a:ext>
            </a:extLst>
          </p:cNvPr>
          <p:cNvPicPr>
            <a:picLocks noChangeAspect="1"/>
          </p:cNvPicPr>
          <p:nvPr/>
        </p:nvPicPr>
        <p:blipFill>
          <a:blip r:embed="rId3"/>
          <a:stretch>
            <a:fillRect/>
          </a:stretch>
        </p:blipFill>
        <p:spPr>
          <a:xfrm>
            <a:off x="113016" y="1507543"/>
            <a:ext cx="12192000" cy="2830960"/>
          </a:xfrm>
          <a:prstGeom prst="rect">
            <a:avLst/>
          </a:prstGeom>
        </p:spPr>
      </p:pic>
      <p:sp>
        <p:nvSpPr>
          <p:cNvPr id="2" name="Title 1">
            <a:extLst>
              <a:ext uri="{FF2B5EF4-FFF2-40B4-BE49-F238E27FC236}">
                <a16:creationId xmlns:a16="http://schemas.microsoft.com/office/drawing/2014/main" id="{EE201006-4AF6-4954-BD51-64B7E579BBC0}"/>
              </a:ext>
            </a:extLst>
          </p:cNvPr>
          <p:cNvSpPr>
            <a:spLocks noGrp="1"/>
          </p:cNvSpPr>
          <p:nvPr>
            <p:ph type="title"/>
          </p:nvPr>
        </p:nvSpPr>
        <p:spPr/>
        <p:txBody>
          <a:bodyPr/>
          <a:lstStyle/>
          <a:p>
            <a:r>
              <a:rPr lang="en-US" dirty="0"/>
              <a:t>Adding Questions</a:t>
            </a:r>
          </a:p>
        </p:txBody>
      </p:sp>
      <p:grpSp>
        <p:nvGrpSpPr>
          <p:cNvPr id="8" name="Group 7">
            <a:extLst>
              <a:ext uri="{FF2B5EF4-FFF2-40B4-BE49-F238E27FC236}">
                <a16:creationId xmlns:a16="http://schemas.microsoft.com/office/drawing/2014/main" id="{34DDAD24-BD09-4369-B2CD-1E065A1A4D41}"/>
              </a:ext>
            </a:extLst>
          </p:cNvPr>
          <p:cNvGrpSpPr/>
          <p:nvPr/>
        </p:nvGrpSpPr>
        <p:grpSpPr>
          <a:xfrm>
            <a:off x="1469206" y="2208137"/>
            <a:ext cx="5444446" cy="4191696"/>
            <a:chOff x="1469206" y="2208137"/>
            <a:chExt cx="5444446" cy="4191696"/>
          </a:xfrm>
        </p:grpSpPr>
        <p:cxnSp>
          <p:nvCxnSpPr>
            <p:cNvPr id="3" name="Straight Arrow Connector 2">
              <a:extLst>
                <a:ext uri="{FF2B5EF4-FFF2-40B4-BE49-F238E27FC236}">
                  <a16:creationId xmlns:a16="http://schemas.microsoft.com/office/drawing/2014/main" id="{EF1B8A94-83CC-444B-8381-3AF2CE2FF254}"/>
                </a:ext>
              </a:extLst>
            </p:cNvPr>
            <p:cNvCxnSpPr>
              <a:cxnSpLocks/>
            </p:cNvCxnSpPr>
            <p:nvPr/>
          </p:nvCxnSpPr>
          <p:spPr>
            <a:xfrm flipH="1" flipV="1">
              <a:off x="1469206" y="2208137"/>
              <a:ext cx="2643882" cy="36377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6DBABF3E-3CED-45B3-B894-3B4461D4C15E}"/>
                </a:ext>
              </a:extLst>
            </p:cNvPr>
            <p:cNvSpPr txBox="1"/>
            <p:nvPr/>
          </p:nvSpPr>
          <p:spPr>
            <a:xfrm>
              <a:off x="3903324" y="5876613"/>
              <a:ext cx="3010328"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2. Add the category and any explanatory notes</a:t>
              </a:r>
            </a:p>
          </p:txBody>
        </p:sp>
      </p:grpSp>
      <p:grpSp>
        <p:nvGrpSpPr>
          <p:cNvPr id="4" name="Group 3">
            <a:extLst>
              <a:ext uri="{FF2B5EF4-FFF2-40B4-BE49-F238E27FC236}">
                <a16:creationId xmlns:a16="http://schemas.microsoft.com/office/drawing/2014/main" id="{1140D625-B4E7-49AE-90DE-0E948DA1D456}"/>
              </a:ext>
            </a:extLst>
          </p:cNvPr>
          <p:cNvGrpSpPr/>
          <p:nvPr/>
        </p:nvGrpSpPr>
        <p:grpSpPr>
          <a:xfrm>
            <a:off x="541106" y="2930844"/>
            <a:ext cx="3010328" cy="2647473"/>
            <a:chOff x="541106" y="2930844"/>
            <a:chExt cx="3010328" cy="2647473"/>
          </a:xfrm>
        </p:grpSpPr>
        <p:cxnSp>
          <p:nvCxnSpPr>
            <p:cNvPr id="7" name="Straight Arrow Connector 6">
              <a:extLst>
                <a:ext uri="{FF2B5EF4-FFF2-40B4-BE49-F238E27FC236}">
                  <a16:creationId xmlns:a16="http://schemas.microsoft.com/office/drawing/2014/main" id="{10D8F328-24E6-4587-9357-1D5EB941BAF9}"/>
                </a:ext>
              </a:extLst>
            </p:cNvPr>
            <p:cNvCxnSpPr>
              <a:cxnSpLocks/>
            </p:cNvCxnSpPr>
            <p:nvPr/>
          </p:nvCxnSpPr>
          <p:spPr>
            <a:xfrm flipH="1" flipV="1">
              <a:off x="1047965" y="2930844"/>
              <a:ext cx="256853" cy="229870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10343A85-0430-4EC2-A83A-927A250DBB22}"/>
                </a:ext>
              </a:extLst>
            </p:cNvPr>
            <p:cNvSpPr txBox="1"/>
            <p:nvPr/>
          </p:nvSpPr>
          <p:spPr>
            <a:xfrm>
              <a:off x="541106" y="5270540"/>
              <a:ext cx="3010328"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1. Add the options</a:t>
              </a:r>
            </a:p>
          </p:txBody>
        </p:sp>
      </p:grpSp>
      <p:grpSp>
        <p:nvGrpSpPr>
          <p:cNvPr id="9" name="Group 8">
            <a:extLst>
              <a:ext uri="{FF2B5EF4-FFF2-40B4-BE49-F238E27FC236}">
                <a16:creationId xmlns:a16="http://schemas.microsoft.com/office/drawing/2014/main" id="{87F52145-770C-4C12-9BF8-4C78EFB01347}"/>
              </a:ext>
            </a:extLst>
          </p:cNvPr>
          <p:cNvGrpSpPr/>
          <p:nvPr/>
        </p:nvGrpSpPr>
        <p:grpSpPr>
          <a:xfrm>
            <a:off x="7417942" y="2998507"/>
            <a:ext cx="3726094" cy="3401326"/>
            <a:chOff x="7417942" y="2998507"/>
            <a:chExt cx="3726094" cy="3401326"/>
          </a:xfrm>
        </p:grpSpPr>
        <p:cxnSp>
          <p:nvCxnSpPr>
            <p:cNvPr id="12" name="Straight Arrow Connector 11">
              <a:extLst>
                <a:ext uri="{FF2B5EF4-FFF2-40B4-BE49-F238E27FC236}">
                  <a16:creationId xmlns:a16="http://schemas.microsoft.com/office/drawing/2014/main" id="{3BB953F8-4C75-434F-A487-30AED062ACB3}"/>
                </a:ext>
              </a:extLst>
            </p:cNvPr>
            <p:cNvCxnSpPr>
              <a:cxnSpLocks/>
            </p:cNvCxnSpPr>
            <p:nvPr/>
          </p:nvCxnSpPr>
          <p:spPr>
            <a:xfrm flipV="1">
              <a:off x="8774130" y="2998507"/>
              <a:ext cx="2369906" cy="284738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F0787D34-0A47-4AF5-B8FA-FCC370E86417}"/>
                </a:ext>
              </a:extLst>
            </p:cNvPr>
            <p:cNvSpPr txBox="1"/>
            <p:nvPr/>
          </p:nvSpPr>
          <p:spPr>
            <a:xfrm>
              <a:off x="7417942" y="5876613"/>
              <a:ext cx="3010328"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3. Make sure to change the XML value for each option. I.e., 2, 1 or 0</a:t>
              </a:r>
            </a:p>
          </p:txBody>
        </p:sp>
      </p:grpSp>
      <p:cxnSp>
        <p:nvCxnSpPr>
          <p:cNvPr id="14" name="Google Shape;119;p3">
            <a:extLst>
              <a:ext uri="{FF2B5EF4-FFF2-40B4-BE49-F238E27FC236}">
                <a16:creationId xmlns:a16="http://schemas.microsoft.com/office/drawing/2014/main" id="{5348F477-789C-4A10-B3E2-70DF2F7CB940}"/>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211850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1006-4AF6-4954-BD51-64B7E579BBC0}"/>
              </a:ext>
            </a:extLst>
          </p:cNvPr>
          <p:cNvSpPr>
            <a:spLocks noGrp="1"/>
          </p:cNvSpPr>
          <p:nvPr>
            <p:ph type="title"/>
          </p:nvPr>
        </p:nvSpPr>
        <p:spPr/>
        <p:txBody>
          <a:bodyPr/>
          <a:lstStyle/>
          <a:p>
            <a:r>
              <a:rPr lang="en-US" dirty="0"/>
              <a:t>Simple Right? Not Entirely…</a:t>
            </a:r>
          </a:p>
        </p:txBody>
      </p:sp>
      <p:pic>
        <p:nvPicPr>
          <p:cNvPr id="8" name="Picture 7">
            <a:extLst>
              <a:ext uri="{FF2B5EF4-FFF2-40B4-BE49-F238E27FC236}">
                <a16:creationId xmlns:a16="http://schemas.microsoft.com/office/drawing/2014/main" id="{CFDB1C24-F24C-44FA-84A0-13EFB5217C7D}"/>
              </a:ext>
            </a:extLst>
          </p:cNvPr>
          <p:cNvPicPr>
            <a:picLocks noChangeAspect="1"/>
          </p:cNvPicPr>
          <p:nvPr/>
        </p:nvPicPr>
        <p:blipFill>
          <a:blip r:embed="rId3"/>
          <a:stretch>
            <a:fillRect/>
          </a:stretch>
        </p:blipFill>
        <p:spPr>
          <a:xfrm>
            <a:off x="110358" y="2191739"/>
            <a:ext cx="11106363" cy="3826991"/>
          </a:xfrm>
          <a:prstGeom prst="rect">
            <a:avLst/>
          </a:prstGeom>
        </p:spPr>
      </p:pic>
      <p:grpSp>
        <p:nvGrpSpPr>
          <p:cNvPr id="7" name="Group 6">
            <a:extLst>
              <a:ext uri="{FF2B5EF4-FFF2-40B4-BE49-F238E27FC236}">
                <a16:creationId xmlns:a16="http://schemas.microsoft.com/office/drawing/2014/main" id="{4A3F0141-124F-48BF-AF40-3EDF814836CA}"/>
              </a:ext>
            </a:extLst>
          </p:cNvPr>
          <p:cNvGrpSpPr/>
          <p:nvPr/>
        </p:nvGrpSpPr>
        <p:grpSpPr>
          <a:xfrm>
            <a:off x="6698751" y="1577499"/>
            <a:ext cx="3965824" cy="754735"/>
            <a:chOff x="6698751" y="1577499"/>
            <a:chExt cx="3965824" cy="754735"/>
          </a:xfrm>
        </p:grpSpPr>
        <p:sp>
          <p:nvSpPr>
            <p:cNvPr id="5" name="TextBox 4">
              <a:extLst>
                <a:ext uri="{FF2B5EF4-FFF2-40B4-BE49-F238E27FC236}">
                  <a16:creationId xmlns:a16="http://schemas.microsoft.com/office/drawing/2014/main" id="{6DBABF3E-3CED-45B3-B894-3B4461D4C15E}"/>
                </a:ext>
              </a:extLst>
            </p:cNvPr>
            <p:cNvSpPr txBox="1"/>
            <p:nvPr/>
          </p:nvSpPr>
          <p:spPr>
            <a:xfrm>
              <a:off x="6698751" y="1577499"/>
              <a:ext cx="3010328"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Click the gear to see the settings</a:t>
              </a:r>
            </a:p>
          </p:txBody>
        </p:sp>
        <p:cxnSp>
          <p:nvCxnSpPr>
            <p:cNvPr id="3" name="Straight Arrow Connector 2">
              <a:extLst>
                <a:ext uri="{FF2B5EF4-FFF2-40B4-BE49-F238E27FC236}">
                  <a16:creationId xmlns:a16="http://schemas.microsoft.com/office/drawing/2014/main" id="{EF1B8A94-83CC-444B-8381-3AF2CE2FF254}"/>
                </a:ext>
              </a:extLst>
            </p:cNvPr>
            <p:cNvCxnSpPr>
              <a:cxnSpLocks/>
            </p:cNvCxnSpPr>
            <p:nvPr/>
          </p:nvCxnSpPr>
          <p:spPr>
            <a:xfrm>
              <a:off x="9709079" y="1731388"/>
              <a:ext cx="955496" cy="60084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9" name="Group 8">
            <a:extLst>
              <a:ext uri="{FF2B5EF4-FFF2-40B4-BE49-F238E27FC236}">
                <a16:creationId xmlns:a16="http://schemas.microsoft.com/office/drawing/2014/main" id="{A34E81DC-014B-4EAC-B647-7E7F2570D00C}"/>
              </a:ext>
            </a:extLst>
          </p:cNvPr>
          <p:cNvGrpSpPr/>
          <p:nvPr/>
        </p:nvGrpSpPr>
        <p:grpSpPr>
          <a:xfrm>
            <a:off x="2071099" y="3587291"/>
            <a:ext cx="4884506" cy="3167194"/>
            <a:chOff x="2071099" y="3587291"/>
            <a:chExt cx="4884506" cy="3167194"/>
          </a:xfrm>
        </p:grpSpPr>
        <p:cxnSp>
          <p:nvCxnSpPr>
            <p:cNvPr id="13" name="Straight Arrow Connector 12">
              <a:extLst>
                <a:ext uri="{FF2B5EF4-FFF2-40B4-BE49-F238E27FC236}">
                  <a16:creationId xmlns:a16="http://schemas.microsoft.com/office/drawing/2014/main" id="{88CCD1BC-E00E-466B-BDE2-545F1C2813F2}"/>
                </a:ext>
              </a:extLst>
            </p:cNvPr>
            <p:cNvCxnSpPr>
              <a:cxnSpLocks/>
            </p:cNvCxnSpPr>
            <p:nvPr/>
          </p:nvCxnSpPr>
          <p:spPr>
            <a:xfrm flipV="1">
              <a:off x="3000053" y="3587291"/>
              <a:ext cx="2445250" cy="314389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1E960C5D-E15C-4DB4-90EF-D72D21D6B128}"/>
                </a:ext>
              </a:extLst>
            </p:cNvPr>
            <p:cNvSpPr txBox="1"/>
            <p:nvPr/>
          </p:nvSpPr>
          <p:spPr>
            <a:xfrm>
              <a:off x="2071099" y="6231265"/>
              <a:ext cx="4884506"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Each data column name has been assigned to match the question number</a:t>
              </a:r>
            </a:p>
          </p:txBody>
        </p:sp>
      </p:grpSp>
      <p:sp>
        <p:nvSpPr>
          <p:cNvPr id="17" name="TextBox 16">
            <a:extLst>
              <a:ext uri="{FF2B5EF4-FFF2-40B4-BE49-F238E27FC236}">
                <a16:creationId xmlns:a16="http://schemas.microsoft.com/office/drawing/2014/main" id="{FCDB4716-A964-4EF6-BCD0-F835ED13E7D0}"/>
              </a:ext>
            </a:extLst>
          </p:cNvPr>
          <p:cNvSpPr txBox="1"/>
          <p:nvPr/>
        </p:nvSpPr>
        <p:spPr>
          <a:xfrm>
            <a:off x="7255695" y="5561633"/>
            <a:ext cx="4577993" cy="116955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Not a big deal if you reorder but keep all the questions. BUT if you delete or add any, then the scoring WILL NOT WORK. In fact, KoBoToolbox will not allow you to launch the form if you have deleted a question that is included in the scoring. </a:t>
            </a:r>
          </a:p>
        </p:txBody>
      </p:sp>
      <p:cxnSp>
        <p:nvCxnSpPr>
          <p:cNvPr id="18" name="Google Shape;119;p3">
            <a:extLst>
              <a:ext uri="{FF2B5EF4-FFF2-40B4-BE49-F238E27FC236}">
                <a16:creationId xmlns:a16="http://schemas.microsoft.com/office/drawing/2014/main" id="{3A64750D-D611-4E16-922C-33440C0A8C92}"/>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grpSp>
        <p:nvGrpSpPr>
          <p:cNvPr id="11" name="Group 10">
            <a:extLst>
              <a:ext uri="{FF2B5EF4-FFF2-40B4-BE49-F238E27FC236}">
                <a16:creationId xmlns:a16="http://schemas.microsoft.com/office/drawing/2014/main" id="{B632712D-1602-46E3-AE55-ABCE90E392C0}"/>
              </a:ext>
            </a:extLst>
          </p:cNvPr>
          <p:cNvGrpSpPr/>
          <p:nvPr/>
        </p:nvGrpSpPr>
        <p:grpSpPr>
          <a:xfrm>
            <a:off x="7897831" y="2807173"/>
            <a:ext cx="3935858" cy="1664889"/>
            <a:chOff x="7897831" y="2807173"/>
            <a:chExt cx="3935858" cy="1664889"/>
          </a:xfrm>
        </p:grpSpPr>
        <p:cxnSp>
          <p:nvCxnSpPr>
            <p:cNvPr id="10" name="Straight Arrow Connector 9">
              <a:extLst>
                <a:ext uri="{FF2B5EF4-FFF2-40B4-BE49-F238E27FC236}">
                  <a16:creationId xmlns:a16="http://schemas.microsoft.com/office/drawing/2014/main" id="{4A56EDCF-F342-48B7-8286-6EB8640E424B}"/>
                </a:ext>
              </a:extLst>
            </p:cNvPr>
            <p:cNvCxnSpPr>
              <a:cxnSpLocks/>
            </p:cNvCxnSpPr>
            <p:nvPr/>
          </p:nvCxnSpPr>
          <p:spPr>
            <a:xfrm flipV="1">
              <a:off x="10186827" y="2807173"/>
              <a:ext cx="607798" cy="6184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89708078-D74A-4202-8101-B9F64B3A32CD}"/>
                </a:ext>
              </a:extLst>
            </p:cNvPr>
            <p:cNvSpPr txBox="1"/>
            <p:nvPr/>
          </p:nvSpPr>
          <p:spPr>
            <a:xfrm>
              <a:off x="7897831" y="3517955"/>
              <a:ext cx="3935858"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Side note: This duplicates the question. Theoretically you could duplicate a question and then modify it for a new question…don’t do this – It causes issues!</a:t>
              </a:r>
            </a:p>
          </p:txBody>
        </p:sp>
      </p:grpSp>
    </p:spTree>
    <p:extLst>
      <p:ext uri="{BB962C8B-B14F-4D97-AF65-F5344CB8AC3E}">
        <p14:creationId xmlns:p14="http://schemas.microsoft.com/office/powerpoint/2010/main" val="34504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3DD386-E39C-4E9D-93E7-BE7AF91EA7D6}"/>
              </a:ext>
            </a:extLst>
          </p:cNvPr>
          <p:cNvPicPr>
            <a:picLocks noChangeAspect="1"/>
          </p:cNvPicPr>
          <p:nvPr/>
        </p:nvPicPr>
        <p:blipFill>
          <a:blip r:embed="rId3"/>
          <a:srcRect/>
          <a:stretch/>
        </p:blipFill>
        <p:spPr>
          <a:xfrm>
            <a:off x="203485" y="1961146"/>
            <a:ext cx="11412669" cy="4372877"/>
          </a:xfrm>
          <a:prstGeom prst="rect">
            <a:avLst/>
          </a:prstGeom>
        </p:spPr>
      </p:pic>
      <p:sp>
        <p:nvSpPr>
          <p:cNvPr id="11" name="Title 1">
            <a:extLst>
              <a:ext uri="{FF2B5EF4-FFF2-40B4-BE49-F238E27FC236}">
                <a16:creationId xmlns:a16="http://schemas.microsoft.com/office/drawing/2014/main" id="{92DAB302-E913-40AB-8C8D-2CBD9200BFB8}"/>
              </a:ext>
            </a:extLst>
          </p:cNvPr>
          <p:cNvSpPr>
            <a:spLocks noGrp="1"/>
          </p:cNvSpPr>
          <p:nvPr>
            <p:ph type="title"/>
          </p:nvPr>
        </p:nvSpPr>
        <p:spPr>
          <a:xfrm>
            <a:off x="838200" y="354851"/>
            <a:ext cx="10515600" cy="1325563"/>
          </a:xfrm>
        </p:spPr>
        <p:txBody>
          <a:bodyPr/>
          <a:lstStyle/>
          <a:p>
            <a:r>
              <a:rPr lang="en-US" dirty="0"/>
              <a:t>Deleting a Question</a:t>
            </a:r>
          </a:p>
        </p:txBody>
      </p:sp>
      <p:cxnSp>
        <p:nvCxnSpPr>
          <p:cNvPr id="12" name="Google Shape;119;p3">
            <a:extLst>
              <a:ext uri="{FF2B5EF4-FFF2-40B4-BE49-F238E27FC236}">
                <a16:creationId xmlns:a16="http://schemas.microsoft.com/office/drawing/2014/main" id="{041FB6CD-F7C1-4292-86E0-0DD4BE04C907}"/>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3208954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407AC-C9CB-4CF1-90B5-81E8E84FCF04}"/>
              </a:ext>
            </a:extLst>
          </p:cNvPr>
          <p:cNvSpPr>
            <a:spLocks noGrp="1"/>
          </p:cNvSpPr>
          <p:nvPr>
            <p:ph type="title"/>
          </p:nvPr>
        </p:nvSpPr>
        <p:spPr>
          <a:xfrm>
            <a:off x="838200" y="354851"/>
            <a:ext cx="10515600" cy="1325563"/>
          </a:xfrm>
        </p:spPr>
        <p:txBody>
          <a:bodyPr/>
          <a:lstStyle/>
          <a:p>
            <a:r>
              <a:rPr lang="en-US" dirty="0"/>
              <a:t>Deleting a Question</a:t>
            </a:r>
          </a:p>
        </p:txBody>
      </p:sp>
      <p:pic>
        <p:nvPicPr>
          <p:cNvPr id="4" name="Picture 3">
            <a:extLst>
              <a:ext uri="{FF2B5EF4-FFF2-40B4-BE49-F238E27FC236}">
                <a16:creationId xmlns:a16="http://schemas.microsoft.com/office/drawing/2014/main" id="{36B9D807-8F78-489B-83EC-4D562F6B8854}"/>
              </a:ext>
            </a:extLst>
          </p:cNvPr>
          <p:cNvPicPr>
            <a:picLocks noChangeAspect="1"/>
          </p:cNvPicPr>
          <p:nvPr/>
        </p:nvPicPr>
        <p:blipFill>
          <a:blip r:embed="rId3"/>
          <a:stretch>
            <a:fillRect/>
          </a:stretch>
        </p:blipFill>
        <p:spPr>
          <a:xfrm>
            <a:off x="133565" y="1908655"/>
            <a:ext cx="9544692" cy="3104767"/>
          </a:xfrm>
          <a:prstGeom prst="rect">
            <a:avLst/>
          </a:prstGeom>
        </p:spPr>
      </p:pic>
      <p:cxnSp>
        <p:nvCxnSpPr>
          <p:cNvPr id="5" name="Straight Arrow Connector 4">
            <a:extLst>
              <a:ext uri="{FF2B5EF4-FFF2-40B4-BE49-F238E27FC236}">
                <a16:creationId xmlns:a16="http://schemas.microsoft.com/office/drawing/2014/main" id="{6F735760-6F5E-4015-B4B1-838A779070E5}"/>
              </a:ext>
            </a:extLst>
          </p:cNvPr>
          <p:cNvCxnSpPr>
            <a:cxnSpLocks/>
            <a:stCxn id="6" idx="1"/>
          </p:cNvCxnSpPr>
          <p:nvPr/>
        </p:nvCxnSpPr>
        <p:spPr>
          <a:xfrm flipH="1" flipV="1">
            <a:off x="8897421" y="2137026"/>
            <a:ext cx="780836" cy="12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14D849BA-1F03-4DD8-97F0-32496A403BAB}"/>
              </a:ext>
            </a:extLst>
          </p:cNvPr>
          <p:cNvSpPr txBox="1"/>
          <p:nvPr/>
        </p:nvSpPr>
        <p:spPr>
          <a:xfrm>
            <a:off x="9678257" y="1876616"/>
            <a:ext cx="2085654"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Remove the calculation from each formula </a:t>
            </a:r>
          </a:p>
        </p:txBody>
      </p:sp>
      <p:cxnSp>
        <p:nvCxnSpPr>
          <p:cNvPr id="12" name="Straight Arrow Connector 11">
            <a:extLst>
              <a:ext uri="{FF2B5EF4-FFF2-40B4-BE49-F238E27FC236}">
                <a16:creationId xmlns:a16="http://schemas.microsoft.com/office/drawing/2014/main" id="{292E83DD-932E-40A2-9145-4CDE2B4C3BB6}"/>
              </a:ext>
            </a:extLst>
          </p:cNvPr>
          <p:cNvCxnSpPr>
            <a:cxnSpLocks/>
            <a:stCxn id="6" idx="1"/>
          </p:cNvCxnSpPr>
          <p:nvPr/>
        </p:nvCxnSpPr>
        <p:spPr>
          <a:xfrm flipH="1">
            <a:off x="8897421" y="2138226"/>
            <a:ext cx="780836" cy="93374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92D44B0A-0B14-4902-A10D-A0AF3BFA4CD8}"/>
              </a:ext>
            </a:extLst>
          </p:cNvPr>
          <p:cNvCxnSpPr>
            <a:cxnSpLocks/>
            <a:stCxn id="6" idx="1"/>
          </p:cNvCxnSpPr>
          <p:nvPr/>
        </p:nvCxnSpPr>
        <p:spPr>
          <a:xfrm flipH="1">
            <a:off x="8897421" y="2138226"/>
            <a:ext cx="780836" cy="158214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9" name="TextBox 18">
            <a:extLst>
              <a:ext uri="{FF2B5EF4-FFF2-40B4-BE49-F238E27FC236}">
                <a16:creationId xmlns:a16="http://schemas.microsoft.com/office/drawing/2014/main" id="{80DB031B-BAD4-4826-BEA3-B5F4FBEBD39B}"/>
              </a:ext>
            </a:extLst>
          </p:cNvPr>
          <p:cNvSpPr txBox="1"/>
          <p:nvPr/>
        </p:nvSpPr>
        <p:spPr>
          <a:xfrm>
            <a:off x="9407705" y="5538768"/>
            <a:ext cx="2784295"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For example: If you deleted question W_4, you would remove the areas shown outlined in green. </a:t>
            </a:r>
          </a:p>
        </p:txBody>
      </p:sp>
      <p:sp>
        <p:nvSpPr>
          <p:cNvPr id="20" name="Rectangle 19">
            <a:extLst>
              <a:ext uri="{FF2B5EF4-FFF2-40B4-BE49-F238E27FC236}">
                <a16:creationId xmlns:a16="http://schemas.microsoft.com/office/drawing/2014/main" id="{00AA831B-41B8-4340-8B58-5971655F0703}"/>
              </a:ext>
            </a:extLst>
          </p:cNvPr>
          <p:cNvSpPr/>
          <p:nvPr/>
        </p:nvSpPr>
        <p:spPr>
          <a:xfrm>
            <a:off x="6791218" y="2137026"/>
            <a:ext cx="1140431" cy="14638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AF4EE27-A397-41A8-8EDB-79C892C11BAD}"/>
              </a:ext>
            </a:extLst>
          </p:cNvPr>
          <p:cNvSpPr/>
          <p:nvPr/>
        </p:nvSpPr>
        <p:spPr>
          <a:xfrm>
            <a:off x="6791217" y="2909308"/>
            <a:ext cx="1140431" cy="14638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2E22435-39EE-48D5-B0A2-1D3D5D835C9A}"/>
              </a:ext>
            </a:extLst>
          </p:cNvPr>
          <p:cNvSpPr/>
          <p:nvPr/>
        </p:nvSpPr>
        <p:spPr>
          <a:xfrm>
            <a:off x="6770667" y="3708169"/>
            <a:ext cx="1140431" cy="14638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23" name="Google Shape;119;p3">
            <a:extLst>
              <a:ext uri="{FF2B5EF4-FFF2-40B4-BE49-F238E27FC236}">
                <a16:creationId xmlns:a16="http://schemas.microsoft.com/office/drawing/2014/main" id="{F9842DD3-2A52-48F9-ABF7-1DA8AF8CF0B1}"/>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1171070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A4E244-BAC0-49C7-9ED2-773B93F76486}"/>
              </a:ext>
            </a:extLst>
          </p:cNvPr>
          <p:cNvPicPr>
            <a:picLocks noChangeAspect="1"/>
          </p:cNvPicPr>
          <p:nvPr/>
        </p:nvPicPr>
        <p:blipFill>
          <a:blip r:embed="rId3"/>
          <a:stretch>
            <a:fillRect/>
          </a:stretch>
        </p:blipFill>
        <p:spPr>
          <a:xfrm>
            <a:off x="212333" y="1204827"/>
            <a:ext cx="7997575" cy="1917634"/>
          </a:xfrm>
          <a:prstGeom prst="rect">
            <a:avLst/>
          </a:prstGeom>
        </p:spPr>
      </p:pic>
      <p:pic>
        <p:nvPicPr>
          <p:cNvPr id="4" name="Picture 3">
            <a:extLst>
              <a:ext uri="{FF2B5EF4-FFF2-40B4-BE49-F238E27FC236}">
                <a16:creationId xmlns:a16="http://schemas.microsoft.com/office/drawing/2014/main" id="{36B9D807-8F78-489B-83EC-4D562F6B8854}"/>
              </a:ext>
            </a:extLst>
          </p:cNvPr>
          <p:cNvPicPr>
            <a:picLocks noChangeAspect="1"/>
          </p:cNvPicPr>
          <p:nvPr/>
        </p:nvPicPr>
        <p:blipFill>
          <a:blip r:embed="rId4"/>
          <a:stretch>
            <a:fillRect/>
          </a:stretch>
        </p:blipFill>
        <p:spPr>
          <a:xfrm>
            <a:off x="89043" y="3735540"/>
            <a:ext cx="8198778" cy="2666958"/>
          </a:xfrm>
          <a:prstGeom prst="rect">
            <a:avLst/>
          </a:prstGeom>
        </p:spPr>
      </p:pic>
      <p:sp>
        <p:nvSpPr>
          <p:cNvPr id="2" name="Title 1">
            <a:extLst>
              <a:ext uri="{FF2B5EF4-FFF2-40B4-BE49-F238E27FC236}">
                <a16:creationId xmlns:a16="http://schemas.microsoft.com/office/drawing/2014/main" id="{249407AC-C9CB-4CF1-90B5-81E8E84FCF04}"/>
              </a:ext>
            </a:extLst>
          </p:cNvPr>
          <p:cNvSpPr>
            <a:spLocks noGrp="1"/>
          </p:cNvSpPr>
          <p:nvPr>
            <p:ph type="title"/>
          </p:nvPr>
        </p:nvSpPr>
        <p:spPr>
          <a:xfrm>
            <a:off x="663539" y="-1551"/>
            <a:ext cx="10515600" cy="1325563"/>
          </a:xfrm>
        </p:spPr>
        <p:txBody>
          <a:bodyPr/>
          <a:lstStyle/>
          <a:p>
            <a:r>
              <a:rPr lang="en-US" dirty="0"/>
              <a:t>Adding a Question</a:t>
            </a:r>
          </a:p>
        </p:txBody>
      </p:sp>
      <p:grpSp>
        <p:nvGrpSpPr>
          <p:cNvPr id="9" name="Group 8">
            <a:extLst>
              <a:ext uri="{FF2B5EF4-FFF2-40B4-BE49-F238E27FC236}">
                <a16:creationId xmlns:a16="http://schemas.microsoft.com/office/drawing/2014/main" id="{1966CBB8-647B-4F7B-BD9A-AFF207FB1E7F}"/>
              </a:ext>
            </a:extLst>
          </p:cNvPr>
          <p:cNvGrpSpPr/>
          <p:nvPr/>
        </p:nvGrpSpPr>
        <p:grpSpPr>
          <a:xfrm>
            <a:off x="7501854" y="3068419"/>
            <a:ext cx="4587404" cy="2407707"/>
            <a:chOff x="7501854" y="3068419"/>
            <a:chExt cx="4587404" cy="2407707"/>
          </a:xfrm>
        </p:grpSpPr>
        <p:cxnSp>
          <p:nvCxnSpPr>
            <p:cNvPr id="5" name="Straight Arrow Connector 4">
              <a:extLst>
                <a:ext uri="{FF2B5EF4-FFF2-40B4-BE49-F238E27FC236}">
                  <a16:creationId xmlns:a16="http://schemas.microsoft.com/office/drawing/2014/main" id="{6F735760-6F5E-4015-B4B1-838A779070E5}"/>
                </a:ext>
              </a:extLst>
            </p:cNvPr>
            <p:cNvCxnSpPr>
              <a:cxnSpLocks/>
              <a:stCxn id="6" idx="1"/>
            </p:cNvCxnSpPr>
            <p:nvPr/>
          </p:nvCxnSpPr>
          <p:spPr>
            <a:xfrm flipH="1">
              <a:off x="7633699" y="3330029"/>
              <a:ext cx="1547973" cy="66661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14D849BA-1F03-4DD8-97F0-32496A403BAB}"/>
                </a:ext>
              </a:extLst>
            </p:cNvPr>
            <p:cNvSpPr txBox="1"/>
            <p:nvPr/>
          </p:nvSpPr>
          <p:spPr>
            <a:xfrm>
              <a:off x="9181672" y="3068419"/>
              <a:ext cx="2907586"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Step 4: Add the calculation to each formula </a:t>
              </a:r>
            </a:p>
          </p:txBody>
        </p:sp>
        <p:cxnSp>
          <p:nvCxnSpPr>
            <p:cNvPr id="12" name="Straight Arrow Connector 11">
              <a:extLst>
                <a:ext uri="{FF2B5EF4-FFF2-40B4-BE49-F238E27FC236}">
                  <a16:creationId xmlns:a16="http://schemas.microsoft.com/office/drawing/2014/main" id="{292E83DD-932E-40A2-9145-4CDE2B4C3BB6}"/>
                </a:ext>
              </a:extLst>
            </p:cNvPr>
            <p:cNvCxnSpPr>
              <a:cxnSpLocks/>
              <a:stCxn id="6" idx="1"/>
            </p:cNvCxnSpPr>
            <p:nvPr/>
          </p:nvCxnSpPr>
          <p:spPr>
            <a:xfrm flipH="1">
              <a:off x="7501854" y="3330029"/>
              <a:ext cx="1679818" cy="148391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92D44B0A-0B14-4902-A10D-A0AF3BFA4CD8}"/>
                </a:ext>
              </a:extLst>
            </p:cNvPr>
            <p:cNvCxnSpPr>
              <a:cxnSpLocks/>
            </p:cNvCxnSpPr>
            <p:nvPr/>
          </p:nvCxnSpPr>
          <p:spPr>
            <a:xfrm flipH="1">
              <a:off x="7501854" y="3300781"/>
              <a:ext cx="1679818" cy="21753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sp>
        <p:nvSpPr>
          <p:cNvPr id="19" name="TextBox 18">
            <a:extLst>
              <a:ext uri="{FF2B5EF4-FFF2-40B4-BE49-F238E27FC236}">
                <a16:creationId xmlns:a16="http://schemas.microsoft.com/office/drawing/2014/main" id="{80DB031B-BAD4-4826-BEA3-B5F4FBEBD39B}"/>
              </a:ext>
            </a:extLst>
          </p:cNvPr>
          <p:cNvSpPr txBox="1"/>
          <p:nvPr/>
        </p:nvSpPr>
        <p:spPr>
          <a:xfrm>
            <a:off x="8702210" y="5069022"/>
            <a:ext cx="3226087" cy="138499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For example: If you added question W_25, in the first formula you would add: + if($(W_25)=“2”,1,0)   and similarly in the second and third formulas but changing the “2” to “1” or “0”.</a:t>
            </a:r>
          </a:p>
        </p:txBody>
      </p:sp>
      <p:grpSp>
        <p:nvGrpSpPr>
          <p:cNvPr id="3" name="Group 2">
            <a:extLst>
              <a:ext uri="{FF2B5EF4-FFF2-40B4-BE49-F238E27FC236}">
                <a16:creationId xmlns:a16="http://schemas.microsoft.com/office/drawing/2014/main" id="{22C5DBFB-F6BF-466E-A308-28BF027372C0}"/>
              </a:ext>
            </a:extLst>
          </p:cNvPr>
          <p:cNvGrpSpPr/>
          <p:nvPr/>
        </p:nvGrpSpPr>
        <p:grpSpPr>
          <a:xfrm>
            <a:off x="7716964" y="366109"/>
            <a:ext cx="4356027" cy="878475"/>
            <a:chOff x="7716964" y="366109"/>
            <a:chExt cx="4356027" cy="878475"/>
          </a:xfrm>
        </p:grpSpPr>
        <p:sp>
          <p:nvSpPr>
            <p:cNvPr id="13" name="TextBox 12">
              <a:extLst>
                <a:ext uri="{FF2B5EF4-FFF2-40B4-BE49-F238E27FC236}">
                  <a16:creationId xmlns:a16="http://schemas.microsoft.com/office/drawing/2014/main" id="{0D242CE4-06A5-4A07-A480-9B3F36F7C795}"/>
                </a:ext>
              </a:extLst>
            </p:cNvPr>
            <p:cNvSpPr txBox="1"/>
            <p:nvPr/>
          </p:nvSpPr>
          <p:spPr>
            <a:xfrm>
              <a:off x="9181672" y="366109"/>
              <a:ext cx="2891319"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Step 1: Click the gear to see the settings</a:t>
              </a:r>
            </a:p>
          </p:txBody>
        </p:sp>
        <p:cxnSp>
          <p:nvCxnSpPr>
            <p:cNvPr id="16" name="Straight Arrow Connector 15">
              <a:extLst>
                <a:ext uri="{FF2B5EF4-FFF2-40B4-BE49-F238E27FC236}">
                  <a16:creationId xmlns:a16="http://schemas.microsoft.com/office/drawing/2014/main" id="{931752BD-D8F7-477A-8C39-F3F011277F3C}"/>
                </a:ext>
              </a:extLst>
            </p:cNvPr>
            <p:cNvCxnSpPr>
              <a:cxnSpLocks/>
              <a:stCxn id="13" idx="1"/>
            </p:cNvCxnSpPr>
            <p:nvPr/>
          </p:nvCxnSpPr>
          <p:spPr>
            <a:xfrm flipH="1">
              <a:off x="7716964" y="627719"/>
              <a:ext cx="1464708" cy="61686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7" name="Group 6">
            <a:extLst>
              <a:ext uri="{FF2B5EF4-FFF2-40B4-BE49-F238E27FC236}">
                <a16:creationId xmlns:a16="http://schemas.microsoft.com/office/drawing/2014/main" id="{7F6200E4-6CB6-418C-992D-9F03E567685F}"/>
              </a:ext>
            </a:extLst>
          </p:cNvPr>
          <p:cNvGrpSpPr/>
          <p:nvPr/>
        </p:nvGrpSpPr>
        <p:grpSpPr>
          <a:xfrm>
            <a:off x="5308314" y="1157436"/>
            <a:ext cx="6780944" cy="1018376"/>
            <a:chOff x="5308314" y="1157436"/>
            <a:chExt cx="6780944" cy="1018376"/>
          </a:xfrm>
        </p:grpSpPr>
        <p:cxnSp>
          <p:nvCxnSpPr>
            <p:cNvPr id="17" name="Straight Arrow Connector 16">
              <a:extLst>
                <a:ext uri="{FF2B5EF4-FFF2-40B4-BE49-F238E27FC236}">
                  <a16:creationId xmlns:a16="http://schemas.microsoft.com/office/drawing/2014/main" id="{17B8C38C-A280-4593-A560-E3A3A3B95323}"/>
                </a:ext>
              </a:extLst>
            </p:cNvPr>
            <p:cNvCxnSpPr>
              <a:cxnSpLocks/>
              <a:stCxn id="18" idx="1"/>
            </p:cNvCxnSpPr>
            <p:nvPr/>
          </p:nvCxnSpPr>
          <p:spPr>
            <a:xfrm flipH="1">
              <a:off x="5308314" y="1526768"/>
              <a:ext cx="3873358" cy="64904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TextBox 17">
              <a:extLst>
                <a:ext uri="{FF2B5EF4-FFF2-40B4-BE49-F238E27FC236}">
                  <a16:creationId xmlns:a16="http://schemas.microsoft.com/office/drawing/2014/main" id="{A7D96D56-27F5-4A5F-BB3E-221D70F1B71B}"/>
                </a:ext>
              </a:extLst>
            </p:cNvPr>
            <p:cNvSpPr txBox="1"/>
            <p:nvPr/>
          </p:nvSpPr>
          <p:spPr>
            <a:xfrm>
              <a:off x="9181672" y="1157436"/>
              <a:ext cx="2907586" cy="73866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Step 2: Change the data column name to match the question number. For example W_25.</a:t>
              </a:r>
            </a:p>
          </p:txBody>
        </p:sp>
      </p:grpSp>
      <p:sp>
        <p:nvSpPr>
          <p:cNvPr id="23" name="TextBox 22">
            <a:extLst>
              <a:ext uri="{FF2B5EF4-FFF2-40B4-BE49-F238E27FC236}">
                <a16:creationId xmlns:a16="http://schemas.microsoft.com/office/drawing/2014/main" id="{48ED67C8-2B42-4850-AD94-5E6F5C0DF987}"/>
              </a:ext>
            </a:extLst>
          </p:cNvPr>
          <p:cNvSpPr txBox="1"/>
          <p:nvPr/>
        </p:nvSpPr>
        <p:spPr>
          <a:xfrm>
            <a:off x="9165405" y="2175812"/>
            <a:ext cx="2907586"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Step 3: Scroll down to the formula section for the domain</a:t>
            </a:r>
          </a:p>
        </p:txBody>
      </p:sp>
      <p:cxnSp>
        <p:nvCxnSpPr>
          <p:cNvPr id="37" name="Google Shape;119;p3">
            <a:extLst>
              <a:ext uri="{FF2B5EF4-FFF2-40B4-BE49-F238E27FC236}">
                <a16:creationId xmlns:a16="http://schemas.microsoft.com/office/drawing/2014/main" id="{72DA1FFF-B3F6-4461-AC89-285FB8071502}"/>
              </a:ext>
            </a:extLst>
          </p:cNvPr>
          <p:cNvCxnSpPr>
            <a:cxnSpLocks/>
          </p:cNvCxnSpPr>
          <p:nvPr/>
        </p:nvCxnSpPr>
        <p:spPr>
          <a:xfrm>
            <a:off x="369870" y="1007818"/>
            <a:ext cx="7347094" cy="0"/>
          </a:xfrm>
          <a:prstGeom prst="straightConnector1">
            <a:avLst/>
          </a:prstGeom>
          <a:noFill/>
          <a:ln w="19050" cap="sq"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18394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C1988-D07A-4450-AA56-38AB72C9A39F}"/>
              </a:ext>
            </a:extLst>
          </p:cNvPr>
          <p:cNvSpPr>
            <a:spLocks noGrp="1"/>
          </p:cNvSpPr>
          <p:nvPr>
            <p:ph type="title"/>
          </p:nvPr>
        </p:nvSpPr>
        <p:spPr/>
        <p:txBody>
          <a:bodyPr/>
          <a:lstStyle/>
          <a:p>
            <a:r>
              <a:rPr lang="en-US" dirty="0"/>
              <a:t>Changing Skip Logic</a:t>
            </a:r>
          </a:p>
        </p:txBody>
      </p:sp>
      <p:pic>
        <p:nvPicPr>
          <p:cNvPr id="4" name="Picture 3">
            <a:extLst>
              <a:ext uri="{FF2B5EF4-FFF2-40B4-BE49-F238E27FC236}">
                <a16:creationId xmlns:a16="http://schemas.microsoft.com/office/drawing/2014/main" id="{02981250-0348-4B8C-A6D3-9F13F5CB0B56}"/>
              </a:ext>
            </a:extLst>
          </p:cNvPr>
          <p:cNvPicPr>
            <a:picLocks noChangeAspect="1"/>
          </p:cNvPicPr>
          <p:nvPr/>
        </p:nvPicPr>
        <p:blipFill>
          <a:blip r:embed="rId3"/>
          <a:stretch>
            <a:fillRect/>
          </a:stretch>
        </p:blipFill>
        <p:spPr>
          <a:xfrm>
            <a:off x="93056" y="1690688"/>
            <a:ext cx="8970897" cy="4683142"/>
          </a:xfrm>
          <a:prstGeom prst="rect">
            <a:avLst/>
          </a:prstGeom>
        </p:spPr>
      </p:pic>
      <p:grpSp>
        <p:nvGrpSpPr>
          <p:cNvPr id="3" name="Group 2">
            <a:extLst>
              <a:ext uri="{FF2B5EF4-FFF2-40B4-BE49-F238E27FC236}">
                <a16:creationId xmlns:a16="http://schemas.microsoft.com/office/drawing/2014/main" id="{43315AE1-D7CE-4F1F-BC41-DDBED222CE82}"/>
              </a:ext>
            </a:extLst>
          </p:cNvPr>
          <p:cNvGrpSpPr/>
          <p:nvPr/>
        </p:nvGrpSpPr>
        <p:grpSpPr>
          <a:xfrm>
            <a:off x="8873881" y="3014031"/>
            <a:ext cx="3116061" cy="829936"/>
            <a:chOff x="8873881" y="3014031"/>
            <a:chExt cx="3116061" cy="829936"/>
          </a:xfrm>
        </p:grpSpPr>
        <p:sp>
          <p:nvSpPr>
            <p:cNvPr id="5" name="TextBox 4">
              <a:extLst>
                <a:ext uri="{FF2B5EF4-FFF2-40B4-BE49-F238E27FC236}">
                  <a16:creationId xmlns:a16="http://schemas.microsoft.com/office/drawing/2014/main" id="{EF839609-9B9D-466E-AB8E-23DDE331B7C7}"/>
                </a:ext>
              </a:extLst>
            </p:cNvPr>
            <p:cNvSpPr txBox="1"/>
            <p:nvPr/>
          </p:nvSpPr>
          <p:spPr>
            <a:xfrm>
              <a:off x="9254024" y="3014031"/>
              <a:ext cx="2735918"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1. Click the gear to see the settings</a:t>
              </a:r>
            </a:p>
          </p:txBody>
        </p:sp>
        <p:cxnSp>
          <p:nvCxnSpPr>
            <p:cNvPr id="6" name="Straight Arrow Connector 5">
              <a:extLst>
                <a:ext uri="{FF2B5EF4-FFF2-40B4-BE49-F238E27FC236}">
                  <a16:creationId xmlns:a16="http://schemas.microsoft.com/office/drawing/2014/main" id="{9B1412A3-5A91-4949-A0E8-20DC55B172C1}"/>
                </a:ext>
              </a:extLst>
            </p:cNvPr>
            <p:cNvCxnSpPr>
              <a:cxnSpLocks/>
            </p:cNvCxnSpPr>
            <p:nvPr/>
          </p:nvCxnSpPr>
          <p:spPr>
            <a:xfrm flipH="1">
              <a:off x="8873881" y="3321808"/>
              <a:ext cx="380143" cy="52215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7" name="Group 6">
            <a:extLst>
              <a:ext uri="{FF2B5EF4-FFF2-40B4-BE49-F238E27FC236}">
                <a16:creationId xmlns:a16="http://schemas.microsoft.com/office/drawing/2014/main" id="{B44E453F-C21D-4E44-8421-AF37D1E8C861}"/>
              </a:ext>
            </a:extLst>
          </p:cNvPr>
          <p:cNvGrpSpPr/>
          <p:nvPr/>
        </p:nvGrpSpPr>
        <p:grpSpPr>
          <a:xfrm>
            <a:off x="838200" y="3878370"/>
            <a:ext cx="11151742" cy="1381999"/>
            <a:chOff x="838200" y="3878370"/>
            <a:chExt cx="11151742" cy="1381999"/>
          </a:xfrm>
        </p:grpSpPr>
        <p:sp>
          <p:nvSpPr>
            <p:cNvPr id="8" name="TextBox 7">
              <a:extLst>
                <a:ext uri="{FF2B5EF4-FFF2-40B4-BE49-F238E27FC236}">
                  <a16:creationId xmlns:a16="http://schemas.microsoft.com/office/drawing/2014/main" id="{8E8CB5EB-1E7A-45EE-9413-EB8A00D58575}"/>
                </a:ext>
              </a:extLst>
            </p:cNvPr>
            <p:cNvSpPr txBox="1"/>
            <p:nvPr/>
          </p:nvSpPr>
          <p:spPr>
            <a:xfrm>
              <a:off x="9254024" y="3878370"/>
              <a:ext cx="2735918"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2. Click Skip Logic</a:t>
              </a:r>
            </a:p>
          </p:txBody>
        </p:sp>
        <p:cxnSp>
          <p:nvCxnSpPr>
            <p:cNvPr id="9" name="Straight Arrow Connector 8">
              <a:extLst>
                <a:ext uri="{FF2B5EF4-FFF2-40B4-BE49-F238E27FC236}">
                  <a16:creationId xmlns:a16="http://schemas.microsoft.com/office/drawing/2014/main" id="{B2D4B995-97D5-4F86-8DA7-4B043F579346}"/>
                </a:ext>
              </a:extLst>
            </p:cNvPr>
            <p:cNvCxnSpPr>
              <a:cxnSpLocks/>
            </p:cNvCxnSpPr>
            <p:nvPr/>
          </p:nvCxnSpPr>
          <p:spPr>
            <a:xfrm flipH="1">
              <a:off x="838200" y="4032259"/>
              <a:ext cx="8415824" cy="122811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10" name="Group 9">
            <a:extLst>
              <a:ext uri="{FF2B5EF4-FFF2-40B4-BE49-F238E27FC236}">
                <a16:creationId xmlns:a16="http://schemas.microsoft.com/office/drawing/2014/main" id="{FFF839F5-D317-46D1-BB83-18211D64E257}"/>
              </a:ext>
            </a:extLst>
          </p:cNvPr>
          <p:cNvGrpSpPr/>
          <p:nvPr/>
        </p:nvGrpSpPr>
        <p:grpSpPr>
          <a:xfrm>
            <a:off x="8568648" y="4952592"/>
            <a:ext cx="3530296" cy="523220"/>
            <a:chOff x="8568648" y="4952592"/>
            <a:chExt cx="3530296" cy="523220"/>
          </a:xfrm>
        </p:grpSpPr>
        <p:sp>
          <p:nvSpPr>
            <p:cNvPr id="13" name="TextBox 12">
              <a:extLst>
                <a:ext uri="{FF2B5EF4-FFF2-40B4-BE49-F238E27FC236}">
                  <a16:creationId xmlns:a16="http://schemas.microsoft.com/office/drawing/2014/main" id="{79116135-55A2-42F1-BA22-905E0E94B2ED}"/>
                </a:ext>
              </a:extLst>
            </p:cNvPr>
            <p:cNvSpPr txBox="1"/>
            <p:nvPr/>
          </p:nvSpPr>
          <p:spPr>
            <a:xfrm>
              <a:off x="9363026" y="4952592"/>
              <a:ext cx="2735918"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3. Set the criteria using any previous question</a:t>
              </a:r>
            </a:p>
          </p:txBody>
        </p:sp>
        <p:cxnSp>
          <p:nvCxnSpPr>
            <p:cNvPr id="14" name="Straight Arrow Connector 13">
              <a:extLst>
                <a:ext uri="{FF2B5EF4-FFF2-40B4-BE49-F238E27FC236}">
                  <a16:creationId xmlns:a16="http://schemas.microsoft.com/office/drawing/2014/main" id="{99F9A3B7-92EC-4585-9E82-43D9CA8D7EB6}"/>
                </a:ext>
              </a:extLst>
            </p:cNvPr>
            <p:cNvCxnSpPr>
              <a:cxnSpLocks/>
            </p:cNvCxnSpPr>
            <p:nvPr/>
          </p:nvCxnSpPr>
          <p:spPr>
            <a:xfrm flipH="1">
              <a:off x="8568648" y="5106480"/>
              <a:ext cx="794378" cy="22580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sp>
        <p:nvSpPr>
          <p:cNvPr id="17" name="TextBox 16">
            <a:extLst>
              <a:ext uri="{FF2B5EF4-FFF2-40B4-BE49-F238E27FC236}">
                <a16:creationId xmlns:a16="http://schemas.microsoft.com/office/drawing/2014/main" id="{EA685BF9-1EDC-4FB7-A7E9-38E2D503A9D2}"/>
              </a:ext>
            </a:extLst>
          </p:cNvPr>
          <p:cNvSpPr txBox="1"/>
          <p:nvPr/>
        </p:nvSpPr>
        <p:spPr>
          <a:xfrm>
            <a:off x="9363026" y="5698713"/>
            <a:ext cx="2735918"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NOTE: Make sure your formulas are correct.</a:t>
            </a:r>
          </a:p>
        </p:txBody>
      </p:sp>
      <p:cxnSp>
        <p:nvCxnSpPr>
          <p:cNvPr id="18" name="Google Shape;119;p3">
            <a:extLst>
              <a:ext uri="{FF2B5EF4-FFF2-40B4-BE49-F238E27FC236}">
                <a16:creationId xmlns:a16="http://schemas.microsoft.com/office/drawing/2014/main" id="{12D82CF7-C956-4E7E-8D3C-37B1E8369A4B}"/>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255844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94B467-8812-4064-8AA3-626E3FE67281}"/>
              </a:ext>
            </a:extLst>
          </p:cNvPr>
          <p:cNvPicPr>
            <a:picLocks noChangeAspect="1"/>
          </p:cNvPicPr>
          <p:nvPr/>
        </p:nvPicPr>
        <p:blipFill>
          <a:blip r:embed="rId3"/>
          <a:stretch>
            <a:fillRect/>
          </a:stretch>
        </p:blipFill>
        <p:spPr>
          <a:xfrm>
            <a:off x="184934" y="955497"/>
            <a:ext cx="6144803" cy="2958771"/>
          </a:xfrm>
          <a:prstGeom prst="rect">
            <a:avLst/>
          </a:prstGeom>
        </p:spPr>
      </p:pic>
      <p:sp>
        <p:nvSpPr>
          <p:cNvPr id="2" name="Title 1">
            <a:extLst>
              <a:ext uri="{FF2B5EF4-FFF2-40B4-BE49-F238E27FC236}">
                <a16:creationId xmlns:a16="http://schemas.microsoft.com/office/drawing/2014/main" id="{43E360F6-7BB9-4413-8746-7616E7462E21}"/>
              </a:ext>
            </a:extLst>
          </p:cNvPr>
          <p:cNvSpPr>
            <a:spLocks noGrp="1"/>
          </p:cNvSpPr>
          <p:nvPr>
            <p:ph type="title"/>
          </p:nvPr>
        </p:nvSpPr>
        <p:spPr>
          <a:xfrm>
            <a:off x="838200" y="-128035"/>
            <a:ext cx="10515600" cy="1325563"/>
          </a:xfrm>
        </p:spPr>
        <p:txBody>
          <a:bodyPr/>
          <a:lstStyle/>
          <a:p>
            <a:r>
              <a:rPr lang="en-US" dirty="0"/>
              <a:t>Creating a Form in a Different Language</a:t>
            </a:r>
          </a:p>
        </p:txBody>
      </p:sp>
      <p:pic>
        <p:nvPicPr>
          <p:cNvPr id="7" name="Picture 6">
            <a:extLst>
              <a:ext uri="{FF2B5EF4-FFF2-40B4-BE49-F238E27FC236}">
                <a16:creationId xmlns:a16="http://schemas.microsoft.com/office/drawing/2014/main" id="{CA2EE738-C014-46A6-994F-D36D41787963}"/>
              </a:ext>
            </a:extLst>
          </p:cNvPr>
          <p:cNvPicPr>
            <a:picLocks noChangeAspect="1"/>
          </p:cNvPicPr>
          <p:nvPr/>
        </p:nvPicPr>
        <p:blipFill>
          <a:blip r:embed="rId4"/>
          <a:stretch>
            <a:fillRect/>
          </a:stretch>
        </p:blipFill>
        <p:spPr>
          <a:xfrm>
            <a:off x="184934" y="4093301"/>
            <a:ext cx="6329737" cy="2529344"/>
          </a:xfrm>
          <a:prstGeom prst="rect">
            <a:avLst/>
          </a:prstGeom>
        </p:spPr>
      </p:pic>
      <p:cxnSp>
        <p:nvCxnSpPr>
          <p:cNvPr id="20" name="Google Shape;119;p3">
            <a:extLst>
              <a:ext uri="{FF2B5EF4-FFF2-40B4-BE49-F238E27FC236}">
                <a16:creationId xmlns:a16="http://schemas.microsoft.com/office/drawing/2014/main" id="{59957B80-A280-432D-9BFB-8FDE7C480AA6}"/>
              </a:ext>
            </a:extLst>
          </p:cNvPr>
          <p:cNvCxnSpPr>
            <a:cxnSpLocks/>
          </p:cNvCxnSpPr>
          <p:nvPr/>
        </p:nvCxnSpPr>
        <p:spPr>
          <a:xfrm>
            <a:off x="650779" y="826427"/>
            <a:ext cx="10599423" cy="0"/>
          </a:xfrm>
          <a:prstGeom prst="straightConnector1">
            <a:avLst/>
          </a:prstGeom>
          <a:noFill/>
          <a:ln w="19050" cap="sq" cmpd="sng">
            <a:solidFill>
              <a:schemeClr val="dk1"/>
            </a:solidFill>
            <a:prstDash val="solid"/>
            <a:miter lim="800000"/>
            <a:headEnd type="none" w="sm" len="sm"/>
            <a:tailEnd type="none" w="sm" len="sm"/>
          </a:ln>
        </p:spPr>
      </p:cxnSp>
      <p:grpSp>
        <p:nvGrpSpPr>
          <p:cNvPr id="26" name="Group 25">
            <a:extLst>
              <a:ext uri="{FF2B5EF4-FFF2-40B4-BE49-F238E27FC236}">
                <a16:creationId xmlns:a16="http://schemas.microsoft.com/office/drawing/2014/main" id="{E879CBF9-CDF2-4628-89D3-AB16D691168D}"/>
              </a:ext>
            </a:extLst>
          </p:cNvPr>
          <p:cNvGrpSpPr/>
          <p:nvPr/>
        </p:nvGrpSpPr>
        <p:grpSpPr>
          <a:xfrm>
            <a:off x="4664467" y="2182874"/>
            <a:ext cx="5790975" cy="1246126"/>
            <a:chOff x="4664467" y="2182874"/>
            <a:chExt cx="5790975" cy="1246126"/>
          </a:xfrm>
        </p:grpSpPr>
        <p:grpSp>
          <p:nvGrpSpPr>
            <p:cNvPr id="8" name="Group 7">
              <a:extLst>
                <a:ext uri="{FF2B5EF4-FFF2-40B4-BE49-F238E27FC236}">
                  <a16:creationId xmlns:a16="http://schemas.microsoft.com/office/drawing/2014/main" id="{5380C7E0-D222-4DF4-9579-2930CF1AD05F}"/>
                </a:ext>
              </a:extLst>
            </p:cNvPr>
            <p:cNvGrpSpPr/>
            <p:nvPr/>
          </p:nvGrpSpPr>
          <p:grpSpPr>
            <a:xfrm>
              <a:off x="4664467" y="2248120"/>
              <a:ext cx="5790975" cy="1180880"/>
              <a:chOff x="4664467" y="2248120"/>
              <a:chExt cx="5790975" cy="1180880"/>
            </a:xfrm>
          </p:grpSpPr>
          <p:grpSp>
            <p:nvGrpSpPr>
              <p:cNvPr id="4" name="Group 3">
                <a:extLst>
                  <a:ext uri="{FF2B5EF4-FFF2-40B4-BE49-F238E27FC236}">
                    <a16:creationId xmlns:a16="http://schemas.microsoft.com/office/drawing/2014/main" id="{AF18DEDD-7D08-4725-9D86-42D587ABEBE8}"/>
                  </a:ext>
                </a:extLst>
              </p:cNvPr>
              <p:cNvGrpSpPr/>
              <p:nvPr/>
            </p:nvGrpSpPr>
            <p:grpSpPr>
              <a:xfrm>
                <a:off x="4664467" y="2280863"/>
                <a:ext cx="2167848" cy="1148137"/>
                <a:chOff x="4664467" y="2280863"/>
                <a:chExt cx="2167848" cy="1148137"/>
              </a:xfrm>
            </p:grpSpPr>
            <p:cxnSp>
              <p:nvCxnSpPr>
                <p:cNvPr id="9" name="Straight Arrow Connector 8">
                  <a:extLst>
                    <a:ext uri="{FF2B5EF4-FFF2-40B4-BE49-F238E27FC236}">
                      <a16:creationId xmlns:a16="http://schemas.microsoft.com/office/drawing/2014/main" id="{8E2B4191-42E6-4A83-BC79-6294AACED34B}"/>
                    </a:ext>
                  </a:extLst>
                </p:cNvPr>
                <p:cNvCxnSpPr>
                  <a:cxnSpLocks/>
                </p:cNvCxnSpPr>
                <p:nvPr/>
              </p:nvCxnSpPr>
              <p:spPr>
                <a:xfrm flipH="1" flipV="1">
                  <a:off x="6096001" y="2280863"/>
                  <a:ext cx="736314" cy="13180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C75C1772-145C-46A9-991B-6B0841113404}"/>
                    </a:ext>
                  </a:extLst>
                </p:cNvPr>
                <p:cNvCxnSpPr>
                  <a:cxnSpLocks/>
                </p:cNvCxnSpPr>
                <p:nvPr/>
              </p:nvCxnSpPr>
              <p:spPr>
                <a:xfrm flipH="1">
                  <a:off x="4664467" y="2412668"/>
                  <a:ext cx="2167848" cy="10163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sp>
            <p:nvSpPr>
              <p:cNvPr id="12" name="TextBox 11">
                <a:extLst>
                  <a:ext uri="{FF2B5EF4-FFF2-40B4-BE49-F238E27FC236}">
                    <a16:creationId xmlns:a16="http://schemas.microsoft.com/office/drawing/2014/main" id="{B359A364-F8A4-45D7-8116-A100385CCF07}"/>
                  </a:ext>
                </a:extLst>
              </p:cNvPr>
              <p:cNvSpPr txBox="1"/>
              <p:nvPr/>
            </p:nvSpPr>
            <p:spPr>
              <a:xfrm>
                <a:off x="7037798" y="2248120"/>
                <a:ext cx="3417644" cy="307777"/>
              </a:xfrm>
              <a:prstGeom prst="rect">
                <a:avLst/>
              </a:prstGeom>
              <a:noFill/>
            </p:spPr>
            <p:txBody>
              <a:bodyPr wrap="square">
                <a:spAutoFit/>
              </a:bodyPr>
              <a:lstStyle/>
              <a:p>
                <a:endParaRPr lang="en-US" dirty="0"/>
              </a:p>
            </p:txBody>
          </p:sp>
        </p:grpSp>
        <p:sp>
          <p:nvSpPr>
            <p:cNvPr id="21" name="TextBox 20">
              <a:extLst>
                <a:ext uri="{FF2B5EF4-FFF2-40B4-BE49-F238E27FC236}">
                  <a16:creationId xmlns:a16="http://schemas.microsoft.com/office/drawing/2014/main" id="{3B382A88-3F50-44F0-8D74-B6815D42E8E2}"/>
                </a:ext>
              </a:extLst>
            </p:cNvPr>
            <p:cNvSpPr txBox="1"/>
            <p:nvPr/>
          </p:nvSpPr>
          <p:spPr>
            <a:xfrm>
              <a:off x="6895890" y="2182874"/>
              <a:ext cx="2735918"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Step 1: Add language in KoBoToolbox. </a:t>
              </a:r>
            </a:p>
          </p:txBody>
        </p:sp>
      </p:grpSp>
      <p:grpSp>
        <p:nvGrpSpPr>
          <p:cNvPr id="25" name="Group 24">
            <a:extLst>
              <a:ext uri="{FF2B5EF4-FFF2-40B4-BE49-F238E27FC236}">
                <a16:creationId xmlns:a16="http://schemas.microsoft.com/office/drawing/2014/main" id="{5E7716C4-9306-467E-8DE9-41E35273F0D6}"/>
              </a:ext>
            </a:extLst>
          </p:cNvPr>
          <p:cNvGrpSpPr/>
          <p:nvPr/>
        </p:nvGrpSpPr>
        <p:grpSpPr>
          <a:xfrm>
            <a:off x="6188469" y="4214660"/>
            <a:ext cx="3585247" cy="473972"/>
            <a:chOff x="6188469" y="4214660"/>
            <a:chExt cx="3585247" cy="473972"/>
          </a:xfrm>
        </p:grpSpPr>
        <p:cxnSp>
          <p:nvCxnSpPr>
            <p:cNvPr id="16" name="Straight Arrow Connector 15">
              <a:extLst>
                <a:ext uri="{FF2B5EF4-FFF2-40B4-BE49-F238E27FC236}">
                  <a16:creationId xmlns:a16="http://schemas.microsoft.com/office/drawing/2014/main" id="{F7CDAEB6-3D57-417A-A8AB-2DCF6F90DFD0}"/>
                </a:ext>
              </a:extLst>
            </p:cNvPr>
            <p:cNvCxnSpPr>
              <a:cxnSpLocks/>
            </p:cNvCxnSpPr>
            <p:nvPr/>
          </p:nvCxnSpPr>
          <p:spPr>
            <a:xfrm flipH="1">
              <a:off x="6188469" y="4356243"/>
              <a:ext cx="849329" cy="33238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id="{3A2EC94B-84C6-4396-AEBB-400EC52F0234}"/>
                </a:ext>
              </a:extLst>
            </p:cNvPr>
            <p:cNvSpPr txBox="1"/>
            <p:nvPr/>
          </p:nvSpPr>
          <p:spPr>
            <a:xfrm>
              <a:off x="7037798" y="4214660"/>
              <a:ext cx="2735918"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Step 2: Click “Download XLS”</a:t>
              </a:r>
            </a:p>
          </p:txBody>
        </p:sp>
      </p:grpSp>
    </p:spTree>
    <p:extLst>
      <p:ext uri="{BB962C8B-B14F-4D97-AF65-F5344CB8AC3E}">
        <p14:creationId xmlns:p14="http://schemas.microsoft.com/office/powerpoint/2010/main" val="260451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07B9-47D7-4306-8955-2050DD10F5DB}"/>
              </a:ext>
            </a:extLst>
          </p:cNvPr>
          <p:cNvSpPr>
            <a:spLocks noGrp="1"/>
          </p:cNvSpPr>
          <p:nvPr>
            <p:ph type="title"/>
          </p:nvPr>
        </p:nvSpPr>
        <p:spPr>
          <a:xfrm>
            <a:off x="312666" y="1"/>
            <a:ext cx="10515600" cy="914400"/>
          </a:xfrm>
        </p:spPr>
        <p:txBody>
          <a:bodyPr/>
          <a:lstStyle/>
          <a:p>
            <a:r>
              <a:rPr lang="en-US" dirty="0"/>
              <a:t>Creating a Form in a Different Language</a:t>
            </a:r>
          </a:p>
        </p:txBody>
      </p:sp>
      <p:pic>
        <p:nvPicPr>
          <p:cNvPr id="6" name="Picture 5">
            <a:extLst>
              <a:ext uri="{FF2B5EF4-FFF2-40B4-BE49-F238E27FC236}">
                <a16:creationId xmlns:a16="http://schemas.microsoft.com/office/drawing/2014/main" id="{4F5A3D41-A88A-43C0-81B4-493E2AD6194E}"/>
              </a:ext>
            </a:extLst>
          </p:cNvPr>
          <p:cNvPicPr>
            <a:picLocks noChangeAspect="1"/>
          </p:cNvPicPr>
          <p:nvPr/>
        </p:nvPicPr>
        <p:blipFill>
          <a:blip r:embed="rId3"/>
          <a:stretch>
            <a:fillRect/>
          </a:stretch>
        </p:blipFill>
        <p:spPr>
          <a:xfrm>
            <a:off x="365053" y="934671"/>
            <a:ext cx="10410825" cy="3743325"/>
          </a:xfrm>
          <a:prstGeom prst="rect">
            <a:avLst/>
          </a:prstGeom>
        </p:spPr>
      </p:pic>
      <p:cxnSp>
        <p:nvCxnSpPr>
          <p:cNvPr id="9" name="Google Shape;119;p3">
            <a:extLst>
              <a:ext uri="{FF2B5EF4-FFF2-40B4-BE49-F238E27FC236}">
                <a16:creationId xmlns:a16="http://schemas.microsoft.com/office/drawing/2014/main" id="{9D441644-E45B-456E-ADFF-780B3695A25F}"/>
              </a:ext>
            </a:extLst>
          </p:cNvPr>
          <p:cNvCxnSpPr>
            <a:cxnSpLocks/>
          </p:cNvCxnSpPr>
          <p:nvPr/>
        </p:nvCxnSpPr>
        <p:spPr>
          <a:xfrm>
            <a:off x="365053" y="651767"/>
            <a:ext cx="10599423" cy="0"/>
          </a:xfrm>
          <a:prstGeom prst="straightConnector1">
            <a:avLst/>
          </a:prstGeom>
          <a:noFill/>
          <a:ln w="19050" cap="sq" cmpd="sng">
            <a:solidFill>
              <a:schemeClr val="dk1"/>
            </a:solidFill>
            <a:prstDash val="solid"/>
            <a:miter lim="800000"/>
            <a:headEnd type="none" w="sm" len="sm"/>
            <a:tailEnd type="none" w="sm" len="sm"/>
          </a:ln>
        </p:spPr>
      </p:cxnSp>
      <p:grpSp>
        <p:nvGrpSpPr>
          <p:cNvPr id="25" name="Group 24">
            <a:extLst>
              <a:ext uri="{FF2B5EF4-FFF2-40B4-BE49-F238E27FC236}">
                <a16:creationId xmlns:a16="http://schemas.microsoft.com/office/drawing/2014/main" id="{17FC33E5-47EB-4E74-8557-0AE7664BA15F}"/>
              </a:ext>
            </a:extLst>
          </p:cNvPr>
          <p:cNvGrpSpPr/>
          <p:nvPr/>
        </p:nvGrpSpPr>
        <p:grpSpPr>
          <a:xfrm>
            <a:off x="3759034" y="1359572"/>
            <a:ext cx="6600155" cy="4800575"/>
            <a:chOff x="3759034" y="1191126"/>
            <a:chExt cx="6600155" cy="4800575"/>
          </a:xfrm>
        </p:grpSpPr>
        <p:cxnSp>
          <p:nvCxnSpPr>
            <p:cNvPr id="13" name="Straight Arrow Connector 12">
              <a:extLst>
                <a:ext uri="{FF2B5EF4-FFF2-40B4-BE49-F238E27FC236}">
                  <a16:creationId xmlns:a16="http://schemas.microsoft.com/office/drawing/2014/main" id="{F4826A0E-7E17-4A79-9D3C-E3EBE5DA3655}"/>
                </a:ext>
              </a:extLst>
            </p:cNvPr>
            <p:cNvCxnSpPr/>
            <p:nvPr/>
          </p:nvCxnSpPr>
          <p:spPr>
            <a:xfrm flipV="1">
              <a:off x="3958389" y="1191126"/>
              <a:ext cx="806116" cy="350504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22" name="Group 21">
              <a:extLst>
                <a:ext uri="{FF2B5EF4-FFF2-40B4-BE49-F238E27FC236}">
                  <a16:creationId xmlns:a16="http://schemas.microsoft.com/office/drawing/2014/main" id="{2C7935A8-4225-4ED5-9536-1070F501EBEF}"/>
                </a:ext>
              </a:extLst>
            </p:cNvPr>
            <p:cNvGrpSpPr/>
            <p:nvPr/>
          </p:nvGrpSpPr>
          <p:grpSpPr>
            <a:xfrm>
              <a:off x="3759034" y="1191127"/>
              <a:ext cx="6600155" cy="4800574"/>
              <a:chOff x="3759034" y="1191127"/>
              <a:chExt cx="6600155" cy="4800574"/>
            </a:xfrm>
          </p:grpSpPr>
          <p:sp>
            <p:nvSpPr>
              <p:cNvPr id="8" name="TextBox 7">
                <a:extLst>
                  <a:ext uri="{FF2B5EF4-FFF2-40B4-BE49-F238E27FC236}">
                    <a16:creationId xmlns:a16="http://schemas.microsoft.com/office/drawing/2014/main" id="{425A000E-BC88-470B-ADDC-2121C2D8311B}"/>
                  </a:ext>
                </a:extLst>
              </p:cNvPr>
              <p:cNvSpPr txBox="1"/>
              <p:nvPr/>
            </p:nvSpPr>
            <p:spPr>
              <a:xfrm>
                <a:off x="3759034" y="4668262"/>
                <a:ext cx="6600155" cy="132343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600" dirty="0"/>
                  <a:t>Step 3: Work within the XLS file to translate (Google translate can do an automatic translation that can then be checked/modified by a real translator. For example, if adding a Spanish translation, you would add the question (“label”) in column D and the Category and Notes (“hint”) in column G. </a:t>
                </a:r>
              </a:p>
            </p:txBody>
          </p:sp>
          <p:cxnSp>
            <p:nvCxnSpPr>
              <p:cNvPr id="14" name="Straight Arrow Connector 13">
                <a:extLst>
                  <a:ext uri="{FF2B5EF4-FFF2-40B4-BE49-F238E27FC236}">
                    <a16:creationId xmlns:a16="http://schemas.microsoft.com/office/drawing/2014/main" id="{D39BA3F4-E38B-41B2-87D2-8B11EB9A50A7}"/>
                  </a:ext>
                </a:extLst>
              </p:cNvPr>
              <p:cNvCxnSpPr>
                <a:cxnSpLocks/>
              </p:cNvCxnSpPr>
              <p:nvPr/>
            </p:nvCxnSpPr>
            <p:spPr>
              <a:xfrm flipV="1">
                <a:off x="3958389" y="1191127"/>
                <a:ext cx="4668253" cy="347713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grpSp>
        <p:nvGrpSpPr>
          <p:cNvPr id="24" name="Group 23">
            <a:extLst>
              <a:ext uri="{FF2B5EF4-FFF2-40B4-BE49-F238E27FC236}">
                <a16:creationId xmlns:a16="http://schemas.microsoft.com/office/drawing/2014/main" id="{CB77275E-9FCC-4B54-BA4E-59C818BADCA6}"/>
              </a:ext>
            </a:extLst>
          </p:cNvPr>
          <p:cNvGrpSpPr/>
          <p:nvPr/>
        </p:nvGrpSpPr>
        <p:grpSpPr>
          <a:xfrm>
            <a:off x="312666" y="4547941"/>
            <a:ext cx="3226087" cy="2229218"/>
            <a:chOff x="312666" y="4379495"/>
            <a:chExt cx="3226087" cy="2229218"/>
          </a:xfrm>
        </p:grpSpPr>
        <p:cxnSp>
          <p:nvCxnSpPr>
            <p:cNvPr id="17" name="Straight Arrow Connector 16">
              <a:extLst>
                <a:ext uri="{FF2B5EF4-FFF2-40B4-BE49-F238E27FC236}">
                  <a16:creationId xmlns:a16="http://schemas.microsoft.com/office/drawing/2014/main" id="{645C7C23-7E9D-4283-AEA2-7AB330B5CA87}"/>
                </a:ext>
              </a:extLst>
            </p:cNvPr>
            <p:cNvCxnSpPr>
              <a:cxnSpLocks/>
            </p:cNvCxnSpPr>
            <p:nvPr/>
          </p:nvCxnSpPr>
          <p:spPr>
            <a:xfrm flipV="1">
              <a:off x="952547" y="4463342"/>
              <a:ext cx="202485" cy="114513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23" name="Group 22">
              <a:extLst>
                <a:ext uri="{FF2B5EF4-FFF2-40B4-BE49-F238E27FC236}">
                  <a16:creationId xmlns:a16="http://schemas.microsoft.com/office/drawing/2014/main" id="{4D2D8870-8B0C-4C1D-9ADA-DBAAFD90D3D0}"/>
                </a:ext>
              </a:extLst>
            </p:cNvPr>
            <p:cNvGrpSpPr/>
            <p:nvPr/>
          </p:nvGrpSpPr>
          <p:grpSpPr>
            <a:xfrm>
              <a:off x="312666" y="4379495"/>
              <a:ext cx="3226087" cy="2229218"/>
              <a:chOff x="312666" y="4379495"/>
              <a:chExt cx="3226087" cy="2229218"/>
            </a:xfrm>
          </p:grpSpPr>
          <p:sp>
            <p:nvSpPr>
              <p:cNvPr id="10" name="TextBox 9">
                <a:extLst>
                  <a:ext uri="{FF2B5EF4-FFF2-40B4-BE49-F238E27FC236}">
                    <a16:creationId xmlns:a16="http://schemas.microsoft.com/office/drawing/2014/main" id="{4394E93D-C7C3-433D-8510-63AB827E1364}"/>
                  </a:ext>
                </a:extLst>
              </p:cNvPr>
              <p:cNvSpPr txBox="1"/>
              <p:nvPr/>
            </p:nvSpPr>
            <p:spPr>
              <a:xfrm>
                <a:off x="312666" y="5562273"/>
                <a:ext cx="3226087" cy="104644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600" dirty="0"/>
                  <a:t>Step 4: Make sure to translate both in the “survey” and the “choices” tab.</a:t>
                </a:r>
              </a:p>
              <a:p>
                <a:endParaRPr lang="en-US" dirty="0"/>
              </a:p>
            </p:txBody>
          </p:sp>
          <p:cxnSp>
            <p:nvCxnSpPr>
              <p:cNvPr id="19" name="Straight Arrow Connector 18">
                <a:extLst>
                  <a:ext uri="{FF2B5EF4-FFF2-40B4-BE49-F238E27FC236}">
                    <a16:creationId xmlns:a16="http://schemas.microsoft.com/office/drawing/2014/main" id="{FBA84B9E-65AC-4789-A10E-61A8042AEB98}"/>
                  </a:ext>
                </a:extLst>
              </p:cNvPr>
              <p:cNvCxnSpPr>
                <a:cxnSpLocks/>
              </p:cNvCxnSpPr>
              <p:nvPr/>
            </p:nvCxnSpPr>
            <p:spPr>
              <a:xfrm flipV="1">
                <a:off x="952547" y="4379495"/>
                <a:ext cx="832377" cy="118277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spTree>
    <p:extLst>
      <p:ext uri="{BB962C8B-B14F-4D97-AF65-F5344CB8AC3E}">
        <p14:creationId xmlns:p14="http://schemas.microsoft.com/office/powerpoint/2010/main" val="47494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C73D-2245-4090-BD5F-E5F45AC7A0A6}"/>
              </a:ext>
            </a:extLst>
          </p:cNvPr>
          <p:cNvSpPr>
            <a:spLocks noGrp="1"/>
          </p:cNvSpPr>
          <p:nvPr>
            <p:ph type="title"/>
          </p:nvPr>
        </p:nvSpPr>
        <p:spPr/>
        <p:txBody>
          <a:bodyPr/>
          <a:lstStyle/>
          <a:p>
            <a:r>
              <a:rPr lang="en-US" dirty="0"/>
              <a:t>Creating a Form in a Different Language</a:t>
            </a:r>
          </a:p>
        </p:txBody>
      </p:sp>
      <p:sp>
        <p:nvSpPr>
          <p:cNvPr id="4" name="Text Placeholder 3">
            <a:extLst>
              <a:ext uri="{FF2B5EF4-FFF2-40B4-BE49-F238E27FC236}">
                <a16:creationId xmlns:a16="http://schemas.microsoft.com/office/drawing/2014/main" id="{26BF7915-3444-4E6D-BECC-B6E6FE91F147}"/>
              </a:ext>
            </a:extLst>
          </p:cNvPr>
          <p:cNvSpPr>
            <a:spLocks noGrp="1"/>
          </p:cNvSpPr>
          <p:nvPr>
            <p:ph type="body" idx="2"/>
          </p:nvPr>
        </p:nvSpPr>
        <p:spPr>
          <a:xfrm>
            <a:off x="8065212" y="1825625"/>
            <a:ext cx="3288587" cy="3927903"/>
          </a:xfrm>
        </p:spPr>
        <p:txBody>
          <a:bodyPr/>
          <a:lstStyle/>
          <a:p>
            <a:pPr marL="114300" indent="0">
              <a:buNone/>
            </a:pPr>
            <a:endParaRPr lang="en-US" dirty="0"/>
          </a:p>
          <a:p>
            <a:endParaRPr lang="en-US" b="1" dirty="0"/>
          </a:p>
        </p:txBody>
      </p:sp>
      <p:pic>
        <p:nvPicPr>
          <p:cNvPr id="6" name="Picture 5">
            <a:extLst>
              <a:ext uri="{FF2B5EF4-FFF2-40B4-BE49-F238E27FC236}">
                <a16:creationId xmlns:a16="http://schemas.microsoft.com/office/drawing/2014/main" id="{A320E15C-B10C-4DFE-997E-E24603E8C8CA}"/>
              </a:ext>
            </a:extLst>
          </p:cNvPr>
          <p:cNvPicPr>
            <a:picLocks noChangeAspect="1"/>
          </p:cNvPicPr>
          <p:nvPr/>
        </p:nvPicPr>
        <p:blipFill>
          <a:blip r:embed="rId3"/>
          <a:stretch>
            <a:fillRect/>
          </a:stretch>
        </p:blipFill>
        <p:spPr>
          <a:xfrm>
            <a:off x="284254" y="1825625"/>
            <a:ext cx="7685070" cy="3571547"/>
          </a:xfrm>
          <a:prstGeom prst="rect">
            <a:avLst/>
          </a:prstGeom>
        </p:spPr>
      </p:pic>
      <p:cxnSp>
        <p:nvCxnSpPr>
          <p:cNvPr id="15" name="Straight Arrow Connector 14">
            <a:extLst>
              <a:ext uri="{FF2B5EF4-FFF2-40B4-BE49-F238E27FC236}">
                <a16:creationId xmlns:a16="http://schemas.microsoft.com/office/drawing/2014/main" id="{82188D94-33F5-42AD-A6E5-7B6B3854DAF7}"/>
              </a:ext>
            </a:extLst>
          </p:cNvPr>
          <p:cNvCxnSpPr>
            <a:cxnSpLocks/>
          </p:cNvCxnSpPr>
          <p:nvPr/>
        </p:nvCxnSpPr>
        <p:spPr>
          <a:xfrm flipH="1">
            <a:off x="3818563" y="2912627"/>
            <a:ext cx="4452134" cy="69877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Google Shape;119;p3">
            <a:extLst>
              <a:ext uri="{FF2B5EF4-FFF2-40B4-BE49-F238E27FC236}">
                <a16:creationId xmlns:a16="http://schemas.microsoft.com/office/drawing/2014/main" id="{9FC3194F-E7EF-4CAD-950A-B8B47212C197}"/>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grpSp>
        <p:nvGrpSpPr>
          <p:cNvPr id="7" name="Group 6">
            <a:extLst>
              <a:ext uri="{FF2B5EF4-FFF2-40B4-BE49-F238E27FC236}">
                <a16:creationId xmlns:a16="http://schemas.microsoft.com/office/drawing/2014/main" id="{C30BD695-E13B-495E-B6B2-68EA62E678A2}"/>
              </a:ext>
            </a:extLst>
          </p:cNvPr>
          <p:cNvGrpSpPr/>
          <p:nvPr/>
        </p:nvGrpSpPr>
        <p:grpSpPr>
          <a:xfrm>
            <a:off x="7541231" y="2434600"/>
            <a:ext cx="3986373" cy="800219"/>
            <a:chOff x="7541231" y="2434600"/>
            <a:chExt cx="3986373" cy="800219"/>
          </a:xfrm>
        </p:grpSpPr>
        <p:cxnSp>
          <p:nvCxnSpPr>
            <p:cNvPr id="8" name="Straight Arrow Connector 7">
              <a:extLst>
                <a:ext uri="{FF2B5EF4-FFF2-40B4-BE49-F238E27FC236}">
                  <a16:creationId xmlns:a16="http://schemas.microsoft.com/office/drawing/2014/main" id="{16700933-EAFB-4036-B8CD-365B1273122E}"/>
                </a:ext>
              </a:extLst>
            </p:cNvPr>
            <p:cNvCxnSpPr>
              <a:cxnSpLocks/>
            </p:cNvCxnSpPr>
            <p:nvPr/>
          </p:nvCxnSpPr>
          <p:spPr>
            <a:xfrm flipH="1">
              <a:off x="7541231" y="2702103"/>
              <a:ext cx="729466" cy="14738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25B021EC-1A29-42AC-B8C2-90289C7EFCDA}"/>
                </a:ext>
              </a:extLst>
            </p:cNvPr>
            <p:cNvSpPr txBox="1"/>
            <p:nvPr/>
          </p:nvSpPr>
          <p:spPr>
            <a:xfrm>
              <a:off x="8301517" y="2434600"/>
              <a:ext cx="3226087" cy="80021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600" dirty="0"/>
                <a:t>Step 5: Re-upload the XLSForm file.</a:t>
              </a:r>
            </a:p>
            <a:p>
              <a:endParaRPr lang="en-US" dirty="0"/>
            </a:p>
          </p:txBody>
        </p:sp>
      </p:grpSp>
      <p:grpSp>
        <p:nvGrpSpPr>
          <p:cNvPr id="12" name="Group 11">
            <a:extLst>
              <a:ext uri="{FF2B5EF4-FFF2-40B4-BE49-F238E27FC236}">
                <a16:creationId xmlns:a16="http://schemas.microsoft.com/office/drawing/2014/main" id="{8A9FD3D2-34BB-483C-B831-1DB8CC7EDB8E}"/>
              </a:ext>
            </a:extLst>
          </p:cNvPr>
          <p:cNvGrpSpPr/>
          <p:nvPr/>
        </p:nvGrpSpPr>
        <p:grpSpPr>
          <a:xfrm>
            <a:off x="7643973" y="3321728"/>
            <a:ext cx="3903775" cy="829843"/>
            <a:chOff x="7643973" y="3321728"/>
            <a:chExt cx="3903775" cy="829843"/>
          </a:xfrm>
        </p:grpSpPr>
        <p:cxnSp>
          <p:nvCxnSpPr>
            <p:cNvPr id="9" name="Straight Arrow Connector 8">
              <a:extLst>
                <a:ext uri="{FF2B5EF4-FFF2-40B4-BE49-F238E27FC236}">
                  <a16:creationId xmlns:a16="http://schemas.microsoft.com/office/drawing/2014/main" id="{F6BAB7B6-FA3D-46F6-8D10-C5B13A5FF99A}"/>
                </a:ext>
              </a:extLst>
            </p:cNvPr>
            <p:cNvCxnSpPr>
              <a:cxnSpLocks/>
            </p:cNvCxnSpPr>
            <p:nvPr/>
          </p:nvCxnSpPr>
          <p:spPr>
            <a:xfrm flipH="1" flipV="1">
              <a:off x="7643973" y="3321728"/>
              <a:ext cx="626724" cy="28967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00C333FE-E82F-4A0D-9BE2-0B6654BE8D19}"/>
                </a:ext>
              </a:extLst>
            </p:cNvPr>
            <p:cNvSpPr txBox="1"/>
            <p:nvPr/>
          </p:nvSpPr>
          <p:spPr>
            <a:xfrm>
              <a:off x="8321661" y="3597573"/>
              <a:ext cx="3226087" cy="55399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600" dirty="0"/>
                <a:t>Step 6: Redeploy the form</a:t>
              </a:r>
            </a:p>
            <a:p>
              <a:endParaRPr lang="en-US" dirty="0"/>
            </a:p>
          </p:txBody>
        </p:sp>
      </p:grpSp>
    </p:spTree>
    <p:extLst>
      <p:ext uri="{BB962C8B-B14F-4D97-AF65-F5344CB8AC3E}">
        <p14:creationId xmlns:p14="http://schemas.microsoft.com/office/powerpoint/2010/main" val="2974293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D7983B-7267-4165-9EA7-78A0CABBDD34}"/>
              </a:ext>
            </a:extLst>
          </p:cNvPr>
          <p:cNvPicPr>
            <a:picLocks noChangeAspect="1"/>
          </p:cNvPicPr>
          <p:nvPr/>
        </p:nvPicPr>
        <p:blipFill rotWithShape="1">
          <a:blip r:embed="rId3"/>
          <a:srcRect l="2097"/>
          <a:stretch/>
        </p:blipFill>
        <p:spPr>
          <a:xfrm>
            <a:off x="132347" y="1708749"/>
            <a:ext cx="8426344" cy="4742942"/>
          </a:xfrm>
          <a:prstGeom prst="rect">
            <a:avLst/>
          </a:prstGeom>
        </p:spPr>
      </p:pic>
      <p:sp>
        <p:nvSpPr>
          <p:cNvPr id="2" name="Title 1">
            <a:extLst>
              <a:ext uri="{FF2B5EF4-FFF2-40B4-BE49-F238E27FC236}">
                <a16:creationId xmlns:a16="http://schemas.microsoft.com/office/drawing/2014/main" id="{687DE0C0-4728-409C-9413-2932D5F6FAF6}"/>
              </a:ext>
            </a:extLst>
          </p:cNvPr>
          <p:cNvSpPr>
            <a:spLocks noGrp="1"/>
          </p:cNvSpPr>
          <p:nvPr>
            <p:ph type="title"/>
          </p:nvPr>
        </p:nvSpPr>
        <p:spPr>
          <a:xfrm>
            <a:off x="519702" y="0"/>
            <a:ext cx="10515600" cy="1325563"/>
          </a:xfrm>
        </p:spPr>
        <p:txBody>
          <a:bodyPr/>
          <a:lstStyle/>
          <a:p>
            <a:r>
              <a:rPr lang="en-US" dirty="0"/>
              <a:t>Accessing Data after Collection</a:t>
            </a:r>
          </a:p>
        </p:txBody>
      </p:sp>
      <p:cxnSp>
        <p:nvCxnSpPr>
          <p:cNvPr id="16" name="Google Shape;119;p3">
            <a:extLst>
              <a:ext uri="{FF2B5EF4-FFF2-40B4-BE49-F238E27FC236}">
                <a16:creationId xmlns:a16="http://schemas.microsoft.com/office/drawing/2014/main" id="{B25478A8-4536-49EC-B075-33B7FA14201A}"/>
              </a:ext>
            </a:extLst>
          </p:cNvPr>
          <p:cNvCxnSpPr>
            <a:cxnSpLocks/>
          </p:cNvCxnSpPr>
          <p:nvPr/>
        </p:nvCxnSpPr>
        <p:spPr>
          <a:xfrm>
            <a:off x="681601" y="1175748"/>
            <a:ext cx="10599423" cy="0"/>
          </a:xfrm>
          <a:prstGeom prst="straightConnector1">
            <a:avLst/>
          </a:prstGeom>
          <a:noFill/>
          <a:ln w="19050" cap="sq" cmpd="sng">
            <a:solidFill>
              <a:schemeClr val="dk1"/>
            </a:solidFill>
            <a:prstDash val="solid"/>
            <a:miter lim="800000"/>
            <a:headEnd type="none" w="sm" len="sm"/>
            <a:tailEnd type="none" w="sm" len="sm"/>
          </a:ln>
        </p:spPr>
      </p:cxnSp>
      <p:grpSp>
        <p:nvGrpSpPr>
          <p:cNvPr id="25" name="Group 24">
            <a:extLst>
              <a:ext uri="{FF2B5EF4-FFF2-40B4-BE49-F238E27FC236}">
                <a16:creationId xmlns:a16="http://schemas.microsoft.com/office/drawing/2014/main" id="{C7F471DB-C175-415F-9322-509A8FD5E196}"/>
              </a:ext>
            </a:extLst>
          </p:cNvPr>
          <p:cNvGrpSpPr/>
          <p:nvPr/>
        </p:nvGrpSpPr>
        <p:grpSpPr>
          <a:xfrm>
            <a:off x="5065160" y="1985621"/>
            <a:ext cx="6734709" cy="562370"/>
            <a:chOff x="5065160" y="1985621"/>
            <a:chExt cx="6734709" cy="562370"/>
          </a:xfrm>
        </p:grpSpPr>
        <p:cxnSp>
          <p:nvCxnSpPr>
            <p:cNvPr id="7" name="Straight Arrow Connector 6">
              <a:extLst>
                <a:ext uri="{FF2B5EF4-FFF2-40B4-BE49-F238E27FC236}">
                  <a16:creationId xmlns:a16="http://schemas.microsoft.com/office/drawing/2014/main" id="{A6F039DC-F3D4-457A-B4FD-9861E32719CB}"/>
                </a:ext>
              </a:extLst>
            </p:cNvPr>
            <p:cNvCxnSpPr/>
            <p:nvPr/>
          </p:nvCxnSpPr>
          <p:spPr>
            <a:xfrm flipH="1">
              <a:off x="5065160" y="2188592"/>
              <a:ext cx="4304871" cy="35939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870986E7-42CF-4472-B8F1-4A3E86F4C3C2}"/>
                </a:ext>
              </a:extLst>
            </p:cNvPr>
            <p:cNvSpPr txBox="1"/>
            <p:nvPr/>
          </p:nvSpPr>
          <p:spPr>
            <a:xfrm>
              <a:off x="9370031" y="1985621"/>
              <a:ext cx="2429838"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Step 1: Click the “DATA” tab</a:t>
              </a:r>
            </a:p>
          </p:txBody>
        </p:sp>
      </p:grpSp>
      <p:grpSp>
        <p:nvGrpSpPr>
          <p:cNvPr id="26" name="Group 25">
            <a:extLst>
              <a:ext uri="{FF2B5EF4-FFF2-40B4-BE49-F238E27FC236}">
                <a16:creationId xmlns:a16="http://schemas.microsoft.com/office/drawing/2014/main" id="{379B5123-0AF2-45D8-BB08-28828F513DA0}"/>
              </a:ext>
            </a:extLst>
          </p:cNvPr>
          <p:cNvGrpSpPr/>
          <p:nvPr/>
        </p:nvGrpSpPr>
        <p:grpSpPr>
          <a:xfrm>
            <a:off x="1181528" y="2571829"/>
            <a:ext cx="10618341" cy="1402422"/>
            <a:chOff x="1181528" y="2571829"/>
            <a:chExt cx="10618341" cy="1402422"/>
          </a:xfrm>
        </p:grpSpPr>
        <p:cxnSp>
          <p:nvCxnSpPr>
            <p:cNvPr id="8" name="Straight Arrow Connector 7">
              <a:extLst>
                <a:ext uri="{FF2B5EF4-FFF2-40B4-BE49-F238E27FC236}">
                  <a16:creationId xmlns:a16="http://schemas.microsoft.com/office/drawing/2014/main" id="{453AB9C7-B901-4549-AC63-CF8E3CB85DA3}"/>
                </a:ext>
              </a:extLst>
            </p:cNvPr>
            <p:cNvCxnSpPr>
              <a:cxnSpLocks/>
            </p:cNvCxnSpPr>
            <p:nvPr/>
          </p:nvCxnSpPr>
          <p:spPr>
            <a:xfrm flipH="1">
              <a:off x="1181528" y="2917860"/>
              <a:ext cx="8188503" cy="10563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AAEABBB4-1DD0-4F55-B687-CABC26791F3D}"/>
                </a:ext>
              </a:extLst>
            </p:cNvPr>
            <p:cNvSpPr txBox="1"/>
            <p:nvPr/>
          </p:nvSpPr>
          <p:spPr>
            <a:xfrm>
              <a:off x="9370031" y="2571829"/>
              <a:ext cx="2429838" cy="116955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Step 2: Click “Downloads” (Note, KoBoToolbox will automatically produce some tables, etc. but it’s unlikely to be what you need.)</a:t>
              </a:r>
            </a:p>
          </p:txBody>
        </p:sp>
      </p:grpSp>
      <p:grpSp>
        <p:nvGrpSpPr>
          <p:cNvPr id="27" name="Group 26">
            <a:extLst>
              <a:ext uri="{FF2B5EF4-FFF2-40B4-BE49-F238E27FC236}">
                <a16:creationId xmlns:a16="http://schemas.microsoft.com/office/drawing/2014/main" id="{DCD99C70-FDF3-4370-ACF9-25FCE9CBD1DE}"/>
              </a:ext>
            </a:extLst>
          </p:cNvPr>
          <p:cNvGrpSpPr/>
          <p:nvPr/>
        </p:nvGrpSpPr>
        <p:grpSpPr>
          <a:xfrm>
            <a:off x="8404261" y="4609808"/>
            <a:ext cx="3486950" cy="444853"/>
            <a:chOff x="8404261" y="4609808"/>
            <a:chExt cx="3486950" cy="444853"/>
          </a:xfrm>
        </p:grpSpPr>
        <p:cxnSp>
          <p:nvCxnSpPr>
            <p:cNvPr id="11" name="Straight Arrow Connector 10">
              <a:extLst>
                <a:ext uri="{FF2B5EF4-FFF2-40B4-BE49-F238E27FC236}">
                  <a16:creationId xmlns:a16="http://schemas.microsoft.com/office/drawing/2014/main" id="{18112B7D-5577-444C-ADDB-2EA4DEEA3A56}"/>
                </a:ext>
              </a:extLst>
            </p:cNvPr>
            <p:cNvCxnSpPr>
              <a:cxnSpLocks/>
            </p:cNvCxnSpPr>
            <p:nvPr/>
          </p:nvCxnSpPr>
          <p:spPr>
            <a:xfrm flipH="1" flipV="1">
              <a:off x="8404261" y="4609808"/>
              <a:ext cx="965770" cy="29096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E8B6355B-DDFD-4A2C-94B5-369364026BD4}"/>
                </a:ext>
              </a:extLst>
            </p:cNvPr>
            <p:cNvSpPr txBox="1"/>
            <p:nvPr/>
          </p:nvSpPr>
          <p:spPr>
            <a:xfrm>
              <a:off x="9461373" y="4746884"/>
              <a:ext cx="2429838"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Step 3: Click “EXPORT”</a:t>
              </a:r>
            </a:p>
          </p:txBody>
        </p:sp>
      </p:grpSp>
      <p:grpSp>
        <p:nvGrpSpPr>
          <p:cNvPr id="29" name="Group 28">
            <a:extLst>
              <a:ext uri="{FF2B5EF4-FFF2-40B4-BE49-F238E27FC236}">
                <a16:creationId xmlns:a16="http://schemas.microsoft.com/office/drawing/2014/main" id="{B8D09517-A714-402D-AA37-2AE98ED1CB42}"/>
              </a:ext>
            </a:extLst>
          </p:cNvPr>
          <p:cNvGrpSpPr/>
          <p:nvPr/>
        </p:nvGrpSpPr>
        <p:grpSpPr>
          <a:xfrm>
            <a:off x="2671011" y="5283959"/>
            <a:ext cx="9220200" cy="613736"/>
            <a:chOff x="2671011" y="5283959"/>
            <a:chExt cx="9220200" cy="613736"/>
          </a:xfrm>
        </p:grpSpPr>
        <p:sp>
          <p:nvSpPr>
            <p:cNvPr id="17" name="TextBox 16">
              <a:extLst>
                <a:ext uri="{FF2B5EF4-FFF2-40B4-BE49-F238E27FC236}">
                  <a16:creationId xmlns:a16="http://schemas.microsoft.com/office/drawing/2014/main" id="{D925E75A-FE04-4016-B96B-2FF75B5DDBBF}"/>
                </a:ext>
              </a:extLst>
            </p:cNvPr>
            <p:cNvSpPr txBox="1"/>
            <p:nvPr/>
          </p:nvSpPr>
          <p:spPr>
            <a:xfrm>
              <a:off x="9461373" y="5374475"/>
              <a:ext cx="2429838"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Step 4: Data will show up here</a:t>
              </a:r>
            </a:p>
          </p:txBody>
        </p:sp>
        <p:cxnSp>
          <p:nvCxnSpPr>
            <p:cNvPr id="19" name="Straight Arrow Connector 18">
              <a:extLst>
                <a:ext uri="{FF2B5EF4-FFF2-40B4-BE49-F238E27FC236}">
                  <a16:creationId xmlns:a16="http://schemas.microsoft.com/office/drawing/2014/main" id="{2D86D628-0C89-4AB3-B7E1-914860FAF1E5}"/>
                </a:ext>
              </a:extLst>
            </p:cNvPr>
            <p:cNvCxnSpPr>
              <a:cxnSpLocks/>
              <a:stCxn id="17" idx="1"/>
            </p:cNvCxnSpPr>
            <p:nvPr/>
          </p:nvCxnSpPr>
          <p:spPr>
            <a:xfrm flipH="1" flipV="1">
              <a:off x="2671011" y="5283959"/>
              <a:ext cx="6790362" cy="3521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28" name="Group 27">
            <a:extLst>
              <a:ext uri="{FF2B5EF4-FFF2-40B4-BE49-F238E27FC236}">
                <a16:creationId xmlns:a16="http://schemas.microsoft.com/office/drawing/2014/main" id="{26A1F2E9-7FAA-4346-A948-C69F4E76C31E}"/>
              </a:ext>
            </a:extLst>
          </p:cNvPr>
          <p:cNvGrpSpPr/>
          <p:nvPr/>
        </p:nvGrpSpPr>
        <p:grpSpPr>
          <a:xfrm>
            <a:off x="7615989" y="5955899"/>
            <a:ext cx="4275222" cy="627486"/>
            <a:chOff x="7615989" y="5955899"/>
            <a:chExt cx="4275222" cy="627486"/>
          </a:xfrm>
        </p:grpSpPr>
        <p:sp>
          <p:nvSpPr>
            <p:cNvPr id="18" name="TextBox 17">
              <a:extLst>
                <a:ext uri="{FF2B5EF4-FFF2-40B4-BE49-F238E27FC236}">
                  <a16:creationId xmlns:a16="http://schemas.microsoft.com/office/drawing/2014/main" id="{D3C71F96-D371-4C84-9FB8-CE3F7BCC70A2}"/>
                </a:ext>
              </a:extLst>
            </p:cNvPr>
            <p:cNvSpPr txBox="1"/>
            <p:nvPr/>
          </p:nvSpPr>
          <p:spPr>
            <a:xfrm>
              <a:off x="9461373" y="6060165"/>
              <a:ext cx="2429838"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Step 5: Data will download to an excel file</a:t>
              </a:r>
            </a:p>
          </p:txBody>
        </p:sp>
        <p:cxnSp>
          <p:nvCxnSpPr>
            <p:cNvPr id="22" name="Straight Arrow Connector 21">
              <a:extLst>
                <a:ext uri="{FF2B5EF4-FFF2-40B4-BE49-F238E27FC236}">
                  <a16:creationId xmlns:a16="http://schemas.microsoft.com/office/drawing/2014/main" id="{BA91EFD7-C141-4074-B1DC-538BA7CD3FEA}"/>
                </a:ext>
              </a:extLst>
            </p:cNvPr>
            <p:cNvCxnSpPr>
              <a:cxnSpLocks/>
              <a:stCxn id="18" idx="1"/>
            </p:cNvCxnSpPr>
            <p:nvPr/>
          </p:nvCxnSpPr>
          <p:spPr>
            <a:xfrm flipH="1" flipV="1">
              <a:off x="7615989" y="5955899"/>
              <a:ext cx="1845384" cy="36587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167689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A64D43-AF9C-8D43-8ADE-F7FAFE627A43}"/>
              </a:ext>
            </a:extLst>
          </p:cNvPr>
          <p:cNvSpPr>
            <a:spLocks noGrp="1"/>
          </p:cNvSpPr>
          <p:nvPr>
            <p:ph type="ctrTitle"/>
          </p:nvPr>
        </p:nvSpPr>
        <p:spPr/>
        <p:txBody>
          <a:bodyPr/>
          <a:lstStyle/>
          <a:p>
            <a:r>
              <a:rPr lang="it-IT" sz="6000" dirty="0"/>
              <a:t>A recording of this training module is available on the WASH in health care faciltiies YouTube channel, visit</a:t>
            </a:r>
            <a:br>
              <a:rPr lang="it-IT" sz="6000" dirty="0"/>
            </a:br>
            <a:r>
              <a:rPr lang="it-IT" sz="6000" dirty="0">
                <a:hlinkClick r:id="rId3"/>
              </a:rPr>
              <a:t>https://www.youtube.com/channel/UCmERJPGZTfolALXCDcpbkug</a:t>
            </a:r>
            <a:r>
              <a:rPr lang="it-IT" sz="6000" dirty="0"/>
              <a:t> </a:t>
            </a:r>
          </a:p>
        </p:txBody>
      </p:sp>
      <p:sp>
        <p:nvSpPr>
          <p:cNvPr id="4" name="Segnaposto numero diapositiva 3">
            <a:extLst>
              <a:ext uri="{FF2B5EF4-FFF2-40B4-BE49-F238E27FC236}">
                <a16:creationId xmlns:a16="http://schemas.microsoft.com/office/drawing/2014/main" id="{894F6DC5-5071-4A48-8D1E-5D81627443F0}"/>
              </a:ext>
            </a:extLst>
          </p:cNvPr>
          <p:cNvSpPr>
            <a:spLocks noGrp="1"/>
          </p:cNvSpPr>
          <p:nvPr>
            <p:ph type="sldNum" sz="quarter" idx="4"/>
          </p:nvPr>
        </p:nvSpPr>
        <p:spPr/>
        <p:txBody>
          <a:bodyPr/>
          <a:lstStyle/>
          <a:p>
            <a:fld id="{A5BA30F2-EADE-E847-915A-1E3BC37EDCB4}" type="slidenum">
              <a:rPr lang="it-IT" smtClean="0"/>
              <a:pPr/>
              <a:t>3</a:t>
            </a:fld>
            <a:endParaRPr lang="it-IT" dirty="0"/>
          </a:p>
        </p:txBody>
      </p:sp>
    </p:spTree>
    <p:extLst>
      <p:ext uri="{BB962C8B-B14F-4D97-AF65-F5344CB8AC3E}">
        <p14:creationId xmlns:p14="http://schemas.microsoft.com/office/powerpoint/2010/main" val="3379139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0DB12D-B952-46A6-A13D-E1597D39CADB}"/>
              </a:ext>
            </a:extLst>
          </p:cNvPr>
          <p:cNvSpPr>
            <a:spLocks noGrp="1"/>
          </p:cNvSpPr>
          <p:nvPr>
            <p:ph type="title"/>
          </p:nvPr>
        </p:nvSpPr>
        <p:spPr>
          <a:xfrm>
            <a:off x="838200" y="215676"/>
            <a:ext cx="10515600" cy="1325563"/>
          </a:xfrm>
        </p:spPr>
        <p:txBody>
          <a:bodyPr/>
          <a:lstStyle/>
          <a:p>
            <a:r>
              <a:rPr lang="en-US" dirty="0"/>
              <a:t>Excel Data after Collection</a:t>
            </a:r>
          </a:p>
        </p:txBody>
      </p:sp>
      <p:pic>
        <p:nvPicPr>
          <p:cNvPr id="6" name="Picture 5">
            <a:extLst>
              <a:ext uri="{FF2B5EF4-FFF2-40B4-BE49-F238E27FC236}">
                <a16:creationId xmlns:a16="http://schemas.microsoft.com/office/drawing/2014/main" id="{33B9A938-5A95-4E14-BF38-96381FA4ADB4}"/>
              </a:ext>
            </a:extLst>
          </p:cNvPr>
          <p:cNvPicPr>
            <a:picLocks noChangeAspect="1"/>
          </p:cNvPicPr>
          <p:nvPr/>
        </p:nvPicPr>
        <p:blipFill>
          <a:blip r:embed="rId3"/>
          <a:stretch>
            <a:fillRect/>
          </a:stretch>
        </p:blipFill>
        <p:spPr>
          <a:xfrm>
            <a:off x="0" y="1906730"/>
            <a:ext cx="12192000" cy="3044540"/>
          </a:xfrm>
          <a:prstGeom prst="rect">
            <a:avLst/>
          </a:prstGeom>
        </p:spPr>
      </p:pic>
      <p:cxnSp>
        <p:nvCxnSpPr>
          <p:cNvPr id="7" name="Google Shape;119;p3">
            <a:extLst>
              <a:ext uri="{FF2B5EF4-FFF2-40B4-BE49-F238E27FC236}">
                <a16:creationId xmlns:a16="http://schemas.microsoft.com/office/drawing/2014/main" id="{29FBB368-5372-41FD-995F-4F9945614302}"/>
              </a:ext>
            </a:extLst>
          </p:cNvPr>
          <p:cNvCxnSpPr>
            <a:cxnSpLocks/>
          </p:cNvCxnSpPr>
          <p:nvPr/>
        </p:nvCxnSpPr>
        <p:spPr>
          <a:xfrm>
            <a:off x="681601" y="1175748"/>
            <a:ext cx="10599423" cy="0"/>
          </a:xfrm>
          <a:prstGeom prst="straightConnector1">
            <a:avLst/>
          </a:prstGeom>
          <a:noFill/>
          <a:ln w="19050" cap="sq" cmpd="sng">
            <a:solidFill>
              <a:schemeClr val="dk1"/>
            </a:solidFill>
            <a:prstDash val="solid"/>
            <a:miter lim="800000"/>
            <a:headEnd type="none" w="sm" len="sm"/>
            <a:tailEnd type="none" w="sm" len="sm"/>
          </a:ln>
        </p:spPr>
      </p:cxnSp>
      <p:sp>
        <p:nvSpPr>
          <p:cNvPr id="9" name="TextBox 8">
            <a:extLst>
              <a:ext uri="{FF2B5EF4-FFF2-40B4-BE49-F238E27FC236}">
                <a16:creationId xmlns:a16="http://schemas.microsoft.com/office/drawing/2014/main" id="{BCAC29FD-6646-4038-B8C5-ACE23D861432}"/>
              </a:ext>
            </a:extLst>
          </p:cNvPr>
          <p:cNvSpPr txBox="1"/>
          <p:nvPr/>
        </p:nvSpPr>
        <p:spPr>
          <a:xfrm>
            <a:off x="419006" y="5906308"/>
            <a:ext cx="1231420" cy="73866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Example of General information</a:t>
            </a:r>
          </a:p>
        </p:txBody>
      </p:sp>
      <p:cxnSp>
        <p:nvCxnSpPr>
          <p:cNvPr id="10" name="Straight Arrow Connector 9">
            <a:extLst>
              <a:ext uri="{FF2B5EF4-FFF2-40B4-BE49-F238E27FC236}">
                <a16:creationId xmlns:a16="http://schemas.microsoft.com/office/drawing/2014/main" id="{EAEA6EB4-955D-426B-8B6D-DE2B29195121}"/>
              </a:ext>
            </a:extLst>
          </p:cNvPr>
          <p:cNvCxnSpPr>
            <a:cxnSpLocks/>
            <a:stCxn id="9" idx="0"/>
          </p:cNvCxnSpPr>
          <p:nvPr/>
        </p:nvCxnSpPr>
        <p:spPr>
          <a:xfrm flipV="1">
            <a:off x="1034716" y="5209674"/>
            <a:ext cx="0" cy="6966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7C5A6041-1716-4AEA-8470-C77AF5797625}"/>
              </a:ext>
            </a:extLst>
          </p:cNvPr>
          <p:cNvSpPr txBox="1"/>
          <p:nvPr/>
        </p:nvSpPr>
        <p:spPr>
          <a:xfrm>
            <a:off x="3386795" y="5906308"/>
            <a:ext cx="1231420" cy="73866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Example of an indicator answer</a:t>
            </a:r>
          </a:p>
        </p:txBody>
      </p:sp>
      <p:cxnSp>
        <p:nvCxnSpPr>
          <p:cNvPr id="16" name="Straight Arrow Connector 15">
            <a:extLst>
              <a:ext uri="{FF2B5EF4-FFF2-40B4-BE49-F238E27FC236}">
                <a16:creationId xmlns:a16="http://schemas.microsoft.com/office/drawing/2014/main" id="{7C763287-DD01-4BF0-816E-EDE2AA0C7E61}"/>
              </a:ext>
            </a:extLst>
          </p:cNvPr>
          <p:cNvCxnSpPr>
            <a:cxnSpLocks/>
            <a:stCxn id="15" idx="0"/>
          </p:cNvCxnSpPr>
          <p:nvPr/>
        </p:nvCxnSpPr>
        <p:spPr>
          <a:xfrm flipV="1">
            <a:off x="4002505" y="5209674"/>
            <a:ext cx="0" cy="6966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TextBox 16">
            <a:extLst>
              <a:ext uri="{FF2B5EF4-FFF2-40B4-BE49-F238E27FC236}">
                <a16:creationId xmlns:a16="http://schemas.microsoft.com/office/drawing/2014/main" id="{D00B4773-8227-41E2-A8F5-875C69352E0C}"/>
              </a:ext>
            </a:extLst>
          </p:cNvPr>
          <p:cNvSpPr txBox="1"/>
          <p:nvPr/>
        </p:nvSpPr>
        <p:spPr>
          <a:xfrm>
            <a:off x="6069841" y="5914327"/>
            <a:ext cx="1231420"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Example of indicator tally</a:t>
            </a:r>
          </a:p>
        </p:txBody>
      </p:sp>
      <p:cxnSp>
        <p:nvCxnSpPr>
          <p:cNvPr id="18" name="Straight Arrow Connector 17">
            <a:extLst>
              <a:ext uri="{FF2B5EF4-FFF2-40B4-BE49-F238E27FC236}">
                <a16:creationId xmlns:a16="http://schemas.microsoft.com/office/drawing/2014/main" id="{3042DF54-513F-47F3-BA26-3031EC15B72B}"/>
              </a:ext>
            </a:extLst>
          </p:cNvPr>
          <p:cNvCxnSpPr>
            <a:cxnSpLocks/>
            <a:stCxn id="17" idx="0"/>
          </p:cNvCxnSpPr>
          <p:nvPr/>
        </p:nvCxnSpPr>
        <p:spPr>
          <a:xfrm flipV="1">
            <a:off x="6685551" y="5217693"/>
            <a:ext cx="0" cy="6966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9" name="TextBox 18">
            <a:extLst>
              <a:ext uri="{FF2B5EF4-FFF2-40B4-BE49-F238E27FC236}">
                <a16:creationId xmlns:a16="http://schemas.microsoft.com/office/drawing/2014/main" id="{EC226DEC-5B05-497B-A6D2-987783915B9F}"/>
              </a:ext>
            </a:extLst>
          </p:cNvPr>
          <p:cNvSpPr txBox="1"/>
          <p:nvPr/>
        </p:nvSpPr>
        <p:spPr>
          <a:xfrm>
            <a:off x="9925864" y="5906308"/>
            <a:ext cx="1231420"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Example of water score</a:t>
            </a:r>
          </a:p>
        </p:txBody>
      </p:sp>
      <p:cxnSp>
        <p:nvCxnSpPr>
          <p:cNvPr id="20" name="Straight Arrow Connector 19">
            <a:extLst>
              <a:ext uri="{FF2B5EF4-FFF2-40B4-BE49-F238E27FC236}">
                <a16:creationId xmlns:a16="http://schemas.microsoft.com/office/drawing/2014/main" id="{17E74F2D-F96D-4833-ADE0-179E89D57F44}"/>
              </a:ext>
            </a:extLst>
          </p:cNvPr>
          <p:cNvCxnSpPr>
            <a:cxnSpLocks/>
            <a:stCxn id="19" idx="0"/>
          </p:cNvCxnSpPr>
          <p:nvPr/>
        </p:nvCxnSpPr>
        <p:spPr>
          <a:xfrm flipV="1">
            <a:off x="10541574" y="5209674"/>
            <a:ext cx="0" cy="6966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65794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0"/>
          <p:cNvSpPr txBox="1">
            <a:spLocks noGrp="1"/>
          </p:cNvSpPr>
          <p:nvPr>
            <p:ph type="title"/>
          </p:nvPr>
        </p:nvSpPr>
        <p:spPr>
          <a:xfrm>
            <a:off x="838200" y="228601"/>
            <a:ext cx="10515600" cy="8067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Data Use </a:t>
            </a:r>
            <a:endParaRPr dirty="0"/>
          </a:p>
        </p:txBody>
      </p:sp>
      <p:sp>
        <p:nvSpPr>
          <p:cNvPr id="313" name="Google Shape;313;p20"/>
          <p:cNvSpPr txBox="1">
            <a:spLocks noGrp="1"/>
          </p:cNvSpPr>
          <p:nvPr>
            <p:ph type="body" idx="1"/>
          </p:nvPr>
        </p:nvSpPr>
        <p:spPr>
          <a:xfrm>
            <a:off x="6525128" y="1453914"/>
            <a:ext cx="3882004" cy="147600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400"/>
              <a:buNone/>
            </a:pPr>
            <a:r>
              <a:rPr lang="en-US" sz="2400" dirty="0"/>
              <a:t>Data can be analyzed using Excel, PowerBI or any analytics software. </a:t>
            </a:r>
            <a:endParaRPr dirty="0"/>
          </a:p>
        </p:txBody>
      </p:sp>
      <p:pic>
        <p:nvPicPr>
          <p:cNvPr id="314" name="Google Shape;314;p20"/>
          <p:cNvPicPr preferRelativeResize="0"/>
          <p:nvPr/>
        </p:nvPicPr>
        <p:blipFill rotWithShape="1">
          <a:blip r:embed="rId3">
            <a:alphaModFix/>
          </a:blip>
          <a:srcRect/>
          <a:stretch/>
        </p:blipFill>
        <p:spPr>
          <a:xfrm>
            <a:off x="1" y="1450037"/>
            <a:ext cx="5666873" cy="3087869"/>
          </a:xfrm>
          <a:prstGeom prst="rect">
            <a:avLst/>
          </a:prstGeom>
          <a:noFill/>
          <a:ln>
            <a:noFill/>
          </a:ln>
        </p:spPr>
      </p:pic>
      <p:cxnSp>
        <p:nvCxnSpPr>
          <p:cNvPr id="5" name="Google Shape;119;p3">
            <a:extLst>
              <a:ext uri="{FF2B5EF4-FFF2-40B4-BE49-F238E27FC236}">
                <a16:creationId xmlns:a16="http://schemas.microsoft.com/office/drawing/2014/main" id="{EFCD418E-9C62-40D6-A5C7-ECB2003ECBB0}"/>
              </a:ext>
            </a:extLst>
          </p:cNvPr>
          <p:cNvCxnSpPr>
            <a:cxnSpLocks/>
          </p:cNvCxnSpPr>
          <p:nvPr/>
        </p:nvCxnSpPr>
        <p:spPr>
          <a:xfrm>
            <a:off x="511229" y="1035365"/>
            <a:ext cx="11169541" cy="0"/>
          </a:xfrm>
          <a:prstGeom prst="straightConnector1">
            <a:avLst/>
          </a:prstGeom>
          <a:noFill/>
          <a:ln w="19050" cap="sq" cmpd="sng">
            <a:solidFill>
              <a:schemeClr val="dk1"/>
            </a:solidFill>
            <a:prstDash val="solid"/>
            <a:miter lim="800000"/>
            <a:headEnd type="none" w="sm" len="sm"/>
            <a:tailEnd type="none" w="sm" len="sm"/>
          </a:ln>
        </p:spPr>
      </p:cxnSp>
      <p:pic>
        <p:nvPicPr>
          <p:cNvPr id="3" name="Picture 2">
            <a:extLst>
              <a:ext uri="{FF2B5EF4-FFF2-40B4-BE49-F238E27FC236}">
                <a16:creationId xmlns:a16="http://schemas.microsoft.com/office/drawing/2014/main" id="{CD38CAEA-E842-4D2A-949E-42F833CC5327}"/>
              </a:ext>
            </a:extLst>
          </p:cNvPr>
          <p:cNvPicPr>
            <a:picLocks noChangeAspect="1"/>
          </p:cNvPicPr>
          <p:nvPr/>
        </p:nvPicPr>
        <p:blipFill>
          <a:blip r:embed="rId4"/>
          <a:stretch>
            <a:fillRect/>
          </a:stretch>
        </p:blipFill>
        <p:spPr>
          <a:xfrm>
            <a:off x="6096000" y="3429000"/>
            <a:ext cx="6096000" cy="308787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8371-7DF7-4DD3-848D-D3A00973E17D}"/>
              </a:ext>
            </a:extLst>
          </p:cNvPr>
          <p:cNvSpPr>
            <a:spLocks noGrp="1"/>
          </p:cNvSpPr>
          <p:nvPr>
            <p:ph type="title"/>
          </p:nvPr>
        </p:nvSpPr>
        <p:spPr/>
        <p:txBody>
          <a:bodyPr/>
          <a:lstStyle/>
          <a:p>
            <a:r>
              <a:rPr lang="en-US" dirty="0"/>
              <a:t>Reminders</a:t>
            </a:r>
          </a:p>
        </p:txBody>
      </p:sp>
      <p:sp>
        <p:nvSpPr>
          <p:cNvPr id="3" name="Text Placeholder 2">
            <a:extLst>
              <a:ext uri="{FF2B5EF4-FFF2-40B4-BE49-F238E27FC236}">
                <a16:creationId xmlns:a16="http://schemas.microsoft.com/office/drawing/2014/main" id="{A392D123-CBF0-406A-9D23-CE3CB003BB61}"/>
              </a:ext>
            </a:extLst>
          </p:cNvPr>
          <p:cNvSpPr>
            <a:spLocks noGrp="1"/>
          </p:cNvSpPr>
          <p:nvPr>
            <p:ph type="body" idx="1"/>
          </p:nvPr>
        </p:nvSpPr>
        <p:spPr>
          <a:xfrm>
            <a:off x="0" y="1445480"/>
            <a:ext cx="5629294" cy="5263543"/>
          </a:xfrm>
        </p:spPr>
        <p:txBody>
          <a:bodyPr/>
          <a:lstStyle/>
          <a:p>
            <a:r>
              <a:rPr lang="en-US" dirty="0"/>
              <a:t>Always </a:t>
            </a:r>
            <a:r>
              <a:rPr lang="en-US" dirty="0">
                <a:solidFill>
                  <a:srgbClr val="C00000"/>
                </a:solidFill>
              </a:rPr>
              <a:t>redeploy </a:t>
            </a:r>
            <a:r>
              <a:rPr lang="en-US" dirty="0"/>
              <a:t>the form after any changes.</a:t>
            </a:r>
          </a:p>
          <a:p>
            <a:r>
              <a:rPr lang="en-US" dirty="0"/>
              <a:t>The link for the survey stays the same, however, remind users to </a:t>
            </a:r>
            <a:r>
              <a:rPr lang="en-US" dirty="0">
                <a:solidFill>
                  <a:srgbClr val="C00000"/>
                </a:solidFill>
              </a:rPr>
              <a:t>refresh their browser</a:t>
            </a:r>
            <a:r>
              <a:rPr lang="en-US" dirty="0"/>
              <a:t> to see the new version.</a:t>
            </a:r>
          </a:p>
          <a:p>
            <a:r>
              <a:rPr lang="en-US" dirty="0"/>
              <a:t>KoBoToolbox has a reasonable </a:t>
            </a:r>
            <a:r>
              <a:rPr lang="en-US" dirty="0">
                <a:solidFill>
                  <a:srgbClr val="C00000"/>
                </a:solidFill>
              </a:rPr>
              <a:t>Help Center </a:t>
            </a:r>
            <a:r>
              <a:rPr lang="en-US" dirty="0"/>
              <a:t>and </a:t>
            </a:r>
            <a:r>
              <a:rPr lang="en-US" dirty="0">
                <a:solidFill>
                  <a:srgbClr val="C00000"/>
                </a:solidFill>
              </a:rPr>
              <a:t>Community Forum </a:t>
            </a:r>
            <a:r>
              <a:rPr lang="en-US" dirty="0"/>
              <a:t>if you get stuck</a:t>
            </a:r>
          </a:p>
        </p:txBody>
      </p:sp>
      <p:pic>
        <p:nvPicPr>
          <p:cNvPr id="5" name="Picture 4">
            <a:extLst>
              <a:ext uri="{FF2B5EF4-FFF2-40B4-BE49-F238E27FC236}">
                <a16:creationId xmlns:a16="http://schemas.microsoft.com/office/drawing/2014/main" id="{6E3A746A-8AFA-437A-A769-D41232CB86B8}"/>
              </a:ext>
            </a:extLst>
          </p:cNvPr>
          <p:cNvPicPr>
            <a:picLocks noChangeAspect="1"/>
          </p:cNvPicPr>
          <p:nvPr/>
        </p:nvPicPr>
        <p:blipFill>
          <a:blip r:embed="rId3"/>
          <a:stretch>
            <a:fillRect/>
          </a:stretch>
        </p:blipFill>
        <p:spPr>
          <a:xfrm>
            <a:off x="5629294" y="1690688"/>
            <a:ext cx="6532151" cy="3606229"/>
          </a:xfrm>
          <a:prstGeom prst="rect">
            <a:avLst/>
          </a:prstGeom>
        </p:spPr>
      </p:pic>
      <p:cxnSp>
        <p:nvCxnSpPr>
          <p:cNvPr id="7" name="Straight Arrow Connector 6">
            <a:extLst>
              <a:ext uri="{FF2B5EF4-FFF2-40B4-BE49-F238E27FC236}">
                <a16:creationId xmlns:a16="http://schemas.microsoft.com/office/drawing/2014/main" id="{C703C6EF-C034-40D0-BFF5-37FF7C9D651E}"/>
              </a:ext>
            </a:extLst>
          </p:cNvPr>
          <p:cNvCxnSpPr>
            <a:cxnSpLocks/>
          </p:cNvCxnSpPr>
          <p:nvPr/>
        </p:nvCxnSpPr>
        <p:spPr>
          <a:xfrm>
            <a:off x="5106256" y="4643919"/>
            <a:ext cx="662594" cy="9246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Google Shape;119;p3">
            <a:extLst>
              <a:ext uri="{FF2B5EF4-FFF2-40B4-BE49-F238E27FC236}">
                <a16:creationId xmlns:a16="http://schemas.microsoft.com/office/drawing/2014/main" id="{2B375BF9-1BC9-4D80-A7D7-32DA9F331794}"/>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4247258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8371-7DF7-4DD3-848D-D3A00973E17D}"/>
              </a:ext>
            </a:extLst>
          </p:cNvPr>
          <p:cNvSpPr>
            <a:spLocks noGrp="1"/>
          </p:cNvSpPr>
          <p:nvPr>
            <p:ph type="title"/>
          </p:nvPr>
        </p:nvSpPr>
        <p:spPr/>
        <p:txBody>
          <a:bodyPr/>
          <a:lstStyle/>
          <a:p>
            <a:r>
              <a:rPr lang="en-US" dirty="0"/>
              <a:t>Questions?</a:t>
            </a:r>
            <a:r>
              <a:rPr lang="en-US" sz="4400" dirty="0">
                <a:effectLst/>
                <a:latin typeface="Segoe UI" panose="020B0502040204020203" pitchFamily="34" charset="0"/>
              </a:rPr>
              <a:t> </a:t>
            </a:r>
            <a:endParaRPr lang="en-US" dirty="0"/>
          </a:p>
        </p:txBody>
      </p:sp>
      <p:sp>
        <p:nvSpPr>
          <p:cNvPr id="3" name="Text Placeholder 2">
            <a:extLst>
              <a:ext uri="{FF2B5EF4-FFF2-40B4-BE49-F238E27FC236}">
                <a16:creationId xmlns:a16="http://schemas.microsoft.com/office/drawing/2014/main" id="{A392D123-CBF0-406A-9D23-CE3CB003BB61}"/>
              </a:ext>
            </a:extLst>
          </p:cNvPr>
          <p:cNvSpPr>
            <a:spLocks noGrp="1"/>
          </p:cNvSpPr>
          <p:nvPr>
            <p:ph type="body" idx="1"/>
          </p:nvPr>
        </p:nvSpPr>
        <p:spPr/>
        <p:txBody>
          <a:bodyPr>
            <a:normAutofit/>
          </a:bodyPr>
          <a:lstStyle/>
          <a:p>
            <a:pPr marL="114300" indent="0">
              <a:buNone/>
            </a:pPr>
            <a:r>
              <a:rPr lang="en-US" dirty="0">
                <a:latin typeface="Calibri" panose="020F0502020204030204" pitchFamily="34" charset="0"/>
                <a:cs typeface="Calibri" panose="020F0502020204030204" pitchFamily="34" charset="0"/>
              </a:rPr>
              <a:t>For f</a:t>
            </a:r>
            <a:r>
              <a:rPr lang="en-US" dirty="0">
                <a:effectLst/>
                <a:latin typeface="Calibri" panose="020F0502020204030204" pitchFamily="34" charset="0"/>
                <a:cs typeface="Calibri" panose="020F0502020204030204" pitchFamily="34" charset="0"/>
              </a:rPr>
              <a:t>urther information/support</a:t>
            </a:r>
            <a:r>
              <a:rPr lang="en-US" dirty="0">
                <a:latin typeface="Calibri" panose="020F0502020204030204" pitchFamily="34" charset="0"/>
                <a:cs typeface="Calibri" panose="020F0502020204030204" pitchFamily="34" charset="0"/>
              </a:rPr>
              <a:t> and resources:</a:t>
            </a:r>
          </a:p>
          <a:p>
            <a:r>
              <a:rPr lang="en-US" dirty="0">
                <a:effectLst/>
                <a:latin typeface="Calibri" panose="020F0502020204030204" pitchFamily="34" charset="0"/>
                <a:cs typeface="Calibri" panose="020F0502020204030204" pitchFamily="34" charset="0"/>
              </a:rPr>
              <a:t>General WASH FIT guidance (includes WASH FIT guide, other training materials and related resources): </a:t>
            </a:r>
            <a:r>
              <a:rPr lang="en-US" dirty="0">
                <a:effectLst/>
                <a:latin typeface="Calibri" panose="020F0502020204030204" pitchFamily="34" charset="0"/>
                <a:cs typeface="Calibri" panose="020F0502020204030204" pitchFamily="34" charset="0"/>
                <a:hlinkClick r:id="rId3"/>
              </a:rPr>
              <a:t>www.washinhcf.org/wash-fit</a:t>
            </a:r>
            <a:r>
              <a:rPr lang="en-US" dirty="0">
                <a:effectLst/>
                <a:latin typeface="Calibri" panose="020F0502020204030204" pitchFamily="34" charset="0"/>
                <a:cs typeface="Calibri" panose="020F0502020204030204" pitchFamily="34" charset="0"/>
              </a:rPr>
              <a:t> </a:t>
            </a:r>
          </a:p>
          <a:p>
            <a:pPr marL="571500" lvl="1" indent="0">
              <a:buNone/>
            </a:pPr>
            <a:r>
              <a:rPr lang="en-US" dirty="0">
                <a:effectLst/>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If you have additional questions or you would like to share your experience of using WASH FIT: </a:t>
            </a:r>
            <a:r>
              <a:rPr lang="en-US" dirty="0">
                <a:latin typeface="Calibri" panose="020F0502020204030204" pitchFamily="34" charset="0"/>
                <a:cs typeface="Calibri" panose="020F0502020204030204" pitchFamily="34" charset="0"/>
                <a:hlinkClick r:id="rId4"/>
              </a:rPr>
              <a:t>washinhcf@who.int</a:t>
            </a:r>
            <a:r>
              <a:rPr lang="en-US" dirty="0">
                <a:latin typeface="Calibri" panose="020F0502020204030204" pitchFamily="34" charset="0"/>
                <a:cs typeface="Calibri" panose="020F0502020204030204" pitchFamily="34" charset="0"/>
              </a:rPr>
              <a:t> or </a:t>
            </a:r>
            <a:r>
              <a:rPr lang="en-US" dirty="0">
                <a:latin typeface="Calibri" panose="020F0502020204030204" pitchFamily="34" charset="0"/>
                <a:cs typeface="Calibri" panose="020F0502020204030204" pitchFamily="34" charset="0"/>
                <a:hlinkClick r:id="rId5"/>
              </a:rPr>
              <a:t>www.washinhcf.org/contact-us/</a:t>
            </a:r>
            <a:r>
              <a:rPr lang="en-US" dirty="0">
                <a:latin typeface="Calibri" panose="020F0502020204030204" pitchFamily="34" charset="0"/>
                <a:cs typeface="Calibri" panose="020F0502020204030204" pitchFamily="34" charset="0"/>
              </a:rPr>
              <a:t>  </a:t>
            </a:r>
          </a:p>
          <a:p>
            <a:pPr lvl="1"/>
            <a:endParaRPr lang="en-US" dirty="0">
              <a:latin typeface="Calibri" panose="020F0502020204030204" pitchFamily="34" charset="0"/>
              <a:cs typeface="Calibri" panose="020F0502020204030204" pitchFamily="34" charset="0"/>
            </a:endParaRPr>
          </a:p>
        </p:txBody>
      </p:sp>
      <p:cxnSp>
        <p:nvCxnSpPr>
          <p:cNvPr id="10" name="Google Shape;119;p3">
            <a:extLst>
              <a:ext uri="{FF2B5EF4-FFF2-40B4-BE49-F238E27FC236}">
                <a16:creationId xmlns:a16="http://schemas.microsoft.com/office/drawing/2014/main" id="{2B375BF9-1BC9-4D80-A7D7-32DA9F331794}"/>
              </a:ext>
            </a:extLst>
          </p:cNvPr>
          <p:cNvCxnSpPr>
            <a:cxnSpLocks/>
          </p:cNvCxnSpPr>
          <p:nvPr/>
        </p:nvCxnSpPr>
        <p:spPr>
          <a:xfrm>
            <a:off x="928181" y="1412054"/>
            <a:ext cx="10599423" cy="0"/>
          </a:xfrm>
          <a:prstGeom prst="straightConnector1">
            <a:avLst/>
          </a:prstGeom>
          <a:noFill/>
          <a:ln w="19050" cap="sq"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3121361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Learning objectives</a:t>
            </a:r>
            <a:endParaRPr dirty="0"/>
          </a:p>
        </p:txBody>
      </p:sp>
      <p:sp>
        <p:nvSpPr>
          <p:cNvPr id="133" name="Google Shape;133;p5"/>
          <p:cNvSpPr txBox="1">
            <a:spLocks noGrp="1"/>
          </p:cNvSpPr>
          <p:nvPr>
            <p:ph type="body" idx="1"/>
          </p:nvPr>
        </p:nvSpPr>
        <p:spPr>
          <a:xfrm>
            <a:off x="4965431" y="2438400"/>
            <a:ext cx="6586489" cy="378541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Clr>
                <a:schemeClr val="dk1"/>
              </a:buClr>
              <a:buSzPts val="2400"/>
              <a:buChar char="•"/>
            </a:pPr>
            <a:r>
              <a:rPr lang="en-US" sz="2400" dirty="0"/>
              <a:t>Understand how to use KoBoToolbox to conduct assessments with the WASH FIT tool.</a:t>
            </a:r>
            <a:endParaRPr dirty="0"/>
          </a:p>
          <a:p>
            <a:pPr marL="228600" indent="-228600">
              <a:lnSpc>
                <a:spcPct val="100000"/>
              </a:lnSpc>
              <a:buSzPts val="2400"/>
            </a:pPr>
            <a:r>
              <a:rPr lang="en-US" sz="2400" dirty="0"/>
              <a:t>Understand how to modify the WASH FIT assessment in </a:t>
            </a:r>
            <a:r>
              <a:rPr lang="en-US" sz="2400" dirty="0" err="1"/>
              <a:t>KoboToolbox</a:t>
            </a:r>
            <a:r>
              <a:rPr lang="en-US" sz="2400" dirty="0"/>
              <a:t>.</a:t>
            </a:r>
          </a:p>
          <a:p>
            <a:pPr marL="228600" lvl="0" indent="-228600" algn="l" rtl="0">
              <a:lnSpc>
                <a:spcPct val="100000"/>
              </a:lnSpc>
              <a:spcBef>
                <a:spcPts val="1000"/>
              </a:spcBef>
              <a:spcAft>
                <a:spcPts val="0"/>
              </a:spcAft>
              <a:buClr>
                <a:schemeClr val="dk1"/>
              </a:buClr>
              <a:buSzPts val="2400"/>
              <a:buChar char="•"/>
            </a:pPr>
            <a:r>
              <a:rPr lang="en-US" sz="2400" dirty="0"/>
              <a:t>Understand the scoring for different domains and generate a WASH FIT facility score. </a:t>
            </a:r>
            <a:endParaRPr dirty="0"/>
          </a:p>
          <a:p>
            <a:pPr marL="228600" lvl="0" indent="-228600" algn="l" rtl="0">
              <a:lnSpc>
                <a:spcPct val="100000"/>
              </a:lnSpc>
              <a:spcBef>
                <a:spcPts val="1000"/>
              </a:spcBef>
              <a:spcAft>
                <a:spcPts val="0"/>
              </a:spcAft>
              <a:buClr>
                <a:schemeClr val="dk1"/>
              </a:buClr>
              <a:buSzPts val="2400"/>
              <a:buChar char="•"/>
            </a:pPr>
            <a:r>
              <a:rPr lang="en-US" sz="2400" dirty="0"/>
              <a:t>Understand how to download the data. </a:t>
            </a:r>
          </a:p>
          <a:p>
            <a:pPr marL="228600" lvl="0" indent="-228600" algn="l" rtl="0">
              <a:lnSpc>
                <a:spcPct val="100000"/>
              </a:lnSpc>
              <a:spcBef>
                <a:spcPts val="1000"/>
              </a:spcBef>
              <a:spcAft>
                <a:spcPts val="0"/>
              </a:spcAft>
              <a:buClr>
                <a:schemeClr val="dk1"/>
              </a:buClr>
              <a:buSzPts val="2400"/>
              <a:buChar char="•"/>
            </a:pPr>
            <a:r>
              <a:rPr lang="en-US" sz="2400" dirty="0"/>
              <a:t>Note: This is NOT a tutorial on the full WASH FIT tool</a:t>
            </a:r>
            <a:endParaRPr dirty="0"/>
          </a:p>
          <a:p>
            <a:pPr marL="228600" lvl="0" indent="-101600" algn="l" rtl="0">
              <a:lnSpc>
                <a:spcPct val="90000"/>
              </a:lnSpc>
              <a:spcBef>
                <a:spcPts val="1000"/>
              </a:spcBef>
              <a:spcAft>
                <a:spcPts val="0"/>
              </a:spcAft>
              <a:buClr>
                <a:schemeClr val="dk1"/>
              </a:buClr>
              <a:buSzPts val="2000"/>
              <a:buNone/>
            </a:pPr>
            <a:endParaRPr sz="2000" dirty="0"/>
          </a:p>
        </p:txBody>
      </p:sp>
      <p:pic>
        <p:nvPicPr>
          <p:cNvPr id="134" name="Google Shape;134;p5" descr="A picture containing person, holding, young, girl&#10;&#10;Description automatically generated"/>
          <p:cNvPicPr preferRelativeResize="0"/>
          <p:nvPr/>
        </p:nvPicPr>
        <p:blipFill rotWithShape="1">
          <a:blip r:embed="rId3">
            <a:alphaModFix/>
          </a:blip>
          <a:srcRect r="2" b="1250"/>
          <a:stretch/>
        </p:blipFill>
        <p:spPr>
          <a:xfrm>
            <a:off x="20" y="10"/>
            <a:ext cx="4635571" cy="6857990"/>
          </a:xfrm>
          <a:prstGeom prst="rect">
            <a:avLst/>
          </a:prstGeom>
          <a:noFill/>
          <a:ln>
            <a:noFill/>
          </a:ln>
        </p:spPr>
      </p:pic>
      <p:cxnSp>
        <p:nvCxnSpPr>
          <p:cNvPr id="135" name="Google Shape;135;p5"/>
          <p:cNvCxnSpPr/>
          <p:nvPr/>
        </p:nvCxnSpPr>
        <p:spPr>
          <a:xfrm>
            <a:off x="5080934" y="2115117"/>
            <a:ext cx="6309360" cy="0"/>
          </a:xfrm>
          <a:prstGeom prst="straightConnector1">
            <a:avLst/>
          </a:prstGeom>
          <a:ln>
            <a:headEnd type="none" w="sm" len="sm"/>
            <a:tailEnd type="none" w="sm" len="sm"/>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10BA7-5E91-4F7B-820D-21CCEC1534D1}"/>
              </a:ext>
            </a:extLst>
          </p:cNvPr>
          <p:cNvSpPr>
            <a:spLocks noGrp="1"/>
          </p:cNvSpPr>
          <p:nvPr>
            <p:ph type="title"/>
          </p:nvPr>
        </p:nvSpPr>
        <p:spPr/>
        <p:txBody>
          <a:bodyPr/>
          <a:lstStyle/>
          <a:p>
            <a:r>
              <a:rPr lang="en-US" dirty="0"/>
              <a:t>Tool Formats and Links</a:t>
            </a:r>
          </a:p>
        </p:txBody>
      </p:sp>
      <p:sp>
        <p:nvSpPr>
          <p:cNvPr id="3" name="Text Placeholder 2">
            <a:extLst>
              <a:ext uri="{FF2B5EF4-FFF2-40B4-BE49-F238E27FC236}">
                <a16:creationId xmlns:a16="http://schemas.microsoft.com/office/drawing/2014/main" id="{3AFF8C49-3D12-4636-B933-8AA542044306}"/>
              </a:ext>
            </a:extLst>
          </p:cNvPr>
          <p:cNvSpPr>
            <a:spLocks noGrp="1"/>
          </p:cNvSpPr>
          <p:nvPr>
            <p:ph type="body" idx="1"/>
          </p:nvPr>
        </p:nvSpPr>
        <p:spPr>
          <a:xfrm>
            <a:off x="838200" y="1416834"/>
            <a:ext cx="10515600" cy="4351338"/>
          </a:xfrm>
        </p:spPr>
        <p:txBody>
          <a:bodyPr numCol="1">
            <a:normAutofit/>
          </a:bodyPr>
          <a:lstStyle/>
          <a:p>
            <a:pPr marL="114300" indent="0">
              <a:buNone/>
            </a:pPr>
            <a:r>
              <a:rPr lang="en-US" dirty="0"/>
              <a:t>WASH FIT</a:t>
            </a:r>
          </a:p>
          <a:p>
            <a:r>
              <a:rPr lang="en-US" dirty="0"/>
              <a:t>Spreadsheet version: </a:t>
            </a:r>
          </a:p>
          <a:p>
            <a:pPr lvl="1"/>
            <a:r>
              <a:rPr lang="en-US" dirty="0">
                <a:effectLst/>
                <a:latin typeface="Segoe UI" panose="020B0502040204020203" pitchFamily="34" charset="0"/>
                <a:hlinkClick r:id="rId3"/>
              </a:rPr>
              <a:t>https://washinhcf.org/resource/wash-fit-assessment-form-excel/</a:t>
            </a:r>
            <a:r>
              <a:rPr lang="en-US" dirty="0">
                <a:effectLst/>
                <a:latin typeface="Segoe UI" panose="020B0502040204020203" pitchFamily="34" charset="0"/>
              </a:rPr>
              <a:t>   </a:t>
            </a:r>
            <a:r>
              <a:rPr lang="en-US" dirty="0"/>
              <a:t> </a:t>
            </a:r>
          </a:p>
          <a:p>
            <a:r>
              <a:rPr lang="en-US" dirty="0"/>
              <a:t>KoBoToolbox version:</a:t>
            </a:r>
          </a:p>
          <a:p>
            <a:pPr lvl="1"/>
            <a:r>
              <a:rPr lang="en-US" dirty="0"/>
              <a:t> </a:t>
            </a:r>
            <a:r>
              <a:rPr lang="en-US" dirty="0">
                <a:latin typeface="Segoe UI" panose="020B0502040204020203" pitchFamily="34" charset="0"/>
                <a:hlinkClick r:id="rId4"/>
              </a:rPr>
              <a:t>https://washinhcf.org/resource/wash-fit-assessment-form-kobo/</a:t>
            </a:r>
            <a:r>
              <a:rPr lang="en-US" dirty="0">
                <a:latin typeface="Segoe UI" panose="020B0502040204020203" pitchFamily="34" charset="0"/>
              </a:rPr>
              <a:t>  </a:t>
            </a:r>
          </a:p>
          <a:p>
            <a:r>
              <a:rPr lang="en-US" dirty="0"/>
              <a:t>Which format is for you?</a:t>
            </a:r>
          </a:p>
        </p:txBody>
      </p:sp>
      <p:cxnSp>
        <p:nvCxnSpPr>
          <p:cNvPr id="4" name="Google Shape;142;p6">
            <a:extLst>
              <a:ext uri="{FF2B5EF4-FFF2-40B4-BE49-F238E27FC236}">
                <a16:creationId xmlns:a16="http://schemas.microsoft.com/office/drawing/2014/main" id="{B7F253CF-8863-420B-927A-FF1D48B3AF72}"/>
              </a:ext>
            </a:extLst>
          </p:cNvPr>
          <p:cNvCxnSpPr>
            <a:cxnSpLocks/>
          </p:cNvCxnSpPr>
          <p:nvPr/>
        </p:nvCxnSpPr>
        <p:spPr>
          <a:xfrm>
            <a:off x="838200" y="1416834"/>
            <a:ext cx="9854901" cy="0"/>
          </a:xfrm>
          <a:prstGeom prst="straightConnector1">
            <a:avLst/>
          </a:prstGeom>
          <a:noFill/>
          <a:ln w="19050" cap="sq"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2876982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4"/>
          <p:cNvSpPr txBox="1">
            <a:spLocks noGrp="1"/>
          </p:cNvSpPr>
          <p:nvPr>
            <p:ph type="title"/>
          </p:nvPr>
        </p:nvSpPr>
        <p:spPr>
          <a:xfrm>
            <a:off x="505609" y="140940"/>
            <a:ext cx="11590119"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Open Source and Customizable</a:t>
            </a:r>
            <a:endParaRPr dirty="0"/>
          </a:p>
        </p:txBody>
      </p:sp>
      <p:sp>
        <p:nvSpPr>
          <p:cNvPr id="218" name="Google Shape;218;p14"/>
          <p:cNvSpPr txBox="1">
            <a:spLocks noGrp="1"/>
          </p:cNvSpPr>
          <p:nvPr>
            <p:ph type="body" idx="1"/>
          </p:nvPr>
        </p:nvSpPr>
        <p:spPr>
          <a:xfrm>
            <a:off x="4944555" y="1640348"/>
            <a:ext cx="6828748" cy="4330145"/>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00000"/>
              </a:lnSpc>
              <a:spcBef>
                <a:spcPts val="0"/>
              </a:spcBef>
              <a:spcAft>
                <a:spcPts val="0"/>
              </a:spcAft>
              <a:buClr>
                <a:schemeClr val="dk1"/>
              </a:buClr>
              <a:buSzPts val="2405"/>
              <a:buChar char="•"/>
            </a:pPr>
            <a:r>
              <a:rPr lang="en-US" sz="2405" dirty="0"/>
              <a:t>Both spreadsheet and KoBoToolbox versions can be easily customized to culture, context and language.</a:t>
            </a:r>
            <a:endParaRPr dirty="0"/>
          </a:p>
          <a:p>
            <a:pPr marL="228600" lvl="0" indent="-228600" algn="l" rtl="0">
              <a:lnSpc>
                <a:spcPct val="100000"/>
              </a:lnSpc>
              <a:spcBef>
                <a:spcPts val="1000"/>
              </a:spcBef>
              <a:spcAft>
                <a:spcPts val="0"/>
              </a:spcAft>
              <a:buClr>
                <a:schemeClr val="dk1"/>
              </a:buClr>
              <a:buSzPts val="2405"/>
              <a:buChar char="•"/>
            </a:pPr>
            <a:r>
              <a:rPr lang="en-US" sz="2405" dirty="0"/>
              <a:t>Indicator definitions can be modified based on:</a:t>
            </a:r>
            <a:endParaRPr dirty="0"/>
          </a:p>
          <a:p>
            <a:pPr marL="685800" lvl="1" indent="-228600" algn="l" rtl="0">
              <a:lnSpc>
                <a:spcPct val="100000"/>
              </a:lnSpc>
              <a:spcBef>
                <a:spcPts val="500"/>
              </a:spcBef>
              <a:spcAft>
                <a:spcPts val="0"/>
              </a:spcAft>
              <a:buClr>
                <a:schemeClr val="dk1"/>
              </a:buClr>
              <a:buSzPts val="2405"/>
              <a:buChar char="•"/>
            </a:pPr>
            <a:r>
              <a:rPr lang="en-US" sz="2405" dirty="0"/>
              <a:t>National regulations</a:t>
            </a:r>
            <a:endParaRPr dirty="0"/>
          </a:p>
          <a:p>
            <a:pPr marL="685800" lvl="1" indent="-228600" algn="l" rtl="0">
              <a:lnSpc>
                <a:spcPct val="100000"/>
              </a:lnSpc>
              <a:spcBef>
                <a:spcPts val="500"/>
              </a:spcBef>
              <a:spcAft>
                <a:spcPts val="0"/>
              </a:spcAft>
              <a:buClr>
                <a:schemeClr val="dk1"/>
              </a:buClr>
              <a:buSzPts val="2405"/>
              <a:buChar char="•"/>
            </a:pPr>
            <a:r>
              <a:rPr lang="en-US" sz="2405" dirty="0"/>
              <a:t>Best practice</a:t>
            </a:r>
            <a:endParaRPr dirty="0"/>
          </a:p>
          <a:p>
            <a:pPr marL="685800" lvl="1" indent="-228600" algn="l" rtl="0">
              <a:lnSpc>
                <a:spcPct val="100000"/>
              </a:lnSpc>
              <a:spcBef>
                <a:spcPts val="500"/>
              </a:spcBef>
              <a:spcAft>
                <a:spcPts val="0"/>
              </a:spcAft>
              <a:buClr>
                <a:schemeClr val="dk1"/>
              </a:buClr>
              <a:buSzPts val="2405"/>
              <a:buChar char="•"/>
            </a:pPr>
            <a:r>
              <a:rPr lang="en-US" sz="2405" dirty="0"/>
              <a:t>Add specifics to terms, e.g. “reliable” “available” “regular time period”</a:t>
            </a:r>
          </a:p>
          <a:p>
            <a:pPr marL="1143000" lvl="2" indent="-228600">
              <a:lnSpc>
                <a:spcPct val="100000"/>
              </a:lnSpc>
              <a:buSzPts val="2405"/>
            </a:pPr>
            <a:r>
              <a:rPr lang="en-US" sz="2005" dirty="0"/>
              <a:t>For example “</a:t>
            </a:r>
            <a:r>
              <a:rPr lang="en-US" b="0" i="0" dirty="0">
                <a:solidFill>
                  <a:srgbClr val="333333"/>
                </a:solidFill>
                <a:effectLst/>
                <a:latin typeface="OpenSans"/>
              </a:rPr>
              <a:t>Water quality </a:t>
            </a:r>
            <a:r>
              <a:rPr lang="en-US" b="0" i="0" u="sng" dirty="0">
                <a:solidFill>
                  <a:srgbClr val="333333"/>
                </a:solidFill>
                <a:effectLst/>
                <a:latin typeface="OpenSans"/>
              </a:rPr>
              <a:t>routinely and regularly </a:t>
            </a:r>
            <a:r>
              <a:rPr lang="en-US" b="0" i="0" dirty="0">
                <a:solidFill>
                  <a:srgbClr val="333333"/>
                </a:solidFill>
                <a:effectLst/>
                <a:latin typeface="OpenSans"/>
              </a:rPr>
              <a:t>tested according to </a:t>
            </a:r>
            <a:r>
              <a:rPr lang="en-US" b="0" i="0" u="sng" dirty="0">
                <a:solidFill>
                  <a:srgbClr val="333333"/>
                </a:solidFill>
                <a:effectLst/>
                <a:latin typeface="OpenSans"/>
              </a:rPr>
              <a:t>standards</a:t>
            </a:r>
            <a:r>
              <a:rPr lang="en-US" sz="2000" b="0" i="0" dirty="0">
                <a:solidFill>
                  <a:srgbClr val="333333"/>
                </a:solidFill>
                <a:effectLst/>
                <a:latin typeface="OpenSans"/>
              </a:rPr>
              <a:t>” could become “</a:t>
            </a:r>
            <a:r>
              <a:rPr lang="en-US" b="0" i="0" dirty="0">
                <a:solidFill>
                  <a:srgbClr val="333333"/>
                </a:solidFill>
                <a:effectLst/>
                <a:latin typeface="OpenSans"/>
              </a:rPr>
              <a:t>Water quality tested </a:t>
            </a:r>
            <a:r>
              <a:rPr lang="en-US" b="0" i="0" u="sng" dirty="0">
                <a:solidFill>
                  <a:srgbClr val="333333"/>
                </a:solidFill>
                <a:effectLst/>
                <a:latin typeface="OpenSans"/>
              </a:rPr>
              <a:t>daily</a:t>
            </a:r>
            <a:r>
              <a:rPr lang="en-US" b="0" i="0" dirty="0">
                <a:solidFill>
                  <a:srgbClr val="333333"/>
                </a:solidFill>
                <a:effectLst/>
                <a:latin typeface="OpenSans"/>
              </a:rPr>
              <a:t> according to </a:t>
            </a:r>
            <a:r>
              <a:rPr lang="en-US" b="0" i="0" u="sng" dirty="0">
                <a:solidFill>
                  <a:srgbClr val="333333"/>
                </a:solidFill>
                <a:effectLst/>
                <a:latin typeface="OpenSans"/>
              </a:rPr>
              <a:t>Country X’s Ministry of Health regulations</a:t>
            </a:r>
            <a:r>
              <a:rPr lang="en-US" b="0" i="0" dirty="0">
                <a:solidFill>
                  <a:srgbClr val="333333"/>
                </a:solidFill>
                <a:effectLst/>
                <a:latin typeface="OpenSans"/>
              </a:rPr>
              <a:t>”</a:t>
            </a:r>
            <a:endParaRPr lang="en-US" sz="2005" dirty="0"/>
          </a:p>
          <a:p>
            <a:pPr marL="685800" lvl="1" indent="-228600" algn="l" rtl="0">
              <a:lnSpc>
                <a:spcPct val="100000"/>
              </a:lnSpc>
              <a:spcBef>
                <a:spcPts val="500"/>
              </a:spcBef>
              <a:spcAft>
                <a:spcPts val="0"/>
              </a:spcAft>
              <a:buClr>
                <a:schemeClr val="dk1"/>
              </a:buClr>
              <a:buSzPts val="2405"/>
              <a:buChar char="•"/>
            </a:pPr>
            <a:r>
              <a:rPr lang="en-US" dirty="0"/>
              <a:t>Situation on the ground</a:t>
            </a:r>
          </a:p>
          <a:p>
            <a:pPr marL="228600" indent="-228600">
              <a:lnSpc>
                <a:spcPct val="100000"/>
              </a:lnSpc>
              <a:spcBef>
                <a:spcPts val="500"/>
              </a:spcBef>
              <a:buSzPts val="2405"/>
            </a:pPr>
            <a:r>
              <a:rPr lang="en-US" sz="2400" dirty="0"/>
              <a:t>Number of indicators changed (add or remove) </a:t>
            </a:r>
            <a:endParaRPr sz="2400" dirty="0"/>
          </a:p>
        </p:txBody>
      </p:sp>
      <p:pic>
        <p:nvPicPr>
          <p:cNvPr id="219" name="Google Shape;219;p14"/>
          <p:cNvPicPr preferRelativeResize="0"/>
          <p:nvPr/>
        </p:nvPicPr>
        <p:blipFill rotWithShape="1">
          <a:blip r:embed="rId3"/>
          <a:srcRect l="26216" r="13295" b="4066"/>
          <a:stretch/>
        </p:blipFill>
        <p:spPr>
          <a:xfrm>
            <a:off x="289626" y="1640348"/>
            <a:ext cx="4084469" cy="4696780"/>
          </a:xfrm>
          <a:prstGeom prst="rect">
            <a:avLst/>
          </a:prstGeom>
          <a:ln>
            <a:noFill/>
          </a:ln>
          <a:effectLst>
            <a:outerShdw blurRad="190500" algn="tl" rotWithShape="0">
              <a:srgbClr val="000000">
                <a:alpha val="70000"/>
              </a:srgbClr>
            </a:outerShdw>
          </a:effectLst>
        </p:spPr>
      </p:pic>
      <p:cxnSp>
        <p:nvCxnSpPr>
          <p:cNvPr id="6" name="Google Shape;119;p3">
            <a:extLst>
              <a:ext uri="{FF2B5EF4-FFF2-40B4-BE49-F238E27FC236}">
                <a16:creationId xmlns:a16="http://schemas.microsoft.com/office/drawing/2014/main" id="{6907FC85-7642-41A6-8893-7AFE3D140376}"/>
              </a:ext>
            </a:extLst>
          </p:cNvPr>
          <p:cNvCxnSpPr>
            <a:cxnSpLocks/>
          </p:cNvCxnSpPr>
          <p:nvPr/>
        </p:nvCxnSpPr>
        <p:spPr>
          <a:xfrm>
            <a:off x="4944555" y="1465511"/>
            <a:ext cx="6231781" cy="0"/>
          </a:xfrm>
          <a:prstGeom prst="straightConnector1">
            <a:avLst/>
          </a:prstGeom>
          <a:noFill/>
          <a:ln w="19050" cap="sq" cmpd="sng">
            <a:solidFill>
              <a:schemeClr val="dk1"/>
            </a:solidFill>
            <a:prstDash val="solid"/>
            <a:miter lim="800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7"/>
          <p:cNvSpPr txBox="1">
            <a:spLocks noGrp="1"/>
          </p:cNvSpPr>
          <p:nvPr>
            <p:ph type="title"/>
          </p:nvPr>
        </p:nvSpPr>
        <p:spPr>
          <a:xfrm>
            <a:off x="838200" y="8757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Introduction to KoBoToolbox</a:t>
            </a:r>
            <a:endParaRPr dirty="0"/>
          </a:p>
        </p:txBody>
      </p:sp>
      <p:sp>
        <p:nvSpPr>
          <p:cNvPr id="278" name="Google Shape;278;p17"/>
          <p:cNvSpPr txBox="1">
            <a:spLocks noGrp="1"/>
          </p:cNvSpPr>
          <p:nvPr>
            <p:ph type="body" idx="1"/>
          </p:nvPr>
        </p:nvSpPr>
        <p:spPr>
          <a:xfrm>
            <a:off x="838200" y="1573306"/>
            <a:ext cx="10515600" cy="460365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Click your link: </a:t>
            </a:r>
            <a:r>
              <a:rPr lang="en-US" sz="2400" u="sng" dirty="0">
                <a:solidFill>
                  <a:schemeClr val="hlink"/>
                </a:solidFill>
                <a:hlinkClick r:id="rId3"/>
              </a:rPr>
              <a:t>https://ee.kobotoolbox.org/x/mPFgoxJn</a:t>
            </a:r>
            <a:r>
              <a:rPr lang="en-US" sz="2400" u="sng" dirty="0">
                <a:solidFill>
                  <a:schemeClr val="hlink"/>
                </a:solidFill>
              </a:rPr>
              <a:t> </a:t>
            </a:r>
            <a:endParaRPr sz="2400" dirty="0"/>
          </a:p>
          <a:p>
            <a:pPr marL="228600" lvl="0" indent="-228600" algn="l" rtl="0">
              <a:lnSpc>
                <a:spcPct val="90000"/>
              </a:lnSpc>
              <a:spcBef>
                <a:spcPts val="1000"/>
              </a:spcBef>
              <a:spcAft>
                <a:spcPts val="0"/>
              </a:spcAft>
              <a:buClr>
                <a:schemeClr val="dk1"/>
              </a:buClr>
              <a:buSzPts val="2400"/>
              <a:buChar char="•"/>
            </a:pPr>
            <a:r>
              <a:rPr lang="en-US" sz="2400" dirty="0"/>
              <a:t>No need to have an App or specific software</a:t>
            </a:r>
          </a:p>
          <a:p>
            <a:pPr marL="228600" lvl="0" indent="-228600" algn="l" rtl="0">
              <a:lnSpc>
                <a:spcPct val="90000"/>
              </a:lnSpc>
              <a:spcBef>
                <a:spcPts val="1000"/>
              </a:spcBef>
              <a:spcAft>
                <a:spcPts val="0"/>
              </a:spcAft>
              <a:buClr>
                <a:schemeClr val="dk1"/>
              </a:buClr>
              <a:buSzPts val="2400"/>
              <a:buChar char="•"/>
            </a:pPr>
            <a:r>
              <a:rPr lang="en-US" sz="2400" dirty="0"/>
              <a:t>Start working! </a:t>
            </a:r>
            <a:endParaRPr dirty="0"/>
          </a:p>
        </p:txBody>
      </p:sp>
      <p:cxnSp>
        <p:nvCxnSpPr>
          <p:cNvPr id="6" name="Google Shape;119;p3">
            <a:extLst>
              <a:ext uri="{FF2B5EF4-FFF2-40B4-BE49-F238E27FC236}">
                <a16:creationId xmlns:a16="http://schemas.microsoft.com/office/drawing/2014/main" id="{39C2E5BE-7BD8-422E-A996-78A728C8961D}"/>
              </a:ext>
            </a:extLst>
          </p:cNvPr>
          <p:cNvCxnSpPr>
            <a:cxnSpLocks/>
          </p:cNvCxnSpPr>
          <p:nvPr/>
        </p:nvCxnSpPr>
        <p:spPr>
          <a:xfrm flipV="1">
            <a:off x="621406" y="1174282"/>
            <a:ext cx="10524649" cy="89369"/>
          </a:xfrm>
          <a:prstGeom prst="straightConnector1">
            <a:avLst/>
          </a:prstGeom>
          <a:noFill/>
          <a:ln w="19050" cap="sq" cmpd="sng">
            <a:solidFill>
              <a:schemeClr val="dk1"/>
            </a:solidFill>
            <a:prstDash val="solid"/>
            <a:miter lim="800000"/>
            <a:headEnd type="none" w="sm" len="sm"/>
            <a:tailEnd type="none" w="sm" len="sm"/>
          </a:ln>
        </p:spPr>
      </p:cxnSp>
      <p:pic>
        <p:nvPicPr>
          <p:cNvPr id="2" name="Picture 1">
            <a:extLst>
              <a:ext uri="{FF2B5EF4-FFF2-40B4-BE49-F238E27FC236}">
                <a16:creationId xmlns:a16="http://schemas.microsoft.com/office/drawing/2014/main" id="{36118F37-4BA6-4480-9598-05087A45F2D5}"/>
              </a:ext>
            </a:extLst>
          </p:cNvPr>
          <p:cNvPicPr>
            <a:picLocks noChangeAspect="1"/>
          </p:cNvPicPr>
          <p:nvPr/>
        </p:nvPicPr>
        <p:blipFill rotWithShape="1">
          <a:blip r:embed="rId4"/>
          <a:srcRect l="933" t="796" b="20217"/>
          <a:stretch/>
        </p:blipFill>
        <p:spPr>
          <a:xfrm>
            <a:off x="838200" y="2975412"/>
            <a:ext cx="8615061" cy="379501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8"/>
          <p:cNvSpPr txBox="1">
            <a:spLocks noGrp="1"/>
          </p:cNvSpPr>
          <p:nvPr>
            <p:ph type="title"/>
          </p:nvPr>
        </p:nvSpPr>
        <p:spPr>
          <a:xfrm>
            <a:off x="838200" y="11980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Data Collection/Submission</a:t>
            </a:r>
            <a:endParaRPr dirty="0"/>
          </a:p>
        </p:txBody>
      </p:sp>
      <p:pic>
        <p:nvPicPr>
          <p:cNvPr id="287" name="Google Shape;287;p18"/>
          <p:cNvPicPr preferRelativeResize="0"/>
          <p:nvPr/>
        </p:nvPicPr>
        <p:blipFill rotWithShape="1">
          <a:blip r:embed="rId3"/>
          <a:srcRect l="857" t="13137" b="13137"/>
          <a:stretch/>
        </p:blipFill>
        <p:spPr>
          <a:xfrm>
            <a:off x="104436" y="2670574"/>
            <a:ext cx="12087564" cy="4067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88" name="Google Shape;288;p18"/>
          <p:cNvGrpSpPr/>
          <p:nvPr/>
        </p:nvGrpSpPr>
        <p:grpSpPr>
          <a:xfrm>
            <a:off x="694624" y="1347731"/>
            <a:ext cx="7433377" cy="4452938"/>
            <a:chOff x="-319652" y="50425"/>
            <a:chExt cx="7738216" cy="4914900"/>
          </a:xfrm>
        </p:grpSpPr>
        <p:pic>
          <p:nvPicPr>
            <p:cNvPr id="289" name="Google Shape;289;p18"/>
            <p:cNvPicPr preferRelativeResize="0"/>
            <p:nvPr/>
          </p:nvPicPr>
          <p:blipFill rotWithShape="1">
            <a:blip r:embed="rId4">
              <a:alphaModFix/>
            </a:blip>
            <a:srcRect/>
            <a:stretch/>
          </p:blipFill>
          <p:spPr>
            <a:xfrm>
              <a:off x="1535983" y="50425"/>
              <a:ext cx="5882581" cy="4914900"/>
            </a:xfrm>
            <a:prstGeom prst="rect">
              <a:avLst/>
            </a:prstGeom>
            <a:noFill/>
            <a:ln>
              <a:noFill/>
            </a:ln>
          </p:spPr>
        </p:pic>
        <p:cxnSp>
          <p:nvCxnSpPr>
            <p:cNvPr id="290" name="Google Shape;290;p18"/>
            <p:cNvCxnSpPr>
              <a:cxnSpLocks/>
            </p:cNvCxnSpPr>
            <p:nvPr/>
          </p:nvCxnSpPr>
          <p:spPr>
            <a:xfrm flipH="1">
              <a:off x="-319652" y="1850266"/>
              <a:ext cx="1810856" cy="494510"/>
            </a:xfrm>
            <a:prstGeom prst="straightConnector1">
              <a:avLst/>
            </a:prstGeom>
            <a:noFill/>
            <a:ln w="38100" cap="flat" cmpd="sng">
              <a:solidFill>
                <a:schemeClr val="accent1"/>
              </a:solidFill>
              <a:prstDash val="solid"/>
              <a:miter lim="800000"/>
              <a:headEnd type="none" w="sm" len="sm"/>
              <a:tailEnd type="triangle" w="lg" len="lg"/>
            </a:ln>
          </p:spPr>
        </p:cxnSp>
      </p:grpSp>
      <p:grpSp>
        <p:nvGrpSpPr>
          <p:cNvPr id="291" name="Google Shape;291;p18"/>
          <p:cNvGrpSpPr/>
          <p:nvPr/>
        </p:nvGrpSpPr>
        <p:grpSpPr>
          <a:xfrm>
            <a:off x="523982" y="0"/>
            <a:ext cx="11668018" cy="6858000"/>
            <a:chOff x="-1012001" y="-195101"/>
            <a:chExt cx="11668018" cy="6858000"/>
          </a:xfrm>
        </p:grpSpPr>
        <p:pic>
          <p:nvPicPr>
            <p:cNvPr id="292" name="Google Shape;292;p18"/>
            <p:cNvPicPr preferRelativeResize="0"/>
            <p:nvPr/>
          </p:nvPicPr>
          <p:blipFill rotWithShape="1">
            <a:blip r:embed="rId5">
              <a:alphaModFix/>
            </a:blip>
            <a:srcRect/>
            <a:stretch/>
          </p:blipFill>
          <p:spPr>
            <a:xfrm>
              <a:off x="7936783" y="-195101"/>
              <a:ext cx="2719234" cy="6858000"/>
            </a:xfrm>
            <a:prstGeom prst="rect">
              <a:avLst/>
            </a:prstGeom>
            <a:noFill/>
            <a:ln>
              <a:noFill/>
            </a:ln>
          </p:spPr>
        </p:pic>
        <p:cxnSp>
          <p:nvCxnSpPr>
            <p:cNvPr id="293" name="Google Shape;293;p18"/>
            <p:cNvCxnSpPr>
              <a:cxnSpLocks/>
              <a:stCxn id="292" idx="1"/>
            </p:cNvCxnSpPr>
            <p:nvPr/>
          </p:nvCxnSpPr>
          <p:spPr>
            <a:xfrm flipH="1">
              <a:off x="-1012001" y="3233899"/>
              <a:ext cx="8948784" cy="228600"/>
            </a:xfrm>
            <a:prstGeom prst="straightConnector1">
              <a:avLst/>
            </a:prstGeom>
            <a:noFill/>
            <a:ln w="38100" cap="flat" cmpd="sng">
              <a:solidFill>
                <a:schemeClr val="accent1"/>
              </a:solidFill>
              <a:prstDash val="solid"/>
              <a:miter lim="800000"/>
              <a:headEnd type="none" w="sm" len="sm"/>
              <a:tailEnd type="triangle" w="lg" len="lg"/>
            </a:ln>
          </p:spPr>
        </p:cxnSp>
      </p:grpSp>
      <p:cxnSp>
        <p:nvCxnSpPr>
          <p:cNvPr id="10" name="Google Shape;119;p3">
            <a:extLst>
              <a:ext uri="{FF2B5EF4-FFF2-40B4-BE49-F238E27FC236}">
                <a16:creationId xmlns:a16="http://schemas.microsoft.com/office/drawing/2014/main" id="{DE8BE21B-869A-4A19-AFFE-D8741FA0B0E7}"/>
              </a:ext>
            </a:extLst>
          </p:cNvPr>
          <p:cNvCxnSpPr>
            <a:cxnSpLocks/>
          </p:cNvCxnSpPr>
          <p:nvPr/>
        </p:nvCxnSpPr>
        <p:spPr>
          <a:xfrm flipV="1">
            <a:off x="942953" y="1202531"/>
            <a:ext cx="6914858" cy="1"/>
          </a:xfrm>
          <a:prstGeom prst="straightConnector1">
            <a:avLst/>
          </a:prstGeom>
          <a:noFill/>
          <a:ln w="19050" cap="sq"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Drafts</a:t>
            </a:r>
            <a:endParaRPr dirty="0"/>
          </a:p>
        </p:txBody>
      </p:sp>
      <p:sp>
        <p:nvSpPr>
          <p:cNvPr id="299" name="Google Shape;299;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dirty="0"/>
          </a:p>
        </p:txBody>
      </p:sp>
      <p:pic>
        <p:nvPicPr>
          <p:cNvPr id="300" name="Google Shape;300;p19"/>
          <p:cNvPicPr preferRelativeResize="0"/>
          <p:nvPr/>
        </p:nvPicPr>
        <p:blipFill rotWithShape="1">
          <a:blip r:embed="rId3">
            <a:alphaModFix/>
          </a:blip>
          <a:srcRect/>
          <a:stretch/>
        </p:blipFill>
        <p:spPr>
          <a:xfrm>
            <a:off x="268941" y="1496800"/>
            <a:ext cx="12192000" cy="5182209"/>
          </a:xfrm>
          <a:prstGeom prst="rect">
            <a:avLst/>
          </a:prstGeom>
          <a:noFill/>
          <a:ln>
            <a:noFill/>
          </a:ln>
        </p:spPr>
      </p:pic>
      <p:grpSp>
        <p:nvGrpSpPr>
          <p:cNvPr id="301" name="Google Shape;301;p19"/>
          <p:cNvGrpSpPr/>
          <p:nvPr/>
        </p:nvGrpSpPr>
        <p:grpSpPr>
          <a:xfrm>
            <a:off x="585627" y="88900"/>
            <a:ext cx="4525287" cy="6858000"/>
            <a:chOff x="-751143" y="0"/>
            <a:chExt cx="4525287" cy="6858000"/>
          </a:xfrm>
        </p:grpSpPr>
        <p:pic>
          <p:nvPicPr>
            <p:cNvPr id="302" name="Google Shape;302;p19"/>
            <p:cNvPicPr preferRelativeResize="0"/>
            <p:nvPr/>
          </p:nvPicPr>
          <p:blipFill rotWithShape="1">
            <a:blip r:embed="rId4">
              <a:alphaModFix/>
            </a:blip>
            <a:srcRect/>
            <a:stretch/>
          </p:blipFill>
          <p:spPr>
            <a:xfrm>
              <a:off x="1456082" y="0"/>
              <a:ext cx="2318062" cy="6858000"/>
            </a:xfrm>
            <a:prstGeom prst="rect">
              <a:avLst/>
            </a:prstGeom>
            <a:noFill/>
            <a:ln>
              <a:noFill/>
            </a:ln>
          </p:spPr>
        </p:pic>
        <p:cxnSp>
          <p:nvCxnSpPr>
            <p:cNvPr id="303" name="Google Shape;303;p19"/>
            <p:cNvCxnSpPr>
              <a:cxnSpLocks/>
              <a:stCxn id="302" idx="1"/>
            </p:cNvCxnSpPr>
            <p:nvPr/>
          </p:nvCxnSpPr>
          <p:spPr>
            <a:xfrm flipH="1" flipV="1">
              <a:off x="-751143" y="1878013"/>
              <a:ext cx="2207225" cy="1550987"/>
            </a:xfrm>
            <a:prstGeom prst="straightConnector1">
              <a:avLst/>
            </a:prstGeom>
            <a:noFill/>
            <a:ln w="38100" cap="flat" cmpd="sng">
              <a:solidFill>
                <a:schemeClr val="accent1"/>
              </a:solidFill>
              <a:prstDash val="solid"/>
              <a:miter lim="800000"/>
              <a:headEnd type="none" w="sm" len="sm"/>
              <a:tailEnd type="triangle" w="lg" len="lg"/>
            </a:ln>
          </p:spPr>
        </p:cxnSp>
      </p:grpSp>
      <p:grpSp>
        <p:nvGrpSpPr>
          <p:cNvPr id="304" name="Google Shape;304;p19"/>
          <p:cNvGrpSpPr/>
          <p:nvPr/>
        </p:nvGrpSpPr>
        <p:grpSpPr>
          <a:xfrm>
            <a:off x="5943724" y="388928"/>
            <a:ext cx="5896412" cy="5527635"/>
            <a:chOff x="5943724" y="388928"/>
            <a:chExt cx="5896412" cy="5527635"/>
          </a:xfrm>
        </p:grpSpPr>
        <p:pic>
          <p:nvPicPr>
            <p:cNvPr id="305" name="Google Shape;305;p19"/>
            <p:cNvPicPr preferRelativeResize="0"/>
            <p:nvPr/>
          </p:nvPicPr>
          <p:blipFill rotWithShape="1">
            <a:blip r:embed="rId5">
              <a:alphaModFix/>
            </a:blip>
            <a:srcRect/>
            <a:stretch/>
          </p:blipFill>
          <p:spPr>
            <a:xfrm>
              <a:off x="6902824" y="388928"/>
              <a:ext cx="4937312" cy="4866870"/>
            </a:xfrm>
            <a:prstGeom prst="rect">
              <a:avLst/>
            </a:prstGeom>
            <a:noFill/>
            <a:ln>
              <a:noFill/>
            </a:ln>
          </p:spPr>
        </p:pic>
        <p:cxnSp>
          <p:nvCxnSpPr>
            <p:cNvPr id="306" name="Google Shape;306;p19"/>
            <p:cNvCxnSpPr>
              <a:stCxn id="305" idx="1"/>
            </p:cNvCxnSpPr>
            <p:nvPr/>
          </p:nvCxnSpPr>
          <p:spPr>
            <a:xfrm flipH="1">
              <a:off x="5943724" y="2822363"/>
              <a:ext cx="959100" cy="3094200"/>
            </a:xfrm>
            <a:prstGeom prst="straightConnector1">
              <a:avLst/>
            </a:prstGeom>
            <a:noFill/>
            <a:ln w="38100" cap="flat" cmpd="sng">
              <a:solidFill>
                <a:schemeClr val="accent1"/>
              </a:solidFill>
              <a:prstDash val="solid"/>
              <a:miter lim="800000"/>
              <a:headEnd type="none" w="sm" len="sm"/>
              <a:tailEnd type="triangle" w="lg" len="lg"/>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
                                        </p:tgtEl>
                                        <p:attrNameLst>
                                          <p:attrName>style.visibility</p:attrName>
                                        </p:attrNameLst>
                                      </p:cBhvr>
                                      <p:to>
                                        <p:strVal val="visible"/>
                                      </p:to>
                                    </p:set>
                                    <p:animEffect transition="in" filter="fade">
                                      <p:cBhvr>
                                        <p:cTn id="12"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solidFill>
              <a:schemeClr val="bg1"/>
            </a:solidFill>
            <a:latin typeface="Arial Narrow" panose="020B0606020202030204" pitchFamily="34" charset="0"/>
          </a:defRPr>
        </a:defPPr>
      </a:lstStyle>
    </a:txDef>
  </a:objectDefaults>
  <a:extraClrSchemeLst/>
  <a:extLst>
    <a:ext uri="{05A4C25C-085E-4340-85A3-A5531E510DB2}">
      <thm15:themeFamily xmlns:thm15="http://schemas.microsoft.com/office/thememl/2012/main" name="Presentazione standard1" id="{83E73154-CBD3-3944-988D-B73167D8C57B}" vid="{C24D4517-37EA-B146-A925-771299159CD0}"/>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9894</TotalTime>
  <Words>3272</Words>
  <Application>Microsoft Office PowerPoint</Application>
  <PresentationFormat>Widescreen</PresentationFormat>
  <Paragraphs>214</Paragraphs>
  <Slides>33</Slides>
  <Notes>32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AmsiProCond-Bold</vt:lpstr>
      <vt:lpstr>OpenSans</vt:lpstr>
      <vt:lpstr>Arial</vt:lpstr>
      <vt:lpstr>Arial Narrow</vt:lpstr>
      <vt:lpstr>Calibri</vt:lpstr>
      <vt:lpstr>Calibri Light</vt:lpstr>
      <vt:lpstr>Cambria Math</vt:lpstr>
      <vt:lpstr>Segoe UI</vt:lpstr>
      <vt:lpstr>Office Theme</vt:lpstr>
      <vt:lpstr>Tema wash it</vt:lpstr>
      <vt:lpstr>PowerPoint Presentation</vt:lpstr>
      <vt:lpstr>WASH FIT KoBoToolbox Tutorial</vt:lpstr>
      <vt:lpstr>A recording of this training module is available on the WASH in health care faciltiies YouTube channel, visit https://www.youtube.com/channel/UCmERJPGZTfolALXCDcpbkug </vt:lpstr>
      <vt:lpstr>Learning objectives</vt:lpstr>
      <vt:lpstr>Tool Formats and Links</vt:lpstr>
      <vt:lpstr>Open Source and Customizable</vt:lpstr>
      <vt:lpstr>Introduction to KoBoToolbox</vt:lpstr>
      <vt:lpstr>Data Collection/Submission</vt:lpstr>
      <vt:lpstr>Drafts</vt:lpstr>
      <vt:lpstr>Filling Out the Form: Comparison of KoBoToolbox and Excel</vt:lpstr>
      <vt:lpstr>Filling Out the Form</vt:lpstr>
      <vt:lpstr>Scoring in KoboToolbox</vt:lpstr>
      <vt:lpstr>How do you set up the form for your organization/country/facility?</vt:lpstr>
      <vt:lpstr>How to Upload the Form</vt:lpstr>
      <vt:lpstr>Use with No Modifications</vt:lpstr>
      <vt:lpstr>Simple Modifications within KoBoToolbox</vt:lpstr>
      <vt:lpstr>Simple Text Modifications</vt:lpstr>
      <vt:lpstr>Reordering or Removing Questions</vt:lpstr>
      <vt:lpstr>Adding Questions</vt:lpstr>
      <vt:lpstr>Adding Questions</vt:lpstr>
      <vt:lpstr>Simple Right? Not Entirely…</vt:lpstr>
      <vt:lpstr>Deleting a Question</vt:lpstr>
      <vt:lpstr>Deleting a Question</vt:lpstr>
      <vt:lpstr>Adding a Question</vt:lpstr>
      <vt:lpstr>Changing Skip Logic</vt:lpstr>
      <vt:lpstr>Creating a Form in a Different Language</vt:lpstr>
      <vt:lpstr>Creating a Form in a Different Language</vt:lpstr>
      <vt:lpstr>Creating a Form in a Different Language</vt:lpstr>
      <vt:lpstr>Accessing Data after Collection</vt:lpstr>
      <vt:lpstr>Excel Data after Collection</vt:lpstr>
      <vt:lpstr>Data Use </vt:lpstr>
      <vt:lpstr>Reminders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 in Health Care Facilities -  COVID-19 Assessment Tool</dc:title>
  <dc:creator>Janet Ausel</dc:creator>
  <cp:lastModifiedBy>HAYTER, Arabella</cp:lastModifiedBy>
  <cp:revision>107</cp:revision>
  <dcterms:created xsi:type="dcterms:W3CDTF">2020-06-18T11:25:19Z</dcterms:created>
  <dcterms:modified xsi:type="dcterms:W3CDTF">2022-02-23T03:27:12Z</dcterms:modified>
</cp:coreProperties>
</file>