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0" r:id="rId1"/>
  </p:sldMasterIdLst>
  <p:notesMasterIdLst>
    <p:notesMasterId r:id="rId37"/>
  </p:notesMasterIdLst>
  <p:sldIdLst>
    <p:sldId id="898" r:id="rId2"/>
    <p:sldId id="2017" r:id="rId3"/>
    <p:sldId id="2018" r:id="rId4"/>
    <p:sldId id="1585" r:id="rId5"/>
    <p:sldId id="900" r:id="rId6"/>
    <p:sldId id="1988" r:id="rId7"/>
    <p:sldId id="449" r:id="rId8"/>
    <p:sldId id="2019" r:id="rId9"/>
    <p:sldId id="1959" r:id="rId10"/>
    <p:sldId id="2012" r:id="rId11"/>
    <p:sldId id="2020" r:id="rId12"/>
    <p:sldId id="1993" r:id="rId13"/>
    <p:sldId id="1952" r:id="rId14"/>
    <p:sldId id="1992" r:id="rId15"/>
    <p:sldId id="2021" r:id="rId16"/>
    <p:sldId id="911" r:id="rId17"/>
    <p:sldId id="1997" r:id="rId18"/>
    <p:sldId id="1996" r:id="rId19"/>
    <p:sldId id="497" r:id="rId20"/>
    <p:sldId id="2022" r:id="rId21"/>
    <p:sldId id="1989" r:id="rId22"/>
    <p:sldId id="2000" r:id="rId23"/>
    <p:sldId id="2014" r:id="rId24"/>
    <p:sldId id="2015" r:id="rId25"/>
    <p:sldId id="2009" r:id="rId26"/>
    <p:sldId id="2002" r:id="rId27"/>
    <p:sldId id="2010" r:id="rId28"/>
    <p:sldId id="2004" r:id="rId29"/>
    <p:sldId id="2006" r:id="rId30"/>
    <p:sldId id="2007" r:id="rId31"/>
    <p:sldId id="2008" r:id="rId32"/>
    <p:sldId id="1986" r:id="rId33"/>
    <p:sldId id="2011" r:id="rId34"/>
    <p:sldId id="2013" r:id="rId35"/>
    <p:sldId id="2016" r:id="rId3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518"/>
    <p:restoredTop sz="64660"/>
  </p:normalViewPr>
  <p:slideViewPr>
    <p:cSldViewPr snapToGrid="0" snapToObjects="1">
      <p:cViewPr varScale="1">
        <p:scale>
          <a:sx n="70" d="100"/>
          <a:sy n="70" d="100"/>
        </p:scale>
        <p:origin x="824" y="176"/>
      </p:cViewPr>
      <p:guideLst/>
    </p:cSldViewPr>
  </p:slideViewPr>
  <p:notesTextViewPr>
    <p:cViewPr>
      <p:scale>
        <a:sx n="1" d="1"/>
        <a:sy n="1" d="1"/>
      </p:scale>
      <p:origin x="0" y="0"/>
    </p:cViewPr>
  </p:notesTextViewPr>
  <p:sorterViewPr>
    <p:cViewPr>
      <p:scale>
        <a:sx n="159" d="100"/>
        <a:sy n="15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BD979A-AAB2-2C41-904F-668A5BB92E65}" type="datetimeFigureOut">
              <a:rPr lang="en-US" smtClean="0"/>
              <a:t>5/1/22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726373-7D22-544E-9DBC-8BFD566913FD}" type="slidenum">
              <a:rPr lang="en-US" smtClean="0"/>
              <a:t>‹#›</a:t>
            </a:fld>
            <a:endParaRPr lang="en-US"/>
          </a:p>
        </p:txBody>
      </p:sp>
    </p:spTree>
    <p:extLst>
      <p:ext uri="{BB962C8B-B14F-4D97-AF65-F5344CB8AC3E}">
        <p14:creationId xmlns:p14="http://schemas.microsoft.com/office/powerpoint/2010/main" val="3988936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Introduce yourself if you have not already, and make sure you insert the date and location to the slide before you start</a:t>
            </a:r>
          </a:p>
          <a:p>
            <a:endParaRPr lang="en-US" dirty="0"/>
          </a:p>
        </p:txBody>
      </p:sp>
      <p:sp>
        <p:nvSpPr>
          <p:cNvPr id="4" name="Slide Number Placeholder 3"/>
          <p:cNvSpPr>
            <a:spLocks noGrp="1"/>
          </p:cNvSpPr>
          <p:nvPr>
            <p:ph type="sldNum" sz="quarter" idx="5"/>
          </p:nvPr>
        </p:nvSpPr>
        <p:spPr/>
        <p:txBody>
          <a:bodyPr/>
          <a:lstStyle/>
          <a:p>
            <a:fld id="{1A726373-7D22-544E-9DBC-8BFD566913FD}" type="slidenum">
              <a:rPr lang="en-US" smtClean="0"/>
              <a:t>2</a:t>
            </a:fld>
            <a:endParaRPr lang="en-US"/>
          </a:p>
        </p:txBody>
      </p:sp>
    </p:spTree>
    <p:extLst>
      <p:ext uri="{BB962C8B-B14F-4D97-AF65-F5344CB8AC3E}">
        <p14:creationId xmlns:p14="http://schemas.microsoft.com/office/powerpoint/2010/main" val="2416195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r>
              <a:rPr lang="en-US" b="1" dirty="0"/>
              <a:t>READ THE SLIDE </a:t>
            </a:r>
          </a:p>
          <a:p>
            <a:r>
              <a:rPr lang="en-US" b="1" dirty="0"/>
              <a:t>SAY:</a:t>
            </a:r>
          </a:p>
          <a:p>
            <a:endParaRPr lang="en-US" dirty="0"/>
          </a:p>
          <a:p>
            <a:pPr lvl="0">
              <a:buClr>
                <a:schemeClr val="bg2">
                  <a:lumMod val="50000"/>
                </a:schemeClr>
              </a:buClr>
            </a:pPr>
            <a:r>
              <a:rPr lang="en-AU" sz="1200" dirty="0"/>
              <a:t>Every step of improving WASH in HCF must include diverse perspectives.</a:t>
            </a:r>
          </a:p>
          <a:p>
            <a:pPr lvl="0">
              <a:buClr>
                <a:schemeClr val="bg2">
                  <a:lumMod val="50000"/>
                </a:schemeClr>
              </a:buClr>
            </a:pPr>
            <a:endParaRPr lang="en-AU" sz="1200" dirty="0"/>
          </a:p>
          <a:p>
            <a:pPr lvl="0">
              <a:buClr>
                <a:schemeClr val="bg2">
                  <a:lumMod val="50000"/>
                </a:schemeClr>
              </a:buClr>
            </a:pPr>
            <a:r>
              <a:rPr lang="en-AU" sz="1200" dirty="0"/>
              <a:t>WASH in HCF policies and guidelines can outline participation.</a:t>
            </a:r>
          </a:p>
          <a:p>
            <a:pPr lvl="0">
              <a:buClr>
                <a:schemeClr val="bg2">
                  <a:lumMod val="50000"/>
                </a:schemeClr>
              </a:buClr>
            </a:pPr>
            <a:endParaRPr lang="en-AU" sz="1200" dirty="0"/>
          </a:p>
          <a:p>
            <a:pPr>
              <a:buClr>
                <a:schemeClr val="bg2">
                  <a:lumMod val="50000"/>
                </a:schemeClr>
              </a:buClr>
            </a:pPr>
            <a:r>
              <a:rPr lang="en-GB" sz="1200" dirty="0"/>
              <a:t>Involve organisations of people with disabilities (ODPs), local women’s groups, or religious and ethnic groups in advisory boards; working groups and other forums, when working with Ministries of Health and other actors to develop WASH in HCF solutions.</a:t>
            </a:r>
          </a:p>
          <a:p>
            <a:pPr lvl="0">
              <a:buClr>
                <a:schemeClr val="bg2">
                  <a:lumMod val="50000"/>
                </a:schemeClr>
              </a:buClr>
            </a:pPr>
            <a:endParaRPr lang="en-AU" sz="1200" dirty="0"/>
          </a:p>
          <a:p>
            <a:pPr algn="l" rtl="0"/>
            <a:endParaRPr lang="en-US" dirty="0"/>
          </a:p>
        </p:txBody>
      </p:sp>
      <p:sp>
        <p:nvSpPr>
          <p:cNvPr id="4" name="Header Placeholder 3"/>
          <p:cNvSpPr>
            <a:spLocks noGrp="1"/>
          </p:cNvSpPr>
          <p:nvPr>
            <p:ph type="hdr" sz="quarter" idx="10"/>
          </p:nvPr>
        </p:nvSpPr>
        <p:spPr/>
        <p:txBody>
          <a:bodyPr/>
          <a:lstStyle/>
          <a:p>
            <a:r>
              <a:rPr lang="en-GB"/>
              <a:t>World Health Organization</a:t>
            </a:r>
          </a:p>
        </p:txBody>
      </p:sp>
      <p:sp>
        <p:nvSpPr>
          <p:cNvPr id="5" name="Date Placeholder 4"/>
          <p:cNvSpPr>
            <a:spLocks noGrp="1"/>
          </p:cNvSpPr>
          <p:nvPr>
            <p:ph type="dt" idx="11"/>
          </p:nvPr>
        </p:nvSpPr>
        <p:spPr/>
        <p:txBody>
          <a:bodyPr/>
          <a:lstStyle/>
          <a:p>
            <a:fld id="{DD8E448C-4724-4862-830F-5D7B415C9E45}" type="datetime3">
              <a:rPr lang="en-GB" smtClean="0"/>
              <a:pPr/>
              <a:t>1 May, 2022</a:t>
            </a:fld>
            <a:endParaRPr lang="en-GB"/>
          </a:p>
        </p:txBody>
      </p:sp>
      <p:sp>
        <p:nvSpPr>
          <p:cNvPr id="6" name="Slide Number Placeholder 5"/>
          <p:cNvSpPr>
            <a:spLocks noGrp="1"/>
          </p:cNvSpPr>
          <p:nvPr>
            <p:ph type="sldNum" sz="quarter" idx="12"/>
          </p:nvPr>
        </p:nvSpPr>
        <p:spPr/>
        <p:txBody>
          <a:bodyPr/>
          <a:lstStyle/>
          <a:p>
            <a:fld id="{86E9A735-4FB2-480B-B491-2401D8F964D1}" type="slidenum">
              <a:rPr lang="en-GB" smtClean="0"/>
              <a:pPr/>
              <a:t>12</a:t>
            </a:fld>
            <a:endParaRPr lang="en-GB"/>
          </a:p>
        </p:txBody>
      </p:sp>
    </p:spTree>
    <p:extLst>
      <p:ext uri="{BB962C8B-B14F-4D97-AF65-F5344CB8AC3E}">
        <p14:creationId xmlns:p14="http://schemas.microsoft.com/office/powerpoint/2010/main" val="820666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400" b="1" dirty="0"/>
              <a:t>READ THE SLIDE </a:t>
            </a:r>
          </a:p>
          <a:p>
            <a:pPr marL="0" indent="0">
              <a:buFont typeface="Arial" panose="020B0604020202020204" pitchFamily="34" charset="0"/>
              <a:buNone/>
            </a:pPr>
            <a:r>
              <a:rPr lang="en-GB" sz="1400" b="1" dirty="0"/>
              <a:t>SAY:</a:t>
            </a:r>
          </a:p>
          <a:p>
            <a:pPr marL="0" indent="0">
              <a:buFont typeface="Arial" panose="020B0604020202020204" pitchFamily="34" charset="0"/>
              <a:buNone/>
            </a:pPr>
            <a:r>
              <a:rPr lang="en-GB" sz="1400" dirty="0"/>
              <a:t>A diverse team has:</a:t>
            </a:r>
          </a:p>
          <a:p>
            <a:pPr marL="342900" indent="-342900">
              <a:buFont typeface="Arial" panose="020B0604020202020204" pitchFamily="34" charset="0"/>
              <a:buChar char="•"/>
            </a:pPr>
            <a:r>
              <a:rPr lang="en-GB" sz="1400" dirty="0"/>
              <a:t>Specifically invited people from marginalized groups</a:t>
            </a:r>
            <a:r>
              <a:rPr lang="en-AU" sz="1400" dirty="0"/>
              <a:t>  to join </a:t>
            </a:r>
            <a:r>
              <a:rPr lang="en-GB" sz="1400" dirty="0"/>
              <a:t>(e.g., women, people with disabilities, the elderly, people from lower income or education groups, indigenous groups etc.) </a:t>
            </a:r>
          </a:p>
          <a:p>
            <a:pPr marL="342900" indent="-342900">
              <a:buFont typeface="Arial" panose="020B0604020202020204" pitchFamily="34" charset="0"/>
              <a:buChar char="•"/>
            </a:pPr>
            <a:r>
              <a:rPr lang="en-GB" sz="1400" dirty="0"/>
              <a:t>A set of team principles or ways of working to give everyone a voice </a:t>
            </a:r>
          </a:p>
          <a:p>
            <a:pPr marL="342900" indent="-342900">
              <a:buFont typeface="Arial" panose="020B0604020202020204" pitchFamily="34" charset="0"/>
              <a:buChar char="•"/>
            </a:pPr>
            <a:r>
              <a:rPr lang="en-GB" sz="1400" dirty="0"/>
              <a:t>An equal gender-balance; </a:t>
            </a:r>
            <a:endParaRPr lang="en-AU" sz="1400" dirty="0"/>
          </a:p>
          <a:p>
            <a:pPr marL="342900" indent="-342900">
              <a:buFont typeface="Arial" panose="020B0604020202020204" pitchFamily="34" charset="0"/>
              <a:buChar char="•"/>
            </a:pPr>
            <a:r>
              <a:rPr lang="en-GB" sz="1400" dirty="0"/>
              <a:t>A diverse range of staff roles and levels– cleaners, nurses, midwives, directors and managers;</a:t>
            </a:r>
          </a:p>
          <a:p>
            <a:pPr marL="342900" indent="-342900">
              <a:buFont typeface="Arial" panose="020B0604020202020204" pitchFamily="34" charset="0"/>
              <a:buChar char="•"/>
            </a:pPr>
            <a:r>
              <a:rPr lang="en-GB" sz="1400" dirty="0"/>
              <a:t>HCF users – such as a woman who has delivered a baby at the facility; </a:t>
            </a:r>
            <a:endParaRPr lang="en-AU" sz="1400" dirty="0"/>
          </a:p>
          <a:p>
            <a:pPr marL="285750" lvl="0" indent="-285750" algn="l" rtl="0">
              <a:buFontTx/>
              <a:buChar char="-"/>
            </a:pPr>
            <a:endParaRPr lang="en-US" sz="1400" dirty="0"/>
          </a:p>
          <a:p>
            <a:pPr marL="285750" lvl="0" indent="-285750" algn="l" rtl="0">
              <a:buFontTx/>
              <a:buChar char="-"/>
            </a:pPr>
            <a:endParaRPr lang="en-US" sz="1400" dirty="0"/>
          </a:p>
          <a:p>
            <a:pPr algn="l" rtl="0"/>
            <a:r>
              <a:rPr lang="en-US" dirty="0"/>
              <a:t> </a:t>
            </a:r>
          </a:p>
        </p:txBody>
      </p:sp>
      <p:sp>
        <p:nvSpPr>
          <p:cNvPr id="4" name="Header Placeholder 3"/>
          <p:cNvSpPr>
            <a:spLocks noGrp="1"/>
          </p:cNvSpPr>
          <p:nvPr>
            <p:ph type="hdr" sz="quarter"/>
          </p:nvPr>
        </p:nvSpPr>
        <p:spPr/>
        <p:txBody>
          <a:bodyPr/>
          <a:lstStyle/>
          <a:p>
            <a:r>
              <a:rPr lang="en-GB"/>
              <a:t>World Health Organization</a:t>
            </a:r>
          </a:p>
        </p:txBody>
      </p:sp>
      <p:sp>
        <p:nvSpPr>
          <p:cNvPr id="5" name="Date Placeholder 4"/>
          <p:cNvSpPr>
            <a:spLocks noGrp="1"/>
          </p:cNvSpPr>
          <p:nvPr>
            <p:ph type="dt" idx="1"/>
          </p:nvPr>
        </p:nvSpPr>
        <p:spPr/>
        <p:txBody>
          <a:bodyPr/>
          <a:lstStyle/>
          <a:p>
            <a:fld id="{DD8E448C-4724-4862-830F-5D7B415C9E45}" type="datetime3">
              <a:rPr lang="en-GB" smtClean="0"/>
              <a:pPr/>
              <a:t>1 May, 2022</a:t>
            </a:fld>
            <a:endParaRPr lang="en-GB"/>
          </a:p>
        </p:txBody>
      </p:sp>
      <p:sp>
        <p:nvSpPr>
          <p:cNvPr id="6" name="Slide Number Placeholder 5"/>
          <p:cNvSpPr>
            <a:spLocks noGrp="1"/>
          </p:cNvSpPr>
          <p:nvPr>
            <p:ph type="sldNum" sz="quarter" idx="5"/>
          </p:nvPr>
        </p:nvSpPr>
        <p:spPr/>
        <p:txBody>
          <a:bodyPr/>
          <a:lstStyle/>
          <a:p>
            <a:fld id="{86E9A735-4FB2-480B-B491-2401D8F964D1}" type="slidenum">
              <a:rPr lang="en-GB" smtClean="0"/>
              <a:pPr/>
              <a:t>13</a:t>
            </a:fld>
            <a:endParaRPr lang="en-GB"/>
          </a:p>
        </p:txBody>
      </p:sp>
    </p:spTree>
    <p:extLst>
      <p:ext uri="{BB962C8B-B14F-4D97-AF65-F5344CB8AC3E}">
        <p14:creationId xmlns:p14="http://schemas.microsoft.com/office/powerpoint/2010/main" val="2206734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pPr lvl="0"/>
            <a:r>
              <a:rPr lang="en-GB" b="1" dirty="0"/>
              <a:t>READ  THE SLIDE</a:t>
            </a:r>
            <a:endParaRPr lang="en-AU" sz="1200" dirty="0">
              <a:latin typeface="Arial" panose="020B0604020202020204" pitchFamily="34" charset="0"/>
              <a:cs typeface="Arial" panose="020B0604020202020204" pitchFamily="34" charset="0"/>
            </a:endParaRPr>
          </a:p>
          <a:p>
            <a:pPr algn="l" rtl="0"/>
            <a:endParaRPr lang="en-US" dirty="0"/>
          </a:p>
        </p:txBody>
      </p:sp>
      <p:sp>
        <p:nvSpPr>
          <p:cNvPr id="4" name="Header Placeholder 3"/>
          <p:cNvSpPr>
            <a:spLocks noGrp="1"/>
          </p:cNvSpPr>
          <p:nvPr>
            <p:ph type="hdr" sz="quarter" idx="10"/>
          </p:nvPr>
        </p:nvSpPr>
        <p:spPr/>
        <p:txBody>
          <a:bodyPr/>
          <a:lstStyle/>
          <a:p>
            <a:r>
              <a:rPr lang="en-GB"/>
              <a:t>World Health Organization</a:t>
            </a:r>
          </a:p>
        </p:txBody>
      </p:sp>
      <p:sp>
        <p:nvSpPr>
          <p:cNvPr id="5" name="Date Placeholder 4"/>
          <p:cNvSpPr>
            <a:spLocks noGrp="1"/>
          </p:cNvSpPr>
          <p:nvPr>
            <p:ph type="dt" idx="11"/>
          </p:nvPr>
        </p:nvSpPr>
        <p:spPr/>
        <p:txBody>
          <a:bodyPr/>
          <a:lstStyle/>
          <a:p>
            <a:fld id="{DD8E448C-4724-4862-830F-5D7B415C9E45}" type="datetime3">
              <a:rPr lang="en-GB" smtClean="0"/>
              <a:pPr/>
              <a:t>1 May, 2022</a:t>
            </a:fld>
            <a:endParaRPr lang="en-GB"/>
          </a:p>
        </p:txBody>
      </p:sp>
      <p:sp>
        <p:nvSpPr>
          <p:cNvPr id="6" name="Slide Number Placeholder 5"/>
          <p:cNvSpPr>
            <a:spLocks noGrp="1"/>
          </p:cNvSpPr>
          <p:nvPr>
            <p:ph type="sldNum" sz="quarter" idx="12"/>
          </p:nvPr>
        </p:nvSpPr>
        <p:spPr/>
        <p:txBody>
          <a:bodyPr/>
          <a:lstStyle/>
          <a:p>
            <a:fld id="{86E9A735-4FB2-480B-B491-2401D8F964D1}" type="slidenum">
              <a:rPr lang="en-GB" smtClean="0"/>
              <a:pPr/>
              <a:t>14</a:t>
            </a:fld>
            <a:endParaRPr lang="en-GB"/>
          </a:p>
        </p:txBody>
      </p:sp>
    </p:spTree>
    <p:extLst>
      <p:ext uri="{BB962C8B-B14F-4D97-AF65-F5344CB8AC3E}">
        <p14:creationId xmlns:p14="http://schemas.microsoft.com/office/powerpoint/2010/main" val="1045271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pPr algn="l" rtl="0"/>
            <a:r>
              <a:rPr lang="en-US" b="1" dirty="0"/>
              <a:t>READ THE SLIDE</a:t>
            </a:r>
          </a:p>
          <a:p>
            <a:pPr algn="l" rtl="0"/>
            <a:r>
              <a:rPr lang="en-US" dirty="0"/>
              <a:t>.</a:t>
            </a:r>
          </a:p>
          <a:p>
            <a:pPr algn="l" rtl="0"/>
            <a:endParaRPr lang="en-US" dirty="0"/>
          </a:p>
          <a:p>
            <a:pPr algn="l" rtl="0"/>
            <a:endParaRPr lang="en-US" dirty="0"/>
          </a:p>
          <a:p>
            <a:pPr algn="l" rtl="0"/>
            <a:endParaRPr lang="en-US" dirty="0"/>
          </a:p>
        </p:txBody>
      </p:sp>
      <p:sp>
        <p:nvSpPr>
          <p:cNvPr id="4" name="Header Placeholder 3"/>
          <p:cNvSpPr>
            <a:spLocks noGrp="1"/>
          </p:cNvSpPr>
          <p:nvPr>
            <p:ph type="hdr" sz="quarter" idx="10"/>
          </p:nvPr>
        </p:nvSpPr>
        <p:spPr/>
        <p:txBody>
          <a:bodyPr/>
          <a:lstStyle/>
          <a:p>
            <a:r>
              <a:rPr lang="en-GB"/>
              <a:t>World Health Organization</a:t>
            </a:r>
          </a:p>
        </p:txBody>
      </p:sp>
      <p:sp>
        <p:nvSpPr>
          <p:cNvPr id="5" name="Date Placeholder 4"/>
          <p:cNvSpPr>
            <a:spLocks noGrp="1"/>
          </p:cNvSpPr>
          <p:nvPr>
            <p:ph type="dt" idx="11"/>
          </p:nvPr>
        </p:nvSpPr>
        <p:spPr/>
        <p:txBody>
          <a:bodyPr/>
          <a:lstStyle/>
          <a:p>
            <a:fld id="{DD8E448C-4724-4862-830F-5D7B415C9E45}" type="datetime3">
              <a:rPr lang="en-GB" smtClean="0"/>
              <a:pPr/>
              <a:t>1 May, 2022</a:t>
            </a:fld>
            <a:endParaRPr lang="en-GB"/>
          </a:p>
        </p:txBody>
      </p:sp>
      <p:sp>
        <p:nvSpPr>
          <p:cNvPr id="6" name="Slide Number Placeholder 5"/>
          <p:cNvSpPr>
            <a:spLocks noGrp="1"/>
          </p:cNvSpPr>
          <p:nvPr>
            <p:ph type="sldNum" sz="quarter" idx="12"/>
          </p:nvPr>
        </p:nvSpPr>
        <p:spPr/>
        <p:txBody>
          <a:bodyPr/>
          <a:lstStyle/>
          <a:p>
            <a:fld id="{86E9A735-4FB2-480B-B491-2401D8F964D1}" type="slidenum">
              <a:rPr lang="en-GB" smtClean="0"/>
              <a:pPr/>
              <a:t>16</a:t>
            </a:fld>
            <a:endParaRPr lang="en-GB"/>
          </a:p>
        </p:txBody>
      </p:sp>
    </p:spTree>
    <p:extLst>
      <p:ext uri="{BB962C8B-B14F-4D97-AF65-F5344CB8AC3E}">
        <p14:creationId xmlns:p14="http://schemas.microsoft.com/office/powerpoint/2010/main" val="933728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pPr algn="l" rtl="0"/>
            <a:r>
              <a:rPr lang="en-US" b="1" dirty="0"/>
              <a:t>PLAY THE VIDEO</a:t>
            </a:r>
          </a:p>
        </p:txBody>
      </p:sp>
      <p:sp>
        <p:nvSpPr>
          <p:cNvPr id="4" name="Header Placeholder 3"/>
          <p:cNvSpPr>
            <a:spLocks noGrp="1"/>
          </p:cNvSpPr>
          <p:nvPr>
            <p:ph type="hdr" sz="quarter" idx="10"/>
          </p:nvPr>
        </p:nvSpPr>
        <p:spPr/>
        <p:txBody>
          <a:bodyPr/>
          <a:lstStyle/>
          <a:p>
            <a:r>
              <a:rPr lang="en-GB"/>
              <a:t>World Health Organization</a:t>
            </a:r>
          </a:p>
        </p:txBody>
      </p:sp>
      <p:sp>
        <p:nvSpPr>
          <p:cNvPr id="5" name="Date Placeholder 4"/>
          <p:cNvSpPr>
            <a:spLocks noGrp="1"/>
          </p:cNvSpPr>
          <p:nvPr>
            <p:ph type="dt" idx="11"/>
          </p:nvPr>
        </p:nvSpPr>
        <p:spPr/>
        <p:txBody>
          <a:bodyPr/>
          <a:lstStyle/>
          <a:p>
            <a:fld id="{DD8E448C-4724-4862-830F-5D7B415C9E45}" type="datetime3">
              <a:rPr lang="en-GB" smtClean="0"/>
              <a:pPr/>
              <a:t>1 May, 2022</a:t>
            </a:fld>
            <a:endParaRPr lang="en-GB"/>
          </a:p>
        </p:txBody>
      </p:sp>
      <p:sp>
        <p:nvSpPr>
          <p:cNvPr id="6" name="Slide Number Placeholder 5"/>
          <p:cNvSpPr>
            <a:spLocks noGrp="1"/>
          </p:cNvSpPr>
          <p:nvPr>
            <p:ph type="sldNum" sz="quarter" idx="12"/>
          </p:nvPr>
        </p:nvSpPr>
        <p:spPr/>
        <p:txBody>
          <a:bodyPr/>
          <a:lstStyle/>
          <a:p>
            <a:fld id="{86E9A735-4FB2-480B-B491-2401D8F964D1}" type="slidenum">
              <a:rPr lang="en-GB" smtClean="0"/>
              <a:pPr/>
              <a:t>17</a:t>
            </a:fld>
            <a:endParaRPr lang="en-GB"/>
          </a:p>
        </p:txBody>
      </p:sp>
    </p:spTree>
    <p:extLst>
      <p:ext uri="{BB962C8B-B14F-4D97-AF65-F5344CB8AC3E}">
        <p14:creationId xmlns:p14="http://schemas.microsoft.com/office/powerpoint/2010/main" val="4186151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r>
              <a:rPr lang="en-US" b="1" dirty="0"/>
              <a:t>SAY:</a:t>
            </a:r>
          </a:p>
          <a:p>
            <a:r>
              <a:rPr lang="en-GB" dirty="0"/>
              <a:t>Here is a practical tool for us to understand</a:t>
            </a:r>
            <a:r>
              <a:rPr lang="en-GB" baseline="0" dirty="0"/>
              <a:t> the barriers that people and groups face a little more in-depth is by using this barrier analysis process. </a:t>
            </a:r>
            <a:r>
              <a:rPr lang="en-GB" sz="1200" dirty="0"/>
              <a:t>It divides barriers into categories –</a:t>
            </a:r>
          </a:p>
          <a:p>
            <a:r>
              <a:rPr lang="en-GB" sz="1200" dirty="0"/>
              <a:t>	physical</a:t>
            </a:r>
          </a:p>
          <a:p>
            <a:r>
              <a:rPr lang="en-GB" sz="1200" dirty="0"/>
              <a:t>	institutional</a:t>
            </a:r>
          </a:p>
          <a:p>
            <a:r>
              <a:rPr lang="en-GB" sz="1200" dirty="0"/>
              <a:t>	social / cultural/ attitudinal </a:t>
            </a:r>
          </a:p>
          <a:p>
            <a:endParaRPr lang="en-GB" dirty="0"/>
          </a:p>
          <a:p>
            <a:r>
              <a:rPr lang="en-GB" sz="1200" kern="1200" dirty="0">
                <a:solidFill>
                  <a:schemeClr val="tx1"/>
                </a:solidFill>
                <a:effectLst/>
                <a:latin typeface="+mn-lt"/>
                <a:ea typeface="+mn-ea"/>
                <a:cs typeface="+mn-cs"/>
              </a:rPr>
              <a:t>Our challenge in the WASH sector is to understand and help address the different barriers faced by people who are marginalised.  </a:t>
            </a:r>
          </a:p>
          <a:p>
            <a:endParaRPr lang="en-GB" dirty="0"/>
          </a:p>
          <a:p>
            <a:r>
              <a:rPr lang="en-GB" dirty="0"/>
              <a:t>There are many barriers to inclusion which are not captured in the WASHFIT tool. It is important to understand and talk about what these are, as part of WASHFIT assessments. While we may not address all of these in our assessment, doing this awareness raising exercise together with other stakeholders will help to raise everyone’s understanding.</a:t>
            </a:r>
          </a:p>
          <a:p>
            <a:endParaRPr lang="en-GB" dirty="0"/>
          </a:p>
          <a:p>
            <a:pPr marL="171450" indent="-171450">
              <a:buFont typeface="Arial" panose="020B0604020202020204" pitchFamily="34" charset="0"/>
              <a:buChar char="•"/>
            </a:pPr>
            <a:r>
              <a:rPr lang="en-US" dirty="0"/>
              <a:t>We are going to brainstorm what we think some of the common barriers to WASH in HCF from a gender and disability perspective - there are no right or wrong answers</a:t>
            </a:r>
          </a:p>
          <a:p>
            <a:pPr marL="171450" indent="-171450">
              <a:buFont typeface="Arial" panose="020B0604020202020204" pitchFamily="34" charset="0"/>
              <a:buChar char="•"/>
            </a:pPr>
            <a:r>
              <a:rPr lang="en-US" dirty="0"/>
              <a:t>Spilt into two groups</a:t>
            </a:r>
          </a:p>
          <a:p>
            <a:pPr marL="171450" indent="-171450">
              <a:buFont typeface="Arial" panose="020B0604020202020204" pitchFamily="34" charset="0"/>
              <a:buChar char="•"/>
            </a:pPr>
            <a:r>
              <a:rPr lang="en-US" dirty="0"/>
              <a:t>One group focuses on gender and one group focuses on disability</a:t>
            </a:r>
          </a:p>
          <a:p>
            <a:pPr marL="171450" indent="-171450">
              <a:buFont typeface="Arial" panose="020B0604020202020204" pitchFamily="34" charset="0"/>
              <a:buChar char="•"/>
            </a:pPr>
            <a:r>
              <a:rPr lang="en-US" dirty="0"/>
              <a:t>Spend 10 minutes brainstorming as a group what some of the physical, cultural and institutional barriers are to WASH in HCF. Use the template to fill in some ideas</a:t>
            </a:r>
          </a:p>
          <a:p>
            <a:pPr marL="171450" indent="-171450">
              <a:buFont typeface="Arial" panose="020B0604020202020204" pitchFamily="34" charset="0"/>
              <a:buChar char="•"/>
            </a:pPr>
            <a:r>
              <a:rPr lang="en-US" dirty="0"/>
              <a:t>After 10 mins I will ask you all to feedback, we will have 5 mins for that.</a:t>
            </a:r>
          </a:p>
          <a:p>
            <a:endParaRPr lang="en-US" dirty="0"/>
          </a:p>
          <a:p>
            <a:pPr algn="l" rtl="0"/>
            <a:endParaRPr lang="en-US" dirty="0"/>
          </a:p>
          <a:p>
            <a:pPr algn="l" rtl="0"/>
            <a:endParaRPr lang="en-US" dirty="0"/>
          </a:p>
        </p:txBody>
      </p:sp>
      <p:sp>
        <p:nvSpPr>
          <p:cNvPr id="4" name="Header Placeholder 3"/>
          <p:cNvSpPr>
            <a:spLocks noGrp="1"/>
          </p:cNvSpPr>
          <p:nvPr>
            <p:ph type="hdr" sz="quarter" idx="10"/>
          </p:nvPr>
        </p:nvSpPr>
        <p:spPr/>
        <p:txBody>
          <a:bodyPr/>
          <a:lstStyle/>
          <a:p>
            <a:r>
              <a:rPr lang="en-GB"/>
              <a:t>World Health Organization</a:t>
            </a:r>
          </a:p>
        </p:txBody>
      </p:sp>
      <p:sp>
        <p:nvSpPr>
          <p:cNvPr id="5" name="Date Placeholder 4"/>
          <p:cNvSpPr>
            <a:spLocks noGrp="1"/>
          </p:cNvSpPr>
          <p:nvPr>
            <p:ph type="dt" idx="11"/>
          </p:nvPr>
        </p:nvSpPr>
        <p:spPr/>
        <p:txBody>
          <a:bodyPr/>
          <a:lstStyle/>
          <a:p>
            <a:fld id="{DD8E448C-4724-4862-830F-5D7B415C9E45}" type="datetime3">
              <a:rPr lang="en-GB" smtClean="0"/>
              <a:pPr/>
              <a:t>1 May, 2022</a:t>
            </a:fld>
            <a:endParaRPr lang="en-GB"/>
          </a:p>
        </p:txBody>
      </p:sp>
      <p:sp>
        <p:nvSpPr>
          <p:cNvPr id="6" name="Slide Number Placeholder 5"/>
          <p:cNvSpPr>
            <a:spLocks noGrp="1"/>
          </p:cNvSpPr>
          <p:nvPr>
            <p:ph type="sldNum" sz="quarter" idx="12"/>
          </p:nvPr>
        </p:nvSpPr>
        <p:spPr/>
        <p:txBody>
          <a:bodyPr/>
          <a:lstStyle/>
          <a:p>
            <a:fld id="{86E9A735-4FB2-480B-B491-2401D8F964D1}" type="slidenum">
              <a:rPr lang="en-GB" smtClean="0"/>
              <a:pPr/>
              <a:t>18</a:t>
            </a:fld>
            <a:endParaRPr lang="en-GB"/>
          </a:p>
        </p:txBody>
      </p:sp>
    </p:spTree>
    <p:extLst>
      <p:ext uri="{BB962C8B-B14F-4D97-AF65-F5344CB8AC3E}">
        <p14:creationId xmlns:p14="http://schemas.microsoft.com/office/powerpoint/2010/main" val="3783779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a:xfrm>
            <a:off x="2930525" y="850900"/>
            <a:ext cx="4083050" cy="2297113"/>
          </a:xfrm>
          <a:prstGeom prst="rect">
            <a:avLst/>
          </a:prstGeom>
          <a:noFill/>
          <a:ln w="12700">
            <a:solidFill>
              <a:prstClr val="black"/>
            </a:solidFill>
          </a:ln>
        </p:spPr>
      </p:sp>
      <p:sp>
        <p:nvSpPr>
          <p:cNvPr id="5" name="Notes Placeholder 4"/>
          <p:cNvSpPr>
            <a:spLocks noGrp="1"/>
          </p:cNvSpPr>
          <p:nvPr>
            <p:ph type="body" idx="1"/>
          </p:nvPr>
        </p:nvSpPr>
        <p:spPr>
          <a:xfrm>
            <a:off x="993775" y="3275013"/>
            <a:ext cx="7956550" cy="2679700"/>
          </a:xfrm>
          <a:prstGeom prst="rect">
            <a:avLst/>
          </a:prstGeom>
        </p:spPr>
        <p:txBody>
          <a:bodyPr/>
          <a:lstStyle/>
          <a:p>
            <a:r>
              <a:rPr lang="en-GB" b="1" dirty="0"/>
              <a:t>SAY:</a:t>
            </a:r>
          </a:p>
          <a:p>
            <a:r>
              <a:rPr lang="en-GB" dirty="0"/>
              <a:t>Here is an  example of</a:t>
            </a:r>
            <a:r>
              <a:rPr lang="en-GB" baseline="0" dirty="0"/>
              <a:t> some of the barriers in each category. </a:t>
            </a:r>
            <a:r>
              <a:rPr lang="en-GB" dirty="0"/>
              <a:t>We find that analysing and organising  the barriers using this  framework, also help to highlight  the areas where an intervention  can make the most difference.</a:t>
            </a:r>
          </a:p>
          <a:p>
            <a:endParaRPr lang="en-GB" dirty="0"/>
          </a:p>
          <a:p>
            <a:r>
              <a:rPr lang="en-GB" dirty="0"/>
              <a:t>Then we need</a:t>
            </a:r>
            <a:r>
              <a:rPr lang="en-GB" baseline="0" dirty="0"/>
              <a:t> to think about what are the solutions, what solutions can we help to provide, what solutions do we need to work with others to provide and what solutions are out of our area of focus. </a:t>
            </a:r>
            <a:endParaRPr lang="en-GB" dirty="0"/>
          </a:p>
        </p:txBody>
      </p:sp>
    </p:spTree>
    <p:extLst>
      <p:ext uri="{BB962C8B-B14F-4D97-AF65-F5344CB8AC3E}">
        <p14:creationId xmlns:p14="http://schemas.microsoft.com/office/powerpoint/2010/main" val="4283973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rgbClr val="00B0F0"/>
                </a:solidFill>
                <a:latin typeface="Arial" panose="020B0604020202020204" pitchFamily="34" charset="0"/>
                <a:cs typeface="Arial" panose="020B0604020202020204" pitchFamily="34" charset="0"/>
              </a:rPr>
              <a:t>SAY:</a:t>
            </a:r>
          </a:p>
          <a:p>
            <a:r>
              <a:rPr lang="en-GB" sz="1200" b="0" dirty="0">
                <a:solidFill>
                  <a:srgbClr val="00B0F0"/>
                </a:solidFill>
                <a:latin typeface="Arial" panose="020B0604020202020204" pitchFamily="34" charset="0"/>
                <a:cs typeface="Arial" panose="020B0604020202020204" pitchFamily="34" charset="0"/>
              </a:rPr>
              <a:t>Step 4 is about how we can take action – here we explore the practical solutions </a:t>
            </a:r>
            <a:r>
              <a:rPr lang="en-AU" sz="1200" b="0" dirty="0">
                <a:solidFill>
                  <a:srgbClr val="00B0F0"/>
                </a:solidFill>
                <a:latin typeface="Arial" panose="020B0604020202020204" pitchFamily="34" charset="0"/>
                <a:cs typeface="Arial" panose="020B0604020202020204" pitchFamily="34" charset="0"/>
              </a:rPr>
              <a:t>to develop and implement improvement plan. </a:t>
            </a:r>
          </a:p>
          <a:p>
            <a:endParaRPr lang="en-AU" sz="1200" b="0" dirty="0">
              <a:solidFill>
                <a:srgbClr val="00B0F0"/>
              </a:solidFill>
              <a:latin typeface="Arial" panose="020B0604020202020204" pitchFamily="34" charset="0"/>
              <a:cs typeface="Arial" panose="020B0604020202020204" pitchFamily="34" charset="0"/>
            </a:endParaRPr>
          </a:p>
          <a:p>
            <a:r>
              <a:rPr lang="en-AU" sz="1200" b="0" dirty="0">
                <a:solidFill>
                  <a:srgbClr val="00B0F0"/>
                </a:solidFill>
                <a:latin typeface="Arial" panose="020B0604020202020204" pitchFamily="34" charset="0"/>
                <a:cs typeface="Arial" panose="020B0604020202020204" pitchFamily="34" charset="0"/>
              </a:rPr>
              <a:t>We look closely at what inclusive and accessible WASH looks like in HCFs</a:t>
            </a:r>
            <a:br>
              <a:rPr lang="en-AU" sz="1200" b="1" dirty="0">
                <a:solidFill>
                  <a:srgbClr val="00B0F0"/>
                </a:solidFill>
                <a:latin typeface="Arial" panose="020B0604020202020204" pitchFamily="34" charset="0"/>
                <a:cs typeface="Arial" panose="020B0604020202020204" pitchFamily="34" charset="0"/>
              </a:rPr>
            </a:br>
            <a:endParaRPr lang="en-US" dirty="0"/>
          </a:p>
          <a:p>
            <a:endParaRPr lang="en-US" dirty="0"/>
          </a:p>
        </p:txBody>
      </p:sp>
      <p:sp>
        <p:nvSpPr>
          <p:cNvPr id="4" name="Slide Number Placeholder 3"/>
          <p:cNvSpPr>
            <a:spLocks noGrp="1"/>
          </p:cNvSpPr>
          <p:nvPr>
            <p:ph type="sldNum" sz="quarter" idx="5"/>
          </p:nvPr>
        </p:nvSpPr>
        <p:spPr/>
        <p:txBody>
          <a:bodyPr/>
          <a:lstStyle/>
          <a:p>
            <a:fld id="{1A726373-7D22-544E-9DBC-8BFD566913FD}" type="slidenum">
              <a:rPr lang="en-US" smtClean="0"/>
              <a:t>20</a:t>
            </a:fld>
            <a:endParaRPr lang="en-US"/>
          </a:p>
        </p:txBody>
      </p:sp>
    </p:spTree>
    <p:extLst>
      <p:ext uri="{BB962C8B-B14F-4D97-AF65-F5344CB8AC3E}">
        <p14:creationId xmlns:p14="http://schemas.microsoft.com/office/powerpoint/2010/main" val="1337162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SAY:</a:t>
            </a:r>
          </a:p>
          <a:p>
            <a:r>
              <a:rPr lang="en-AU" dirty="0"/>
              <a:t>Menstrual health is an important aspect of addressing WASH in HCFs</a:t>
            </a:r>
          </a:p>
          <a:p>
            <a:endParaRPr lang="en-AU" dirty="0"/>
          </a:p>
          <a:p>
            <a:r>
              <a:rPr lang="en-US" dirty="0"/>
              <a:t>Menstrual health is a state of complete physical, mental, and social well-being and not merely the absence of disease or infirmity, in relation to the menstrual cycle. </a:t>
            </a:r>
            <a:endParaRPr lang="en-AU" dirty="0"/>
          </a:p>
          <a:p>
            <a:endParaRPr lang="en-AU" dirty="0"/>
          </a:p>
          <a:p>
            <a:r>
              <a:rPr lang="en-AU" sz="1200" b="0" i="0" dirty="0">
                <a:solidFill>
                  <a:srgbClr val="C00000"/>
                </a:solidFill>
              </a:rPr>
              <a:t>Women health workers manage menstrual periods at work. </a:t>
            </a:r>
          </a:p>
          <a:p>
            <a:r>
              <a:rPr lang="en-AU" sz="1200" b="0" i="0" dirty="0">
                <a:solidFill>
                  <a:srgbClr val="C00000"/>
                </a:solidFill>
              </a:rPr>
              <a:t>Women using health services manage menstrual and post-partum bleeding.</a:t>
            </a:r>
          </a:p>
          <a:p>
            <a:endParaRPr lang="en-AU" dirty="0"/>
          </a:p>
          <a:p>
            <a:r>
              <a:rPr lang="en-AU" dirty="0"/>
              <a:t>The components of menstrual health which are most critical to WASH in HCF are:</a:t>
            </a:r>
          </a:p>
          <a:p>
            <a:endParaRPr lang="en-AU" sz="2300" dirty="0">
              <a:solidFill>
                <a:schemeClr val="bg1"/>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2300" dirty="0">
                <a:solidFill>
                  <a:schemeClr val="bg1"/>
                </a:solidFill>
                <a:latin typeface="Arial" panose="020B0604020202020204" pitchFamily="34" charset="0"/>
                <a:cs typeface="Arial" panose="020B0604020202020204" pitchFamily="34" charset="0"/>
              </a:rPr>
              <a:t>Access information about menstruation and hygienic practices.</a:t>
            </a:r>
            <a:endParaRPr lang="en-AU" sz="2300" dirty="0">
              <a:solidFill>
                <a:schemeClr val="bg1"/>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2300" dirty="0">
                <a:solidFill>
                  <a:schemeClr val="bg1"/>
                </a:solidFill>
                <a:latin typeface="Arial" panose="020B0604020202020204" pitchFamily="34" charset="0"/>
                <a:cs typeface="Arial" panose="020B0604020202020204" pitchFamily="34" charset="0"/>
              </a:rPr>
              <a:t>Access menstrual materials </a:t>
            </a:r>
          </a:p>
          <a:p>
            <a:pPr marL="285750" lvl="0" indent="-285750">
              <a:buFont typeface="Arial" panose="020B0604020202020204" pitchFamily="34" charset="0"/>
              <a:buChar char="•"/>
            </a:pPr>
            <a:r>
              <a:rPr lang="en-US" sz="2300" dirty="0">
                <a:solidFill>
                  <a:schemeClr val="bg1"/>
                </a:solidFill>
                <a:latin typeface="Arial" panose="020B0604020202020204" pitchFamily="34" charset="0"/>
                <a:cs typeface="Arial" panose="020B0604020202020204" pitchFamily="34" charset="0"/>
              </a:rPr>
              <a:t>WASH facilities and services, to: </a:t>
            </a:r>
          </a:p>
          <a:p>
            <a:pPr marL="742950" lvl="1" indent="-285750">
              <a:buFont typeface="Arial" panose="020B0604020202020204" pitchFamily="34" charset="0"/>
              <a:buChar char="•"/>
            </a:pPr>
            <a:r>
              <a:rPr lang="en-US" sz="2300" dirty="0">
                <a:solidFill>
                  <a:schemeClr val="bg1"/>
                </a:solidFill>
                <a:latin typeface="Arial" panose="020B0604020202020204" pitchFamily="34" charset="0"/>
                <a:cs typeface="Arial" panose="020B0604020202020204" pitchFamily="34" charset="0"/>
              </a:rPr>
              <a:t>Wash the body and hands, </a:t>
            </a:r>
          </a:p>
          <a:p>
            <a:pPr marL="742950" lvl="1" indent="-285750">
              <a:buFont typeface="Arial" panose="020B0604020202020204" pitchFamily="34" charset="0"/>
              <a:buChar char="•"/>
            </a:pPr>
            <a:r>
              <a:rPr lang="en-US" sz="2300" dirty="0">
                <a:solidFill>
                  <a:schemeClr val="bg1"/>
                </a:solidFill>
                <a:latin typeface="Arial" panose="020B0604020202020204" pitchFamily="34" charset="0"/>
                <a:cs typeface="Arial" panose="020B0604020202020204" pitchFamily="34" charset="0"/>
              </a:rPr>
              <a:t>Change menstrual materials in private, </a:t>
            </a:r>
          </a:p>
          <a:p>
            <a:pPr marL="742950" lvl="1" indent="-285750">
              <a:buFont typeface="Arial" panose="020B0604020202020204" pitchFamily="34" charset="0"/>
              <a:buChar char="•"/>
            </a:pPr>
            <a:r>
              <a:rPr lang="en-US" sz="2300" dirty="0">
                <a:solidFill>
                  <a:schemeClr val="bg1"/>
                </a:solidFill>
                <a:latin typeface="Arial" panose="020B0604020202020204" pitchFamily="34" charset="0"/>
                <a:cs typeface="Arial" panose="020B0604020202020204" pitchFamily="34" charset="0"/>
              </a:rPr>
              <a:t>Clean and/or disposing of used materials.</a:t>
            </a:r>
            <a:endParaRPr lang="en-AU" sz="2300" dirty="0">
              <a:solidFill>
                <a:schemeClr val="bg1"/>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2300" dirty="0">
                <a:solidFill>
                  <a:schemeClr val="bg1"/>
                </a:solidFill>
                <a:latin typeface="Arial" panose="020B0604020202020204" pitchFamily="34" charset="0"/>
                <a:cs typeface="Arial" panose="020B0604020202020204" pitchFamily="34" charset="0"/>
              </a:rPr>
              <a:t>experience a positive and respectful environment, free from stigma and psychological distress.</a:t>
            </a:r>
            <a:endParaRPr lang="en-AU" sz="2300" dirty="0">
              <a:solidFill>
                <a:schemeClr val="bg1"/>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2300" dirty="0">
                <a:solidFill>
                  <a:schemeClr val="bg1"/>
                </a:solidFill>
                <a:latin typeface="Arial" panose="020B0604020202020204" pitchFamily="34" charset="0"/>
                <a:cs typeface="Arial" panose="020B0604020202020204" pitchFamily="34" charset="0"/>
              </a:rPr>
              <a:t>Decision-making and participation, such as going to work.</a:t>
            </a:r>
            <a:endParaRPr lang="en-AU" sz="2300" dirty="0">
              <a:solidFill>
                <a:schemeClr val="bg1"/>
              </a:solidFill>
              <a:latin typeface="Arial" panose="020B0604020202020204" pitchFamily="34" charset="0"/>
              <a:cs typeface="Arial" panose="020B0604020202020204" pitchFamily="34" charset="0"/>
            </a:endParaRPr>
          </a:p>
        </p:txBody>
      </p:sp>
      <p:sp>
        <p:nvSpPr>
          <p:cNvPr id="4" name="Header Placeholder 3"/>
          <p:cNvSpPr>
            <a:spLocks noGrp="1"/>
          </p:cNvSpPr>
          <p:nvPr>
            <p:ph type="hdr" sz="quarter"/>
          </p:nvPr>
        </p:nvSpPr>
        <p:spPr/>
        <p:txBody>
          <a:bodyPr/>
          <a:lstStyle/>
          <a:p>
            <a:r>
              <a:rPr lang="en-GB"/>
              <a:t>World Health Organization</a:t>
            </a:r>
          </a:p>
        </p:txBody>
      </p:sp>
      <p:sp>
        <p:nvSpPr>
          <p:cNvPr id="5" name="Date Placeholder 4"/>
          <p:cNvSpPr>
            <a:spLocks noGrp="1"/>
          </p:cNvSpPr>
          <p:nvPr>
            <p:ph type="dt" idx="1"/>
          </p:nvPr>
        </p:nvSpPr>
        <p:spPr/>
        <p:txBody>
          <a:bodyPr/>
          <a:lstStyle/>
          <a:p>
            <a:fld id="{DD8E448C-4724-4862-830F-5D7B415C9E45}" type="datetime3">
              <a:rPr lang="en-GB" smtClean="0"/>
              <a:pPr/>
              <a:t>1 May, 2022</a:t>
            </a:fld>
            <a:endParaRPr lang="en-GB"/>
          </a:p>
        </p:txBody>
      </p:sp>
      <p:sp>
        <p:nvSpPr>
          <p:cNvPr id="6" name="Slide Number Placeholder 5"/>
          <p:cNvSpPr>
            <a:spLocks noGrp="1"/>
          </p:cNvSpPr>
          <p:nvPr>
            <p:ph type="sldNum" sz="quarter" idx="5"/>
          </p:nvPr>
        </p:nvSpPr>
        <p:spPr/>
        <p:txBody>
          <a:bodyPr/>
          <a:lstStyle/>
          <a:p>
            <a:fld id="{86E9A735-4FB2-480B-B491-2401D8F964D1}" type="slidenum">
              <a:rPr lang="en-GB" smtClean="0"/>
              <a:pPr/>
              <a:t>21</a:t>
            </a:fld>
            <a:endParaRPr lang="en-GB"/>
          </a:p>
        </p:txBody>
      </p:sp>
    </p:spTree>
    <p:extLst>
      <p:ext uri="{BB962C8B-B14F-4D97-AF65-F5344CB8AC3E}">
        <p14:creationId xmlns:p14="http://schemas.microsoft.com/office/powerpoint/2010/main" val="1896863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kern="1200" dirty="0">
                <a:solidFill>
                  <a:schemeClr val="tx1"/>
                </a:solidFill>
                <a:effectLst/>
                <a:latin typeface="+mn-lt"/>
                <a:ea typeface="+mn-ea"/>
                <a:cs typeface="+mn-cs"/>
              </a:rPr>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Here we share some detailed the features of accessible, safe and female-friendly facilities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kern="1200" dirty="0">
                <a:solidFill>
                  <a:schemeClr val="tx1"/>
                </a:solidFill>
                <a:effectLst/>
                <a:latin typeface="+mn-lt"/>
                <a:ea typeface="+mn-ea"/>
                <a:cs typeface="+mn-cs"/>
              </a:rPr>
              <a:t>Getting there: Getting to a facility that embraces WASH in a HCF requires the following considerations: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Facility is in a central location that is safe and well-lit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There are clear pathways that are free of hazards like branches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Pathways have raised edges along the sides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There are handrails or guidance ropes for a person with a vision impairment to follow along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Clear signage for WASH facilities are throughout the HCF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Ramps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Tactile markers on ground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Non-slip materials</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central location close to people’s houses, clear, wide pathways with raised edges, guidance ropes or hand rails, signage for public facilities</a:t>
            </a:r>
          </a:p>
          <a:p>
            <a:endParaRPr lang="en-US" dirty="0"/>
          </a:p>
          <a:p>
            <a:r>
              <a:rPr lang="en-US" dirty="0"/>
              <a:t>Features to ensure accessibility and safety:</a:t>
            </a:r>
          </a:p>
          <a:p>
            <a:pPr marL="285750" indent="-285750">
              <a:buFontTx/>
              <a:buChar char="-"/>
            </a:pPr>
            <a:r>
              <a:rPr lang="en-US" dirty="0"/>
              <a:t>Clear pathways </a:t>
            </a:r>
          </a:p>
          <a:p>
            <a:pPr marL="285750" indent="-285750">
              <a:buFontTx/>
              <a:buChar char="-"/>
            </a:pPr>
            <a:r>
              <a:rPr lang="en-US" dirty="0"/>
              <a:t>Ramps</a:t>
            </a:r>
          </a:p>
          <a:p>
            <a:pPr marL="285750" indent="-285750">
              <a:buFontTx/>
              <a:buChar char="-"/>
            </a:pPr>
            <a:r>
              <a:rPr lang="en-US" dirty="0"/>
              <a:t>Handrails </a:t>
            </a:r>
          </a:p>
          <a:p>
            <a:pPr marL="285750" indent="-285750">
              <a:buFontTx/>
              <a:buChar char="-"/>
            </a:pPr>
            <a:r>
              <a:rPr lang="en-US" dirty="0"/>
              <a:t>Tactile markers on ground</a:t>
            </a:r>
          </a:p>
          <a:p>
            <a:pPr marL="285750" indent="-285750">
              <a:buFontTx/>
              <a:buChar char="-"/>
            </a:pPr>
            <a:r>
              <a:rPr lang="en-US" dirty="0"/>
              <a:t>Non-slip materials</a:t>
            </a:r>
          </a:p>
          <a:p>
            <a:pPr marL="285750" indent="-285750">
              <a:buFontTx/>
              <a:buChar char="-"/>
            </a:pPr>
            <a:r>
              <a:rPr lang="en-US" dirty="0"/>
              <a:t>Located in a safe place, close by</a:t>
            </a:r>
          </a:p>
          <a:p>
            <a:pPr algn="l" rtl="0"/>
            <a:endParaRPr lang="en-US" dirty="0"/>
          </a:p>
        </p:txBody>
      </p:sp>
      <p:sp>
        <p:nvSpPr>
          <p:cNvPr id="4" name="Header Placeholder 3"/>
          <p:cNvSpPr>
            <a:spLocks noGrp="1"/>
          </p:cNvSpPr>
          <p:nvPr>
            <p:ph type="hdr" sz="quarter" idx="10"/>
          </p:nvPr>
        </p:nvSpPr>
        <p:spPr/>
        <p:txBody>
          <a:bodyPr/>
          <a:lstStyle/>
          <a:p>
            <a:r>
              <a:rPr lang="en-GB"/>
              <a:t>World Health Organization</a:t>
            </a:r>
          </a:p>
        </p:txBody>
      </p:sp>
      <p:sp>
        <p:nvSpPr>
          <p:cNvPr id="5" name="Date Placeholder 4"/>
          <p:cNvSpPr>
            <a:spLocks noGrp="1"/>
          </p:cNvSpPr>
          <p:nvPr>
            <p:ph type="dt" idx="11"/>
          </p:nvPr>
        </p:nvSpPr>
        <p:spPr/>
        <p:txBody>
          <a:bodyPr/>
          <a:lstStyle/>
          <a:p>
            <a:fld id="{DD8E448C-4724-4862-830F-5D7B415C9E45}" type="datetime3">
              <a:rPr lang="en-GB" smtClean="0"/>
              <a:pPr/>
              <a:t>1 May, 2022</a:t>
            </a:fld>
            <a:endParaRPr lang="en-GB"/>
          </a:p>
        </p:txBody>
      </p:sp>
      <p:sp>
        <p:nvSpPr>
          <p:cNvPr id="6" name="Slide Number Placeholder 5"/>
          <p:cNvSpPr>
            <a:spLocks noGrp="1"/>
          </p:cNvSpPr>
          <p:nvPr>
            <p:ph type="sldNum" sz="quarter" idx="12"/>
          </p:nvPr>
        </p:nvSpPr>
        <p:spPr/>
        <p:txBody>
          <a:bodyPr/>
          <a:lstStyle/>
          <a:p>
            <a:fld id="{86E9A735-4FB2-480B-B491-2401D8F964D1}" type="slidenum">
              <a:rPr lang="en-GB" smtClean="0"/>
              <a:pPr/>
              <a:t>22</a:t>
            </a:fld>
            <a:endParaRPr lang="en-GB"/>
          </a:p>
        </p:txBody>
      </p:sp>
    </p:spTree>
    <p:extLst>
      <p:ext uri="{BB962C8B-B14F-4D97-AF65-F5344CB8AC3E}">
        <p14:creationId xmlns:p14="http://schemas.microsoft.com/office/powerpoint/2010/main" val="2094661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THE SLIDE </a:t>
            </a:r>
          </a:p>
        </p:txBody>
      </p:sp>
      <p:sp>
        <p:nvSpPr>
          <p:cNvPr id="4" name="Slide Number Placeholder 3"/>
          <p:cNvSpPr>
            <a:spLocks noGrp="1"/>
          </p:cNvSpPr>
          <p:nvPr>
            <p:ph type="sldNum" sz="quarter" idx="5"/>
          </p:nvPr>
        </p:nvSpPr>
        <p:spPr/>
        <p:txBody>
          <a:bodyPr/>
          <a:lstStyle/>
          <a:p>
            <a:fld id="{1A726373-7D22-544E-9DBC-8BFD566913FD}" type="slidenum">
              <a:rPr lang="en-US" smtClean="0"/>
              <a:t>3</a:t>
            </a:fld>
            <a:endParaRPr lang="en-US"/>
          </a:p>
        </p:txBody>
      </p:sp>
    </p:spTree>
    <p:extLst>
      <p:ext uri="{BB962C8B-B14F-4D97-AF65-F5344CB8AC3E}">
        <p14:creationId xmlns:p14="http://schemas.microsoft.com/office/powerpoint/2010/main" val="3909056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THE SLIDE</a:t>
            </a:r>
          </a:p>
          <a:p>
            <a:r>
              <a:rPr lang="en-US" b="1" dirty="0"/>
              <a:t>SAY:</a:t>
            </a:r>
          </a:p>
          <a:p>
            <a:r>
              <a:rPr lang="en-US" dirty="0"/>
              <a:t>The next step to consider in WASH infrastructure is how easy it is to </a:t>
            </a:r>
            <a:r>
              <a:rPr lang="en-US" b="1" dirty="0"/>
              <a:t>get inside </a:t>
            </a:r>
            <a:r>
              <a:rPr lang="en-US" dirty="0"/>
              <a:t>the facility. </a:t>
            </a:r>
          </a:p>
          <a:p>
            <a:r>
              <a:rPr lang="en-US" dirty="0"/>
              <a:t>There are a range of features which can make it much easier for people with disabilities, limited mobility or who are heavily pregnant to get inside a facility as noted here and in the next slide</a:t>
            </a:r>
          </a:p>
          <a:p>
            <a:endParaRPr lang="en-US" dirty="0"/>
          </a:p>
        </p:txBody>
      </p:sp>
      <p:sp>
        <p:nvSpPr>
          <p:cNvPr id="4" name="Header Placeholder 3"/>
          <p:cNvSpPr>
            <a:spLocks noGrp="1"/>
          </p:cNvSpPr>
          <p:nvPr>
            <p:ph type="hdr" sz="quarter"/>
          </p:nvPr>
        </p:nvSpPr>
        <p:spPr/>
        <p:txBody>
          <a:bodyPr/>
          <a:lstStyle/>
          <a:p>
            <a:r>
              <a:rPr lang="en-GB"/>
              <a:t>World Health Organization</a:t>
            </a:r>
          </a:p>
        </p:txBody>
      </p:sp>
      <p:sp>
        <p:nvSpPr>
          <p:cNvPr id="5" name="Date Placeholder 4"/>
          <p:cNvSpPr>
            <a:spLocks noGrp="1"/>
          </p:cNvSpPr>
          <p:nvPr>
            <p:ph type="dt" idx="1"/>
          </p:nvPr>
        </p:nvSpPr>
        <p:spPr/>
        <p:txBody>
          <a:bodyPr/>
          <a:lstStyle/>
          <a:p>
            <a:fld id="{DD8E448C-4724-4862-830F-5D7B415C9E45}" type="datetime3">
              <a:rPr lang="en-GB" smtClean="0"/>
              <a:pPr/>
              <a:t>1 May, 2022</a:t>
            </a:fld>
            <a:endParaRPr lang="en-GB"/>
          </a:p>
        </p:txBody>
      </p:sp>
      <p:sp>
        <p:nvSpPr>
          <p:cNvPr id="6" name="Slide Number Placeholder 5"/>
          <p:cNvSpPr>
            <a:spLocks noGrp="1"/>
          </p:cNvSpPr>
          <p:nvPr>
            <p:ph type="sldNum" sz="quarter" idx="5"/>
          </p:nvPr>
        </p:nvSpPr>
        <p:spPr/>
        <p:txBody>
          <a:bodyPr/>
          <a:lstStyle/>
          <a:p>
            <a:fld id="{86E9A735-4FB2-480B-B491-2401D8F964D1}" type="slidenum">
              <a:rPr lang="en-GB" smtClean="0"/>
              <a:pPr/>
              <a:t>23</a:t>
            </a:fld>
            <a:endParaRPr lang="en-GB"/>
          </a:p>
        </p:txBody>
      </p:sp>
    </p:spTree>
    <p:extLst>
      <p:ext uri="{BB962C8B-B14F-4D97-AF65-F5344CB8AC3E}">
        <p14:creationId xmlns:p14="http://schemas.microsoft.com/office/powerpoint/2010/main" val="4187163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READ THE SLIDE</a:t>
            </a:r>
            <a:endParaRPr lang="en-AU" b="1" dirty="0">
              <a:latin typeface="Arial" panose="020B0604020202020204" pitchFamily="34" charset="0"/>
              <a:cs typeface="Arial" panose="020B0604020202020204" pitchFamily="34" charset="0"/>
            </a:endParaRPr>
          </a:p>
        </p:txBody>
      </p:sp>
      <p:sp>
        <p:nvSpPr>
          <p:cNvPr id="4" name="Header Placeholder 3"/>
          <p:cNvSpPr>
            <a:spLocks noGrp="1"/>
          </p:cNvSpPr>
          <p:nvPr>
            <p:ph type="hdr" sz="quarter"/>
          </p:nvPr>
        </p:nvSpPr>
        <p:spPr/>
        <p:txBody>
          <a:bodyPr/>
          <a:lstStyle/>
          <a:p>
            <a:r>
              <a:rPr lang="en-GB"/>
              <a:t>World Health Organization</a:t>
            </a:r>
          </a:p>
        </p:txBody>
      </p:sp>
      <p:sp>
        <p:nvSpPr>
          <p:cNvPr id="5" name="Date Placeholder 4"/>
          <p:cNvSpPr>
            <a:spLocks noGrp="1"/>
          </p:cNvSpPr>
          <p:nvPr>
            <p:ph type="dt" idx="1"/>
          </p:nvPr>
        </p:nvSpPr>
        <p:spPr/>
        <p:txBody>
          <a:bodyPr/>
          <a:lstStyle/>
          <a:p>
            <a:fld id="{DD8E448C-4724-4862-830F-5D7B415C9E45}" type="datetime3">
              <a:rPr lang="en-GB" smtClean="0"/>
              <a:pPr/>
              <a:t>1 May, 2022</a:t>
            </a:fld>
            <a:endParaRPr lang="en-GB"/>
          </a:p>
        </p:txBody>
      </p:sp>
      <p:sp>
        <p:nvSpPr>
          <p:cNvPr id="6" name="Slide Number Placeholder 5"/>
          <p:cNvSpPr>
            <a:spLocks noGrp="1"/>
          </p:cNvSpPr>
          <p:nvPr>
            <p:ph type="sldNum" sz="quarter" idx="5"/>
          </p:nvPr>
        </p:nvSpPr>
        <p:spPr/>
        <p:txBody>
          <a:bodyPr/>
          <a:lstStyle/>
          <a:p>
            <a:fld id="{86E9A735-4FB2-480B-B491-2401D8F964D1}" type="slidenum">
              <a:rPr lang="en-GB" smtClean="0"/>
              <a:pPr/>
              <a:t>24</a:t>
            </a:fld>
            <a:endParaRPr lang="en-GB"/>
          </a:p>
        </p:txBody>
      </p:sp>
    </p:spTree>
    <p:extLst>
      <p:ext uri="{BB962C8B-B14F-4D97-AF65-F5344CB8AC3E}">
        <p14:creationId xmlns:p14="http://schemas.microsoft.com/office/powerpoint/2010/main" val="3613318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pPr algn="l" rtl="0"/>
            <a:r>
              <a:rPr lang="en-US" b="1" dirty="0"/>
              <a:t>READ SLIDE</a:t>
            </a:r>
          </a:p>
          <a:p>
            <a:pPr algn="l" rtl="0"/>
            <a:r>
              <a:rPr lang="en-US" b="1" dirty="0"/>
              <a:t>SAY:</a:t>
            </a:r>
          </a:p>
          <a:p>
            <a:pPr algn="l" rtl="0"/>
            <a:r>
              <a:rPr lang="en-US" dirty="0"/>
              <a:t>It is important to recognize who the WASH FIT indicators can help you achieve the necessary standards</a:t>
            </a:r>
          </a:p>
        </p:txBody>
      </p:sp>
      <p:sp>
        <p:nvSpPr>
          <p:cNvPr id="4" name="Header Placeholder 3"/>
          <p:cNvSpPr>
            <a:spLocks noGrp="1"/>
          </p:cNvSpPr>
          <p:nvPr>
            <p:ph type="hdr" sz="quarter" idx="10"/>
          </p:nvPr>
        </p:nvSpPr>
        <p:spPr/>
        <p:txBody>
          <a:bodyPr/>
          <a:lstStyle/>
          <a:p>
            <a:r>
              <a:rPr lang="en-GB"/>
              <a:t>World Health Organization</a:t>
            </a:r>
          </a:p>
        </p:txBody>
      </p:sp>
      <p:sp>
        <p:nvSpPr>
          <p:cNvPr id="5" name="Date Placeholder 4"/>
          <p:cNvSpPr>
            <a:spLocks noGrp="1"/>
          </p:cNvSpPr>
          <p:nvPr>
            <p:ph type="dt" idx="11"/>
          </p:nvPr>
        </p:nvSpPr>
        <p:spPr/>
        <p:txBody>
          <a:bodyPr/>
          <a:lstStyle/>
          <a:p>
            <a:fld id="{DD8E448C-4724-4862-830F-5D7B415C9E45}" type="datetime3">
              <a:rPr lang="en-GB" smtClean="0"/>
              <a:pPr/>
              <a:t>1 May, 2022</a:t>
            </a:fld>
            <a:endParaRPr lang="en-GB"/>
          </a:p>
        </p:txBody>
      </p:sp>
      <p:sp>
        <p:nvSpPr>
          <p:cNvPr id="6" name="Slide Number Placeholder 5"/>
          <p:cNvSpPr>
            <a:spLocks noGrp="1"/>
          </p:cNvSpPr>
          <p:nvPr>
            <p:ph type="sldNum" sz="quarter" idx="12"/>
          </p:nvPr>
        </p:nvSpPr>
        <p:spPr/>
        <p:txBody>
          <a:bodyPr/>
          <a:lstStyle/>
          <a:p>
            <a:fld id="{86E9A735-4FB2-480B-B491-2401D8F964D1}" type="slidenum">
              <a:rPr lang="en-GB" smtClean="0"/>
              <a:pPr/>
              <a:t>25</a:t>
            </a:fld>
            <a:endParaRPr lang="en-GB"/>
          </a:p>
        </p:txBody>
      </p:sp>
    </p:spTree>
    <p:extLst>
      <p:ext uri="{BB962C8B-B14F-4D97-AF65-F5344CB8AC3E}">
        <p14:creationId xmlns:p14="http://schemas.microsoft.com/office/powerpoint/2010/main" val="531332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B0F0"/>
                </a:solidFill>
              </a:rPr>
              <a:t>SAY: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00B0F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B0F0"/>
                </a:solidFill>
              </a:rPr>
              <a:t>These features are about how people can interpedently, safely and comfortably use facilities, as well as move around inside.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00B0F0"/>
              </a:solidFill>
            </a:endParaRPr>
          </a:p>
          <a:p>
            <a:r>
              <a:rPr lang="en-US" dirty="0"/>
              <a:t>Accessibility and safety features include:</a:t>
            </a:r>
          </a:p>
          <a:p>
            <a:pPr marL="342900"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Enough space maneuver inside if using a wheelchair, or for a support person</a:t>
            </a:r>
          </a:p>
          <a:p>
            <a:pPr marL="342900"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Handrails </a:t>
            </a:r>
          </a:p>
          <a:p>
            <a:pPr marL="342900"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Temporary or permanent  toilet seats</a:t>
            </a:r>
          </a:p>
          <a:p>
            <a:pPr marL="342900"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Water inside for cleansing that is reachable</a:t>
            </a:r>
          </a:p>
          <a:p>
            <a:pPr marL="342900"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Easy to use taps</a:t>
            </a:r>
          </a:p>
          <a:p>
            <a:pPr marL="342900"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Bins inside for disposing menstrual materials</a:t>
            </a:r>
          </a:p>
          <a:p>
            <a:pPr marL="342900"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Handwashing facilities at a low height</a:t>
            </a:r>
          </a:p>
          <a:p>
            <a:pPr marL="342900"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Non-slip flooring</a:t>
            </a:r>
          </a:p>
          <a:p>
            <a:pPr marL="342900" indent="-34290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200" dirty="0">
                <a:latin typeface="Arial" panose="020B0604020202020204" pitchFamily="34" charset="0"/>
                <a:cs typeface="Arial" panose="020B0604020202020204" pitchFamily="34" charset="0"/>
              </a:rPr>
              <a:t>These features related to three WASHFIT indicators:</a:t>
            </a:r>
          </a:p>
          <a:p>
            <a:r>
              <a:rPr lang="en-AU" sz="1200" dirty="0">
                <a:latin typeface="Arial" panose="020B0604020202020204" pitchFamily="34" charset="0"/>
                <a:cs typeface="Arial" panose="020B0604020202020204" pitchFamily="34" charset="0"/>
              </a:rPr>
              <a:t>2.4 At least one toilet or improved latrine provides the means to manage menstrual hygiene needs</a:t>
            </a:r>
          </a:p>
          <a:p>
            <a:r>
              <a:rPr lang="en-US" sz="1200" dirty="0">
                <a:latin typeface="Arial" panose="020B0604020202020204" pitchFamily="34" charset="0"/>
                <a:cs typeface="Arial" panose="020B0604020202020204" pitchFamily="34" charset="0"/>
              </a:rPr>
              <a:t>2.5 </a:t>
            </a:r>
            <a:r>
              <a:rPr lang="en-AU" sz="1200" dirty="0">
                <a:latin typeface="Arial" panose="020B0604020202020204" pitchFamily="34" charset="0"/>
                <a:cs typeface="Arial" panose="020B0604020202020204" pitchFamily="34" charset="0"/>
              </a:rPr>
              <a:t>At least one toilet meets the needs of people with reduced mobility</a:t>
            </a:r>
          </a:p>
          <a:p>
            <a:r>
              <a:rPr lang="en-US" sz="1200" dirty="0">
                <a:latin typeface="Arial" panose="020B0604020202020204" pitchFamily="34" charset="0"/>
                <a:cs typeface="Arial" panose="020B0604020202020204" pitchFamily="34" charset="0"/>
              </a:rPr>
              <a:t>3.2 </a:t>
            </a:r>
            <a:r>
              <a:rPr lang="en-AU" sz="1200" dirty="0">
                <a:latin typeface="Arial" panose="020B0604020202020204" pitchFamily="34" charset="0"/>
                <a:cs typeface="Arial" panose="020B0604020202020204" pitchFamily="34" charset="0"/>
              </a:rPr>
              <a:t>Hand hygiene promotion materials clearly visible and understandable at key places</a:t>
            </a:r>
            <a:endParaRPr lang="en-US" sz="1200" dirty="0">
              <a:latin typeface="Arial" panose="020B0604020202020204" pitchFamily="34" charset="0"/>
              <a:cs typeface="Arial" panose="020B0604020202020204" pitchFamily="34" charset="0"/>
            </a:endParaRPr>
          </a:p>
          <a:p>
            <a:pPr algn="l" rtl="0"/>
            <a:endParaRPr lang="en-US" dirty="0"/>
          </a:p>
        </p:txBody>
      </p:sp>
      <p:sp>
        <p:nvSpPr>
          <p:cNvPr id="4" name="Header Placeholder 3"/>
          <p:cNvSpPr>
            <a:spLocks noGrp="1"/>
          </p:cNvSpPr>
          <p:nvPr>
            <p:ph type="hdr" sz="quarter" idx="10"/>
          </p:nvPr>
        </p:nvSpPr>
        <p:spPr/>
        <p:txBody>
          <a:bodyPr/>
          <a:lstStyle/>
          <a:p>
            <a:r>
              <a:rPr lang="en-GB"/>
              <a:t>World Health Organization</a:t>
            </a:r>
          </a:p>
        </p:txBody>
      </p:sp>
      <p:sp>
        <p:nvSpPr>
          <p:cNvPr id="5" name="Date Placeholder 4"/>
          <p:cNvSpPr>
            <a:spLocks noGrp="1"/>
          </p:cNvSpPr>
          <p:nvPr>
            <p:ph type="dt" idx="11"/>
          </p:nvPr>
        </p:nvSpPr>
        <p:spPr/>
        <p:txBody>
          <a:bodyPr/>
          <a:lstStyle/>
          <a:p>
            <a:fld id="{DD8E448C-4724-4862-830F-5D7B415C9E45}" type="datetime3">
              <a:rPr lang="en-GB" smtClean="0"/>
              <a:pPr/>
              <a:t>1 May, 2022</a:t>
            </a:fld>
            <a:endParaRPr lang="en-GB"/>
          </a:p>
        </p:txBody>
      </p:sp>
      <p:sp>
        <p:nvSpPr>
          <p:cNvPr id="6" name="Slide Number Placeholder 5"/>
          <p:cNvSpPr>
            <a:spLocks noGrp="1"/>
          </p:cNvSpPr>
          <p:nvPr>
            <p:ph type="sldNum" sz="quarter" idx="12"/>
          </p:nvPr>
        </p:nvSpPr>
        <p:spPr/>
        <p:txBody>
          <a:bodyPr/>
          <a:lstStyle/>
          <a:p>
            <a:fld id="{86E9A735-4FB2-480B-B491-2401D8F964D1}" type="slidenum">
              <a:rPr lang="en-GB" smtClean="0"/>
              <a:pPr/>
              <a:t>26</a:t>
            </a:fld>
            <a:endParaRPr lang="en-GB"/>
          </a:p>
        </p:txBody>
      </p:sp>
    </p:spTree>
    <p:extLst>
      <p:ext uri="{BB962C8B-B14F-4D97-AF65-F5344CB8AC3E}">
        <p14:creationId xmlns:p14="http://schemas.microsoft.com/office/powerpoint/2010/main" val="292170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solidFill>
                  <a:srgbClr val="00B0F0"/>
                </a:solidFill>
                <a:latin typeface="Arial" panose="020B0604020202020204" pitchFamily="34" charset="0"/>
                <a:cs typeface="Arial" panose="020B0604020202020204" pitchFamily="34" charset="0"/>
              </a:rPr>
              <a:t>SAY:</a:t>
            </a:r>
          </a:p>
          <a:p>
            <a:r>
              <a:rPr lang="en-US" sz="1200" dirty="0">
                <a:latin typeface="Arial" panose="020B0604020202020204" pitchFamily="34" charset="0"/>
                <a:cs typeface="Arial" panose="020B0604020202020204" pitchFamily="34" charset="0"/>
              </a:rPr>
              <a:t>Addressing GEDSI is a learning journey, that requires continual reflection, discussion and adaptation  of approaches.</a:t>
            </a:r>
          </a:p>
          <a:p>
            <a:pPr marL="342900"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Small steps have a big impact</a:t>
            </a:r>
          </a:p>
          <a:p>
            <a:pPr marL="342900"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Awareness raising and learning is part of the process</a:t>
            </a:r>
          </a:p>
          <a:p>
            <a:pPr marL="342900"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Remember that it is about more than accessibility, it is also about social change and power</a:t>
            </a:r>
          </a:p>
          <a:p>
            <a:br>
              <a:rPr lang="en-AU" sz="1200" b="1" dirty="0">
                <a:solidFill>
                  <a:srgbClr val="00B0F0"/>
                </a:solidFill>
                <a:latin typeface="Arial" panose="020B0604020202020204" pitchFamily="34" charset="0"/>
                <a:cs typeface="Arial" panose="020B0604020202020204" pitchFamily="34" charset="0"/>
              </a:rPr>
            </a:br>
            <a:endParaRPr lang="en-US" dirty="0"/>
          </a:p>
          <a:p>
            <a:endParaRPr lang="en-US" dirty="0"/>
          </a:p>
        </p:txBody>
      </p:sp>
      <p:sp>
        <p:nvSpPr>
          <p:cNvPr id="4" name="Slide Number Placeholder 3"/>
          <p:cNvSpPr>
            <a:spLocks noGrp="1"/>
          </p:cNvSpPr>
          <p:nvPr>
            <p:ph type="sldNum" sz="quarter" idx="5"/>
          </p:nvPr>
        </p:nvSpPr>
        <p:spPr/>
        <p:txBody>
          <a:bodyPr/>
          <a:lstStyle/>
          <a:p>
            <a:fld id="{1A726373-7D22-544E-9DBC-8BFD566913FD}" type="slidenum">
              <a:rPr lang="en-US" smtClean="0"/>
              <a:t>27</a:t>
            </a:fld>
            <a:endParaRPr lang="en-US"/>
          </a:p>
        </p:txBody>
      </p:sp>
    </p:spTree>
    <p:extLst>
      <p:ext uri="{BB962C8B-B14F-4D97-AF65-F5344CB8AC3E}">
        <p14:creationId xmlns:p14="http://schemas.microsoft.com/office/powerpoint/2010/main" val="27309490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READ THE BOX ON SLIDE</a:t>
            </a:r>
          </a:p>
          <a:p>
            <a:r>
              <a:rPr lang="en-US" sz="1200" b="1" dirty="0">
                <a:latin typeface="Arial" panose="020B0604020202020204" pitchFamily="34" charset="0"/>
                <a:cs typeface="Arial" panose="020B0604020202020204" pitchFamily="34" charset="0"/>
              </a:rPr>
              <a:t>SAY:</a:t>
            </a:r>
          </a:p>
          <a:p>
            <a:r>
              <a:rPr lang="en-US" sz="1200" dirty="0">
                <a:latin typeface="Arial" panose="020B0604020202020204" pitchFamily="34" charset="0"/>
                <a:cs typeface="Arial" panose="020B0604020202020204" pitchFamily="34" charset="0"/>
              </a:rPr>
              <a:t>Addressing GEDSI is a learning journey, that requires continual reflection, discussion and adaptation  of approaches.</a:t>
            </a:r>
          </a:p>
          <a:p>
            <a:pPr marL="342900"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Small steps have a big impact</a:t>
            </a:r>
          </a:p>
          <a:p>
            <a:pPr marL="342900"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Awareness raising and learning is part of the process</a:t>
            </a:r>
          </a:p>
          <a:p>
            <a:pPr marL="342900"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Remember that it is about more than accessibility, it is also about social change and power</a:t>
            </a:r>
          </a:p>
          <a:p>
            <a:endParaRPr lang="en-US" b="1" dirty="0"/>
          </a:p>
          <a:p>
            <a:r>
              <a:rPr lang="en-US" b="0" dirty="0"/>
              <a:t>The participation ladder: is one tool that is great to use to monitor and reflect on participation.</a:t>
            </a:r>
          </a:p>
          <a:p>
            <a:r>
              <a:rPr lang="en-US" sz="1200" dirty="0">
                <a:latin typeface="Arial" panose="020B0604020202020204" pitchFamily="34" charset="0"/>
                <a:cs typeface="Arial" panose="020B0604020202020204" pitchFamily="34" charset="0"/>
              </a:rPr>
              <a:t>The participation ladder is a visual tool which shows the different steps of participation, and the ability to contribute to a discussion, process or decision. It can be used to:</a:t>
            </a:r>
          </a:p>
          <a:p>
            <a:pPr marL="285750" indent="-285750">
              <a:buFontTx/>
              <a:buChar char="-"/>
            </a:pPr>
            <a:r>
              <a:rPr lang="en-US" sz="1200" dirty="0">
                <a:latin typeface="Arial" panose="020B0604020202020204" pitchFamily="34" charset="0"/>
                <a:cs typeface="Arial" panose="020B0604020202020204" pitchFamily="34" charset="0"/>
              </a:rPr>
              <a:t>Raise awareness within the WASHFIT team of what good participation looks like </a:t>
            </a:r>
          </a:p>
          <a:p>
            <a:pPr marL="285750" indent="-285750">
              <a:buFontTx/>
              <a:buChar char="-"/>
            </a:pPr>
            <a:r>
              <a:rPr lang="en-US" sz="1200" dirty="0">
                <a:latin typeface="Arial" panose="020B0604020202020204" pitchFamily="34" charset="0"/>
                <a:cs typeface="Arial" panose="020B0604020202020204" pitchFamily="34" charset="0"/>
              </a:rPr>
              <a:t>Monitor and track participation of individuals over time</a:t>
            </a:r>
          </a:p>
          <a:p>
            <a:endParaRPr lang="en-US" dirty="0"/>
          </a:p>
          <a:p>
            <a:r>
              <a:rPr lang="en-US" b="0" dirty="0"/>
              <a:t>Now are going to take five minutes to reflect on using the participation ladder - please break into pairs</a:t>
            </a:r>
          </a:p>
          <a:p>
            <a:r>
              <a:rPr lang="en-US" dirty="0"/>
              <a:t>Imagine you are a male cleaner working at a big rural hospital. You cannot read and write very well and you have difficulty seeing. You are in a WASHFIT meeting with the Director, two medical doctors and one nurse.  The nurse is the only woman.</a:t>
            </a:r>
          </a:p>
          <a:p>
            <a:pPr marL="171450" indent="-171450">
              <a:buFont typeface="Arial" panose="020B0604020202020204" pitchFamily="34" charset="0"/>
              <a:buChar char="•"/>
            </a:pPr>
            <a:r>
              <a:rPr lang="en-US" dirty="0"/>
              <a:t>How do you confident do you feel during the meeting?</a:t>
            </a:r>
          </a:p>
          <a:p>
            <a:pPr marL="171450" indent="-171450">
              <a:buFont typeface="Arial" panose="020B0604020202020204" pitchFamily="34" charset="0"/>
              <a:buChar char="•"/>
            </a:pPr>
            <a:r>
              <a:rPr lang="en-US" dirty="0"/>
              <a:t>Looking at the participation ladder, where would you place your level of participation during that meeting? Why?</a:t>
            </a:r>
          </a:p>
          <a:p>
            <a:pPr marL="171450" indent="-171450">
              <a:buFont typeface="Arial" panose="020B0604020202020204" pitchFamily="34" charset="0"/>
              <a:buChar char="•"/>
            </a:pPr>
            <a:r>
              <a:rPr lang="en-US" dirty="0"/>
              <a:t>Where would you like to be on the ladder?</a:t>
            </a:r>
          </a:p>
          <a:p>
            <a:pPr marL="171450" indent="-171450">
              <a:buFont typeface="Arial" panose="020B0604020202020204" pitchFamily="34" charset="0"/>
              <a:buChar char="•"/>
            </a:pPr>
            <a:r>
              <a:rPr lang="en-US" dirty="0"/>
              <a:t>What would help you to get to that point on the ladder? What could a facilitator do?</a:t>
            </a:r>
          </a:p>
          <a:p>
            <a:pPr algn="l" rtl="0"/>
            <a:r>
              <a:rPr lang="en-US" dirty="0"/>
              <a:t>Be ready to feedback your reflections after a new moments.</a:t>
            </a:r>
          </a:p>
          <a:p>
            <a:pPr algn="l" rtl="0"/>
            <a:endParaRPr lang="en-US" dirty="0"/>
          </a:p>
        </p:txBody>
      </p:sp>
      <p:sp>
        <p:nvSpPr>
          <p:cNvPr id="4" name="Header Placeholder 3"/>
          <p:cNvSpPr>
            <a:spLocks noGrp="1"/>
          </p:cNvSpPr>
          <p:nvPr>
            <p:ph type="hdr" sz="quarter" idx="10"/>
          </p:nvPr>
        </p:nvSpPr>
        <p:spPr/>
        <p:txBody>
          <a:bodyPr/>
          <a:lstStyle/>
          <a:p>
            <a:r>
              <a:rPr lang="en-GB"/>
              <a:t>World Health Organization</a:t>
            </a:r>
          </a:p>
        </p:txBody>
      </p:sp>
      <p:sp>
        <p:nvSpPr>
          <p:cNvPr id="5" name="Date Placeholder 4"/>
          <p:cNvSpPr>
            <a:spLocks noGrp="1"/>
          </p:cNvSpPr>
          <p:nvPr>
            <p:ph type="dt" idx="11"/>
          </p:nvPr>
        </p:nvSpPr>
        <p:spPr/>
        <p:txBody>
          <a:bodyPr/>
          <a:lstStyle/>
          <a:p>
            <a:fld id="{DD8E448C-4724-4862-830F-5D7B415C9E45}" type="datetime3">
              <a:rPr lang="en-GB" smtClean="0"/>
              <a:pPr/>
              <a:t>1 May, 2022</a:t>
            </a:fld>
            <a:endParaRPr lang="en-GB"/>
          </a:p>
        </p:txBody>
      </p:sp>
      <p:sp>
        <p:nvSpPr>
          <p:cNvPr id="6" name="Slide Number Placeholder 5"/>
          <p:cNvSpPr>
            <a:spLocks noGrp="1"/>
          </p:cNvSpPr>
          <p:nvPr>
            <p:ph type="sldNum" sz="quarter" idx="12"/>
          </p:nvPr>
        </p:nvSpPr>
        <p:spPr/>
        <p:txBody>
          <a:bodyPr/>
          <a:lstStyle/>
          <a:p>
            <a:fld id="{86E9A735-4FB2-480B-B491-2401D8F964D1}" type="slidenum">
              <a:rPr lang="en-GB" smtClean="0"/>
              <a:pPr/>
              <a:t>28</a:t>
            </a:fld>
            <a:endParaRPr lang="en-GB"/>
          </a:p>
        </p:txBody>
      </p:sp>
    </p:spTree>
    <p:extLst>
      <p:ext uri="{BB962C8B-B14F-4D97-AF65-F5344CB8AC3E}">
        <p14:creationId xmlns:p14="http://schemas.microsoft.com/office/powerpoint/2010/main" val="26436378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r>
              <a:rPr lang="en-US" b="1" dirty="0"/>
              <a:t>READ THE SLIDE </a:t>
            </a:r>
          </a:p>
          <a:p>
            <a:r>
              <a:rPr lang="en-US" b="1" dirty="0"/>
              <a:t>SAY:</a:t>
            </a:r>
          </a:p>
          <a:p>
            <a:r>
              <a:rPr lang="en-US" b="0" dirty="0"/>
              <a:t>Here are key inclusive and empowering WASHFIT takeaways</a:t>
            </a:r>
          </a:p>
          <a:p>
            <a:endParaRPr lang="en-US" b="0" dirty="0"/>
          </a:p>
          <a:p>
            <a:pPr marL="514350" indent="-514350">
              <a:buFont typeface="+mj-lt"/>
              <a:buAutoNum type="arabicPeriod"/>
            </a:pPr>
            <a:r>
              <a:rPr lang="en-US" b="0" dirty="0"/>
              <a:t>Nothing about us without us: always make sure there is participation from diverse people</a:t>
            </a:r>
          </a:p>
          <a:p>
            <a:pPr marL="514350" indent="-514350">
              <a:buFont typeface="+mj-lt"/>
              <a:buAutoNum type="arabicPeriod"/>
            </a:pPr>
            <a:r>
              <a:rPr lang="en-US" b="0" dirty="0"/>
              <a:t>Some people will experience marginalization and exclusion from WASH in HCF due to factors like gender, age, disability, ethnicity and poverty</a:t>
            </a:r>
          </a:p>
          <a:p>
            <a:pPr marL="514350" indent="-514350">
              <a:buFont typeface="+mj-lt"/>
              <a:buAutoNum type="arabicPeriod"/>
            </a:pPr>
            <a:r>
              <a:rPr lang="en-US" b="0" dirty="0"/>
              <a:t>Barriers  to WASH in HCF can be social, physical and institutional, and can be about power</a:t>
            </a:r>
          </a:p>
          <a:p>
            <a:pPr marL="514350" indent="-514350">
              <a:buFont typeface="+mj-lt"/>
              <a:buAutoNum type="arabicPeriod"/>
            </a:pPr>
            <a:r>
              <a:rPr lang="en-US" b="0" dirty="0"/>
              <a:t>WASH solutions must be accessible, safe, private and comfortable for diverse HCF users</a:t>
            </a:r>
          </a:p>
          <a:p>
            <a:pPr algn="l" rtl="0"/>
            <a:endParaRPr lang="en-US" dirty="0"/>
          </a:p>
        </p:txBody>
      </p:sp>
      <p:sp>
        <p:nvSpPr>
          <p:cNvPr id="4" name="Header Placeholder 3"/>
          <p:cNvSpPr>
            <a:spLocks noGrp="1"/>
          </p:cNvSpPr>
          <p:nvPr>
            <p:ph type="hdr" sz="quarter" idx="10"/>
          </p:nvPr>
        </p:nvSpPr>
        <p:spPr/>
        <p:txBody>
          <a:bodyPr/>
          <a:lstStyle/>
          <a:p>
            <a:r>
              <a:rPr lang="en-GB"/>
              <a:t>World Health Organization</a:t>
            </a:r>
          </a:p>
        </p:txBody>
      </p:sp>
      <p:sp>
        <p:nvSpPr>
          <p:cNvPr id="5" name="Date Placeholder 4"/>
          <p:cNvSpPr>
            <a:spLocks noGrp="1"/>
          </p:cNvSpPr>
          <p:nvPr>
            <p:ph type="dt" idx="11"/>
          </p:nvPr>
        </p:nvSpPr>
        <p:spPr/>
        <p:txBody>
          <a:bodyPr/>
          <a:lstStyle/>
          <a:p>
            <a:fld id="{DD8E448C-4724-4862-830F-5D7B415C9E45}" type="datetime3">
              <a:rPr lang="en-GB" smtClean="0"/>
              <a:pPr/>
              <a:t>1 May, 2022</a:t>
            </a:fld>
            <a:endParaRPr lang="en-GB"/>
          </a:p>
        </p:txBody>
      </p:sp>
      <p:sp>
        <p:nvSpPr>
          <p:cNvPr id="6" name="Slide Number Placeholder 5"/>
          <p:cNvSpPr>
            <a:spLocks noGrp="1"/>
          </p:cNvSpPr>
          <p:nvPr>
            <p:ph type="sldNum" sz="quarter" idx="12"/>
          </p:nvPr>
        </p:nvSpPr>
        <p:spPr/>
        <p:txBody>
          <a:bodyPr/>
          <a:lstStyle/>
          <a:p>
            <a:fld id="{86E9A735-4FB2-480B-B491-2401D8F964D1}" type="slidenum">
              <a:rPr lang="en-GB" smtClean="0"/>
              <a:pPr/>
              <a:t>29</a:t>
            </a:fld>
            <a:endParaRPr lang="en-GB"/>
          </a:p>
        </p:txBody>
      </p:sp>
    </p:spTree>
    <p:extLst>
      <p:ext uri="{BB962C8B-B14F-4D97-AF65-F5344CB8AC3E}">
        <p14:creationId xmlns:p14="http://schemas.microsoft.com/office/powerpoint/2010/main" val="32832949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pPr algn="l" rtl="0"/>
            <a:r>
              <a:rPr lang="en-US" b="1" dirty="0"/>
              <a:t>NOTE FOR TRAINER:</a:t>
            </a:r>
          </a:p>
          <a:p>
            <a:pPr algn="l" rtl="0"/>
            <a:r>
              <a:rPr lang="en-US" dirty="0"/>
              <a:t>Use the further reading list in advance to help you prepare for questions if necessary</a:t>
            </a:r>
          </a:p>
        </p:txBody>
      </p:sp>
      <p:sp>
        <p:nvSpPr>
          <p:cNvPr id="4" name="Header Placeholder 3"/>
          <p:cNvSpPr>
            <a:spLocks noGrp="1"/>
          </p:cNvSpPr>
          <p:nvPr>
            <p:ph type="hdr" sz="quarter" idx="10"/>
          </p:nvPr>
        </p:nvSpPr>
        <p:spPr/>
        <p:txBody>
          <a:bodyPr/>
          <a:lstStyle/>
          <a:p>
            <a:r>
              <a:rPr lang="en-GB"/>
              <a:t>World Health Organization</a:t>
            </a:r>
          </a:p>
        </p:txBody>
      </p:sp>
      <p:sp>
        <p:nvSpPr>
          <p:cNvPr id="5" name="Date Placeholder 4"/>
          <p:cNvSpPr>
            <a:spLocks noGrp="1"/>
          </p:cNvSpPr>
          <p:nvPr>
            <p:ph type="dt" idx="11"/>
          </p:nvPr>
        </p:nvSpPr>
        <p:spPr/>
        <p:txBody>
          <a:bodyPr/>
          <a:lstStyle/>
          <a:p>
            <a:fld id="{DD8E448C-4724-4862-830F-5D7B415C9E45}" type="datetime3">
              <a:rPr lang="en-GB" smtClean="0"/>
              <a:pPr/>
              <a:t>1 May, 2022</a:t>
            </a:fld>
            <a:endParaRPr lang="en-GB"/>
          </a:p>
        </p:txBody>
      </p:sp>
      <p:sp>
        <p:nvSpPr>
          <p:cNvPr id="6" name="Slide Number Placeholder 5"/>
          <p:cNvSpPr>
            <a:spLocks noGrp="1"/>
          </p:cNvSpPr>
          <p:nvPr>
            <p:ph type="sldNum" sz="quarter" idx="12"/>
          </p:nvPr>
        </p:nvSpPr>
        <p:spPr/>
        <p:txBody>
          <a:bodyPr/>
          <a:lstStyle/>
          <a:p>
            <a:fld id="{86E9A735-4FB2-480B-B491-2401D8F964D1}" type="slidenum">
              <a:rPr lang="en-GB" smtClean="0"/>
              <a:pPr/>
              <a:t>30</a:t>
            </a:fld>
            <a:endParaRPr lang="en-GB"/>
          </a:p>
        </p:txBody>
      </p:sp>
    </p:spTree>
    <p:extLst>
      <p:ext uri="{BB962C8B-B14F-4D97-AF65-F5344CB8AC3E}">
        <p14:creationId xmlns:p14="http://schemas.microsoft.com/office/powerpoint/2010/main" val="395674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pPr algn="l" rtl="0"/>
            <a:endParaRPr lang="en-US" dirty="0"/>
          </a:p>
          <a:p>
            <a:pPr marL="457200" lvl="1" indent="0">
              <a:buFont typeface="+mj-lt"/>
              <a:buNone/>
            </a:pPr>
            <a:endParaRPr lang="en-US" sz="2400" b="0" dirty="0">
              <a:latin typeface="Arial" panose="020B0604020202020204" pitchFamily="34" charset="0"/>
              <a:cs typeface="Arial" panose="020B0604020202020204" pitchFamily="34" charset="0"/>
            </a:endParaRPr>
          </a:p>
        </p:txBody>
      </p:sp>
      <p:sp>
        <p:nvSpPr>
          <p:cNvPr id="4" name="Header Placeholder 3"/>
          <p:cNvSpPr>
            <a:spLocks noGrp="1"/>
          </p:cNvSpPr>
          <p:nvPr>
            <p:ph type="hdr" sz="quarter" idx="10"/>
          </p:nvPr>
        </p:nvSpPr>
        <p:spPr/>
        <p:txBody>
          <a:bodyPr/>
          <a:lstStyle/>
          <a:p>
            <a:r>
              <a:rPr lang="en-GB"/>
              <a:t>World Health Organization</a:t>
            </a:r>
          </a:p>
        </p:txBody>
      </p:sp>
      <p:sp>
        <p:nvSpPr>
          <p:cNvPr id="5" name="Date Placeholder 4"/>
          <p:cNvSpPr>
            <a:spLocks noGrp="1"/>
          </p:cNvSpPr>
          <p:nvPr>
            <p:ph type="dt" idx="11"/>
          </p:nvPr>
        </p:nvSpPr>
        <p:spPr/>
        <p:txBody>
          <a:bodyPr/>
          <a:lstStyle/>
          <a:p>
            <a:fld id="{DD8E448C-4724-4862-830F-5D7B415C9E45}" type="datetime3">
              <a:rPr lang="en-GB" smtClean="0"/>
              <a:pPr/>
              <a:t>1 May, 2022</a:t>
            </a:fld>
            <a:endParaRPr lang="en-GB"/>
          </a:p>
        </p:txBody>
      </p:sp>
      <p:sp>
        <p:nvSpPr>
          <p:cNvPr id="6" name="Slide Number Placeholder 5"/>
          <p:cNvSpPr>
            <a:spLocks noGrp="1"/>
          </p:cNvSpPr>
          <p:nvPr>
            <p:ph type="sldNum" sz="quarter" idx="12"/>
          </p:nvPr>
        </p:nvSpPr>
        <p:spPr/>
        <p:txBody>
          <a:bodyPr/>
          <a:lstStyle/>
          <a:p>
            <a:fld id="{86E9A735-4FB2-480B-B491-2401D8F964D1}" type="slidenum">
              <a:rPr lang="en-GB" smtClean="0"/>
              <a:pPr/>
              <a:t>31</a:t>
            </a:fld>
            <a:endParaRPr lang="en-GB"/>
          </a:p>
        </p:txBody>
      </p:sp>
    </p:spTree>
    <p:extLst>
      <p:ext uri="{BB962C8B-B14F-4D97-AF65-F5344CB8AC3E}">
        <p14:creationId xmlns:p14="http://schemas.microsoft.com/office/powerpoint/2010/main" val="1646453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r>
              <a:rPr lang="en-US" b="1" dirty="0"/>
              <a:t>READ THESE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definition of disability is: </a:t>
            </a:r>
            <a:r>
              <a:rPr lang="en-AU" sz="1200" i="1" kern="1200" dirty="0">
                <a:solidFill>
                  <a:schemeClr val="tx1"/>
                </a:solidFill>
                <a:effectLst/>
                <a:latin typeface="+mn-lt"/>
                <a:ea typeface="+mn-ea"/>
                <a:cs typeface="+mn-cs"/>
              </a:rPr>
              <a:t>“Persons with disabilities include those who have long-term physical, mental, intellectual or sensory </a:t>
            </a:r>
            <a:r>
              <a:rPr lang="en-AU" sz="1200" b="1" i="1" kern="1200" dirty="0">
                <a:solidFill>
                  <a:schemeClr val="tx1"/>
                </a:solidFill>
                <a:effectLst/>
                <a:latin typeface="+mn-lt"/>
                <a:ea typeface="+mn-ea"/>
                <a:cs typeface="+mn-cs"/>
              </a:rPr>
              <a:t>impairments </a:t>
            </a:r>
            <a:r>
              <a:rPr lang="en-AU" sz="1200" i="1" kern="1200" dirty="0">
                <a:solidFill>
                  <a:schemeClr val="tx1"/>
                </a:solidFill>
                <a:effectLst/>
                <a:latin typeface="+mn-lt"/>
                <a:ea typeface="+mn-ea"/>
                <a:cs typeface="+mn-cs"/>
              </a:rPr>
              <a:t>which in interaction with various </a:t>
            </a:r>
            <a:r>
              <a:rPr lang="en-AU" sz="1200" b="1" i="1" kern="1200" dirty="0">
                <a:solidFill>
                  <a:schemeClr val="tx1"/>
                </a:solidFill>
                <a:effectLst/>
                <a:latin typeface="+mn-lt"/>
                <a:ea typeface="+mn-ea"/>
                <a:cs typeface="+mn-cs"/>
              </a:rPr>
              <a:t>barriers </a:t>
            </a:r>
            <a:r>
              <a:rPr lang="en-AU" sz="1200" i="1" kern="1200" dirty="0">
                <a:solidFill>
                  <a:schemeClr val="tx1"/>
                </a:solidFill>
                <a:effectLst/>
                <a:latin typeface="+mn-lt"/>
                <a:ea typeface="+mn-ea"/>
                <a:cs typeface="+mn-cs"/>
              </a:rPr>
              <a:t>may hinder their full and effective participation in society on an equal basis with others.</a:t>
            </a:r>
            <a:r>
              <a:rPr lang="en-AU" sz="1200" kern="1200" dirty="0">
                <a:solidFill>
                  <a:schemeClr val="tx1"/>
                </a:solidFill>
                <a:effectLst/>
                <a:latin typeface="+mn-lt"/>
                <a:ea typeface="+mn-ea"/>
                <a:cs typeface="+mn-cs"/>
              </a:rPr>
              <a:t>” </a:t>
            </a:r>
          </a:p>
          <a:p>
            <a:r>
              <a:rPr lang="en-US" dirty="0"/>
              <a:t>This definition of disability is in the UN Convention on the Rights of People with Disabilities.</a:t>
            </a:r>
          </a:p>
          <a:p>
            <a:r>
              <a:rPr lang="en-US" dirty="0"/>
              <a:t> </a:t>
            </a:r>
          </a:p>
          <a:p>
            <a:r>
              <a:rPr lang="en-US" dirty="0"/>
              <a:t>As WASH actors, we need to focus on removing the </a:t>
            </a:r>
            <a:r>
              <a:rPr lang="en-US" b="1" dirty="0"/>
              <a:t>barriers that a person experiences</a:t>
            </a:r>
            <a:r>
              <a:rPr lang="en-US" b="0" dirty="0"/>
              <a:t>, rather than focusing on their impairment. If we can address and reduce the barriers, then people will be able to enjoy their rights to WASH much more freely.</a:t>
            </a:r>
          </a:p>
          <a:p>
            <a:endParaRPr lang="en-US" b="0" dirty="0"/>
          </a:p>
          <a:p>
            <a:r>
              <a:rPr lang="en-US" b="0" dirty="0"/>
              <a:t>There are three types of barriers to be aware of:</a:t>
            </a:r>
          </a:p>
          <a:p>
            <a:pPr marL="171450" indent="-171450">
              <a:buFontTx/>
              <a:buChar char="-"/>
            </a:pPr>
            <a:r>
              <a:rPr lang="en-US" b="0" dirty="0"/>
              <a:t>Physical barriers </a:t>
            </a:r>
          </a:p>
          <a:p>
            <a:pPr marL="171450" indent="-171450">
              <a:buFontTx/>
              <a:buChar char="-"/>
            </a:pPr>
            <a:r>
              <a:rPr lang="en-US" b="0" dirty="0"/>
              <a:t>Institutional or policy barriers</a:t>
            </a:r>
          </a:p>
          <a:p>
            <a:pPr marL="171450" indent="-171450">
              <a:buFontTx/>
              <a:buChar char="-"/>
            </a:pPr>
            <a:r>
              <a:rPr lang="en-US" b="0" dirty="0"/>
              <a:t>Social and attitudinal barriers.</a:t>
            </a:r>
          </a:p>
          <a:p>
            <a:endParaRPr lang="en-US" dirty="0"/>
          </a:p>
          <a:p>
            <a:pPr algn="l" rtl="0"/>
            <a:endParaRPr lang="en-US" dirty="0"/>
          </a:p>
          <a:p>
            <a:pPr algn="l" rtl="0"/>
            <a:endParaRPr lang="en-US" dirty="0"/>
          </a:p>
        </p:txBody>
      </p:sp>
      <p:sp>
        <p:nvSpPr>
          <p:cNvPr id="4" name="Header Placeholder 3"/>
          <p:cNvSpPr>
            <a:spLocks noGrp="1"/>
          </p:cNvSpPr>
          <p:nvPr>
            <p:ph type="hdr" sz="quarter" idx="10"/>
          </p:nvPr>
        </p:nvSpPr>
        <p:spPr/>
        <p:txBody>
          <a:bodyPr/>
          <a:lstStyle/>
          <a:p>
            <a:r>
              <a:rPr lang="en-GB"/>
              <a:t>World Health Organization</a:t>
            </a:r>
          </a:p>
        </p:txBody>
      </p:sp>
      <p:sp>
        <p:nvSpPr>
          <p:cNvPr id="5" name="Date Placeholder 4"/>
          <p:cNvSpPr>
            <a:spLocks noGrp="1"/>
          </p:cNvSpPr>
          <p:nvPr>
            <p:ph type="dt" idx="11"/>
          </p:nvPr>
        </p:nvSpPr>
        <p:spPr/>
        <p:txBody>
          <a:bodyPr/>
          <a:lstStyle/>
          <a:p>
            <a:fld id="{DD8E448C-4724-4862-830F-5D7B415C9E45}" type="datetime3">
              <a:rPr lang="en-GB" smtClean="0"/>
              <a:pPr/>
              <a:t>1 May, 2022</a:t>
            </a:fld>
            <a:endParaRPr lang="en-GB"/>
          </a:p>
        </p:txBody>
      </p:sp>
      <p:sp>
        <p:nvSpPr>
          <p:cNvPr id="6" name="Slide Number Placeholder 5"/>
          <p:cNvSpPr>
            <a:spLocks noGrp="1"/>
          </p:cNvSpPr>
          <p:nvPr>
            <p:ph type="sldNum" sz="quarter" idx="12"/>
          </p:nvPr>
        </p:nvSpPr>
        <p:spPr/>
        <p:txBody>
          <a:bodyPr/>
          <a:lstStyle/>
          <a:p>
            <a:fld id="{86E9A735-4FB2-480B-B491-2401D8F964D1}" type="slidenum">
              <a:rPr lang="en-GB" smtClean="0"/>
              <a:pPr/>
              <a:t>33</a:t>
            </a:fld>
            <a:endParaRPr lang="en-GB"/>
          </a:p>
        </p:txBody>
      </p:sp>
    </p:spTree>
    <p:extLst>
      <p:ext uri="{BB962C8B-B14F-4D97-AF65-F5344CB8AC3E}">
        <p14:creationId xmlns:p14="http://schemas.microsoft.com/office/powerpoint/2010/main" val="3488476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pPr algn="l" rtl="0"/>
            <a:r>
              <a:rPr lang="en-US" b="1" dirty="0"/>
              <a:t>READ THE SLIDE</a:t>
            </a:r>
          </a:p>
          <a:p>
            <a:pPr algn="l" rtl="0"/>
            <a:r>
              <a:rPr lang="en-US" b="1" dirty="0"/>
              <a:t>SAY:</a:t>
            </a:r>
          </a:p>
          <a:p>
            <a:pPr algn="l" rtl="0"/>
            <a:endParaRPr lang="en-US" dirty="0"/>
          </a:p>
          <a:p>
            <a:pPr algn="l" rtl="0"/>
            <a:r>
              <a:rPr lang="en-US" dirty="0"/>
              <a:t>WASH FIT was initially designed for small (e.g. primary health care) facilities in resource constrained setting. </a:t>
            </a:r>
          </a:p>
          <a:p>
            <a:pPr algn="l" rtl="0"/>
            <a:r>
              <a:rPr lang="en-US" dirty="0"/>
              <a:t>It has been used in bigger facilities (e.g. district hospitals and in some instances, larger national hospitals) but there are some limitations. </a:t>
            </a:r>
          </a:p>
          <a:p>
            <a:pPr algn="l" rtl="0"/>
            <a:endParaRPr lang="en-US" dirty="0"/>
          </a:p>
          <a:p>
            <a:pPr algn="l" rtl="0"/>
            <a:r>
              <a:rPr lang="en-US" dirty="0"/>
              <a:t>It works best in smaller facilities but can be adapted for bigger facilities. The basic 5-step methodology should remain the same, but the assessment form will need to be adapted to the national and local context (i.e. adding additional indicators to cover more complex settings such as requirements for major surgical and invasive procedures). This adaptation normally takes place at the national level by the Ministry of Health and WHO/UNICEF. </a:t>
            </a:r>
          </a:p>
          <a:p>
            <a:pPr algn="l" rtl="0"/>
            <a:endParaRPr lang="en-US" dirty="0"/>
          </a:p>
          <a:p>
            <a:pPr algn="l" rtl="0"/>
            <a:r>
              <a:rPr lang="en-US" dirty="0"/>
              <a:t>There are often requests to use WASH FIT for national estimates and country comparisons. Refer to the next slide for the differences between WASH FIT assessments and other survey formats using the JMP basic global indicators. </a:t>
            </a:r>
          </a:p>
          <a:p>
            <a:pPr algn="l" rtl="0"/>
            <a:endParaRPr lang="en-US" dirty="0"/>
          </a:p>
          <a:p>
            <a:pPr algn="l" rtl="0"/>
            <a:r>
              <a:rPr lang="en-US" dirty="0"/>
              <a:t>End by saying that here you can see the 5 steps of the cycle which we will focus on for much of this session – and this highlights the points made in the bullets.</a:t>
            </a:r>
          </a:p>
          <a:p>
            <a:pPr algn="l" rtl="0"/>
            <a:endParaRPr lang="en-US" dirty="0"/>
          </a:p>
          <a:p>
            <a:pPr algn="l" rtl="0"/>
            <a:endParaRPr lang="en-US" dirty="0"/>
          </a:p>
        </p:txBody>
      </p:sp>
      <p:sp>
        <p:nvSpPr>
          <p:cNvPr id="4" name="Header Placeholder 3"/>
          <p:cNvSpPr>
            <a:spLocks noGrp="1"/>
          </p:cNvSpPr>
          <p:nvPr>
            <p:ph type="hdr" sz="quarter" idx="10"/>
          </p:nvPr>
        </p:nvSpPr>
        <p:spPr/>
        <p:txBody>
          <a:bodyPr/>
          <a:lstStyle/>
          <a:p>
            <a:r>
              <a:rPr lang="en-GB"/>
              <a:t>World Health Organization</a:t>
            </a:r>
          </a:p>
        </p:txBody>
      </p:sp>
      <p:sp>
        <p:nvSpPr>
          <p:cNvPr id="5" name="Date Placeholder 4"/>
          <p:cNvSpPr>
            <a:spLocks noGrp="1"/>
          </p:cNvSpPr>
          <p:nvPr>
            <p:ph type="dt" idx="11"/>
          </p:nvPr>
        </p:nvSpPr>
        <p:spPr/>
        <p:txBody>
          <a:bodyPr/>
          <a:lstStyle/>
          <a:p>
            <a:fld id="{DD8E448C-4724-4862-830F-5D7B415C9E45}" type="datetime3">
              <a:rPr lang="en-GB" smtClean="0"/>
              <a:pPr/>
              <a:t>1 May, 2022</a:t>
            </a:fld>
            <a:endParaRPr lang="en-GB"/>
          </a:p>
        </p:txBody>
      </p:sp>
      <p:sp>
        <p:nvSpPr>
          <p:cNvPr id="6" name="Slide Number Placeholder 5"/>
          <p:cNvSpPr>
            <a:spLocks noGrp="1"/>
          </p:cNvSpPr>
          <p:nvPr>
            <p:ph type="sldNum" sz="quarter" idx="12"/>
          </p:nvPr>
        </p:nvSpPr>
        <p:spPr/>
        <p:txBody>
          <a:bodyPr/>
          <a:lstStyle/>
          <a:p>
            <a:fld id="{86E9A735-4FB2-480B-B491-2401D8F964D1}" type="slidenum">
              <a:rPr lang="en-GB" smtClean="0"/>
              <a:pPr/>
              <a:t>4</a:t>
            </a:fld>
            <a:endParaRPr lang="en-GB"/>
          </a:p>
        </p:txBody>
      </p:sp>
    </p:spTree>
    <p:extLst>
      <p:ext uri="{BB962C8B-B14F-4D97-AF65-F5344CB8AC3E}">
        <p14:creationId xmlns:p14="http://schemas.microsoft.com/office/powerpoint/2010/main" val="10452715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THE SLIDE</a:t>
            </a:r>
          </a:p>
          <a:p>
            <a:r>
              <a:rPr lang="en-US" b="1" dirty="0"/>
              <a:t>This slide provides an overview of gender inequality issues that arise when thinking about gender inequality in healthcare settings, and what these mean for WASH solutions.</a:t>
            </a:r>
          </a:p>
          <a:p>
            <a:r>
              <a:rPr lang="en-US" b="0" dirty="0"/>
              <a:t>Some gender inequality issues include:</a:t>
            </a:r>
          </a:p>
          <a:p>
            <a:pPr marL="171450" indent="-171450">
              <a:buFont typeface="Arial" panose="020B0604020202020204" pitchFamily="34" charset="0"/>
              <a:buChar char="•"/>
            </a:pPr>
            <a:r>
              <a:rPr lang="en-AU" dirty="0">
                <a:solidFill>
                  <a:srgbClr val="00B0F0"/>
                </a:solidFill>
              </a:rPr>
              <a:t>Lower-levels of women’s leadership in health systems: </a:t>
            </a:r>
            <a:r>
              <a:rPr lang="en-AU" dirty="0"/>
              <a:t>Despite being a female dominated workforce,  low levels of </a:t>
            </a:r>
            <a:r>
              <a:rPr lang="en-AU" dirty="0" err="1"/>
              <a:t>womens</a:t>
            </a:r>
            <a:r>
              <a:rPr lang="en-AU" dirty="0"/>
              <a:t> leadership</a:t>
            </a:r>
          </a:p>
          <a:p>
            <a:pPr marL="171450" indent="-171450">
              <a:buFont typeface="Arial" panose="020B0604020202020204" pitchFamily="34" charset="0"/>
              <a:buChar char="•"/>
            </a:pPr>
            <a:r>
              <a:rPr lang="en-AU" dirty="0">
                <a:solidFill>
                  <a:srgbClr val="00B0F0"/>
                </a:solidFill>
              </a:rPr>
              <a:t>Vulnerability, mistreatment and abuse of women giving birth: Women are at risk of p</a:t>
            </a:r>
            <a:r>
              <a:rPr lang="en-AU" dirty="0"/>
              <a:t>hysical, sexual and verbal abuse as well as neglect and lack of autonomy at time of delivery </a:t>
            </a:r>
          </a:p>
          <a:p>
            <a:pPr marL="171450" indent="-171450">
              <a:buFont typeface="Arial" panose="020B0604020202020204" pitchFamily="34" charset="0"/>
              <a:buChar char="•"/>
            </a:pPr>
            <a:r>
              <a:rPr lang="en-AU" dirty="0">
                <a:solidFill>
                  <a:srgbClr val="00B0F0"/>
                </a:solidFill>
              </a:rPr>
              <a:t>Mistreatment and undervaluing of female healthcare workers: </a:t>
            </a:r>
            <a:r>
              <a:rPr lang="en-AU" dirty="0"/>
              <a:t>Women health care workers and roles such as cleaners can feel powerless to improve WASH in HCFs</a:t>
            </a:r>
            <a:endParaRPr lang="en-US" b="1" dirty="0"/>
          </a:p>
          <a:p>
            <a:endParaRPr lang="en-US" b="1" dirty="0"/>
          </a:p>
          <a:p>
            <a:pPr marL="0" indent="0">
              <a:buNone/>
            </a:pPr>
            <a:r>
              <a:rPr lang="en-AU" sz="3200" dirty="0">
                <a:solidFill>
                  <a:srgbClr val="00B0F0"/>
                </a:solidFill>
              </a:rPr>
              <a:t>Poor WASH for Infection, Prevention and Control in HCFs disproportionately impacts women</a:t>
            </a:r>
            <a:endParaRPr lang="en-AU" sz="3200" dirty="0"/>
          </a:p>
          <a:p>
            <a:pPr lvl="1"/>
            <a:r>
              <a:rPr lang="en-AU" sz="2800" b="1" dirty="0"/>
              <a:t>As workers: </a:t>
            </a:r>
            <a:r>
              <a:rPr lang="en-AU" sz="2800" dirty="0"/>
              <a:t>Women comprise the majority of frontline nurses and midwives globally</a:t>
            </a:r>
          </a:p>
          <a:p>
            <a:pPr lvl="1"/>
            <a:r>
              <a:rPr lang="en-AU" sz="2800" dirty="0"/>
              <a:t>Women manage menstrual periods at work</a:t>
            </a:r>
          </a:p>
          <a:p>
            <a:pPr lvl="1"/>
            <a:r>
              <a:rPr lang="en-AU" sz="2800" b="1" dirty="0"/>
              <a:t>As clients/users: </a:t>
            </a:r>
            <a:r>
              <a:rPr lang="en-AU" sz="2800" dirty="0"/>
              <a:t>Women giving birth. </a:t>
            </a:r>
          </a:p>
          <a:p>
            <a:pPr lvl="1"/>
            <a:r>
              <a:rPr lang="en-AU" sz="2800" dirty="0"/>
              <a:t>Managing post-partum bleeding</a:t>
            </a:r>
          </a:p>
          <a:p>
            <a:pPr lvl="1"/>
            <a:r>
              <a:rPr lang="en-AU" sz="2800" dirty="0"/>
              <a:t>Safety, security, privacy and dignity in using bathing facilities and toilets at a very vulnerable time</a:t>
            </a:r>
          </a:p>
          <a:p>
            <a:pPr marL="0" indent="0">
              <a:buNone/>
            </a:pPr>
            <a:r>
              <a:rPr lang="en-AU" dirty="0">
                <a:solidFill>
                  <a:srgbClr val="00B0F0"/>
                </a:solidFill>
              </a:rPr>
              <a:t>Poor WASH in HCF’s reinforces a gendered division of labour</a:t>
            </a:r>
            <a:endParaRPr lang="en-AU" dirty="0"/>
          </a:p>
          <a:p>
            <a:r>
              <a:rPr lang="en-AU" dirty="0"/>
              <a:t>All over the world, the responsibility for the daily, unpaid task of water collection falls on women and girls. These socially prescribed norms also exist in HCFs. </a:t>
            </a:r>
            <a:endParaRPr lang="en-US" i="1" dirty="0"/>
          </a:p>
          <a:p>
            <a:r>
              <a:rPr lang="en-AU" dirty="0"/>
              <a:t>Unpaid</a:t>
            </a:r>
            <a:endParaRPr lang="en-US" dirty="0"/>
          </a:p>
        </p:txBody>
      </p:sp>
      <p:sp>
        <p:nvSpPr>
          <p:cNvPr id="4" name="Header Placeholder 3"/>
          <p:cNvSpPr>
            <a:spLocks noGrp="1"/>
          </p:cNvSpPr>
          <p:nvPr>
            <p:ph type="hdr" sz="quarter"/>
          </p:nvPr>
        </p:nvSpPr>
        <p:spPr/>
        <p:txBody>
          <a:bodyPr/>
          <a:lstStyle/>
          <a:p>
            <a:r>
              <a:rPr lang="en-GB"/>
              <a:t>World Health Organization</a:t>
            </a:r>
          </a:p>
        </p:txBody>
      </p:sp>
      <p:sp>
        <p:nvSpPr>
          <p:cNvPr id="5" name="Date Placeholder 4"/>
          <p:cNvSpPr>
            <a:spLocks noGrp="1"/>
          </p:cNvSpPr>
          <p:nvPr>
            <p:ph type="dt" idx="1"/>
          </p:nvPr>
        </p:nvSpPr>
        <p:spPr/>
        <p:txBody>
          <a:bodyPr/>
          <a:lstStyle/>
          <a:p>
            <a:fld id="{DD8E448C-4724-4862-830F-5D7B415C9E45}" type="datetime3">
              <a:rPr lang="en-GB" smtClean="0"/>
              <a:pPr/>
              <a:t>1 May, 2022</a:t>
            </a:fld>
            <a:endParaRPr lang="en-GB"/>
          </a:p>
        </p:txBody>
      </p:sp>
      <p:sp>
        <p:nvSpPr>
          <p:cNvPr id="6" name="Slide Number Placeholder 5"/>
          <p:cNvSpPr>
            <a:spLocks noGrp="1"/>
          </p:cNvSpPr>
          <p:nvPr>
            <p:ph type="sldNum" sz="quarter" idx="5"/>
          </p:nvPr>
        </p:nvSpPr>
        <p:spPr/>
        <p:txBody>
          <a:bodyPr/>
          <a:lstStyle/>
          <a:p>
            <a:fld id="{86E9A735-4FB2-480B-B491-2401D8F964D1}" type="slidenum">
              <a:rPr lang="en-GB" smtClean="0"/>
              <a:pPr/>
              <a:t>34</a:t>
            </a:fld>
            <a:endParaRPr lang="en-GB"/>
          </a:p>
        </p:txBody>
      </p:sp>
    </p:spTree>
    <p:extLst>
      <p:ext uri="{BB962C8B-B14F-4D97-AF65-F5344CB8AC3E}">
        <p14:creationId xmlns:p14="http://schemas.microsoft.com/office/powerpoint/2010/main" val="39159561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r>
              <a:rPr lang="en-US" b="1" dirty="0"/>
              <a:t>READ THESE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definition of disability is: </a:t>
            </a:r>
            <a:r>
              <a:rPr lang="en-AU" sz="1200" i="1" kern="1200" dirty="0">
                <a:solidFill>
                  <a:schemeClr val="tx1"/>
                </a:solidFill>
                <a:effectLst/>
                <a:latin typeface="+mn-lt"/>
                <a:ea typeface="+mn-ea"/>
                <a:cs typeface="+mn-cs"/>
              </a:rPr>
              <a:t>“Persons with disabilities include those who have long-term physical, mental, intellectual or sensory </a:t>
            </a:r>
            <a:r>
              <a:rPr lang="en-AU" sz="1200" b="1" i="1" kern="1200" dirty="0">
                <a:solidFill>
                  <a:schemeClr val="tx1"/>
                </a:solidFill>
                <a:effectLst/>
                <a:latin typeface="+mn-lt"/>
                <a:ea typeface="+mn-ea"/>
                <a:cs typeface="+mn-cs"/>
              </a:rPr>
              <a:t>impairments </a:t>
            </a:r>
            <a:r>
              <a:rPr lang="en-AU" sz="1200" i="1" kern="1200" dirty="0">
                <a:solidFill>
                  <a:schemeClr val="tx1"/>
                </a:solidFill>
                <a:effectLst/>
                <a:latin typeface="+mn-lt"/>
                <a:ea typeface="+mn-ea"/>
                <a:cs typeface="+mn-cs"/>
              </a:rPr>
              <a:t>which in interaction with various </a:t>
            </a:r>
            <a:r>
              <a:rPr lang="en-AU" sz="1200" b="1" i="1" kern="1200" dirty="0">
                <a:solidFill>
                  <a:schemeClr val="tx1"/>
                </a:solidFill>
                <a:effectLst/>
                <a:latin typeface="+mn-lt"/>
                <a:ea typeface="+mn-ea"/>
                <a:cs typeface="+mn-cs"/>
              </a:rPr>
              <a:t>barriers </a:t>
            </a:r>
            <a:r>
              <a:rPr lang="en-AU" sz="1200" i="1" kern="1200" dirty="0">
                <a:solidFill>
                  <a:schemeClr val="tx1"/>
                </a:solidFill>
                <a:effectLst/>
                <a:latin typeface="+mn-lt"/>
                <a:ea typeface="+mn-ea"/>
                <a:cs typeface="+mn-cs"/>
              </a:rPr>
              <a:t>may hinder their full and effective participation in society on an equal basis with others.</a:t>
            </a:r>
            <a:r>
              <a:rPr lang="en-AU" sz="1200" kern="1200" dirty="0">
                <a:solidFill>
                  <a:schemeClr val="tx1"/>
                </a:solidFill>
                <a:effectLst/>
                <a:latin typeface="+mn-lt"/>
                <a:ea typeface="+mn-ea"/>
                <a:cs typeface="+mn-cs"/>
              </a:rPr>
              <a:t>” </a:t>
            </a:r>
          </a:p>
          <a:p>
            <a:r>
              <a:rPr lang="en-US" dirty="0"/>
              <a:t>This definition of disability is in the UN Convention on the Rights of People with Disabilities.</a:t>
            </a:r>
          </a:p>
          <a:p>
            <a:r>
              <a:rPr lang="en-US" dirty="0"/>
              <a:t> </a:t>
            </a:r>
          </a:p>
          <a:p>
            <a:r>
              <a:rPr lang="en-US" dirty="0"/>
              <a:t>As WASH actors, we need to focus on removing the </a:t>
            </a:r>
            <a:r>
              <a:rPr lang="en-US" b="1" dirty="0"/>
              <a:t>barriers that a person experiences</a:t>
            </a:r>
            <a:r>
              <a:rPr lang="en-US" b="0" dirty="0"/>
              <a:t>, rather than focusing on their impairment. If we can address and reduce the barriers, then people will be able to enjoy their rights to WASH much more freely.</a:t>
            </a:r>
          </a:p>
          <a:p>
            <a:endParaRPr lang="en-US" b="0" dirty="0"/>
          </a:p>
          <a:p>
            <a:r>
              <a:rPr lang="en-US" b="0" dirty="0"/>
              <a:t>There are three types of barriers to be aware of:</a:t>
            </a:r>
          </a:p>
          <a:p>
            <a:pPr marL="171450" indent="-171450">
              <a:buFontTx/>
              <a:buChar char="-"/>
            </a:pPr>
            <a:r>
              <a:rPr lang="en-US" b="0" dirty="0"/>
              <a:t>Physical barriers </a:t>
            </a:r>
          </a:p>
          <a:p>
            <a:pPr marL="171450" indent="-171450">
              <a:buFontTx/>
              <a:buChar char="-"/>
            </a:pPr>
            <a:r>
              <a:rPr lang="en-US" b="0" dirty="0"/>
              <a:t>Institutional or policy barriers</a:t>
            </a:r>
          </a:p>
          <a:p>
            <a:pPr marL="171450" indent="-171450">
              <a:buFontTx/>
              <a:buChar char="-"/>
            </a:pPr>
            <a:r>
              <a:rPr lang="en-US" b="0" dirty="0"/>
              <a:t>Social and attitudinal barriers.</a:t>
            </a:r>
          </a:p>
          <a:p>
            <a:endParaRPr lang="en-US" dirty="0"/>
          </a:p>
          <a:p>
            <a:pPr algn="l" rtl="0"/>
            <a:endParaRPr lang="en-US" dirty="0"/>
          </a:p>
          <a:p>
            <a:pPr algn="l" rtl="0"/>
            <a:endParaRPr lang="en-US" dirty="0"/>
          </a:p>
        </p:txBody>
      </p:sp>
      <p:sp>
        <p:nvSpPr>
          <p:cNvPr id="4" name="Header Placeholder 3"/>
          <p:cNvSpPr>
            <a:spLocks noGrp="1"/>
          </p:cNvSpPr>
          <p:nvPr>
            <p:ph type="hdr" sz="quarter" idx="10"/>
          </p:nvPr>
        </p:nvSpPr>
        <p:spPr/>
        <p:txBody>
          <a:bodyPr/>
          <a:lstStyle/>
          <a:p>
            <a:r>
              <a:rPr lang="en-GB"/>
              <a:t>World Health Organization</a:t>
            </a:r>
          </a:p>
        </p:txBody>
      </p:sp>
      <p:sp>
        <p:nvSpPr>
          <p:cNvPr id="5" name="Date Placeholder 4"/>
          <p:cNvSpPr>
            <a:spLocks noGrp="1"/>
          </p:cNvSpPr>
          <p:nvPr>
            <p:ph type="dt" idx="11"/>
          </p:nvPr>
        </p:nvSpPr>
        <p:spPr/>
        <p:txBody>
          <a:bodyPr/>
          <a:lstStyle/>
          <a:p>
            <a:fld id="{DD8E448C-4724-4862-830F-5D7B415C9E45}" type="datetime3">
              <a:rPr lang="en-GB" smtClean="0"/>
              <a:pPr/>
              <a:t>1 May, 2022</a:t>
            </a:fld>
            <a:endParaRPr lang="en-GB"/>
          </a:p>
        </p:txBody>
      </p:sp>
      <p:sp>
        <p:nvSpPr>
          <p:cNvPr id="6" name="Slide Number Placeholder 5"/>
          <p:cNvSpPr>
            <a:spLocks noGrp="1"/>
          </p:cNvSpPr>
          <p:nvPr>
            <p:ph type="sldNum" sz="quarter" idx="12"/>
          </p:nvPr>
        </p:nvSpPr>
        <p:spPr/>
        <p:txBody>
          <a:bodyPr/>
          <a:lstStyle/>
          <a:p>
            <a:fld id="{86E9A735-4FB2-480B-B491-2401D8F964D1}" type="slidenum">
              <a:rPr lang="en-GB" smtClean="0"/>
              <a:pPr/>
              <a:t>35</a:t>
            </a:fld>
            <a:endParaRPr lang="en-GB"/>
          </a:p>
        </p:txBody>
      </p:sp>
    </p:spTree>
    <p:extLst>
      <p:ext uri="{BB962C8B-B14F-4D97-AF65-F5344CB8AC3E}">
        <p14:creationId xmlns:p14="http://schemas.microsoft.com/office/powerpoint/2010/main" val="400960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pPr algn="l" rtl="0"/>
            <a:r>
              <a:rPr lang="en-US" b="1" dirty="0"/>
              <a:t>PLAY THE VIDEO</a:t>
            </a:r>
          </a:p>
        </p:txBody>
      </p:sp>
      <p:sp>
        <p:nvSpPr>
          <p:cNvPr id="4" name="Header Placeholder 3"/>
          <p:cNvSpPr>
            <a:spLocks noGrp="1"/>
          </p:cNvSpPr>
          <p:nvPr>
            <p:ph type="hdr" sz="quarter" idx="10"/>
          </p:nvPr>
        </p:nvSpPr>
        <p:spPr/>
        <p:txBody>
          <a:bodyPr/>
          <a:lstStyle/>
          <a:p>
            <a:r>
              <a:rPr lang="en-GB"/>
              <a:t>World Health Organization</a:t>
            </a:r>
          </a:p>
        </p:txBody>
      </p:sp>
      <p:sp>
        <p:nvSpPr>
          <p:cNvPr id="5" name="Date Placeholder 4"/>
          <p:cNvSpPr>
            <a:spLocks noGrp="1"/>
          </p:cNvSpPr>
          <p:nvPr>
            <p:ph type="dt" idx="11"/>
          </p:nvPr>
        </p:nvSpPr>
        <p:spPr/>
        <p:txBody>
          <a:bodyPr/>
          <a:lstStyle/>
          <a:p>
            <a:fld id="{DD8E448C-4724-4862-830F-5D7B415C9E45}" type="datetime3">
              <a:rPr lang="en-GB" smtClean="0"/>
              <a:pPr/>
              <a:t>1 May, 2022</a:t>
            </a:fld>
            <a:endParaRPr lang="en-GB"/>
          </a:p>
        </p:txBody>
      </p:sp>
      <p:sp>
        <p:nvSpPr>
          <p:cNvPr id="6" name="Slide Number Placeholder 5"/>
          <p:cNvSpPr>
            <a:spLocks noGrp="1"/>
          </p:cNvSpPr>
          <p:nvPr>
            <p:ph type="sldNum" sz="quarter" idx="12"/>
          </p:nvPr>
        </p:nvSpPr>
        <p:spPr/>
        <p:txBody>
          <a:bodyPr/>
          <a:lstStyle/>
          <a:p>
            <a:fld id="{86E9A735-4FB2-480B-B491-2401D8F964D1}" type="slidenum">
              <a:rPr lang="en-GB" smtClean="0"/>
              <a:pPr/>
              <a:t>6</a:t>
            </a:fld>
            <a:endParaRPr lang="en-GB"/>
          </a:p>
        </p:txBody>
      </p:sp>
    </p:spTree>
    <p:extLst>
      <p:ext uri="{BB962C8B-B14F-4D97-AF65-F5344CB8AC3E}">
        <p14:creationId xmlns:p14="http://schemas.microsoft.com/office/powerpoint/2010/main" val="2738363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23554" name="Notes Placeholder 2"/>
          <p:cNvSpPr>
            <a:spLocks noGrp="1"/>
          </p:cNvSpPr>
          <p:nvPr>
            <p:ph type="body" idx="1"/>
          </p:nvPr>
        </p:nvSpPr>
        <p:spPr>
          <a:ln/>
        </p:spPr>
        <p:txBody>
          <a:bodyPr/>
          <a:lstStyle/>
          <a:p>
            <a:r>
              <a:rPr lang="en-US" b="1" dirty="0"/>
              <a:t>SAY:</a:t>
            </a:r>
          </a:p>
          <a:p>
            <a:r>
              <a:rPr lang="en-US" dirty="0"/>
              <a:t>First, we are going to reflect on who experiences exclusion, why and what it means. There are three real-life quotes from different perspectives of healthcare workers and users (</a:t>
            </a:r>
            <a:r>
              <a:rPr lang="en-US" b="1" dirty="0"/>
              <a:t>READ THE QUOTES)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Choose 1 quote and spend five minutes writing down reflections to the following questions - </a:t>
            </a:r>
            <a:r>
              <a:rPr lang="en-US" dirty="0">
                <a:ea typeface="ＭＳ Ｐゴシック" pitchFamily="34" charset="-128"/>
              </a:rPr>
              <a:t>work in pairs</a:t>
            </a:r>
            <a:endParaRPr lang="en-US" dirty="0"/>
          </a:p>
          <a:p>
            <a:endParaRPr lang="en-US" dirty="0"/>
          </a:p>
          <a:p>
            <a:pPr marL="914400" lvl="1" indent="-457200">
              <a:buFont typeface="+mj-lt"/>
              <a:buAutoNum type="arabicPeriod"/>
            </a:pPr>
            <a:r>
              <a:rPr lang="en-US" dirty="0"/>
              <a:t>What type of exclusion, marginalization or discrimination is this person experiencing?</a:t>
            </a:r>
          </a:p>
          <a:p>
            <a:pPr marL="914400" lvl="1" indent="-457200">
              <a:buFont typeface="+mj-lt"/>
              <a:buAutoNum type="arabicPeriod"/>
            </a:pPr>
            <a:r>
              <a:rPr lang="en-US" dirty="0"/>
              <a:t>Why are they experiencing this? </a:t>
            </a:r>
          </a:p>
          <a:p>
            <a:pPr marL="914400" lvl="1" indent="-457200">
              <a:buFont typeface="+mj-lt"/>
              <a:buAutoNum type="arabicPeriod"/>
            </a:pPr>
            <a:r>
              <a:rPr lang="en-US" dirty="0"/>
              <a:t>How does it relate to WASH in HCF?</a:t>
            </a:r>
          </a:p>
          <a:p>
            <a:pPr marL="914400" lvl="1" indent="-457200">
              <a:buFont typeface="+mj-lt"/>
              <a:buAutoNum type="arabicPeriod"/>
            </a:pPr>
            <a:endParaRPr lang="en-US" dirty="0"/>
          </a:p>
          <a:p>
            <a:r>
              <a:rPr lang="en-US" dirty="0"/>
              <a:t>After 5 minutes, I will ask people to share one key reflection each.</a:t>
            </a:r>
            <a:endParaRPr lang="en-US" dirty="0">
              <a:ea typeface="ＭＳ Ｐゴシック" pitchFamily="34" charset="-128"/>
            </a:endParaRPr>
          </a:p>
          <a:p>
            <a:r>
              <a:rPr lang="en-US" dirty="0"/>
              <a:t>Once you have chosen a quote, respond to the three reflection questions by writing down your responses.</a:t>
            </a:r>
          </a:p>
          <a:p>
            <a:r>
              <a:rPr lang="en-US" dirty="0"/>
              <a:t>Is everyone is clear on the instructions? </a:t>
            </a:r>
          </a:p>
          <a:p>
            <a:endParaRPr lang="en-US" dirty="0"/>
          </a:p>
          <a:p>
            <a:r>
              <a:rPr lang="en-US" b="1" dirty="0"/>
              <a:t>NOTE FOR TRAINER:</a:t>
            </a:r>
          </a:p>
          <a:p>
            <a:r>
              <a:rPr lang="en-US" dirty="0"/>
              <a:t>- Allow participants five minutes to read the quotes, choose one and write down their reflections. Give a one minute warning so participants know how long they have.</a:t>
            </a:r>
          </a:p>
          <a:p>
            <a:pPr marL="171450" indent="-171450">
              <a:buFontTx/>
              <a:buChar char="-"/>
            </a:pPr>
            <a:endParaRPr lang="en-US" dirty="0"/>
          </a:p>
          <a:p>
            <a:pPr marL="0" indent="0">
              <a:buFontTx/>
              <a:buNone/>
            </a:pPr>
            <a:r>
              <a:rPr lang="en-US" dirty="0"/>
              <a:t>POINTS to help your 5 min discussion AFTER the exercise:</a:t>
            </a:r>
          </a:p>
          <a:p>
            <a:pPr marL="914400" lvl="1" indent="-457200">
              <a:buFont typeface="+mj-lt"/>
              <a:buAutoNum type="arabicPeriod"/>
            </a:pPr>
            <a:r>
              <a:rPr lang="en-US" sz="2400" b="0" dirty="0">
                <a:latin typeface="Arial" panose="020B0604020202020204" pitchFamily="34" charset="0"/>
                <a:cs typeface="Arial" panose="020B0604020202020204" pitchFamily="34" charset="0"/>
              </a:rPr>
              <a:t>What type of exclusion, marginalization or discrimination is this person experiencing?</a:t>
            </a:r>
          </a:p>
          <a:p>
            <a:pPr marL="914400" lvl="1" indent="-457200">
              <a:buFont typeface="+mj-lt"/>
              <a:buAutoNum type="arabicPeriod"/>
            </a:pPr>
            <a:r>
              <a:rPr lang="en-US" sz="2400" b="0" dirty="0">
                <a:latin typeface="Arial" panose="020B0604020202020204" pitchFamily="34" charset="0"/>
                <a:cs typeface="Arial" panose="020B0604020202020204" pitchFamily="34" charset="0"/>
              </a:rPr>
              <a:t>Why are they experiencing this? (hint: consider how their gender, role or disability is relevant)</a:t>
            </a:r>
          </a:p>
          <a:p>
            <a:pPr marL="914400" lvl="1" indent="-457200">
              <a:buFont typeface="+mj-lt"/>
              <a:buAutoNum type="arabicPeriod"/>
            </a:pPr>
            <a:r>
              <a:rPr lang="en-US" sz="2400" b="0" dirty="0">
                <a:latin typeface="Arial" panose="020B0604020202020204" pitchFamily="34" charset="0"/>
                <a:cs typeface="Arial" panose="020B0604020202020204" pitchFamily="34" charset="0"/>
              </a:rPr>
              <a:t>How does it relate to power and WASH in HCF?</a:t>
            </a:r>
          </a:p>
          <a:p>
            <a:pPr rtl="0" eaLnBrk="1" fontAlgn="t" latinLnBrk="0" hangingPunct="1"/>
            <a:endParaRPr lang="en-AU"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What type of challenges is this person experiencing?</a:t>
            </a:r>
            <a:endParaRPr lang="en-AU" sz="1400" b="0"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Why are they experiencing this? </a:t>
            </a:r>
            <a:endParaRPr lang="en-AU" sz="1400" b="0"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How does it relate to WASH in HCF?</a:t>
            </a:r>
            <a:endParaRPr lang="en-AU" sz="14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Quote 1 Midwife</a:t>
            </a:r>
            <a:endParaRPr lang="en-AU" sz="1400" b="0" i="0" u="none" strike="noStrike" kern="1200" dirty="0">
              <a:solidFill>
                <a:schemeClr val="tx1"/>
              </a:solidFill>
              <a:effectLst/>
              <a:latin typeface="+mn-lt"/>
              <a:ea typeface="+mn-ea"/>
              <a:cs typeface="+mn-cs"/>
            </a:endParaRPr>
          </a:p>
          <a:p>
            <a:pPr rtl="0" eaLnBrk="1" fontAlgn="auto" latinLnBrk="0" hangingPunct="1"/>
            <a:r>
              <a:rPr lang="en-AU" sz="1200" b="0" i="0" u="none" strike="noStrike" kern="1200" dirty="0">
                <a:solidFill>
                  <a:schemeClr val="tx1"/>
                </a:solidFill>
                <a:effectLst/>
                <a:latin typeface="+mn-lt"/>
                <a:ea typeface="+mn-ea"/>
                <a:cs typeface="+mn-cs"/>
              </a:rPr>
              <a:t>“People hush me up. I speak my mind and they dislike it. But unless I speak up, how else will the crisis here get solved?”</a:t>
            </a:r>
            <a:endParaRPr lang="en-AU" sz="14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Not being listened to</a:t>
            </a:r>
            <a:endParaRPr lang="en-AU" sz="14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Disrespected </a:t>
            </a:r>
            <a:endParaRPr lang="en-AU" sz="14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Vulnerable and at risk of infection at work</a:t>
            </a:r>
            <a:endParaRPr lang="en-AU" sz="1400" b="0" i="0" u="none" strike="noStrike" kern="1200" dirty="0">
              <a:solidFill>
                <a:schemeClr val="tx1"/>
              </a:solidFill>
              <a:effectLst/>
              <a:latin typeface="+mn-lt"/>
              <a:ea typeface="+mn-ea"/>
              <a:cs typeface="+mn-cs"/>
            </a:endParaRPr>
          </a:p>
          <a:p>
            <a:pPr rtl="0" eaLnBrk="1" fontAlgn="auto" latinLnBrk="0" hangingPunct="1"/>
            <a:r>
              <a:rPr lang="en-US" sz="1200" b="0" i="0" u="none" strike="noStrike" kern="1200" dirty="0">
                <a:solidFill>
                  <a:schemeClr val="tx1"/>
                </a:solidFill>
                <a:effectLst/>
                <a:latin typeface="+mn-lt"/>
                <a:ea typeface="+mn-ea"/>
                <a:cs typeface="+mn-cs"/>
              </a:rPr>
              <a:t>Not listened to based on their gender</a:t>
            </a:r>
            <a:endParaRPr lang="en-AU" sz="1400" b="0" i="0" u="none" strike="noStrike" kern="1200" dirty="0">
              <a:solidFill>
                <a:schemeClr val="tx1"/>
              </a:solidFill>
              <a:effectLst/>
              <a:latin typeface="+mn-lt"/>
              <a:ea typeface="+mn-ea"/>
              <a:cs typeface="+mn-cs"/>
            </a:endParaRPr>
          </a:p>
          <a:p>
            <a:pPr rtl="0" eaLnBrk="1" fontAlgn="auto" latinLnBrk="0" hangingPunct="1"/>
            <a:r>
              <a:rPr lang="en-US" sz="1200" b="0" i="0" u="none" strike="noStrike" kern="1200" dirty="0">
                <a:solidFill>
                  <a:schemeClr val="tx1"/>
                </a:solidFill>
                <a:effectLst/>
                <a:latin typeface="+mn-lt"/>
                <a:ea typeface="+mn-ea"/>
                <a:cs typeface="+mn-cs"/>
              </a:rPr>
              <a:t>Midwives perspectives are not taken seriously </a:t>
            </a:r>
            <a:endParaRPr lang="en-AU" sz="14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Less power than other roles in HCFs to change WASH solutions</a:t>
            </a:r>
            <a:endParaRPr lang="en-AU" sz="14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Poor WASH impacts midwives in their daily work</a:t>
            </a:r>
            <a:endParaRPr lang="en-AU" sz="14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Most midwives are women</a:t>
            </a:r>
            <a:endParaRPr lang="en-AU" sz="14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Quote 2 HCF user with a disability </a:t>
            </a:r>
            <a:endParaRPr lang="en-AU" sz="1400" b="0" i="0" u="none" strike="noStrike" kern="1200" dirty="0">
              <a:solidFill>
                <a:schemeClr val="tx1"/>
              </a:solidFill>
              <a:effectLst/>
              <a:latin typeface="+mn-lt"/>
              <a:ea typeface="+mn-ea"/>
              <a:cs typeface="+mn-cs"/>
            </a:endParaRPr>
          </a:p>
          <a:p>
            <a:pPr rtl="0" eaLnBrk="1" fontAlgn="auto" latinLnBrk="0" hangingPunct="1"/>
            <a:r>
              <a:rPr lang="en-US" sz="1200" b="0" i="0" u="none" strike="noStrike" kern="1200" dirty="0">
                <a:solidFill>
                  <a:schemeClr val="tx1"/>
                </a:solidFill>
                <a:effectLst/>
                <a:latin typeface="+mn-lt"/>
                <a:ea typeface="+mn-ea"/>
                <a:cs typeface="+mn-cs"/>
              </a:rPr>
              <a:t>“We are not like pregnant women as they needs stretchers/ wheelchair at the time of delivery and its short term need but, our requirements are for long term. To be inclusive, we have to think for additional needs for specific groups.”</a:t>
            </a:r>
            <a:endParaRPr lang="en-AU" sz="14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HCFs don’t meet practical needs of people with disabilities, such as aid and equipment to get around</a:t>
            </a:r>
            <a:endParaRPr lang="en-AU" sz="14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Disability is being seen the same as health issues</a:t>
            </a:r>
            <a:endParaRPr lang="en-AU" sz="1400" b="0" i="0" u="none" strike="noStrike" kern="1200" dirty="0">
              <a:solidFill>
                <a:schemeClr val="tx1"/>
              </a:solidFill>
              <a:effectLst/>
              <a:latin typeface="+mn-lt"/>
              <a:ea typeface="+mn-ea"/>
              <a:cs typeface="+mn-cs"/>
            </a:endParaRPr>
          </a:p>
          <a:p>
            <a:pPr rtl="0" eaLnBrk="1" fontAlgn="auto" latinLnBrk="0" hangingPunct="1"/>
            <a:r>
              <a:rPr lang="en-US" sz="1200" b="0" i="0" u="none" strike="noStrike" kern="1200" dirty="0">
                <a:solidFill>
                  <a:schemeClr val="tx1"/>
                </a:solidFill>
                <a:effectLst/>
                <a:latin typeface="+mn-lt"/>
                <a:ea typeface="+mn-ea"/>
                <a:cs typeface="+mn-cs"/>
              </a:rPr>
              <a:t>Disability is not well-understood</a:t>
            </a:r>
            <a:endParaRPr lang="en-AU" sz="1400" b="0" i="0" u="none" strike="noStrike" kern="1200" dirty="0">
              <a:solidFill>
                <a:schemeClr val="tx1"/>
              </a:solidFill>
              <a:effectLst/>
              <a:latin typeface="+mn-lt"/>
              <a:ea typeface="+mn-ea"/>
              <a:cs typeface="+mn-cs"/>
            </a:endParaRPr>
          </a:p>
          <a:p>
            <a:pPr rtl="0" eaLnBrk="1" fontAlgn="auto" latinLnBrk="0" hangingPunct="1"/>
            <a:r>
              <a:rPr lang="en-US" sz="1200" b="0" i="0" u="none" strike="noStrike" kern="1200" dirty="0">
                <a:solidFill>
                  <a:schemeClr val="tx1"/>
                </a:solidFill>
                <a:effectLst/>
                <a:latin typeface="+mn-lt"/>
                <a:ea typeface="+mn-ea"/>
                <a:cs typeface="+mn-cs"/>
              </a:rPr>
              <a:t>Disability is seen as a ‘problem’ or a health issue which can be fixed, rather than a rights issue</a:t>
            </a:r>
            <a:endParaRPr lang="en-AU" sz="14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WASH needs to be physically accessible in HCFs</a:t>
            </a:r>
            <a:endParaRPr lang="en-AU" sz="14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People with disabilities have additional WASH needs which need to be recognized.</a:t>
            </a:r>
            <a:endParaRPr lang="en-AU" sz="14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Quote 3 New mother in Tanzania </a:t>
            </a:r>
            <a:endParaRPr lang="en-AU" sz="1400" b="0" i="0" u="none" strike="noStrike" kern="1200" dirty="0">
              <a:solidFill>
                <a:schemeClr val="tx1"/>
              </a:solidFill>
              <a:effectLst/>
              <a:latin typeface="+mn-lt"/>
              <a:ea typeface="+mn-ea"/>
              <a:cs typeface="+mn-cs"/>
            </a:endParaRPr>
          </a:p>
          <a:p>
            <a:pPr rtl="0" eaLnBrk="1" fontAlgn="auto" latinLnBrk="0" hangingPunct="1"/>
            <a:r>
              <a:rPr lang="en-AU" sz="1200" b="0" i="0" u="none" strike="noStrike" kern="1200" dirty="0">
                <a:solidFill>
                  <a:schemeClr val="tx1"/>
                </a:solidFill>
                <a:effectLst/>
                <a:latin typeface="+mn-lt"/>
                <a:ea typeface="+mn-ea"/>
                <a:cs typeface="+mn-cs"/>
              </a:rPr>
              <a:t>“I brought water to clean the plastic mat that they used because there is no water at the hospital. It’s mandatory to go to the clinic with water, they tell us to clean all the covers. My sister in law helped me..”</a:t>
            </a:r>
            <a:endParaRPr lang="en-AU" sz="14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Women collects own water for birthing</a:t>
            </a:r>
            <a:endParaRPr lang="en-AU" sz="14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Another women helps to clean</a:t>
            </a:r>
            <a:endParaRPr lang="en-AU" sz="14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Risks to health and safety to women and newborn</a:t>
            </a:r>
            <a:endParaRPr lang="en-AU" sz="14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Work burden falling on women</a:t>
            </a:r>
            <a:endParaRPr lang="en-AU" sz="14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They are women </a:t>
            </a:r>
            <a:endParaRPr lang="en-AU" sz="14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There are social norms that they have to collect water/do cleaning</a:t>
            </a:r>
            <a:endParaRPr lang="en-AU" sz="14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Because she is giving birth</a:t>
            </a:r>
            <a:endParaRPr lang="en-AU" sz="14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Because there is no water at the facility</a:t>
            </a:r>
            <a:endParaRPr lang="en-AU" sz="14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There is limited WASH available to women giving birth</a:t>
            </a:r>
            <a:endParaRPr lang="en-AU" sz="14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Women giving birth don’t have power to demand WASH</a:t>
            </a:r>
            <a:endParaRPr lang="en-AU" sz="14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Women provide extra care and cleaning support</a:t>
            </a:r>
            <a:endParaRPr lang="en-AU" sz="1400" b="0" i="0" u="none" strike="noStrike" kern="1200" dirty="0">
              <a:solidFill>
                <a:schemeClr val="tx1"/>
              </a:solidFill>
              <a:effectLst/>
              <a:latin typeface="+mn-lt"/>
              <a:ea typeface="+mn-ea"/>
              <a:cs typeface="+mn-cs"/>
            </a:endParaRPr>
          </a:p>
          <a:p>
            <a:pPr marL="457200" lvl="1" indent="0">
              <a:buFont typeface="+mj-lt"/>
              <a:buNone/>
            </a:pPr>
            <a:endParaRPr lang="en-US" sz="2400" b="0" dirty="0">
              <a:latin typeface="Arial" panose="020B0604020202020204" pitchFamily="34" charset="0"/>
              <a:cs typeface="Arial" panose="020B0604020202020204" pitchFamily="34" charset="0"/>
            </a:endParaRPr>
          </a:p>
        </p:txBody>
      </p:sp>
      <p:sp>
        <p:nvSpPr>
          <p:cNvPr id="23555" name="Slide Number Placeholder 3"/>
          <p:cNvSpPr>
            <a:spLocks noGrp="1"/>
          </p:cNvSpPr>
          <p:nvPr>
            <p:ph type="sldNum" sz="quarter"/>
          </p:nvPr>
        </p:nvSpPr>
        <p:spPr>
          <a:noFill/>
        </p:spPr>
        <p:txBody>
          <a:bodyPr/>
          <a:lstStyle>
            <a:lvl1pPr marL="212705" indent="-212705" eaLnBrk="0" hangingPunct="0">
              <a:tabLst>
                <a:tab pos="713186" algn="l"/>
                <a:tab pos="1426373" algn="l"/>
                <a:tab pos="2139559" algn="l"/>
                <a:tab pos="2852745" algn="l"/>
              </a:tabLst>
              <a:defRPr sz="2400">
                <a:solidFill>
                  <a:schemeClr val="bg1"/>
                </a:solidFill>
                <a:latin typeface="Arial" pitchFamily="34" charset="0"/>
                <a:ea typeface="ＭＳ Ｐゴシック" pitchFamily="34" charset="-128"/>
              </a:defRPr>
            </a:lvl1pPr>
            <a:lvl2pPr eaLnBrk="0" hangingPunct="0">
              <a:tabLst>
                <a:tab pos="713186" algn="l"/>
                <a:tab pos="1426373" algn="l"/>
                <a:tab pos="2139559" algn="l"/>
                <a:tab pos="2852745" algn="l"/>
              </a:tabLst>
              <a:defRPr sz="2400">
                <a:solidFill>
                  <a:schemeClr val="bg1"/>
                </a:solidFill>
                <a:latin typeface="Arial" pitchFamily="34" charset="0"/>
                <a:ea typeface="ＭＳ Ｐゴシック" pitchFamily="34" charset="-128"/>
              </a:defRPr>
            </a:lvl2pPr>
            <a:lvl3pPr eaLnBrk="0" hangingPunct="0">
              <a:tabLst>
                <a:tab pos="713186" algn="l"/>
                <a:tab pos="1426373" algn="l"/>
                <a:tab pos="2139559" algn="l"/>
                <a:tab pos="2852745" algn="l"/>
              </a:tabLst>
              <a:defRPr sz="2400">
                <a:solidFill>
                  <a:schemeClr val="bg1"/>
                </a:solidFill>
                <a:latin typeface="Arial" pitchFamily="34" charset="0"/>
                <a:ea typeface="ＭＳ Ｐゴシック" pitchFamily="34" charset="-128"/>
              </a:defRPr>
            </a:lvl3pPr>
            <a:lvl4pPr eaLnBrk="0" hangingPunct="0">
              <a:tabLst>
                <a:tab pos="713186" algn="l"/>
                <a:tab pos="1426373" algn="l"/>
                <a:tab pos="2139559" algn="l"/>
                <a:tab pos="2852745" algn="l"/>
              </a:tabLst>
              <a:defRPr sz="2400">
                <a:solidFill>
                  <a:schemeClr val="bg1"/>
                </a:solidFill>
                <a:latin typeface="Arial" pitchFamily="34" charset="0"/>
                <a:ea typeface="ＭＳ Ｐゴシック" pitchFamily="34" charset="-128"/>
              </a:defRPr>
            </a:lvl4pPr>
            <a:lvl5pPr eaLnBrk="0" hangingPunct="0">
              <a:tabLst>
                <a:tab pos="713186" algn="l"/>
                <a:tab pos="1426373" algn="l"/>
                <a:tab pos="2139559" algn="l"/>
                <a:tab pos="2852745" algn="l"/>
              </a:tabLst>
              <a:defRPr sz="2400">
                <a:solidFill>
                  <a:schemeClr val="bg1"/>
                </a:solidFill>
                <a:latin typeface="Arial" pitchFamily="34" charset="0"/>
                <a:ea typeface="ＭＳ Ｐゴシック" pitchFamily="34" charset="-128"/>
              </a:defRPr>
            </a:lvl5pPr>
            <a:lvl6pPr marL="2477384" indent="-225217" defTabSz="442614" eaLnBrk="0" fontAlgn="base" hangingPunct="0">
              <a:spcBef>
                <a:spcPct val="0"/>
              </a:spcBef>
              <a:spcAft>
                <a:spcPct val="0"/>
              </a:spcAft>
              <a:buClr>
                <a:srgbClr val="000000"/>
              </a:buClr>
              <a:buSzPct val="100000"/>
              <a:buFont typeface="Times New Roman" pitchFamily="18" charset="0"/>
              <a:tabLst>
                <a:tab pos="713186" algn="l"/>
                <a:tab pos="1426373" algn="l"/>
                <a:tab pos="2139559" algn="l"/>
                <a:tab pos="2852745" algn="l"/>
              </a:tabLst>
              <a:defRPr sz="2400">
                <a:solidFill>
                  <a:schemeClr val="bg1"/>
                </a:solidFill>
                <a:latin typeface="Arial" pitchFamily="34" charset="0"/>
                <a:ea typeface="ＭＳ Ｐゴシック" pitchFamily="34" charset="-128"/>
              </a:defRPr>
            </a:lvl6pPr>
            <a:lvl7pPr marL="2927817" indent="-225217" defTabSz="442614" eaLnBrk="0" fontAlgn="base" hangingPunct="0">
              <a:spcBef>
                <a:spcPct val="0"/>
              </a:spcBef>
              <a:spcAft>
                <a:spcPct val="0"/>
              </a:spcAft>
              <a:buClr>
                <a:srgbClr val="000000"/>
              </a:buClr>
              <a:buSzPct val="100000"/>
              <a:buFont typeface="Times New Roman" pitchFamily="18" charset="0"/>
              <a:tabLst>
                <a:tab pos="713186" algn="l"/>
                <a:tab pos="1426373" algn="l"/>
                <a:tab pos="2139559" algn="l"/>
                <a:tab pos="2852745" algn="l"/>
              </a:tabLst>
              <a:defRPr sz="2400">
                <a:solidFill>
                  <a:schemeClr val="bg1"/>
                </a:solidFill>
                <a:latin typeface="Arial" pitchFamily="34" charset="0"/>
                <a:ea typeface="ＭＳ Ｐゴシック" pitchFamily="34" charset="-128"/>
              </a:defRPr>
            </a:lvl7pPr>
            <a:lvl8pPr marL="3378251" indent="-225217" defTabSz="442614" eaLnBrk="0" fontAlgn="base" hangingPunct="0">
              <a:spcBef>
                <a:spcPct val="0"/>
              </a:spcBef>
              <a:spcAft>
                <a:spcPct val="0"/>
              </a:spcAft>
              <a:buClr>
                <a:srgbClr val="000000"/>
              </a:buClr>
              <a:buSzPct val="100000"/>
              <a:buFont typeface="Times New Roman" pitchFamily="18" charset="0"/>
              <a:tabLst>
                <a:tab pos="713186" algn="l"/>
                <a:tab pos="1426373" algn="l"/>
                <a:tab pos="2139559" algn="l"/>
                <a:tab pos="2852745" algn="l"/>
              </a:tabLst>
              <a:defRPr sz="2400">
                <a:solidFill>
                  <a:schemeClr val="bg1"/>
                </a:solidFill>
                <a:latin typeface="Arial" pitchFamily="34" charset="0"/>
                <a:ea typeface="ＭＳ Ｐゴシック" pitchFamily="34" charset="-128"/>
              </a:defRPr>
            </a:lvl8pPr>
            <a:lvl9pPr marL="3828684" indent="-225217" defTabSz="442614" eaLnBrk="0" fontAlgn="base" hangingPunct="0">
              <a:spcBef>
                <a:spcPct val="0"/>
              </a:spcBef>
              <a:spcAft>
                <a:spcPct val="0"/>
              </a:spcAft>
              <a:buClr>
                <a:srgbClr val="000000"/>
              </a:buClr>
              <a:buSzPct val="100000"/>
              <a:buFont typeface="Times New Roman" pitchFamily="18" charset="0"/>
              <a:tabLst>
                <a:tab pos="713186" algn="l"/>
                <a:tab pos="1426373" algn="l"/>
                <a:tab pos="2139559" algn="l"/>
                <a:tab pos="2852745" algn="l"/>
              </a:tabLst>
              <a:defRPr sz="2400">
                <a:solidFill>
                  <a:schemeClr val="bg1"/>
                </a:solidFill>
                <a:latin typeface="Arial" pitchFamily="34" charset="0"/>
                <a:ea typeface="ＭＳ Ｐゴシック" pitchFamily="34" charset="-128"/>
              </a:defRPr>
            </a:lvl9pPr>
          </a:lstStyle>
          <a:p>
            <a:pPr marL="212705" marR="0" lvl="0" indent="-212705" algn="r" defTabSz="914400" rtl="1" eaLnBrk="1" fontAlgn="base" latinLnBrk="0" hangingPunct="1">
              <a:lnSpc>
                <a:spcPct val="100000"/>
              </a:lnSpc>
              <a:spcBef>
                <a:spcPct val="0"/>
              </a:spcBef>
              <a:spcAft>
                <a:spcPct val="0"/>
              </a:spcAft>
              <a:buClrTx/>
              <a:buSzTx/>
              <a:buFontTx/>
              <a:buNone/>
              <a:tabLst>
                <a:tab pos="713186" algn="l"/>
                <a:tab pos="1426373" algn="l"/>
                <a:tab pos="2139559" algn="l"/>
                <a:tab pos="2852745" algn="l"/>
              </a:tabLst>
              <a:defRPr/>
            </a:pPr>
            <a:fld id="{0C442EA1-28D9-4A49-A956-4E44A911E282}" type="slidenum">
              <a:rPr kumimoji="0" lang="en-CA" sz="1200" b="0" i="0" u="none" strike="noStrike" kern="1200" cap="none" spc="0" normalizeH="0" baseline="0" noProof="0">
                <a:ln>
                  <a:noFill/>
                </a:ln>
                <a:solidFill>
                  <a:srgbClr val="000000"/>
                </a:solidFill>
                <a:effectLst/>
                <a:uLnTx/>
                <a:uFillTx/>
                <a:latin typeface="Times New Roman" pitchFamily="18" charset="0"/>
                <a:ea typeface="Arial Unicode MS" pitchFamily="34" charset="-128"/>
                <a:cs typeface="Arial" pitchFamily="34" charset="0"/>
              </a:rPr>
              <a:pPr marL="212705" marR="0" lvl="0" indent="-212705" algn="r" defTabSz="914400" rtl="1" eaLnBrk="1" fontAlgn="base" latinLnBrk="0" hangingPunct="1">
                <a:lnSpc>
                  <a:spcPct val="100000"/>
                </a:lnSpc>
                <a:spcBef>
                  <a:spcPct val="0"/>
                </a:spcBef>
                <a:spcAft>
                  <a:spcPct val="0"/>
                </a:spcAft>
                <a:buClrTx/>
                <a:buSzTx/>
                <a:buFontTx/>
                <a:buNone/>
                <a:tabLst>
                  <a:tab pos="713186" algn="l"/>
                  <a:tab pos="1426373" algn="l"/>
                  <a:tab pos="2139559" algn="l"/>
                  <a:tab pos="2852745" algn="l"/>
                </a:tabLst>
                <a:defRPr/>
              </a:pPr>
              <a:t>7</a:t>
            </a:fld>
            <a:endParaRPr kumimoji="0" lang="en-CA" sz="1200" b="0" i="0" u="none" strike="noStrike" kern="1200" cap="none" spc="0" normalizeH="0" baseline="0" noProof="0">
              <a:ln>
                <a:noFill/>
              </a:ln>
              <a:solidFill>
                <a:srgbClr val="000000"/>
              </a:solidFill>
              <a:effectLst/>
              <a:uLnTx/>
              <a:uFillTx/>
              <a:latin typeface="Times New Roman" pitchFamily="18" charset="0"/>
              <a:ea typeface="Arial Unicode MS" pitchFamily="34" charset="-128"/>
              <a:cs typeface="Arial" pitchFamily="34" charset="0"/>
            </a:endParaRPr>
          </a:p>
        </p:txBody>
      </p:sp>
    </p:spTree>
    <p:extLst>
      <p:ext uri="{BB962C8B-B14F-4D97-AF65-F5344CB8AC3E}">
        <p14:creationId xmlns:p14="http://schemas.microsoft.com/office/powerpoint/2010/main" val="2457402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800" b="1" dirty="0"/>
              <a:t>READ THE SLIDE </a:t>
            </a:r>
          </a:p>
          <a:p>
            <a:pPr marL="0" indent="0">
              <a:buFont typeface="Arial" panose="020B0604020202020204" pitchFamily="34" charset="0"/>
              <a:buNone/>
            </a:pPr>
            <a:r>
              <a:rPr lang="en-GB" sz="1800" b="1" dirty="0"/>
              <a:t>SAY:</a:t>
            </a:r>
          </a:p>
          <a:p>
            <a:pPr marL="0" indent="0">
              <a:buFont typeface="Arial" panose="020B0604020202020204" pitchFamily="34" charset="0"/>
              <a:buNone/>
            </a:pPr>
            <a:endParaRPr lang="en-GB" sz="1800" dirty="0"/>
          </a:p>
          <a:p>
            <a:pPr marL="171450" indent="-171450">
              <a:buFont typeface="Arial" panose="020B0604020202020204" pitchFamily="34" charset="0"/>
              <a:buChar char="•"/>
            </a:pPr>
            <a:r>
              <a:rPr lang="en-GB" sz="1800" dirty="0"/>
              <a:t>The design and management of WASH services in health care facilities must consider a variety of user needs. </a:t>
            </a:r>
          </a:p>
          <a:p>
            <a:pPr marL="171450" indent="-171450">
              <a:buFont typeface="Arial" panose="020B0604020202020204" pitchFamily="34" charset="0"/>
              <a:buChar char="•"/>
            </a:pPr>
            <a:endParaRPr lang="en-GB" sz="1800" dirty="0"/>
          </a:p>
          <a:p>
            <a:pPr marL="171450" indent="-171450">
              <a:buFont typeface="Arial" panose="020B0604020202020204" pitchFamily="34" charset="0"/>
              <a:buChar char="•"/>
            </a:pPr>
            <a:r>
              <a:rPr lang="en-GB" sz="1800" dirty="0"/>
              <a:t>Considerations: accessibility, safety, privacy, social appropriateness or acceptability and the comfort of these many different </a:t>
            </a:r>
          </a:p>
          <a:p>
            <a:pPr marL="171450" indent="-171450">
              <a:buFont typeface="Arial" panose="020B0604020202020204" pitchFamily="34" charset="0"/>
              <a:buChar char="•"/>
            </a:pPr>
            <a:endParaRPr lang="en-GB" sz="1800" dirty="0"/>
          </a:p>
          <a:p>
            <a:pPr marL="171450" indent="-171450">
              <a:buFont typeface="Arial" panose="020B0604020202020204" pitchFamily="34" charset="0"/>
              <a:buChar char="•"/>
            </a:pPr>
            <a:r>
              <a:rPr lang="en-GB" sz="1800" dirty="0"/>
              <a:t>Users include: women during childbirth and menstruating women, infants and children, older people, people with disabilities, people experiencing injury, illness or incontinence and female staff. </a:t>
            </a:r>
          </a:p>
          <a:p>
            <a:pPr marL="171450" indent="-171450">
              <a:buFont typeface="Arial" panose="020B0604020202020204" pitchFamily="34" charset="0"/>
              <a:buChar char="•"/>
            </a:pPr>
            <a:endParaRPr lang="en-GB" sz="1800" dirty="0"/>
          </a:p>
          <a:p>
            <a:pPr marL="171450" indent="-171450">
              <a:buFont typeface="Arial" panose="020B0604020202020204" pitchFamily="34" charset="0"/>
              <a:buChar char="•"/>
            </a:pPr>
            <a:r>
              <a:rPr lang="en-GB" sz="1800" dirty="0"/>
              <a:t>Female patients and staff may face negative impacts of cultural taboos around menstruation and post-birth bleeding. </a:t>
            </a:r>
          </a:p>
          <a:p>
            <a:pPr marL="171450" indent="-171450">
              <a:buFont typeface="Arial" panose="020B0604020202020204" pitchFamily="34" charset="0"/>
              <a:buChar char="•"/>
            </a:pPr>
            <a:endParaRPr lang="en-GB" sz="1800" dirty="0"/>
          </a:p>
          <a:p>
            <a:pPr marL="171450" indent="-171450">
              <a:buFont typeface="Arial" panose="020B0604020202020204" pitchFamily="34" charset="0"/>
              <a:buChar char="•"/>
            </a:pPr>
            <a:r>
              <a:rPr lang="en-GB" sz="1800" dirty="0"/>
              <a:t>Women’s WASH needs, and protection from gender-based violence</a:t>
            </a:r>
            <a:endParaRPr lang="en-AU" sz="1800" dirty="0"/>
          </a:p>
          <a:p>
            <a:pPr algn="l" rtl="0"/>
            <a:endParaRPr lang="en-US" dirty="0"/>
          </a:p>
        </p:txBody>
      </p:sp>
      <p:sp>
        <p:nvSpPr>
          <p:cNvPr id="4" name="Header Placeholder 3"/>
          <p:cNvSpPr>
            <a:spLocks noGrp="1"/>
          </p:cNvSpPr>
          <p:nvPr>
            <p:ph type="hdr" sz="quarter"/>
          </p:nvPr>
        </p:nvSpPr>
        <p:spPr/>
        <p:txBody>
          <a:bodyPr/>
          <a:lstStyle/>
          <a:p>
            <a:r>
              <a:rPr lang="en-GB"/>
              <a:t>World Health Organization</a:t>
            </a:r>
          </a:p>
        </p:txBody>
      </p:sp>
      <p:sp>
        <p:nvSpPr>
          <p:cNvPr id="5" name="Date Placeholder 4"/>
          <p:cNvSpPr>
            <a:spLocks noGrp="1"/>
          </p:cNvSpPr>
          <p:nvPr>
            <p:ph type="dt" idx="1"/>
          </p:nvPr>
        </p:nvSpPr>
        <p:spPr/>
        <p:txBody>
          <a:bodyPr/>
          <a:lstStyle/>
          <a:p>
            <a:fld id="{DD8E448C-4724-4862-830F-5D7B415C9E45}" type="datetime3">
              <a:rPr lang="en-GB" smtClean="0"/>
              <a:pPr/>
              <a:t>1 May, 2022</a:t>
            </a:fld>
            <a:endParaRPr lang="en-GB"/>
          </a:p>
        </p:txBody>
      </p:sp>
      <p:sp>
        <p:nvSpPr>
          <p:cNvPr id="6" name="Slide Number Placeholder 5"/>
          <p:cNvSpPr>
            <a:spLocks noGrp="1"/>
          </p:cNvSpPr>
          <p:nvPr>
            <p:ph type="sldNum" sz="quarter" idx="5"/>
          </p:nvPr>
        </p:nvSpPr>
        <p:spPr/>
        <p:txBody>
          <a:bodyPr/>
          <a:lstStyle/>
          <a:p>
            <a:fld id="{86E9A735-4FB2-480B-B491-2401D8F964D1}" type="slidenum">
              <a:rPr lang="en-GB" smtClean="0"/>
              <a:pPr/>
              <a:t>8</a:t>
            </a:fld>
            <a:endParaRPr lang="en-GB"/>
          </a:p>
        </p:txBody>
      </p:sp>
    </p:spTree>
    <p:extLst>
      <p:ext uri="{BB962C8B-B14F-4D97-AF65-F5344CB8AC3E}">
        <p14:creationId xmlns:p14="http://schemas.microsoft.com/office/powerpoint/2010/main" val="4024146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THE SLIDE</a:t>
            </a:r>
          </a:p>
          <a:p>
            <a:r>
              <a:rPr lang="en-US" b="1" dirty="0"/>
              <a:t>SAY:</a:t>
            </a:r>
          </a:p>
          <a:p>
            <a:endParaRPr lang="en-US" b="1" dirty="0"/>
          </a:p>
          <a:p>
            <a:r>
              <a:rPr lang="en-AU" b="0" dirty="0"/>
              <a:t>There are many factors which impact a persons access to WASH in HCFs. </a:t>
            </a:r>
          </a:p>
          <a:p>
            <a:endParaRPr lang="en-AU" b="0" dirty="0"/>
          </a:p>
          <a:p>
            <a:r>
              <a:rPr lang="en-AU" b="0" dirty="0"/>
              <a:t>These include individual factors like their age, gender, race, or ethnicity. </a:t>
            </a:r>
          </a:p>
          <a:p>
            <a:endParaRPr lang="en-AU" b="0" dirty="0"/>
          </a:p>
          <a:p>
            <a:r>
              <a:rPr lang="en-AU" b="0" dirty="0"/>
              <a:t>Their disability, which caste group or religion they are from.</a:t>
            </a:r>
          </a:p>
          <a:p>
            <a:endParaRPr lang="en-AU" b="0" dirty="0"/>
          </a:p>
          <a:p>
            <a:r>
              <a:rPr lang="en-AU" b="0" dirty="0"/>
              <a:t>Poverty is also a factor that intersects with all of these, as does gender.</a:t>
            </a:r>
          </a:p>
          <a:p>
            <a:endParaRPr lang="en-AU" b="0" dirty="0"/>
          </a:p>
          <a:p>
            <a:r>
              <a:rPr lang="en-AU" b="0" dirty="0"/>
              <a:t>Poor WASH disproportionately impacts all of these groups, as they will likely experience greater discrimination, exclusion and marginalisation when using wash or health services.</a:t>
            </a:r>
            <a:endParaRPr lang="en-US" b="0" dirty="0"/>
          </a:p>
        </p:txBody>
      </p:sp>
      <p:sp>
        <p:nvSpPr>
          <p:cNvPr id="4" name="Header Placeholder 3"/>
          <p:cNvSpPr>
            <a:spLocks noGrp="1"/>
          </p:cNvSpPr>
          <p:nvPr>
            <p:ph type="hdr" sz="quarter"/>
          </p:nvPr>
        </p:nvSpPr>
        <p:spPr/>
        <p:txBody>
          <a:bodyPr/>
          <a:lstStyle/>
          <a:p>
            <a:r>
              <a:rPr lang="en-GB"/>
              <a:t>World Health Organization</a:t>
            </a:r>
          </a:p>
        </p:txBody>
      </p:sp>
      <p:sp>
        <p:nvSpPr>
          <p:cNvPr id="5" name="Date Placeholder 4"/>
          <p:cNvSpPr>
            <a:spLocks noGrp="1"/>
          </p:cNvSpPr>
          <p:nvPr>
            <p:ph type="dt" idx="1"/>
          </p:nvPr>
        </p:nvSpPr>
        <p:spPr/>
        <p:txBody>
          <a:bodyPr/>
          <a:lstStyle/>
          <a:p>
            <a:fld id="{DD8E448C-4724-4862-830F-5D7B415C9E45}" type="datetime3">
              <a:rPr lang="en-GB" smtClean="0"/>
              <a:pPr/>
              <a:t>1 May, 2022</a:t>
            </a:fld>
            <a:endParaRPr lang="en-GB"/>
          </a:p>
        </p:txBody>
      </p:sp>
      <p:sp>
        <p:nvSpPr>
          <p:cNvPr id="6" name="Slide Number Placeholder 5"/>
          <p:cNvSpPr>
            <a:spLocks noGrp="1"/>
          </p:cNvSpPr>
          <p:nvPr>
            <p:ph type="sldNum" sz="quarter" idx="5"/>
          </p:nvPr>
        </p:nvSpPr>
        <p:spPr/>
        <p:txBody>
          <a:bodyPr/>
          <a:lstStyle/>
          <a:p>
            <a:fld id="{86E9A735-4FB2-480B-B491-2401D8F964D1}" type="slidenum">
              <a:rPr lang="en-GB" smtClean="0"/>
              <a:pPr/>
              <a:t>9</a:t>
            </a:fld>
            <a:endParaRPr lang="en-GB"/>
          </a:p>
        </p:txBody>
      </p:sp>
    </p:spTree>
    <p:extLst>
      <p:ext uri="{BB962C8B-B14F-4D97-AF65-F5344CB8AC3E}">
        <p14:creationId xmlns:p14="http://schemas.microsoft.com/office/powerpoint/2010/main" val="1798126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THE SLIDE</a:t>
            </a:r>
          </a:p>
        </p:txBody>
      </p:sp>
      <p:sp>
        <p:nvSpPr>
          <p:cNvPr id="4" name="Slide Number Placeholder 3"/>
          <p:cNvSpPr>
            <a:spLocks noGrp="1"/>
          </p:cNvSpPr>
          <p:nvPr>
            <p:ph type="sldNum" sz="quarter" idx="5"/>
          </p:nvPr>
        </p:nvSpPr>
        <p:spPr/>
        <p:txBody>
          <a:bodyPr/>
          <a:lstStyle/>
          <a:p>
            <a:fld id="{1A726373-7D22-544E-9DBC-8BFD566913FD}" type="slidenum">
              <a:rPr lang="en-US" smtClean="0"/>
              <a:t>10</a:t>
            </a:fld>
            <a:endParaRPr lang="en-US"/>
          </a:p>
        </p:txBody>
      </p:sp>
    </p:spTree>
    <p:extLst>
      <p:ext uri="{BB962C8B-B14F-4D97-AF65-F5344CB8AC3E}">
        <p14:creationId xmlns:p14="http://schemas.microsoft.com/office/powerpoint/2010/main" val="480668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These principles particularly apply to the WASH FIT team. </a:t>
            </a:r>
          </a:p>
        </p:txBody>
      </p:sp>
      <p:sp>
        <p:nvSpPr>
          <p:cNvPr id="4" name="Slide Number Placeholder 3"/>
          <p:cNvSpPr>
            <a:spLocks noGrp="1"/>
          </p:cNvSpPr>
          <p:nvPr>
            <p:ph type="sldNum" sz="quarter" idx="5"/>
          </p:nvPr>
        </p:nvSpPr>
        <p:spPr/>
        <p:txBody>
          <a:bodyPr/>
          <a:lstStyle/>
          <a:p>
            <a:fld id="{1A726373-7D22-544E-9DBC-8BFD566913FD}" type="slidenum">
              <a:rPr lang="en-US" smtClean="0"/>
              <a:t>11</a:t>
            </a:fld>
            <a:endParaRPr lang="en-US"/>
          </a:p>
        </p:txBody>
      </p:sp>
    </p:spTree>
    <p:extLst>
      <p:ext uri="{BB962C8B-B14F-4D97-AF65-F5344CB8AC3E}">
        <p14:creationId xmlns:p14="http://schemas.microsoft.com/office/powerpoint/2010/main" val="7694535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cSld name="cover">
    <p:bg>
      <p:bgRef idx="1001">
        <a:schemeClr val="bg1"/>
      </p:bgRef>
    </p:bg>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B2448C31-E4AD-0D4B-AAB3-66C080573C9D}"/>
              </a:ext>
            </a:extLst>
          </p:cNvPr>
          <p:cNvSpPr>
            <a:spLocks noGrp="1"/>
          </p:cNvSpPr>
          <p:nvPr>
            <p:ph type="pic" sz="quarter" idx="10"/>
          </p:nvPr>
        </p:nvSpPr>
        <p:spPr>
          <a:xfrm>
            <a:off x="0" y="0"/>
            <a:ext cx="12192000" cy="6858000"/>
          </a:xfrm>
          <a:prstGeom prst="rect">
            <a:avLst/>
          </a:prstGeom>
        </p:spPr>
        <p:txBody>
          <a:bodyPr/>
          <a:lstStyle>
            <a:lvl1pPr marL="0" indent="0">
              <a:buNone/>
              <a:defRPr/>
            </a:lvl1pPr>
          </a:lstStyle>
          <a:p>
            <a:r>
              <a:rPr lang="en-GB"/>
              <a:t>Click icon to add picture</a:t>
            </a:r>
            <a:endParaRPr lang="it-IT" dirty="0"/>
          </a:p>
        </p:txBody>
      </p:sp>
      <p:pic>
        <p:nvPicPr>
          <p:cNvPr id="6" name="Immagine 5">
            <a:extLst>
              <a:ext uri="{FF2B5EF4-FFF2-40B4-BE49-F238E27FC236}">
                <a16:creationId xmlns:a16="http://schemas.microsoft.com/office/drawing/2014/main" id="{3EAC2CCC-1753-0242-9D41-361F5C5D53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Immagine 7">
            <a:extLst>
              <a:ext uri="{FF2B5EF4-FFF2-40B4-BE49-F238E27FC236}">
                <a16:creationId xmlns:a16="http://schemas.microsoft.com/office/drawing/2014/main" id="{6E94337F-32D6-6449-B5CE-B43DB386C5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Immagine 9">
            <a:extLst>
              <a:ext uri="{FF2B5EF4-FFF2-40B4-BE49-F238E27FC236}">
                <a16:creationId xmlns:a16="http://schemas.microsoft.com/office/drawing/2014/main" id="{624E6537-2E98-124F-A2E7-51DA14D2AE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Immagine 3">
            <a:extLst>
              <a:ext uri="{FF2B5EF4-FFF2-40B4-BE49-F238E27FC236}">
                <a16:creationId xmlns:a16="http://schemas.microsoft.com/office/drawing/2014/main" id="{273AD308-B796-D244-B841-12D8A98763E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Immagine 5">
            <a:extLst>
              <a:ext uri="{FF2B5EF4-FFF2-40B4-BE49-F238E27FC236}">
                <a16:creationId xmlns:a16="http://schemas.microsoft.com/office/drawing/2014/main" id="{8A6F27C2-EF68-6C44-A840-6335E83563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Immagine 7">
            <a:extLst>
              <a:ext uri="{FF2B5EF4-FFF2-40B4-BE49-F238E27FC236}">
                <a16:creationId xmlns:a16="http://schemas.microsoft.com/office/drawing/2014/main" id="{B3E747DD-816C-1F4B-942E-AC394CB3A17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Immagine 9">
            <a:extLst>
              <a:ext uri="{FF2B5EF4-FFF2-40B4-BE49-F238E27FC236}">
                <a16:creationId xmlns:a16="http://schemas.microsoft.com/office/drawing/2014/main" id="{70ED6065-E9AD-194B-9DEC-315FFCB3247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Immagine 3">
            <a:extLst>
              <a:ext uri="{FF2B5EF4-FFF2-40B4-BE49-F238E27FC236}">
                <a16:creationId xmlns:a16="http://schemas.microsoft.com/office/drawing/2014/main" id="{E53084CB-DAB7-7B4A-9145-79D2766C12F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5609712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 Stories_title + text">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B59F58D3-7068-F34D-8D78-464CA804824C}"/>
              </a:ext>
            </a:extLst>
          </p:cNvPr>
          <p:cNvSpPr/>
          <p:nvPr/>
        </p:nvSpPr>
        <p:spPr>
          <a:xfrm>
            <a:off x="0" y="-1"/>
            <a:ext cx="5257800" cy="37640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numero diapositiva 5">
            <a:extLst>
              <a:ext uri="{FF2B5EF4-FFF2-40B4-BE49-F238E27FC236}">
                <a16:creationId xmlns:a16="http://schemas.microsoft.com/office/drawing/2014/main" id="{8960C2D8-5BAE-8848-BD3A-AC2C2544D9DB}"/>
              </a:ext>
            </a:extLst>
          </p:cNvPr>
          <p:cNvSpPr>
            <a:spLocks noGrp="1"/>
          </p:cNvSpPr>
          <p:nvPr>
            <p:ph type="sldNum" sz="quarter" idx="12"/>
          </p:nvPr>
        </p:nvSpPr>
        <p:spPr>
          <a:xfrm>
            <a:off x="0" y="6357767"/>
            <a:ext cx="12191999" cy="365125"/>
          </a:xfrm>
          <a:prstGeom prst="rect">
            <a:avLst/>
          </a:prstGeom>
        </p:spPr>
        <p:txBody>
          <a:bodyPr/>
          <a:lstStyle/>
          <a:p>
            <a:fld id="{F456CB93-2753-4E41-A7F3-5A96BA66B84A}" type="slidenum">
              <a:rPr lang="en-US" smtClean="0"/>
              <a:t>‹#›</a:t>
            </a:fld>
            <a:endParaRPr lang="en-US"/>
          </a:p>
        </p:txBody>
      </p:sp>
      <p:sp>
        <p:nvSpPr>
          <p:cNvPr id="2" name="Titolo 1">
            <a:extLst>
              <a:ext uri="{FF2B5EF4-FFF2-40B4-BE49-F238E27FC236}">
                <a16:creationId xmlns:a16="http://schemas.microsoft.com/office/drawing/2014/main" id="{798F54C3-7A08-E147-AB5B-11B2B6AA89B7}"/>
              </a:ext>
            </a:extLst>
          </p:cNvPr>
          <p:cNvSpPr>
            <a:spLocks noGrp="1"/>
          </p:cNvSpPr>
          <p:nvPr>
            <p:ph type="title" hasCustomPrompt="1"/>
          </p:nvPr>
        </p:nvSpPr>
        <p:spPr>
          <a:xfrm>
            <a:off x="838200" y="853698"/>
            <a:ext cx="4102100" cy="2734100"/>
          </a:xfrm>
          <a:prstGeom prst="rect">
            <a:avLst/>
          </a:prstGeom>
        </p:spPr>
        <p:txBody>
          <a:bodyPr anchor="t"/>
          <a:lstStyle>
            <a:lvl1pPr algn="l">
              <a:defRPr>
                <a:solidFill>
                  <a:schemeClr val="bg1"/>
                </a:solidFill>
              </a:defRPr>
            </a:lvl1pPr>
          </a:lstStyle>
          <a:p>
            <a:r>
              <a:rPr lang="it-IT" dirty="0"/>
              <a:t>WRITE TITLE HERE</a:t>
            </a:r>
          </a:p>
        </p:txBody>
      </p:sp>
      <p:sp>
        <p:nvSpPr>
          <p:cNvPr id="7" name="Segnaposto testo 6">
            <a:extLst>
              <a:ext uri="{FF2B5EF4-FFF2-40B4-BE49-F238E27FC236}">
                <a16:creationId xmlns:a16="http://schemas.microsoft.com/office/drawing/2014/main" id="{E0D9FA45-81CD-244B-BF48-ACA53FC61C59}"/>
              </a:ext>
            </a:extLst>
          </p:cNvPr>
          <p:cNvSpPr>
            <a:spLocks noGrp="1"/>
          </p:cNvSpPr>
          <p:nvPr>
            <p:ph type="body" sz="quarter" idx="13" hasCustomPrompt="1"/>
          </p:nvPr>
        </p:nvSpPr>
        <p:spPr>
          <a:xfrm>
            <a:off x="839788" y="4038600"/>
            <a:ext cx="4418012" cy="2184400"/>
          </a:xfrm>
          <a:prstGeom prst="rect">
            <a:avLst/>
          </a:prstGeom>
        </p:spPr>
        <p:txBody>
          <a:bodyPr>
            <a:normAutofit/>
          </a:bodyPr>
          <a:lstStyle>
            <a:lvl1pPr marL="0" indent="0">
              <a:buFontTx/>
              <a:buNone/>
              <a:defRPr sz="2400" b="1" i="0">
                <a:solidFill>
                  <a:schemeClr val="tx2"/>
                </a:solidFill>
                <a:latin typeface="Arial Narrow" panose="020B0604020202020204" pitchFamily="34" charset="0"/>
                <a:cs typeface="Arial Narrow" panose="020B0604020202020204" pitchFamily="34" charset="0"/>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it-IT" dirty="0" err="1"/>
              <a:t>Insert</a:t>
            </a:r>
            <a:r>
              <a:rPr lang="it-IT" dirty="0"/>
              <a:t> </a:t>
            </a:r>
            <a:r>
              <a:rPr lang="it-IT" dirty="0" err="1"/>
              <a:t>subordinated</a:t>
            </a:r>
            <a:r>
              <a:rPr lang="it-IT" dirty="0"/>
              <a:t> text</a:t>
            </a:r>
          </a:p>
        </p:txBody>
      </p:sp>
      <p:sp>
        <p:nvSpPr>
          <p:cNvPr id="9" name="Segnaposto testo 8">
            <a:extLst>
              <a:ext uri="{FF2B5EF4-FFF2-40B4-BE49-F238E27FC236}">
                <a16:creationId xmlns:a16="http://schemas.microsoft.com/office/drawing/2014/main" id="{EF982C4F-8147-0A44-9573-4CF4AD17288C}"/>
              </a:ext>
            </a:extLst>
          </p:cNvPr>
          <p:cNvSpPr>
            <a:spLocks noGrp="1"/>
          </p:cNvSpPr>
          <p:nvPr>
            <p:ph type="body" sz="quarter" idx="14" hasCustomPrompt="1"/>
          </p:nvPr>
        </p:nvSpPr>
        <p:spPr>
          <a:xfrm>
            <a:off x="5422899" y="495300"/>
            <a:ext cx="5929313" cy="5727700"/>
          </a:xfrm>
          <a:prstGeom prst="rect">
            <a:avLst/>
          </a:prstGeom>
        </p:spPr>
        <p:txBody>
          <a:bodyPr/>
          <a:lstStyle>
            <a:lvl1pPr marL="0" indent="0">
              <a:buFontTx/>
              <a:buNone/>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stStyle>
          <a:p>
            <a:pPr lvl="0"/>
            <a:r>
              <a:rPr lang="it-IT" dirty="0"/>
              <a:t>Text</a:t>
            </a:r>
          </a:p>
        </p:txBody>
      </p:sp>
      <p:sp>
        <p:nvSpPr>
          <p:cNvPr id="4" name="Segnaposto testo 3">
            <a:extLst>
              <a:ext uri="{FF2B5EF4-FFF2-40B4-BE49-F238E27FC236}">
                <a16:creationId xmlns:a16="http://schemas.microsoft.com/office/drawing/2014/main" id="{6C96F4BC-3365-4242-9C55-DCC8654F7F15}"/>
              </a:ext>
            </a:extLst>
          </p:cNvPr>
          <p:cNvSpPr>
            <a:spLocks noGrp="1"/>
          </p:cNvSpPr>
          <p:nvPr>
            <p:ph type="body" sz="quarter" idx="15" hasCustomPrompt="1"/>
          </p:nvPr>
        </p:nvSpPr>
        <p:spPr>
          <a:xfrm>
            <a:off x="839788" y="495300"/>
            <a:ext cx="4116387" cy="223631"/>
          </a:xfrm>
          <a:prstGeom prst="rect">
            <a:avLst/>
          </a:prstGeom>
        </p:spPr>
        <p:txBody>
          <a:bodyPr>
            <a:normAutofit/>
          </a:bodyPr>
          <a:lstStyle>
            <a:lvl1pPr marL="0" indent="0">
              <a:buNone/>
              <a:defRPr sz="1400" b="1" i="0">
                <a:solidFill>
                  <a:schemeClr val="bg2"/>
                </a:solidFill>
                <a:latin typeface="Arial" panose="020B0604020202020204" pitchFamily="34" charset="0"/>
                <a:cs typeface="Arial" panose="020B0604020202020204" pitchFamily="34" charset="0"/>
              </a:defRPr>
            </a:lvl1pPr>
            <a:lvl2pPr marL="457200" indent="0">
              <a:buNone/>
              <a:defRPr sz="1200">
                <a:solidFill>
                  <a:schemeClr val="bg2"/>
                </a:solidFill>
              </a:defRPr>
            </a:lvl2pPr>
            <a:lvl3pPr marL="914400" indent="0">
              <a:buNone/>
              <a:defRPr sz="1200">
                <a:solidFill>
                  <a:schemeClr val="bg2"/>
                </a:solidFill>
              </a:defRPr>
            </a:lvl3pPr>
            <a:lvl4pPr marL="1371600" indent="0">
              <a:buNone/>
              <a:defRPr sz="1200">
                <a:solidFill>
                  <a:schemeClr val="bg2"/>
                </a:solidFill>
              </a:defRPr>
            </a:lvl4pPr>
            <a:lvl5pPr marL="1828800" indent="0">
              <a:buNone/>
              <a:defRPr sz="1200">
                <a:solidFill>
                  <a:schemeClr val="bg2"/>
                </a:solidFill>
              </a:defRPr>
            </a:lvl5pPr>
          </a:lstStyle>
          <a:p>
            <a:pPr lvl="0"/>
            <a:r>
              <a:rPr lang="it-IT" dirty="0"/>
              <a:t>#1 Story: </a:t>
            </a:r>
            <a:r>
              <a:rPr lang="it-IT" dirty="0" err="1"/>
              <a:t>name</a:t>
            </a:r>
            <a:r>
              <a:rPr lang="it-IT" dirty="0"/>
              <a:t> of the story</a:t>
            </a:r>
          </a:p>
        </p:txBody>
      </p:sp>
      <p:sp>
        <p:nvSpPr>
          <p:cNvPr id="10" name="Rettangolo 9">
            <a:extLst>
              <a:ext uri="{FF2B5EF4-FFF2-40B4-BE49-F238E27FC236}">
                <a16:creationId xmlns:a16="http://schemas.microsoft.com/office/drawing/2014/main" id="{B981F025-A70E-544E-AAB5-CF17584E7A6F}"/>
              </a:ext>
            </a:extLst>
          </p:cNvPr>
          <p:cNvSpPr/>
          <p:nvPr/>
        </p:nvSpPr>
        <p:spPr>
          <a:xfrm>
            <a:off x="0" y="3770945"/>
            <a:ext cx="215900" cy="30939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1A3DBAB4-C5C8-3942-972D-6368DD2D49D7}"/>
              </a:ext>
            </a:extLst>
          </p:cNvPr>
          <p:cNvSpPr/>
          <p:nvPr/>
        </p:nvSpPr>
        <p:spPr>
          <a:xfrm>
            <a:off x="11976100" y="0"/>
            <a:ext cx="215900" cy="1079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257592A7-D082-D041-976E-1BBCB92876FD}"/>
              </a:ext>
            </a:extLst>
          </p:cNvPr>
          <p:cNvSpPr/>
          <p:nvPr/>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1860726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1 Stories_title + text">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B59F58D3-7068-F34D-8D78-464CA804824C}"/>
              </a:ext>
            </a:extLst>
          </p:cNvPr>
          <p:cNvSpPr/>
          <p:nvPr/>
        </p:nvSpPr>
        <p:spPr>
          <a:xfrm>
            <a:off x="0" y="0"/>
            <a:ext cx="5257800" cy="789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numero diapositiva 5">
            <a:extLst>
              <a:ext uri="{FF2B5EF4-FFF2-40B4-BE49-F238E27FC236}">
                <a16:creationId xmlns:a16="http://schemas.microsoft.com/office/drawing/2014/main" id="{8960C2D8-5BAE-8848-BD3A-AC2C2544D9DB}"/>
              </a:ext>
            </a:extLst>
          </p:cNvPr>
          <p:cNvSpPr>
            <a:spLocks noGrp="1"/>
          </p:cNvSpPr>
          <p:nvPr>
            <p:ph type="sldNum" sz="quarter" idx="12"/>
          </p:nvPr>
        </p:nvSpPr>
        <p:spPr>
          <a:xfrm>
            <a:off x="0" y="6357767"/>
            <a:ext cx="12191999" cy="365125"/>
          </a:xfrm>
          <a:prstGeom prst="rect">
            <a:avLst/>
          </a:prstGeom>
        </p:spPr>
        <p:txBody>
          <a:bodyPr/>
          <a:lstStyle/>
          <a:p>
            <a:fld id="{F456CB93-2753-4E41-A7F3-5A96BA66B84A}" type="slidenum">
              <a:rPr lang="en-US" smtClean="0"/>
              <a:t>‹#›</a:t>
            </a:fld>
            <a:endParaRPr lang="en-US"/>
          </a:p>
        </p:txBody>
      </p:sp>
      <p:sp>
        <p:nvSpPr>
          <p:cNvPr id="9" name="Segnaposto testo 8">
            <a:extLst>
              <a:ext uri="{FF2B5EF4-FFF2-40B4-BE49-F238E27FC236}">
                <a16:creationId xmlns:a16="http://schemas.microsoft.com/office/drawing/2014/main" id="{EF982C4F-8147-0A44-9573-4CF4AD17288C}"/>
              </a:ext>
            </a:extLst>
          </p:cNvPr>
          <p:cNvSpPr>
            <a:spLocks noGrp="1"/>
          </p:cNvSpPr>
          <p:nvPr>
            <p:ph type="body" sz="quarter" idx="14" hasCustomPrompt="1"/>
          </p:nvPr>
        </p:nvSpPr>
        <p:spPr>
          <a:xfrm>
            <a:off x="839788" y="983152"/>
            <a:ext cx="5076825" cy="5239848"/>
          </a:xfrm>
          <a:prstGeom prst="rect">
            <a:avLst/>
          </a:prstGeom>
        </p:spPr>
        <p:txBody>
          <a:bodyPr/>
          <a:lstStyle>
            <a:lvl1pPr marL="0" indent="0">
              <a:buFontTx/>
              <a:buNone/>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stStyle>
          <a:p>
            <a:pPr lvl="0"/>
            <a:r>
              <a:rPr lang="it-IT" dirty="0"/>
              <a:t>Text</a:t>
            </a:r>
          </a:p>
        </p:txBody>
      </p:sp>
      <p:sp>
        <p:nvSpPr>
          <p:cNvPr id="10" name="Rettangolo 9">
            <a:extLst>
              <a:ext uri="{FF2B5EF4-FFF2-40B4-BE49-F238E27FC236}">
                <a16:creationId xmlns:a16="http://schemas.microsoft.com/office/drawing/2014/main" id="{B981F025-A70E-544E-AAB5-CF17584E7A6F}"/>
              </a:ext>
            </a:extLst>
          </p:cNvPr>
          <p:cNvSpPr/>
          <p:nvPr/>
        </p:nvSpPr>
        <p:spPr>
          <a:xfrm>
            <a:off x="0" y="3770945"/>
            <a:ext cx="215900" cy="30939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1A3DBAB4-C5C8-3942-972D-6368DD2D49D7}"/>
              </a:ext>
            </a:extLst>
          </p:cNvPr>
          <p:cNvSpPr/>
          <p:nvPr/>
        </p:nvSpPr>
        <p:spPr>
          <a:xfrm>
            <a:off x="11976100" y="0"/>
            <a:ext cx="215900" cy="1079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257592A7-D082-D041-976E-1BBCB92876FD}"/>
              </a:ext>
            </a:extLst>
          </p:cNvPr>
          <p:cNvSpPr/>
          <p:nvPr/>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
        <p:nvSpPr>
          <p:cNvPr id="8" name="Segnaposto testo 7">
            <a:extLst>
              <a:ext uri="{FF2B5EF4-FFF2-40B4-BE49-F238E27FC236}">
                <a16:creationId xmlns:a16="http://schemas.microsoft.com/office/drawing/2014/main" id="{C011188E-88C4-BC40-909A-AB449C2CE19B}"/>
              </a:ext>
            </a:extLst>
          </p:cNvPr>
          <p:cNvSpPr>
            <a:spLocks noGrp="1"/>
          </p:cNvSpPr>
          <p:nvPr>
            <p:ph type="body" sz="quarter" idx="16" hasCustomPrompt="1"/>
          </p:nvPr>
        </p:nvSpPr>
        <p:spPr>
          <a:xfrm>
            <a:off x="6240463" y="982663"/>
            <a:ext cx="5111750" cy="5232400"/>
          </a:xfrm>
          <a:prstGeom prst="rect">
            <a:avLst/>
          </a:prstGeom>
        </p:spPr>
        <p:txBody>
          <a:bodyPr/>
          <a:lstStyle>
            <a:lvl1pPr marL="0" indent="0">
              <a:buNone/>
              <a:defRPr sz="2000"/>
            </a:lvl1pPr>
          </a:lstStyle>
          <a:p>
            <a:pPr lvl="0"/>
            <a:r>
              <a:rPr lang="it-IT" dirty="0"/>
              <a:t>Text</a:t>
            </a:r>
          </a:p>
        </p:txBody>
      </p:sp>
      <p:sp>
        <p:nvSpPr>
          <p:cNvPr id="13" name="Segnaposto testo 3">
            <a:extLst>
              <a:ext uri="{FF2B5EF4-FFF2-40B4-BE49-F238E27FC236}">
                <a16:creationId xmlns:a16="http://schemas.microsoft.com/office/drawing/2014/main" id="{29F59DC1-79B9-9541-A394-EBC15C880EDA}"/>
              </a:ext>
            </a:extLst>
          </p:cNvPr>
          <p:cNvSpPr>
            <a:spLocks noGrp="1"/>
          </p:cNvSpPr>
          <p:nvPr>
            <p:ph type="body" sz="quarter" idx="15" hasCustomPrompt="1"/>
          </p:nvPr>
        </p:nvSpPr>
        <p:spPr>
          <a:xfrm>
            <a:off x="839788" y="495300"/>
            <a:ext cx="4116387" cy="223631"/>
          </a:xfrm>
          <a:prstGeom prst="rect">
            <a:avLst/>
          </a:prstGeom>
        </p:spPr>
        <p:txBody>
          <a:bodyPr>
            <a:normAutofit/>
          </a:bodyPr>
          <a:lstStyle>
            <a:lvl1pPr marL="0" indent="0">
              <a:buNone/>
              <a:defRPr sz="1400" b="1" i="0">
                <a:solidFill>
                  <a:schemeClr val="bg2"/>
                </a:solidFill>
                <a:latin typeface="Arial" panose="020B0604020202020204" pitchFamily="34" charset="0"/>
                <a:cs typeface="Arial" panose="020B0604020202020204" pitchFamily="34" charset="0"/>
              </a:defRPr>
            </a:lvl1pPr>
            <a:lvl2pPr marL="457200" indent="0">
              <a:buNone/>
              <a:defRPr sz="1200">
                <a:solidFill>
                  <a:schemeClr val="bg2"/>
                </a:solidFill>
              </a:defRPr>
            </a:lvl2pPr>
            <a:lvl3pPr marL="914400" indent="0">
              <a:buNone/>
              <a:defRPr sz="1200">
                <a:solidFill>
                  <a:schemeClr val="bg2"/>
                </a:solidFill>
              </a:defRPr>
            </a:lvl3pPr>
            <a:lvl4pPr marL="1371600" indent="0">
              <a:buNone/>
              <a:defRPr sz="1200">
                <a:solidFill>
                  <a:schemeClr val="bg2"/>
                </a:solidFill>
              </a:defRPr>
            </a:lvl4pPr>
            <a:lvl5pPr marL="1828800" indent="0">
              <a:buNone/>
              <a:defRPr sz="1200">
                <a:solidFill>
                  <a:schemeClr val="bg2"/>
                </a:solidFill>
              </a:defRPr>
            </a:lvl5pPr>
          </a:lstStyle>
          <a:p>
            <a:pPr lvl="0"/>
            <a:r>
              <a:rPr lang="it-IT" dirty="0"/>
              <a:t>#1 Story: </a:t>
            </a:r>
            <a:r>
              <a:rPr lang="it-IT" dirty="0" err="1"/>
              <a:t>name</a:t>
            </a:r>
            <a:r>
              <a:rPr lang="it-IT" dirty="0"/>
              <a:t> of the story</a:t>
            </a:r>
          </a:p>
        </p:txBody>
      </p:sp>
    </p:spTree>
    <p:extLst>
      <p:ext uri="{BB962C8B-B14F-4D97-AF65-F5344CB8AC3E}">
        <p14:creationId xmlns:p14="http://schemas.microsoft.com/office/powerpoint/2010/main" val="3430781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mage + text">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8BFBC3A3-0783-5C49-AC0F-542DBA473B45}"/>
              </a:ext>
            </a:extLst>
          </p:cNvPr>
          <p:cNvSpPr>
            <a:spLocks noGrp="1"/>
          </p:cNvSpPr>
          <p:nvPr>
            <p:ph type="body" idx="1" hasCustomPrompt="1"/>
          </p:nvPr>
        </p:nvSpPr>
        <p:spPr>
          <a:xfrm>
            <a:off x="839788" y="584200"/>
            <a:ext cx="5076825" cy="5577285"/>
          </a:xfrm>
          <a:prstGeom prst="rect">
            <a:avLst/>
          </a:prstGeom>
        </p:spPr>
        <p:txBody>
          <a:bodyPr>
            <a:normAutofit/>
          </a:bodyPr>
          <a:lstStyle>
            <a:lvl1pPr marL="0" indent="0">
              <a:buNone/>
              <a:defRPr sz="20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Text</a:t>
            </a:r>
          </a:p>
        </p:txBody>
      </p:sp>
      <p:sp>
        <p:nvSpPr>
          <p:cNvPr id="9" name="Rettangolo 8">
            <a:extLst>
              <a:ext uri="{FF2B5EF4-FFF2-40B4-BE49-F238E27FC236}">
                <a16:creationId xmlns:a16="http://schemas.microsoft.com/office/drawing/2014/main" id="{82F4F23D-7677-8C41-8C86-C1382EB0CE20}"/>
              </a:ext>
            </a:extLst>
          </p:cNvPr>
          <p:cNvSpPr/>
          <p:nvPr/>
        </p:nvSpPr>
        <p:spPr>
          <a:xfrm>
            <a:off x="6502400" y="3771900"/>
            <a:ext cx="5689600" cy="30861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numero diapositiva 5">
            <a:extLst>
              <a:ext uri="{FF2B5EF4-FFF2-40B4-BE49-F238E27FC236}">
                <a16:creationId xmlns:a16="http://schemas.microsoft.com/office/drawing/2014/main" id="{74597521-F166-9648-B036-84AC9A749EBB}"/>
              </a:ext>
            </a:extLst>
          </p:cNvPr>
          <p:cNvSpPr>
            <a:spLocks noGrp="1"/>
          </p:cNvSpPr>
          <p:nvPr>
            <p:ph type="sldNum" sz="quarter" idx="12"/>
          </p:nvPr>
        </p:nvSpPr>
        <p:spPr>
          <a:xfrm>
            <a:off x="0" y="6357767"/>
            <a:ext cx="12191999" cy="365125"/>
          </a:xfrm>
          <a:prstGeom prst="rect">
            <a:avLst/>
          </a:prstGeom>
        </p:spPr>
        <p:txBody>
          <a:bodyPr/>
          <a:lstStyle/>
          <a:p>
            <a:fld id="{F456CB93-2753-4E41-A7F3-5A96BA66B84A}" type="slidenum">
              <a:rPr lang="en-US" smtClean="0"/>
              <a:t>‹#›</a:t>
            </a:fld>
            <a:endParaRPr lang="en-US"/>
          </a:p>
        </p:txBody>
      </p:sp>
      <p:sp>
        <p:nvSpPr>
          <p:cNvPr id="5" name="Segnaposto immagine 4">
            <a:extLst>
              <a:ext uri="{FF2B5EF4-FFF2-40B4-BE49-F238E27FC236}">
                <a16:creationId xmlns:a16="http://schemas.microsoft.com/office/drawing/2014/main" id="{33D88AA1-2508-0747-BB40-D2D7B35F4294}"/>
              </a:ext>
            </a:extLst>
          </p:cNvPr>
          <p:cNvSpPr>
            <a:spLocks noGrp="1"/>
          </p:cNvSpPr>
          <p:nvPr>
            <p:ph type="pic" sz="quarter" idx="13" hasCustomPrompt="1"/>
          </p:nvPr>
        </p:nvSpPr>
        <p:spPr>
          <a:xfrm>
            <a:off x="6502400" y="0"/>
            <a:ext cx="4849812" cy="6161484"/>
          </a:xfrm>
          <a:prstGeom prst="rect">
            <a:avLst/>
          </a:prstGeom>
        </p:spPr>
        <p:txBody>
          <a:bodyPr/>
          <a:lstStyle>
            <a:lvl1pPr marL="0" indent="0">
              <a:buFontTx/>
              <a:buNone/>
              <a:defRPr/>
            </a:lvl1pPr>
          </a:lstStyle>
          <a:p>
            <a:r>
              <a:rPr lang="it-IT" dirty="0"/>
              <a:t>INSERT IMAGE</a:t>
            </a:r>
          </a:p>
        </p:txBody>
      </p:sp>
      <p:sp>
        <p:nvSpPr>
          <p:cNvPr id="7" name="Rettangolo 6">
            <a:extLst>
              <a:ext uri="{FF2B5EF4-FFF2-40B4-BE49-F238E27FC236}">
                <a16:creationId xmlns:a16="http://schemas.microsoft.com/office/drawing/2014/main" id="{4E39DF3D-FE0A-9144-A4EC-161122CADD7F}"/>
              </a:ext>
            </a:extLst>
          </p:cNvPr>
          <p:cNvSpPr/>
          <p:nvPr/>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A633DFF3-E7DB-3047-BBC8-AC022101D09F}"/>
              </a:ext>
            </a:extLst>
          </p:cNvPr>
          <p:cNvSpPr/>
          <p:nvPr/>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E74272A0-ED7F-0943-811A-E61654D43587}"/>
              </a:ext>
            </a:extLst>
          </p:cNvPr>
          <p:cNvSpPr/>
          <p:nvPr/>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3178327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image + Title + text">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8BFBC3A3-0783-5C49-AC0F-542DBA473B45}"/>
              </a:ext>
            </a:extLst>
          </p:cNvPr>
          <p:cNvSpPr>
            <a:spLocks noGrp="1"/>
          </p:cNvSpPr>
          <p:nvPr>
            <p:ph type="body" idx="1" hasCustomPrompt="1"/>
          </p:nvPr>
        </p:nvSpPr>
        <p:spPr>
          <a:xfrm>
            <a:off x="839788" y="1400432"/>
            <a:ext cx="5076825" cy="4761053"/>
          </a:xfrm>
          <a:prstGeom prst="rect">
            <a:avLst/>
          </a:prstGeom>
        </p:spPr>
        <p:txBody>
          <a:bodyPr>
            <a:normAutofit/>
          </a:bodyPr>
          <a:lstStyle>
            <a:lvl1pPr marL="0" indent="0">
              <a:buNone/>
              <a:defRPr sz="20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Text</a:t>
            </a:r>
          </a:p>
        </p:txBody>
      </p:sp>
      <p:sp>
        <p:nvSpPr>
          <p:cNvPr id="9" name="Rettangolo 8">
            <a:extLst>
              <a:ext uri="{FF2B5EF4-FFF2-40B4-BE49-F238E27FC236}">
                <a16:creationId xmlns:a16="http://schemas.microsoft.com/office/drawing/2014/main" id="{82F4F23D-7677-8C41-8C86-C1382EB0CE20}"/>
              </a:ext>
            </a:extLst>
          </p:cNvPr>
          <p:cNvSpPr/>
          <p:nvPr/>
        </p:nvSpPr>
        <p:spPr>
          <a:xfrm>
            <a:off x="6502400" y="3771900"/>
            <a:ext cx="5689600" cy="30861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numero diapositiva 5">
            <a:extLst>
              <a:ext uri="{FF2B5EF4-FFF2-40B4-BE49-F238E27FC236}">
                <a16:creationId xmlns:a16="http://schemas.microsoft.com/office/drawing/2014/main" id="{74597521-F166-9648-B036-84AC9A749EBB}"/>
              </a:ext>
            </a:extLst>
          </p:cNvPr>
          <p:cNvSpPr>
            <a:spLocks noGrp="1"/>
          </p:cNvSpPr>
          <p:nvPr>
            <p:ph type="sldNum" sz="quarter" idx="12"/>
          </p:nvPr>
        </p:nvSpPr>
        <p:spPr>
          <a:xfrm>
            <a:off x="0" y="6357767"/>
            <a:ext cx="12191999" cy="365125"/>
          </a:xfrm>
          <a:prstGeom prst="rect">
            <a:avLst/>
          </a:prstGeom>
        </p:spPr>
        <p:txBody>
          <a:bodyPr/>
          <a:lstStyle/>
          <a:p>
            <a:fld id="{F456CB93-2753-4E41-A7F3-5A96BA66B84A}" type="slidenum">
              <a:rPr lang="en-US" smtClean="0"/>
              <a:t>‹#›</a:t>
            </a:fld>
            <a:endParaRPr lang="en-US"/>
          </a:p>
        </p:txBody>
      </p:sp>
      <p:sp>
        <p:nvSpPr>
          <p:cNvPr id="5" name="Segnaposto immagine 4">
            <a:extLst>
              <a:ext uri="{FF2B5EF4-FFF2-40B4-BE49-F238E27FC236}">
                <a16:creationId xmlns:a16="http://schemas.microsoft.com/office/drawing/2014/main" id="{33D88AA1-2508-0747-BB40-D2D7B35F4294}"/>
              </a:ext>
            </a:extLst>
          </p:cNvPr>
          <p:cNvSpPr>
            <a:spLocks noGrp="1"/>
          </p:cNvSpPr>
          <p:nvPr>
            <p:ph type="pic" sz="quarter" idx="13" hasCustomPrompt="1"/>
          </p:nvPr>
        </p:nvSpPr>
        <p:spPr>
          <a:xfrm>
            <a:off x="6502400" y="1400432"/>
            <a:ext cx="4849812" cy="4761052"/>
          </a:xfrm>
          <a:prstGeom prst="rect">
            <a:avLst/>
          </a:prstGeom>
        </p:spPr>
        <p:txBody>
          <a:bodyPr/>
          <a:lstStyle>
            <a:lvl1pPr marL="0" indent="0">
              <a:buFontTx/>
              <a:buNone/>
              <a:defRPr/>
            </a:lvl1pPr>
          </a:lstStyle>
          <a:p>
            <a:r>
              <a:rPr lang="it-IT" dirty="0"/>
              <a:t>INSERT IMAGE</a:t>
            </a:r>
          </a:p>
        </p:txBody>
      </p:sp>
      <p:sp>
        <p:nvSpPr>
          <p:cNvPr id="7" name="Rettangolo 6">
            <a:extLst>
              <a:ext uri="{FF2B5EF4-FFF2-40B4-BE49-F238E27FC236}">
                <a16:creationId xmlns:a16="http://schemas.microsoft.com/office/drawing/2014/main" id="{4E39DF3D-FE0A-9144-A4EC-161122CADD7F}"/>
              </a:ext>
            </a:extLst>
          </p:cNvPr>
          <p:cNvSpPr/>
          <p:nvPr/>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A633DFF3-E7DB-3047-BBC8-AC022101D09F}"/>
              </a:ext>
            </a:extLst>
          </p:cNvPr>
          <p:cNvSpPr/>
          <p:nvPr/>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E74272A0-ED7F-0943-811A-E61654D43587}"/>
              </a:ext>
            </a:extLst>
          </p:cNvPr>
          <p:cNvSpPr/>
          <p:nvPr/>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
        <p:nvSpPr>
          <p:cNvPr id="4" name="Segnaposto testo 3">
            <a:extLst>
              <a:ext uri="{FF2B5EF4-FFF2-40B4-BE49-F238E27FC236}">
                <a16:creationId xmlns:a16="http://schemas.microsoft.com/office/drawing/2014/main" id="{44775C27-CA16-B444-9F75-4EC773D89F67}"/>
              </a:ext>
            </a:extLst>
          </p:cNvPr>
          <p:cNvSpPr>
            <a:spLocks noGrp="1"/>
          </p:cNvSpPr>
          <p:nvPr>
            <p:ph type="body" sz="quarter" idx="14" hasCustomPrompt="1"/>
          </p:nvPr>
        </p:nvSpPr>
        <p:spPr>
          <a:xfrm>
            <a:off x="839788" y="356992"/>
            <a:ext cx="10512425" cy="722508"/>
          </a:xfrm>
          <a:prstGeom prst="rect">
            <a:avLst/>
          </a:prstGeom>
        </p:spPr>
        <p:txBody>
          <a:bodyPr/>
          <a:lstStyle>
            <a:lvl1pPr marL="0" indent="0" algn="ctr">
              <a:buNone/>
              <a:defRPr sz="4400" b="1" i="0">
                <a:solidFill>
                  <a:schemeClr val="tx2"/>
                </a:solidFill>
                <a:latin typeface="Arial Narrow" panose="020B0604020202020204" pitchFamily="34" charset="0"/>
                <a:cs typeface="Arial Narrow" panose="020B0604020202020204" pitchFamily="34" charset="0"/>
              </a:defRPr>
            </a:lvl1pPr>
          </a:lstStyle>
          <a:p>
            <a:pPr lvl="0"/>
            <a:r>
              <a:rPr lang="it-IT" dirty="0"/>
              <a:t>Write </a:t>
            </a:r>
            <a:r>
              <a:rPr lang="it-IT" dirty="0" err="1"/>
              <a:t>here</a:t>
            </a:r>
            <a:r>
              <a:rPr lang="it-IT" dirty="0"/>
              <a:t> </a:t>
            </a:r>
            <a:r>
              <a:rPr lang="it-IT" dirty="0" err="1"/>
              <a:t>title</a:t>
            </a:r>
            <a:r>
              <a:rPr lang="it-IT" dirty="0"/>
              <a:t> </a:t>
            </a:r>
          </a:p>
        </p:txBody>
      </p:sp>
    </p:spTree>
    <p:extLst>
      <p:ext uri="{BB962C8B-B14F-4D97-AF65-F5344CB8AC3E}">
        <p14:creationId xmlns:p14="http://schemas.microsoft.com/office/powerpoint/2010/main" val="1500426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mage">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74597521-F166-9648-B036-84AC9A749EBB}"/>
              </a:ext>
            </a:extLst>
          </p:cNvPr>
          <p:cNvSpPr>
            <a:spLocks noGrp="1"/>
          </p:cNvSpPr>
          <p:nvPr>
            <p:ph type="sldNum" sz="quarter" idx="12"/>
          </p:nvPr>
        </p:nvSpPr>
        <p:spPr>
          <a:xfrm>
            <a:off x="0" y="6357767"/>
            <a:ext cx="12191999" cy="365125"/>
          </a:xfrm>
          <a:prstGeom prst="rect">
            <a:avLst/>
          </a:prstGeom>
        </p:spPr>
        <p:txBody>
          <a:bodyPr/>
          <a:lstStyle/>
          <a:p>
            <a:fld id="{F456CB93-2753-4E41-A7F3-5A96BA66B84A}" type="slidenum">
              <a:rPr lang="en-US" smtClean="0"/>
              <a:t>‹#›</a:t>
            </a:fld>
            <a:endParaRPr lang="en-US"/>
          </a:p>
        </p:txBody>
      </p:sp>
      <p:sp>
        <p:nvSpPr>
          <p:cNvPr id="5" name="Segnaposto immagine 4">
            <a:extLst>
              <a:ext uri="{FF2B5EF4-FFF2-40B4-BE49-F238E27FC236}">
                <a16:creationId xmlns:a16="http://schemas.microsoft.com/office/drawing/2014/main" id="{33D88AA1-2508-0747-BB40-D2D7B35F4294}"/>
              </a:ext>
            </a:extLst>
          </p:cNvPr>
          <p:cNvSpPr>
            <a:spLocks noGrp="1"/>
          </p:cNvSpPr>
          <p:nvPr>
            <p:ph type="pic" sz="quarter" idx="13" hasCustomPrompt="1"/>
          </p:nvPr>
        </p:nvSpPr>
        <p:spPr>
          <a:xfrm>
            <a:off x="839788" y="0"/>
            <a:ext cx="10512424" cy="6161484"/>
          </a:xfrm>
          <a:prstGeom prst="rect">
            <a:avLst/>
          </a:prstGeom>
        </p:spPr>
        <p:txBody>
          <a:bodyPr/>
          <a:lstStyle>
            <a:lvl1pPr marL="0" indent="0">
              <a:buFontTx/>
              <a:buNone/>
              <a:defRPr/>
            </a:lvl1pPr>
          </a:lstStyle>
          <a:p>
            <a:r>
              <a:rPr lang="it-IT" dirty="0"/>
              <a:t>INSERT IMAGE</a:t>
            </a:r>
          </a:p>
        </p:txBody>
      </p:sp>
      <p:sp>
        <p:nvSpPr>
          <p:cNvPr id="7" name="Rettangolo 6">
            <a:extLst>
              <a:ext uri="{FF2B5EF4-FFF2-40B4-BE49-F238E27FC236}">
                <a16:creationId xmlns:a16="http://schemas.microsoft.com/office/drawing/2014/main" id="{4E39DF3D-FE0A-9144-A4EC-161122CADD7F}"/>
              </a:ext>
            </a:extLst>
          </p:cNvPr>
          <p:cNvSpPr/>
          <p:nvPr/>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A633DFF3-E7DB-3047-BBC8-AC022101D09F}"/>
              </a:ext>
            </a:extLst>
          </p:cNvPr>
          <p:cNvSpPr/>
          <p:nvPr/>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E74272A0-ED7F-0943-811A-E61654D43587}"/>
              </a:ext>
            </a:extLst>
          </p:cNvPr>
          <p:cNvSpPr/>
          <p:nvPr/>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3688680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Icons">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74597521-F166-9648-B036-84AC9A749EBB}"/>
              </a:ext>
            </a:extLst>
          </p:cNvPr>
          <p:cNvSpPr>
            <a:spLocks noGrp="1"/>
          </p:cNvSpPr>
          <p:nvPr>
            <p:ph type="sldNum" sz="quarter" idx="12"/>
          </p:nvPr>
        </p:nvSpPr>
        <p:spPr>
          <a:xfrm>
            <a:off x="0" y="6357767"/>
            <a:ext cx="12191999" cy="365125"/>
          </a:xfrm>
          <a:prstGeom prst="rect">
            <a:avLst/>
          </a:prstGeom>
        </p:spPr>
        <p:txBody>
          <a:bodyPr/>
          <a:lstStyle/>
          <a:p>
            <a:fld id="{F456CB93-2753-4E41-A7F3-5A96BA66B84A}" type="slidenum">
              <a:rPr lang="en-US" smtClean="0"/>
              <a:t>‹#›</a:t>
            </a:fld>
            <a:endParaRPr lang="en-US"/>
          </a:p>
        </p:txBody>
      </p:sp>
      <p:sp>
        <p:nvSpPr>
          <p:cNvPr id="7" name="Rettangolo 6">
            <a:extLst>
              <a:ext uri="{FF2B5EF4-FFF2-40B4-BE49-F238E27FC236}">
                <a16:creationId xmlns:a16="http://schemas.microsoft.com/office/drawing/2014/main" id="{4E39DF3D-FE0A-9144-A4EC-161122CADD7F}"/>
              </a:ext>
            </a:extLst>
          </p:cNvPr>
          <p:cNvSpPr/>
          <p:nvPr/>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A633DFF3-E7DB-3047-BBC8-AC022101D09F}"/>
              </a:ext>
            </a:extLst>
          </p:cNvPr>
          <p:cNvSpPr/>
          <p:nvPr/>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E74272A0-ED7F-0943-811A-E61654D43587}"/>
              </a:ext>
            </a:extLst>
          </p:cNvPr>
          <p:cNvSpPr/>
          <p:nvPr/>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pic>
        <p:nvPicPr>
          <p:cNvPr id="9" name="Immagine 8">
            <a:extLst>
              <a:ext uri="{FF2B5EF4-FFF2-40B4-BE49-F238E27FC236}">
                <a16:creationId xmlns:a16="http://schemas.microsoft.com/office/drawing/2014/main" id="{F1E0AACF-D32C-D243-84C0-F7671E7DF9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38732" y="2870113"/>
            <a:ext cx="896712" cy="1171184"/>
          </a:xfrm>
          <a:prstGeom prst="rect">
            <a:avLst/>
          </a:prstGeom>
        </p:spPr>
      </p:pic>
      <p:pic>
        <p:nvPicPr>
          <p:cNvPr id="12" name="Immagine 11" descr="Immagine che contiene cielo notturno&#10;&#10;Descrizione generata automaticamente">
            <a:extLst>
              <a:ext uri="{FF2B5EF4-FFF2-40B4-BE49-F238E27FC236}">
                <a16:creationId xmlns:a16="http://schemas.microsoft.com/office/drawing/2014/main" id="{E5C25321-86A8-674A-A75C-8912FAB7C6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9834" y="1056043"/>
            <a:ext cx="1009814" cy="1171184"/>
          </a:xfrm>
          <a:prstGeom prst="rect">
            <a:avLst/>
          </a:prstGeom>
        </p:spPr>
      </p:pic>
      <p:pic>
        <p:nvPicPr>
          <p:cNvPr id="14" name="Immagine 13">
            <a:extLst>
              <a:ext uri="{FF2B5EF4-FFF2-40B4-BE49-F238E27FC236}">
                <a16:creationId xmlns:a16="http://schemas.microsoft.com/office/drawing/2014/main" id="{D0D9F28F-A9AD-3D4A-8B2B-12D1E48601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33657" y="1056043"/>
            <a:ext cx="1146627" cy="1171184"/>
          </a:xfrm>
          <a:prstGeom prst="rect">
            <a:avLst/>
          </a:prstGeom>
        </p:spPr>
      </p:pic>
      <p:pic>
        <p:nvPicPr>
          <p:cNvPr id="16" name="Immagine 15" descr="Immagine che contiene testo, cielo notturno&#10;&#10;Descrizione generata automaticamente">
            <a:extLst>
              <a:ext uri="{FF2B5EF4-FFF2-40B4-BE49-F238E27FC236}">
                <a16:creationId xmlns:a16="http://schemas.microsoft.com/office/drawing/2014/main" id="{5A2F5019-3545-2746-96A6-0E3C3A6A098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13097" y="1049283"/>
            <a:ext cx="965804" cy="1171184"/>
          </a:xfrm>
          <a:prstGeom prst="rect">
            <a:avLst/>
          </a:prstGeom>
        </p:spPr>
      </p:pic>
      <p:pic>
        <p:nvPicPr>
          <p:cNvPr id="18" name="Immagine 17" descr="Immagine che contiene elettronico, altoparlante&#10;&#10;Descrizione generata automaticamente">
            <a:extLst>
              <a:ext uri="{FF2B5EF4-FFF2-40B4-BE49-F238E27FC236}">
                <a16:creationId xmlns:a16="http://schemas.microsoft.com/office/drawing/2014/main" id="{4945B9CA-09E5-A64A-B4F0-A3C632E1B3F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85523" y="1012568"/>
            <a:ext cx="969930" cy="1171184"/>
          </a:xfrm>
          <a:prstGeom prst="rect">
            <a:avLst/>
          </a:prstGeom>
        </p:spPr>
      </p:pic>
      <p:pic>
        <p:nvPicPr>
          <p:cNvPr id="20" name="Immagine 19">
            <a:extLst>
              <a:ext uri="{FF2B5EF4-FFF2-40B4-BE49-F238E27FC236}">
                <a16:creationId xmlns:a16="http://schemas.microsoft.com/office/drawing/2014/main" id="{92A4A704-40A0-6D4E-8B9C-FB1F28A43BB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147621" y="1012568"/>
            <a:ext cx="847930" cy="1171184"/>
          </a:xfrm>
          <a:prstGeom prst="rect">
            <a:avLst/>
          </a:prstGeom>
        </p:spPr>
      </p:pic>
      <p:pic>
        <p:nvPicPr>
          <p:cNvPr id="22" name="Immagine 21">
            <a:extLst>
              <a:ext uri="{FF2B5EF4-FFF2-40B4-BE49-F238E27FC236}">
                <a16:creationId xmlns:a16="http://schemas.microsoft.com/office/drawing/2014/main" id="{A651B629-4E32-F64A-B606-99106F74314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70926" y="2966674"/>
            <a:ext cx="1171184" cy="1171184"/>
          </a:xfrm>
          <a:prstGeom prst="rect">
            <a:avLst/>
          </a:prstGeom>
        </p:spPr>
      </p:pic>
      <p:pic>
        <p:nvPicPr>
          <p:cNvPr id="24" name="Immagine 23">
            <a:extLst>
              <a:ext uri="{FF2B5EF4-FFF2-40B4-BE49-F238E27FC236}">
                <a16:creationId xmlns:a16="http://schemas.microsoft.com/office/drawing/2014/main" id="{67A0BAA9-0EC5-7D48-8A03-DCEE74005B2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05434" y="2897837"/>
            <a:ext cx="732997" cy="1171184"/>
          </a:xfrm>
          <a:prstGeom prst="rect">
            <a:avLst/>
          </a:prstGeom>
        </p:spPr>
      </p:pic>
      <p:pic>
        <p:nvPicPr>
          <p:cNvPr id="26" name="Immagine 25">
            <a:extLst>
              <a:ext uri="{FF2B5EF4-FFF2-40B4-BE49-F238E27FC236}">
                <a16:creationId xmlns:a16="http://schemas.microsoft.com/office/drawing/2014/main" id="{5355F9EE-01D4-7842-807B-8F88432E9C2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582146" y="2870113"/>
            <a:ext cx="896712" cy="1171184"/>
          </a:xfrm>
          <a:prstGeom prst="rect">
            <a:avLst/>
          </a:prstGeom>
        </p:spPr>
      </p:pic>
      <p:pic>
        <p:nvPicPr>
          <p:cNvPr id="28" name="Immagine 27" descr="Immagine che contiene silhouette, cielo notturno&#10;&#10;Descrizione generata automaticamente">
            <a:extLst>
              <a:ext uri="{FF2B5EF4-FFF2-40B4-BE49-F238E27FC236}">
                <a16:creationId xmlns:a16="http://schemas.microsoft.com/office/drawing/2014/main" id="{4C8EAA8C-1544-F34C-B3E1-9FCA02D3393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044310" y="2931392"/>
            <a:ext cx="1054552" cy="1171184"/>
          </a:xfrm>
          <a:prstGeom prst="rect">
            <a:avLst/>
          </a:prstGeom>
        </p:spPr>
      </p:pic>
      <p:pic>
        <p:nvPicPr>
          <p:cNvPr id="30" name="Immagine 29">
            <a:extLst>
              <a:ext uri="{FF2B5EF4-FFF2-40B4-BE49-F238E27FC236}">
                <a16:creationId xmlns:a16="http://schemas.microsoft.com/office/drawing/2014/main" id="{8A7AD6BC-604D-E145-9C68-3BBDD8CC9CB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065755" y="4739631"/>
            <a:ext cx="1312602" cy="1171184"/>
          </a:xfrm>
          <a:prstGeom prst="rect">
            <a:avLst/>
          </a:prstGeom>
        </p:spPr>
      </p:pic>
      <p:pic>
        <p:nvPicPr>
          <p:cNvPr id="32" name="Immagine 31">
            <a:extLst>
              <a:ext uri="{FF2B5EF4-FFF2-40B4-BE49-F238E27FC236}">
                <a16:creationId xmlns:a16="http://schemas.microsoft.com/office/drawing/2014/main" id="{2D9CCC17-7974-574C-9E36-876DBB5A701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420089" y="4819034"/>
            <a:ext cx="1220826" cy="1171184"/>
          </a:xfrm>
          <a:prstGeom prst="rect">
            <a:avLst/>
          </a:prstGeom>
        </p:spPr>
      </p:pic>
      <p:pic>
        <p:nvPicPr>
          <p:cNvPr id="34" name="Immagine 33">
            <a:extLst>
              <a:ext uri="{FF2B5EF4-FFF2-40B4-BE49-F238E27FC236}">
                <a16:creationId xmlns:a16="http://schemas.microsoft.com/office/drawing/2014/main" id="{9BA41951-D853-E24D-BB3C-CD005FC26B5E}"/>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886252" y="4631401"/>
            <a:ext cx="1001671" cy="1171184"/>
          </a:xfrm>
          <a:prstGeom prst="rect">
            <a:avLst/>
          </a:prstGeom>
        </p:spPr>
      </p:pic>
    </p:spTree>
    <p:extLst>
      <p:ext uri="{BB962C8B-B14F-4D97-AF65-F5344CB8AC3E}">
        <p14:creationId xmlns:p14="http://schemas.microsoft.com/office/powerpoint/2010/main" val="3739375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ack cover">
    <p:bg>
      <p:bgPr>
        <a:solidFill>
          <a:schemeClr val="tx1"/>
        </a:solidFill>
        <a:effectLst/>
      </p:bgPr>
    </p:bg>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3D7168CD-F4E3-1A44-B227-6ABC4D0E6670}"/>
              </a:ext>
            </a:extLst>
          </p:cNvPr>
          <p:cNvSpPr>
            <a:spLocks noGrp="1"/>
          </p:cNvSpPr>
          <p:nvPr>
            <p:ph type="pic" sz="quarter" idx="10"/>
          </p:nvPr>
        </p:nvSpPr>
        <p:spPr>
          <a:xfrm>
            <a:off x="0" y="0"/>
            <a:ext cx="12192000" cy="6858000"/>
          </a:xfrm>
          <a:prstGeom prst="rect">
            <a:avLst/>
          </a:prstGeom>
        </p:spPr>
        <p:txBody>
          <a:bodyPr/>
          <a:lstStyle/>
          <a:p>
            <a:r>
              <a:rPr lang="en-GB"/>
              <a:t>Click icon to add picture</a:t>
            </a:r>
            <a:endParaRPr lang="it-IT"/>
          </a:p>
        </p:txBody>
      </p:sp>
      <p:pic>
        <p:nvPicPr>
          <p:cNvPr id="5" name="Immagine 4" descr="Immagine che contiene testo, elettronico, screenshot&#10;&#10;Descrizione generata automaticamente">
            <a:extLst>
              <a:ext uri="{FF2B5EF4-FFF2-40B4-BE49-F238E27FC236}">
                <a16:creationId xmlns:a16="http://schemas.microsoft.com/office/drawing/2014/main" id="{657177D2-4B4E-AA4F-B2AF-93C404064C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Immagine 6" descr="Immagine che contiene testo, elettronico, screenshot&#10;&#10;Descrizione generata automaticamente">
            <a:extLst>
              <a:ext uri="{FF2B5EF4-FFF2-40B4-BE49-F238E27FC236}">
                <a16:creationId xmlns:a16="http://schemas.microsoft.com/office/drawing/2014/main" id="{7C2140A1-1B1E-5B44-A682-FB277CF6AB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00432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5F0A1-5DF7-6D4F-A78D-074EAD5EBC0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52C365C-9208-7142-B468-5DE57540C3B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3DE2137-D9F1-BE43-9D47-8E666A10783B}"/>
              </a:ext>
            </a:extLst>
          </p:cNvPr>
          <p:cNvSpPr>
            <a:spLocks noGrp="1"/>
          </p:cNvSpPr>
          <p:nvPr>
            <p:ph type="dt" sz="half" idx="10"/>
          </p:nvPr>
        </p:nvSpPr>
        <p:spPr/>
        <p:txBody>
          <a:bodyPr/>
          <a:lstStyle/>
          <a:p>
            <a:fld id="{F3AF117A-7484-6C44-A17C-3D0F1B55C0C1}" type="datetimeFigureOut">
              <a:rPr lang="en-US" smtClean="0"/>
              <a:t>5/1/22</a:t>
            </a:fld>
            <a:endParaRPr lang="en-US"/>
          </a:p>
        </p:txBody>
      </p:sp>
      <p:sp>
        <p:nvSpPr>
          <p:cNvPr id="5" name="Footer Placeholder 4">
            <a:extLst>
              <a:ext uri="{FF2B5EF4-FFF2-40B4-BE49-F238E27FC236}">
                <a16:creationId xmlns:a16="http://schemas.microsoft.com/office/drawing/2014/main" id="{B5488ADA-40D3-B746-AEB8-0334293A0C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5120C-C51F-9F44-BDAF-156A69CE029F}"/>
              </a:ext>
            </a:extLst>
          </p:cNvPr>
          <p:cNvSpPr>
            <a:spLocks noGrp="1"/>
          </p:cNvSpPr>
          <p:nvPr>
            <p:ph type="sldNum" sz="quarter" idx="12"/>
          </p:nvPr>
        </p:nvSpPr>
        <p:spPr/>
        <p:txBody>
          <a:bodyPr/>
          <a:lstStyle/>
          <a:p>
            <a:fld id="{F456CB93-2753-4E41-A7F3-5A96BA66B84A}" type="slidenum">
              <a:rPr lang="en-US" smtClean="0"/>
              <a:t>‹#›</a:t>
            </a:fld>
            <a:endParaRPr lang="en-US"/>
          </a:p>
        </p:txBody>
      </p:sp>
    </p:spTree>
    <p:extLst>
      <p:ext uri="{BB962C8B-B14F-4D97-AF65-F5344CB8AC3E}">
        <p14:creationId xmlns:p14="http://schemas.microsoft.com/office/powerpoint/2010/main" val="1675666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cover">
    <p:bg>
      <p:bgRef idx="1001">
        <a:schemeClr val="bg1"/>
      </p:bgRef>
    </p:bg>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B2448C31-E4AD-0D4B-AAB3-66C080573C9D}"/>
              </a:ext>
            </a:extLst>
          </p:cNvPr>
          <p:cNvSpPr>
            <a:spLocks noGrp="1"/>
          </p:cNvSpPr>
          <p:nvPr>
            <p:ph type="pic" sz="quarter" idx="10"/>
          </p:nvPr>
        </p:nvSpPr>
        <p:spPr>
          <a:xfrm>
            <a:off x="0" y="0"/>
            <a:ext cx="12192000" cy="6858000"/>
          </a:xfrm>
          <a:prstGeom prst="rect">
            <a:avLst/>
          </a:prstGeom>
        </p:spPr>
        <p:txBody>
          <a:bodyPr/>
          <a:lstStyle>
            <a:lvl1pPr marL="0" indent="0">
              <a:buNone/>
              <a:defRPr/>
            </a:lvl1pPr>
          </a:lstStyle>
          <a:p>
            <a:r>
              <a:rPr lang="en-US"/>
              <a:t>Click icon to add picture</a:t>
            </a:r>
            <a:endParaRPr lang="it-IT" dirty="0"/>
          </a:p>
        </p:txBody>
      </p:sp>
      <p:pic>
        <p:nvPicPr>
          <p:cNvPr id="6" name="Immagine 5">
            <a:extLst>
              <a:ext uri="{FF2B5EF4-FFF2-40B4-BE49-F238E27FC236}">
                <a16:creationId xmlns:a16="http://schemas.microsoft.com/office/drawing/2014/main" id="{3EAC2CCC-1753-0242-9D41-361F5C5D53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Immagine 7">
            <a:extLst>
              <a:ext uri="{FF2B5EF4-FFF2-40B4-BE49-F238E27FC236}">
                <a16:creationId xmlns:a16="http://schemas.microsoft.com/office/drawing/2014/main" id="{6E94337F-32D6-6449-B5CE-B43DB386C5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Immagine 9">
            <a:extLst>
              <a:ext uri="{FF2B5EF4-FFF2-40B4-BE49-F238E27FC236}">
                <a16:creationId xmlns:a16="http://schemas.microsoft.com/office/drawing/2014/main" id="{624E6537-2E98-124F-A2E7-51DA14D2AEE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Immagine 3">
            <a:extLst>
              <a:ext uri="{FF2B5EF4-FFF2-40B4-BE49-F238E27FC236}">
                <a16:creationId xmlns:a16="http://schemas.microsoft.com/office/drawing/2014/main" id="{273AD308-B796-D244-B841-12D8A98763E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78284463"/>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 subtitle">
    <p:bg>
      <p:bgRef idx="1001">
        <a:schemeClr val="bg1"/>
      </p:bgRef>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66489B-8EB2-A84B-A274-DDA7E5DF6AB7}"/>
              </a:ext>
            </a:extLst>
          </p:cNvPr>
          <p:cNvSpPr>
            <a:spLocks noGrp="1"/>
          </p:cNvSpPr>
          <p:nvPr>
            <p:ph type="ctrTitle" hasCustomPrompt="1"/>
          </p:nvPr>
        </p:nvSpPr>
        <p:spPr>
          <a:xfrm>
            <a:off x="838200" y="602166"/>
            <a:ext cx="10515600" cy="3728534"/>
          </a:xfrm>
          <a:prstGeom prst="rect">
            <a:avLst/>
          </a:prstGeom>
        </p:spPr>
        <p:txBody>
          <a:bodyPr anchor="t">
            <a:noAutofit/>
          </a:bodyPr>
          <a:lstStyle>
            <a:lvl1pPr algn="ctr">
              <a:defRPr sz="8000" b="1" i="0">
                <a:latin typeface="Arial Narrow" panose="020B0604020202020204" pitchFamily="34" charset="0"/>
                <a:cs typeface="Arial Narrow" panose="020B0604020202020204" pitchFamily="34" charset="0"/>
              </a:defRPr>
            </a:lvl1pPr>
          </a:lstStyle>
          <a:p>
            <a:r>
              <a:rPr lang="it-IT" dirty="0"/>
              <a:t>WRITE TITLE HERE </a:t>
            </a:r>
            <a:br>
              <a:rPr lang="it-IT" dirty="0"/>
            </a:br>
            <a:r>
              <a:rPr lang="it-IT" dirty="0"/>
              <a:t>MAX 3 LINES</a:t>
            </a:r>
          </a:p>
        </p:txBody>
      </p:sp>
      <p:sp>
        <p:nvSpPr>
          <p:cNvPr id="3" name="Sottotitolo 2">
            <a:extLst>
              <a:ext uri="{FF2B5EF4-FFF2-40B4-BE49-F238E27FC236}">
                <a16:creationId xmlns:a16="http://schemas.microsoft.com/office/drawing/2014/main" id="{4FC83FF7-DDE8-9B44-BF67-63562A1880F3}"/>
              </a:ext>
            </a:extLst>
          </p:cNvPr>
          <p:cNvSpPr>
            <a:spLocks noGrp="1"/>
          </p:cNvSpPr>
          <p:nvPr>
            <p:ph type="subTitle" idx="1" hasCustomPrompt="1"/>
          </p:nvPr>
        </p:nvSpPr>
        <p:spPr>
          <a:xfrm>
            <a:off x="838200" y="4496373"/>
            <a:ext cx="10515600" cy="1759461"/>
          </a:xfrm>
          <a:prstGeom prst="rect">
            <a:avLst/>
          </a:prstGeom>
        </p:spPr>
        <p:txBody>
          <a:bodyPr>
            <a:normAutofit/>
          </a:bodyPr>
          <a:lstStyle>
            <a:lvl1pPr marL="0" indent="0" algn="ctr">
              <a:buNone/>
              <a:defRPr sz="2400" b="1" i="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Write Here </a:t>
            </a:r>
            <a:r>
              <a:rPr lang="it-IT" dirty="0" err="1"/>
              <a:t>Subtitle</a:t>
            </a:r>
            <a:r>
              <a:rPr lang="it-IT" dirty="0"/>
              <a:t> On Maximum 3 Lines</a:t>
            </a:r>
          </a:p>
        </p:txBody>
      </p:sp>
      <p:sp>
        <p:nvSpPr>
          <p:cNvPr id="7" name="Ovale 6">
            <a:extLst>
              <a:ext uri="{FF2B5EF4-FFF2-40B4-BE49-F238E27FC236}">
                <a16:creationId xmlns:a16="http://schemas.microsoft.com/office/drawing/2014/main" id="{1806D73B-3C43-CA4C-9908-DDBE9A14FBA4}"/>
              </a:ext>
            </a:extLst>
          </p:cNvPr>
          <p:cNvSpPr/>
          <p:nvPr/>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
        <p:nvSpPr>
          <p:cNvPr id="8" name="Rettangolo 7">
            <a:extLst>
              <a:ext uri="{FF2B5EF4-FFF2-40B4-BE49-F238E27FC236}">
                <a16:creationId xmlns:a16="http://schemas.microsoft.com/office/drawing/2014/main" id="{1AE2AAE8-75EE-234C-B627-4898C4CE1558}"/>
              </a:ext>
            </a:extLst>
          </p:cNvPr>
          <p:cNvSpPr/>
          <p:nvPr/>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6511D2C4-4168-CC44-A236-E6EEAF22FE05}"/>
              </a:ext>
            </a:extLst>
          </p:cNvPr>
          <p:cNvSpPr/>
          <p:nvPr/>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egnaposto numero diapositiva 3">
            <a:extLst>
              <a:ext uri="{FF2B5EF4-FFF2-40B4-BE49-F238E27FC236}">
                <a16:creationId xmlns:a16="http://schemas.microsoft.com/office/drawing/2014/main" id="{ACDA8F08-7657-3E43-A222-0DD253C6A2D5}"/>
              </a:ext>
            </a:extLst>
          </p:cNvPr>
          <p:cNvSpPr>
            <a:spLocks noGrp="1"/>
          </p:cNvSpPr>
          <p:nvPr>
            <p:ph type="sldNum" sz="quarter" idx="4"/>
          </p:nvPr>
        </p:nvSpPr>
        <p:spPr>
          <a:xfrm>
            <a:off x="5861098" y="6356350"/>
            <a:ext cx="469804" cy="365125"/>
          </a:xfrm>
          <a:prstGeom prst="rect">
            <a:avLst/>
          </a:prstGeom>
        </p:spPr>
        <p:txBody>
          <a:bodyPr vert="horz" lIns="91440" tIns="45720" rIns="91440" bIns="45720" rtlCol="0" anchor="ctr"/>
          <a:lstStyle>
            <a:lvl1pPr algn="ctr">
              <a:defRPr sz="1000">
                <a:solidFill>
                  <a:schemeClr val="tx2"/>
                </a:solidFill>
                <a:latin typeface="Arial" panose="020B0604020202020204" pitchFamily="34" charset="0"/>
                <a:cs typeface="Arial" panose="020B0604020202020204" pitchFamily="34" charset="0"/>
              </a:defRPr>
            </a:lvl1pPr>
          </a:lstStyle>
          <a:p>
            <a:fld id="{F456CB93-2753-4E41-A7F3-5A96BA66B84A}" type="slidenum">
              <a:rPr lang="en-US" smtClean="0"/>
              <a:t>‹#›</a:t>
            </a:fld>
            <a:endParaRPr lang="en-US"/>
          </a:p>
        </p:txBody>
      </p:sp>
    </p:spTree>
    <p:extLst>
      <p:ext uri="{BB962C8B-B14F-4D97-AF65-F5344CB8AC3E}">
        <p14:creationId xmlns:p14="http://schemas.microsoft.com/office/powerpoint/2010/main" val="847934102"/>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paragraph + text double coloumn">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3655A9-ED93-4D46-BE79-4D57F9FD64AB}"/>
              </a:ext>
            </a:extLst>
          </p:cNvPr>
          <p:cNvSpPr>
            <a:spLocks noGrp="1"/>
          </p:cNvSpPr>
          <p:nvPr>
            <p:ph type="title" hasCustomPrompt="1"/>
          </p:nvPr>
        </p:nvSpPr>
        <p:spPr>
          <a:xfrm>
            <a:off x="838200" y="365125"/>
            <a:ext cx="10515600" cy="714375"/>
          </a:xfrm>
          <a:prstGeom prst="rect">
            <a:avLst/>
          </a:prstGeom>
        </p:spPr>
        <p:txBody>
          <a:bodyPr/>
          <a:lstStyle>
            <a:lvl1pPr algn="ctr">
              <a:defRPr>
                <a:solidFill>
                  <a:schemeClr val="tx2"/>
                </a:solidFill>
              </a:defRPr>
            </a:lvl1pPr>
          </a:lstStyle>
          <a:p>
            <a:r>
              <a:rPr lang="it-IT" dirty="0"/>
              <a:t>Write </a:t>
            </a:r>
            <a:r>
              <a:rPr lang="it-IT" dirty="0" err="1"/>
              <a:t>here</a:t>
            </a:r>
            <a:r>
              <a:rPr lang="it-IT" dirty="0"/>
              <a:t> </a:t>
            </a:r>
            <a:r>
              <a:rPr lang="it-IT" dirty="0" err="1"/>
              <a:t>title</a:t>
            </a:r>
            <a:r>
              <a:rPr lang="it-IT" dirty="0"/>
              <a:t> of the slide</a:t>
            </a:r>
          </a:p>
        </p:txBody>
      </p:sp>
      <p:sp>
        <p:nvSpPr>
          <p:cNvPr id="7" name="Segnaposto numero diapositiva 6">
            <a:extLst>
              <a:ext uri="{FF2B5EF4-FFF2-40B4-BE49-F238E27FC236}">
                <a16:creationId xmlns:a16="http://schemas.microsoft.com/office/drawing/2014/main" id="{A5E8307D-6CE3-7845-967C-5FE71FFEBF2C}"/>
              </a:ext>
            </a:extLst>
          </p:cNvPr>
          <p:cNvSpPr>
            <a:spLocks noGrp="1"/>
          </p:cNvSpPr>
          <p:nvPr>
            <p:ph type="sldNum" sz="quarter" idx="12"/>
          </p:nvPr>
        </p:nvSpPr>
        <p:spPr>
          <a:xfrm>
            <a:off x="0" y="6357767"/>
            <a:ext cx="12191999" cy="365125"/>
          </a:xfrm>
          <a:prstGeom prst="rect">
            <a:avLst/>
          </a:prstGeom>
        </p:spPr>
        <p:txBody>
          <a:bodyPr/>
          <a:lstStyle/>
          <a:p>
            <a:fld id="{F456CB93-2753-4E41-A7F3-5A96BA66B84A}" type="slidenum">
              <a:rPr lang="en-US" smtClean="0"/>
              <a:t>‹#›</a:t>
            </a:fld>
            <a:endParaRPr lang="en-US"/>
          </a:p>
        </p:txBody>
      </p:sp>
      <p:sp>
        <p:nvSpPr>
          <p:cNvPr id="8" name="Segnaposto testo 7">
            <a:extLst>
              <a:ext uri="{FF2B5EF4-FFF2-40B4-BE49-F238E27FC236}">
                <a16:creationId xmlns:a16="http://schemas.microsoft.com/office/drawing/2014/main" id="{A6DF8388-B969-8C4D-AA7A-E30B263821D7}"/>
              </a:ext>
            </a:extLst>
          </p:cNvPr>
          <p:cNvSpPr>
            <a:spLocks noGrp="1"/>
          </p:cNvSpPr>
          <p:nvPr>
            <p:ph type="body" sz="quarter" idx="16" hasCustomPrompt="1"/>
          </p:nvPr>
        </p:nvSpPr>
        <p:spPr>
          <a:xfrm>
            <a:off x="838200" y="1384300"/>
            <a:ext cx="5092602" cy="4973466"/>
          </a:xfrm>
          <a:prstGeom prst="rect">
            <a:avLst/>
          </a:prstGeom>
        </p:spPr>
        <p:txBody>
          <a:bodyPr>
            <a:normAutofit/>
          </a:bodyPr>
          <a:lstStyle>
            <a:lvl1pPr marL="0" indent="0">
              <a:buFontTx/>
              <a:buNone/>
              <a:defRPr sz="20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it-IT" dirty="0"/>
              <a:t>Text</a:t>
            </a:r>
          </a:p>
        </p:txBody>
      </p:sp>
      <p:sp>
        <p:nvSpPr>
          <p:cNvPr id="4" name="Segnaposto testo 3">
            <a:extLst>
              <a:ext uri="{FF2B5EF4-FFF2-40B4-BE49-F238E27FC236}">
                <a16:creationId xmlns:a16="http://schemas.microsoft.com/office/drawing/2014/main" id="{2C6A36E3-63DA-454F-8F6F-7A744F531E4C}"/>
              </a:ext>
            </a:extLst>
          </p:cNvPr>
          <p:cNvSpPr>
            <a:spLocks noGrp="1"/>
          </p:cNvSpPr>
          <p:nvPr>
            <p:ph type="body" sz="quarter" idx="17" hasCustomPrompt="1"/>
          </p:nvPr>
        </p:nvSpPr>
        <p:spPr>
          <a:xfrm>
            <a:off x="6261198" y="1384300"/>
            <a:ext cx="5092602" cy="4973638"/>
          </a:xfrm>
          <a:prstGeom prst="rect">
            <a:avLst/>
          </a:prstGeom>
        </p:spPr>
        <p:txBody>
          <a:bodyPr/>
          <a:lstStyle>
            <a:lvl1pPr marL="0" indent="0" algn="l">
              <a:buNone/>
              <a:defRPr sz="2000"/>
            </a:lvl1pPr>
          </a:lstStyle>
          <a:p>
            <a:pPr lvl="0"/>
            <a:r>
              <a:rPr lang="it-IT" dirty="0"/>
              <a:t>Text</a:t>
            </a:r>
          </a:p>
        </p:txBody>
      </p:sp>
      <p:sp>
        <p:nvSpPr>
          <p:cNvPr id="10" name="Rettangolo 9">
            <a:extLst>
              <a:ext uri="{FF2B5EF4-FFF2-40B4-BE49-F238E27FC236}">
                <a16:creationId xmlns:a16="http://schemas.microsoft.com/office/drawing/2014/main" id="{AC671013-D3A7-3642-BEF4-A4E0E505B13A}"/>
              </a:ext>
            </a:extLst>
          </p:cNvPr>
          <p:cNvSpPr/>
          <p:nvPr/>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17B82A31-9C11-704E-B670-D8D13BC736C0}"/>
              </a:ext>
            </a:extLst>
          </p:cNvPr>
          <p:cNvSpPr/>
          <p:nvPr/>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37A1F803-C41B-6446-8E7C-6A678EE0148B}"/>
              </a:ext>
            </a:extLst>
          </p:cNvPr>
          <p:cNvSpPr/>
          <p:nvPr/>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2483113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paragraph + tex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3655A9-ED93-4D46-BE79-4D57F9FD64AB}"/>
              </a:ext>
            </a:extLst>
          </p:cNvPr>
          <p:cNvSpPr>
            <a:spLocks noGrp="1"/>
          </p:cNvSpPr>
          <p:nvPr>
            <p:ph type="title" hasCustomPrompt="1"/>
          </p:nvPr>
        </p:nvSpPr>
        <p:spPr>
          <a:xfrm>
            <a:off x="838200" y="365125"/>
            <a:ext cx="10515600" cy="714375"/>
          </a:xfrm>
          <a:prstGeom prst="rect">
            <a:avLst/>
          </a:prstGeom>
        </p:spPr>
        <p:txBody>
          <a:bodyPr/>
          <a:lstStyle>
            <a:lvl1pPr algn="ctr">
              <a:defRPr>
                <a:solidFill>
                  <a:schemeClr val="tx2"/>
                </a:solidFill>
              </a:defRPr>
            </a:lvl1pPr>
          </a:lstStyle>
          <a:p>
            <a:r>
              <a:rPr lang="it-IT" dirty="0"/>
              <a:t>Write </a:t>
            </a:r>
            <a:r>
              <a:rPr lang="it-IT" dirty="0" err="1"/>
              <a:t>here</a:t>
            </a:r>
            <a:r>
              <a:rPr lang="it-IT" dirty="0"/>
              <a:t> </a:t>
            </a:r>
            <a:r>
              <a:rPr lang="it-IT" dirty="0" err="1"/>
              <a:t>title</a:t>
            </a:r>
            <a:r>
              <a:rPr lang="it-IT" dirty="0"/>
              <a:t> of the slide</a:t>
            </a:r>
          </a:p>
        </p:txBody>
      </p:sp>
      <p:sp>
        <p:nvSpPr>
          <p:cNvPr id="7" name="Segnaposto numero diapositiva 6">
            <a:extLst>
              <a:ext uri="{FF2B5EF4-FFF2-40B4-BE49-F238E27FC236}">
                <a16:creationId xmlns:a16="http://schemas.microsoft.com/office/drawing/2014/main" id="{A5E8307D-6CE3-7845-967C-5FE71FFEBF2C}"/>
              </a:ext>
            </a:extLst>
          </p:cNvPr>
          <p:cNvSpPr>
            <a:spLocks noGrp="1"/>
          </p:cNvSpPr>
          <p:nvPr>
            <p:ph type="sldNum" sz="quarter" idx="12"/>
          </p:nvPr>
        </p:nvSpPr>
        <p:spPr>
          <a:xfrm>
            <a:off x="0" y="6357767"/>
            <a:ext cx="12191999" cy="365125"/>
          </a:xfrm>
          <a:prstGeom prst="rect">
            <a:avLst/>
          </a:prstGeom>
        </p:spPr>
        <p:txBody>
          <a:bodyPr/>
          <a:lstStyle/>
          <a:p>
            <a:fld id="{F456CB93-2753-4E41-A7F3-5A96BA66B84A}" type="slidenum">
              <a:rPr lang="en-US" smtClean="0"/>
              <a:t>‹#›</a:t>
            </a:fld>
            <a:endParaRPr lang="en-US"/>
          </a:p>
        </p:txBody>
      </p:sp>
      <p:sp>
        <p:nvSpPr>
          <p:cNvPr id="8" name="Segnaposto testo 7">
            <a:extLst>
              <a:ext uri="{FF2B5EF4-FFF2-40B4-BE49-F238E27FC236}">
                <a16:creationId xmlns:a16="http://schemas.microsoft.com/office/drawing/2014/main" id="{A6DF8388-B969-8C4D-AA7A-E30B263821D7}"/>
              </a:ext>
            </a:extLst>
          </p:cNvPr>
          <p:cNvSpPr>
            <a:spLocks noGrp="1"/>
          </p:cNvSpPr>
          <p:nvPr>
            <p:ph type="body" sz="quarter" idx="16" hasCustomPrompt="1"/>
          </p:nvPr>
        </p:nvSpPr>
        <p:spPr>
          <a:xfrm>
            <a:off x="838199" y="1384300"/>
            <a:ext cx="10514013" cy="4973466"/>
          </a:xfrm>
          <a:prstGeom prst="rect">
            <a:avLst/>
          </a:prstGeom>
        </p:spPr>
        <p:txBody>
          <a:bodyPr>
            <a:normAutofit/>
          </a:bodyPr>
          <a:lstStyle>
            <a:lvl1pPr marL="0" indent="0">
              <a:buFontTx/>
              <a:buNone/>
              <a:defRPr sz="20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it-IT" dirty="0"/>
              <a:t>Text</a:t>
            </a:r>
          </a:p>
        </p:txBody>
      </p:sp>
      <p:sp>
        <p:nvSpPr>
          <p:cNvPr id="10" name="Rettangolo 9">
            <a:extLst>
              <a:ext uri="{FF2B5EF4-FFF2-40B4-BE49-F238E27FC236}">
                <a16:creationId xmlns:a16="http://schemas.microsoft.com/office/drawing/2014/main" id="{AC671013-D3A7-3642-BEF4-A4E0E505B13A}"/>
              </a:ext>
            </a:extLst>
          </p:cNvPr>
          <p:cNvSpPr/>
          <p:nvPr/>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17B82A31-9C11-704E-B670-D8D13BC736C0}"/>
              </a:ext>
            </a:extLst>
          </p:cNvPr>
          <p:cNvSpPr/>
          <p:nvPr/>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37A1F803-C41B-6446-8E7C-6A678EE0148B}"/>
              </a:ext>
            </a:extLst>
          </p:cNvPr>
          <p:cNvSpPr/>
          <p:nvPr/>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1515303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 box">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8BFBC3A3-0783-5C49-AC0F-542DBA473B45}"/>
              </a:ext>
            </a:extLst>
          </p:cNvPr>
          <p:cNvSpPr>
            <a:spLocks noGrp="1"/>
          </p:cNvSpPr>
          <p:nvPr>
            <p:ph type="body" idx="1" hasCustomPrompt="1"/>
          </p:nvPr>
        </p:nvSpPr>
        <p:spPr>
          <a:xfrm>
            <a:off x="839788" y="584200"/>
            <a:ext cx="5076825" cy="3000739"/>
          </a:xfrm>
          <a:prstGeom prst="rect">
            <a:avLst/>
          </a:prstGeom>
        </p:spPr>
        <p:txBody>
          <a:bodyPr>
            <a:normAutofit/>
          </a:bodyPr>
          <a:lstStyle>
            <a:lvl1pPr marL="0" indent="0">
              <a:buNone/>
              <a:defRPr sz="20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Text</a:t>
            </a:r>
          </a:p>
        </p:txBody>
      </p:sp>
      <p:sp>
        <p:nvSpPr>
          <p:cNvPr id="9" name="Rettangolo 8">
            <a:extLst>
              <a:ext uri="{FF2B5EF4-FFF2-40B4-BE49-F238E27FC236}">
                <a16:creationId xmlns:a16="http://schemas.microsoft.com/office/drawing/2014/main" id="{82F4F23D-7677-8C41-8C86-C1382EB0CE20}"/>
              </a:ext>
            </a:extLst>
          </p:cNvPr>
          <p:cNvSpPr/>
          <p:nvPr/>
        </p:nvSpPr>
        <p:spPr>
          <a:xfrm>
            <a:off x="219206" y="3757807"/>
            <a:ext cx="11972794" cy="31001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numero diapositiva 5">
            <a:extLst>
              <a:ext uri="{FF2B5EF4-FFF2-40B4-BE49-F238E27FC236}">
                <a16:creationId xmlns:a16="http://schemas.microsoft.com/office/drawing/2014/main" id="{74597521-F166-9648-B036-84AC9A749EBB}"/>
              </a:ext>
            </a:extLst>
          </p:cNvPr>
          <p:cNvSpPr>
            <a:spLocks noGrp="1"/>
          </p:cNvSpPr>
          <p:nvPr>
            <p:ph type="sldNum" sz="quarter" idx="12"/>
          </p:nvPr>
        </p:nvSpPr>
        <p:spPr>
          <a:xfrm>
            <a:off x="0" y="6357767"/>
            <a:ext cx="12191999" cy="365125"/>
          </a:xfrm>
          <a:prstGeom prst="rect">
            <a:avLst/>
          </a:prstGeom>
        </p:spPr>
        <p:txBody>
          <a:bodyPr/>
          <a:lstStyle/>
          <a:p>
            <a:fld id="{F456CB93-2753-4E41-A7F3-5A96BA66B84A}" type="slidenum">
              <a:rPr lang="en-US" smtClean="0"/>
              <a:t>‹#›</a:t>
            </a:fld>
            <a:endParaRPr lang="en-US"/>
          </a:p>
        </p:txBody>
      </p:sp>
      <p:sp>
        <p:nvSpPr>
          <p:cNvPr id="8" name="Segnaposto testo 7">
            <a:extLst>
              <a:ext uri="{FF2B5EF4-FFF2-40B4-BE49-F238E27FC236}">
                <a16:creationId xmlns:a16="http://schemas.microsoft.com/office/drawing/2014/main" id="{795F170F-C056-4245-B79C-ED59A008354C}"/>
              </a:ext>
            </a:extLst>
          </p:cNvPr>
          <p:cNvSpPr>
            <a:spLocks noGrp="1"/>
          </p:cNvSpPr>
          <p:nvPr>
            <p:ph type="body" sz="quarter" idx="13" hasCustomPrompt="1"/>
          </p:nvPr>
        </p:nvSpPr>
        <p:spPr>
          <a:xfrm>
            <a:off x="839788" y="4381500"/>
            <a:ext cx="10507661" cy="1803400"/>
          </a:xfrm>
          <a:prstGeom prst="rect">
            <a:avLst/>
          </a:prstGeom>
        </p:spPr>
        <p:txBody>
          <a:bodyPr>
            <a:normAutofit/>
          </a:bodyPr>
          <a:lstStyle>
            <a:lvl1pPr marL="0" indent="0">
              <a:buFontTx/>
              <a:buNone/>
              <a:defRPr sz="1200" b="1">
                <a:solidFill>
                  <a:schemeClr val="bg1"/>
                </a:solidFill>
              </a:defRPr>
            </a:lvl1pPr>
          </a:lstStyle>
          <a:p>
            <a:pPr lvl="0"/>
            <a:r>
              <a:rPr lang="it-IT" dirty="0"/>
              <a:t>Box text</a:t>
            </a:r>
          </a:p>
        </p:txBody>
      </p:sp>
      <p:sp>
        <p:nvSpPr>
          <p:cNvPr id="2" name="Titolo 1">
            <a:extLst>
              <a:ext uri="{FF2B5EF4-FFF2-40B4-BE49-F238E27FC236}">
                <a16:creationId xmlns:a16="http://schemas.microsoft.com/office/drawing/2014/main" id="{36ACAD63-6FFD-0F41-85E5-E49AEC5A5E62}"/>
              </a:ext>
            </a:extLst>
          </p:cNvPr>
          <p:cNvSpPr>
            <a:spLocks noGrp="1"/>
          </p:cNvSpPr>
          <p:nvPr>
            <p:ph type="title" hasCustomPrompt="1"/>
          </p:nvPr>
        </p:nvSpPr>
        <p:spPr>
          <a:xfrm>
            <a:off x="839788" y="4038600"/>
            <a:ext cx="10515600" cy="207791"/>
          </a:xfrm>
          <a:prstGeom prst="rect">
            <a:avLst/>
          </a:prstGeom>
          <a:solidFill>
            <a:schemeClr val="tx2"/>
          </a:solidFill>
        </p:spPr>
        <p:txBody>
          <a:bodyPr anchor="t">
            <a:noAutofit/>
          </a:bodyPr>
          <a:lstStyle>
            <a:lvl1pPr>
              <a:defRPr sz="1400" b="1" i="0">
                <a:solidFill>
                  <a:schemeClr val="bg1"/>
                </a:solidFill>
                <a:latin typeface="Arial" panose="020B0604020202020204" pitchFamily="34" charset="0"/>
                <a:cs typeface="Arial" panose="020B0604020202020204" pitchFamily="34" charset="0"/>
              </a:defRPr>
            </a:lvl1pPr>
          </a:lstStyle>
          <a:p>
            <a:r>
              <a:rPr lang="it-IT" dirty="0"/>
              <a:t>Box 1. Title Of The Box</a:t>
            </a:r>
          </a:p>
        </p:txBody>
      </p:sp>
      <p:sp>
        <p:nvSpPr>
          <p:cNvPr id="11" name="Rettangolo 10">
            <a:extLst>
              <a:ext uri="{FF2B5EF4-FFF2-40B4-BE49-F238E27FC236}">
                <a16:creationId xmlns:a16="http://schemas.microsoft.com/office/drawing/2014/main" id="{F095027C-EC93-8F4F-B5B0-7956BF67AF3E}"/>
              </a:ext>
            </a:extLst>
          </p:cNvPr>
          <p:cNvSpPr/>
          <p:nvPr/>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2F31200B-8B55-284E-B599-DAD16552B32E}"/>
              </a:ext>
            </a:extLst>
          </p:cNvPr>
          <p:cNvSpPr/>
          <p:nvPr/>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Segnaposto testo 4">
            <a:extLst>
              <a:ext uri="{FF2B5EF4-FFF2-40B4-BE49-F238E27FC236}">
                <a16:creationId xmlns:a16="http://schemas.microsoft.com/office/drawing/2014/main" id="{266AEEEE-BDAF-794A-90D8-FF3AD85BE8B7}"/>
              </a:ext>
            </a:extLst>
          </p:cNvPr>
          <p:cNvSpPr>
            <a:spLocks noGrp="1"/>
          </p:cNvSpPr>
          <p:nvPr>
            <p:ph type="body" sz="quarter" idx="14" hasCustomPrompt="1"/>
          </p:nvPr>
        </p:nvSpPr>
        <p:spPr>
          <a:xfrm>
            <a:off x="6240463" y="584199"/>
            <a:ext cx="5106987" cy="3000739"/>
          </a:xfrm>
          <a:prstGeom prst="rect">
            <a:avLst/>
          </a:prstGeom>
        </p:spPr>
        <p:txBody>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dirty="0"/>
              <a:t>Text</a:t>
            </a:r>
          </a:p>
        </p:txBody>
      </p:sp>
      <p:sp>
        <p:nvSpPr>
          <p:cNvPr id="13" name="Ovale 12">
            <a:extLst>
              <a:ext uri="{FF2B5EF4-FFF2-40B4-BE49-F238E27FC236}">
                <a16:creationId xmlns:a16="http://schemas.microsoft.com/office/drawing/2014/main" id="{E90BFE27-BDCB-844F-A923-EC56563D8C33}"/>
              </a:ext>
            </a:extLst>
          </p:cNvPr>
          <p:cNvSpPr/>
          <p:nvPr/>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2960715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 2 graphs">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3655A9-ED93-4D46-BE79-4D57F9FD64AB}"/>
              </a:ext>
            </a:extLst>
          </p:cNvPr>
          <p:cNvSpPr>
            <a:spLocks noGrp="1"/>
          </p:cNvSpPr>
          <p:nvPr>
            <p:ph type="title" hasCustomPrompt="1"/>
          </p:nvPr>
        </p:nvSpPr>
        <p:spPr>
          <a:xfrm>
            <a:off x="838200" y="365125"/>
            <a:ext cx="10515600" cy="714375"/>
          </a:xfrm>
          <a:prstGeom prst="rect">
            <a:avLst/>
          </a:prstGeom>
        </p:spPr>
        <p:txBody>
          <a:bodyPr/>
          <a:lstStyle>
            <a:lvl1pPr algn="ctr">
              <a:defRPr>
                <a:solidFill>
                  <a:schemeClr val="tx2"/>
                </a:solidFill>
              </a:defRPr>
            </a:lvl1pPr>
          </a:lstStyle>
          <a:p>
            <a:r>
              <a:rPr lang="it-IT" dirty="0"/>
              <a:t>Write </a:t>
            </a:r>
            <a:r>
              <a:rPr lang="it-IT" dirty="0" err="1"/>
              <a:t>here</a:t>
            </a:r>
            <a:r>
              <a:rPr lang="it-IT" dirty="0"/>
              <a:t> </a:t>
            </a:r>
            <a:r>
              <a:rPr lang="it-IT" dirty="0" err="1"/>
              <a:t>title</a:t>
            </a:r>
            <a:r>
              <a:rPr lang="it-IT" dirty="0"/>
              <a:t> of the slide</a:t>
            </a:r>
          </a:p>
        </p:txBody>
      </p:sp>
      <p:sp>
        <p:nvSpPr>
          <p:cNvPr id="7" name="Segnaposto numero diapositiva 6">
            <a:extLst>
              <a:ext uri="{FF2B5EF4-FFF2-40B4-BE49-F238E27FC236}">
                <a16:creationId xmlns:a16="http://schemas.microsoft.com/office/drawing/2014/main" id="{A5E8307D-6CE3-7845-967C-5FE71FFEBF2C}"/>
              </a:ext>
            </a:extLst>
          </p:cNvPr>
          <p:cNvSpPr>
            <a:spLocks noGrp="1"/>
          </p:cNvSpPr>
          <p:nvPr>
            <p:ph type="sldNum" sz="quarter" idx="12"/>
          </p:nvPr>
        </p:nvSpPr>
        <p:spPr>
          <a:xfrm>
            <a:off x="0" y="6357767"/>
            <a:ext cx="12191999" cy="365125"/>
          </a:xfrm>
          <a:prstGeom prst="rect">
            <a:avLst/>
          </a:prstGeom>
        </p:spPr>
        <p:txBody>
          <a:bodyPr/>
          <a:lstStyle/>
          <a:p>
            <a:fld id="{F456CB93-2753-4E41-A7F3-5A96BA66B84A}" type="slidenum">
              <a:rPr lang="en-US" smtClean="0"/>
              <a:t>‹#›</a:t>
            </a:fld>
            <a:endParaRPr lang="en-US"/>
          </a:p>
        </p:txBody>
      </p:sp>
      <p:sp>
        <p:nvSpPr>
          <p:cNvPr id="11" name="Segnaposto grafico 10">
            <a:extLst>
              <a:ext uri="{FF2B5EF4-FFF2-40B4-BE49-F238E27FC236}">
                <a16:creationId xmlns:a16="http://schemas.microsoft.com/office/drawing/2014/main" id="{D935046F-8CF1-E04E-9577-14A6B5F4A7C3}"/>
              </a:ext>
            </a:extLst>
          </p:cNvPr>
          <p:cNvSpPr>
            <a:spLocks noGrp="1"/>
          </p:cNvSpPr>
          <p:nvPr>
            <p:ph type="chart" sz="quarter" idx="13" hasCustomPrompt="1"/>
          </p:nvPr>
        </p:nvSpPr>
        <p:spPr>
          <a:xfrm>
            <a:off x="838200" y="1778000"/>
            <a:ext cx="5078413" cy="4579767"/>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t-IT" dirty="0"/>
              <a:t>INSERT GRAPH</a:t>
            </a:r>
          </a:p>
          <a:p>
            <a:endParaRPr lang="it-IT" dirty="0"/>
          </a:p>
        </p:txBody>
      </p:sp>
      <p:sp>
        <p:nvSpPr>
          <p:cNvPr id="13" name="Segnaposto testo 12">
            <a:extLst>
              <a:ext uri="{FF2B5EF4-FFF2-40B4-BE49-F238E27FC236}">
                <a16:creationId xmlns:a16="http://schemas.microsoft.com/office/drawing/2014/main" id="{FD529521-B478-814D-B661-5AD2CA66C51A}"/>
              </a:ext>
            </a:extLst>
          </p:cNvPr>
          <p:cNvSpPr>
            <a:spLocks noGrp="1"/>
          </p:cNvSpPr>
          <p:nvPr>
            <p:ph type="body" sz="quarter" idx="14" hasCustomPrompt="1"/>
          </p:nvPr>
        </p:nvSpPr>
        <p:spPr>
          <a:xfrm>
            <a:off x="838199" y="1254125"/>
            <a:ext cx="5078414" cy="365125"/>
          </a:xfrm>
          <a:prstGeom prst="rect">
            <a:avLst/>
          </a:prstGeom>
          <a:solidFill>
            <a:schemeClr val="tx1"/>
          </a:solidFill>
        </p:spPr>
        <p:txBody>
          <a:bodyPr/>
          <a:lstStyle>
            <a:lvl1pPr marL="0" indent="0">
              <a:buFontTx/>
              <a:buNone/>
              <a:defRPr sz="1800" b="1">
                <a:solidFill>
                  <a:schemeClr val="bg1"/>
                </a:solidFill>
              </a:defRPr>
            </a:lvl1pPr>
            <a:lvl2pPr marL="457200" indent="0">
              <a:buFontTx/>
              <a:buNone/>
              <a:defRPr sz="1200"/>
            </a:lvl2pPr>
            <a:lvl3pPr marL="914400" indent="0">
              <a:buFontTx/>
              <a:buNone/>
              <a:defRPr/>
            </a:lvl3pPr>
            <a:lvl4pPr marL="1371600" indent="0">
              <a:buFontTx/>
              <a:buNone/>
              <a:defRPr/>
            </a:lvl4pPr>
            <a:lvl5pPr marL="1828800" indent="0">
              <a:buFontTx/>
              <a:buNone/>
              <a:defRPr/>
            </a:lvl5pPr>
          </a:lstStyle>
          <a:p>
            <a:pPr lvl="0"/>
            <a:r>
              <a:rPr lang="it-IT" dirty="0" err="1"/>
              <a:t>Name</a:t>
            </a:r>
            <a:r>
              <a:rPr lang="it-IT" dirty="0"/>
              <a:t> of the </a:t>
            </a:r>
            <a:r>
              <a:rPr lang="it-IT" dirty="0" err="1"/>
              <a:t>graph</a:t>
            </a:r>
            <a:endParaRPr lang="it-IT" dirty="0"/>
          </a:p>
        </p:txBody>
      </p:sp>
      <p:sp>
        <p:nvSpPr>
          <p:cNvPr id="4" name="Segnaposto grafico 3">
            <a:extLst>
              <a:ext uri="{FF2B5EF4-FFF2-40B4-BE49-F238E27FC236}">
                <a16:creationId xmlns:a16="http://schemas.microsoft.com/office/drawing/2014/main" id="{9A365EDD-FA9F-874A-907E-26E42C0CB642}"/>
              </a:ext>
            </a:extLst>
          </p:cNvPr>
          <p:cNvSpPr>
            <a:spLocks noGrp="1"/>
          </p:cNvSpPr>
          <p:nvPr>
            <p:ph type="chart" sz="quarter" idx="15" hasCustomPrompt="1"/>
          </p:nvPr>
        </p:nvSpPr>
        <p:spPr>
          <a:xfrm>
            <a:off x="6240463" y="1739900"/>
            <a:ext cx="5113337" cy="4617867"/>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t-IT" dirty="0"/>
              <a:t>INSERT GRAPH</a:t>
            </a:r>
          </a:p>
        </p:txBody>
      </p:sp>
      <p:sp>
        <p:nvSpPr>
          <p:cNvPr id="8" name="Rettangolo 7">
            <a:extLst>
              <a:ext uri="{FF2B5EF4-FFF2-40B4-BE49-F238E27FC236}">
                <a16:creationId xmlns:a16="http://schemas.microsoft.com/office/drawing/2014/main" id="{22D0A959-902A-E748-98B6-B13A9600D369}"/>
              </a:ext>
            </a:extLst>
          </p:cNvPr>
          <p:cNvSpPr/>
          <p:nvPr/>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63038F72-D325-AF44-86B1-8EEC6CF4DDFA}"/>
              </a:ext>
            </a:extLst>
          </p:cNvPr>
          <p:cNvSpPr/>
          <p:nvPr/>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Segnaposto testo 4">
            <a:extLst>
              <a:ext uri="{FF2B5EF4-FFF2-40B4-BE49-F238E27FC236}">
                <a16:creationId xmlns:a16="http://schemas.microsoft.com/office/drawing/2014/main" id="{85F91A17-B850-D34B-93DC-E05A191EAD67}"/>
              </a:ext>
            </a:extLst>
          </p:cNvPr>
          <p:cNvSpPr>
            <a:spLocks noGrp="1"/>
          </p:cNvSpPr>
          <p:nvPr>
            <p:ph type="body" sz="quarter" idx="16" hasCustomPrompt="1"/>
          </p:nvPr>
        </p:nvSpPr>
        <p:spPr>
          <a:xfrm>
            <a:off x="6238875" y="1253869"/>
            <a:ext cx="5113337" cy="365381"/>
          </a:xfrm>
          <a:prstGeom prst="rect">
            <a:avLst/>
          </a:prstGeom>
          <a:solidFill>
            <a:schemeClr val="tx1"/>
          </a:solidFill>
        </p:spPr>
        <p:txBody>
          <a:bodyPr/>
          <a:lstStyle>
            <a:lvl1pPr marL="0" indent="0">
              <a:buNone/>
              <a:defRPr sz="1800" b="1">
                <a:solidFill>
                  <a:schemeClr val="bg1"/>
                </a:solidFill>
                <a:latin typeface="Arial" panose="020B0604020202020204" pitchFamily="34" charset="0"/>
                <a:cs typeface="Arial" panose="020B0604020202020204" pitchFamily="34" charset="0"/>
              </a:defRPr>
            </a:lvl1pPr>
            <a:lvl2pPr marL="457200" indent="0">
              <a:buNone/>
              <a:defRPr sz="1200" b="1">
                <a:solidFill>
                  <a:schemeClr val="bg1"/>
                </a:solidFill>
                <a:latin typeface="Arial" panose="020B0604020202020204" pitchFamily="34" charset="0"/>
                <a:cs typeface="Arial" panose="020B0604020202020204" pitchFamily="34" charset="0"/>
              </a:defRPr>
            </a:lvl2pPr>
            <a:lvl3pPr marL="914400" indent="0">
              <a:buNone/>
              <a:defRPr sz="1200" b="1">
                <a:solidFill>
                  <a:schemeClr val="bg1"/>
                </a:solidFill>
                <a:latin typeface="Arial" panose="020B0604020202020204" pitchFamily="34" charset="0"/>
                <a:cs typeface="Arial" panose="020B0604020202020204" pitchFamily="34" charset="0"/>
              </a:defRPr>
            </a:lvl3pPr>
            <a:lvl4pPr marL="1371600" indent="0">
              <a:buNone/>
              <a:defRPr sz="1200" b="1">
                <a:solidFill>
                  <a:schemeClr val="bg1"/>
                </a:solidFill>
                <a:latin typeface="Arial" panose="020B0604020202020204" pitchFamily="34" charset="0"/>
                <a:cs typeface="Arial" panose="020B0604020202020204" pitchFamily="34" charset="0"/>
              </a:defRPr>
            </a:lvl4pPr>
            <a:lvl5pPr marL="1828800" indent="0">
              <a:buNone/>
              <a:defRPr sz="1200" b="1">
                <a:solidFill>
                  <a:schemeClr val="bg1"/>
                </a:solidFill>
                <a:latin typeface="Arial" panose="020B0604020202020204" pitchFamily="34" charset="0"/>
                <a:cs typeface="Arial" panose="020B0604020202020204" pitchFamily="34" charset="0"/>
              </a:defRPr>
            </a:lvl5pPr>
          </a:lstStyle>
          <a:p>
            <a:pPr lvl="0"/>
            <a:r>
              <a:rPr lang="it-IT" dirty="0" err="1"/>
              <a:t>Name</a:t>
            </a:r>
            <a:r>
              <a:rPr lang="it-IT" dirty="0"/>
              <a:t> of the </a:t>
            </a:r>
            <a:r>
              <a:rPr lang="it-IT" dirty="0" err="1"/>
              <a:t>graph</a:t>
            </a:r>
            <a:endParaRPr lang="it-IT" dirty="0"/>
          </a:p>
        </p:txBody>
      </p:sp>
      <p:sp>
        <p:nvSpPr>
          <p:cNvPr id="12" name="Ovale 11">
            <a:extLst>
              <a:ext uri="{FF2B5EF4-FFF2-40B4-BE49-F238E27FC236}">
                <a16:creationId xmlns:a16="http://schemas.microsoft.com/office/drawing/2014/main" id="{418BA77E-05E7-F842-8A3F-171271B6F6EE}"/>
              </a:ext>
            </a:extLst>
          </p:cNvPr>
          <p:cNvSpPr/>
          <p:nvPr/>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2533881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 paragraph + 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3655A9-ED93-4D46-BE79-4D57F9FD64AB}"/>
              </a:ext>
            </a:extLst>
          </p:cNvPr>
          <p:cNvSpPr>
            <a:spLocks noGrp="1"/>
          </p:cNvSpPr>
          <p:nvPr>
            <p:ph type="title" hasCustomPrompt="1"/>
          </p:nvPr>
        </p:nvSpPr>
        <p:spPr>
          <a:xfrm>
            <a:off x="838200" y="365125"/>
            <a:ext cx="10515600" cy="714375"/>
          </a:xfrm>
          <a:prstGeom prst="rect">
            <a:avLst/>
          </a:prstGeom>
        </p:spPr>
        <p:txBody>
          <a:bodyPr/>
          <a:lstStyle>
            <a:lvl1pPr algn="ctr">
              <a:defRPr>
                <a:solidFill>
                  <a:schemeClr val="tx2"/>
                </a:solidFill>
              </a:defRPr>
            </a:lvl1pPr>
          </a:lstStyle>
          <a:p>
            <a:r>
              <a:rPr lang="it-IT" dirty="0"/>
              <a:t>Write </a:t>
            </a:r>
            <a:r>
              <a:rPr lang="it-IT" dirty="0" err="1"/>
              <a:t>here</a:t>
            </a:r>
            <a:r>
              <a:rPr lang="it-IT" dirty="0"/>
              <a:t> </a:t>
            </a:r>
            <a:r>
              <a:rPr lang="it-IT" dirty="0" err="1"/>
              <a:t>title</a:t>
            </a:r>
            <a:r>
              <a:rPr lang="it-IT" dirty="0"/>
              <a:t> of the slide</a:t>
            </a:r>
          </a:p>
        </p:txBody>
      </p:sp>
      <p:sp>
        <p:nvSpPr>
          <p:cNvPr id="7" name="Segnaposto numero diapositiva 6">
            <a:extLst>
              <a:ext uri="{FF2B5EF4-FFF2-40B4-BE49-F238E27FC236}">
                <a16:creationId xmlns:a16="http://schemas.microsoft.com/office/drawing/2014/main" id="{A5E8307D-6CE3-7845-967C-5FE71FFEBF2C}"/>
              </a:ext>
            </a:extLst>
          </p:cNvPr>
          <p:cNvSpPr>
            <a:spLocks noGrp="1"/>
          </p:cNvSpPr>
          <p:nvPr>
            <p:ph type="sldNum" sz="quarter" idx="12"/>
          </p:nvPr>
        </p:nvSpPr>
        <p:spPr>
          <a:xfrm>
            <a:off x="0" y="6357767"/>
            <a:ext cx="12191999" cy="365125"/>
          </a:xfrm>
          <a:prstGeom prst="rect">
            <a:avLst/>
          </a:prstGeom>
        </p:spPr>
        <p:txBody>
          <a:bodyPr/>
          <a:lstStyle/>
          <a:p>
            <a:fld id="{F456CB93-2753-4E41-A7F3-5A96BA66B84A}" type="slidenum">
              <a:rPr lang="en-US" smtClean="0"/>
              <a:t>‹#›</a:t>
            </a:fld>
            <a:endParaRPr lang="en-US"/>
          </a:p>
        </p:txBody>
      </p:sp>
      <p:sp>
        <p:nvSpPr>
          <p:cNvPr id="11" name="Segnaposto grafico 10">
            <a:extLst>
              <a:ext uri="{FF2B5EF4-FFF2-40B4-BE49-F238E27FC236}">
                <a16:creationId xmlns:a16="http://schemas.microsoft.com/office/drawing/2014/main" id="{D935046F-8CF1-E04E-9577-14A6B5F4A7C3}"/>
              </a:ext>
            </a:extLst>
          </p:cNvPr>
          <p:cNvSpPr>
            <a:spLocks noGrp="1"/>
          </p:cNvSpPr>
          <p:nvPr>
            <p:ph type="chart" sz="quarter" idx="13" hasCustomPrompt="1"/>
          </p:nvPr>
        </p:nvSpPr>
        <p:spPr>
          <a:xfrm>
            <a:off x="838200" y="1777999"/>
            <a:ext cx="5092601" cy="4579767"/>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t-IT" dirty="0"/>
              <a:t>INSERT GRAPH</a:t>
            </a:r>
          </a:p>
          <a:p>
            <a:endParaRPr lang="it-IT" dirty="0"/>
          </a:p>
        </p:txBody>
      </p:sp>
      <p:sp>
        <p:nvSpPr>
          <p:cNvPr id="13" name="Segnaposto testo 12">
            <a:extLst>
              <a:ext uri="{FF2B5EF4-FFF2-40B4-BE49-F238E27FC236}">
                <a16:creationId xmlns:a16="http://schemas.microsoft.com/office/drawing/2014/main" id="{FD529521-B478-814D-B661-5AD2CA66C51A}"/>
              </a:ext>
            </a:extLst>
          </p:cNvPr>
          <p:cNvSpPr>
            <a:spLocks noGrp="1"/>
          </p:cNvSpPr>
          <p:nvPr>
            <p:ph type="body" sz="quarter" idx="14" hasCustomPrompt="1"/>
          </p:nvPr>
        </p:nvSpPr>
        <p:spPr>
          <a:xfrm>
            <a:off x="838199" y="1254125"/>
            <a:ext cx="5092602" cy="365125"/>
          </a:xfrm>
          <a:prstGeom prst="rect">
            <a:avLst/>
          </a:prstGeom>
          <a:solidFill>
            <a:schemeClr val="tx1"/>
          </a:solidFill>
        </p:spPr>
        <p:txBody>
          <a:bodyPr/>
          <a:lstStyle>
            <a:lvl1pPr marL="0" indent="0">
              <a:buFontTx/>
              <a:buNone/>
              <a:defRPr sz="1800" b="1">
                <a:solidFill>
                  <a:schemeClr val="bg1"/>
                </a:solidFill>
              </a:defRPr>
            </a:lvl1pPr>
            <a:lvl2pPr marL="457200" indent="0">
              <a:buFontTx/>
              <a:buNone/>
              <a:defRPr sz="1200"/>
            </a:lvl2pPr>
            <a:lvl3pPr marL="914400" indent="0">
              <a:buFontTx/>
              <a:buNone/>
              <a:defRPr/>
            </a:lvl3pPr>
            <a:lvl4pPr marL="1371600" indent="0">
              <a:buFontTx/>
              <a:buNone/>
              <a:defRPr/>
            </a:lvl4pPr>
            <a:lvl5pPr marL="1828800" indent="0">
              <a:buFontTx/>
              <a:buNone/>
              <a:defRPr/>
            </a:lvl5pPr>
          </a:lstStyle>
          <a:p>
            <a:pPr lvl="0"/>
            <a:r>
              <a:rPr lang="it-IT" dirty="0" err="1"/>
              <a:t>Name</a:t>
            </a:r>
            <a:r>
              <a:rPr lang="it-IT" dirty="0"/>
              <a:t> of the </a:t>
            </a:r>
            <a:r>
              <a:rPr lang="it-IT" dirty="0" err="1"/>
              <a:t>graph</a:t>
            </a:r>
            <a:endParaRPr lang="it-IT" dirty="0"/>
          </a:p>
        </p:txBody>
      </p:sp>
      <p:sp>
        <p:nvSpPr>
          <p:cNvPr id="5" name="Segnaposto testo 4">
            <a:extLst>
              <a:ext uri="{FF2B5EF4-FFF2-40B4-BE49-F238E27FC236}">
                <a16:creationId xmlns:a16="http://schemas.microsoft.com/office/drawing/2014/main" id="{5455D200-1B94-7A4B-9844-C75079441D24}"/>
              </a:ext>
            </a:extLst>
          </p:cNvPr>
          <p:cNvSpPr>
            <a:spLocks noGrp="1"/>
          </p:cNvSpPr>
          <p:nvPr>
            <p:ph type="body" sz="quarter" idx="15" hasCustomPrompt="1"/>
          </p:nvPr>
        </p:nvSpPr>
        <p:spPr>
          <a:xfrm>
            <a:off x="6261198" y="1254125"/>
            <a:ext cx="5092602" cy="365125"/>
          </a:xfrm>
          <a:prstGeom prst="rect">
            <a:avLst/>
          </a:prstGeom>
          <a:noFill/>
        </p:spPr>
        <p:txBody>
          <a:bodyPr/>
          <a:lstStyle>
            <a:lvl1pPr marL="0" indent="0">
              <a:buFontTx/>
              <a:buNone/>
              <a:defRPr sz="2000" b="1" i="0">
                <a:solidFill>
                  <a:schemeClr val="tx2"/>
                </a:solidFill>
                <a:latin typeface="Arial Narrow" panose="020B0604020202020204" pitchFamily="34" charset="0"/>
                <a:cs typeface="Arial Narrow" panose="020B0604020202020204" pitchFamily="34" charset="0"/>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it-IT" dirty="0"/>
              <a:t>Title of the </a:t>
            </a:r>
            <a:r>
              <a:rPr lang="it-IT" dirty="0" err="1"/>
              <a:t>paragraph</a:t>
            </a:r>
            <a:r>
              <a:rPr lang="it-IT" dirty="0"/>
              <a:t> </a:t>
            </a:r>
          </a:p>
          <a:p>
            <a:pPr lvl="0"/>
            <a:endParaRPr lang="it-IT" dirty="0"/>
          </a:p>
        </p:txBody>
      </p:sp>
      <p:sp>
        <p:nvSpPr>
          <p:cNvPr id="8" name="Segnaposto testo 7">
            <a:extLst>
              <a:ext uri="{FF2B5EF4-FFF2-40B4-BE49-F238E27FC236}">
                <a16:creationId xmlns:a16="http://schemas.microsoft.com/office/drawing/2014/main" id="{A6DF8388-B969-8C4D-AA7A-E30B263821D7}"/>
              </a:ext>
            </a:extLst>
          </p:cNvPr>
          <p:cNvSpPr>
            <a:spLocks noGrp="1"/>
          </p:cNvSpPr>
          <p:nvPr>
            <p:ph type="body" sz="quarter" idx="16" hasCustomPrompt="1"/>
          </p:nvPr>
        </p:nvSpPr>
        <p:spPr>
          <a:xfrm>
            <a:off x="6261198" y="1778000"/>
            <a:ext cx="5092602" cy="4579766"/>
          </a:xfrm>
          <a:prstGeom prst="rect">
            <a:avLst/>
          </a:prstGeom>
        </p:spPr>
        <p:txBody>
          <a:bodyPr>
            <a:normAutofit/>
          </a:bodyPr>
          <a:lstStyle>
            <a:lvl1pPr marL="0" indent="0">
              <a:buFontTx/>
              <a:buNone/>
              <a:defRPr sz="20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it-IT" dirty="0"/>
              <a:t>Text</a:t>
            </a:r>
          </a:p>
        </p:txBody>
      </p:sp>
      <p:sp>
        <p:nvSpPr>
          <p:cNvPr id="9" name="Rettangolo 8">
            <a:extLst>
              <a:ext uri="{FF2B5EF4-FFF2-40B4-BE49-F238E27FC236}">
                <a16:creationId xmlns:a16="http://schemas.microsoft.com/office/drawing/2014/main" id="{45A82D48-68B9-B045-9774-43749380E0DE}"/>
              </a:ext>
            </a:extLst>
          </p:cNvPr>
          <p:cNvSpPr/>
          <p:nvPr/>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EFFF4F8E-721E-6144-A67D-5AD1643F59B9}"/>
              </a:ext>
            </a:extLst>
          </p:cNvPr>
          <p:cNvSpPr/>
          <p:nvPr/>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F2748495-0241-1C46-A676-5AB6971E50A2}"/>
              </a:ext>
            </a:extLst>
          </p:cNvPr>
          <p:cNvSpPr/>
          <p:nvPr/>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1971832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 1 graphs">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3655A9-ED93-4D46-BE79-4D57F9FD64AB}"/>
              </a:ext>
            </a:extLst>
          </p:cNvPr>
          <p:cNvSpPr>
            <a:spLocks noGrp="1"/>
          </p:cNvSpPr>
          <p:nvPr>
            <p:ph type="title" hasCustomPrompt="1"/>
          </p:nvPr>
        </p:nvSpPr>
        <p:spPr>
          <a:xfrm>
            <a:off x="838200" y="365125"/>
            <a:ext cx="10515600" cy="714375"/>
          </a:xfrm>
          <a:prstGeom prst="rect">
            <a:avLst/>
          </a:prstGeom>
        </p:spPr>
        <p:txBody>
          <a:bodyPr/>
          <a:lstStyle>
            <a:lvl1pPr algn="ctr">
              <a:defRPr>
                <a:solidFill>
                  <a:schemeClr val="tx2"/>
                </a:solidFill>
              </a:defRPr>
            </a:lvl1pPr>
          </a:lstStyle>
          <a:p>
            <a:r>
              <a:rPr lang="it-IT" dirty="0"/>
              <a:t>Write </a:t>
            </a:r>
            <a:r>
              <a:rPr lang="it-IT" dirty="0" err="1"/>
              <a:t>here</a:t>
            </a:r>
            <a:r>
              <a:rPr lang="it-IT" dirty="0"/>
              <a:t> </a:t>
            </a:r>
            <a:r>
              <a:rPr lang="it-IT" dirty="0" err="1"/>
              <a:t>title</a:t>
            </a:r>
            <a:r>
              <a:rPr lang="it-IT" dirty="0"/>
              <a:t> of the slide</a:t>
            </a:r>
          </a:p>
        </p:txBody>
      </p:sp>
      <p:sp>
        <p:nvSpPr>
          <p:cNvPr id="7" name="Segnaposto numero diapositiva 6">
            <a:extLst>
              <a:ext uri="{FF2B5EF4-FFF2-40B4-BE49-F238E27FC236}">
                <a16:creationId xmlns:a16="http://schemas.microsoft.com/office/drawing/2014/main" id="{A5E8307D-6CE3-7845-967C-5FE71FFEBF2C}"/>
              </a:ext>
            </a:extLst>
          </p:cNvPr>
          <p:cNvSpPr>
            <a:spLocks noGrp="1"/>
          </p:cNvSpPr>
          <p:nvPr>
            <p:ph type="sldNum" sz="quarter" idx="12"/>
          </p:nvPr>
        </p:nvSpPr>
        <p:spPr>
          <a:xfrm>
            <a:off x="1" y="6363031"/>
            <a:ext cx="12191999" cy="365125"/>
          </a:xfrm>
          <a:prstGeom prst="rect">
            <a:avLst/>
          </a:prstGeom>
        </p:spPr>
        <p:txBody>
          <a:bodyPr/>
          <a:lstStyle/>
          <a:p>
            <a:fld id="{F456CB93-2753-4E41-A7F3-5A96BA66B84A}" type="slidenum">
              <a:rPr lang="en-US" smtClean="0"/>
              <a:t>‹#›</a:t>
            </a:fld>
            <a:endParaRPr lang="en-US"/>
          </a:p>
        </p:txBody>
      </p:sp>
      <p:sp>
        <p:nvSpPr>
          <p:cNvPr id="11" name="Segnaposto grafico 10">
            <a:extLst>
              <a:ext uri="{FF2B5EF4-FFF2-40B4-BE49-F238E27FC236}">
                <a16:creationId xmlns:a16="http://schemas.microsoft.com/office/drawing/2014/main" id="{D935046F-8CF1-E04E-9577-14A6B5F4A7C3}"/>
              </a:ext>
            </a:extLst>
          </p:cNvPr>
          <p:cNvSpPr>
            <a:spLocks noGrp="1"/>
          </p:cNvSpPr>
          <p:nvPr>
            <p:ph type="chart" sz="quarter" idx="13" hasCustomPrompt="1"/>
          </p:nvPr>
        </p:nvSpPr>
        <p:spPr>
          <a:xfrm>
            <a:off x="838200" y="1778000"/>
            <a:ext cx="10515599" cy="457993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t-IT" dirty="0"/>
              <a:t>INSERT GRAPH</a:t>
            </a:r>
          </a:p>
          <a:p>
            <a:endParaRPr lang="it-IT" dirty="0"/>
          </a:p>
        </p:txBody>
      </p:sp>
      <p:sp>
        <p:nvSpPr>
          <p:cNvPr id="13" name="Segnaposto testo 12">
            <a:extLst>
              <a:ext uri="{FF2B5EF4-FFF2-40B4-BE49-F238E27FC236}">
                <a16:creationId xmlns:a16="http://schemas.microsoft.com/office/drawing/2014/main" id="{FD529521-B478-814D-B661-5AD2CA66C51A}"/>
              </a:ext>
            </a:extLst>
          </p:cNvPr>
          <p:cNvSpPr>
            <a:spLocks noGrp="1"/>
          </p:cNvSpPr>
          <p:nvPr>
            <p:ph type="body" sz="quarter" idx="14" hasCustomPrompt="1"/>
          </p:nvPr>
        </p:nvSpPr>
        <p:spPr>
          <a:xfrm>
            <a:off x="838199" y="1254125"/>
            <a:ext cx="10515600" cy="365125"/>
          </a:xfrm>
          <a:prstGeom prst="rect">
            <a:avLst/>
          </a:prstGeom>
          <a:solidFill>
            <a:schemeClr val="tx1"/>
          </a:solidFill>
        </p:spPr>
        <p:txBody>
          <a:bodyPr/>
          <a:lstStyle>
            <a:lvl1pPr marL="0" indent="0">
              <a:buFontTx/>
              <a:buNone/>
              <a:defRPr sz="1800" b="1">
                <a:solidFill>
                  <a:schemeClr val="bg1"/>
                </a:solidFill>
              </a:defRPr>
            </a:lvl1pPr>
            <a:lvl2pPr marL="457200" indent="0">
              <a:buFontTx/>
              <a:buNone/>
              <a:defRPr sz="1200"/>
            </a:lvl2pPr>
            <a:lvl3pPr marL="914400" indent="0">
              <a:buFontTx/>
              <a:buNone/>
              <a:defRPr/>
            </a:lvl3pPr>
            <a:lvl4pPr marL="1371600" indent="0">
              <a:buFontTx/>
              <a:buNone/>
              <a:defRPr/>
            </a:lvl4pPr>
            <a:lvl5pPr marL="1828800" indent="0">
              <a:buFontTx/>
              <a:buNone/>
              <a:defRPr/>
            </a:lvl5pPr>
          </a:lstStyle>
          <a:p>
            <a:pPr lvl="0"/>
            <a:r>
              <a:rPr lang="it-IT" dirty="0" err="1"/>
              <a:t>Name</a:t>
            </a:r>
            <a:r>
              <a:rPr lang="it-IT" dirty="0"/>
              <a:t> of the </a:t>
            </a:r>
            <a:r>
              <a:rPr lang="it-IT" dirty="0" err="1"/>
              <a:t>graph</a:t>
            </a:r>
            <a:endParaRPr lang="it-IT" dirty="0"/>
          </a:p>
        </p:txBody>
      </p:sp>
      <p:sp>
        <p:nvSpPr>
          <p:cNvPr id="8" name="Rettangolo 7">
            <a:extLst>
              <a:ext uri="{FF2B5EF4-FFF2-40B4-BE49-F238E27FC236}">
                <a16:creationId xmlns:a16="http://schemas.microsoft.com/office/drawing/2014/main" id="{D30803BB-B9A9-FD4E-88E7-7CAFB4D4A89E}"/>
              </a:ext>
            </a:extLst>
          </p:cNvPr>
          <p:cNvSpPr/>
          <p:nvPr/>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E75D3729-A04A-B242-B84C-CEFFA4403F4C}"/>
              </a:ext>
            </a:extLst>
          </p:cNvPr>
          <p:cNvSpPr/>
          <p:nvPr/>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a:extLst>
              <a:ext uri="{FF2B5EF4-FFF2-40B4-BE49-F238E27FC236}">
                <a16:creationId xmlns:a16="http://schemas.microsoft.com/office/drawing/2014/main" id="{A1114575-2E12-F04D-AB74-6C6C4F5BD54C}"/>
              </a:ext>
            </a:extLst>
          </p:cNvPr>
          <p:cNvSpPr/>
          <p:nvPr/>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Tree>
    <p:extLst>
      <p:ext uri="{BB962C8B-B14F-4D97-AF65-F5344CB8AC3E}">
        <p14:creationId xmlns:p14="http://schemas.microsoft.com/office/powerpoint/2010/main" val="1005883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 table">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8BFBC3A3-0783-5C49-AC0F-542DBA473B45}"/>
              </a:ext>
            </a:extLst>
          </p:cNvPr>
          <p:cNvSpPr>
            <a:spLocks noGrp="1"/>
          </p:cNvSpPr>
          <p:nvPr>
            <p:ph type="body" idx="1" hasCustomPrompt="1"/>
          </p:nvPr>
        </p:nvSpPr>
        <p:spPr>
          <a:xfrm>
            <a:off x="839788" y="584200"/>
            <a:ext cx="5076825" cy="5576887"/>
          </a:xfrm>
          <a:prstGeom prst="rect">
            <a:avLst/>
          </a:prstGeom>
        </p:spPr>
        <p:txBody>
          <a:bodyPr>
            <a:normAutofit/>
          </a:bodyPr>
          <a:lstStyle>
            <a:lvl1pPr marL="0" indent="0">
              <a:buNone/>
              <a:defRPr sz="20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Text</a:t>
            </a:r>
          </a:p>
        </p:txBody>
      </p:sp>
      <p:sp>
        <p:nvSpPr>
          <p:cNvPr id="6" name="Segnaposto numero diapositiva 5">
            <a:extLst>
              <a:ext uri="{FF2B5EF4-FFF2-40B4-BE49-F238E27FC236}">
                <a16:creationId xmlns:a16="http://schemas.microsoft.com/office/drawing/2014/main" id="{74597521-F166-9648-B036-84AC9A749EBB}"/>
              </a:ext>
            </a:extLst>
          </p:cNvPr>
          <p:cNvSpPr>
            <a:spLocks noGrp="1"/>
          </p:cNvSpPr>
          <p:nvPr>
            <p:ph type="sldNum" sz="quarter" idx="12"/>
          </p:nvPr>
        </p:nvSpPr>
        <p:spPr>
          <a:xfrm>
            <a:off x="0" y="6357767"/>
            <a:ext cx="12191999" cy="365125"/>
          </a:xfrm>
          <a:prstGeom prst="rect">
            <a:avLst/>
          </a:prstGeom>
        </p:spPr>
        <p:txBody>
          <a:bodyPr/>
          <a:lstStyle/>
          <a:p>
            <a:fld id="{F456CB93-2753-4E41-A7F3-5A96BA66B84A}" type="slidenum">
              <a:rPr lang="en-US" smtClean="0"/>
              <a:t>‹#›</a:t>
            </a:fld>
            <a:endParaRPr lang="en-US"/>
          </a:p>
        </p:txBody>
      </p:sp>
      <p:sp>
        <p:nvSpPr>
          <p:cNvPr id="10" name="Ovale 9">
            <a:extLst>
              <a:ext uri="{FF2B5EF4-FFF2-40B4-BE49-F238E27FC236}">
                <a16:creationId xmlns:a16="http://schemas.microsoft.com/office/drawing/2014/main" id="{2D234BFE-A864-344E-8734-7A3AD60328F5}"/>
              </a:ext>
            </a:extLst>
          </p:cNvPr>
          <p:cNvSpPr/>
          <p:nvPr/>
        </p:nvSpPr>
        <p:spPr>
          <a:xfrm>
            <a:off x="5968240" y="6412570"/>
            <a:ext cx="255520" cy="255520"/>
          </a:xfrm>
          <a:prstGeom prst="ellipse">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noFill/>
            </a:endParaRPr>
          </a:p>
        </p:txBody>
      </p:sp>
      <p:sp>
        <p:nvSpPr>
          <p:cNvPr id="4" name="Segnaposto tabella 3">
            <a:extLst>
              <a:ext uri="{FF2B5EF4-FFF2-40B4-BE49-F238E27FC236}">
                <a16:creationId xmlns:a16="http://schemas.microsoft.com/office/drawing/2014/main" id="{7BBAF19B-6028-2D4B-9293-309735FD92AD}"/>
              </a:ext>
            </a:extLst>
          </p:cNvPr>
          <p:cNvSpPr>
            <a:spLocks noGrp="1"/>
          </p:cNvSpPr>
          <p:nvPr>
            <p:ph type="tbl" sz="quarter" idx="13" hasCustomPrompt="1"/>
          </p:nvPr>
        </p:nvSpPr>
        <p:spPr>
          <a:xfrm>
            <a:off x="6240463" y="1161535"/>
            <a:ext cx="5111750" cy="4999553"/>
          </a:xfrm>
          <a:prstGeom prst="rect">
            <a:avLst/>
          </a:prstGeom>
        </p:spPr>
        <p:txBody>
          <a:bodyPr>
            <a:normAutofit/>
          </a:bodyPr>
          <a:lstStyle>
            <a:lvl1pPr marL="0" indent="0">
              <a:buFontTx/>
              <a:buNone/>
              <a:defRPr sz="2400"/>
            </a:lvl1pPr>
          </a:lstStyle>
          <a:p>
            <a:r>
              <a:rPr lang="it-IT" dirty="0"/>
              <a:t>INSERT TABLE</a:t>
            </a:r>
          </a:p>
        </p:txBody>
      </p:sp>
      <p:sp>
        <p:nvSpPr>
          <p:cNvPr id="7" name="Rettangolo 6">
            <a:extLst>
              <a:ext uri="{FF2B5EF4-FFF2-40B4-BE49-F238E27FC236}">
                <a16:creationId xmlns:a16="http://schemas.microsoft.com/office/drawing/2014/main" id="{20CA2B10-5A17-E141-A090-2089D425489A}"/>
              </a:ext>
            </a:extLst>
          </p:cNvPr>
          <p:cNvSpPr/>
          <p:nvPr/>
        </p:nvSpPr>
        <p:spPr>
          <a:xfrm>
            <a:off x="0" y="3759200"/>
            <a:ext cx="215900" cy="3098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88B4AD65-6E8E-E640-B8B0-7D4D7BBD52D9}"/>
              </a:ext>
            </a:extLst>
          </p:cNvPr>
          <p:cNvSpPr/>
          <p:nvPr/>
        </p:nvSpPr>
        <p:spPr>
          <a:xfrm>
            <a:off x="11976100" y="0"/>
            <a:ext cx="215900" cy="10795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Segnaposto testo 4">
            <a:extLst>
              <a:ext uri="{FF2B5EF4-FFF2-40B4-BE49-F238E27FC236}">
                <a16:creationId xmlns:a16="http://schemas.microsoft.com/office/drawing/2014/main" id="{E5FE4FF7-4BFE-3847-89C8-BE1DEC7E0E81}"/>
              </a:ext>
            </a:extLst>
          </p:cNvPr>
          <p:cNvSpPr>
            <a:spLocks noGrp="1"/>
          </p:cNvSpPr>
          <p:nvPr>
            <p:ph type="body" sz="quarter" idx="14" hasCustomPrompt="1"/>
          </p:nvPr>
        </p:nvSpPr>
        <p:spPr>
          <a:xfrm>
            <a:off x="6240463" y="584200"/>
            <a:ext cx="5076825" cy="313724"/>
          </a:xfrm>
          <a:prstGeom prst="rect">
            <a:avLst/>
          </a:prstGeom>
          <a:solidFill>
            <a:schemeClr val="tx2"/>
          </a:solidFill>
        </p:spPr>
        <p:txBody>
          <a:bodyPr/>
          <a:lstStyle>
            <a:lvl1pPr marL="0" indent="0">
              <a:buNone/>
              <a:defRPr sz="18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it-IT" dirty="0" err="1"/>
              <a:t>Name</a:t>
            </a:r>
            <a:r>
              <a:rPr lang="it-IT" dirty="0"/>
              <a:t> of the </a:t>
            </a:r>
            <a:r>
              <a:rPr lang="it-IT" dirty="0" err="1"/>
              <a:t>table</a:t>
            </a:r>
            <a:endParaRPr lang="it-IT" dirty="0"/>
          </a:p>
        </p:txBody>
      </p:sp>
    </p:spTree>
    <p:extLst>
      <p:ext uri="{BB962C8B-B14F-4D97-AF65-F5344CB8AC3E}">
        <p14:creationId xmlns:p14="http://schemas.microsoft.com/office/powerpoint/2010/main" val="3778832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E5C70449-F0C5-3742-A715-2A55C17C7176}"/>
              </a:ext>
            </a:extLst>
          </p:cNvPr>
          <p:cNvSpPr>
            <a:spLocks noGrp="1"/>
          </p:cNvSpPr>
          <p:nvPr>
            <p:ph type="sldNum" sz="quarter" idx="4"/>
          </p:nvPr>
        </p:nvSpPr>
        <p:spPr>
          <a:xfrm>
            <a:off x="5861098" y="6356350"/>
            <a:ext cx="469804" cy="365125"/>
          </a:xfrm>
          <a:prstGeom prst="rect">
            <a:avLst/>
          </a:prstGeom>
        </p:spPr>
        <p:txBody>
          <a:bodyPr vert="horz" lIns="91440" tIns="45720" rIns="91440" bIns="45720" rtlCol="0" anchor="ctr"/>
          <a:lstStyle>
            <a:lvl1pPr algn="ctr">
              <a:defRPr sz="1000">
                <a:solidFill>
                  <a:schemeClr val="tx2"/>
                </a:solidFill>
                <a:latin typeface="Arial" panose="020B0604020202020204" pitchFamily="34" charset="0"/>
                <a:cs typeface="Arial" panose="020B0604020202020204" pitchFamily="34" charset="0"/>
              </a:defRPr>
            </a:lvl1pPr>
          </a:lstStyle>
          <a:p>
            <a:fld id="{F456CB93-2753-4E41-A7F3-5A96BA66B84A}" type="slidenum">
              <a:rPr lang="en-US" smtClean="0"/>
              <a:t>‹#›</a:t>
            </a:fld>
            <a:endParaRPr lang="en-US"/>
          </a:p>
        </p:txBody>
      </p:sp>
    </p:spTree>
    <p:extLst>
      <p:ext uri="{BB962C8B-B14F-4D97-AF65-F5344CB8AC3E}">
        <p14:creationId xmlns:p14="http://schemas.microsoft.com/office/powerpoint/2010/main" val="4253720103"/>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887" r:id="rId17"/>
    <p:sldLayoutId id="2147483660" r:id="rId18"/>
  </p:sldLayoutIdLst>
  <p:txStyles>
    <p:titleStyle>
      <a:lvl1pPr algn="l" defTabSz="914400" rtl="0" eaLnBrk="1" latinLnBrk="0" hangingPunct="1">
        <a:lnSpc>
          <a:spcPct val="90000"/>
        </a:lnSpc>
        <a:spcBef>
          <a:spcPct val="0"/>
        </a:spcBef>
        <a:buNone/>
        <a:defRPr sz="4400" b="1" i="0" kern="1200">
          <a:solidFill>
            <a:schemeClr val="tx1"/>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p15:clr>
            <a:srgbClr val="F26B43"/>
          </p15:clr>
        </p15:guide>
        <p15:guide id="2" pos="7151">
          <p15:clr>
            <a:srgbClr val="F26B43"/>
          </p15:clr>
        </p15:guide>
        <p15:guide id="3" orient="horz" pos="368">
          <p15:clr>
            <a:srgbClr val="F26B43"/>
          </p15:clr>
        </p15:guide>
        <p15:guide id="4" orient="horz" pos="3997">
          <p15:clr>
            <a:srgbClr val="F26B43"/>
          </p15:clr>
        </p15:guide>
        <p15:guide id="5" pos="3727">
          <p15:clr>
            <a:srgbClr val="F26B43"/>
          </p15:clr>
        </p15:guide>
        <p15:guide id="6" pos="393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hyperlink" Target="https://www.youtube.com/watch?v=auzQkENrbk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6" Type="http://schemas.openxmlformats.org/officeDocument/2006/relationships/image" Target="../media/image60.png"/><Relationship Id="rId21" Type="http://schemas.openxmlformats.org/officeDocument/2006/relationships/image" Target="../media/image55.png"/><Relationship Id="rId42" Type="http://schemas.openxmlformats.org/officeDocument/2006/relationships/image" Target="../media/image76.png"/><Relationship Id="rId47" Type="http://schemas.openxmlformats.org/officeDocument/2006/relationships/image" Target="../media/image81.png"/><Relationship Id="rId63" Type="http://schemas.openxmlformats.org/officeDocument/2006/relationships/image" Target="../media/image97.png"/><Relationship Id="rId68" Type="http://schemas.openxmlformats.org/officeDocument/2006/relationships/image" Target="../media/image102.png"/><Relationship Id="rId7" Type="http://schemas.openxmlformats.org/officeDocument/2006/relationships/image" Target="../media/image41.png"/><Relationship Id="rId71" Type="http://schemas.openxmlformats.org/officeDocument/2006/relationships/image" Target="../media/image105.png"/><Relationship Id="rId2" Type="http://schemas.openxmlformats.org/officeDocument/2006/relationships/notesSlide" Target="../notesSlides/notesSlide16.xml"/><Relationship Id="rId16" Type="http://schemas.openxmlformats.org/officeDocument/2006/relationships/image" Target="../media/image50.png"/><Relationship Id="rId29" Type="http://schemas.openxmlformats.org/officeDocument/2006/relationships/image" Target="../media/image63.png"/><Relationship Id="rId11" Type="http://schemas.openxmlformats.org/officeDocument/2006/relationships/image" Target="../media/image45.png"/><Relationship Id="rId24" Type="http://schemas.openxmlformats.org/officeDocument/2006/relationships/image" Target="../media/image58.png"/><Relationship Id="rId32" Type="http://schemas.openxmlformats.org/officeDocument/2006/relationships/image" Target="../media/image66.png"/><Relationship Id="rId37" Type="http://schemas.openxmlformats.org/officeDocument/2006/relationships/image" Target="../media/image71.png"/><Relationship Id="rId40" Type="http://schemas.openxmlformats.org/officeDocument/2006/relationships/image" Target="../media/image74.png"/><Relationship Id="rId45" Type="http://schemas.openxmlformats.org/officeDocument/2006/relationships/image" Target="../media/image79.png"/><Relationship Id="rId53" Type="http://schemas.openxmlformats.org/officeDocument/2006/relationships/image" Target="../media/image87.png"/><Relationship Id="rId58" Type="http://schemas.openxmlformats.org/officeDocument/2006/relationships/image" Target="../media/image92.png"/><Relationship Id="rId66" Type="http://schemas.openxmlformats.org/officeDocument/2006/relationships/image" Target="../media/image100.png"/><Relationship Id="rId5" Type="http://schemas.openxmlformats.org/officeDocument/2006/relationships/image" Target="../media/image39.png"/><Relationship Id="rId61" Type="http://schemas.openxmlformats.org/officeDocument/2006/relationships/image" Target="../media/image95.png"/><Relationship Id="rId19" Type="http://schemas.openxmlformats.org/officeDocument/2006/relationships/image" Target="../media/image5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png"/><Relationship Id="rId35" Type="http://schemas.openxmlformats.org/officeDocument/2006/relationships/image" Target="../media/image69.png"/><Relationship Id="rId43" Type="http://schemas.openxmlformats.org/officeDocument/2006/relationships/image" Target="../media/image77.png"/><Relationship Id="rId48" Type="http://schemas.openxmlformats.org/officeDocument/2006/relationships/image" Target="../media/image82.png"/><Relationship Id="rId56" Type="http://schemas.openxmlformats.org/officeDocument/2006/relationships/image" Target="../media/image90.png"/><Relationship Id="rId64" Type="http://schemas.openxmlformats.org/officeDocument/2006/relationships/image" Target="../media/image98.png"/><Relationship Id="rId69" Type="http://schemas.openxmlformats.org/officeDocument/2006/relationships/image" Target="../media/image103.png"/><Relationship Id="rId8" Type="http://schemas.openxmlformats.org/officeDocument/2006/relationships/image" Target="../media/image42.png"/><Relationship Id="rId51" Type="http://schemas.openxmlformats.org/officeDocument/2006/relationships/image" Target="../media/image85.png"/><Relationship Id="rId3" Type="http://schemas.openxmlformats.org/officeDocument/2006/relationships/image" Target="../media/image37.jp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33" Type="http://schemas.openxmlformats.org/officeDocument/2006/relationships/image" Target="../media/image67.png"/><Relationship Id="rId38" Type="http://schemas.openxmlformats.org/officeDocument/2006/relationships/image" Target="../media/image72.png"/><Relationship Id="rId46" Type="http://schemas.openxmlformats.org/officeDocument/2006/relationships/image" Target="../media/image80.png"/><Relationship Id="rId59" Type="http://schemas.openxmlformats.org/officeDocument/2006/relationships/image" Target="../media/image93.png"/><Relationship Id="rId67" Type="http://schemas.openxmlformats.org/officeDocument/2006/relationships/image" Target="../media/image101.png"/><Relationship Id="rId20" Type="http://schemas.openxmlformats.org/officeDocument/2006/relationships/image" Target="../media/image54.png"/><Relationship Id="rId41" Type="http://schemas.openxmlformats.org/officeDocument/2006/relationships/image" Target="../media/image75.png"/><Relationship Id="rId54" Type="http://schemas.openxmlformats.org/officeDocument/2006/relationships/image" Target="../media/image88.png"/><Relationship Id="rId62" Type="http://schemas.openxmlformats.org/officeDocument/2006/relationships/image" Target="../media/image96.png"/><Relationship Id="rId70" Type="http://schemas.openxmlformats.org/officeDocument/2006/relationships/image" Target="../media/image104.png"/><Relationship Id="rId1" Type="http://schemas.openxmlformats.org/officeDocument/2006/relationships/slideLayout" Target="../slideLayouts/slideLayout17.xml"/><Relationship Id="rId6" Type="http://schemas.openxmlformats.org/officeDocument/2006/relationships/image" Target="../media/image40.pn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png"/><Relationship Id="rId36" Type="http://schemas.openxmlformats.org/officeDocument/2006/relationships/image" Target="../media/image70.png"/><Relationship Id="rId49" Type="http://schemas.openxmlformats.org/officeDocument/2006/relationships/image" Target="../media/image83.png"/><Relationship Id="rId57" Type="http://schemas.openxmlformats.org/officeDocument/2006/relationships/image" Target="../media/image91.png"/><Relationship Id="rId10" Type="http://schemas.openxmlformats.org/officeDocument/2006/relationships/image" Target="../media/image44.png"/><Relationship Id="rId31" Type="http://schemas.openxmlformats.org/officeDocument/2006/relationships/image" Target="../media/image65.png"/><Relationship Id="rId44" Type="http://schemas.openxmlformats.org/officeDocument/2006/relationships/image" Target="../media/image78.png"/><Relationship Id="rId52" Type="http://schemas.openxmlformats.org/officeDocument/2006/relationships/image" Target="../media/image86.png"/><Relationship Id="rId60" Type="http://schemas.openxmlformats.org/officeDocument/2006/relationships/image" Target="../media/image94.png"/><Relationship Id="rId65" Type="http://schemas.openxmlformats.org/officeDocument/2006/relationships/image" Target="../media/image99.png"/><Relationship Id="rId4" Type="http://schemas.openxmlformats.org/officeDocument/2006/relationships/image" Target="../media/image38.png"/><Relationship Id="rId9" Type="http://schemas.openxmlformats.org/officeDocument/2006/relationships/image" Target="../media/image43.png"/><Relationship Id="rId13" Type="http://schemas.openxmlformats.org/officeDocument/2006/relationships/image" Target="../media/image47.png"/><Relationship Id="rId18" Type="http://schemas.openxmlformats.org/officeDocument/2006/relationships/image" Target="../media/image52.png"/><Relationship Id="rId39" Type="http://schemas.openxmlformats.org/officeDocument/2006/relationships/image" Target="../media/image73.png"/><Relationship Id="rId34" Type="http://schemas.openxmlformats.org/officeDocument/2006/relationships/image" Target="../media/image68.png"/><Relationship Id="rId50" Type="http://schemas.openxmlformats.org/officeDocument/2006/relationships/image" Target="../media/image84.png"/><Relationship Id="rId55" Type="http://schemas.openxmlformats.org/officeDocument/2006/relationships/image" Target="../media/image89.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07.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109.png"/><Relationship Id="rId4" Type="http://schemas.openxmlformats.org/officeDocument/2006/relationships/image" Target="../media/image108.emf"/></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11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112.png"/><Relationship Id="rId4" Type="http://schemas.openxmlformats.org/officeDocument/2006/relationships/image" Target="../media/image10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3.tiff"/><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115.tiff"/><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16.png"/></Relationships>
</file>

<file path=ppt/slides/_rels/slide31.xml.rels><?xml version="1.0" encoding="UTF-8" standalone="yes"?>
<Relationships xmlns="http://schemas.openxmlformats.org/package/2006/relationships"><Relationship Id="rId8" Type="http://schemas.openxmlformats.org/officeDocument/2006/relationships/hyperlink" Target="https://apps.who.int/iris/handle/10665/75217" TargetMode="External"/><Relationship Id="rId3" Type="http://schemas.openxmlformats.org/officeDocument/2006/relationships/hyperlink" Target="https://www.who.int/docs/default-source/nursing/delivered-by-women-led-by-men.pdf?sfvrsn=94be9959_2" TargetMode="External"/><Relationship Id="rId7" Type="http://schemas.openxmlformats.org/officeDocument/2006/relationships/hyperlink" Target="https://www.who.int/publications/i/item/9789241511216"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hyperlink" Target="https://apps.who.int/iris/bitstream/handle/10665/272346/9789241565554-eng.pdf?ua=1" TargetMode="External"/><Relationship Id="rId11" Type="http://schemas.openxmlformats.org/officeDocument/2006/relationships/hyperlink" Target="https://www.washinhcf.org/wp-content/uploads/2019/04/2019_WASH-in-HCF-Practical-Solutions-for-Universal-Access-to-Quality-Care_2April-compressed.pdf" TargetMode="External"/><Relationship Id="rId5" Type="http://schemas.openxmlformats.org/officeDocument/2006/relationships/hyperlink" Target="https://www.dfat.gov.au/sites/default/files/accessibility-design-guide.pdf" TargetMode="External"/><Relationship Id="rId10" Type="http://schemas.openxmlformats.org/officeDocument/2006/relationships/hyperlink" Target="https://www.unicef.org/documents/guide-menstrual-hygiene-materials" TargetMode="External"/><Relationship Id="rId4" Type="http://schemas.openxmlformats.org/officeDocument/2006/relationships/hyperlink" Target="https://washmatters.wateraid.org/publications/user-friendly-wash-in-healthcare-facilities-in-cambodia" TargetMode="External"/><Relationship Id="rId9" Type="http://schemas.openxmlformats.org/officeDocument/2006/relationships/hyperlink" Target="https://washmatters.wateraid.org/publications/female-friendly-public-and-community-toilets-a-guide-for-planners-and-decision-makers"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YHftVsC97Ck" TargetMode="External"/><Relationship Id="rId7"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hyperlink" Target="https://www.youtube.com/watch?v=QQYfjUM74A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798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 building, house&#10;&#10;Description automatically generated">
            <a:extLst>
              <a:ext uri="{FF2B5EF4-FFF2-40B4-BE49-F238E27FC236}">
                <a16:creationId xmlns:a16="http://schemas.microsoft.com/office/drawing/2014/main" id="{49DFC830-3635-7D4E-9C0F-395C0BB222DF}"/>
              </a:ext>
            </a:extLst>
          </p:cNvPr>
          <p:cNvPicPr>
            <a:picLocks noChangeAspect="1"/>
          </p:cNvPicPr>
          <p:nvPr/>
        </p:nvPicPr>
        <p:blipFill rotWithShape="1">
          <a:blip r:embed="rId3" cstate="email">
            <a:alphaModFix amt="35000"/>
            <a:extLst>
              <a:ext uri="{28A0092B-C50C-407E-A947-70E740481C1C}">
                <a14:useLocalDpi xmlns:a14="http://schemas.microsoft.com/office/drawing/2010/main"/>
              </a:ext>
            </a:extLst>
          </a:blip>
          <a:srcRect t="1" b="292"/>
          <a:stretch/>
        </p:blipFill>
        <p:spPr>
          <a:xfrm>
            <a:off x="0" y="0"/>
            <a:ext cx="12192000" cy="8384583"/>
          </a:xfrm>
          <a:prstGeom prst="rect">
            <a:avLst/>
          </a:prstGeom>
        </p:spPr>
      </p:pic>
      <p:sp>
        <p:nvSpPr>
          <p:cNvPr id="2" name="Title 1">
            <a:extLst>
              <a:ext uri="{FF2B5EF4-FFF2-40B4-BE49-F238E27FC236}">
                <a16:creationId xmlns:a16="http://schemas.microsoft.com/office/drawing/2014/main" id="{B4D1AF00-57AE-D440-839B-69D494C24561}"/>
              </a:ext>
            </a:extLst>
          </p:cNvPr>
          <p:cNvSpPr>
            <a:spLocks noGrp="1"/>
          </p:cNvSpPr>
          <p:nvPr>
            <p:ph type="title"/>
          </p:nvPr>
        </p:nvSpPr>
        <p:spPr/>
        <p:txBody>
          <a:bodyPr/>
          <a:lstStyle/>
          <a:p>
            <a:r>
              <a:rPr lang="en-US" dirty="0"/>
              <a:t>What does inclusive and empowering WASH in health care facilities look like?</a:t>
            </a:r>
          </a:p>
        </p:txBody>
      </p:sp>
      <p:sp>
        <p:nvSpPr>
          <p:cNvPr id="5" name="Oval 4">
            <a:extLst>
              <a:ext uri="{FF2B5EF4-FFF2-40B4-BE49-F238E27FC236}">
                <a16:creationId xmlns:a16="http://schemas.microsoft.com/office/drawing/2014/main" id="{4631516F-E542-CE40-9150-196640297986}"/>
              </a:ext>
            </a:extLst>
          </p:cNvPr>
          <p:cNvSpPr/>
          <p:nvPr/>
        </p:nvSpPr>
        <p:spPr>
          <a:xfrm>
            <a:off x="485615" y="1883261"/>
            <a:ext cx="3518115" cy="158082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Safe; private and well-lit</a:t>
            </a:r>
          </a:p>
        </p:txBody>
      </p:sp>
      <p:sp>
        <p:nvSpPr>
          <p:cNvPr id="6" name="Oval 5">
            <a:extLst>
              <a:ext uri="{FF2B5EF4-FFF2-40B4-BE49-F238E27FC236}">
                <a16:creationId xmlns:a16="http://schemas.microsoft.com/office/drawing/2014/main" id="{DE30CDCF-112E-6541-AA12-D1D4F9D61AAF}"/>
              </a:ext>
            </a:extLst>
          </p:cNvPr>
          <p:cNvSpPr/>
          <p:nvPr/>
        </p:nvSpPr>
        <p:spPr>
          <a:xfrm>
            <a:off x="250558" y="4974739"/>
            <a:ext cx="3518115" cy="158082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Accessible to staff working, especially women</a:t>
            </a:r>
          </a:p>
        </p:txBody>
      </p:sp>
      <p:sp>
        <p:nvSpPr>
          <p:cNvPr id="7" name="Oval 6">
            <a:extLst>
              <a:ext uri="{FF2B5EF4-FFF2-40B4-BE49-F238E27FC236}">
                <a16:creationId xmlns:a16="http://schemas.microsoft.com/office/drawing/2014/main" id="{ACA15FC3-4F05-5C49-85A9-AD123AA28652}"/>
              </a:ext>
            </a:extLst>
          </p:cNvPr>
          <p:cNvSpPr/>
          <p:nvPr/>
        </p:nvSpPr>
        <p:spPr>
          <a:xfrm>
            <a:off x="4489344" y="1887862"/>
            <a:ext cx="3518115" cy="158082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Meet menstrual hygiene requirements</a:t>
            </a:r>
          </a:p>
        </p:txBody>
      </p:sp>
      <p:sp>
        <p:nvSpPr>
          <p:cNvPr id="8" name="Oval 7">
            <a:extLst>
              <a:ext uri="{FF2B5EF4-FFF2-40B4-BE49-F238E27FC236}">
                <a16:creationId xmlns:a16="http://schemas.microsoft.com/office/drawing/2014/main" id="{62F652D1-9B68-2A4C-BDC2-F5C447AFB502}"/>
              </a:ext>
            </a:extLst>
          </p:cNvPr>
          <p:cNvSpPr/>
          <p:nvPr/>
        </p:nvSpPr>
        <p:spPr>
          <a:xfrm>
            <a:off x="8394916" y="1848173"/>
            <a:ext cx="3518115" cy="158082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Accessible to all HCF users</a:t>
            </a:r>
          </a:p>
        </p:txBody>
      </p:sp>
      <p:sp>
        <p:nvSpPr>
          <p:cNvPr id="9" name="Oval 8">
            <a:extLst>
              <a:ext uri="{FF2B5EF4-FFF2-40B4-BE49-F238E27FC236}">
                <a16:creationId xmlns:a16="http://schemas.microsoft.com/office/drawing/2014/main" id="{D0438FC2-C7BB-CA4D-908F-C2AF3CD8C549}"/>
              </a:ext>
            </a:extLst>
          </p:cNvPr>
          <p:cNvSpPr/>
          <p:nvPr/>
        </p:nvSpPr>
        <p:spPr>
          <a:xfrm>
            <a:off x="4462221" y="4974738"/>
            <a:ext cx="3518115" cy="158082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Meets birthing and post-birthing needs (Maternity wards)</a:t>
            </a:r>
          </a:p>
        </p:txBody>
      </p:sp>
      <p:sp>
        <p:nvSpPr>
          <p:cNvPr id="10" name="Oval 9">
            <a:extLst>
              <a:ext uri="{FF2B5EF4-FFF2-40B4-BE49-F238E27FC236}">
                <a16:creationId xmlns:a16="http://schemas.microsoft.com/office/drawing/2014/main" id="{98F2378B-8339-574B-B6C6-5623C90C2B84}"/>
              </a:ext>
            </a:extLst>
          </p:cNvPr>
          <p:cNvSpPr/>
          <p:nvPr/>
        </p:nvSpPr>
        <p:spPr>
          <a:xfrm>
            <a:off x="8394915" y="4974738"/>
            <a:ext cx="3518115" cy="158082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Meet requirements of caregivers and parents</a:t>
            </a:r>
          </a:p>
        </p:txBody>
      </p:sp>
    </p:spTree>
    <p:extLst>
      <p:ext uri="{BB962C8B-B14F-4D97-AF65-F5344CB8AC3E}">
        <p14:creationId xmlns:p14="http://schemas.microsoft.com/office/powerpoint/2010/main" val="1107410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A64D43-AF9C-8D43-8ADE-F7FAFE627A43}"/>
              </a:ext>
            </a:extLst>
          </p:cNvPr>
          <p:cNvSpPr>
            <a:spLocks noGrp="1"/>
          </p:cNvSpPr>
          <p:nvPr>
            <p:ph type="ctrTitle"/>
          </p:nvPr>
        </p:nvSpPr>
        <p:spPr>
          <a:xfrm>
            <a:off x="838200" y="807906"/>
            <a:ext cx="10515600" cy="3728534"/>
          </a:xfrm>
        </p:spPr>
        <p:txBody>
          <a:bodyPr/>
          <a:lstStyle/>
          <a:p>
            <a:r>
              <a:rPr lang="en-US" dirty="0"/>
              <a:t>Forming diverse teams to improve WASH in health care facilities </a:t>
            </a:r>
          </a:p>
        </p:txBody>
      </p:sp>
      <p:sp>
        <p:nvSpPr>
          <p:cNvPr id="3" name="Sottotitolo 2">
            <a:extLst>
              <a:ext uri="{FF2B5EF4-FFF2-40B4-BE49-F238E27FC236}">
                <a16:creationId xmlns:a16="http://schemas.microsoft.com/office/drawing/2014/main" id="{B7939958-D54D-114D-9924-BC91D052F88D}"/>
              </a:ext>
            </a:extLst>
          </p:cNvPr>
          <p:cNvSpPr>
            <a:spLocks noGrp="1"/>
          </p:cNvSpPr>
          <p:nvPr>
            <p:ph type="subTitle" idx="1"/>
          </p:nvPr>
        </p:nvSpPr>
        <p:spPr>
          <a:xfrm>
            <a:off x="1524000" y="4536440"/>
            <a:ext cx="9144000" cy="1655762"/>
          </a:xfrm>
        </p:spPr>
        <p:txBody>
          <a:bodyPr>
            <a:normAutofit/>
          </a:bodyPr>
          <a:lstStyle/>
          <a:p>
            <a:r>
              <a:rPr lang="en-US" sz="3200" dirty="0"/>
              <a:t>Step 1: Establish the WASH FIT team</a:t>
            </a:r>
          </a:p>
          <a:p>
            <a:r>
              <a:rPr lang="en-US" sz="3200" i="1" dirty="0"/>
              <a:t>Participation at all levels</a:t>
            </a:r>
          </a:p>
          <a:p>
            <a:endParaRPr lang="en-US" sz="3200" dirty="0"/>
          </a:p>
        </p:txBody>
      </p:sp>
      <p:sp>
        <p:nvSpPr>
          <p:cNvPr id="4" name="Segnaposto numero diapositiva 3">
            <a:extLst>
              <a:ext uri="{FF2B5EF4-FFF2-40B4-BE49-F238E27FC236}">
                <a16:creationId xmlns:a16="http://schemas.microsoft.com/office/drawing/2014/main" id="{894F6DC5-5071-4A48-8D1E-5D81627443F0}"/>
              </a:ext>
            </a:extLst>
          </p:cNvPr>
          <p:cNvSpPr>
            <a:spLocks noGrp="1"/>
          </p:cNvSpPr>
          <p:nvPr>
            <p:ph type="sldNum" sz="quarter" idx="4"/>
          </p:nvPr>
        </p:nvSpPr>
        <p:spPr>
          <a:prstGeom prst="rect">
            <a:avLst/>
          </a:prstGeom>
        </p:spPr>
        <p:txBody>
          <a:bodyPr vert="horz" lIns="91440" tIns="45720" rIns="91440" bIns="45720" rtlCol="0" anchor="ctr"/>
          <a:lstStyle>
            <a:defPPr>
              <a:defRPr lang="it-IT"/>
            </a:defPPr>
            <a:lvl1pPr marL="0" algn="ctr" defTabSz="914400" rtl="0" eaLnBrk="1" latinLnBrk="0" hangingPunct="1">
              <a:defRPr sz="1000"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BA30F2-EADE-E847-915A-1E3BC37EDCB4}" type="slidenum">
              <a:rPr lang="it-IT" smtClean="0"/>
              <a:pPr/>
              <a:t>11</a:t>
            </a:fld>
            <a:endParaRPr lang="it-IT" dirty="0"/>
          </a:p>
        </p:txBody>
      </p:sp>
    </p:spTree>
    <p:extLst>
      <p:ext uri="{BB962C8B-B14F-4D97-AF65-F5344CB8AC3E}">
        <p14:creationId xmlns:p14="http://schemas.microsoft.com/office/powerpoint/2010/main" val="375371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A1F40F7-2A88-4D7F-98C6-3557EAC0AC55}"/>
              </a:ext>
            </a:extLst>
          </p:cNvPr>
          <p:cNvSpPr>
            <a:spLocks noGrp="1"/>
          </p:cNvSpPr>
          <p:nvPr>
            <p:ph type="title"/>
          </p:nvPr>
        </p:nvSpPr>
        <p:spPr/>
        <p:txBody>
          <a:bodyPr>
            <a:noAutofit/>
          </a:bodyPr>
          <a:lstStyle/>
          <a:p>
            <a:pPr algn="ctr"/>
            <a:r>
              <a:rPr lang="en-US" dirty="0"/>
              <a:t>Diversity in decision-making</a:t>
            </a:r>
            <a:endParaRPr lang="en-GB" dirty="0">
              <a:solidFill>
                <a:schemeClr val="tx2"/>
              </a:solidFill>
            </a:endParaRPr>
          </a:p>
        </p:txBody>
      </p:sp>
      <p:sp>
        <p:nvSpPr>
          <p:cNvPr id="41" name="Slide Number Placeholder 40">
            <a:extLst>
              <a:ext uri="{FF2B5EF4-FFF2-40B4-BE49-F238E27FC236}">
                <a16:creationId xmlns:a16="http://schemas.microsoft.com/office/drawing/2014/main" id="{E46BBBBB-1188-4798-804C-2BD93A8B4DB1}"/>
              </a:ext>
            </a:extLst>
          </p:cNvPr>
          <p:cNvSpPr>
            <a:spLocks noGrp="1"/>
          </p:cNvSpPr>
          <p:nvPr>
            <p:ph type="sldNum" sz="quarter" idx="12"/>
          </p:nvPr>
        </p:nvSpPr>
        <p:spPr/>
        <p:txBody>
          <a:bodyPr/>
          <a:lstStyle/>
          <a:p>
            <a:fld id="{2D0AA5EB-64AB-BF41-92BE-B61D8618F692}" type="slidenum">
              <a:rPr lang="it-IT" smtClean="0"/>
              <a:t>12</a:t>
            </a:fld>
            <a:endParaRPr lang="it-IT" dirty="0"/>
          </a:p>
        </p:txBody>
      </p:sp>
      <p:sp>
        <p:nvSpPr>
          <p:cNvPr id="13" name="Content Placeholder 12"/>
          <p:cNvSpPr>
            <a:spLocks noGrp="1"/>
          </p:cNvSpPr>
          <p:nvPr>
            <p:ph type="body" sz="quarter" idx="16"/>
          </p:nvPr>
        </p:nvSpPr>
        <p:spPr>
          <a:xfrm>
            <a:off x="838199" y="1384300"/>
            <a:ext cx="5425441" cy="4973466"/>
          </a:xfrm>
        </p:spPr>
        <p:txBody>
          <a:bodyPr>
            <a:noAutofit/>
          </a:bodyPr>
          <a:lstStyle/>
          <a:p>
            <a:pPr lvl="0">
              <a:buClr>
                <a:schemeClr val="bg2">
                  <a:lumMod val="50000"/>
                </a:schemeClr>
              </a:buClr>
            </a:pPr>
            <a:r>
              <a:rPr lang="en-AU" sz="2400" dirty="0"/>
              <a:t>Every step of improving WASH in HCF must include diverse perspectives.</a:t>
            </a:r>
          </a:p>
          <a:p>
            <a:pPr lvl="0">
              <a:buClr>
                <a:schemeClr val="bg2">
                  <a:lumMod val="50000"/>
                </a:schemeClr>
              </a:buClr>
            </a:pPr>
            <a:endParaRPr lang="en-AU" sz="2400" dirty="0"/>
          </a:p>
          <a:p>
            <a:pPr lvl="0">
              <a:buClr>
                <a:schemeClr val="bg2">
                  <a:lumMod val="50000"/>
                </a:schemeClr>
              </a:buClr>
            </a:pPr>
            <a:r>
              <a:rPr lang="en-AU" sz="2400" dirty="0"/>
              <a:t>WASH in HCF policies and guidelines can outline participation.</a:t>
            </a:r>
          </a:p>
          <a:p>
            <a:pPr lvl="0">
              <a:buClr>
                <a:schemeClr val="bg2">
                  <a:lumMod val="50000"/>
                </a:schemeClr>
              </a:buClr>
            </a:pPr>
            <a:endParaRPr lang="en-AU" sz="2400" dirty="0"/>
          </a:p>
          <a:p>
            <a:pPr>
              <a:buClr>
                <a:schemeClr val="bg2">
                  <a:lumMod val="50000"/>
                </a:schemeClr>
              </a:buClr>
            </a:pPr>
            <a:r>
              <a:rPr lang="en-GB" sz="2400" dirty="0"/>
              <a:t>Involve organisations of people with disabilities (ODPs), local women’s groups, or religious and ethnic groups in advisory boards; working groups and other forums, when working with Ministries of Health and other actors to develop WASH in HCF solutions.</a:t>
            </a:r>
          </a:p>
          <a:p>
            <a:pPr lvl="0">
              <a:buClr>
                <a:schemeClr val="bg2">
                  <a:lumMod val="50000"/>
                </a:schemeClr>
              </a:buClr>
            </a:pPr>
            <a:endParaRPr lang="en-AU" sz="2400" dirty="0"/>
          </a:p>
          <a:p>
            <a:pPr lvl="0">
              <a:buClr>
                <a:schemeClr val="bg2">
                  <a:lumMod val="50000"/>
                </a:schemeClr>
              </a:buClr>
            </a:pPr>
            <a:endParaRPr lang="en-AU" sz="2400" dirty="0"/>
          </a:p>
          <a:p>
            <a:pPr lvl="0">
              <a:buClr>
                <a:schemeClr val="bg2">
                  <a:lumMod val="50000"/>
                </a:schemeClr>
              </a:buClr>
            </a:pPr>
            <a:endParaRPr lang="en-GB" sz="2400" dirty="0"/>
          </a:p>
        </p:txBody>
      </p:sp>
      <p:pic>
        <p:nvPicPr>
          <p:cNvPr id="9" name="Picture 2" descr="Design Practices: “Nothing about Us without Us” · Design Justice">
            <a:extLst>
              <a:ext uri="{FF2B5EF4-FFF2-40B4-BE49-F238E27FC236}">
                <a16:creationId xmlns:a16="http://schemas.microsoft.com/office/drawing/2014/main" id="{1DA6B6D9-5D9E-3246-BF7A-9BA9DB599D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17912" y="1987618"/>
            <a:ext cx="4619815" cy="2882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258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9A342B-34F4-4CBB-A4B0-CD159522EB42}"/>
              </a:ext>
            </a:extLst>
          </p:cNvPr>
          <p:cNvSpPr>
            <a:spLocks noGrp="1"/>
          </p:cNvSpPr>
          <p:nvPr>
            <p:ph type="sldNum" sz="quarter" idx="12"/>
          </p:nvPr>
        </p:nvSpPr>
        <p:spPr/>
        <p:txBody>
          <a:bodyPr/>
          <a:lstStyle/>
          <a:p>
            <a:pPr>
              <a:defRPr/>
            </a:pPr>
            <a:fld id="{A73939FE-7BC6-42BD-B27E-1F76D60FE7C3}" type="slidenum">
              <a:rPr lang="en-GB" smtClean="0"/>
              <a:pPr>
                <a:defRPr/>
              </a:pPr>
              <a:t>13</a:t>
            </a:fld>
            <a:endParaRPr lang="en-GB" dirty="0"/>
          </a:p>
        </p:txBody>
      </p:sp>
      <p:sp>
        <p:nvSpPr>
          <p:cNvPr id="10" name="Text Placeholder 9">
            <a:extLst>
              <a:ext uri="{FF2B5EF4-FFF2-40B4-BE49-F238E27FC236}">
                <a16:creationId xmlns:a16="http://schemas.microsoft.com/office/drawing/2014/main" id="{FA74BD29-2187-42FF-9075-4987D4507B76}"/>
              </a:ext>
            </a:extLst>
          </p:cNvPr>
          <p:cNvSpPr>
            <a:spLocks noGrp="1"/>
          </p:cNvSpPr>
          <p:nvPr>
            <p:ph type="body" sz="quarter" idx="13"/>
          </p:nvPr>
        </p:nvSpPr>
        <p:spPr/>
        <p:txBody>
          <a:bodyPr/>
          <a:lstStyle/>
          <a:p>
            <a:endParaRPr lang="en-US"/>
          </a:p>
        </p:txBody>
      </p:sp>
      <p:sp>
        <p:nvSpPr>
          <p:cNvPr id="2" name="Title 1">
            <a:extLst>
              <a:ext uri="{FF2B5EF4-FFF2-40B4-BE49-F238E27FC236}">
                <a16:creationId xmlns:a16="http://schemas.microsoft.com/office/drawing/2014/main" id="{EDB9BCB6-2A65-457C-A504-5F448ABA8A29}"/>
              </a:ext>
            </a:extLst>
          </p:cNvPr>
          <p:cNvSpPr>
            <a:spLocks noGrp="1"/>
          </p:cNvSpPr>
          <p:nvPr>
            <p:ph type="title"/>
          </p:nvPr>
        </p:nvSpPr>
        <p:spPr>
          <a:xfrm>
            <a:off x="831849" y="288651"/>
            <a:ext cx="10515600" cy="705487"/>
          </a:xfrm>
        </p:spPr>
        <p:txBody>
          <a:bodyPr/>
          <a:lstStyle/>
          <a:p>
            <a:r>
              <a:rPr lang="en-US" sz="4400" dirty="0">
                <a:latin typeface="Arial Narrow" panose="020B0606020202030204" pitchFamily="34" charset="0"/>
              </a:rPr>
              <a:t>What does a diverse team look like? </a:t>
            </a:r>
          </a:p>
        </p:txBody>
      </p:sp>
      <p:pic>
        <p:nvPicPr>
          <p:cNvPr id="11" name="Content Placeholder 10" descr="A group of people sitting on a bench reading books&#10;&#10;Description automatically generated with medium confidence">
            <a:extLst>
              <a:ext uri="{FF2B5EF4-FFF2-40B4-BE49-F238E27FC236}">
                <a16:creationId xmlns:a16="http://schemas.microsoft.com/office/drawing/2014/main" id="{7221CD50-AF8B-47B6-A227-BB8A9148FCFB}"/>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8135938" y="4106863"/>
            <a:ext cx="4056062" cy="2433637"/>
          </a:xfrm>
          <a:prstGeom prst="rect">
            <a:avLst/>
          </a:prstGeom>
          <a:ln>
            <a:noFill/>
          </a:ln>
          <a:effectLst>
            <a:outerShdw blurRad="292100" dist="139700" dir="2700000" algn="tl" rotWithShape="0">
              <a:srgbClr val="333333">
                <a:alpha val="65000"/>
              </a:srgbClr>
            </a:outerShdw>
          </a:effectLst>
        </p:spPr>
      </p:pic>
      <p:pic>
        <p:nvPicPr>
          <p:cNvPr id="6" name="Content Placeholder 12">
            <a:extLst>
              <a:ext uri="{FF2B5EF4-FFF2-40B4-BE49-F238E27FC236}">
                <a16:creationId xmlns:a16="http://schemas.microsoft.com/office/drawing/2014/main" id="{DF59625B-194D-4FB8-9A34-5B6B7BD435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gray">
          <a:xfrm>
            <a:off x="553266" y="4168957"/>
            <a:ext cx="3324812" cy="2493609"/>
          </a:xfrm>
          <a:prstGeom prst="rect">
            <a:avLst/>
          </a:prstGeom>
          <a:ln>
            <a:noFill/>
          </a:ln>
          <a:effectLst>
            <a:outerShdw blurRad="292100" dist="139700" dir="2700000" algn="tl" rotWithShape="0">
              <a:srgbClr val="333333">
                <a:alpha val="65000"/>
              </a:srgbClr>
            </a:outerShdw>
          </a:effectLst>
        </p:spPr>
      </p:pic>
      <p:grpSp>
        <p:nvGrpSpPr>
          <p:cNvPr id="7" name="Group 6">
            <a:extLst>
              <a:ext uri="{FF2B5EF4-FFF2-40B4-BE49-F238E27FC236}">
                <a16:creationId xmlns:a16="http://schemas.microsoft.com/office/drawing/2014/main" id="{478AC2FE-3A15-4612-9FB7-759A7CE0AB79}"/>
              </a:ext>
            </a:extLst>
          </p:cNvPr>
          <p:cNvGrpSpPr/>
          <p:nvPr/>
        </p:nvGrpSpPr>
        <p:grpSpPr>
          <a:xfrm>
            <a:off x="4076048" y="3922348"/>
            <a:ext cx="3554758" cy="2128155"/>
            <a:chOff x="10052541" y="264366"/>
            <a:chExt cx="3254727" cy="1939953"/>
          </a:xfrm>
        </p:grpSpPr>
        <p:pic>
          <p:nvPicPr>
            <p:cNvPr id="8" name="Picture 2">
              <a:extLst>
                <a:ext uri="{FF2B5EF4-FFF2-40B4-BE49-F238E27FC236}">
                  <a16:creationId xmlns:a16="http://schemas.microsoft.com/office/drawing/2014/main" id="{A957B70E-DC3D-4A5A-8A9E-F43E1649B4E8}"/>
                </a:ext>
              </a:extLst>
            </p:cNvPr>
            <p:cNvPicPr>
              <a:picLocks noChangeAspect="1" noChangeArrowheads="1"/>
            </p:cNvPicPr>
            <p:nvPr/>
          </p:nvPicPr>
          <p:blipFill>
            <a:blip r:embed="rId5" cstate="email"/>
            <a:srcRect/>
            <a:stretch>
              <a:fillRect/>
            </a:stretch>
          </p:blipFill>
          <p:spPr bwMode="auto">
            <a:xfrm>
              <a:off x="10052541" y="264366"/>
              <a:ext cx="3254727" cy="1939953"/>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587C758C-7BB8-477C-80FF-D03BB5DDD61B}"/>
                </a:ext>
              </a:extLst>
            </p:cNvPr>
            <p:cNvSpPr txBox="1"/>
            <p:nvPr/>
          </p:nvSpPr>
          <p:spPr>
            <a:xfrm rot="5400000">
              <a:off x="12241991" y="1147533"/>
              <a:ext cx="1731639" cy="225146"/>
            </a:xfrm>
            <a:prstGeom prst="rect">
              <a:avLst/>
            </a:prstGeom>
            <a:noFill/>
          </p:spPr>
          <p:txBody>
            <a:bodyPr wrap="square" rtlCol="0">
              <a:spAutoFit/>
            </a:bodyPr>
            <a:lstStyle/>
            <a:p>
              <a:pPr algn="r" rtl="0"/>
              <a:r>
                <a:rPr lang="en-US" sz="952" dirty="0">
                  <a:solidFill>
                    <a:schemeClr val="accent2"/>
                  </a:solidFill>
                </a:rPr>
                <a:t>   © </a:t>
              </a:r>
              <a:r>
                <a:rPr lang="en-US" sz="998" dirty="0" err="1">
                  <a:solidFill>
                    <a:schemeClr val="accent2"/>
                  </a:solidFill>
                </a:rPr>
                <a:t>Shumon</a:t>
              </a:r>
              <a:r>
                <a:rPr lang="en-US" sz="998" dirty="0">
                  <a:solidFill>
                    <a:schemeClr val="accent2"/>
                  </a:solidFill>
                </a:rPr>
                <a:t> Ahmed/CDD</a:t>
              </a:r>
            </a:p>
          </p:txBody>
        </p:sp>
      </p:grpSp>
      <p:sp>
        <p:nvSpPr>
          <p:cNvPr id="12" name="Content Placeholder 2">
            <a:extLst>
              <a:ext uri="{FF2B5EF4-FFF2-40B4-BE49-F238E27FC236}">
                <a16:creationId xmlns:a16="http://schemas.microsoft.com/office/drawing/2014/main" id="{917A979F-1392-CA45-9162-C12F15D3FFBE}"/>
              </a:ext>
            </a:extLst>
          </p:cNvPr>
          <p:cNvSpPr txBox="1">
            <a:spLocks/>
          </p:cNvSpPr>
          <p:nvPr/>
        </p:nvSpPr>
        <p:spPr>
          <a:xfrm>
            <a:off x="607320" y="1098935"/>
            <a:ext cx="10977357" cy="519850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buFont typeface="Arial" panose="020B0604020202020204" pitchFamily="34" charset="0"/>
              <a:buChar char="•"/>
            </a:pPr>
            <a:r>
              <a:rPr lang="en-GB" dirty="0"/>
              <a:t>People from marginalized groups</a:t>
            </a:r>
            <a:r>
              <a:rPr lang="en-AU" dirty="0"/>
              <a:t> (such as </a:t>
            </a:r>
            <a:r>
              <a:rPr lang="en-GB" dirty="0"/>
              <a:t>women, people with disabilities, people from lower income or education groups, indigenous groups etc.) </a:t>
            </a:r>
          </a:p>
          <a:p>
            <a:pPr marL="342900" indent="-342900">
              <a:buFont typeface="Arial" panose="020B0604020202020204" pitchFamily="34" charset="0"/>
              <a:buChar char="•"/>
            </a:pPr>
            <a:r>
              <a:rPr lang="en-GB" dirty="0"/>
              <a:t>A set of team principles or ways of working to give everyone a voice </a:t>
            </a:r>
          </a:p>
          <a:p>
            <a:pPr marL="342900" indent="-342900">
              <a:buFont typeface="Arial" panose="020B0604020202020204" pitchFamily="34" charset="0"/>
              <a:buChar char="•"/>
            </a:pPr>
            <a:r>
              <a:rPr lang="en-GB" dirty="0"/>
              <a:t>An equal gender-balance; </a:t>
            </a:r>
            <a:endParaRPr lang="en-AU" dirty="0"/>
          </a:p>
          <a:p>
            <a:pPr marL="342900" indent="-342900">
              <a:buFont typeface="Arial" panose="020B0604020202020204" pitchFamily="34" charset="0"/>
              <a:buChar char="•"/>
            </a:pPr>
            <a:r>
              <a:rPr lang="en-GB" dirty="0"/>
              <a:t>A diverse range of staff roles and levels– cleaners, nurses, midwives, directors and managers;</a:t>
            </a:r>
          </a:p>
          <a:p>
            <a:pPr marL="342900" indent="-342900">
              <a:buFont typeface="Arial" panose="020B0604020202020204" pitchFamily="34" charset="0"/>
              <a:buChar char="•"/>
            </a:pPr>
            <a:r>
              <a:rPr lang="en-GB" dirty="0"/>
              <a:t>HCF users – such as a woman who has delivered a baby at the facility; </a:t>
            </a:r>
            <a:endParaRPr lang="en-AU" dirty="0"/>
          </a:p>
          <a:p>
            <a:pPr marL="514350" indent="-514350">
              <a:buFont typeface="+mj-lt"/>
              <a:buAutoNum type="arabicPeriod"/>
            </a:pPr>
            <a:endParaRPr lang="en-GB" dirty="0"/>
          </a:p>
        </p:txBody>
      </p:sp>
    </p:spTree>
    <p:extLst>
      <p:ext uri="{BB962C8B-B14F-4D97-AF65-F5344CB8AC3E}">
        <p14:creationId xmlns:p14="http://schemas.microsoft.com/office/powerpoint/2010/main" val="463375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A1F40F7-2A88-4D7F-98C6-3557EAC0AC55}"/>
              </a:ext>
            </a:extLst>
          </p:cNvPr>
          <p:cNvSpPr>
            <a:spLocks noGrp="1"/>
          </p:cNvSpPr>
          <p:nvPr>
            <p:ph type="title"/>
          </p:nvPr>
        </p:nvSpPr>
        <p:spPr/>
        <p:txBody>
          <a:bodyPr>
            <a:noAutofit/>
          </a:bodyPr>
          <a:lstStyle/>
          <a:p>
            <a:pPr algn="ctr"/>
            <a:r>
              <a:rPr lang="en-US" dirty="0">
                <a:solidFill>
                  <a:schemeClr val="tx2"/>
                </a:solidFill>
              </a:rPr>
              <a:t>Tips for facilitating meetings/workshops</a:t>
            </a:r>
            <a:endParaRPr lang="en-GB" dirty="0">
              <a:solidFill>
                <a:schemeClr val="tx2"/>
              </a:solidFill>
            </a:endParaRPr>
          </a:p>
        </p:txBody>
      </p:sp>
      <p:sp>
        <p:nvSpPr>
          <p:cNvPr id="41" name="Slide Number Placeholder 40">
            <a:extLst>
              <a:ext uri="{FF2B5EF4-FFF2-40B4-BE49-F238E27FC236}">
                <a16:creationId xmlns:a16="http://schemas.microsoft.com/office/drawing/2014/main" id="{E46BBBBB-1188-4798-804C-2BD93A8B4DB1}"/>
              </a:ext>
            </a:extLst>
          </p:cNvPr>
          <p:cNvSpPr>
            <a:spLocks noGrp="1"/>
          </p:cNvSpPr>
          <p:nvPr>
            <p:ph type="sldNum" sz="quarter" idx="12"/>
          </p:nvPr>
        </p:nvSpPr>
        <p:spPr/>
        <p:txBody>
          <a:bodyPr/>
          <a:lstStyle/>
          <a:p>
            <a:fld id="{2D0AA5EB-64AB-BF41-92BE-B61D8618F692}" type="slidenum">
              <a:rPr lang="it-IT" smtClean="0"/>
              <a:t>14</a:t>
            </a:fld>
            <a:endParaRPr lang="it-IT" dirty="0"/>
          </a:p>
        </p:txBody>
      </p:sp>
      <p:sp>
        <p:nvSpPr>
          <p:cNvPr id="10" name="Text Placeholder 9">
            <a:extLst>
              <a:ext uri="{FF2B5EF4-FFF2-40B4-BE49-F238E27FC236}">
                <a16:creationId xmlns:a16="http://schemas.microsoft.com/office/drawing/2014/main" id="{70B64437-CD23-8B42-AF73-80F6B9EFE20E}"/>
              </a:ext>
            </a:extLst>
          </p:cNvPr>
          <p:cNvSpPr txBox="1">
            <a:spLocks noGrp="1"/>
          </p:cNvSpPr>
          <p:nvPr>
            <p:ph type="body" sz="quarter" idx="16"/>
          </p:nvPr>
        </p:nvSpPr>
        <p:spPr>
          <a:prstGeom prst="rect">
            <a:avLst/>
          </a:prstGeom>
          <a:noFill/>
        </p:spPr>
        <p:txBody>
          <a:bodyPr wrap="square" rtlCol="0">
            <a:spAutoFit/>
          </a:bodyPr>
          <a:lstStyle/>
          <a:p>
            <a:pPr marL="285750" lvl="0" indent="-285750">
              <a:buFont typeface="Wingdings" pitchFamily="2" charset="2"/>
              <a:buChar char="Ø"/>
            </a:pPr>
            <a:r>
              <a:rPr lang="en-GB" sz="2400" dirty="0">
                <a:latin typeface="Arial" panose="020B0604020202020204" pitchFamily="34" charset="0"/>
                <a:cs typeface="Arial" panose="020B0604020202020204" pitchFamily="34" charset="0"/>
              </a:rPr>
              <a:t>Find out whether particular assistance or support is required to enable attendance and active participation in your meeting/event</a:t>
            </a:r>
            <a:endParaRPr lang="en-AU" sz="2400" dirty="0">
              <a:latin typeface="Arial" panose="020B0604020202020204" pitchFamily="34" charset="0"/>
              <a:cs typeface="Arial" panose="020B0604020202020204" pitchFamily="34" charset="0"/>
            </a:endParaRPr>
          </a:p>
          <a:p>
            <a:pPr marL="285750" lvl="0" indent="-285750">
              <a:buFont typeface="Wingdings" pitchFamily="2" charset="2"/>
              <a:buChar char="Ø"/>
            </a:pPr>
            <a:r>
              <a:rPr lang="en-GB" sz="2400" dirty="0">
                <a:latin typeface="Arial" panose="020B0604020202020204" pitchFamily="34" charset="0"/>
                <a:cs typeface="Arial" panose="020B0604020202020204" pitchFamily="34" charset="0"/>
              </a:rPr>
              <a:t>Ensure promotional and meeting material is accessible</a:t>
            </a:r>
            <a:endParaRPr lang="en-AU" sz="2400" dirty="0">
              <a:latin typeface="Arial" panose="020B0604020202020204" pitchFamily="34" charset="0"/>
              <a:cs typeface="Arial" panose="020B0604020202020204" pitchFamily="34" charset="0"/>
            </a:endParaRPr>
          </a:p>
          <a:p>
            <a:pPr marL="285750" lvl="0" indent="-285750">
              <a:buFont typeface="Wingdings" pitchFamily="2" charset="2"/>
              <a:buChar char="Ø"/>
            </a:pPr>
            <a:r>
              <a:rPr lang="en-GB" sz="2400" dirty="0">
                <a:latin typeface="Arial" panose="020B0604020202020204" pitchFamily="34" charset="0"/>
                <a:cs typeface="Arial" panose="020B0604020202020204" pitchFamily="34" charset="0"/>
              </a:rPr>
              <a:t>Choose an accessible venue</a:t>
            </a:r>
            <a:endParaRPr lang="en-AU" sz="2400" dirty="0">
              <a:latin typeface="Arial" panose="020B0604020202020204" pitchFamily="34" charset="0"/>
              <a:cs typeface="Arial" panose="020B0604020202020204" pitchFamily="34" charset="0"/>
            </a:endParaRPr>
          </a:p>
          <a:p>
            <a:pPr marL="285750" lvl="0" indent="-285750">
              <a:buFont typeface="Wingdings" pitchFamily="2" charset="2"/>
              <a:buChar char="Ø"/>
            </a:pPr>
            <a:r>
              <a:rPr lang="en-GB" sz="2400" dirty="0">
                <a:latin typeface="Arial" panose="020B0604020202020204" pitchFamily="34" charset="0"/>
                <a:cs typeface="Arial" panose="020B0604020202020204" pitchFamily="34" charset="0"/>
              </a:rPr>
              <a:t>Use inclusive communication</a:t>
            </a:r>
            <a:endParaRPr lang="en-AU" sz="2400" dirty="0">
              <a:latin typeface="Arial" panose="020B0604020202020204" pitchFamily="34" charset="0"/>
              <a:cs typeface="Arial" panose="020B0604020202020204" pitchFamily="34" charset="0"/>
            </a:endParaRPr>
          </a:p>
          <a:p>
            <a:pPr marL="285750" lvl="0" indent="-285750">
              <a:buFont typeface="Wingdings" pitchFamily="2" charset="2"/>
              <a:buChar char="Ø"/>
            </a:pPr>
            <a:r>
              <a:rPr lang="en-GB" sz="2400" dirty="0">
                <a:latin typeface="Arial" panose="020B0604020202020204" pitchFamily="34" charset="0"/>
                <a:cs typeface="Arial" panose="020B0604020202020204" pitchFamily="34" charset="0"/>
              </a:rPr>
              <a:t>Facilitate active participation during the meeting/event</a:t>
            </a:r>
          </a:p>
          <a:p>
            <a:pPr marL="285750" lvl="0" indent="-285750">
              <a:buFont typeface="Wingdings" pitchFamily="2" charset="2"/>
              <a:buChar char="Ø"/>
            </a:pPr>
            <a:r>
              <a:rPr lang="en-GB" sz="2400" dirty="0">
                <a:latin typeface="Arial" panose="020B0604020202020204" pitchFamily="34" charset="0"/>
                <a:cs typeface="Arial" panose="020B0604020202020204" pitchFamily="34" charset="0"/>
              </a:rPr>
              <a:t>Practice inclusive facilitation </a:t>
            </a:r>
          </a:p>
          <a:p>
            <a:pPr marL="285750" lvl="0" indent="-285750">
              <a:buFont typeface="Wingdings" pitchFamily="2" charset="2"/>
              <a:buChar char="Ø"/>
            </a:pPr>
            <a:r>
              <a:rPr lang="en-GB" sz="2400" dirty="0">
                <a:latin typeface="Arial" panose="020B0604020202020204" pitchFamily="34" charset="0"/>
                <a:cs typeface="Arial" panose="020B0604020202020204" pitchFamily="34" charset="0"/>
              </a:rPr>
              <a:t>Sensitive topics (</a:t>
            </a:r>
            <a:r>
              <a:rPr lang="en-GB" sz="2400" dirty="0" err="1">
                <a:latin typeface="Arial" panose="020B0604020202020204" pitchFamily="34" charset="0"/>
                <a:cs typeface="Arial" panose="020B0604020202020204" pitchFamily="34" charset="0"/>
              </a:rPr>
              <a:t>eg</a:t>
            </a:r>
            <a:r>
              <a:rPr lang="en-GB" sz="2400" dirty="0">
                <a:latin typeface="Arial" panose="020B0604020202020204" pitchFamily="34" charset="0"/>
                <a:cs typeface="Arial" panose="020B0604020202020204" pitchFamily="34" charset="0"/>
              </a:rPr>
              <a:t> menstruation) are discussed in safe spaces where women feel comfortable</a:t>
            </a:r>
          </a:p>
          <a:p>
            <a:pPr marL="285750" lvl="0" indent="-285750">
              <a:buFont typeface="Wingdings" pitchFamily="2" charset="2"/>
              <a:buChar char="Ø"/>
            </a:pPr>
            <a:r>
              <a:rPr lang="en-GB" sz="2400" dirty="0">
                <a:latin typeface="Arial" panose="020B0604020202020204" pitchFamily="34" charset="0"/>
                <a:cs typeface="Arial" panose="020B0604020202020204" pitchFamily="34" charset="0"/>
              </a:rPr>
              <a:t>Consideration for whether staff can speak freely</a:t>
            </a:r>
            <a:endParaRPr lang="en-AU" sz="2400" dirty="0">
              <a:latin typeface="Arial" panose="020B0604020202020204" pitchFamily="34" charset="0"/>
              <a:cs typeface="Arial" panose="020B0604020202020204" pitchFamily="34" charset="0"/>
            </a:endParaRPr>
          </a:p>
          <a:p>
            <a:pPr marL="285750" lvl="0" indent="-285750">
              <a:buFont typeface="Wingdings" pitchFamily="2" charset="2"/>
              <a:buChar char="Ø"/>
            </a:pPr>
            <a:endParaRPr lang="en-AU" sz="2400" dirty="0">
              <a:latin typeface="Arial" panose="020B0604020202020204" pitchFamily="34" charset="0"/>
              <a:cs typeface="Arial" panose="020B0604020202020204" pitchFamily="34" charset="0"/>
            </a:endParaRPr>
          </a:p>
          <a:p>
            <a:pPr algn="l"/>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6267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A64D43-AF9C-8D43-8ADE-F7FAFE627A43}"/>
              </a:ext>
            </a:extLst>
          </p:cNvPr>
          <p:cNvSpPr>
            <a:spLocks noGrp="1"/>
          </p:cNvSpPr>
          <p:nvPr>
            <p:ph type="ctrTitle"/>
          </p:nvPr>
        </p:nvSpPr>
        <p:spPr>
          <a:xfrm>
            <a:off x="838200" y="807906"/>
            <a:ext cx="10515600" cy="2512069"/>
          </a:xfrm>
        </p:spPr>
        <p:txBody>
          <a:bodyPr/>
          <a:lstStyle/>
          <a:p>
            <a:r>
              <a:rPr lang="en-US"/>
              <a:t>Participatory barrier analysis</a:t>
            </a:r>
          </a:p>
        </p:txBody>
      </p:sp>
      <p:sp>
        <p:nvSpPr>
          <p:cNvPr id="3" name="Sottotitolo 2">
            <a:extLst>
              <a:ext uri="{FF2B5EF4-FFF2-40B4-BE49-F238E27FC236}">
                <a16:creationId xmlns:a16="http://schemas.microsoft.com/office/drawing/2014/main" id="{B7939958-D54D-114D-9924-BC91D052F88D}"/>
              </a:ext>
            </a:extLst>
          </p:cNvPr>
          <p:cNvSpPr>
            <a:spLocks noGrp="1"/>
          </p:cNvSpPr>
          <p:nvPr>
            <p:ph type="subTitle" idx="1"/>
          </p:nvPr>
        </p:nvSpPr>
        <p:spPr>
          <a:xfrm>
            <a:off x="1524000" y="3887788"/>
            <a:ext cx="9144000" cy="1655762"/>
          </a:xfrm>
        </p:spPr>
        <p:txBody>
          <a:bodyPr>
            <a:normAutofit/>
          </a:bodyPr>
          <a:lstStyle/>
          <a:p>
            <a:r>
              <a:rPr lang="en-US" sz="3200" dirty="0"/>
              <a:t>Step 2: Assess the facility</a:t>
            </a:r>
          </a:p>
          <a:p>
            <a:r>
              <a:rPr lang="en-US" sz="3200" i="1" dirty="0"/>
              <a:t>Understanding and assessing barriers together</a:t>
            </a:r>
          </a:p>
          <a:p>
            <a:endParaRPr lang="en-US" sz="3200" dirty="0"/>
          </a:p>
        </p:txBody>
      </p:sp>
      <p:sp>
        <p:nvSpPr>
          <p:cNvPr id="4" name="Segnaposto numero diapositiva 3">
            <a:extLst>
              <a:ext uri="{FF2B5EF4-FFF2-40B4-BE49-F238E27FC236}">
                <a16:creationId xmlns:a16="http://schemas.microsoft.com/office/drawing/2014/main" id="{894F6DC5-5071-4A48-8D1E-5D81627443F0}"/>
              </a:ext>
            </a:extLst>
          </p:cNvPr>
          <p:cNvSpPr>
            <a:spLocks noGrp="1"/>
          </p:cNvSpPr>
          <p:nvPr>
            <p:ph type="sldNum" sz="quarter" idx="4"/>
          </p:nvPr>
        </p:nvSpPr>
        <p:spPr>
          <a:prstGeom prst="rect">
            <a:avLst/>
          </a:prstGeom>
        </p:spPr>
        <p:txBody>
          <a:bodyPr vert="horz" lIns="91440" tIns="45720" rIns="91440" bIns="45720" rtlCol="0" anchor="ctr"/>
          <a:lstStyle>
            <a:defPPr>
              <a:defRPr lang="it-IT"/>
            </a:defPPr>
            <a:lvl1pPr marL="0" algn="ctr" defTabSz="914400" rtl="0" eaLnBrk="1" latinLnBrk="0" hangingPunct="1">
              <a:defRPr sz="1000"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BA30F2-EADE-E847-915A-1E3BC37EDCB4}" type="slidenum">
              <a:rPr lang="it-IT" smtClean="0"/>
              <a:pPr/>
              <a:t>15</a:t>
            </a:fld>
            <a:endParaRPr lang="it-IT" dirty="0"/>
          </a:p>
        </p:txBody>
      </p:sp>
    </p:spTree>
    <p:extLst>
      <p:ext uri="{BB962C8B-B14F-4D97-AF65-F5344CB8AC3E}">
        <p14:creationId xmlns:p14="http://schemas.microsoft.com/office/powerpoint/2010/main" val="3563913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5BF8A9-196D-4C79-BFC5-93E11818473B}"/>
              </a:ext>
            </a:extLst>
          </p:cNvPr>
          <p:cNvSpPr>
            <a:spLocks noGrp="1"/>
          </p:cNvSpPr>
          <p:nvPr>
            <p:ph type="body" idx="1"/>
          </p:nvPr>
        </p:nvSpPr>
        <p:spPr>
          <a:xfrm>
            <a:off x="511277" y="1338107"/>
            <a:ext cx="6273991" cy="4761053"/>
          </a:xfrm>
        </p:spPr>
        <p:txBody>
          <a:bodyPr>
            <a:noAutofit/>
          </a:bodyPr>
          <a:lstStyle/>
          <a:p>
            <a:pPr marL="457200" indent="-457200">
              <a:spcBef>
                <a:spcPts val="453"/>
              </a:spcBef>
              <a:buFont typeface="+mj-lt"/>
              <a:buAutoNum type="arabicPeriod"/>
            </a:pPr>
            <a:r>
              <a:rPr lang="en-US" sz="3200" dirty="0">
                <a:ea typeface="ＭＳ Ｐゴシック" pitchFamily="34" charset="-128"/>
              </a:rPr>
              <a:t>Undertake a WASHFIT assessment in an inclusive way</a:t>
            </a:r>
          </a:p>
          <a:p>
            <a:pPr marL="457200" indent="-457200">
              <a:spcBef>
                <a:spcPts val="453"/>
              </a:spcBef>
              <a:buFont typeface="+mj-lt"/>
              <a:buAutoNum type="arabicPeriod"/>
            </a:pPr>
            <a:r>
              <a:rPr lang="en-US" sz="3200" dirty="0">
                <a:ea typeface="ＭＳ Ｐゴシック" pitchFamily="34" charset="-128"/>
              </a:rPr>
              <a:t>Raise awareness amongst staff of the barriers to using WASH in health care facilities</a:t>
            </a:r>
          </a:p>
          <a:p>
            <a:pPr marL="457200" indent="-457200">
              <a:spcBef>
                <a:spcPts val="453"/>
              </a:spcBef>
              <a:buFont typeface="+mj-lt"/>
              <a:buAutoNum type="arabicPeriod"/>
            </a:pPr>
            <a:r>
              <a:rPr lang="en-US" sz="3200" dirty="0">
                <a:ea typeface="ＭＳ Ｐゴシック" pitchFamily="34" charset="-128"/>
              </a:rPr>
              <a:t>Give voice to diverse users</a:t>
            </a:r>
          </a:p>
          <a:p>
            <a:pPr marL="457200" indent="-457200">
              <a:spcBef>
                <a:spcPts val="453"/>
              </a:spcBef>
              <a:buFont typeface="+mj-lt"/>
              <a:buAutoNum type="arabicPeriod"/>
            </a:pPr>
            <a:r>
              <a:rPr lang="en-US" sz="3200" dirty="0">
                <a:ea typeface="ＭＳ Ｐゴシック" pitchFamily="34" charset="-128"/>
              </a:rPr>
              <a:t>Use as a fun training tool with all levels of Ministries of Health and WASH</a:t>
            </a:r>
          </a:p>
        </p:txBody>
      </p:sp>
      <p:sp>
        <p:nvSpPr>
          <p:cNvPr id="7" name="Slide Number Placeholder 6">
            <a:extLst>
              <a:ext uri="{FF2B5EF4-FFF2-40B4-BE49-F238E27FC236}">
                <a16:creationId xmlns:a16="http://schemas.microsoft.com/office/drawing/2014/main" id="{87A4A43F-736D-4528-A98D-E8E3134440F5}"/>
              </a:ext>
            </a:extLst>
          </p:cNvPr>
          <p:cNvSpPr>
            <a:spLocks noGrp="1"/>
          </p:cNvSpPr>
          <p:nvPr>
            <p:ph type="sldNum" sz="quarter" idx="12"/>
          </p:nvPr>
        </p:nvSpPr>
        <p:spPr/>
        <p:txBody>
          <a:bodyPr/>
          <a:lstStyle/>
          <a:p>
            <a:fld id="{2D0AA5EB-64AB-BF41-92BE-B61D8618F692}" type="slidenum">
              <a:rPr lang="it-IT" smtClean="0"/>
              <a:t>16</a:t>
            </a:fld>
            <a:endParaRPr lang="it-IT" dirty="0"/>
          </a:p>
        </p:txBody>
      </p:sp>
      <p:sp>
        <p:nvSpPr>
          <p:cNvPr id="5" name="Text Placeholder 4">
            <a:extLst>
              <a:ext uri="{FF2B5EF4-FFF2-40B4-BE49-F238E27FC236}">
                <a16:creationId xmlns:a16="http://schemas.microsoft.com/office/drawing/2014/main" id="{DE785F5A-34D0-48C4-A9BA-45541796D5E0}"/>
              </a:ext>
            </a:extLst>
          </p:cNvPr>
          <p:cNvSpPr>
            <a:spLocks noGrp="1"/>
          </p:cNvSpPr>
          <p:nvPr>
            <p:ph type="body" sz="quarter" idx="14"/>
          </p:nvPr>
        </p:nvSpPr>
        <p:spPr>
          <a:xfrm>
            <a:off x="652460" y="332520"/>
            <a:ext cx="5991623" cy="722508"/>
          </a:xfrm>
        </p:spPr>
        <p:txBody>
          <a:bodyPr/>
          <a:lstStyle/>
          <a:p>
            <a:r>
              <a:rPr lang="en-US" dirty="0">
                <a:solidFill>
                  <a:srgbClr val="009CDE"/>
                </a:solidFill>
              </a:rPr>
              <a:t>Barrier analysis approach</a:t>
            </a:r>
            <a:endParaRPr lang="en-US" dirty="0"/>
          </a:p>
        </p:txBody>
      </p:sp>
      <p:sp>
        <p:nvSpPr>
          <p:cNvPr id="4" name="TextBox 3">
            <a:extLst>
              <a:ext uri="{FF2B5EF4-FFF2-40B4-BE49-F238E27FC236}">
                <a16:creationId xmlns:a16="http://schemas.microsoft.com/office/drawing/2014/main" id="{96B098B6-EC2A-404A-A25E-25DEBAA44859}"/>
              </a:ext>
            </a:extLst>
          </p:cNvPr>
          <p:cNvSpPr txBox="1"/>
          <p:nvPr/>
        </p:nvSpPr>
        <p:spPr>
          <a:xfrm>
            <a:off x="6831411" y="4005198"/>
            <a:ext cx="4849312" cy="2554545"/>
          </a:xfrm>
          <a:prstGeom prst="rect">
            <a:avLst/>
          </a:prstGeom>
          <a:noFill/>
        </p:spPr>
        <p:txBody>
          <a:bodyPr wrap="square" rtlCol="0">
            <a:spAutoFit/>
          </a:bodyPr>
          <a:lstStyle/>
          <a:p>
            <a:r>
              <a:rPr lang="en-US" sz="3200" dirty="0">
                <a:solidFill>
                  <a:schemeClr val="bg1"/>
                </a:solidFill>
                <a:latin typeface="Arial" panose="020B0604020202020204" pitchFamily="34" charset="0"/>
                <a:ea typeface="ＭＳ Ｐゴシック" pitchFamily="34" charset="-128"/>
                <a:cs typeface="Arial" panose="020B0604020202020204" pitchFamily="34" charset="0"/>
              </a:rPr>
              <a:t>A barrier analysis is a participatory and practical tool  that can be used in many ways and at all levels of the system</a:t>
            </a:r>
            <a:endParaRPr lang="en-US" sz="3200" dirty="0">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0DA12156-F3F2-E145-B2F8-8B446B1F18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24530" y="0"/>
            <a:ext cx="4767470" cy="3752754"/>
          </a:xfrm>
          <a:prstGeom prst="rect">
            <a:avLst/>
          </a:prstGeom>
        </p:spPr>
      </p:pic>
      <p:sp>
        <p:nvSpPr>
          <p:cNvPr id="19" name="TextBox 18">
            <a:extLst>
              <a:ext uri="{FF2B5EF4-FFF2-40B4-BE49-F238E27FC236}">
                <a16:creationId xmlns:a16="http://schemas.microsoft.com/office/drawing/2014/main" id="{AB78D522-F408-7847-8AC7-BC8520C12274}"/>
              </a:ext>
            </a:extLst>
          </p:cNvPr>
          <p:cNvSpPr txBox="1"/>
          <p:nvPr/>
        </p:nvSpPr>
        <p:spPr>
          <a:xfrm>
            <a:off x="9014791" y="3383422"/>
            <a:ext cx="3177209" cy="369332"/>
          </a:xfrm>
          <a:prstGeom prst="rect">
            <a:avLst/>
          </a:prstGeom>
          <a:noFill/>
        </p:spPr>
        <p:txBody>
          <a:bodyPr wrap="square" rtlCol="0">
            <a:spAutoFit/>
          </a:bodyPr>
          <a:lstStyle/>
          <a:p>
            <a:r>
              <a:rPr lang="en-US" dirty="0">
                <a:solidFill>
                  <a:schemeClr val="bg1"/>
                </a:solidFill>
              </a:rPr>
              <a:t>Pakistan WHO/Sebastian </a:t>
            </a:r>
            <a:r>
              <a:rPr lang="en-US" dirty="0" err="1">
                <a:solidFill>
                  <a:schemeClr val="bg1"/>
                </a:solidFill>
              </a:rPr>
              <a:t>Liste</a:t>
            </a:r>
            <a:endParaRPr lang="en-US" dirty="0">
              <a:solidFill>
                <a:schemeClr val="bg1"/>
              </a:solidFill>
            </a:endParaRPr>
          </a:p>
        </p:txBody>
      </p:sp>
    </p:spTree>
    <p:extLst>
      <p:ext uri="{BB962C8B-B14F-4D97-AF65-F5344CB8AC3E}">
        <p14:creationId xmlns:p14="http://schemas.microsoft.com/office/powerpoint/2010/main" val="1398472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7A4A43F-736D-4528-A98D-E8E3134440F5}"/>
              </a:ext>
            </a:extLst>
          </p:cNvPr>
          <p:cNvSpPr>
            <a:spLocks noGrp="1"/>
          </p:cNvSpPr>
          <p:nvPr>
            <p:ph type="sldNum" sz="quarter" idx="12"/>
          </p:nvPr>
        </p:nvSpPr>
        <p:spPr/>
        <p:txBody>
          <a:bodyPr/>
          <a:lstStyle/>
          <a:p>
            <a:fld id="{2D0AA5EB-64AB-BF41-92BE-B61D8618F692}" type="slidenum">
              <a:rPr lang="it-IT" smtClean="0"/>
              <a:t>17</a:t>
            </a:fld>
            <a:endParaRPr lang="it-IT" dirty="0"/>
          </a:p>
        </p:txBody>
      </p:sp>
      <p:sp>
        <p:nvSpPr>
          <p:cNvPr id="5" name="Text Placeholder 4">
            <a:extLst>
              <a:ext uri="{FF2B5EF4-FFF2-40B4-BE49-F238E27FC236}">
                <a16:creationId xmlns:a16="http://schemas.microsoft.com/office/drawing/2014/main" id="{DE785F5A-34D0-48C4-A9BA-45541796D5E0}"/>
              </a:ext>
            </a:extLst>
          </p:cNvPr>
          <p:cNvSpPr>
            <a:spLocks noGrp="1"/>
          </p:cNvSpPr>
          <p:nvPr>
            <p:ph type="body" sz="quarter" idx="14"/>
          </p:nvPr>
        </p:nvSpPr>
        <p:spPr>
          <a:xfrm>
            <a:off x="6707698" y="4332457"/>
            <a:ext cx="5179502" cy="2025309"/>
          </a:xfrm>
        </p:spPr>
        <p:txBody>
          <a:bodyPr/>
          <a:lstStyle/>
          <a:p>
            <a:r>
              <a:rPr lang="en-US" sz="4800" dirty="0">
                <a:solidFill>
                  <a:schemeClr val="bg1"/>
                </a:solidFill>
              </a:rPr>
              <a:t>Learn how to do a barrier analysis</a:t>
            </a:r>
          </a:p>
        </p:txBody>
      </p:sp>
      <p:pic>
        <p:nvPicPr>
          <p:cNvPr id="6" name="Picture 5">
            <a:extLst>
              <a:ext uri="{FF2B5EF4-FFF2-40B4-BE49-F238E27FC236}">
                <a16:creationId xmlns:a16="http://schemas.microsoft.com/office/drawing/2014/main" id="{ECEF86E1-863A-D149-A2C7-EE43B2E02C9E}"/>
              </a:ext>
            </a:extLst>
          </p:cNvPr>
          <p:cNvPicPr>
            <a:picLocks noChangeAspect="1"/>
          </p:cNvPicPr>
          <p:nvPr/>
        </p:nvPicPr>
        <p:blipFill>
          <a:blip r:embed="rId3"/>
          <a:stretch>
            <a:fillRect/>
          </a:stretch>
        </p:blipFill>
        <p:spPr>
          <a:xfrm>
            <a:off x="6486144" y="610672"/>
            <a:ext cx="5693663" cy="3192499"/>
          </a:xfrm>
          <a:prstGeom prst="rect">
            <a:avLst/>
          </a:prstGeom>
        </p:spPr>
      </p:pic>
      <p:sp>
        <p:nvSpPr>
          <p:cNvPr id="9" name="TextBox 8">
            <a:extLst>
              <a:ext uri="{FF2B5EF4-FFF2-40B4-BE49-F238E27FC236}">
                <a16:creationId xmlns:a16="http://schemas.microsoft.com/office/drawing/2014/main" id="{8EAC22CB-0388-A645-BB46-066BEEAD4D31}"/>
              </a:ext>
            </a:extLst>
          </p:cNvPr>
          <p:cNvSpPr txBox="1"/>
          <p:nvPr/>
        </p:nvSpPr>
        <p:spPr>
          <a:xfrm>
            <a:off x="628824" y="610672"/>
            <a:ext cx="5533069" cy="3416320"/>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Click on this link to watch a short video about how to do a barrier analysis: </a:t>
            </a:r>
          </a:p>
          <a:p>
            <a:endParaRPr lang="en-US" sz="36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solidFill>
                  <a:srgbClr val="0563C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https://www.youtube.com/watch?v=auzQkENrbkM</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11" name="Rounded Rectangle 10">
            <a:extLst>
              <a:ext uri="{FF2B5EF4-FFF2-40B4-BE49-F238E27FC236}">
                <a16:creationId xmlns:a16="http://schemas.microsoft.com/office/drawing/2014/main" id="{9A857C1C-1D21-6F47-87E6-1C949C66F4FF}"/>
              </a:ext>
            </a:extLst>
          </p:cNvPr>
          <p:cNvSpPr/>
          <p:nvPr/>
        </p:nvSpPr>
        <p:spPr>
          <a:xfrm>
            <a:off x="799640" y="4152309"/>
            <a:ext cx="1397818" cy="2126610"/>
          </a:xfrm>
          <a:prstGeom prst="roundRect">
            <a:avLst>
              <a:gd name="adj" fmla="val 1012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23A5973-F2B0-C54B-BBDD-6A363FC633D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4852" y="4366349"/>
            <a:ext cx="852771" cy="938389"/>
          </a:xfrm>
          <a:prstGeom prst="rect">
            <a:avLst/>
          </a:prstGeom>
        </p:spPr>
      </p:pic>
      <p:sp>
        <p:nvSpPr>
          <p:cNvPr id="13" name="Content Placeholder 2">
            <a:extLst>
              <a:ext uri="{FF2B5EF4-FFF2-40B4-BE49-F238E27FC236}">
                <a16:creationId xmlns:a16="http://schemas.microsoft.com/office/drawing/2014/main" id="{1CE7F1FB-928F-E345-A29B-4FBE58E36070}"/>
              </a:ext>
            </a:extLst>
          </p:cNvPr>
          <p:cNvSpPr txBox="1">
            <a:spLocks/>
          </p:cNvSpPr>
          <p:nvPr/>
        </p:nvSpPr>
        <p:spPr>
          <a:xfrm>
            <a:off x="815154" y="5399483"/>
            <a:ext cx="1366790" cy="832967"/>
          </a:xfrm>
          <a:prstGeom prst="rect">
            <a:avLst/>
          </a:prstGeom>
        </p:spPr>
        <p:txBody>
          <a:bodyPr vert="horz" lIns="100817" tIns="50408" rIns="100817" bIns="504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rgbClr val="002060"/>
                </a:solidFill>
                <a:latin typeface="Arial" panose="020B0604020202020204" pitchFamily="34" charset="0"/>
                <a:cs typeface="Arial" panose="020B0604020202020204" pitchFamily="34" charset="0"/>
              </a:rPr>
              <a:t>1 minute video</a:t>
            </a:r>
          </a:p>
        </p:txBody>
      </p:sp>
    </p:spTree>
    <p:extLst>
      <p:ext uri="{BB962C8B-B14F-4D97-AF65-F5344CB8AC3E}">
        <p14:creationId xmlns:p14="http://schemas.microsoft.com/office/powerpoint/2010/main" val="492096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A1F40F7-2A88-4D7F-98C6-3557EAC0AC55}"/>
              </a:ext>
            </a:extLst>
          </p:cNvPr>
          <p:cNvSpPr>
            <a:spLocks noGrp="1"/>
          </p:cNvSpPr>
          <p:nvPr>
            <p:ph type="title"/>
          </p:nvPr>
        </p:nvSpPr>
        <p:spPr>
          <a:xfrm>
            <a:off x="427144" y="342159"/>
            <a:ext cx="9411800" cy="1293375"/>
          </a:xfrm>
        </p:spPr>
        <p:txBody>
          <a:bodyPr>
            <a:noAutofit/>
          </a:bodyPr>
          <a:lstStyle/>
          <a:p>
            <a:pPr algn="ctr"/>
            <a:r>
              <a:rPr lang="en-US" dirty="0">
                <a:solidFill>
                  <a:schemeClr val="tx2"/>
                </a:solidFill>
              </a:rPr>
              <a:t>Practical activity: brainstorm barriers to WASH in </a:t>
            </a:r>
            <a:r>
              <a:rPr lang="en-US" dirty="0"/>
              <a:t>health care facilities</a:t>
            </a:r>
            <a:r>
              <a:rPr lang="en-US" dirty="0">
                <a:solidFill>
                  <a:schemeClr val="tx2"/>
                </a:solidFill>
              </a:rPr>
              <a:t>?</a:t>
            </a:r>
            <a:endParaRPr lang="en-GB" dirty="0">
              <a:solidFill>
                <a:schemeClr val="tx2"/>
              </a:solidFill>
            </a:endParaRPr>
          </a:p>
        </p:txBody>
      </p:sp>
      <p:sp>
        <p:nvSpPr>
          <p:cNvPr id="41" name="Slide Number Placeholder 40">
            <a:extLst>
              <a:ext uri="{FF2B5EF4-FFF2-40B4-BE49-F238E27FC236}">
                <a16:creationId xmlns:a16="http://schemas.microsoft.com/office/drawing/2014/main" id="{E46BBBBB-1188-4798-804C-2BD93A8B4DB1}"/>
              </a:ext>
            </a:extLst>
          </p:cNvPr>
          <p:cNvSpPr>
            <a:spLocks noGrp="1"/>
          </p:cNvSpPr>
          <p:nvPr>
            <p:ph type="sldNum" sz="quarter" idx="12"/>
          </p:nvPr>
        </p:nvSpPr>
        <p:spPr/>
        <p:txBody>
          <a:bodyPr/>
          <a:lstStyle/>
          <a:p>
            <a:fld id="{2D0AA5EB-64AB-BF41-92BE-B61D8618F692}" type="slidenum">
              <a:rPr lang="it-IT" smtClean="0"/>
              <a:t>18</a:t>
            </a:fld>
            <a:endParaRPr lang="it-IT" dirty="0"/>
          </a:p>
        </p:txBody>
      </p:sp>
      <p:graphicFrame>
        <p:nvGraphicFramePr>
          <p:cNvPr id="9" name="Table 5">
            <a:extLst>
              <a:ext uri="{FF2B5EF4-FFF2-40B4-BE49-F238E27FC236}">
                <a16:creationId xmlns:a16="http://schemas.microsoft.com/office/drawing/2014/main" id="{F027F81C-91FA-F84B-A08D-CD61BC16F62F}"/>
              </a:ext>
            </a:extLst>
          </p:cNvPr>
          <p:cNvGraphicFramePr>
            <a:graphicFrameLocks noGrp="1"/>
          </p:cNvGraphicFramePr>
          <p:nvPr>
            <p:extLst>
              <p:ext uri="{D42A27DB-BD31-4B8C-83A1-F6EECF244321}">
                <p14:modId xmlns:p14="http://schemas.microsoft.com/office/powerpoint/2010/main" val="359290041"/>
              </p:ext>
            </p:extLst>
          </p:nvPr>
        </p:nvGraphicFramePr>
        <p:xfrm>
          <a:off x="427144" y="2468501"/>
          <a:ext cx="9775686" cy="3534280"/>
        </p:xfrm>
        <a:graphic>
          <a:graphicData uri="http://schemas.openxmlformats.org/drawingml/2006/table">
            <a:tbl>
              <a:tblPr firstRow="1" bandRow="1">
                <a:tableStyleId>{5C22544A-7EE6-4342-B048-85BDC9FD1C3A}</a:tableStyleId>
              </a:tblPr>
              <a:tblGrid>
                <a:gridCol w="3258562">
                  <a:extLst>
                    <a:ext uri="{9D8B030D-6E8A-4147-A177-3AD203B41FA5}">
                      <a16:colId xmlns:a16="http://schemas.microsoft.com/office/drawing/2014/main" val="3607066765"/>
                    </a:ext>
                  </a:extLst>
                </a:gridCol>
                <a:gridCol w="3258562">
                  <a:extLst>
                    <a:ext uri="{9D8B030D-6E8A-4147-A177-3AD203B41FA5}">
                      <a16:colId xmlns:a16="http://schemas.microsoft.com/office/drawing/2014/main" val="29709150"/>
                    </a:ext>
                  </a:extLst>
                </a:gridCol>
                <a:gridCol w="3258562">
                  <a:extLst>
                    <a:ext uri="{9D8B030D-6E8A-4147-A177-3AD203B41FA5}">
                      <a16:colId xmlns:a16="http://schemas.microsoft.com/office/drawing/2014/main" val="2696385796"/>
                    </a:ext>
                  </a:extLst>
                </a:gridCol>
              </a:tblGrid>
              <a:tr h="883570">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rPr>
                        <a:t>Gender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rPr>
                        <a:t>Disability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191428"/>
                  </a:ext>
                </a:extLst>
              </a:tr>
              <a:tr h="883570">
                <a:tc>
                  <a:txBody>
                    <a:bodyPr/>
                    <a:lstStyle/>
                    <a:p>
                      <a:pPr algn="ctr"/>
                      <a:r>
                        <a:rPr lang="en-US" b="1" dirty="0"/>
                        <a:t>Physical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9754976"/>
                  </a:ext>
                </a:extLst>
              </a:tr>
              <a:tr h="883570">
                <a:tc>
                  <a:txBody>
                    <a:bodyPr/>
                    <a:lstStyle/>
                    <a:p>
                      <a:pPr algn="ctr"/>
                      <a:r>
                        <a:rPr lang="en-US" b="1" dirty="0"/>
                        <a:t>Social cultural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503500"/>
                  </a:ext>
                </a:extLst>
              </a:tr>
              <a:tr h="883570">
                <a:tc>
                  <a:txBody>
                    <a:bodyPr/>
                    <a:lstStyle/>
                    <a:p>
                      <a:pPr algn="ctr"/>
                      <a:r>
                        <a:rPr lang="en-US" b="1" dirty="0"/>
                        <a:t>Institutional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0447978"/>
                  </a:ext>
                </a:extLst>
              </a:tr>
            </a:tbl>
          </a:graphicData>
        </a:graphic>
      </p:graphicFrame>
      <p:sp>
        <p:nvSpPr>
          <p:cNvPr id="10" name="Rounded Rectangle 9">
            <a:extLst>
              <a:ext uri="{FF2B5EF4-FFF2-40B4-BE49-F238E27FC236}">
                <a16:creationId xmlns:a16="http://schemas.microsoft.com/office/drawing/2014/main" id="{3C8457B0-E9A2-524E-86A6-519F9E958ED8}"/>
              </a:ext>
            </a:extLst>
          </p:cNvPr>
          <p:cNvSpPr/>
          <p:nvPr/>
        </p:nvSpPr>
        <p:spPr>
          <a:xfrm>
            <a:off x="10435241" y="365125"/>
            <a:ext cx="1397818" cy="2126610"/>
          </a:xfrm>
          <a:prstGeom prst="roundRect">
            <a:avLst>
              <a:gd name="adj" fmla="val 1012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163A0AC-B774-3F47-A306-4ECD72EBFB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07764" y="602400"/>
            <a:ext cx="852771" cy="938389"/>
          </a:xfrm>
          <a:prstGeom prst="rect">
            <a:avLst/>
          </a:prstGeom>
        </p:spPr>
      </p:pic>
      <p:sp>
        <p:nvSpPr>
          <p:cNvPr id="12" name="Content Placeholder 2">
            <a:extLst>
              <a:ext uri="{FF2B5EF4-FFF2-40B4-BE49-F238E27FC236}">
                <a16:creationId xmlns:a16="http://schemas.microsoft.com/office/drawing/2014/main" id="{0FD3B837-5720-FE42-ADC9-828F74FC2D40}"/>
              </a:ext>
            </a:extLst>
          </p:cNvPr>
          <p:cNvSpPr txBox="1">
            <a:spLocks/>
          </p:cNvSpPr>
          <p:nvPr/>
        </p:nvSpPr>
        <p:spPr>
          <a:xfrm>
            <a:off x="10398066" y="1635534"/>
            <a:ext cx="1366790" cy="832967"/>
          </a:xfrm>
          <a:prstGeom prst="rect">
            <a:avLst/>
          </a:prstGeom>
        </p:spPr>
        <p:txBody>
          <a:bodyPr vert="horz" lIns="100817" tIns="50408" rIns="100817" bIns="504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rgbClr val="002060"/>
                </a:solidFill>
                <a:latin typeface="Arial" panose="020B0604020202020204" pitchFamily="34" charset="0"/>
                <a:cs typeface="Arial" panose="020B0604020202020204" pitchFamily="34" charset="0"/>
              </a:rPr>
              <a:t>15 minute exercise</a:t>
            </a:r>
          </a:p>
        </p:txBody>
      </p:sp>
      <p:grpSp>
        <p:nvGrpSpPr>
          <p:cNvPr id="13" name="Group 12">
            <a:extLst>
              <a:ext uri="{FF2B5EF4-FFF2-40B4-BE49-F238E27FC236}">
                <a16:creationId xmlns:a16="http://schemas.microsoft.com/office/drawing/2014/main" id="{C573F381-3FD3-2F49-94F5-7CDB080C100C}"/>
              </a:ext>
            </a:extLst>
          </p:cNvPr>
          <p:cNvGrpSpPr/>
          <p:nvPr/>
        </p:nvGrpSpPr>
        <p:grpSpPr>
          <a:xfrm>
            <a:off x="10603758" y="2729010"/>
            <a:ext cx="1161098" cy="1171184"/>
            <a:chOff x="9555224" y="5116370"/>
            <a:chExt cx="1161098" cy="1171184"/>
          </a:xfrm>
        </p:grpSpPr>
        <p:pic>
          <p:nvPicPr>
            <p:cNvPr id="19" name="Picture 18" descr="Shape&#10;&#10;Description automatically generated with low confidence">
              <a:extLst>
                <a:ext uri="{FF2B5EF4-FFF2-40B4-BE49-F238E27FC236}">
                  <a16:creationId xmlns:a16="http://schemas.microsoft.com/office/drawing/2014/main" id="{83040943-AC5F-6A4E-9EF6-4D2DF9332E9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623552" y="5313519"/>
              <a:ext cx="1004243" cy="847983"/>
            </a:xfrm>
            <a:prstGeom prst="rect">
              <a:avLst/>
            </a:prstGeom>
            <a:ln>
              <a:noFill/>
            </a:ln>
          </p:spPr>
        </p:pic>
        <p:sp>
          <p:nvSpPr>
            <p:cNvPr id="20" name="Oval 19">
              <a:extLst>
                <a:ext uri="{FF2B5EF4-FFF2-40B4-BE49-F238E27FC236}">
                  <a16:creationId xmlns:a16="http://schemas.microsoft.com/office/drawing/2014/main" id="{D6302572-B755-AD41-A254-0F71C001FE9B}"/>
                </a:ext>
              </a:extLst>
            </p:cNvPr>
            <p:cNvSpPr/>
            <p:nvPr/>
          </p:nvSpPr>
          <p:spPr>
            <a:xfrm>
              <a:off x="9555224" y="5116370"/>
              <a:ext cx="1161098" cy="1171184"/>
            </a:xfrm>
            <a:prstGeom prst="ellipse">
              <a:avLst/>
            </a:prstGeom>
            <a:noFill/>
            <a:ln w="19050">
              <a:solidFill>
                <a:srgbClr val="0202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46215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68548" y="147703"/>
            <a:ext cx="4965700" cy="553998"/>
          </a:xfrm>
          <a:prstGeom prst="rect">
            <a:avLst/>
          </a:prstGeom>
        </p:spPr>
        <p:txBody>
          <a:bodyPr vert="horz" wrap="square" lIns="0" tIns="0" rIns="0" bIns="0" rtlCol="0" anchor="ctr">
            <a:spAutoFit/>
          </a:bodyPr>
          <a:lstStyle/>
          <a:p>
            <a:pPr marL="12700"/>
            <a:r>
              <a:rPr sz="4000" spc="-5" dirty="0">
                <a:solidFill>
                  <a:srgbClr val="00B0F0"/>
                </a:solidFill>
              </a:rPr>
              <a:t>Barriers to</a:t>
            </a:r>
            <a:r>
              <a:rPr sz="4000" spc="-31" dirty="0">
                <a:solidFill>
                  <a:srgbClr val="00B0F0"/>
                </a:solidFill>
              </a:rPr>
              <a:t> </a:t>
            </a:r>
            <a:r>
              <a:rPr sz="4000" spc="-5" dirty="0">
                <a:solidFill>
                  <a:srgbClr val="00B0F0"/>
                </a:solidFill>
              </a:rPr>
              <a:t>inclusion</a:t>
            </a:r>
            <a:endParaRPr sz="4000" dirty="0">
              <a:solidFill>
                <a:srgbClr val="00B0F0"/>
              </a:solidFill>
            </a:endParaRPr>
          </a:p>
        </p:txBody>
      </p:sp>
      <p:sp>
        <p:nvSpPr>
          <p:cNvPr id="3" name="object 3"/>
          <p:cNvSpPr/>
          <p:nvPr/>
        </p:nvSpPr>
        <p:spPr>
          <a:xfrm>
            <a:off x="3503711" y="830362"/>
            <a:ext cx="0" cy="654685"/>
          </a:xfrm>
          <a:custGeom>
            <a:avLst/>
            <a:gdLst/>
            <a:ahLst/>
            <a:cxnLst/>
            <a:rect l="l" t="t" r="r" b="b"/>
            <a:pathLst>
              <a:path h="654685">
                <a:moveTo>
                  <a:pt x="0" y="0"/>
                </a:moveTo>
                <a:lnTo>
                  <a:pt x="0" y="654420"/>
                </a:lnTo>
              </a:path>
            </a:pathLst>
          </a:custGeom>
          <a:ln w="12700">
            <a:solidFill>
              <a:srgbClr val="000000"/>
            </a:solidFill>
          </a:ln>
        </p:spPr>
        <p:txBody>
          <a:bodyPr wrap="square" lIns="0" tIns="0" rIns="0" bIns="0" rtlCol="0"/>
          <a:lstStyle/>
          <a:p>
            <a:endParaRPr/>
          </a:p>
        </p:txBody>
      </p:sp>
      <p:sp>
        <p:nvSpPr>
          <p:cNvPr id="4" name="object 4"/>
          <p:cNvSpPr/>
          <p:nvPr/>
        </p:nvSpPr>
        <p:spPr>
          <a:xfrm>
            <a:off x="3503711" y="2315782"/>
            <a:ext cx="0" cy="324485"/>
          </a:xfrm>
          <a:custGeom>
            <a:avLst/>
            <a:gdLst/>
            <a:ahLst/>
            <a:cxnLst/>
            <a:rect l="l" t="t" r="r" b="b"/>
            <a:pathLst>
              <a:path h="324485">
                <a:moveTo>
                  <a:pt x="0" y="0"/>
                </a:moveTo>
                <a:lnTo>
                  <a:pt x="0" y="324027"/>
                </a:lnTo>
              </a:path>
            </a:pathLst>
          </a:custGeom>
          <a:ln w="12700">
            <a:solidFill>
              <a:srgbClr val="000000"/>
            </a:solidFill>
          </a:ln>
        </p:spPr>
        <p:txBody>
          <a:bodyPr wrap="square" lIns="0" tIns="0" rIns="0" bIns="0" rtlCol="0"/>
          <a:lstStyle/>
          <a:p>
            <a:endParaRPr/>
          </a:p>
        </p:txBody>
      </p:sp>
      <p:sp>
        <p:nvSpPr>
          <p:cNvPr id="5" name="object 5"/>
          <p:cNvSpPr/>
          <p:nvPr/>
        </p:nvSpPr>
        <p:spPr>
          <a:xfrm>
            <a:off x="3503711" y="3717023"/>
            <a:ext cx="0" cy="2750820"/>
          </a:xfrm>
          <a:custGeom>
            <a:avLst/>
            <a:gdLst/>
            <a:ahLst/>
            <a:cxnLst/>
            <a:rect l="l" t="t" r="r" b="b"/>
            <a:pathLst>
              <a:path h="2750820">
                <a:moveTo>
                  <a:pt x="0" y="0"/>
                </a:moveTo>
                <a:lnTo>
                  <a:pt x="0" y="2750601"/>
                </a:lnTo>
              </a:path>
            </a:pathLst>
          </a:custGeom>
          <a:ln w="12700">
            <a:solidFill>
              <a:srgbClr val="000000"/>
            </a:solidFill>
          </a:ln>
        </p:spPr>
        <p:txBody>
          <a:bodyPr wrap="square" lIns="0" tIns="0" rIns="0" bIns="0" rtlCol="0"/>
          <a:lstStyle/>
          <a:p>
            <a:endParaRPr/>
          </a:p>
        </p:txBody>
      </p:sp>
      <p:sp>
        <p:nvSpPr>
          <p:cNvPr id="6" name="object 6"/>
          <p:cNvSpPr/>
          <p:nvPr/>
        </p:nvSpPr>
        <p:spPr>
          <a:xfrm>
            <a:off x="1940757" y="1484784"/>
            <a:ext cx="8490585" cy="0"/>
          </a:xfrm>
          <a:custGeom>
            <a:avLst/>
            <a:gdLst/>
            <a:ahLst/>
            <a:cxnLst/>
            <a:rect l="l" t="t" r="r" b="b"/>
            <a:pathLst>
              <a:path w="8490585">
                <a:moveTo>
                  <a:pt x="0" y="0"/>
                </a:moveTo>
                <a:lnTo>
                  <a:pt x="8490013" y="0"/>
                </a:lnTo>
              </a:path>
            </a:pathLst>
          </a:custGeom>
          <a:ln w="12700">
            <a:solidFill>
              <a:srgbClr val="000000"/>
            </a:solidFill>
          </a:ln>
        </p:spPr>
        <p:txBody>
          <a:bodyPr wrap="square" lIns="0" tIns="0" rIns="0" bIns="0" rtlCol="0"/>
          <a:lstStyle/>
          <a:p>
            <a:endParaRPr/>
          </a:p>
        </p:txBody>
      </p:sp>
      <p:sp>
        <p:nvSpPr>
          <p:cNvPr id="7" name="object 7"/>
          <p:cNvSpPr/>
          <p:nvPr/>
        </p:nvSpPr>
        <p:spPr>
          <a:xfrm>
            <a:off x="7752182" y="3688769"/>
            <a:ext cx="1584325" cy="0"/>
          </a:xfrm>
          <a:custGeom>
            <a:avLst/>
            <a:gdLst/>
            <a:ahLst/>
            <a:cxnLst/>
            <a:rect l="l" t="t" r="r" b="b"/>
            <a:pathLst>
              <a:path w="1584325">
                <a:moveTo>
                  <a:pt x="0" y="0"/>
                </a:moveTo>
                <a:lnTo>
                  <a:pt x="1584172" y="0"/>
                </a:lnTo>
              </a:path>
            </a:pathLst>
          </a:custGeom>
          <a:ln w="12700">
            <a:solidFill>
              <a:srgbClr val="000000"/>
            </a:solidFill>
          </a:ln>
        </p:spPr>
        <p:txBody>
          <a:bodyPr wrap="square" lIns="0" tIns="0" rIns="0" bIns="0" rtlCol="0"/>
          <a:lstStyle/>
          <a:p>
            <a:endParaRPr/>
          </a:p>
        </p:txBody>
      </p:sp>
      <p:sp>
        <p:nvSpPr>
          <p:cNvPr id="8" name="object 8"/>
          <p:cNvSpPr/>
          <p:nvPr/>
        </p:nvSpPr>
        <p:spPr>
          <a:xfrm>
            <a:off x="1940755" y="3688769"/>
            <a:ext cx="1490980" cy="0"/>
          </a:xfrm>
          <a:custGeom>
            <a:avLst/>
            <a:gdLst/>
            <a:ahLst/>
            <a:cxnLst/>
            <a:rect l="l" t="t" r="r" b="b"/>
            <a:pathLst>
              <a:path w="1490980">
                <a:moveTo>
                  <a:pt x="0" y="0"/>
                </a:moveTo>
                <a:lnTo>
                  <a:pt x="1490949" y="0"/>
                </a:lnTo>
              </a:path>
            </a:pathLst>
          </a:custGeom>
          <a:ln w="12700">
            <a:solidFill>
              <a:srgbClr val="000000"/>
            </a:solidFill>
          </a:ln>
        </p:spPr>
        <p:txBody>
          <a:bodyPr wrap="square" lIns="0" tIns="0" rIns="0" bIns="0" rtlCol="0"/>
          <a:lstStyle/>
          <a:p>
            <a:endParaRPr/>
          </a:p>
        </p:txBody>
      </p:sp>
      <p:sp>
        <p:nvSpPr>
          <p:cNvPr id="9" name="object 9"/>
          <p:cNvSpPr/>
          <p:nvPr/>
        </p:nvSpPr>
        <p:spPr>
          <a:xfrm>
            <a:off x="7924939" y="5350531"/>
            <a:ext cx="595631" cy="0"/>
          </a:xfrm>
          <a:custGeom>
            <a:avLst/>
            <a:gdLst/>
            <a:ahLst/>
            <a:cxnLst/>
            <a:rect l="l" t="t" r="r" b="b"/>
            <a:pathLst>
              <a:path w="595629">
                <a:moveTo>
                  <a:pt x="0" y="0"/>
                </a:moveTo>
                <a:lnTo>
                  <a:pt x="595350" y="0"/>
                </a:lnTo>
              </a:path>
            </a:pathLst>
          </a:custGeom>
          <a:ln w="12700">
            <a:solidFill>
              <a:srgbClr val="000000"/>
            </a:solidFill>
          </a:ln>
        </p:spPr>
        <p:txBody>
          <a:bodyPr wrap="square" lIns="0" tIns="0" rIns="0" bIns="0" rtlCol="0"/>
          <a:lstStyle/>
          <a:p>
            <a:endParaRPr/>
          </a:p>
        </p:txBody>
      </p:sp>
      <p:sp>
        <p:nvSpPr>
          <p:cNvPr id="10" name="object 10"/>
          <p:cNvSpPr/>
          <p:nvPr/>
        </p:nvSpPr>
        <p:spPr>
          <a:xfrm>
            <a:off x="5721440" y="5350531"/>
            <a:ext cx="57785" cy="0"/>
          </a:xfrm>
          <a:custGeom>
            <a:avLst/>
            <a:gdLst/>
            <a:ahLst/>
            <a:cxnLst/>
            <a:rect l="l" t="t" r="r" b="b"/>
            <a:pathLst>
              <a:path w="57785">
                <a:moveTo>
                  <a:pt x="0" y="0"/>
                </a:moveTo>
                <a:lnTo>
                  <a:pt x="57784" y="0"/>
                </a:lnTo>
              </a:path>
            </a:pathLst>
          </a:custGeom>
          <a:ln w="12700">
            <a:solidFill>
              <a:srgbClr val="000000"/>
            </a:solidFill>
          </a:ln>
        </p:spPr>
        <p:txBody>
          <a:bodyPr wrap="square" lIns="0" tIns="0" rIns="0" bIns="0" rtlCol="0"/>
          <a:lstStyle/>
          <a:p>
            <a:endParaRPr/>
          </a:p>
        </p:txBody>
      </p:sp>
      <p:sp>
        <p:nvSpPr>
          <p:cNvPr id="11" name="object 11"/>
          <p:cNvSpPr/>
          <p:nvPr/>
        </p:nvSpPr>
        <p:spPr>
          <a:xfrm>
            <a:off x="1940756" y="5350531"/>
            <a:ext cx="1635125" cy="0"/>
          </a:xfrm>
          <a:custGeom>
            <a:avLst/>
            <a:gdLst/>
            <a:ahLst/>
            <a:cxnLst/>
            <a:rect l="l" t="t" r="r" b="b"/>
            <a:pathLst>
              <a:path w="1635125">
                <a:moveTo>
                  <a:pt x="0" y="0"/>
                </a:moveTo>
                <a:lnTo>
                  <a:pt x="1634967" y="0"/>
                </a:lnTo>
              </a:path>
            </a:pathLst>
          </a:custGeom>
          <a:ln w="12700">
            <a:solidFill>
              <a:srgbClr val="000000"/>
            </a:solidFill>
          </a:ln>
        </p:spPr>
        <p:txBody>
          <a:bodyPr wrap="square" lIns="0" tIns="0" rIns="0" bIns="0" rtlCol="0"/>
          <a:lstStyle/>
          <a:p>
            <a:endParaRPr/>
          </a:p>
        </p:txBody>
      </p:sp>
      <p:sp>
        <p:nvSpPr>
          <p:cNvPr id="12" name="object 12"/>
          <p:cNvSpPr/>
          <p:nvPr/>
        </p:nvSpPr>
        <p:spPr>
          <a:xfrm>
            <a:off x="2033783" y="843671"/>
            <a:ext cx="0" cy="5637531"/>
          </a:xfrm>
          <a:custGeom>
            <a:avLst/>
            <a:gdLst/>
            <a:ahLst/>
            <a:cxnLst/>
            <a:rect l="l" t="t" r="r" b="b"/>
            <a:pathLst>
              <a:path h="5637530">
                <a:moveTo>
                  <a:pt x="0" y="0"/>
                </a:moveTo>
                <a:lnTo>
                  <a:pt x="0" y="5637263"/>
                </a:lnTo>
              </a:path>
            </a:pathLst>
          </a:custGeom>
          <a:ln w="28575">
            <a:solidFill>
              <a:srgbClr val="000000"/>
            </a:solidFill>
          </a:ln>
        </p:spPr>
        <p:txBody>
          <a:bodyPr wrap="square" lIns="0" tIns="0" rIns="0" bIns="0" rtlCol="0"/>
          <a:lstStyle/>
          <a:p>
            <a:endParaRPr/>
          </a:p>
        </p:txBody>
      </p:sp>
      <p:sp>
        <p:nvSpPr>
          <p:cNvPr id="13" name="object 13"/>
          <p:cNvSpPr/>
          <p:nvPr/>
        </p:nvSpPr>
        <p:spPr>
          <a:xfrm>
            <a:off x="10416479" y="830364"/>
            <a:ext cx="0" cy="654685"/>
          </a:xfrm>
          <a:custGeom>
            <a:avLst/>
            <a:gdLst/>
            <a:ahLst/>
            <a:cxnLst/>
            <a:rect l="l" t="t" r="r" b="b"/>
            <a:pathLst>
              <a:path h="654685">
                <a:moveTo>
                  <a:pt x="0" y="0"/>
                </a:moveTo>
                <a:lnTo>
                  <a:pt x="0" y="654418"/>
                </a:lnTo>
              </a:path>
            </a:pathLst>
          </a:custGeom>
          <a:ln w="28575">
            <a:solidFill>
              <a:srgbClr val="000000"/>
            </a:solidFill>
          </a:ln>
        </p:spPr>
        <p:txBody>
          <a:bodyPr wrap="square" lIns="0" tIns="0" rIns="0" bIns="0" rtlCol="0"/>
          <a:lstStyle/>
          <a:p>
            <a:endParaRPr/>
          </a:p>
        </p:txBody>
      </p:sp>
      <p:sp>
        <p:nvSpPr>
          <p:cNvPr id="14" name="object 14"/>
          <p:cNvSpPr/>
          <p:nvPr/>
        </p:nvSpPr>
        <p:spPr>
          <a:xfrm>
            <a:off x="10416479" y="2636914"/>
            <a:ext cx="0" cy="465455"/>
          </a:xfrm>
          <a:custGeom>
            <a:avLst/>
            <a:gdLst/>
            <a:ahLst/>
            <a:cxnLst/>
            <a:rect l="l" t="t" r="r" b="b"/>
            <a:pathLst>
              <a:path h="465455">
                <a:moveTo>
                  <a:pt x="0" y="0"/>
                </a:moveTo>
                <a:lnTo>
                  <a:pt x="0" y="465137"/>
                </a:lnTo>
              </a:path>
            </a:pathLst>
          </a:custGeom>
          <a:ln w="28575">
            <a:solidFill>
              <a:srgbClr val="000000"/>
            </a:solidFill>
          </a:ln>
        </p:spPr>
        <p:txBody>
          <a:bodyPr wrap="square" lIns="0" tIns="0" rIns="0" bIns="0" rtlCol="0"/>
          <a:lstStyle/>
          <a:p>
            <a:endParaRPr/>
          </a:p>
        </p:txBody>
      </p:sp>
      <p:sp>
        <p:nvSpPr>
          <p:cNvPr id="15" name="object 15"/>
          <p:cNvSpPr/>
          <p:nvPr/>
        </p:nvSpPr>
        <p:spPr>
          <a:xfrm>
            <a:off x="10416479" y="4620045"/>
            <a:ext cx="0" cy="66675"/>
          </a:xfrm>
          <a:custGeom>
            <a:avLst/>
            <a:gdLst/>
            <a:ahLst/>
            <a:cxnLst/>
            <a:rect l="l" t="t" r="r" b="b"/>
            <a:pathLst>
              <a:path h="66675">
                <a:moveTo>
                  <a:pt x="0" y="0"/>
                </a:moveTo>
                <a:lnTo>
                  <a:pt x="0" y="66192"/>
                </a:lnTo>
              </a:path>
            </a:pathLst>
          </a:custGeom>
          <a:ln w="28575">
            <a:solidFill>
              <a:srgbClr val="000000"/>
            </a:solidFill>
          </a:ln>
        </p:spPr>
        <p:txBody>
          <a:bodyPr wrap="square" lIns="0" tIns="0" rIns="0" bIns="0" rtlCol="0"/>
          <a:lstStyle/>
          <a:p>
            <a:endParaRPr/>
          </a:p>
        </p:txBody>
      </p:sp>
      <p:sp>
        <p:nvSpPr>
          <p:cNvPr id="16" name="object 16"/>
          <p:cNvSpPr/>
          <p:nvPr/>
        </p:nvSpPr>
        <p:spPr>
          <a:xfrm>
            <a:off x="10416479" y="5763449"/>
            <a:ext cx="0" cy="74931"/>
          </a:xfrm>
          <a:custGeom>
            <a:avLst/>
            <a:gdLst/>
            <a:ahLst/>
            <a:cxnLst/>
            <a:rect l="l" t="t" r="r" b="b"/>
            <a:pathLst>
              <a:path h="74929">
                <a:moveTo>
                  <a:pt x="0" y="0"/>
                </a:moveTo>
                <a:lnTo>
                  <a:pt x="0" y="74917"/>
                </a:lnTo>
              </a:path>
            </a:pathLst>
          </a:custGeom>
          <a:ln w="28575">
            <a:solidFill>
              <a:srgbClr val="000000"/>
            </a:solidFill>
          </a:ln>
        </p:spPr>
        <p:txBody>
          <a:bodyPr wrap="square" lIns="0" tIns="0" rIns="0" bIns="0" rtlCol="0"/>
          <a:lstStyle/>
          <a:p>
            <a:endParaRPr/>
          </a:p>
        </p:txBody>
      </p:sp>
      <p:sp>
        <p:nvSpPr>
          <p:cNvPr id="17" name="object 17"/>
          <p:cNvSpPr/>
          <p:nvPr/>
        </p:nvSpPr>
        <p:spPr>
          <a:xfrm>
            <a:off x="1940757" y="836715"/>
            <a:ext cx="8490585" cy="0"/>
          </a:xfrm>
          <a:custGeom>
            <a:avLst/>
            <a:gdLst/>
            <a:ahLst/>
            <a:cxnLst/>
            <a:rect l="l" t="t" r="r" b="b"/>
            <a:pathLst>
              <a:path w="8490585">
                <a:moveTo>
                  <a:pt x="0" y="0"/>
                </a:moveTo>
                <a:lnTo>
                  <a:pt x="8490013" y="0"/>
                </a:lnTo>
              </a:path>
            </a:pathLst>
          </a:custGeom>
          <a:ln w="12700">
            <a:solidFill>
              <a:srgbClr val="000000"/>
            </a:solidFill>
          </a:ln>
        </p:spPr>
        <p:txBody>
          <a:bodyPr wrap="square" lIns="0" tIns="0" rIns="0" bIns="0" rtlCol="0"/>
          <a:lstStyle/>
          <a:p>
            <a:endParaRPr/>
          </a:p>
        </p:txBody>
      </p:sp>
      <p:sp>
        <p:nvSpPr>
          <p:cNvPr id="18" name="object 18"/>
          <p:cNvSpPr/>
          <p:nvPr/>
        </p:nvSpPr>
        <p:spPr>
          <a:xfrm>
            <a:off x="1940755" y="6453339"/>
            <a:ext cx="5163820" cy="0"/>
          </a:xfrm>
          <a:custGeom>
            <a:avLst/>
            <a:gdLst/>
            <a:ahLst/>
            <a:cxnLst/>
            <a:rect l="l" t="t" r="r" b="b"/>
            <a:pathLst>
              <a:path w="5163820">
                <a:moveTo>
                  <a:pt x="0" y="0"/>
                </a:moveTo>
                <a:lnTo>
                  <a:pt x="5163357" y="0"/>
                </a:lnTo>
              </a:path>
            </a:pathLst>
          </a:custGeom>
          <a:ln w="28575">
            <a:solidFill>
              <a:srgbClr val="000000"/>
            </a:solidFill>
          </a:ln>
        </p:spPr>
        <p:txBody>
          <a:bodyPr wrap="square" lIns="0" tIns="0" rIns="0" bIns="0" rtlCol="0"/>
          <a:lstStyle/>
          <a:p>
            <a:endParaRPr/>
          </a:p>
        </p:txBody>
      </p:sp>
      <p:sp>
        <p:nvSpPr>
          <p:cNvPr id="19" name="object 19"/>
          <p:cNvSpPr txBox="1"/>
          <p:nvPr/>
        </p:nvSpPr>
        <p:spPr>
          <a:xfrm>
            <a:off x="2033783" y="877351"/>
            <a:ext cx="974091" cy="492443"/>
          </a:xfrm>
          <a:prstGeom prst="rect">
            <a:avLst/>
          </a:prstGeom>
        </p:spPr>
        <p:txBody>
          <a:bodyPr vert="horz" wrap="square" lIns="0" tIns="0" rIns="0" bIns="0" rtlCol="0">
            <a:spAutoFit/>
          </a:bodyPr>
          <a:lstStyle/>
          <a:p>
            <a:pPr marL="12700" marR="5080"/>
            <a:r>
              <a:rPr sz="1600" b="1" i="1" spc="-5" dirty="0">
                <a:latin typeface="Arial"/>
                <a:cs typeface="Arial"/>
              </a:rPr>
              <a:t>Physical</a:t>
            </a:r>
            <a:r>
              <a:rPr sz="1600" b="1" i="1" spc="-65" dirty="0">
                <a:latin typeface="Arial"/>
                <a:cs typeface="Arial"/>
              </a:rPr>
              <a:t> </a:t>
            </a:r>
            <a:r>
              <a:rPr sz="1600" b="1" i="1" spc="-5" dirty="0">
                <a:latin typeface="Arial"/>
                <a:cs typeface="Arial"/>
              </a:rPr>
              <a:t>-  natural</a:t>
            </a:r>
            <a:endParaRPr sz="1600">
              <a:latin typeface="Arial"/>
              <a:cs typeface="Arial"/>
            </a:endParaRPr>
          </a:p>
        </p:txBody>
      </p:sp>
      <p:sp>
        <p:nvSpPr>
          <p:cNvPr id="20" name="object 20"/>
          <p:cNvSpPr txBox="1"/>
          <p:nvPr/>
        </p:nvSpPr>
        <p:spPr>
          <a:xfrm>
            <a:off x="2033783" y="1525359"/>
            <a:ext cx="1342391" cy="492443"/>
          </a:xfrm>
          <a:prstGeom prst="rect">
            <a:avLst/>
          </a:prstGeom>
        </p:spPr>
        <p:txBody>
          <a:bodyPr vert="horz" wrap="square" lIns="0" tIns="0" rIns="0" bIns="0" rtlCol="0">
            <a:spAutoFit/>
          </a:bodyPr>
          <a:lstStyle/>
          <a:p>
            <a:pPr marL="12700" marR="5080"/>
            <a:r>
              <a:rPr sz="1600" b="1" i="1" spc="-5" dirty="0">
                <a:latin typeface="Arial"/>
                <a:cs typeface="Arial"/>
              </a:rPr>
              <a:t>Physical -  i</a:t>
            </a:r>
            <a:r>
              <a:rPr sz="1600" b="1" i="1" spc="-11" dirty="0">
                <a:latin typeface="Arial"/>
                <a:cs typeface="Arial"/>
              </a:rPr>
              <a:t>nf</a:t>
            </a:r>
            <a:r>
              <a:rPr sz="1600" b="1" i="1" spc="-5" dirty="0">
                <a:latin typeface="Arial"/>
                <a:cs typeface="Arial"/>
              </a:rPr>
              <a:t>ras</a:t>
            </a:r>
            <a:r>
              <a:rPr sz="1600" b="1" i="1" spc="-11" dirty="0">
                <a:latin typeface="Arial"/>
                <a:cs typeface="Arial"/>
              </a:rPr>
              <a:t>t</a:t>
            </a:r>
            <a:r>
              <a:rPr sz="1600" b="1" i="1" spc="-5" dirty="0">
                <a:latin typeface="Arial"/>
                <a:cs typeface="Arial"/>
              </a:rPr>
              <a:t>r</a:t>
            </a:r>
            <a:r>
              <a:rPr sz="1600" b="1" i="1" spc="-11" dirty="0">
                <a:latin typeface="Arial"/>
                <a:cs typeface="Arial"/>
              </a:rPr>
              <a:t>u</a:t>
            </a:r>
            <a:r>
              <a:rPr sz="1600" b="1" i="1" spc="-5" dirty="0">
                <a:latin typeface="Arial"/>
                <a:cs typeface="Arial"/>
              </a:rPr>
              <a:t>c</a:t>
            </a:r>
            <a:r>
              <a:rPr sz="1600" b="1" i="1" spc="-11" dirty="0">
                <a:latin typeface="Arial"/>
                <a:cs typeface="Arial"/>
              </a:rPr>
              <a:t>tu</a:t>
            </a:r>
            <a:r>
              <a:rPr sz="1600" b="1" i="1" spc="-5" dirty="0">
                <a:latin typeface="Arial"/>
                <a:cs typeface="Arial"/>
              </a:rPr>
              <a:t>re</a:t>
            </a:r>
            <a:endParaRPr sz="1600" dirty="0">
              <a:latin typeface="Arial"/>
              <a:cs typeface="Arial"/>
            </a:endParaRPr>
          </a:p>
        </p:txBody>
      </p:sp>
      <p:sp>
        <p:nvSpPr>
          <p:cNvPr id="21" name="object 21"/>
          <p:cNvSpPr txBox="1"/>
          <p:nvPr/>
        </p:nvSpPr>
        <p:spPr>
          <a:xfrm>
            <a:off x="2033785" y="3729431"/>
            <a:ext cx="1171575" cy="492443"/>
          </a:xfrm>
          <a:prstGeom prst="rect">
            <a:avLst/>
          </a:prstGeom>
        </p:spPr>
        <p:txBody>
          <a:bodyPr vert="horz" wrap="square" lIns="0" tIns="0" rIns="0" bIns="0" rtlCol="0">
            <a:spAutoFit/>
          </a:bodyPr>
          <a:lstStyle/>
          <a:p>
            <a:pPr marL="12700" marR="5080"/>
            <a:r>
              <a:rPr sz="1600" b="1" i="1" spc="-5" dirty="0">
                <a:latin typeface="Arial"/>
                <a:cs typeface="Arial"/>
              </a:rPr>
              <a:t>Policy/  I</a:t>
            </a:r>
            <a:r>
              <a:rPr sz="1600" b="1" i="1" spc="-11" dirty="0">
                <a:latin typeface="Arial"/>
                <a:cs typeface="Arial"/>
              </a:rPr>
              <a:t>n</a:t>
            </a:r>
            <a:r>
              <a:rPr sz="1600" b="1" i="1" spc="-5" dirty="0">
                <a:latin typeface="Arial"/>
                <a:cs typeface="Arial"/>
              </a:rPr>
              <a:t>s</a:t>
            </a:r>
            <a:r>
              <a:rPr sz="1600" b="1" i="1" spc="-11" dirty="0">
                <a:latin typeface="Arial"/>
                <a:cs typeface="Arial"/>
              </a:rPr>
              <a:t>t</a:t>
            </a:r>
            <a:r>
              <a:rPr sz="1600" b="1" i="1" spc="-5" dirty="0">
                <a:latin typeface="Arial"/>
                <a:cs typeface="Arial"/>
              </a:rPr>
              <a:t>i</a:t>
            </a:r>
            <a:r>
              <a:rPr sz="1600" b="1" i="1" spc="-11" dirty="0">
                <a:latin typeface="Arial"/>
                <a:cs typeface="Arial"/>
              </a:rPr>
              <a:t>tut</a:t>
            </a:r>
            <a:r>
              <a:rPr sz="1600" b="1" i="1" spc="-5" dirty="0">
                <a:latin typeface="Arial"/>
                <a:cs typeface="Arial"/>
              </a:rPr>
              <a:t>i</a:t>
            </a:r>
            <a:r>
              <a:rPr sz="1600" b="1" i="1" spc="-11" dirty="0">
                <a:latin typeface="Arial"/>
                <a:cs typeface="Arial"/>
              </a:rPr>
              <a:t>on</a:t>
            </a:r>
            <a:r>
              <a:rPr sz="1600" b="1" i="1" spc="-5" dirty="0">
                <a:latin typeface="Arial"/>
                <a:cs typeface="Arial"/>
              </a:rPr>
              <a:t>al</a:t>
            </a:r>
            <a:endParaRPr sz="1600">
              <a:latin typeface="Arial"/>
              <a:cs typeface="Arial"/>
            </a:endParaRPr>
          </a:p>
        </p:txBody>
      </p:sp>
      <p:sp>
        <p:nvSpPr>
          <p:cNvPr id="22" name="object 22"/>
          <p:cNvSpPr txBox="1"/>
          <p:nvPr/>
        </p:nvSpPr>
        <p:spPr>
          <a:xfrm>
            <a:off x="2033784" y="5391099"/>
            <a:ext cx="991869" cy="738664"/>
          </a:xfrm>
          <a:prstGeom prst="rect">
            <a:avLst/>
          </a:prstGeom>
        </p:spPr>
        <p:txBody>
          <a:bodyPr vert="horz" wrap="square" lIns="0" tIns="0" rIns="0" bIns="0" rtlCol="0">
            <a:spAutoFit/>
          </a:bodyPr>
          <a:lstStyle/>
          <a:p>
            <a:pPr marL="12700" marR="5080"/>
            <a:r>
              <a:rPr sz="1600" b="1" i="1" spc="-5" dirty="0">
                <a:latin typeface="Arial"/>
                <a:cs typeface="Arial"/>
              </a:rPr>
              <a:t>Social/  cultural  a</a:t>
            </a:r>
            <a:r>
              <a:rPr sz="1600" b="1" i="1" spc="-11" dirty="0">
                <a:latin typeface="Arial"/>
                <a:cs typeface="Arial"/>
              </a:rPr>
              <a:t>tt</a:t>
            </a:r>
            <a:r>
              <a:rPr sz="1600" b="1" i="1" spc="-5" dirty="0">
                <a:latin typeface="Arial"/>
                <a:cs typeface="Arial"/>
              </a:rPr>
              <a:t>i</a:t>
            </a:r>
            <a:r>
              <a:rPr sz="1600" b="1" i="1" spc="-11" dirty="0">
                <a:latin typeface="Arial"/>
                <a:cs typeface="Arial"/>
              </a:rPr>
              <a:t>tud</a:t>
            </a:r>
            <a:r>
              <a:rPr sz="1600" b="1" i="1" spc="-5" dirty="0">
                <a:latin typeface="Arial"/>
                <a:cs typeface="Arial"/>
              </a:rPr>
              <a:t>i</a:t>
            </a:r>
            <a:r>
              <a:rPr sz="1600" b="1" i="1" spc="-11" dirty="0">
                <a:latin typeface="Arial"/>
                <a:cs typeface="Arial"/>
              </a:rPr>
              <a:t>n</a:t>
            </a:r>
            <a:r>
              <a:rPr sz="1600" b="1" i="1" spc="-5" dirty="0">
                <a:latin typeface="Arial"/>
                <a:cs typeface="Arial"/>
              </a:rPr>
              <a:t>al</a:t>
            </a:r>
            <a:endParaRPr sz="1600">
              <a:latin typeface="Arial"/>
              <a:cs typeface="Arial"/>
            </a:endParaRPr>
          </a:p>
        </p:txBody>
      </p:sp>
      <p:sp>
        <p:nvSpPr>
          <p:cNvPr id="24" name="object 24"/>
          <p:cNvSpPr/>
          <p:nvPr/>
        </p:nvSpPr>
        <p:spPr>
          <a:xfrm>
            <a:off x="9984435" y="6467568"/>
            <a:ext cx="648068" cy="34580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5" name="object 25"/>
          <p:cNvSpPr/>
          <p:nvPr/>
        </p:nvSpPr>
        <p:spPr>
          <a:xfrm>
            <a:off x="4629913" y="2272285"/>
            <a:ext cx="1292351" cy="445007"/>
          </a:xfrm>
          <a:prstGeom prst="rect">
            <a:avLst/>
          </a:prstGeom>
          <a:blipFill>
            <a:blip r:embed="rId4" cstate="print"/>
            <a:stretch>
              <a:fillRect/>
            </a:stretch>
          </a:blipFill>
        </p:spPr>
        <p:txBody>
          <a:bodyPr wrap="square" lIns="0" tIns="0" rIns="0" bIns="0" rtlCol="0"/>
          <a:lstStyle/>
          <a:p>
            <a:endParaRPr/>
          </a:p>
        </p:txBody>
      </p:sp>
      <p:sp>
        <p:nvSpPr>
          <p:cNvPr id="26" name="object 26"/>
          <p:cNvSpPr/>
          <p:nvPr/>
        </p:nvSpPr>
        <p:spPr>
          <a:xfrm>
            <a:off x="4599434" y="2257057"/>
            <a:ext cx="1333487" cy="533387"/>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7" name="object 27"/>
          <p:cNvSpPr/>
          <p:nvPr/>
        </p:nvSpPr>
        <p:spPr>
          <a:xfrm>
            <a:off x="4655846" y="2298357"/>
            <a:ext cx="1186180" cy="339091"/>
          </a:xfrm>
          <a:custGeom>
            <a:avLst/>
            <a:gdLst/>
            <a:ahLst/>
            <a:cxnLst/>
            <a:rect l="l" t="t" r="r" b="b"/>
            <a:pathLst>
              <a:path w="1186179" h="339089">
                <a:moveTo>
                  <a:pt x="0" y="0"/>
                </a:moveTo>
                <a:lnTo>
                  <a:pt x="1185722" y="0"/>
                </a:lnTo>
                <a:lnTo>
                  <a:pt x="1185722" y="338556"/>
                </a:lnTo>
                <a:lnTo>
                  <a:pt x="0" y="338556"/>
                </a:lnTo>
                <a:lnTo>
                  <a:pt x="0" y="0"/>
                </a:lnTo>
                <a:close/>
              </a:path>
            </a:pathLst>
          </a:custGeom>
          <a:solidFill>
            <a:srgbClr val="CC9900"/>
          </a:solidFill>
        </p:spPr>
        <p:txBody>
          <a:bodyPr wrap="square" lIns="0" tIns="0" rIns="0" bIns="0" rtlCol="0"/>
          <a:lstStyle/>
          <a:p>
            <a:endParaRPr/>
          </a:p>
        </p:txBody>
      </p:sp>
      <p:sp>
        <p:nvSpPr>
          <p:cNvPr id="28" name="object 28"/>
          <p:cNvSpPr txBox="1"/>
          <p:nvPr/>
        </p:nvSpPr>
        <p:spPr>
          <a:xfrm>
            <a:off x="4734581" y="2338998"/>
            <a:ext cx="951231" cy="246221"/>
          </a:xfrm>
          <a:prstGeom prst="rect">
            <a:avLst/>
          </a:prstGeom>
        </p:spPr>
        <p:txBody>
          <a:bodyPr vert="horz" wrap="square" lIns="0" tIns="0" rIns="0" bIns="0" rtlCol="0">
            <a:spAutoFit/>
          </a:bodyPr>
          <a:lstStyle/>
          <a:p>
            <a:pPr marL="12700"/>
            <a:r>
              <a:rPr sz="1600" spc="-5" dirty="0">
                <a:latin typeface="Arial"/>
                <a:cs typeface="Arial"/>
              </a:rPr>
              <a:t>high</a:t>
            </a:r>
            <a:r>
              <a:rPr sz="1600" spc="-71" dirty="0">
                <a:latin typeface="Arial"/>
                <a:cs typeface="Arial"/>
              </a:rPr>
              <a:t> </a:t>
            </a:r>
            <a:r>
              <a:rPr sz="1600" spc="-5" dirty="0">
                <a:latin typeface="Arial"/>
                <a:cs typeface="Arial"/>
              </a:rPr>
              <a:t>steps</a:t>
            </a:r>
            <a:endParaRPr sz="1600">
              <a:latin typeface="Arial"/>
              <a:cs typeface="Arial"/>
            </a:endParaRPr>
          </a:p>
        </p:txBody>
      </p:sp>
      <p:sp>
        <p:nvSpPr>
          <p:cNvPr id="29" name="object 29"/>
          <p:cNvSpPr/>
          <p:nvPr/>
        </p:nvSpPr>
        <p:spPr>
          <a:xfrm>
            <a:off x="7670292" y="1458470"/>
            <a:ext cx="1458467" cy="691895"/>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0" name="object 30"/>
          <p:cNvSpPr/>
          <p:nvPr/>
        </p:nvSpPr>
        <p:spPr>
          <a:xfrm>
            <a:off x="7639812" y="1443229"/>
            <a:ext cx="1365491" cy="777239"/>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1" name="object 31"/>
          <p:cNvSpPr/>
          <p:nvPr/>
        </p:nvSpPr>
        <p:spPr>
          <a:xfrm>
            <a:off x="7697101" y="1484783"/>
            <a:ext cx="1351280" cy="584835"/>
          </a:xfrm>
          <a:custGeom>
            <a:avLst/>
            <a:gdLst/>
            <a:ahLst/>
            <a:cxnLst/>
            <a:rect l="l" t="t" r="r" b="b"/>
            <a:pathLst>
              <a:path w="1351279" h="584835">
                <a:moveTo>
                  <a:pt x="0" y="0"/>
                </a:moveTo>
                <a:lnTo>
                  <a:pt x="1351229" y="0"/>
                </a:lnTo>
                <a:lnTo>
                  <a:pt x="1351229" y="584771"/>
                </a:lnTo>
                <a:lnTo>
                  <a:pt x="0" y="584771"/>
                </a:lnTo>
                <a:lnTo>
                  <a:pt x="0" y="0"/>
                </a:lnTo>
                <a:close/>
              </a:path>
            </a:pathLst>
          </a:custGeom>
          <a:solidFill>
            <a:srgbClr val="CC9900"/>
          </a:solidFill>
        </p:spPr>
        <p:txBody>
          <a:bodyPr wrap="square" lIns="0" tIns="0" rIns="0" bIns="0" rtlCol="0"/>
          <a:lstStyle/>
          <a:p>
            <a:endParaRPr/>
          </a:p>
        </p:txBody>
      </p:sp>
      <p:sp>
        <p:nvSpPr>
          <p:cNvPr id="32" name="object 32"/>
          <p:cNvSpPr txBox="1"/>
          <p:nvPr/>
        </p:nvSpPr>
        <p:spPr>
          <a:xfrm>
            <a:off x="7775846" y="1525423"/>
            <a:ext cx="983615" cy="492443"/>
          </a:xfrm>
          <a:prstGeom prst="rect">
            <a:avLst/>
          </a:prstGeom>
        </p:spPr>
        <p:txBody>
          <a:bodyPr vert="horz" wrap="square" lIns="0" tIns="0" rIns="0" bIns="0" rtlCol="0">
            <a:spAutoFit/>
          </a:bodyPr>
          <a:lstStyle/>
          <a:p>
            <a:pPr marL="12700" marR="5080"/>
            <a:r>
              <a:rPr sz="1600" spc="-5" dirty="0">
                <a:latin typeface="Arial"/>
                <a:cs typeface="Arial"/>
              </a:rPr>
              <a:t>toilets  </a:t>
            </a:r>
            <a:r>
              <a:rPr sz="1600" dirty="0">
                <a:latin typeface="Arial"/>
                <a:cs typeface="Arial"/>
              </a:rPr>
              <a:t>i</a:t>
            </a:r>
            <a:r>
              <a:rPr sz="1600" spc="-5" dirty="0">
                <a:latin typeface="Arial"/>
                <a:cs typeface="Arial"/>
              </a:rPr>
              <a:t>n</a:t>
            </a:r>
            <a:r>
              <a:rPr sz="1600" dirty="0">
                <a:latin typeface="Arial"/>
                <a:cs typeface="Arial"/>
              </a:rPr>
              <a:t>s</a:t>
            </a:r>
            <a:r>
              <a:rPr sz="1600" spc="-5" dirty="0">
                <a:latin typeface="Arial"/>
                <a:cs typeface="Arial"/>
              </a:rPr>
              <a:t>u</a:t>
            </a:r>
            <a:r>
              <a:rPr sz="1600" spc="-31" dirty="0">
                <a:latin typeface="Arial"/>
                <a:cs typeface="Arial"/>
              </a:rPr>
              <a:t>f</a:t>
            </a:r>
            <a:r>
              <a:rPr sz="1600" spc="-5" dirty="0">
                <a:latin typeface="Arial"/>
                <a:cs typeface="Arial"/>
              </a:rPr>
              <a:t>f</a:t>
            </a:r>
            <a:r>
              <a:rPr sz="1600" dirty="0">
                <a:latin typeface="Arial"/>
                <a:cs typeface="Arial"/>
              </a:rPr>
              <a:t>ici</a:t>
            </a:r>
            <a:r>
              <a:rPr sz="1600" spc="-5" dirty="0">
                <a:latin typeface="Arial"/>
                <a:cs typeface="Arial"/>
              </a:rPr>
              <a:t>ent</a:t>
            </a:r>
            <a:endParaRPr sz="1600">
              <a:latin typeface="Arial"/>
              <a:cs typeface="Arial"/>
            </a:endParaRPr>
          </a:p>
        </p:txBody>
      </p:sp>
      <p:sp>
        <p:nvSpPr>
          <p:cNvPr id="33" name="object 33"/>
          <p:cNvSpPr/>
          <p:nvPr/>
        </p:nvSpPr>
        <p:spPr>
          <a:xfrm>
            <a:off x="6789422" y="2848358"/>
            <a:ext cx="1123175" cy="445007"/>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4" name="object 34"/>
          <p:cNvSpPr/>
          <p:nvPr/>
        </p:nvSpPr>
        <p:spPr>
          <a:xfrm>
            <a:off x="6758940" y="2833129"/>
            <a:ext cx="1153667" cy="533387"/>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5" name="object 35"/>
          <p:cNvSpPr/>
          <p:nvPr/>
        </p:nvSpPr>
        <p:spPr>
          <a:xfrm>
            <a:off x="6816077" y="2874416"/>
            <a:ext cx="864235" cy="339091"/>
          </a:xfrm>
          <a:custGeom>
            <a:avLst/>
            <a:gdLst/>
            <a:ahLst/>
            <a:cxnLst/>
            <a:rect l="l" t="t" r="r" b="b"/>
            <a:pathLst>
              <a:path w="864235" h="339089">
                <a:moveTo>
                  <a:pt x="0" y="338556"/>
                </a:moveTo>
                <a:lnTo>
                  <a:pt x="864095" y="338556"/>
                </a:lnTo>
                <a:lnTo>
                  <a:pt x="864095" y="0"/>
                </a:lnTo>
                <a:lnTo>
                  <a:pt x="0" y="0"/>
                </a:lnTo>
                <a:lnTo>
                  <a:pt x="0" y="338556"/>
                </a:lnTo>
                <a:close/>
              </a:path>
            </a:pathLst>
          </a:custGeom>
          <a:solidFill>
            <a:srgbClr val="CC9900"/>
          </a:solidFill>
        </p:spPr>
        <p:txBody>
          <a:bodyPr wrap="square" lIns="0" tIns="0" rIns="0" bIns="0" rtlCol="0"/>
          <a:lstStyle/>
          <a:p>
            <a:endParaRPr/>
          </a:p>
        </p:txBody>
      </p:sp>
      <p:sp>
        <p:nvSpPr>
          <p:cNvPr id="36" name="object 36"/>
          <p:cNvSpPr txBox="1"/>
          <p:nvPr/>
        </p:nvSpPr>
        <p:spPr>
          <a:xfrm>
            <a:off x="6894821" y="2915062"/>
            <a:ext cx="713105" cy="246221"/>
          </a:xfrm>
          <a:prstGeom prst="rect">
            <a:avLst/>
          </a:prstGeom>
        </p:spPr>
        <p:txBody>
          <a:bodyPr vert="horz" wrap="square" lIns="0" tIns="0" rIns="0" bIns="0" rtlCol="0">
            <a:spAutoFit/>
          </a:bodyPr>
          <a:lstStyle/>
          <a:p>
            <a:pPr marL="12700"/>
            <a:r>
              <a:rPr sz="1600" spc="-5" dirty="0">
                <a:latin typeface="Arial"/>
                <a:cs typeface="Arial"/>
              </a:rPr>
              <a:t>no</a:t>
            </a:r>
            <a:r>
              <a:rPr sz="1600" spc="-91" dirty="0">
                <a:latin typeface="Arial"/>
                <a:cs typeface="Arial"/>
              </a:rPr>
              <a:t> </a:t>
            </a:r>
            <a:r>
              <a:rPr sz="1600" spc="-5" dirty="0">
                <a:latin typeface="Arial"/>
                <a:cs typeface="Arial"/>
              </a:rPr>
              <a:t>door</a:t>
            </a:r>
            <a:endParaRPr sz="1600">
              <a:latin typeface="Arial"/>
              <a:cs typeface="Arial"/>
            </a:endParaRPr>
          </a:p>
        </p:txBody>
      </p:sp>
      <p:sp>
        <p:nvSpPr>
          <p:cNvPr id="37" name="object 37"/>
          <p:cNvSpPr/>
          <p:nvPr/>
        </p:nvSpPr>
        <p:spPr>
          <a:xfrm>
            <a:off x="9526525" y="2580133"/>
            <a:ext cx="929639" cy="691895"/>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8" name="object 38"/>
          <p:cNvSpPr/>
          <p:nvPr/>
        </p:nvSpPr>
        <p:spPr>
          <a:xfrm>
            <a:off x="9496045" y="2564894"/>
            <a:ext cx="1028687" cy="777239"/>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9" name="object 39"/>
          <p:cNvSpPr/>
          <p:nvPr/>
        </p:nvSpPr>
        <p:spPr>
          <a:xfrm>
            <a:off x="9552381" y="2636914"/>
            <a:ext cx="823595" cy="465455"/>
          </a:xfrm>
          <a:custGeom>
            <a:avLst/>
            <a:gdLst/>
            <a:ahLst/>
            <a:cxnLst/>
            <a:rect l="l" t="t" r="r" b="b"/>
            <a:pathLst>
              <a:path w="823595" h="465455">
                <a:moveTo>
                  <a:pt x="0" y="465137"/>
                </a:moveTo>
                <a:lnTo>
                  <a:pt x="823061" y="465137"/>
                </a:lnTo>
                <a:lnTo>
                  <a:pt x="823061" y="0"/>
                </a:lnTo>
                <a:lnTo>
                  <a:pt x="0" y="0"/>
                </a:lnTo>
                <a:lnTo>
                  <a:pt x="0" y="465137"/>
                </a:lnTo>
                <a:close/>
              </a:path>
            </a:pathLst>
          </a:custGeom>
          <a:solidFill>
            <a:srgbClr val="CC9900"/>
          </a:solidFill>
        </p:spPr>
        <p:txBody>
          <a:bodyPr wrap="square" lIns="0" tIns="0" rIns="0" bIns="0" rtlCol="0"/>
          <a:lstStyle/>
          <a:p>
            <a:endParaRPr/>
          </a:p>
        </p:txBody>
      </p:sp>
      <p:sp>
        <p:nvSpPr>
          <p:cNvPr id="40" name="object 40"/>
          <p:cNvSpPr txBox="1"/>
          <p:nvPr/>
        </p:nvSpPr>
        <p:spPr>
          <a:xfrm>
            <a:off x="9631124" y="2647290"/>
            <a:ext cx="644525" cy="492443"/>
          </a:xfrm>
          <a:prstGeom prst="rect">
            <a:avLst/>
          </a:prstGeom>
        </p:spPr>
        <p:txBody>
          <a:bodyPr vert="horz" wrap="square" lIns="0" tIns="0" rIns="0" bIns="0" rtlCol="0">
            <a:spAutoFit/>
          </a:bodyPr>
          <a:lstStyle/>
          <a:p>
            <a:pPr marL="12700" marR="5080"/>
            <a:r>
              <a:rPr sz="1600" spc="-5" dirty="0">
                <a:latin typeface="Arial"/>
                <a:cs typeface="Arial"/>
              </a:rPr>
              <a:t>na</a:t>
            </a:r>
            <a:r>
              <a:rPr sz="1600" spc="-11" dirty="0">
                <a:latin typeface="Arial"/>
                <a:cs typeface="Arial"/>
              </a:rPr>
              <a:t>rr</a:t>
            </a:r>
            <a:r>
              <a:rPr sz="1600" spc="-5" dirty="0">
                <a:latin typeface="Arial"/>
                <a:cs typeface="Arial"/>
              </a:rPr>
              <a:t>ow  door</a:t>
            </a:r>
            <a:endParaRPr sz="1600">
              <a:latin typeface="Arial"/>
              <a:cs typeface="Arial"/>
            </a:endParaRPr>
          </a:p>
        </p:txBody>
      </p:sp>
      <p:sp>
        <p:nvSpPr>
          <p:cNvPr id="41" name="object 41"/>
          <p:cNvSpPr/>
          <p:nvPr/>
        </p:nvSpPr>
        <p:spPr>
          <a:xfrm>
            <a:off x="3765804" y="810769"/>
            <a:ext cx="1690115" cy="690371"/>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2" name="object 42"/>
          <p:cNvSpPr/>
          <p:nvPr/>
        </p:nvSpPr>
        <p:spPr>
          <a:xfrm>
            <a:off x="3735324" y="795529"/>
            <a:ext cx="1491995" cy="777239"/>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3" name="object 43"/>
          <p:cNvSpPr txBox="1"/>
          <p:nvPr/>
        </p:nvSpPr>
        <p:spPr>
          <a:xfrm>
            <a:off x="3791751" y="836716"/>
            <a:ext cx="1584325" cy="533479"/>
          </a:xfrm>
          <a:prstGeom prst="rect">
            <a:avLst/>
          </a:prstGeom>
          <a:solidFill>
            <a:srgbClr val="92D050"/>
          </a:solidFill>
        </p:spPr>
        <p:txBody>
          <a:bodyPr vert="horz" wrap="square" lIns="0" tIns="40640" rIns="0" bIns="0" rtlCol="0">
            <a:spAutoFit/>
          </a:bodyPr>
          <a:lstStyle/>
          <a:p>
            <a:pPr marL="90803" marR="402581">
              <a:spcBef>
                <a:spcPts val="320"/>
              </a:spcBef>
            </a:pPr>
            <a:r>
              <a:rPr sz="1600" spc="-5" dirty="0">
                <a:latin typeface="Arial"/>
                <a:cs typeface="Arial"/>
              </a:rPr>
              <a:t>distances</a:t>
            </a:r>
            <a:r>
              <a:rPr sz="1600" spc="-60" dirty="0">
                <a:latin typeface="Arial"/>
                <a:cs typeface="Arial"/>
              </a:rPr>
              <a:t> </a:t>
            </a:r>
            <a:r>
              <a:rPr sz="1600" spc="-5" dirty="0">
                <a:latin typeface="Arial"/>
                <a:cs typeface="Arial"/>
              </a:rPr>
              <a:t>to  </a:t>
            </a:r>
            <a:r>
              <a:rPr sz="1600" dirty="0">
                <a:latin typeface="Arial"/>
                <a:cs typeface="Arial"/>
              </a:rPr>
              <a:t>facilities</a:t>
            </a:r>
            <a:endParaRPr sz="1600">
              <a:latin typeface="Arial"/>
              <a:cs typeface="Arial"/>
            </a:endParaRPr>
          </a:p>
        </p:txBody>
      </p:sp>
      <p:sp>
        <p:nvSpPr>
          <p:cNvPr id="44" name="object 44"/>
          <p:cNvSpPr/>
          <p:nvPr/>
        </p:nvSpPr>
        <p:spPr>
          <a:xfrm>
            <a:off x="5798820" y="810769"/>
            <a:ext cx="2321051" cy="690371"/>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5" name="object 45"/>
          <p:cNvSpPr/>
          <p:nvPr/>
        </p:nvSpPr>
        <p:spPr>
          <a:xfrm>
            <a:off x="5768340" y="795529"/>
            <a:ext cx="2372867" cy="777239"/>
          </a:xfrm>
          <a:prstGeom prst="rect">
            <a:avLst/>
          </a:prstGeom>
          <a:blipFill>
            <a:blip r:embed="rId1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6" name="object 46"/>
          <p:cNvSpPr txBox="1"/>
          <p:nvPr/>
        </p:nvSpPr>
        <p:spPr>
          <a:xfrm>
            <a:off x="5825972" y="836716"/>
            <a:ext cx="2214245" cy="533479"/>
          </a:xfrm>
          <a:prstGeom prst="rect">
            <a:avLst/>
          </a:prstGeom>
          <a:solidFill>
            <a:srgbClr val="92D050"/>
          </a:solidFill>
        </p:spPr>
        <p:txBody>
          <a:bodyPr vert="horz" wrap="square" lIns="0" tIns="40640" rIns="0" bIns="0" rtlCol="0">
            <a:spAutoFit/>
          </a:bodyPr>
          <a:lstStyle/>
          <a:p>
            <a:pPr marL="90803" marR="149222">
              <a:spcBef>
                <a:spcPts val="320"/>
              </a:spcBef>
            </a:pPr>
            <a:r>
              <a:rPr sz="1600" spc="-5" dirty="0">
                <a:latin typeface="Arial"/>
                <a:cs typeface="Arial"/>
              </a:rPr>
              <a:t>uneven, </a:t>
            </a:r>
            <a:r>
              <a:rPr sz="1600" spc="-11" dirty="0">
                <a:latin typeface="Arial"/>
                <a:cs typeface="Arial"/>
              </a:rPr>
              <a:t>wet, </a:t>
            </a:r>
            <a:r>
              <a:rPr sz="1600" spc="-5" dirty="0">
                <a:latin typeface="Arial"/>
                <a:cs typeface="Arial"/>
              </a:rPr>
              <a:t>slippery  obstructed</a:t>
            </a:r>
            <a:r>
              <a:rPr sz="1600" spc="-40" dirty="0">
                <a:latin typeface="Arial"/>
                <a:cs typeface="Arial"/>
              </a:rPr>
              <a:t> </a:t>
            </a:r>
            <a:r>
              <a:rPr sz="1600" spc="-5" dirty="0">
                <a:latin typeface="Arial"/>
                <a:cs typeface="Arial"/>
              </a:rPr>
              <a:t>paths</a:t>
            </a:r>
            <a:endParaRPr sz="1600" dirty="0">
              <a:latin typeface="Arial"/>
              <a:cs typeface="Arial"/>
            </a:endParaRPr>
          </a:p>
        </p:txBody>
      </p:sp>
      <p:sp>
        <p:nvSpPr>
          <p:cNvPr id="47" name="object 47"/>
          <p:cNvSpPr/>
          <p:nvPr/>
        </p:nvSpPr>
        <p:spPr>
          <a:xfrm>
            <a:off x="7815074" y="3762756"/>
            <a:ext cx="2761487" cy="937259"/>
          </a:xfrm>
          <a:prstGeom prst="rect">
            <a:avLst/>
          </a:prstGeom>
          <a:blipFill>
            <a:blip r:embed="rId16" cstate="print"/>
            <a:stretch>
              <a:fillRect/>
            </a:stretch>
          </a:blipFill>
        </p:spPr>
        <p:txBody>
          <a:bodyPr wrap="square" lIns="0" tIns="0" rIns="0" bIns="0" rtlCol="0"/>
          <a:lstStyle/>
          <a:p>
            <a:endParaRPr/>
          </a:p>
        </p:txBody>
      </p:sp>
      <p:sp>
        <p:nvSpPr>
          <p:cNvPr id="48" name="object 48"/>
          <p:cNvSpPr/>
          <p:nvPr/>
        </p:nvSpPr>
        <p:spPr>
          <a:xfrm>
            <a:off x="7784593" y="3747517"/>
            <a:ext cx="2825495" cy="1021079"/>
          </a:xfrm>
          <a:prstGeom prst="rect">
            <a:avLst/>
          </a:prstGeom>
          <a:blipFill>
            <a:blip r:embed="rId17" cstate="print"/>
            <a:stretch>
              <a:fillRect/>
            </a:stretch>
          </a:blipFill>
        </p:spPr>
        <p:txBody>
          <a:bodyPr wrap="square" lIns="0" tIns="0" rIns="0" bIns="0" rtlCol="0"/>
          <a:lstStyle/>
          <a:p>
            <a:endParaRPr/>
          </a:p>
        </p:txBody>
      </p:sp>
      <p:sp>
        <p:nvSpPr>
          <p:cNvPr id="49" name="object 49"/>
          <p:cNvSpPr/>
          <p:nvPr/>
        </p:nvSpPr>
        <p:spPr>
          <a:xfrm>
            <a:off x="7840764" y="3789046"/>
            <a:ext cx="2656205" cy="831215"/>
          </a:xfrm>
          <a:custGeom>
            <a:avLst/>
            <a:gdLst/>
            <a:ahLst/>
            <a:cxnLst/>
            <a:rect l="l" t="t" r="r" b="b"/>
            <a:pathLst>
              <a:path w="2656204" h="831214">
                <a:moveTo>
                  <a:pt x="0" y="0"/>
                </a:moveTo>
                <a:lnTo>
                  <a:pt x="2655989" y="0"/>
                </a:lnTo>
                <a:lnTo>
                  <a:pt x="2655989" y="830999"/>
                </a:lnTo>
                <a:lnTo>
                  <a:pt x="0" y="830999"/>
                </a:lnTo>
                <a:lnTo>
                  <a:pt x="0" y="0"/>
                </a:lnTo>
                <a:close/>
              </a:path>
            </a:pathLst>
          </a:custGeom>
          <a:solidFill>
            <a:srgbClr val="00B0F0"/>
          </a:solidFill>
        </p:spPr>
        <p:txBody>
          <a:bodyPr wrap="square" lIns="0" tIns="0" rIns="0" bIns="0" rtlCol="0"/>
          <a:lstStyle/>
          <a:p>
            <a:endParaRPr/>
          </a:p>
        </p:txBody>
      </p:sp>
      <p:sp>
        <p:nvSpPr>
          <p:cNvPr id="50" name="object 50"/>
          <p:cNvSpPr txBox="1"/>
          <p:nvPr/>
        </p:nvSpPr>
        <p:spPr>
          <a:xfrm>
            <a:off x="7919501" y="3829681"/>
            <a:ext cx="1822451" cy="246221"/>
          </a:xfrm>
          <a:prstGeom prst="rect">
            <a:avLst/>
          </a:prstGeom>
        </p:spPr>
        <p:txBody>
          <a:bodyPr vert="horz" wrap="square" lIns="0" tIns="0" rIns="0" bIns="0" rtlCol="0">
            <a:spAutoFit/>
          </a:bodyPr>
          <a:lstStyle/>
          <a:p>
            <a:pPr marL="12700"/>
            <a:r>
              <a:rPr sz="1600" spc="-20" dirty="0">
                <a:latin typeface="Arial"/>
                <a:cs typeface="Arial"/>
              </a:rPr>
              <a:t>Poorer, </a:t>
            </a:r>
            <a:r>
              <a:rPr sz="1600" spc="-5" dirty="0">
                <a:latin typeface="Arial"/>
                <a:cs typeface="Arial"/>
              </a:rPr>
              <a:t>lower</a:t>
            </a:r>
            <a:r>
              <a:rPr sz="1600" spc="15" dirty="0">
                <a:latin typeface="Arial"/>
                <a:cs typeface="Arial"/>
              </a:rPr>
              <a:t> </a:t>
            </a:r>
            <a:r>
              <a:rPr sz="1600" spc="-5" dirty="0">
                <a:latin typeface="Arial"/>
                <a:cs typeface="Arial"/>
              </a:rPr>
              <a:t>caste,</a:t>
            </a:r>
            <a:endParaRPr sz="1600">
              <a:latin typeface="Arial"/>
              <a:cs typeface="Arial"/>
            </a:endParaRPr>
          </a:p>
        </p:txBody>
      </p:sp>
      <p:sp>
        <p:nvSpPr>
          <p:cNvPr id="51" name="object 51"/>
          <p:cNvSpPr txBox="1"/>
          <p:nvPr/>
        </p:nvSpPr>
        <p:spPr>
          <a:xfrm>
            <a:off x="7919501" y="4073519"/>
            <a:ext cx="2443480" cy="492443"/>
          </a:xfrm>
          <a:prstGeom prst="rect">
            <a:avLst/>
          </a:prstGeom>
        </p:spPr>
        <p:txBody>
          <a:bodyPr vert="horz" wrap="square" lIns="0" tIns="0" rIns="0" bIns="0" rtlCol="0">
            <a:spAutoFit/>
          </a:bodyPr>
          <a:lstStyle/>
          <a:p>
            <a:pPr marL="12700" marR="5080"/>
            <a:r>
              <a:rPr sz="1600" spc="-5" dirty="0">
                <a:latin typeface="Arial"/>
                <a:cs typeface="Arial"/>
              </a:rPr>
              <a:t>women, disabled people  excluded from</a:t>
            </a:r>
            <a:r>
              <a:rPr sz="1600" spc="11" dirty="0">
                <a:latin typeface="Arial"/>
                <a:cs typeface="Arial"/>
              </a:rPr>
              <a:t> </a:t>
            </a:r>
            <a:r>
              <a:rPr sz="1600" spc="-5" dirty="0">
                <a:latin typeface="Arial"/>
                <a:cs typeface="Arial"/>
              </a:rPr>
              <a:t>consultation</a:t>
            </a:r>
            <a:endParaRPr sz="1600">
              <a:latin typeface="Arial"/>
              <a:cs typeface="Arial"/>
            </a:endParaRPr>
          </a:p>
        </p:txBody>
      </p:sp>
      <p:sp>
        <p:nvSpPr>
          <p:cNvPr id="52" name="object 52"/>
          <p:cNvSpPr/>
          <p:nvPr/>
        </p:nvSpPr>
        <p:spPr>
          <a:xfrm>
            <a:off x="5061204" y="5707380"/>
            <a:ext cx="2124443" cy="690371"/>
          </a:xfrm>
          <a:prstGeom prst="rect">
            <a:avLst/>
          </a:prstGeom>
          <a:blipFill>
            <a:blip r:embed="rId1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3" name="object 53"/>
          <p:cNvSpPr/>
          <p:nvPr/>
        </p:nvSpPr>
        <p:spPr>
          <a:xfrm>
            <a:off x="5030724" y="5692141"/>
            <a:ext cx="2077211" cy="777239"/>
          </a:xfrm>
          <a:prstGeom prst="rect">
            <a:avLst/>
          </a:prstGeom>
          <a:blipFill>
            <a:blip r:embed="rId1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4" name="object 54"/>
          <p:cNvSpPr/>
          <p:nvPr/>
        </p:nvSpPr>
        <p:spPr>
          <a:xfrm>
            <a:off x="5087887" y="5733251"/>
            <a:ext cx="2018664" cy="584835"/>
          </a:xfrm>
          <a:custGeom>
            <a:avLst/>
            <a:gdLst/>
            <a:ahLst/>
            <a:cxnLst/>
            <a:rect l="l" t="t" r="r" b="b"/>
            <a:pathLst>
              <a:path w="2018664" h="584835">
                <a:moveTo>
                  <a:pt x="0" y="0"/>
                </a:moveTo>
                <a:lnTo>
                  <a:pt x="2018080" y="0"/>
                </a:lnTo>
                <a:lnTo>
                  <a:pt x="2018080" y="584771"/>
                </a:lnTo>
                <a:lnTo>
                  <a:pt x="0" y="584771"/>
                </a:lnTo>
                <a:lnTo>
                  <a:pt x="0" y="0"/>
                </a:lnTo>
                <a:close/>
              </a:path>
            </a:pathLst>
          </a:custGeom>
          <a:solidFill>
            <a:srgbClr val="FF0000"/>
          </a:solidFill>
        </p:spPr>
        <p:txBody>
          <a:bodyPr wrap="square" lIns="0" tIns="0" rIns="0" bIns="0" rtlCol="0"/>
          <a:lstStyle/>
          <a:p>
            <a:endParaRPr/>
          </a:p>
        </p:txBody>
      </p:sp>
      <p:sp>
        <p:nvSpPr>
          <p:cNvPr id="55" name="object 55"/>
          <p:cNvSpPr txBox="1"/>
          <p:nvPr/>
        </p:nvSpPr>
        <p:spPr>
          <a:xfrm>
            <a:off x="5166628" y="5773897"/>
            <a:ext cx="1695451" cy="492443"/>
          </a:xfrm>
          <a:prstGeom prst="rect">
            <a:avLst/>
          </a:prstGeom>
        </p:spPr>
        <p:txBody>
          <a:bodyPr vert="horz" wrap="square" lIns="0" tIns="0" rIns="0" bIns="0" rtlCol="0">
            <a:spAutoFit/>
          </a:bodyPr>
          <a:lstStyle/>
          <a:p>
            <a:pPr marL="12700" marR="5080"/>
            <a:r>
              <a:rPr sz="1600" spc="-5" dirty="0">
                <a:latin typeface="Arial"/>
                <a:cs typeface="Arial"/>
              </a:rPr>
              <a:t>decision-making  dominated by</a:t>
            </a:r>
            <a:r>
              <a:rPr sz="1600" spc="-55" dirty="0">
                <a:latin typeface="Arial"/>
                <a:cs typeface="Arial"/>
              </a:rPr>
              <a:t> </a:t>
            </a:r>
            <a:r>
              <a:rPr sz="1600" spc="-5" dirty="0">
                <a:latin typeface="Arial"/>
                <a:cs typeface="Arial"/>
              </a:rPr>
              <a:t>men</a:t>
            </a:r>
            <a:endParaRPr sz="1600">
              <a:latin typeface="Arial"/>
              <a:cs typeface="Arial"/>
            </a:endParaRPr>
          </a:p>
        </p:txBody>
      </p:sp>
      <p:sp>
        <p:nvSpPr>
          <p:cNvPr id="56" name="object 56"/>
          <p:cNvSpPr/>
          <p:nvPr/>
        </p:nvSpPr>
        <p:spPr>
          <a:xfrm>
            <a:off x="3549396" y="5562602"/>
            <a:ext cx="1546859" cy="691895"/>
          </a:xfrm>
          <a:prstGeom prst="rect">
            <a:avLst/>
          </a:prstGeom>
          <a:blipFill>
            <a:blip r:embed="rId2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7" name="object 57"/>
          <p:cNvSpPr/>
          <p:nvPr/>
        </p:nvSpPr>
        <p:spPr>
          <a:xfrm>
            <a:off x="3526537" y="5547361"/>
            <a:ext cx="1703831" cy="777239"/>
          </a:xfrm>
          <a:prstGeom prst="rect">
            <a:avLst/>
          </a:prstGeom>
          <a:blipFill>
            <a:blip r:embed="rId2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8" name="object 58"/>
          <p:cNvSpPr/>
          <p:nvPr/>
        </p:nvSpPr>
        <p:spPr>
          <a:xfrm>
            <a:off x="3575723" y="5589245"/>
            <a:ext cx="1440180" cy="584835"/>
          </a:xfrm>
          <a:custGeom>
            <a:avLst/>
            <a:gdLst/>
            <a:ahLst/>
            <a:cxnLst/>
            <a:rect l="l" t="t" r="r" b="b"/>
            <a:pathLst>
              <a:path w="1440179" h="584835">
                <a:moveTo>
                  <a:pt x="0" y="0"/>
                </a:moveTo>
                <a:lnTo>
                  <a:pt x="1440154" y="0"/>
                </a:lnTo>
                <a:lnTo>
                  <a:pt x="1440154" y="584771"/>
                </a:lnTo>
                <a:lnTo>
                  <a:pt x="0" y="584771"/>
                </a:lnTo>
                <a:lnTo>
                  <a:pt x="0" y="0"/>
                </a:lnTo>
                <a:close/>
              </a:path>
            </a:pathLst>
          </a:custGeom>
          <a:solidFill>
            <a:srgbClr val="FF0000"/>
          </a:solidFill>
        </p:spPr>
        <p:txBody>
          <a:bodyPr wrap="square" lIns="0" tIns="0" rIns="0" bIns="0" rtlCol="0"/>
          <a:lstStyle/>
          <a:p>
            <a:endParaRPr/>
          </a:p>
        </p:txBody>
      </p:sp>
      <p:sp>
        <p:nvSpPr>
          <p:cNvPr id="59" name="object 59"/>
          <p:cNvSpPr txBox="1"/>
          <p:nvPr/>
        </p:nvSpPr>
        <p:spPr>
          <a:xfrm>
            <a:off x="3883715" y="5629879"/>
            <a:ext cx="821691" cy="246221"/>
          </a:xfrm>
          <a:prstGeom prst="rect">
            <a:avLst/>
          </a:prstGeom>
        </p:spPr>
        <p:txBody>
          <a:bodyPr vert="horz" wrap="square" lIns="0" tIns="0" rIns="0" bIns="0" rtlCol="0">
            <a:spAutoFit/>
          </a:bodyPr>
          <a:lstStyle/>
          <a:p>
            <a:pPr marL="12700"/>
            <a:r>
              <a:rPr sz="1600" spc="-20" dirty="0">
                <a:latin typeface="Arial"/>
                <a:cs typeface="Arial"/>
              </a:rPr>
              <a:t>w</a:t>
            </a:r>
            <a:r>
              <a:rPr sz="1600" spc="-5" dirty="0">
                <a:latin typeface="Arial"/>
                <a:cs typeface="Arial"/>
              </a:rPr>
              <a:t>omen</a:t>
            </a:r>
            <a:r>
              <a:rPr sz="1600" spc="-25" dirty="0">
                <a:latin typeface="Arial"/>
                <a:cs typeface="Arial"/>
              </a:rPr>
              <a:t>’</a:t>
            </a:r>
            <a:r>
              <a:rPr sz="1600" spc="-5" dirty="0">
                <a:latin typeface="Arial"/>
                <a:cs typeface="Arial"/>
              </a:rPr>
              <a:t>s</a:t>
            </a:r>
            <a:endParaRPr sz="1600">
              <a:latin typeface="Arial"/>
              <a:cs typeface="Arial"/>
            </a:endParaRPr>
          </a:p>
        </p:txBody>
      </p:sp>
      <p:sp>
        <p:nvSpPr>
          <p:cNvPr id="60" name="object 60"/>
          <p:cNvSpPr txBox="1"/>
          <p:nvPr/>
        </p:nvSpPr>
        <p:spPr>
          <a:xfrm>
            <a:off x="3662579" y="5873718"/>
            <a:ext cx="1265555" cy="246221"/>
          </a:xfrm>
          <a:prstGeom prst="rect">
            <a:avLst/>
          </a:prstGeom>
        </p:spPr>
        <p:txBody>
          <a:bodyPr vert="horz" wrap="square" lIns="0" tIns="0" rIns="0" bIns="0" rtlCol="0">
            <a:spAutoFit/>
          </a:bodyPr>
          <a:lstStyle/>
          <a:p>
            <a:pPr marL="12700"/>
            <a:r>
              <a:rPr sz="1600" spc="-5" dirty="0">
                <a:latin typeface="Arial"/>
                <a:cs typeface="Arial"/>
              </a:rPr>
              <a:t>views</a:t>
            </a:r>
            <a:r>
              <a:rPr sz="1600" spc="-71" dirty="0">
                <a:latin typeface="Arial"/>
                <a:cs typeface="Arial"/>
              </a:rPr>
              <a:t> </a:t>
            </a:r>
            <a:r>
              <a:rPr sz="1600" spc="-5" dirty="0">
                <a:latin typeface="Arial"/>
                <a:cs typeface="Arial"/>
              </a:rPr>
              <a:t>ignored</a:t>
            </a:r>
            <a:endParaRPr sz="1600">
              <a:latin typeface="Arial"/>
              <a:cs typeface="Arial"/>
            </a:endParaRPr>
          </a:p>
        </p:txBody>
      </p:sp>
      <p:sp>
        <p:nvSpPr>
          <p:cNvPr id="61" name="object 61"/>
          <p:cNvSpPr/>
          <p:nvPr/>
        </p:nvSpPr>
        <p:spPr>
          <a:xfrm>
            <a:off x="5775960" y="3762756"/>
            <a:ext cx="2101595" cy="1184147"/>
          </a:xfrm>
          <a:prstGeom prst="rect">
            <a:avLst/>
          </a:prstGeom>
          <a:blipFill>
            <a:blip r:embed="rId2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2" name="object 62"/>
          <p:cNvSpPr/>
          <p:nvPr/>
        </p:nvSpPr>
        <p:spPr>
          <a:xfrm>
            <a:off x="5745479" y="3747528"/>
            <a:ext cx="2046731" cy="1264907"/>
          </a:xfrm>
          <a:prstGeom prst="rect">
            <a:avLst/>
          </a:prstGeom>
          <a:blipFill>
            <a:blip r:embed="rId23" cstate="print"/>
            <a:stretch>
              <a:fillRect/>
            </a:stretch>
          </a:blipFill>
        </p:spPr>
        <p:txBody>
          <a:bodyPr wrap="square" lIns="0" tIns="0" rIns="0" bIns="0" rtlCol="0"/>
          <a:lstStyle/>
          <a:p>
            <a:endParaRPr/>
          </a:p>
        </p:txBody>
      </p:sp>
      <p:sp>
        <p:nvSpPr>
          <p:cNvPr id="63" name="object 63"/>
          <p:cNvSpPr/>
          <p:nvPr/>
        </p:nvSpPr>
        <p:spPr>
          <a:xfrm>
            <a:off x="5802402" y="3789045"/>
            <a:ext cx="1995805" cy="1077595"/>
          </a:xfrm>
          <a:custGeom>
            <a:avLst/>
            <a:gdLst/>
            <a:ahLst/>
            <a:cxnLst/>
            <a:rect l="l" t="t" r="r" b="b"/>
            <a:pathLst>
              <a:path w="1995804" h="1077595">
                <a:moveTo>
                  <a:pt x="0" y="0"/>
                </a:moveTo>
                <a:lnTo>
                  <a:pt x="1995563" y="0"/>
                </a:lnTo>
                <a:lnTo>
                  <a:pt x="1995563" y="1077213"/>
                </a:lnTo>
                <a:lnTo>
                  <a:pt x="0" y="1077213"/>
                </a:lnTo>
                <a:lnTo>
                  <a:pt x="0" y="0"/>
                </a:lnTo>
                <a:close/>
              </a:path>
            </a:pathLst>
          </a:custGeom>
          <a:solidFill>
            <a:srgbClr val="00B0F0"/>
          </a:solidFill>
        </p:spPr>
        <p:txBody>
          <a:bodyPr wrap="square" lIns="0" tIns="0" rIns="0" bIns="0" rtlCol="0"/>
          <a:lstStyle/>
          <a:p>
            <a:endParaRPr/>
          </a:p>
        </p:txBody>
      </p:sp>
      <p:sp>
        <p:nvSpPr>
          <p:cNvPr id="64" name="object 64"/>
          <p:cNvSpPr txBox="1"/>
          <p:nvPr/>
        </p:nvSpPr>
        <p:spPr>
          <a:xfrm>
            <a:off x="5881141" y="3829680"/>
            <a:ext cx="1663064" cy="984885"/>
          </a:xfrm>
          <a:prstGeom prst="rect">
            <a:avLst/>
          </a:prstGeom>
        </p:spPr>
        <p:txBody>
          <a:bodyPr vert="horz" wrap="square" lIns="0" tIns="0" rIns="0" bIns="0" rtlCol="0">
            <a:spAutoFit/>
          </a:bodyPr>
          <a:lstStyle/>
          <a:p>
            <a:pPr marL="12700" marR="5080"/>
            <a:r>
              <a:rPr sz="1600" spc="-5" dirty="0">
                <a:latin typeface="Arial"/>
                <a:cs typeface="Arial"/>
              </a:rPr>
              <a:t>policies &amp;  procedures do</a:t>
            </a:r>
            <a:r>
              <a:rPr sz="1600" spc="-35" dirty="0">
                <a:latin typeface="Arial"/>
                <a:cs typeface="Arial"/>
              </a:rPr>
              <a:t> </a:t>
            </a:r>
            <a:r>
              <a:rPr sz="1600" spc="-5" dirty="0">
                <a:latin typeface="Arial"/>
                <a:cs typeface="Arial"/>
              </a:rPr>
              <a:t>not  take account of  excluded</a:t>
            </a:r>
            <a:r>
              <a:rPr sz="1600" spc="-75" dirty="0">
                <a:latin typeface="Arial"/>
                <a:cs typeface="Arial"/>
              </a:rPr>
              <a:t> </a:t>
            </a:r>
            <a:r>
              <a:rPr sz="1600" spc="-5" dirty="0">
                <a:latin typeface="Arial"/>
                <a:cs typeface="Arial"/>
              </a:rPr>
              <a:t>groups</a:t>
            </a:r>
            <a:endParaRPr sz="1600">
              <a:latin typeface="Arial"/>
              <a:cs typeface="Arial"/>
            </a:endParaRPr>
          </a:p>
        </p:txBody>
      </p:sp>
      <p:sp>
        <p:nvSpPr>
          <p:cNvPr id="65" name="object 65"/>
          <p:cNvSpPr/>
          <p:nvPr/>
        </p:nvSpPr>
        <p:spPr>
          <a:xfrm>
            <a:off x="3549397" y="3762756"/>
            <a:ext cx="2212847" cy="937259"/>
          </a:xfrm>
          <a:prstGeom prst="rect">
            <a:avLst/>
          </a:prstGeom>
          <a:blipFill>
            <a:blip r:embed="rId24" cstate="print"/>
            <a:stretch>
              <a:fillRect/>
            </a:stretch>
          </a:blipFill>
        </p:spPr>
        <p:txBody>
          <a:bodyPr wrap="square" lIns="0" tIns="0" rIns="0" bIns="0" rtlCol="0"/>
          <a:lstStyle/>
          <a:p>
            <a:endParaRPr/>
          </a:p>
        </p:txBody>
      </p:sp>
      <p:sp>
        <p:nvSpPr>
          <p:cNvPr id="66" name="object 66"/>
          <p:cNvSpPr/>
          <p:nvPr/>
        </p:nvSpPr>
        <p:spPr>
          <a:xfrm>
            <a:off x="3518918" y="3747517"/>
            <a:ext cx="2267711" cy="1021079"/>
          </a:xfrm>
          <a:prstGeom prst="rect">
            <a:avLst/>
          </a:prstGeom>
          <a:blipFill>
            <a:blip r:embed="rId25" cstate="print"/>
            <a:stretch>
              <a:fillRect/>
            </a:stretch>
          </a:blipFill>
        </p:spPr>
        <p:txBody>
          <a:bodyPr wrap="square" lIns="0" tIns="0" rIns="0" bIns="0" rtlCol="0"/>
          <a:lstStyle/>
          <a:p>
            <a:endParaRPr/>
          </a:p>
        </p:txBody>
      </p:sp>
      <p:sp>
        <p:nvSpPr>
          <p:cNvPr id="67" name="object 67"/>
          <p:cNvSpPr/>
          <p:nvPr/>
        </p:nvSpPr>
        <p:spPr>
          <a:xfrm>
            <a:off x="3575725" y="3789046"/>
            <a:ext cx="2106295" cy="831215"/>
          </a:xfrm>
          <a:custGeom>
            <a:avLst/>
            <a:gdLst/>
            <a:ahLst/>
            <a:cxnLst/>
            <a:rect l="l" t="t" r="r" b="b"/>
            <a:pathLst>
              <a:path w="2106295" h="831214">
                <a:moveTo>
                  <a:pt x="0" y="0"/>
                </a:moveTo>
                <a:lnTo>
                  <a:pt x="2106231" y="0"/>
                </a:lnTo>
                <a:lnTo>
                  <a:pt x="2106231" y="830999"/>
                </a:lnTo>
                <a:lnTo>
                  <a:pt x="0" y="830999"/>
                </a:lnTo>
                <a:lnTo>
                  <a:pt x="0" y="0"/>
                </a:lnTo>
                <a:close/>
              </a:path>
            </a:pathLst>
          </a:custGeom>
          <a:solidFill>
            <a:srgbClr val="00B0F0"/>
          </a:solidFill>
        </p:spPr>
        <p:txBody>
          <a:bodyPr wrap="square" lIns="0" tIns="0" rIns="0" bIns="0" rtlCol="0"/>
          <a:lstStyle/>
          <a:p>
            <a:endParaRPr/>
          </a:p>
        </p:txBody>
      </p:sp>
      <p:sp>
        <p:nvSpPr>
          <p:cNvPr id="68" name="object 68"/>
          <p:cNvSpPr txBox="1"/>
          <p:nvPr/>
        </p:nvSpPr>
        <p:spPr>
          <a:xfrm>
            <a:off x="3654459" y="3829680"/>
            <a:ext cx="1885951" cy="738664"/>
          </a:xfrm>
          <a:prstGeom prst="rect">
            <a:avLst/>
          </a:prstGeom>
        </p:spPr>
        <p:txBody>
          <a:bodyPr vert="horz" wrap="square" lIns="0" tIns="0" rIns="0" bIns="0" rtlCol="0">
            <a:spAutoFit/>
          </a:bodyPr>
          <a:lstStyle/>
          <a:p>
            <a:pPr marL="12700" marR="5080"/>
            <a:r>
              <a:rPr sz="1600" spc="-5" dirty="0">
                <a:latin typeface="Arial"/>
                <a:cs typeface="Arial"/>
              </a:rPr>
              <a:t>standard designs do  not </a:t>
            </a:r>
            <a:r>
              <a:rPr sz="1600" dirty="0">
                <a:latin typeface="Arial"/>
                <a:cs typeface="Arial"/>
              </a:rPr>
              <a:t>include  </a:t>
            </a:r>
            <a:r>
              <a:rPr sz="1600" spc="-5" dirty="0">
                <a:latin typeface="Arial"/>
                <a:cs typeface="Arial"/>
              </a:rPr>
              <a:t>accessibility or</a:t>
            </a:r>
            <a:r>
              <a:rPr sz="1600" spc="-51" dirty="0">
                <a:latin typeface="Arial"/>
                <a:cs typeface="Arial"/>
              </a:rPr>
              <a:t> </a:t>
            </a:r>
            <a:r>
              <a:rPr sz="1600" spc="-5" dirty="0">
                <a:latin typeface="Arial"/>
                <a:cs typeface="Arial"/>
              </a:rPr>
              <a:t>MHM</a:t>
            </a:r>
            <a:endParaRPr sz="1600">
              <a:latin typeface="Arial"/>
              <a:cs typeface="Arial"/>
            </a:endParaRPr>
          </a:p>
        </p:txBody>
      </p:sp>
      <p:sp>
        <p:nvSpPr>
          <p:cNvPr id="69" name="object 69"/>
          <p:cNvSpPr/>
          <p:nvPr/>
        </p:nvSpPr>
        <p:spPr>
          <a:xfrm>
            <a:off x="9049512" y="1458470"/>
            <a:ext cx="1519427" cy="691895"/>
          </a:xfrm>
          <a:prstGeom prst="rect">
            <a:avLst/>
          </a:prstGeom>
          <a:blipFill>
            <a:blip r:embed="rId2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0" name="object 70"/>
          <p:cNvSpPr/>
          <p:nvPr/>
        </p:nvSpPr>
        <p:spPr>
          <a:xfrm>
            <a:off x="9019033" y="1443229"/>
            <a:ext cx="1581911" cy="777239"/>
          </a:xfrm>
          <a:prstGeom prst="rect">
            <a:avLst/>
          </a:prstGeom>
          <a:blipFill>
            <a:blip r:embed="rId2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 name="object 71"/>
          <p:cNvSpPr/>
          <p:nvPr/>
        </p:nvSpPr>
        <p:spPr>
          <a:xfrm>
            <a:off x="9075573" y="1484783"/>
            <a:ext cx="1413511" cy="584835"/>
          </a:xfrm>
          <a:custGeom>
            <a:avLst/>
            <a:gdLst/>
            <a:ahLst/>
            <a:cxnLst/>
            <a:rect l="l" t="t" r="r" b="b"/>
            <a:pathLst>
              <a:path w="1413509" h="584835">
                <a:moveTo>
                  <a:pt x="0" y="0"/>
                </a:moveTo>
                <a:lnTo>
                  <a:pt x="1412925" y="0"/>
                </a:lnTo>
                <a:lnTo>
                  <a:pt x="1412925" y="584771"/>
                </a:lnTo>
                <a:lnTo>
                  <a:pt x="0" y="584771"/>
                </a:lnTo>
                <a:lnTo>
                  <a:pt x="0" y="0"/>
                </a:lnTo>
                <a:close/>
              </a:path>
            </a:pathLst>
          </a:custGeom>
          <a:solidFill>
            <a:srgbClr val="CC9900"/>
          </a:solidFill>
        </p:spPr>
        <p:txBody>
          <a:bodyPr wrap="square" lIns="0" tIns="0" rIns="0" bIns="0" rtlCol="0"/>
          <a:lstStyle/>
          <a:p>
            <a:endParaRPr/>
          </a:p>
        </p:txBody>
      </p:sp>
      <p:sp>
        <p:nvSpPr>
          <p:cNvPr id="72" name="object 72"/>
          <p:cNvSpPr txBox="1"/>
          <p:nvPr/>
        </p:nvSpPr>
        <p:spPr>
          <a:xfrm>
            <a:off x="9154308" y="1525423"/>
            <a:ext cx="1198245" cy="492443"/>
          </a:xfrm>
          <a:prstGeom prst="rect">
            <a:avLst/>
          </a:prstGeom>
        </p:spPr>
        <p:txBody>
          <a:bodyPr vert="horz" wrap="square" lIns="0" tIns="0" rIns="0" bIns="0" rtlCol="0">
            <a:spAutoFit/>
          </a:bodyPr>
          <a:lstStyle/>
          <a:p>
            <a:pPr marL="12700" marR="5080"/>
            <a:r>
              <a:rPr sz="1600" spc="-5" dirty="0">
                <a:latin typeface="Arial"/>
                <a:cs typeface="Arial"/>
              </a:rPr>
              <a:t>high</a:t>
            </a:r>
            <a:r>
              <a:rPr sz="1600" spc="-65" dirty="0">
                <a:latin typeface="Arial"/>
                <a:cs typeface="Arial"/>
              </a:rPr>
              <a:t> </a:t>
            </a:r>
            <a:r>
              <a:rPr sz="1600" spc="-5" dirty="0">
                <a:latin typeface="Arial"/>
                <a:cs typeface="Arial"/>
              </a:rPr>
              <a:t>platform  with no</a:t>
            </a:r>
            <a:r>
              <a:rPr sz="1600" spc="-71" dirty="0">
                <a:latin typeface="Arial"/>
                <a:cs typeface="Arial"/>
              </a:rPr>
              <a:t> </a:t>
            </a:r>
            <a:r>
              <a:rPr sz="1600" spc="-5" dirty="0">
                <a:latin typeface="Arial"/>
                <a:cs typeface="Arial"/>
              </a:rPr>
              <a:t>step</a:t>
            </a:r>
            <a:endParaRPr sz="1600">
              <a:latin typeface="Arial"/>
              <a:cs typeface="Arial"/>
            </a:endParaRPr>
          </a:p>
        </p:txBody>
      </p:sp>
      <p:sp>
        <p:nvSpPr>
          <p:cNvPr id="73" name="object 73"/>
          <p:cNvSpPr/>
          <p:nvPr/>
        </p:nvSpPr>
        <p:spPr>
          <a:xfrm>
            <a:off x="3404616" y="1458469"/>
            <a:ext cx="1028699" cy="937259"/>
          </a:xfrm>
          <a:prstGeom prst="rect">
            <a:avLst/>
          </a:prstGeom>
          <a:blipFill>
            <a:blip r:embed="rId28" cstate="print"/>
            <a:stretch>
              <a:fillRect/>
            </a:stretch>
          </a:blipFill>
        </p:spPr>
        <p:txBody>
          <a:bodyPr wrap="square" lIns="0" tIns="0" rIns="0" bIns="0" rtlCol="0"/>
          <a:lstStyle/>
          <a:p>
            <a:endParaRPr/>
          </a:p>
        </p:txBody>
      </p:sp>
      <p:sp>
        <p:nvSpPr>
          <p:cNvPr id="74" name="object 74"/>
          <p:cNvSpPr/>
          <p:nvPr/>
        </p:nvSpPr>
        <p:spPr>
          <a:xfrm>
            <a:off x="3374136" y="1443229"/>
            <a:ext cx="1072883" cy="1021079"/>
          </a:xfrm>
          <a:prstGeom prst="rect">
            <a:avLst/>
          </a:prstGeom>
          <a:blipFill>
            <a:blip r:embed="rId29" cstate="print"/>
            <a:stretch>
              <a:fillRect/>
            </a:stretch>
          </a:blipFill>
        </p:spPr>
        <p:txBody>
          <a:bodyPr wrap="square" lIns="0" tIns="0" rIns="0" bIns="0" rtlCol="0"/>
          <a:lstStyle/>
          <a:p>
            <a:endParaRPr/>
          </a:p>
        </p:txBody>
      </p:sp>
      <p:sp>
        <p:nvSpPr>
          <p:cNvPr id="75" name="object 75"/>
          <p:cNvSpPr/>
          <p:nvPr/>
        </p:nvSpPr>
        <p:spPr>
          <a:xfrm>
            <a:off x="3431706" y="1484783"/>
            <a:ext cx="920751" cy="831215"/>
          </a:xfrm>
          <a:custGeom>
            <a:avLst/>
            <a:gdLst/>
            <a:ahLst/>
            <a:cxnLst/>
            <a:rect l="l" t="t" r="r" b="b"/>
            <a:pathLst>
              <a:path w="920750" h="831214">
                <a:moveTo>
                  <a:pt x="0" y="0"/>
                </a:moveTo>
                <a:lnTo>
                  <a:pt x="920622" y="0"/>
                </a:lnTo>
                <a:lnTo>
                  <a:pt x="920622" y="830999"/>
                </a:lnTo>
                <a:lnTo>
                  <a:pt x="0" y="830999"/>
                </a:lnTo>
                <a:lnTo>
                  <a:pt x="0" y="0"/>
                </a:lnTo>
                <a:close/>
              </a:path>
            </a:pathLst>
          </a:custGeom>
          <a:solidFill>
            <a:srgbClr val="CC9900"/>
          </a:solidFill>
        </p:spPr>
        <p:txBody>
          <a:bodyPr wrap="square" lIns="0" tIns="0" rIns="0" bIns="0" rtlCol="0"/>
          <a:lstStyle/>
          <a:p>
            <a:endParaRPr/>
          </a:p>
        </p:txBody>
      </p:sp>
      <p:sp>
        <p:nvSpPr>
          <p:cNvPr id="76" name="object 76"/>
          <p:cNvSpPr txBox="1"/>
          <p:nvPr/>
        </p:nvSpPr>
        <p:spPr>
          <a:xfrm>
            <a:off x="3510445" y="1525423"/>
            <a:ext cx="691515" cy="738664"/>
          </a:xfrm>
          <a:prstGeom prst="rect">
            <a:avLst/>
          </a:prstGeom>
        </p:spPr>
        <p:txBody>
          <a:bodyPr vert="horz" wrap="square" lIns="0" tIns="0" rIns="0" bIns="0" rtlCol="0">
            <a:spAutoFit/>
          </a:bodyPr>
          <a:lstStyle/>
          <a:p>
            <a:pPr marL="12700" marR="5080" algn="just"/>
            <a:r>
              <a:rPr sz="1600" spc="-5" dirty="0">
                <a:latin typeface="Arial"/>
                <a:cs typeface="Arial"/>
              </a:rPr>
              <a:t>broken  une</a:t>
            </a:r>
            <a:r>
              <a:rPr sz="1600" dirty="0">
                <a:latin typeface="Arial"/>
                <a:cs typeface="Arial"/>
              </a:rPr>
              <a:t>v</a:t>
            </a:r>
            <a:r>
              <a:rPr sz="1600" spc="-5" dirty="0">
                <a:latin typeface="Arial"/>
                <a:cs typeface="Arial"/>
              </a:rPr>
              <a:t>en  steps</a:t>
            </a:r>
            <a:endParaRPr sz="1600">
              <a:latin typeface="Arial"/>
              <a:cs typeface="Arial"/>
            </a:endParaRPr>
          </a:p>
        </p:txBody>
      </p:sp>
      <p:sp>
        <p:nvSpPr>
          <p:cNvPr id="77" name="object 77"/>
          <p:cNvSpPr/>
          <p:nvPr/>
        </p:nvSpPr>
        <p:spPr>
          <a:xfrm>
            <a:off x="7653529" y="2827020"/>
            <a:ext cx="1048511" cy="937259"/>
          </a:xfrm>
          <a:prstGeom prst="rect">
            <a:avLst/>
          </a:prstGeom>
          <a:blipFill>
            <a:blip r:embed="rId30" cstate="print"/>
            <a:stretch>
              <a:fillRect/>
            </a:stretch>
          </a:blipFill>
        </p:spPr>
        <p:txBody>
          <a:bodyPr wrap="square" lIns="0" tIns="0" rIns="0" bIns="0" rtlCol="0"/>
          <a:lstStyle/>
          <a:p>
            <a:endParaRPr/>
          </a:p>
        </p:txBody>
      </p:sp>
      <p:sp>
        <p:nvSpPr>
          <p:cNvPr id="78" name="object 78"/>
          <p:cNvSpPr/>
          <p:nvPr/>
        </p:nvSpPr>
        <p:spPr>
          <a:xfrm>
            <a:off x="7623049" y="2811781"/>
            <a:ext cx="1072895" cy="1021079"/>
          </a:xfrm>
          <a:prstGeom prst="rect">
            <a:avLst/>
          </a:prstGeom>
          <a:blipFill>
            <a:blip r:embed="rId31" cstate="print"/>
            <a:stretch>
              <a:fillRect/>
            </a:stretch>
          </a:blipFill>
        </p:spPr>
        <p:txBody>
          <a:bodyPr wrap="square" lIns="0" tIns="0" rIns="0" bIns="0" rtlCol="0"/>
          <a:lstStyle/>
          <a:p>
            <a:endParaRPr/>
          </a:p>
        </p:txBody>
      </p:sp>
      <p:sp>
        <p:nvSpPr>
          <p:cNvPr id="79" name="object 79"/>
          <p:cNvSpPr/>
          <p:nvPr/>
        </p:nvSpPr>
        <p:spPr>
          <a:xfrm>
            <a:off x="7680172" y="2852942"/>
            <a:ext cx="941069" cy="831215"/>
          </a:xfrm>
          <a:custGeom>
            <a:avLst/>
            <a:gdLst/>
            <a:ahLst/>
            <a:cxnLst/>
            <a:rect l="l" t="t" r="r" b="b"/>
            <a:pathLst>
              <a:path w="941070" h="831214">
                <a:moveTo>
                  <a:pt x="0" y="0"/>
                </a:moveTo>
                <a:lnTo>
                  <a:pt x="941069" y="0"/>
                </a:lnTo>
                <a:lnTo>
                  <a:pt x="941069" y="830999"/>
                </a:lnTo>
                <a:lnTo>
                  <a:pt x="0" y="830999"/>
                </a:lnTo>
                <a:lnTo>
                  <a:pt x="0" y="0"/>
                </a:lnTo>
                <a:close/>
              </a:path>
            </a:pathLst>
          </a:custGeom>
          <a:solidFill>
            <a:srgbClr val="CC9900"/>
          </a:solidFill>
        </p:spPr>
        <p:txBody>
          <a:bodyPr wrap="square" lIns="0" tIns="0" rIns="0" bIns="0" rtlCol="0"/>
          <a:lstStyle/>
          <a:p>
            <a:endParaRPr/>
          </a:p>
        </p:txBody>
      </p:sp>
      <p:sp>
        <p:nvSpPr>
          <p:cNvPr id="80" name="object 80"/>
          <p:cNvSpPr txBox="1"/>
          <p:nvPr/>
        </p:nvSpPr>
        <p:spPr>
          <a:xfrm>
            <a:off x="7758915" y="3137414"/>
            <a:ext cx="636271" cy="492443"/>
          </a:xfrm>
          <a:prstGeom prst="rect">
            <a:avLst/>
          </a:prstGeom>
        </p:spPr>
        <p:txBody>
          <a:bodyPr vert="horz" wrap="square" lIns="0" tIns="0" rIns="0" bIns="0" rtlCol="0">
            <a:spAutoFit/>
          </a:bodyPr>
          <a:lstStyle/>
          <a:p>
            <a:pPr marL="12700" marR="5080"/>
            <a:r>
              <a:rPr sz="1600" spc="-5" dirty="0">
                <a:latin typeface="Arial"/>
                <a:cs typeface="Arial"/>
              </a:rPr>
              <a:t>to</a:t>
            </a:r>
            <a:r>
              <a:rPr sz="1600" spc="-65" dirty="0">
                <a:latin typeface="Arial"/>
                <a:cs typeface="Arial"/>
              </a:rPr>
              <a:t> </a:t>
            </a:r>
            <a:r>
              <a:rPr sz="1600" spc="-5" dirty="0">
                <a:latin typeface="Arial"/>
                <a:cs typeface="Arial"/>
              </a:rPr>
              <a:t>hold  onto</a:t>
            </a:r>
            <a:endParaRPr sz="1600">
              <a:latin typeface="Arial"/>
              <a:cs typeface="Arial"/>
            </a:endParaRPr>
          </a:p>
        </p:txBody>
      </p:sp>
      <p:sp>
        <p:nvSpPr>
          <p:cNvPr id="81" name="object 81"/>
          <p:cNvSpPr/>
          <p:nvPr/>
        </p:nvSpPr>
        <p:spPr>
          <a:xfrm>
            <a:off x="8446009" y="2567952"/>
            <a:ext cx="1173479" cy="1182611"/>
          </a:xfrm>
          <a:prstGeom prst="rect">
            <a:avLst/>
          </a:prstGeom>
          <a:blipFill>
            <a:blip r:embed="rId32" cstate="print"/>
            <a:stretch>
              <a:fillRect/>
            </a:stretch>
          </a:blipFill>
        </p:spPr>
        <p:txBody>
          <a:bodyPr wrap="square" lIns="0" tIns="0" rIns="0" bIns="0" rtlCol="0"/>
          <a:lstStyle/>
          <a:p>
            <a:endParaRPr/>
          </a:p>
        </p:txBody>
      </p:sp>
      <p:sp>
        <p:nvSpPr>
          <p:cNvPr id="82" name="object 82"/>
          <p:cNvSpPr/>
          <p:nvPr/>
        </p:nvSpPr>
        <p:spPr>
          <a:xfrm>
            <a:off x="8415528" y="2552702"/>
            <a:ext cx="1175003" cy="1264919"/>
          </a:xfrm>
          <a:prstGeom prst="rect">
            <a:avLst/>
          </a:prstGeom>
          <a:blipFill>
            <a:blip r:embed="rId33" cstate="print"/>
            <a:stretch>
              <a:fillRect/>
            </a:stretch>
          </a:blipFill>
        </p:spPr>
        <p:txBody>
          <a:bodyPr wrap="square" lIns="0" tIns="0" rIns="0" bIns="0" rtlCol="0"/>
          <a:lstStyle/>
          <a:p>
            <a:endParaRPr/>
          </a:p>
        </p:txBody>
      </p:sp>
      <p:sp>
        <p:nvSpPr>
          <p:cNvPr id="83" name="object 83"/>
          <p:cNvSpPr/>
          <p:nvPr/>
        </p:nvSpPr>
        <p:spPr>
          <a:xfrm>
            <a:off x="8472259" y="2593645"/>
            <a:ext cx="1067435" cy="1077595"/>
          </a:xfrm>
          <a:custGeom>
            <a:avLst/>
            <a:gdLst/>
            <a:ahLst/>
            <a:cxnLst/>
            <a:rect l="l" t="t" r="r" b="b"/>
            <a:pathLst>
              <a:path w="1067434" h="1077595">
                <a:moveTo>
                  <a:pt x="0" y="0"/>
                </a:moveTo>
                <a:lnTo>
                  <a:pt x="1067079" y="0"/>
                </a:lnTo>
                <a:lnTo>
                  <a:pt x="1067079" y="1077214"/>
                </a:lnTo>
                <a:lnTo>
                  <a:pt x="0" y="1077214"/>
                </a:lnTo>
                <a:lnTo>
                  <a:pt x="0" y="0"/>
                </a:lnTo>
                <a:close/>
              </a:path>
            </a:pathLst>
          </a:custGeom>
          <a:solidFill>
            <a:srgbClr val="CC9900"/>
          </a:solidFill>
        </p:spPr>
        <p:txBody>
          <a:bodyPr wrap="square" lIns="0" tIns="0" rIns="0" bIns="0" rtlCol="0"/>
          <a:lstStyle/>
          <a:p>
            <a:endParaRPr/>
          </a:p>
        </p:txBody>
      </p:sp>
      <p:sp>
        <p:nvSpPr>
          <p:cNvPr id="84" name="object 84"/>
          <p:cNvSpPr txBox="1"/>
          <p:nvPr/>
        </p:nvSpPr>
        <p:spPr>
          <a:xfrm>
            <a:off x="8551004" y="2634289"/>
            <a:ext cx="793115" cy="246221"/>
          </a:xfrm>
          <a:prstGeom prst="rect">
            <a:avLst/>
          </a:prstGeom>
        </p:spPr>
        <p:txBody>
          <a:bodyPr vert="horz" wrap="square" lIns="0" tIns="0" rIns="0" bIns="0" rtlCol="0">
            <a:spAutoFit/>
          </a:bodyPr>
          <a:lstStyle/>
          <a:p>
            <a:pPr marL="12700"/>
            <a:r>
              <a:rPr sz="1600" spc="-5" dirty="0">
                <a:latin typeface="Arial"/>
                <a:cs typeface="Arial"/>
              </a:rPr>
              <a:t>unstable</a:t>
            </a:r>
            <a:endParaRPr sz="1600">
              <a:latin typeface="Arial"/>
              <a:cs typeface="Arial"/>
            </a:endParaRPr>
          </a:p>
        </p:txBody>
      </p:sp>
      <p:sp>
        <p:nvSpPr>
          <p:cNvPr id="85" name="object 85"/>
          <p:cNvSpPr txBox="1"/>
          <p:nvPr/>
        </p:nvSpPr>
        <p:spPr>
          <a:xfrm>
            <a:off x="7758915" y="2893575"/>
            <a:ext cx="1201420" cy="246221"/>
          </a:xfrm>
          <a:prstGeom prst="rect">
            <a:avLst/>
          </a:prstGeom>
        </p:spPr>
        <p:txBody>
          <a:bodyPr vert="horz" wrap="square" lIns="0" tIns="0" rIns="0" bIns="0" rtlCol="0">
            <a:spAutoFit/>
          </a:bodyPr>
          <a:lstStyle/>
          <a:p>
            <a:pPr marL="12700"/>
            <a:r>
              <a:rPr sz="1600" spc="-5" dirty="0">
                <a:latin typeface="Arial"/>
                <a:cs typeface="Arial"/>
              </a:rPr>
              <a:t>nothing </a:t>
            </a:r>
            <a:r>
              <a:rPr sz="1600" spc="51" dirty="0">
                <a:latin typeface="Arial"/>
                <a:cs typeface="Arial"/>
              </a:rPr>
              <a:t> </a:t>
            </a:r>
            <a:r>
              <a:rPr sz="2400" spc="-7" baseline="3472" dirty="0">
                <a:latin typeface="Arial"/>
                <a:cs typeface="Arial"/>
              </a:rPr>
              <a:t>hole</a:t>
            </a:r>
            <a:endParaRPr sz="2400" baseline="3472">
              <a:latin typeface="Arial"/>
              <a:cs typeface="Arial"/>
            </a:endParaRPr>
          </a:p>
        </p:txBody>
      </p:sp>
      <p:sp>
        <p:nvSpPr>
          <p:cNvPr id="86" name="object 86"/>
          <p:cNvSpPr txBox="1"/>
          <p:nvPr/>
        </p:nvSpPr>
        <p:spPr>
          <a:xfrm>
            <a:off x="8551005" y="3121966"/>
            <a:ext cx="723265" cy="246221"/>
          </a:xfrm>
          <a:prstGeom prst="rect">
            <a:avLst/>
          </a:prstGeom>
        </p:spPr>
        <p:txBody>
          <a:bodyPr vert="horz" wrap="square" lIns="0" tIns="0" rIns="0" bIns="0" rtlCol="0">
            <a:spAutoFit/>
          </a:bodyPr>
          <a:lstStyle/>
          <a:p>
            <a:pPr marL="12700"/>
            <a:r>
              <a:rPr sz="1600" dirty="0">
                <a:latin typeface="Arial"/>
                <a:cs typeface="Arial"/>
              </a:rPr>
              <a:t>liable</a:t>
            </a:r>
            <a:r>
              <a:rPr sz="1600" spc="-115" dirty="0">
                <a:latin typeface="Arial"/>
                <a:cs typeface="Arial"/>
              </a:rPr>
              <a:t> </a:t>
            </a:r>
            <a:r>
              <a:rPr sz="1600" spc="-5" dirty="0">
                <a:latin typeface="Arial"/>
                <a:cs typeface="Arial"/>
              </a:rPr>
              <a:t>to</a:t>
            </a:r>
            <a:endParaRPr sz="1600">
              <a:latin typeface="Arial"/>
              <a:cs typeface="Arial"/>
            </a:endParaRPr>
          </a:p>
        </p:txBody>
      </p:sp>
      <p:sp>
        <p:nvSpPr>
          <p:cNvPr id="87" name="object 87"/>
          <p:cNvSpPr/>
          <p:nvPr/>
        </p:nvSpPr>
        <p:spPr>
          <a:xfrm>
            <a:off x="6825997" y="3186685"/>
            <a:ext cx="1005839" cy="691895"/>
          </a:xfrm>
          <a:prstGeom prst="rect">
            <a:avLst/>
          </a:prstGeom>
          <a:blipFill>
            <a:blip r:embed="rId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8" name="object 88"/>
          <p:cNvSpPr/>
          <p:nvPr/>
        </p:nvSpPr>
        <p:spPr>
          <a:xfrm>
            <a:off x="6795517" y="3171446"/>
            <a:ext cx="1048511" cy="777239"/>
          </a:xfrm>
          <a:prstGeom prst="rect">
            <a:avLst/>
          </a:prstGeom>
          <a:blipFill>
            <a:blip r:embed="rId3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 name="object 89"/>
          <p:cNvSpPr/>
          <p:nvPr/>
        </p:nvSpPr>
        <p:spPr>
          <a:xfrm>
            <a:off x="6852082" y="3212973"/>
            <a:ext cx="900431" cy="584835"/>
          </a:xfrm>
          <a:custGeom>
            <a:avLst/>
            <a:gdLst/>
            <a:ahLst/>
            <a:cxnLst/>
            <a:rect l="l" t="t" r="r" b="b"/>
            <a:pathLst>
              <a:path w="900429" h="584835">
                <a:moveTo>
                  <a:pt x="0" y="0"/>
                </a:moveTo>
                <a:lnTo>
                  <a:pt x="900099" y="0"/>
                </a:lnTo>
                <a:lnTo>
                  <a:pt x="900099" y="584771"/>
                </a:lnTo>
                <a:lnTo>
                  <a:pt x="0" y="584771"/>
                </a:lnTo>
                <a:lnTo>
                  <a:pt x="0" y="0"/>
                </a:lnTo>
                <a:close/>
              </a:path>
            </a:pathLst>
          </a:custGeom>
          <a:solidFill>
            <a:srgbClr val="CC9900"/>
          </a:solidFill>
        </p:spPr>
        <p:txBody>
          <a:bodyPr wrap="square" lIns="0" tIns="0" rIns="0" bIns="0" rtlCol="0"/>
          <a:lstStyle/>
          <a:p>
            <a:endParaRPr/>
          </a:p>
        </p:txBody>
      </p:sp>
      <p:sp>
        <p:nvSpPr>
          <p:cNvPr id="90" name="object 90"/>
          <p:cNvSpPr txBox="1"/>
          <p:nvPr/>
        </p:nvSpPr>
        <p:spPr>
          <a:xfrm>
            <a:off x="6930824" y="3253615"/>
            <a:ext cx="669291" cy="492443"/>
          </a:xfrm>
          <a:prstGeom prst="rect">
            <a:avLst/>
          </a:prstGeom>
        </p:spPr>
        <p:txBody>
          <a:bodyPr vert="horz" wrap="square" lIns="0" tIns="0" rIns="0" bIns="0" rtlCol="0">
            <a:spAutoFit/>
          </a:bodyPr>
          <a:lstStyle/>
          <a:p>
            <a:pPr marL="12700" marR="5080"/>
            <a:r>
              <a:rPr sz="1600" dirty="0">
                <a:latin typeface="Arial"/>
                <a:cs typeface="Arial"/>
              </a:rPr>
              <a:t>lack </a:t>
            </a:r>
            <a:r>
              <a:rPr sz="1600" spc="-5" dirty="0">
                <a:latin typeface="Arial"/>
                <a:cs typeface="Arial"/>
              </a:rPr>
              <a:t>of  p</a:t>
            </a:r>
            <a:r>
              <a:rPr sz="1600" spc="-11" dirty="0">
                <a:latin typeface="Arial"/>
                <a:cs typeface="Arial"/>
              </a:rPr>
              <a:t>r</a:t>
            </a:r>
            <a:r>
              <a:rPr sz="1600" dirty="0">
                <a:latin typeface="Arial"/>
                <a:cs typeface="Arial"/>
              </a:rPr>
              <a:t>iv</a:t>
            </a:r>
            <a:r>
              <a:rPr sz="1600" spc="-5" dirty="0">
                <a:latin typeface="Arial"/>
                <a:cs typeface="Arial"/>
              </a:rPr>
              <a:t>a</a:t>
            </a:r>
            <a:r>
              <a:rPr sz="1600" dirty="0">
                <a:latin typeface="Arial"/>
                <a:cs typeface="Arial"/>
              </a:rPr>
              <a:t>c</a:t>
            </a:r>
            <a:r>
              <a:rPr sz="1600" spc="-5" dirty="0">
                <a:latin typeface="Arial"/>
                <a:cs typeface="Arial"/>
              </a:rPr>
              <a:t>y</a:t>
            </a:r>
            <a:endParaRPr sz="1600">
              <a:latin typeface="Arial"/>
              <a:cs typeface="Arial"/>
            </a:endParaRPr>
          </a:p>
        </p:txBody>
      </p:sp>
      <p:sp>
        <p:nvSpPr>
          <p:cNvPr id="91" name="object 91"/>
          <p:cNvSpPr/>
          <p:nvPr/>
        </p:nvSpPr>
        <p:spPr>
          <a:xfrm>
            <a:off x="9310117" y="2025398"/>
            <a:ext cx="1252727" cy="691895"/>
          </a:xfrm>
          <a:prstGeom prst="rect">
            <a:avLst/>
          </a:prstGeom>
          <a:blipFill>
            <a:blip r:embed="rId3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2" name="object 92"/>
          <p:cNvSpPr/>
          <p:nvPr/>
        </p:nvSpPr>
        <p:spPr>
          <a:xfrm>
            <a:off x="9279637" y="2010158"/>
            <a:ext cx="1264919" cy="777239"/>
          </a:xfrm>
          <a:prstGeom prst="rect">
            <a:avLst/>
          </a:prstGeom>
          <a:blipFill>
            <a:blip r:embed="rId3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3" name="object 93"/>
          <p:cNvSpPr/>
          <p:nvPr/>
        </p:nvSpPr>
        <p:spPr>
          <a:xfrm>
            <a:off x="9336355" y="2052143"/>
            <a:ext cx="1147445" cy="584835"/>
          </a:xfrm>
          <a:custGeom>
            <a:avLst/>
            <a:gdLst/>
            <a:ahLst/>
            <a:cxnLst/>
            <a:rect l="l" t="t" r="r" b="b"/>
            <a:pathLst>
              <a:path w="1147445" h="584835">
                <a:moveTo>
                  <a:pt x="0" y="0"/>
                </a:moveTo>
                <a:lnTo>
                  <a:pt x="1146962" y="0"/>
                </a:lnTo>
                <a:lnTo>
                  <a:pt x="1146962" y="584771"/>
                </a:lnTo>
                <a:lnTo>
                  <a:pt x="0" y="584771"/>
                </a:lnTo>
                <a:lnTo>
                  <a:pt x="0" y="0"/>
                </a:lnTo>
                <a:close/>
              </a:path>
            </a:pathLst>
          </a:custGeom>
          <a:solidFill>
            <a:srgbClr val="CC9900"/>
          </a:solidFill>
        </p:spPr>
        <p:txBody>
          <a:bodyPr wrap="square" lIns="0" tIns="0" rIns="0" bIns="0" rtlCol="0"/>
          <a:lstStyle/>
          <a:p>
            <a:endParaRPr/>
          </a:p>
        </p:txBody>
      </p:sp>
      <p:sp>
        <p:nvSpPr>
          <p:cNvPr id="94" name="object 94"/>
          <p:cNvSpPr txBox="1"/>
          <p:nvPr/>
        </p:nvSpPr>
        <p:spPr>
          <a:xfrm>
            <a:off x="9415100" y="2092778"/>
            <a:ext cx="883285" cy="492443"/>
          </a:xfrm>
          <a:prstGeom prst="rect">
            <a:avLst/>
          </a:prstGeom>
        </p:spPr>
        <p:txBody>
          <a:bodyPr vert="horz" wrap="square" lIns="0" tIns="0" rIns="0" bIns="0" rtlCol="0">
            <a:spAutoFit/>
          </a:bodyPr>
          <a:lstStyle/>
          <a:p>
            <a:pPr marL="12700" marR="5080"/>
            <a:r>
              <a:rPr sz="1600" spc="-5" dirty="0">
                <a:latin typeface="Arial"/>
                <a:cs typeface="Arial"/>
              </a:rPr>
              <a:t>very</a:t>
            </a:r>
            <a:r>
              <a:rPr sz="1600" spc="-71" dirty="0">
                <a:latin typeface="Arial"/>
                <a:cs typeface="Arial"/>
              </a:rPr>
              <a:t> </a:t>
            </a:r>
            <a:r>
              <a:rPr sz="1600" spc="-5" dirty="0">
                <a:latin typeface="Arial"/>
                <a:cs typeface="Arial"/>
              </a:rPr>
              <a:t>wide  drop</a:t>
            </a:r>
            <a:r>
              <a:rPr sz="1600" spc="-71" dirty="0">
                <a:latin typeface="Arial"/>
                <a:cs typeface="Arial"/>
              </a:rPr>
              <a:t> </a:t>
            </a:r>
            <a:r>
              <a:rPr sz="1600" spc="-5" dirty="0">
                <a:latin typeface="Arial"/>
                <a:cs typeface="Arial"/>
              </a:rPr>
              <a:t>hole</a:t>
            </a:r>
            <a:endParaRPr sz="1600">
              <a:latin typeface="Arial"/>
              <a:cs typeface="Arial"/>
            </a:endParaRPr>
          </a:p>
        </p:txBody>
      </p:sp>
      <p:sp>
        <p:nvSpPr>
          <p:cNvPr id="95" name="object 95"/>
          <p:cNvSpPr/>
          <p:nvPr/>
        </p:nvSpPr>
        <p:spPr>
          <a:xfrm>
            <a:off x="6646165" y="1458470"/>
            <a:ext cx="1130807" cy="691895"/>
          </a:xfrm>
          <a:prstGeom prst="rect">
            <a:avLst/>
          </a:prstGeom>
          <a:blipFill>
            <a:blip r:embed="rId3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6" name="object 96"/>
          <p:cNvSpPr/>
          <p:nvPr/>
        </p:nvSpPr>
        <p:spPr>
          <a:xfrm>
            <a:off x="6615684" y="1443229"/>
            <a:ext cx="1129283" cy="777239"/>
          </a:xfrm>
          <a:prstGeom prst="rect">
            <a:avLst/>
          </a:prstGeom>
          <a:blipFill>
            <a:blip r:embed="rId3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7" name="object 97"/>
          <p:cNvSpPr/>
          <p:nvPr/>
        </p:nvSpPr>
        <p:spPr>
          <a:xfrm>
            <a:off x="6672060" y="1484783"/>
            <a:ext cx="1025525" cy="584835"/>
          </a:xfrm>
          <a:custGeom>
            <a:avLst/>
            <a:gdLst/>
            <a:ahLst/>
            <a:cxnLst/>
            <a:rect l="l" t="t" r="r" b="b"/>
            <a:pathLst>
              <a:path w="1025525" h="584835">
                <a:moveTo>
                  <a:pt x="0" y="0"/>
                </a:moveTo>
                <a:lnTo>
                  <a:pt x="1025042" y="0"/>
                </a:lnTo>
                <a:lnTo>
                  <a:pt x="1025042" y="584771"/>
                </a:lnTo>
                <a:lnTo>
                  <a:pt x="0" y="584771"/>
                </a:lnTo>
                <a:lnTo>
                  <a:pt x="0" y="0"/>
                </a:lnTo>
                <a:close/>
              </a:path>
            </a:pathLst>
          </a:custGeom>
          <a:solidFill>
            <a:srgbClr val="CC9900"/>
          </a:solidFill>
        </p:spPr>
        <p:txBody>
          <a:bodyPr wrap="square" lIns="0" tIns="0" rIns="0" bIns="0" rtlCol="0"/>
          <a:lstStyle/>
          <a:p>
            <a:endParaRPr/>
          </a:p>
        </p:txBody>
      </p:sp>
      <p:sp>
        <p:nvSpPr>
          <p:cNvPr id="98" name="object 98"/>
          <p:cNvSpPr txBox="1"/>
          <p:nvPr/>
        </p:nvSpPr>
        <p:spPr>
          <a:xfrm>
            <a:off x="6750804" y="1525423"/>
            <a:ext cx="746760" cy="492443"/>
          </a:xfrm>
          <a:prstGeom prst="rect">
            <a:avLst/>
          </a:prstGeom>
        </p:spPr>
        <p:txBody>
          <a:bodyPr vert="horz" wrap="square" lIns="0" tIns="0" rIns="0" bIns="0" rtlCol="0">
            <a:spAutoFit/>
          </a:bodyPr>
          <a:lstStyle/>
          <a:p>
            <a:pPr marL="12700" marR="5080"/>
            <a:r>
              <a:rPr sz="1600" spc="-5" dirty="0">
                <a:latin typeface="Arial"/>
                <a:cs typeface="Arial"/>
              </a:rPr>
              <a:t>dark  </a:t>
            </a:r>
            <a:r>
              <a:rPr sz="1600" dirty="0">
                <a:latin typeface="Arial"/>
                <a:cs typeface="Arial"/>
              </a:rPr>
              <a:t>i</a:t>
            </a:r>
            <a:r>
              <a:rPr sz="1600" spc="-5" dirty="0">
                <a:latin typeface="Arial"/>
                <a:cs typeface="Arial"/>
              </a:rPr>
              <a:t>nte</a:t>
            </a:r>
            <a:r>
              <a:rPr sz="1600" spc="-11" dirty="0">
                <a:latin typeface="Arial"/>
                <a:cs typeface="Arial"/>
              </a:rPr>
              <a:t>r</a:t>
            </a:r>
            <a:r>
              <a:rPr sz="1600" dirty="0">
                <a:latin typeface="Arial"/>
                <a:cs typeface="Arial"/>
              </a:rPr>
              <a:t>i</a:t>
            </a:r>
            <a:r>
              <a:rPr sz="1600" spc="-5" dirty="0">
                <a:latin typeface="Arial"/>
                <a:cs typeface="Arial"/>
              </a:rPr>
              <a:t>o</a:t>
            </a:r>
            <a:r>
              <a:rPr sz="1600" spc="-11" dirty="0">
                <a:latin typeface="Arial"/>
                <a:cs typeface="Arial"/>
              </a:rPr>
              <a:t>r</a:t>
            </a:r>
            <a:r>
              <a:rPr sz="1600" spc="-5" dirty="0">
                <a:latin typeface="Arial"/>
                <a:cs typeface="Arial"/>
              </a:rPr>
              <a:t>s</a:t>
            </a:r>
            <a:endParaRPr sz="1600">
              <a:latin typeface="Arial"/>
              <a:cs typeface="Arial"/>
            </a:endParaRPr>
          </a:p>
        </p:txBody>
      </p:sp>
      <p:sp>
        <p:nvSpPr>
          <p:cNvPr id="99" name="object 99"/>
          <p:cNvSpPr/>
          <p:nvPr/>
        </p:nvSpPr>
        <p:spPr>
          <a:xfrm>
            <a:off x="6717793" y="2025396"/>
            <a:ext cx="1359407" cy="937259"/>
          </a:xfrm>
          <a:prstGeom prst="rect">
            <a:avLst/>
          </a:prstGeom>
          <a:blipFill>
            <a:blip r:embed="rId40" cstate="print"/>
            <a:stretch>
              <a:fillRect/>
            </a:stretch>
          </a:blipFill>
        </p:spPr>
        <p:txBody>
          <a:bodyPr wrap="square" lIns="0" tIns="0" rIns="0" bIns="0" rtlCol="0"/>
          <a:lstStyle/>
          <a:p>
            <a:endParaRPr/>
          </a:p>
        </p:txBody>
      </p:sp>
      <p:sp>
        <p:nvSpPr>
          <p:cNvPr id="100" name="object 100"/>
          <p:cNvSpPr/>
          <p:nvPr/>
        </p:nvSpPr>
        <p:spPr>
          <a:xfrm>
            <a:off x="6687312" y="2010158"/>
            <a:ext cx="1403603" cy="1021079"/>
          </a:xfrm>
          <a:prstGeom prst="rect">
            <a:avLst/>
          </a:prstGeom>
          <a:blipFill>
            <a:blip r:embed="rId41" cstate="print"/>
            <a:stretch>
              <a:fillRect/>
            </a:stretch>
          </a:blipFill>
        </p:spPr>
        <p:txBody>
          <a:bodyPr wrap="square" lIns="0" tIns="0" rIns="0" bIns="0" rtlCol="0"/>
          <a:lstStyle/>
          <a:p>
            <a:endParaRPr/>
          </a:p>
        </p:txBody>
      </p:sp>
      <p:sp>
        <p:nvSpPr>
          <p:cNvPr id="101" name="object 101"/>
          <p:cNvSpPr/>
          <p:nvPr/>
        </p:nvSpPr>
        <p:spPr>
          <a:xfrm>
            <a:off x="6744070" y="2052143"/>
            <a:ext cx="1252855" cy="831215"/>
          </a:xfrm>
          <a:custGeom>
            <a:avLst/>
            <a:gdLst/>
            <a:ahLst/>
            <a:cxnLst/>
            <a:rect l="l" t="t" r="r" b="b"/>
            <a:pathLst>
              <a:path w="1252854" h="831214">
                <a:moveTo>
                  <a:pt x="0" y="0"/>
                </a:moveTo>
                <a:lnTo>
                  <a:pt x="1252270" y="0"/>
                </a:lnTo>
                <a:lnTo>
                  <a:pt x="1252270" y="830999"/>
                </a:lnTo>
                <a:lnTo>
                  <a:pt x="0" y="830999"/>
                </a:lnTo>
                <a:lnTo>
                  <a:pt x="0" y="0"/>
                </a:lnTo>
                <a:close/>
              </a:path>
            </a:pathLst>
          </a:custGeom>
          <a:solidFill>
            <a:srgbClr val="CC9900"/>
          </a:solidFill>
        </p:spPr>
        <p:txBody>
          <a:bodyPr wrap="square" lIns="0" tIns="0" rIns="0" bIns="0" rtlCol="0"/>
          <a:lstStyle/>
          <a:p>
            <a:endParaRPr/>
          </a:p>
        </p:txBody>
      </p:sp>
      <p:sp>
        <p:nvSpPr>
          <p:cNvPr id="102" name="object 102"/>
          <p:cNvSpPr txBox="1"/>
          <p:nvPr/>
        </p:nvSpPr>
        <p:spPr>
          <a:xfrm>
            <a:off x="6822812" y="2092775"/>
            <a:ext cx="894080" cy="246221"/>
          </a:xfrm>
          <a:prstGeom prst="rect">
            <a:avLst/>
          </a:prstGeom>
        </p:spPr>
        <p:txBody>
          <a:bodyPr vert="horz" wrap="square" lIns="0" tIns="0" rIns="0" bIns="0" rtlCol="0">
            <a:spAutoFit/>
          </a:bodyPr>
          <a:lstStyle/>
          <a:p>
            <a:pPr marL="12700"/>
            <a:r>
              <a:rPr sz="1600" spc="-5" dirty="0">
                <a:latin typeface="Arial"/>
                <a:cs typeface="Arial"/>
              </a:rPr>
              <a:t>door</a:t>
            </a:r>
            <a:r>
              <a:rPr sz="1600" spc="-80" dirty="0">
                <a:latin typeface="Arial"/>
                <a:cs typeface="Arial"/>
              </a:rPr>
              <a:t> </a:t>
            </a:r>
            <a:r>
              <a:rPr sz="1600" spc="-5" dirty="0">
                <a:latin typeface="Arial"/>
                <a:cs typeface="Arial"/>
              </a:rPr>
              <a:t>hard</a:t>
            </a:r>
            <a:endParaRPr sz="1600">
              <a:latin typeface="Arial"/>
              <a:cs typeface="Arial"/>
            </a:endParaRPr>
          </a:p>
        </p:txBody>
      </p:sp>
      <p:sp>
        <p:nvSpPr>
          <p:cNvPr id="103" name="object 103"/>
          <p:cNvSpPr txBox="1"/>
          <p:nvPr/>
        </p:nvSpPr>
        <p:spPr>
          <a:xfrm>
            <a:off x="6822813" y="2580453"/>
            <a:ext cx="1021715" cy="246221"/>
          </a:xfrm>
          <a:prstGeom prst="rect">
            <a:avLst/>
          </a:prstGeom>
        </p:spPr>
        <p:txBody>
          <a:bodyPr vert="horz" wrap="square" lIns="0" tIns="0" rIns="0" bIns="0" rtlCol="0">
            <a:spAutoFit/>
          </a:bodyPr>
          <a:lstStyle/>
          <a:p>
            <a:pPr marL="12700"/>
            <a:r>
              <a:rPr sz="1600" spc="-5" dirty="0">
                <a:latin typeface="Arial"/>
                <a:cs typeface="Arial"/>
              </a:rPr>
              <a:t>from</a:t>
            </a:r>
            <a:r>
              <a:rPr sz="1600" spc="-65" dirty="0">
                <a:latin typeface="Arial"/>
                <a:cs typeface="Arial"/>
              </a:rPr>
              <a:t> </a:t>
            </a:r>
            <a:r>
              <a:rPr sz="1600" dirty="0">
                <a:latin typeface="Arial"/>
                <a:cs typeface="Arial"/>
              </a:rPr>
              <a:t>inside</a:t>
            </a:r>
            <a:endParaRPr sz="1600">
              <a:latin typeface="Arial"/>
              <a:cs typeface="Arial"/>
            </a:endParaRPr>
          </a:p>
        </p:txBody>
      </p:sp>
      <p:sp>
        <p:nvSpPr>
          <p:cNvPr id="104" name="object 104"/>
          <p:cNvSpPr/>
          <p:nvPr/>
        </p:nvSpPr>
        <p:spPr>
          <a:xfrm>
            <a:off x="4917949" y="2610612"/>
            <a:ext cx="1042415" cy="1184147"/>
          </a:xfrm>
          <a:prstGeom prst="rect">
            <a:avLst/>
          </a:prstGeom>
          <a:blipFill>
            <a:blip r:embed="rId4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5" name="object 105"/>
          <p:cNvSpPr/>
          <p:nvPr/>
        </p:nvSpPr>
        <p:spPr>
          <a:xfrm>
            <a:off x="4887469" y="2595384"/>
            <a:ext cx="1139951" cy="1264907"/>
          </a:xfrm>
          <a:prstGeom prst="rect">
            <a:avLst/>
          </a:prstGeom>
          <a:blipFill>
            <a:blip r:embed="rId43" cstate="print"/>
            <a:stretch>
              <a:fillRect/>
            </a:stretch>
          </a:blipFill>
        </p:spPr>
        <p:txBody>
          <a:bodyPr wrap="square" lIns="0" tIns="0" rIns="0" bIns="0" rtlCol="0"/>
          <a:lstStyle/>
          <a:p>
            <a:endParaRPr/>
          </a:p>
        </p:txBody>
      </p:sp>
      <p:sp>
        <p:nvSpPr>
          <p:cNvPr id="106" name="object 106"/>
          <p:cNvSpPr/>
          <p:nvPr/>
        </p:nvSpPr>
        <p:spPr>
          <a:xfrm>
            <a:off x="4943869" y="2636913"/>
            <a:ext cx="936625" cy="1077595"/>
          </a:xfrm>
          <a:custGeom>
            <a:avLst/>
            <a:gdLst/>
            <a:ahLst/>
            <a:cxnLst/>
            <a:rect l="l" t="t" r="r" b="b"/>
            <a:pathLst>
              <a:path w="936625" h="1077595">
                <a:moveTo>
                  <a:pt x="0" y="0"/>
                </a:moveTo>
                <a:lnTo>
                  <a:pt x="936104" y="0"/>
                </a:lnTo>
                <a:lnTo>
                  <a:pt x="936104" y="1077214"/>
                </a:lnTo>
                <a:lnTo>
                  <a:pt x="0" y="1077214"/>
                </a:lnTo>
                <a:lnTo>
                  <a:pt x="0" y="0"/>
                </a:lnTo>
                <a:close/>
              </a:path>
            </a:pathLst>
          </a:custGeom>
          <a:solidFill>
            <a:srgbClr val="CC9900"/>
          </a:solidFill>
        </p:spPr>
        <p:txBody>
          <a:bodyPr wrap="square" lIns="0" tIns="0" rIns="0" bIns="0" rtlCol="0"/>
          <a:lstStyle/>
          <a:p>
            <a:endParaRPr/>
          </a:p>
        </p:txBody>
      </p:sp>
      <p:sp>
        <p:nvSpPr>
          <p:cNvPr id="107" name="object 107"/>
          <p:cNvSpPr txBox="1"/>
          <p:nvPr/>
        </p:nvSpPr>
        <p:spPr>
          <a:xfrm>
            <a:off x="5022613" y="2677552"/>
            <a:ext cx="757555" cy="984885"/>
          </a:xfrm>
          <a:prstGeom prst="rect">
            <a:avLst/>
          </a:prstGeom>
        </p:spPr>
        <p:txBody>
          <a:bodyPr vert="horz" wrap="square" lIns="0" tIns="0" rIns="0" bIns="0" rtlCol="0">
            <a:spAutoFit/>
          </a:bodyPr>
          <a:lstStyle/>
          <a:p>
            <a:pPr marL="12700" marR="5080"/>
            <a:r>
              <a:rPr sz="1600" spc="-5" dirty="0">
                <a:latin typeface="Arial"/>
                <a:cs typeface="Arial"/>
              </a:rPr>
              <a:t>danger  of  </a:t>
            </a:r>
            <a:r>
              <a:rPr sz="1600" dirty="0">
                <a:latin typeface="Arial"/>
                <a:cs typeface="Arial"/>
              </a:rPr>
              <a:t>falling  </a:t>
            </a:r>
            <a:r>
              <a:rPr sz="1600" spc="-5" dirty="0">
                <a:latin typeface="Arial"/>
                <a:cs typeface="Arial"/>
              </a:rPr>
              <a:t>into</a:t>
            </a:r>
            <a:r>
              <a:rPr sz="1600" spc="-85" dirty="0">
                <a:latin typeface="Arial"/>
                <a:cs typeface="Arial"/>
              </a:rPr>
              <a:t> </a:t>
            </a:r>
            <a:r>
              <a:rPr sz="1600" spc="-5" dirty="0">
                <a:latin typeface="Arial"/>
                <a:cs typeface="Arial"/>
              </a:rPr>
              <a:t>well</a:t>
            </a:r>
            <a:endParaRPr sz="1600">
              <a:latin typeface="Arial"/>
              <a:cs typeface="Arial"/>
            </a:endParaRPr>
          </a:p>
        </p:txBody>
      </p:sp>
      <p:sp>
        <p:nvSpPr>
          <p:cNvPr id="113" name="object 113"/>
          <p:cNvSpPr/>
          <p:nvPr/>
        </p:nvSpPr>
        <p:spPr>
          <a:xfrm>
            <a:off x="5565648" y="1520954"/>
            <a:ext cx="1187195" cy="691895"/>
          </a:xfrm>
          <a:prstGeom prst="rect">
            <a:avLst/>
          </a:prstGeom>
          <a:blipFill>
            <a:blip r:embed="rId4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4" name="object 114"/>
          <p:cNvSpPr/>
          <p:nvPr/>
        </p:nvSpPr>
        <p:spPr>
          <a:xfrm>
            <a:off x="5535169" y="1505714"/>
            <a:ext cx="1194815" cy="777239"/>
          </a:xfrm>
          <a:prstGeom prst="rect">
            <a:avLst/>
          </a:prstGeom>
          <a:blipFill>
            <a:blip r:embed="rId4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 name="object 115"/>
          <p:cNvSpPr/>
          <p:nvPr/>
        </p:nvSpPr>
        <p:spPr>
          <a:xfrm>
            <a:off x="5591950" y="1548080"/>
            <a:ext cx="1080135" cy="584835"/>
          </a:xfrm>
          <a:custGeom>
            <a:avLst/>
            <a:gdLst/>
            <a:ahLst/>
            <a:cxnLst/>
            <a:rect l="l" t="t" r="r" b="b"/>
            <a:pathLst>
              <a:path w="1080135" h="584835">
                <a:moveTo>
                  <a:pt x="0" y="0"/>
                </a:moveTo>
                <a:lnTo>
                  <a:pt x="1080122" y="0"/>
                </a:lnTo>
                <a:lnTo>
                  <a:pt x="1080122" y="584771"/>
                </a:lnTo>
                <a:lnTo>
                  <a:pt x="0" y="584771"/>
                </a:lnTo>
                <a:lnTo>
                  <a:pt x="0" y="0"/>
                </a:lnTo>
                <a:close/>
              </a:path>
            </a:pathLst>
          </a:custGeom>
          <a:solidFill>
            <a:srgbClr val="CC9900"/>
          </a:solidFill>
        </p:spPr>
        <p:txBody>
          <a:bodyPr wrap="square" lIns="0" tIns="0" rIns="0" bIns="0" rtlCol="0"/>
          <a:lstStyle/>
          <a:p>
            <a:endParaRPr/>
          </a:p>
        </p:txBody>
      </p:sp>
      <p:sp>
        <p:nvSpPr>
          <p:cNvPr id="116" name="object 116"/>
          <p:cNvSpPr txBox="1"/>
          <p:nvPr/>
        </p:nvSpPr>
        <p:spPr>
          <a:xfrm>
            <a:off x="5670684" y="1588720"/>
            <a:ext cx="814069" cy="492443"/>
          </a:xfrm>
          <a:prstGeom prst="rect">
            <a:avLst/>
          </a:prstGeom>
        </p:spPr>
        <p:txBody>
          <a:bodyPr vert="horz" wrap="square" lIns="0" tIns="0" rIns="0" bIns="0" rtlCol="0">
            <a:spAutoFit/>
          </a:bodyPr>
          <a:lstStyle/>
          <a:p>
            <a:pPr marL="12700" marR="5080"/>
            <a:r>
              <a:rPr sz="1600" spc="-5" dirty="0">
                <a:latin typeface="Arial"/>
                <a:cs typeface="Arial"/>
              </a:rPr>
              <a:t>high</a:t>
            </a:r>
            <a:r>
              <a:rPr sz="1600" spc="-85" dirty="0">
                <a:latin typeface="Arial"/>
                <a:cs typeface="Arial"/>
              </a:rPr>
              <a:t> </a:t>
            </a:r>
            <a:r>
              <a:rPr sz="1600" spc="-5" dirty="0">
                <a:latin typeface="Arial"/>
                <a:cs typeface="Arial"/>
              </a:rPr>
              <a:t>well  wall</a:t>
            </a:r>
            <a:endParaRPr sz="1600">
              <a:latin typeface="Arial"/>
              <a:cs typeface="Arial"/>
            </a:endParaRPr>
          </a:p>
        </p:txBody>
      </p:sp>
      <p:sp>
        <p:nvSpPr>
          <p:cNvPr id="117" name="object 117"/>
          <p:cNvSpPr/>
          <p:nvPr/>
        </p:nvSpPr>
        <p:spPr>
          <a:xfrm>
            <a:off x="3549397" y="4626864"/>
            <a:ext cx="2252471" cy="937259"/>
          </a:xfrm>
          <a:prstGeom prst="rect">
            <a:avLst/>
          </a:prstGeom>
          <a:blipFill>
            <a:blip r:embed="rId46" cstate="print"/>
            <a:stretch>
              <a:fillRect/>
            </a:stretch>
          </a:blipFill>
        </p:spPr>
        <p:txBody>
          <a:bodyPr wrap="square" lIns="0" tIns="0" rIns="0" bIns="0" rtlCol="0"/>
          <a:lstStyle/>
          <a:p>
            <a:endParaRPr/>
          </a:p>
        </p:txBody>
      </p:sp>
      <p:sp>
        <p:nvSpPr>
          <p:cNvPr id="118" name="object 118"/>
          <p:cNvSpPr/>
          <p:nvPr/>
        </p:nvSpPr>
        <p:spPr>
          <a:xfrm>
            <a:off x="3518918" y="4611625"/>
            <a:ext cx="2325623" cy="1021079"/>
          </a:xfrm>
          <a:prstGeom prst="rect">
            <a:avLst/>
          </a:prstGeom>
          <a:blipFill>
            <a:blip r:embed="rId47" cstate="print"/>
            <a:stretch>
              <a:fillRect/>
            </a:stretch>
          </a:blipFill>
        </p:spPr>
        <p:txBody>
          <a:bodyPr wrap="square" lIns="0" tIns="0" rIns="0" bIns="0" rtlCol="0"/>
          <a:lstStyle/>
          <a:p>
            <a:endParaRPr/>
          </a:p>
        </p:txBody>
      </p:sp>
      <p:sp>
        <p:nvSpPr>
          <p:cNvPr id="119" name="object 119"/>
          <p:cNvSpPr/>
          <p:nvPr/>
        </p:nvSpPr>
        <p:spPr>
          <a:xfrm>
            <a:off x="3575723" y="4653142"/>
            <a:ext cx="2146300" cy="831215"/>
          </a:xfrm>
          <a:custGeom>
            <a:avLst/>
            <a:gdLst/>
            <a:ahLst/>
            <a:cxnLst/>
            <a:rect l="l" t="t" r="r" b="b"/>
            <a:pathLst>
              <a:path w="2146300" h="831214">
                <a:moveTo>
                  <a:pt x="0" y="0"/>
                </a:moveTo>
                <a:lnTo>
                  <a:pt x="2145715" y="0"/>
                </a:lnTo>
                <a:lnTo>
                  <a:pt x="2145715" y="830999"/>
                </a:lnTo>
                <a:lnTo>
                  <a:pt x="0" y="830999"/>
                </a:lnTo>
                <a:lnTo>
                  <a:pt x="0" y="0"/>
                </a:lnTo>
                <a:close/>
              </a:path>
            </a:pathLst>
          </a:custGeom>
          <a:solidFill>
            <a:srgbClr val="00B0F0"/>
          </a:solidFill>
        </p:spPr>
        <p:txBody>
          <a:bodyPr wrap="square" lIns="0" tIns="0" rIns="0" bIns="0" rtlCol="0"/>
          <a:lstStyle/>
          <a:p>
            <a:endParaRPr/>
          </a:p>
        </p:txBody>
      </p:sp>
      <p:sp>
        <p:nvSpPr>
          <p:cNvPr id="120" name="object 120"/>
          <p:cNvSpPr txBox="1"/>
          <p:nvPr/>
        </p:nvSpPr>
        <p:spPr>
          <a:xfrm>
            <a:off x="3654459" y="4693775"/>
            <a:ext cx="1943100" cy="738664"/>
          </a:xfrm>
          <a:prstGeom prst="rect">
            <a:avLst/>
          </a:prstGeom>
        </p:spPr>
        <p:txBody>
          <a:bodyPr vert="horz" wrap="square" lIns="0" tIns="0" rIns="0" bIns="0" rtlCol="0">
            <a:spAutoFit/>
          </a:bodyPr>
          <a:lstStyle/>
          <a:p>
            <a:pPr marL="12700" marR="5080"/>
            <a:r>
              <a:rPr sz="1600" dirty="0">
                <a:latin typeface="Arial"/>
                <a:cs typeface="Arial"/>
              </a:rPr>
              <a:t>lack </a:t>
            </a:r>
            <a:r>
              <a:rPr sz="1600" spc="-5" dirty="0">
                <a:latin typeface="Arial"/>
                <a:cs typeface="Arial"/>
              </a:rPr>
              <a:t>of info on  accessibility options  &amp; MHM</a:t>
            </a:r>
            <a:r>
              <a:rPr sz="1600" spc="-51" dirty="0">
                <a:latin typeface="Arial"/>
                <a:cs typeface="Arial"/>
              </a:rPr>
              <a:t> </a:t>
            </a:r>
            <a:r>
              <a:rPr sz="1600" spc="-5" dirty="0">
                <a:latin typeface="Arial"/>
                <a:cs typeface="Arial"/>
              </a:rPr>
              <a:t>requirements</a:t>
            </a:r>
            <a:endParaRPr sz="1600">
              <a:latin typeface="Arial"/>
              <a:cs typeface="Arial"/>
            </a:endParaRPr>
          </a:p>
        </p:txBody>
      </p:sp>
      <p:sp>
        <p:nvSpPr>
          <p:cNvPr id="121" name="object 121"/>
          <p:cNvSpPr/>
          <p:nvPr/>
        </p:nvSpPr>
        <p:spPr>
          <a:xfrm>
            <a:off x="8493252" y="4660393"/>
            <a:ext cx="2174747" cy="1182623"/>
          </a:xfrm>
          <a:prstGeom prst="rect">
            <a:avLst/>
          </a:prstGeom>
          <a:blipFill>
            <a:blip r:embed="rId48" cstate="print"/>
            <a:stretch>
              <a:fillRect/>
            </a:stretch>
          </a:blipFill>
        </p:spPr>
        <p:txBody>
          <a:bodyPr wrap="square" lIns="0" tIns="0" rIns="0" bIns="0" rtlCol="0"/>
          <a:lstStyle/>
          <a:p>
            <a:endParaRPr/>
          </a:p>
        </p:txBody>
      </p:sp>
      <p:sp>
        <p:nvSpPr>
          <p:cNvPr id="122" name="object 122"/>
          <p:cNvSpPr/>
          <p:nvPr/>
        </p:nvSpPr>
        <p:spPr>
          <a:xfrm>
            <a:off x="8462772" y="4645154"/>
            <a:ext cx="2205227" cy="1264919"/>
          </a:xfrm>
          <a:prstGeom prst="rect">
            <a:avLst/>
          </a:prstGeom>
          <a:blipFill>
            <a:blip r:embed="rId49" cstate="print"/>
            <a:stretch>
              <a:fillRect/>
            </a:stretch>
          </a:blipFill>
        </p:spPr>
        <p:txBody>
          <a:bodyPr wrap="square" lIns="0" tIns="0" rIns="0" bIns="0" rtlCol="0"/>
          <a:lstStyle/>
          <a:p>
            <a:endParaRPr/>
          </a:p>
        </p:txBody>
      </p:sp>
      <p:sp>
        <p:nvSpPr>
          <p:cNvPr id="123" name="object 123"/>
          <p:cNvSpPr/>
          <p:nvPr/>
        </p:nvSpPr>
        <p:spPr>
          <a:xfrm>
            <a:off x="8520291" y="4686237"/>
            <a:ext cx="2112645" cy="1077595"/>
          </a:xfrm>
          <a:custGeom>
            <a:avLst/>
            <a:gdLst/>
            <a:ahLst/>
            <a:cxnLst/>
            <a:rect l="l" t="t" r="r" b="b"/>
            <a:pathLst>
              <a:path w="2112645" h="1077595">
                <a:moveTo>
                  <a:pt x="0" y="0"/>
                </a:moveTo>
                <a:lnTo>
                  <a:pt x="2112213" y="0"/>
                </a:lnTo>
                <a:lnTo>
                  <a:pt x="2112213" y="1077214"/>
                </a:lnTo>
                <a:lnTo>
                  <a:pt x="0" y="1077214"/>
                </a:lnTo>
                <a:lnTo>
                  <a:pt x="0" y="0"/>
                </a:lnTo>
                <a:close/>
              </a:path>
            </a:pathLst>
          </a:custGeom>
          <a:solidFill>
            <a:srgbClr val="00B0F0"/>
          </a:solidFill>
        </p:spPr>
        <p:txBody>
          <a:bodyPr wrap="square" lIns="0" tIns="0" rIns="0" bIns="0" rtlCol="0"/>
          <a:lstStyle/>
          <a:p>
            <a:endParaRPr/>
          </a:p>
        </p:txBody>
      </p:sp>
      <p:sp>
        <p:nvSpPr>
          <p:cNvPr id="124" name="object 124"/>
          <p:cNvSpPr txBox="1"/>
          <p:nvPr/>
        </p:nvSpPr>
        <p:spPr>
          <a:xfrm>
            <a:off x="8599032" y="4726875"/>
            <a:ext cx="1831339" cy="246221"/>
          </a:xfrm>
          <a:prstGeom prst="rect">
            <a:avLst/>
          </a:prstGeom>
        </p:spPr>
        <p:txBody>
          <a:bodyPr vert="horz" wrap="square" lIns="0" tIns="0" rIns="0" bIns="0" rtlCol="0">
            <a:spAutoFit/>
          </a:bodyPr>
          <a:lstStyle/>
          <a:p>
            <a:pPr marL="12700"/>
            <a:r>
              <a:rPr sz="1600" dirty="0">
                <a:latin typeface="Arial"/>
                <a:cs typeface="Arial"/>
              </a:rPr>
              <a:t>lack </a:t>
            </a:r>
            <a:r>
              <a:rPr sz="1600" spc="-5" dirty="0">
                <a:latin typeface="Arial"/>
                <a:cs typeface="Arial"/>
              </a:rPr>
              <a:t>of knowledge</a:t>
            </a:r>
            <a:r>
              <a:rPr sz="1600" spc="-60" dirty="0">
                <a:latin typeface="Arial"/>
                <a:cs typeface="Arial"/>
              </a:rPr>
              <a:t> </a:t>
            </a:r>
            <a:r>
              <a:rPr sz="1600" spc="-5" dirty="0">
                <a:latin typeface="Arial"/>
                <a:cs typeface="Arial"/>
              </a:rPr>
              <a:t>&amp;</a:t>
            </a:r>
            <a:endParaRPr sz="1600">
              <a:latin typeface="Arial"/>
              <a:cs typeface="Arial"/>
            </a:endParaRPr>
          </a:p>
        </p:txBody>
      </p:sp>
      <p:sp>
        <p:nvSpPr>
          <p:cNvPr id="125" name="object 125"/>
          <p:cNvSpPr txBox="1"/>
          <p:nvPr/>
        </p:nvSpPr>
        <p:spPr>
          <a:xfrm>
            <a:off x="8599031" y="4970713"/>
            <a:ext cx="1864360" cy="738664"/>
          </a:xfrm>
          <a:prstGeom prst="rect">
            <a:avLst/>
          </a:prstGeom>
        </p:spPr>
        <p:txBody>
          <a:bodyPr vert="horz" wrap="square" lIns="0" tIns="0" rIns="0" bIns="0" rtlCol="0">
            <a:spAutoFit/>
          </a:bodyPr>
          <a:lstStyle/>
          <a:p>
            <a:pPr marL="12700" marR="5080"/>
            <a:r>
              <a:rPr sz="1600" dirty="0">
                <a:latin typeface="Arial"/>
                <a:cs typeface="Arial"/>
              </a:rPr>
              <a:t>skills </a:t>
            </a:r>
            <a:r>
              <a:rPr sz="1600" spc="-5" dirty="0">
                <a:latin typeface="Arial"/>
                <a:cs typeface="Arial"/>
              </a:rPr>
              <a:t>of technicians  about accessibility</a:t>
            </a:r>
            <a:r>
              <a:rPr sz="1600" spc="-40" dirty="0">
                <a:latin typeface="Arial"/>
                <a:cs typeface="Arial"/>
              </a:rPr>
              <a:t> </a:t>
            </a:r>
            <a:r>
              <a:rPr sz="1600" spc="-5" dirty="0">
                <a:latin typeface="Arial"/>
                <a:cs typeface="Arial"/>
              </a:rPr>
              <a:t>&amp;  MHM</a:t>
            </a:r>
            <a:endParaRPr sz="1600">
              <a:latin typeface="Arial"/>
              <a:cs typeface="Arial"/>
            </a:endParaRPr>
          </a:p>
        </p:txBody>
      </p:sp>
      <p:sp>
        <p:nvSpPr>
          <p:cNvPr id="126" name="object 126"/>
          <p:cNvSpPr/>
          <p:nvPr/>
        </p:nvSpPr>
        <p:spPr>
          <a:xfrm>
            <a:off x="8734043" y="5812536"/>
            <a:ext cx="1906523" cy="937259"/>
          </a:xfrm>
          <a:prstGeom prst="rect">
            <a:avLst/>
          </a:prstGeom>
          <a:blipFill>
            <a:blip r:embed="rId50" cstate="print"/>
            <a:stretch>
              <a:fillRect/>
            </a:stretch>
          </a:blipFill>
        </p:spPr>
        <p:txBody>
          <a:bodyPr wrap="square" lIns="0" tIns="0" rIns="0" bIns="0" rtlCol="0"/>
          <a:lstStyle/>
          <a:p>
            <a:endParaRPr/>
          </a:p>
        </p:txBody>
      </p:sp>
      <p:sp>
        <p:nvSpPr>
          <p:cNvPr id="127" name="object 127"/>
          <p:cNvSpPr/>
          <p:nvPr/>
        </p:nvSpPr>
        <p:spPr>
          <a:xfrm>
            <a:off x="8703564" y="5797297"/>
            <a:ext cx="1863851" cy="1021079"/>
          </a:xfrm>
          <a:prstGeom prst="rect">
            <a:avLst/>
          </a:prstGeom>
          <a:blipFill>
            <a:blip r:embed="rId51" cstate="print"/>
            <a:stretch>
              <a:fillRect/>
            </a:stretch>
          </a:blipFill>
        </p:spPr>
        <p:txBody>
          <a:bodyPr wrap="square" lIns="0" tIns="0" rIns="0" bIns="0" rtlCol="0"/>
          <a:lstStyle/>
          <a:p>
            <a:endParaRPr/>
          </a:p>
        </p:txBody>
      </p:sp>
      <p:sp>
        <p:nvSpPr>
          <p:cNvPr id="128" name="object 128"/>
          <p:cNvSpPr/>
          <p:nvPr/>
        </p:nvSpPr>
        <p:spPr>
          <a:xfrm>
            <a:off x="8945131" y="5838369"/>
            <a:ext cx="1615440" cy="831215"/>
          </a:xfrm>
          <a:custGeom>
            <a:avLst/>
            <a:gdLst/>
            <a:ahLst/>
            <a:cxnLst/>
            <a:rect l="l" t="t" r="r" b="b"/>
            <a:pathLst>
              <a:path w="1615440" h="831215">
                <a:moveTo>
                  <a:pt x="0" y="830999"/>
                </a:moveTo>
                <a:lnTo>
                  <a:pt x="1615363" y="830999"/>
                </a:lnTo>
                <a:lnTo>
                  <a:pt x="1615363" y="0"/>
                </a:lnTo>
                <a:lnTo>
                  <a:pt x="0" y="0"/>
                </a:lnTo>
                <a:lnTo>
                  <a:pt x="0" y="830999"/>
                </a:lnTo>
                <a:close/>
              </a:path>
            </a:pathLst>
          </a:custGeom>
          <a:solidFill>
            <a:srgbClr val="FF0000"/>
          </a:solidFill>
        </p:spPr>
        <p:txBody>
          <a:bodyPr wrap="square" lIns="0" tIns="0" rIns="0" bIns="0" rtlCol="0"/>
          <a:lstStyle/>
          <a:p>
            <a:endParaRPr/>
          </a:p>
        </p:txBody>
      </p:sp>
      <p:sp>
        <p:nvSpPr>
          <p:cNvPr id="129" name="object 129"/>
          <p:cNvSpPr txBox="1"/>
          <p:nvPr/>
        </p:nvSpPr>
        <p:spPr>
          <a:xfrm>
            <a:off x="8895385" y="5879002"/>
            <a:ext cx="972819" cy="246221"/>
          </a:xfrm>
          <a:prstGeom prst="rect">
            <a:avLst/>
          </a:prstGeom>
        </p:spPr>
        <p:txBody>
          <a:bodyPr vert="horz" wrap="square" lIns="0" tIns="0" rIns="0" bIns="0" rtlCol="0">
            <a:spAutoFit/>
          </a:bodyPr>
          <a:lstStyle/>
          <a:p>
            <a:pPr marL="12700"/>
            <a:r>
              <a:rPr sz="1600" spc="-5" dirty="0">
                <a:latin typeface="Arial"/>
                <a:cs typeface="Arial"/>
              </a:rPr>
              <a:t>aboos</a:t>
            </a:r>
            <a:r>
              <a:rPr sz="1600" spc="-75" dirty="0">
                <a:latin typeface="Arial"/>
                <a:cs typeface="Arial"/>
              </a:rPr>
              <a:t> </a:t>
            </a:r>
            <a:r>
              <a:rPr sz="1600" spc="-5" dirty="0">
                <a:latin typeface="Arial"/>
                <a:cs typeface="Arial"/>
              </a:rPr>
              <a:t>and</a:t>
            </a:r>
            <a:endParaRPr sz="1600">
              <a:latin typeface="Arial"/>
              <a:cs typeface="Arial"/>
            </a:endParaRPr>
          </a:p>
        </p:txBody>
      </p:sp>
      <p:sp>
        <p:nvSpPr>
          <p:cNvPr id="130" name="object 130"/>
          <p:cNvSpPr txBox="1"/>
          <p:nvPr/>
        </p:nvSpPr>
        <p:spPr>
          <a:xfrm>
            <a:off x="7104114" y="5746027"/>
            <a:ext cx="1906271" cy="626454"/>
          </a:xfrm>
          <a:prstGeom prst="rect">
            <a:avLst/>
          </a:prstGeom>
        </p:spPr>
        <p:txBody>
          <a:bodyPr vert="horz" wrap="square" lIns="0" tIns="132715" rIns="0" bIns="0" rtlCol="0">
            <a:spAutoFit/>
          </a:bodyPr>
          <a:lstStyle/>
          <a:p>
            <a:pPr marL="1747476">
              <a:spcBef>
                <a:spcPts val="1045"/>
              </a:spcBef>
            </a:pPr>
            <a:r>
              <a:rPr sz="1600" spc="-5" dirty="0">
                <a:latin typeface="Arial"/>
                <a:cs typeface="Arial"/>
              </a:rPr>
              <a:t>t  </a:t>
            </a:r>
            <a:r>
              <a:rPr sz="1600" dirty="0">
                <a:latin typeface="Arial"/>
                <a:cs typeface="Arial"/>
              </a:rPr>
              <a:t>i</a:t>
            </a:r>
            <a:r>
              <a:rPr sz="1600" spc="-5" dirty="0">
                <a:latin typeface="Arial"/>
                <a:cs typeface="Arial"/>
              </a:rPr>
              <a:t>g</a:t>
            </a:r>
            <a:endParaRPr sz="1600">
              <a:latin typeface="Arial"/>
              <a:cs typeface="Arial"/>
            </a:endParaRPr>
          </a:p>
        </p:txBody>
      </p:sp>
      <p:sp>
        <p:nvSpPr>
          <p:cNvPr id="131" name="object 131"/>
          <p:cNvSpPr txBox="1"/>
          <p:nvPr/>
        </p:nvSpPr>
        <p:spPr>
          <a:xfrm>
            <a:off x="8997461" y="6122841"/>
            <a:ext cx="1322071" cy="246221"/>
          </a:xfrm>
          <a:prstGeom prst="rect">
            <a:avLst/>
          </a:prstGeom>
        </p:spPr>
        <p:txBody>
          <a:bodyPr vert="horz" wrap="square" lIns="0" tIns="0" rIns="0" bIns="0" rtlCol="0">
            <a:spAutoFit/>
          </a:bodyPr>
          <a:lstStyle/>
          <a:p>
            <a:pPr marL="12700"/>
            <a:r>
              <a:rPr sz="1600" spc="-5" dirty="0">
                <a:latin typeface="Arial"/>
                <a:cs typeface="Arial"/>
              </a:rPr>
              <a:t>norance</a:t>
            </a:r>
            <a:r>
              <a:rPr sz="1600" spc="-75" dirty="0">
                <a:latin typeface="Arial"/>
                <a:cs typeface="Arial"/>
              </a:rPr>
              <a:t> </a:t>
            </a:r>
            <a:r>
              <a:rPr sz="1600" spc="-5" dirty="0">
                <a:latin typeface="Arial"/>
                <a:cs typeface="Arial"/>
              </a:rPr>
              <a:t>about</a:t>
            </a:r>
            <a:endParaRPr sz="1600">
              <a:latin typeface="Arial"/>
              <a:cs typeface="Arial"/>
            </a:endParaRPr>
          </a:p>
        </p:txBody>
      </p:sp>
      <p:sp>
        <p:nvSpPr>
          <p:cNvPr id="132" name="object 132"/>
          <p:cNvSpPr txBox="1"/>
          <p:nvPr/>
        </p:nvSpPr>
        <p:spPr>
          <a:xfrm>
            <a:off x="8839036" y="6366679"/>
            <a:ext cx="1198880" cy="246221"/>
          </a:xfrm>
          <a:prstGeom prst="rect">
            <a:avLst/>
          </a:prstGeom>
        </p:spPr>
        <p:txBody>
          <a:bodyPr vert="horz" wrap="square" lIns="0" tIns="0" rIns="0" bIns="0" rtlCol="0">
            <a:spAutoFit/>
          </a:bodyPr>
          <a:lstStyle/>
          <a:p>
            <a:pPr marL="12700"/>
            <a:r>
              <a:rPr sz="1600" spc="-5" dirty="0">
                <a:latin typeface="Arial"/>
                <a:cs typeface="Arial"/>
              </a:rPr>
              <a:t>menstruation</a:t>
            </a:r>
            <a:endParaRPr sz="1600">
              <a:latin typeface="Arial"/>
              <a:cs typeface="Arial"/>
            </a:endParaRPr>
          </a:p>
        </p:txBody>
      </p:sp>
      <p:sp>
        <p:nvSpPr>
          <p:cNvPr id="133" name="object 133"/>
          <p:cNvSpPr/>
          <p:nvPr/>
        </p:nvSpPr>
        <p:spPr>
          <a:xfrm>
            <a:off x="8244842" y="810769"/>
            <a:ext cx="2252471" cy="690371"/>
          </a:xfrm>
          <a:prstGeom prst="rect">
            <a:avLst/>
          </a:prstGeom>
          <a:blipFill>
            <a:blip r:embed="rId5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34" name="object 134"/>
          <p:cNvSpPr/>
          <p:nvPr/>
        </p:nvSpPr>
        <p:spPr>
          <a:xfrm>
            <a:off x="8214361" y="795529"/>
            <a:ext cx="2249423" cy="777239"/>
          </a:xfrm>
          <a:prstGeom prst="rect">
            <a:avLst/>
          </a:prstGeom>
          <a:blipFill>
            <a:blip r:embed="rId5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35" name="object 135"/>
          <p:cNvSpPr/>
          <p:nvPr/>
        </p:nvSpPr>
        <p:spPr>
          <a:xfrm>
            <a:off x="8271029" y="836715"/>
            <a:ext cx="2145665" cy="584835"/>
          </a:xfrm>
          <a:custGeom>
            <a:avLst/>
            <a:gdLst/>
            <a:ahLst/>
            <a:cxnLst/>
            <a:rect l="l" t="t" r="r" b="b"/>
            <a:pathLst>
              <a:path w="2145665" h="584835">
                <a:moveTo>
                  <a:pt x="0" y="0"/>
                </a:moveTo>
                <a:lnTo>
                  <a:pt x="2145449" y="0"/>
                </a:lnTo>
                <a:lnTo>
                  <a:pt x="2145449" y="584771"/>
                </a:lnTo>
                <a:lnTo>
                  <a:pt x="0" y="584771"/>
                </a:lnTo>
                <a:lnTo>
                  <a:pt x="0" y="0"/>
                </a:lnTo>
                <a:close/>
              </a:path>
            </a:pathLst>
          </a:custGeom>
          <a:solidFill>
            <a:srgbClr val="92D050"/>
          </a:solidFill>
        </p:spPr>
        <p:txBody>
          <a:bodyPr wrap="square" lIns="0" tIns="0" rIns="0" bIns="0" rtlCol="0"/>
          <a:lstStyle/>
          <a:p>
            <a:endParaRPr/>
          </a:p>
        </p:txBody>
      </p:sp>
      <p:sp>
        <p:nvSpPr>
          <p:cNvPr id="136" name="object 136"/>
          <p:cNvSpPr txBox="1"/>
          <p:nvPr/>
        </p:nvSpPr>
        <p:spPr>
          <a:xfrm>
            <a:off x="8349764" y="877351"/>
            <a:ext cx="1866264" cy="492443"/>
          </a:xfrm>
          <a:prstGeom prst="rect">
            <a:avLst/>
          </a:prstGeom>
        </p:spPr>
        <p:txBody>
          <a:bodyPr vert="horz" wrap="square" lIns="0" tIns="0" rIns="0" bIns="0" rtlCol="0">
            <a:spAutoFit/>
          </a:bodyPr>
          <a:lstStyle/>
          <a:p>
            <a:pPr marL="12700" marR="5080"/>
            <a:r>
              <a:rPr sz="1600" spc="-5" dirty="0">
                <a:latin typeface="Arial"/>
                <a:cs typeface="Arial"/>
              </a:rPr>
              <a:t>contaminated  unprotected</a:t>
            </a:r>
            <a:r>
              <a:rPr sz="1600" spc="-25" dirty="0">
                <a:latin typeface="Arial"/>
                <a:cs typeface="Arial"/>
              </a:rPr>
              <a:t> </a:t>
            </a:r>
            <a:r>
              <a:rPr sz="1600" spc="-5" dirty="0">
                <a:latin typeface="Arial"/>
                <a:cs typeface="Arial"/>
              </a:rPr>
              <a:t>sources</a:t>
            </a:r>
            <a:endParaRPr sz="1600" dirty="0">
              <a:latin typeface="Arial"/>
              <a:cs typeface="Arial"/>
            </a:endParaRPr>
          </a:p>
        </p:txBody>
      </p:sp>
      <p:sp>
        <p:nvSpPr>
          <p:cNvPr id="137" name="object 137"/>
          <p:cNvSpPr/>
          <p:nvPr/>
        </p:nvSpPr>
        <p:spPr>
          <a:xfrm>
            <a:off x="9310116" y="3075432"/>
            <a:ext cx="1357883" cy="937259"/>
          </a:xfrm>
          <a:prstGeom prst="rect">
            <a:avLst/>
          </a:prstGeom>
          <a:blipFill>
            <a:blip r:embed="rId54" cstate="print"/>
            <a:stretch>
              <a:fillRect/>
            </a:stretch>
          </a:blipFill>
        </p:spPr>
        <p:txBody>
          <a:bodyPr wrap="square" lIns="0" tIns="0" rIns="0" bIns="0" rtlCol="0"/>
          <a:lstStyle/>
          <a:p>
            <a:endParaRPr/>
          </a:p>
        </p:txBody>
      </p:sp>
      <p:sp>
        <p:nvSpPr>
          <p:cNvPr id="138" name="object 138"/>
          <p:cNvSpPr/>
          <p:nvPr/>
        </p:nvSpPr>
        <p:spPr>
          <a:xfrm>
            <a:off x="9279636" y="3060193"/>
            <a:ext cx="1388363" cy="1021079"/>
          </a:xfrm>
          <a:prstGeom prst="rect">
            <a:avLst/>
          </a:prstGeom>
          <a:blipFill>
            <a:blip r:embed="rId55" cstate="print"/>
            <a:stretch>
              <a:fillRect/>
            </a:stretch>
          </a:blipFill>
        </p:spPr>
        <p:txBody>
          <a:bodyPr wrap="square" lIns="0" tIns="0" rIns="0" bIns="0" rtlCol="0"/>
          <a:lstStyle/>
          <a:p>
            <a:endParaRPr/>
          </a:p>
        </p:txBody>
      </p:sp>
      <p:sp>
        <p:nvSpPr>
          <p:cNvPr id="139" name="object 139"/>
          <p:cNvSpPr/>
          <p:nvPr/>
        </p:nvSpPr>
        <p:spPr>
          <a:xfrm>
            <a:off x="9336355" y="3102053"/>
            <a:ext cx="1323340" cy="831215"/>
          </a:xfrm>
          <a:custGeom>
            <a:avLst/>
            <a:gdLst/>
            <a:ahLst/>
            <a:cxnLst/>
            <a:rect l="l" t="t" r="r" b="b"/>
            <a:pathLst>
              <a:path w="1323340" h="831214">
                <a:moveTo>
                  <a:pt x="0" y="830999"/>
                </a:moveTo>
                <a:lnTo>
                  <a:pt x="1323314" y="830999"/>
                </a:lnTo>
                <a:lnTo>
                  <a:pt x="1323314" y="0"/>
                </a:lnTo>
                <a:lnTo>
                  <a:pt x="0" y="0"/>
                </a:lnTo>
                <a:lnTo>
                  <a:pt x="0" y="830999"/>
                </a:lnTo>
                <a:close/>
              </a:path>
            </a:pathLst>
          </a:custGeom>
          <a:solidFill>
            <a:srgbClr val="CC9900"/>
          </a:solidFill>
        </p:spPr>
        <p:txBody>
          <a:bodyPr wrap="square" lIns="0" tIns="0" rIns="0" bIns="0" rtlCol="0"/>
          <a:lstStyle/>
          <a:p>
            <a:endParaRPr/>
          </a:p>
        </p:txBody>
      </p:sp>
      <p:sp>
        <p:nvSpPr>
          <p:cNvPr id="140" name="object 140"/>
          <p:cNvSpPr txBox="1"/>
          <p:nvPr/>
        </p:nvSpPr>
        <p:spPr>
          <a:xfrm>
            <a:off x="9415102" y="3142698"/>
            <a:ext cx="1085215" cy="246221"/>
          </a:xfrm>
          <a:prstGeom prst="rect">
            <a:avLst/>
          </a:prstGeom>
        </p:spPr>
        <p:txBody>
          <a:bodyPr vert="horz" wrap="square" lIns="0" tIns="0" rIns="0" bIns="0" rtlCol="0">
            <a:spAutoFit/>
          </a:bodyPr>
          <a:lstStyle/>
          <a:p>
            <a:pPr marL="12700"/>
            <a:r>
              <a:rPr sz="1600" spc="-5" dirty="0">
                <a:latin typeface="Arial"/>
                <a:cs typeface="Arial"/>
              </a:rPr>
              <a:t>handpumps</a:t>
            </a:r>
            <a:endParaRPr sz="1600">
              <a:latin typeface="Arial"/>
              <a:cs typeface="Arial"/>
            </a:endParaRPr>
          </a:p>
        </p:txBody>
      </p:sp>
      <p:sp>
        <p:nvSpPr>
          <p:cNvPr id="141" name="object 141"/>
          <p:cNvSpPr txBox="1"/>
          <p:nvPr/>
        </p:nvSpPr>
        <p:spPr>
          <a:xfrm>
            <a:off x="8551003" y="3386538"/>
            <a:ext cx="1870711" cy="246221"/>
          </a:xfrm>
          <a:prstGeom prst="rect">
            <a:avLst/>
          </a:prstGeom>
        </p:spPr>
        <p:txBody>
          <a:bodyPr vert="horz" wrap="square" lIns="0" tIns="0" rIns="0" bIns="0" rtlCol="0">
            <a:spAutoFit/>
          </a:bodyPr>
          <a:lstStyle/>
          <a:p>
            <a:pPr marL="12700"/>
            <a:r>
              <a:rPr sz="2400" baseline="5208" dirty="0">
                <a:latin typeface="Arial"/>
                <a:cs typeface="Arial"/>
              </a:rPr>
              <a:t>collapse</a:t>
            </a:r>
            <a:r>
              <a:rPr sz="2400" spc="615" baseline="5208" dirty="0">
                <a:latin typeface="Arial"/>
                <a:cs typeface="Arial"/>
              </a:rPr>
              <a:t> </a:t>
            </a:r>
            <a:r>
              <a:rPr sz="1600" spc="-5" dirty="0">
                <a:latin typeface="Arial"/>
                <a:cs typeface="Arial"/>
              </a:rPr>
              <a:t>exhausting</a:t>
            </a:r>
            <a:endParaRPr sz="1600">
              <a:latin typeface="Arial"/>
              <a:cs typeface="Arial"/>
            </a:endParaRPr>
          </a:p>
        </p:txBody>
      </p:sp>
      <p:sp>
        <p:nvSpPr>
          <p:cNvPr id="142" name="object 142"/>
          <p:cNvSpPr txBox="1"/>
          <p:nvPr/>
        </p:nvSpPr>
        <p:spPr>
          <a:xfrm>
            <a:off x="9415100" y="3630375"/>
            <a:ext cx="939800" cy="246221"/>
          </a:xfrm>
          <a:prstGeom prst="rect">
            <a:avLst/>
          </a:prstGeom>
        </p:spPr>
        <p:txBody>
          <a:bodyPr vert="horz" wrap="square" lIns="0" tIns="0" rIns="0" bIns="0" rtlCol="0">
            <a:spAutoFit/>
          </a:bodyPr>
          <a:lstStyle/>
          <a:p>
            <a:pPr marL="12700"/>
            <a:r>
              <a:rPr sz="1600" spc="-5" dirty="0">
                <a:latin typeface="Arial"/>
                <a:cs typeface="Arial"/>
              </a:rPr>
              <a:t>to</a:t>
            </a:r>
            <a:r>
              <a:rPr sz="1600" spc="-71" dirty="0">
                <a:latin typeface="Arial"/>
                <a:cs typeface="Arial"/>
              </a:rPr>
              <a:t> </a:t>
            </a:r>
            <a:r>
              <a:rPr sz="1600" spc="-5" dirty="0">
                <a:latin typeface="Arial"/>
                <a:cs typeface="Arial"/>
              </a:rPr>
              <a:t>operate</a:t>
            </a:r>
            <a:endParaRPr sz="1600">
              <a:latin typeface="Arial"/>
              <a:cs typeface="Arial"/>
            </a:endParaRPr>
          </a:p>
        </p:txBody>
      </p:sp>
      <p:sp>
        <p:nvSpPr>
          <p:cNvPr id="143" name="object 143"/>
          <p:cNvSpPr/>
          <p:nvPr/>
        </p:nvSpPr>
        <p:spPr>
          <a:xfrm>
            <a:off x="4341876" y="1458469"/>
            <a:ext cx="1339595" cy="937259"/>
          </a:xfrm>
          <a:prstGeom prst="rect">
            <a:avLst/>
          </a:prstGeom>
          <a:blipFill>
            <a:blip r:embed="rId56" cstate="print"/>
            <a:stretch>
              <a:fillRect/>
            </a:stretch>
          </a:blipFill>
        </p:spPr>
        <p:txBody>
          <a:bodyPr wrap="square" lIns="0" tIns="0" rIns="0" bIns="0" rtlCol="0"/>
          <a:lstStyle/>
          <a:p>
            <a:endParaRPr/>
          </a:p>
        </p:txBody>
      </p:sp>
      <p:sp>
        <p:nvSpPr>
          <p:cNvPr id="144" name="object 144"/>
          <p:cNvSpPr/>
          <p:nvPr/>
        </p:nvSpPr>
        <p:spPr>
          <a:xfrm>
            <a:off x="4311396" y="1443229"/>
            <a:ext cx="1354835" cy="1021079"/>
          </a:xfrm>
          <a:prstGeom prst="rect">
            <a:avLst/>
          </a:prstGeom>
          <a:blipFill>
            <a:blip r:embed="rId5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45" name="object 145"/>
          <p:cNvSpPr/>
          <p:nvPr/>
        </p:nvSpPr>
        <p:spPr>
          <a:xfrm>
            <a:off x="4367810" y="1484783"/>
            <a:ext cx="1233805" cy="831215"/>
          </a:xfrm>
          <a:custGeom>
            <a:avLst/>
            <a:gdLst/>
            <a:ahLst/>
            <a:cxnLst/>
            <a:rect l="l" t="t" r="r" b="b"/>
            <a:pathLst>
              <a:path w="1233804" h="831214">
                <a:moveTo>
                  <a:pt x="0" y="0"/>
                </a:moveTo>
                <a:lnTo>
                  <a:pt x="1233525" y="0"/>
                </a:lnTo>
                <a:lnTo>
                  <a:pt x="1233525" y="830999"/>
                </a:lnTo>
                <a:lnTo>
                  <a:pt x="0" y="830999"/>
                </a:lnTo>
                <a:lnTo>
                  <a:pt x="0" y="0"/>
                </a:lnTo>
                <a:close/>
              </a:path>
            </a:pathLst>
          </a:custGeom>
          <a:solidFill>
            <a:srgbClr val="CC9900"/>
          </a:solidFill>
        </p:spPr>
        <p:txBody>
          <a:bodyPr wrap="square" lIns="0" tIns="0" rIns="0" bIns="0" rtlCol="0"/>
          <a:lstStyle/>
          <a:p>
            <a:endParaRPr/>
          </a:p>
        </p:txBody>
      </p:sp>
      <p:sp>
        <p:nvSpPr>
          <p:cNvPr id="146" name="object 146"/>
          <p:cNvSpPr txBox="1"/>
          <p:nvPr/>
        </p:nvSpPr>
        <p:spPr>
          <a:xfrm>
            <a:off x="4446550" y="1525423"/>
            <a:ext cx="973455" cy="738664"/>
          </a:xfrm>
          <a:prstGeom prst="rect">
            <a:avLst/>
          </a:prstGeom>
        </p:spPr>
        <p:txBody>
          <a:bodyPr vert="horz" wrap="square" lIns="0" tIns="0" rIns="0" bIns="0" rtlCol="0">
            <a:spAutoFit/>
          </a:bodyPr>
          <a:lstStyle/>
          <a:p>
            <a:pPr marL="12700" marR="5080"/>
            <a:r>
              <a:rPr sz="1600" spc="-5" dirty="0">
                <a:latin typeface="Arial"/>
                <a:cs typeface="Arial"/>
              </a:rPr>
              <a:t>unsafe  locations  for</a:t>
            </a:r>
            <a:r>
              <a:rPr sz="1600" spc="-55" dirty="0">
                <a:latin typeface="Arial"/>
                <a:cs typeface="Arial"/>
              </a:rPr>
              <a:t> </a:t>
            </a:r>
            <a:r>
              <a:rPr sz="1600" spc="-11" dirty="0">
                <a:latin typeface="Arial"/>
                <a:cs typeface="Arial"/>
              </a:rPr>
              <a:t>women</a:t>
            </a:r>
            <a:endParaRPr sz="1600">
              <a:latin typeface="Arial"/>
              <a:cs typeface="Arial"/>
            </a:endParaRPr>
          </a:p>
        </p:txBody>
      </p:sp>
      <p:sp>
        <p:nvSpPr>
          <p:cNvPr id="147" name="object 147"/>
          <p:cNvSpPr/>
          <p:nvPr/>
        </p:nvSpPr>
        <p:spPr>
          <a:xfrm>
            <a:off x="5853685" y="2177798"/>
            <a:ext cx="1078991" cy="691895"/>
          </a:xfrm>
          <a:prstGeom prst="rect">
            <a:avLst/>
          </a:prstGeom>
          <a:blipFill>
            <a:blip r:embed="rId5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48" name="object 148"/>
          <p:cNvSpPr/>
          <p:nvPr/>
        </p:nvSpPr>
        <p:spPr>
          <a:xfrm>
            <a:off x="5823205" y="2162558"/>
            <a:ext cx="1176527" cy="777239"/>
          </a:xfrm>
          <a:prstGeom prst="rect">
            <a:avLst/>
          </a:prstGeom>
          <a:blipFill>
            <a:blip r:embed="rId5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49" name="object 149"/>
          <p:cNvSpPr/>
          <p:nvPr/>
        </p:nvSpPr>
        <p:spPr>
          <a:xfrm>
            <a:off x="5879973" y="2204860"/>
            <a:ext cx="972185" cy="584835"/>
          </a:xfrm>
          <a:custGeom>
            <a:avLst/>
            <a:gdLst/>
            <a:ahLst/>
            <a:cxnLst/>
            <a:rect l="l" t="t" r="r" b="b"/>
            <a:pathLst>
              <a:path w="972185" h="584835">
                <a:moveTo>
                  <a:pt x="0" y="0"/>
                </a:moveTo>
                <a:lnTo>
                  <a:pt x="972108" y="0"/>
                </a:lnTo>
                <a:lnTo>
                  <a:pt x="972108" y="584771"/>
                </a:lnTo>
                <a:lnTo>
                  <a:pt x="0" y="584771"/>
                </a:lnTo>
                <a:lnTo>
                  <a:pt x="0" y="0"/>
                </a:lnTo>
                <a:close/>
              </a:path>
            </a:pathLst>
          </a:custGeom>
          <a:solidFill>
            <a:srgbClr val="CC9900"/>
          </a:solidFill>
        </p:spPr>
        <p:txBody>
          <a:bodyPr wrap="square" lIns="0" tIns="0" rIns="0" bIns="0" rtlCol="0"/>
          <a:lstStyle/>
          <a:p>
            <a:endParaRPr/>
          </a:p>
        </p:txBody>
      </p:sp>
      <p:sp>
        <p:nvSpPr>
          <p:cNvPr id="150" name="object 150"/>
          <p:cNvSpPr txBox="1"/>
          <p:nvPr/>
        </p:nvSpPr>
        <p:spPr>
          <a:xfrm>
            <a:off x="5958717" y="2336614"/>
            <a:ext cx="1591945" cy="246221"/>
          </a:xfrm>
          <a:prstGeom prst="rect">
            <a:avLst/>
          </a:prstGeom>
        </p:spPr>
        <p:txBody>
          <a:bodyPr vert="horz" wrap="square" lIns="0" tIns="0" rIns="0" bIns="0" rtlCol="0">
            <a:spAutoFit/>
          </a:bodyPr>
          <a:lstStyle/>
          <a:p>
            <a:pPr marL="12700"/>
            <a:r>
              <a:rPr sz="2400" spc="-7" baseline="24305" dirty="0">
                <a:latin typeface="Arial"/>
                <a:cs typeface="Arial"/>
              </a:rPr>
              <a:t>no MHM  </a:t>
            </a:r>
            <a:r>
              <a:rPr sz="1600" spc="-5" dirty="0">
                <a:latin typeface="Arial"/>
                <a:cs typeface="Arial"/>
              </a:rPr>
              <a:t>to</a:t>
            </a:r>
            <a:r>
              <a:rPr sz="1600" spc="-180" dirty="0">
                <a:latin typeface="Arial"/>
                <a:cs typeface="Arial"/>
              </a:rPr>
              <a:t> </a:t>
            </a:r>
            <a:r>
              <a:rPr sz="1600" dirty="0">
                <a:latin typeface="Arial"/>
                <a:cs typeface="Arial"/>
              </a:rPr>
              <a:t>close</a:t>
            </a:r>
            <a:endParaRPr sz="1600">
              <a:latin typeface="Arial"/>
              <a:cs typeface="Arial"/>
            </a:endParaRPr>
          </a:p>
        </p:txBody>
      </p:sp>
      <p:sp>
        <p:nvSpPr>
          <p:cNvPr id="151" name="object 151"/>
          <p:cNvSpPr txBox="1"/>
          <p:nvPr/>
        </p:nvSpPr>
        <p:spPr>
          <a:xfrm>
            <a:off x="5958717" y="2489342"/>
            <a:ext cx="749935" cy="246221"/>
          </a:xfrm>
          <a:prstGeom prst="rect">
            <a:avLst/>
          </a:prstGeom>
        </p:spPr>
        <p:txBody>
          <a:bodyPr vert="horz" wrap="square" lIns="0" tIns="0" rIns="0" bIns="0" rtlCol="0">
            <a:spAutoFit/>
          </a:bodyPr>
          <a:lstStyle/>
          <a:p>
            <a:pPr marL="12700"/>
            <a:r>
              <a:rPr sz="1600" spc="-5" dirty="0">
                <a:latin typeface="Arial"/>
                <a:cs typeface="Arial"/>
              </a:rPr>
              <a:t>fa</a:t>
            </a:r>
            <a:r>
              <a:rPr sz="1600" dirty="0">
                <a:latin typeface="Arial"/>
                <a:cs typeface="Arial"/>
              </a:rPr>
              <a:t>cili</a:t>
            </a:r>
            <a:r>
              <a:rPr sz="1600" spc="-5" dirty="0">
                <a:latin typeface="Arial"/>
                <a:cs typeface="Arial"/>
              </a:rPr>
              <a:t>t</a:t>
            </a:r>
            <a:r>
              <a:rPr sz="1600" dirty="0">
                <a:latin typeface="Arial"/>
                <a:cs typeface="Arial"/>
              </a:rPr>
              <a:t>i</a:t>
            </a:r>
            <a:r>
              <a:rPr sz="1600" spc="-5" dirty="0">
                <a:latin typeface="Arial"/>
                <a:cs typeface="Arial"/>
              </a:rPr>
              <a:t>es</a:t>
            </a:r>
            <a:endParaRPr sz="1600">
              <a:latin typeface="Arial"/>
              <a:cs typeface="Arial"/>
            </a:endParaRPr>
          </a:p>
        </p:txBody>
      </p:sp>
      <p:sp>
        <p:nvSpPr>
          <p:cNvPr id="152" name="object 152"/>
          <p:cNvSpPr/>
          <p:nvPr/>
        </p:nvSpPr>
        <p:spPr>
          <a:xfrm>
            <a:off x="3467100" y="2305814"/>
            <a:ext cx="1321307" cy="445007"/>
          </a:xfrm>
          <a:prstGeom prst="rect">
            <a:avLst/>
          </a:prstGeom>
          <a:blipFill>
            <a:blip r:embed="rId60" cstate="print"/>
            <a:stretch>
              <a:fillRect/>
            </a:stretch>
          </a:blipFill>
        </p:spPr>
        <p:txBody>
          <a:bodyPr wrap="square" lIns="0" tIns="0" rIns="0" bIns="0" rtlCol="0"/>
          <a:lstStyle/>
          <a:p>
            <a:endParaRPr/>
          </a:p>
        </p:txBody>
      </p:sp>
      <p:sp>
        <p:nvSpPr>
          <p:cNvPr id="153" name="object 153"/>
          <p:cNvSpPr/>
          <p:nvPr/>
        </p:nvSpPr>
        <p:spPr>
          <a:xfrm>
            <a:off x="3436620" y="2290573"/>
            <a:ext cx="1421891" cy="533399"/>
          </a:xfrm>
          <a:prstGeom prst="rect">
            <a:avLst/>
          </a:prstGeom>
          <a:blipFill>
            <a:blip r:embed="rId6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54" name="object 154"/>
          <p:cNvSpPr/>
          <p:nvPr/>
        </p:nvSpPr>
        <p:spPr>
          <a:xfrm>
            <a:off x="3493109" y="2332521"/>
            <a:ext cx="1214755" cy="307340"/>
          </a:xfrm>
          <a:custGeom>
            <a:avLst/>
            <a:gdLst/>
            <a:ahLst/>
            <a:cxnLst/>
            <a:rect l="l" t="t" r="r" b="b"/>
            <a:pathLst>
              <a:path w="1214755" h="307339">
                <a:moveTo>
                  <a:pt x="0" y="307289"/>
                </a:moveTo>
                <a:lnTo>
                  <a:pt x="1214716" y="307289"/>
                </a:lnTo>
                <a:lnTo>
                  <a:pt x="1214716" y="0"/>
                </a:lnTo>
                <a:lnTo>
                  <a:pt x="0" y="0"/>
                </a:lnTo>
                <a:lnTo>
                  <a:pt x="0" y="307289"/>
                </a:lnTo>
                <a:close/>
              </a:path>
            </a:pathLst>
          </a:custGeom>
          <a:solidFill>
            <a:srgbClr val="CC9900"/>
          </a:solidFill>
        </p:spPr>
        <p:txBody>
          <a:bodyPr wrap="square" lIns="0" tIns="0" rIns="0" bIns="0" rtlCol="0"/>
          <a:lstStyle/>
          <a:p>
            <a:endParaRPr/>
          </a:p>
        </p:txBody>
      </p:sp>
      <p:sp>
        <p:nvSpPr>
          <p:cNvPr id="155" name="object 155"/>
          <p:cNvSpPr txBox="1"/>
          <p:nvPr/>
        </p:nvSpPr>
        <p:spPr>
          <a:xfrm>
            <a:off x="3571844" y="2373159"/>
            <a:ext cx="1040131" cy="246221"/>
          </a:xfrm>
          <a:prstGeom prst="rect">
            <a:avLst/>
          </a:prstGeom>
        </p:spPr>
        <p:txBody>
          <a:bodyPr vert="horz" wrap="square" lIns="0" tIns="0" rIns="0" bIns="0" rtlCol="0">
            <a:spAutoFit/>
          </a:bodyPr>
          <a:lstStyle/>
          <a:p>
            <a:pPr marL="12700"/>
            <a:r>
              <a:rPr sz="1600" spc="-5" dirty="0">
                <a:latin typeface="Arial"/>
                <a:cs typeface="Arial"/>
              </a:rPr>
              <a:t>no</a:t>
            </a:r>
            <a:r>
              <a:rPr sz="1600" spc="-75" dirty="0">
                <a:latin typeface="Arial"/>
                <a:cs typeface="Arial"/>
              </a:rPr>
              <a:t> </a:t>
            </a:r>
            <a:r>
              <a:rPr sz="1600" spc="-5" dirty="0">
                <a:latin typeface="Arial"/>
                <a:cs typeface="Arial"/>
              </a:rPr>
              <a:t>platform</a:t>
            </a:r>
            <a:endParaRPr sz="1600">
              <a:latin typeface="Arial"/>
              <a:cs typeface="Arial"/>
            </a:endParaRPr>
          </a:p>
        </p:txBody>
      </p:sp>
      <p:sp>
        <p:nvSpPr>
          <p:cNvPr id="156" name="object 156"/>
          <p:cNvSpPr/>
          <p:nvPr/>
        </p:nvSpPr>
        <p:spPr>
          <a:xfrm>
            <a:off x="5853685" y="2898648"/>
            <a:ext cx="1078991" cy="937259"/>
          </a:xfrm>
          <a:prstGeom prst="rect">
            <a:avLst/>
          </a:prstGeom>
          <a:blipFill>
            <a:blip r:embed="rId62" cstate="print"/>
            <a:stretch>
              <a:fillRect/>
            </a:stretch>
          </a:blipFill>
        </p:spPr>
        <p:txBody>
          <a:bodyPr wrap="square" lIns="0" tIns="0" rIns="0" bIns="0" rtlCol="0"/>
          <a:lstStyle/>
          <a:p>
            <a:endParaRPr/>
          </a:p>
        </p:txBody>
      </p:sp>
      <p:sp>
        <p:nvSpPr>
          <p:cNvPr id="157" name="object 157"/>
          <p:cNvSpPr/>
          <p:nvPr/>
        </p:nvSpPr>
        <p:spPr>
          <a:xfrm>
            <a:off x="5823204" y="2883409"/>
            <a:ext cx="1120139" cy="1021079"/>
          </a:xfrm>
          <a:prstGeom prst="rect">
            <a:avLst/>
          </a:prstGeom>
          <a:blipFill>
            <a:blip r:embed="rId63" cstate="print"/>
            <a:stretch>
              <a:fillRect/>
            </a:stretch>
          </a:blipFill>
        </p:spPr>
        <p:txBody>
          <a:bodyPr wrap="square" lIns="0" tIns="0" rIns="0" bIns="0" rtlCol="0"/>
          <a:lstStyle/>
          <a:p>
            <a:endParaRPr/>
          </a:p>
        </p:txBody>
      </p:sp>
      <p:sp>
        <p:nvSpPr>
          <p:cNvPr id="158" name="object 158"/>
          <p:cNvSpPr/>
          <p:nvPr/>
        </p:nvSpPr>
        <p:spPr>
          <a:xfrm>
            <a:off x="5879973" y="2924950"/>
            <a:ext cx="972185" cy="831215"/>
          </a:xfrm>
          <a:custGeom>
            <a:avLst/>
            <a:gdLst/>
            <a:ahLst/>
            <a:cxnLst/>
            <a:rect l="l" t="t" r="r" b="b"/>
            <a:pathLst>
              <a:path w="972185" h="831214">
                <a:moveTo>
                  <a:pt x="0" y="0"/>
                </a:moveTo>
                <a:lnTo>
                  <a:pt x="972108" y="0"/>
                </a:lnTo>
                <a:lnTo>
                  <a:pt x="972108" y="830999"/>
                </a:lnTo>
                <a:lnTo>
                  <a:pt x="0" y="830999"/>
                </a:lnTo>
                <a:lnTo>
                  <a:pt x="0" y="0"/>
                </a:lnTo>
                <a:close/>
              </a:path>
            </a:pathLst>
          </a:custGeom>
          <a:solidFill>
            <a:srgbClr val="CC9900"/>
          </a:solidFill>
        </p:spPr>
        <p:txBody>
          <a:bodyPr wrap="square" lIns="0" tIns="0" rIns="0" bIns="0" rtlCol="0"/>
          <a:lstStyle/>
          <a:p>
            <a:endParaRPr/>
          </a:p>
        </p:txBody>
      </p:sp>
      <p:sp>
        <p:nvSpPr>
          <p:cNvPr id="159" name="object 159"/>
          <p:cNvSpPr txBox="1"/>
          <p:nvPr/>
        </p:nvSpPr>
        <p:spPr>
          <a:xfrm>
            <a:off x="5958717" y="2965584"/>
            <a:ext cx="738505" cy="738664"/>
          </a:xfrm>
          <a:prstGeom prst="rect">
            <a:avLst/>
          </a:prstGeom>
        </p:spPr>
        <p:txBody>
          <a:bodyPr vert="horz" wrap="square" lIns="0" tIns="0" rIns="0" bIns="0" rtlCol="0">
            <a:spAutoFit/>
          </a:bodyPr>
          <a:lstStyle/>
          <a:p>
            <a:pPr marL="12700" marR="5080"/>
            <a:r>
              <a:rPr sz="1600" spc="-5" dirty="0">
                <a:latin typeface="Arial"/>
                <a:cs typeface="Arial"/>
              </a:rPr>
              <a:t>latrine  difficult  to</a:t>
            </a:r>
            <a:r>
              <a:rPr sz="1600" spc="-60" dirty="0">
                <a:latin typeface="Arial"/>
                <a:cs typeface="Arial"/>
              </a:rPr>
              <a:t> </a:t>
            </a:r>
            <a:r>
              <a:rPr sz="1600" spc="-5" dirty="0">
                <a:latin typeface="Arial"/>
                <a:cs typeface="Arial"/>
              </a:rPr>
              <a:t>clean</a:t>
            </a:r>
            <a:endParaRPr sz="1600">
              <a:latin typeface="Arial"/>
              <a:cs typeface="Arial"/>
            </a:endParaRPr>
          </a:p>
        </p:txBody>
      </p:sp>
      <p:sp>
        <p:nvSpPr>
          <p:cNvPr id="160" name="object 160"/>
          <p:cNvSpPr/>
          <p:nvPr/>
        </p:nvSpPr>
        <p:spPr>
          <a:xfrm>
            <a:off x="5753102" y="4843272"/>
            <a:ext cx="2252471" cy="937259"/>
          </a:xfrm>
          <a:prstGeom prst="rect">
            <a:avLst/>
          </a:prstGeom>
          <a:blipFill>
            <a:blip r:embed="rId64" cstate="print"/>
            <a:stretch>
              <a:fillRect/>
            </a:stretch>
          </a:blipFill>
        </p:spPr>
        <p:txBody>
          <a:bodyPr wrap="square" lIns="0" tIns="0" rIns="0" bIns="0" rtlCol="0"/>
          <a:lstStyle/>
          <a:p>
            <a:endParaRPr/>
          </a:p>
        </p:txBody>
      </p:sp>
      <p:sp>
        <p:nvSpPr>
          <p:cNvPr id="161" name="object 161"/>
          <p:cNvSpPr/>
          <p:nvPr/>
        </p:nvSpPr>
        <p:spPr>
          <a:xfrm>
            <a:off x="5722622" y="4828033"/>
            <a:ext cx="2282951" cy="1021079"/>
          </a:xfrm>
          <a:prstGeom prst="rect">
            <a:avLst/>
          </a:prstGeom>
          <a:blipFill>
            <a:blip r:embed="rId65" cstate="print"/>
            <a:stretch>
              <a:fillRect/>
            </a:stretch>
          </a:blipFill>
        </p:spPr>
        <p:txBody>
          <a:bodyPr wrap="square" lIns="0" tIns="0" rIns="0" bIns="0" rtlCol="0"/>
          <a:lstStyle/>
          <a:p>
            <a:endParaRPr/>
          </a:p>
        </p:txBody>
      </p:sp>
      <p:sp>
        <p:nvSpPr>
          <p:cNvPr id="162" name="object 162"/>
          <p:cNvSpPr/>
          <p:nvPr/>
        </p:nvSpPr>
        <p:spPr>
          <a:xfrm>
            <a:off x="5779223" y="4869155"/>
            <a:ext cx="2146300" cy="831215"/>
          </a:xfrm>
          <a:custGeom>
            <a:avLst/>
            <a:gdLst/>
            <a:ahLst/>
            <a:cxnLst/>
            <a:rect l="l" t="t" r="r" b="b"/>
            <a:pathLst>
              <a:path w="2146300" h="831214">
                <a:moveTo>
                  <a:pt x="0" y="0"/>
                </a:moveTo>
                <a:lnTo>
                  <a:pt x="2145715" y="0"/>
                </a:lnTo>
                <a:lnTo>
                  <a:pt x="2145715" y="830999"/>
                </a:lnTo>
                <a:lnTo>
                  <a:pt x="0" y="830999"/>
                </a:lnTo>
                <a:lnTo>
                  <a:pt x="0" y="0"/>
                </a:lnTo>
                <a:close/>
              </a:path>
            </a:pathLst>
          </a:custGeom>
          <a:solidFill>
            <a:srgbClr val="00B0F0"/>
          </a:solidFill>
        </p:spPr>
        <p:txBody>
          <a:bodyPr wrap="square" lIns="0" tIns="0" rIns="0" bIns="0" rtlCol="0"/>
          <a:lstStyle/>
          <a:p>
            <a:endParaRPr/>
          </a:p>
        </p:txBody>
      </p:sp>
      <p:sp>
        <p:nvSpPr>
          <p:cNvPr id="163" name="object 163"/>
          <p:cNvSpPr txBox="1"/>
          <p:nvPr/>
        </p:nvSpPr>
        <p:spPr>
          <a:xfrm>
            <a:off x="5857968" y="4909799"/>
            <a:ext cx="1899285" cy="738664"/>
          </a:xfrm>
          <a:prstGeom prst="rect">
            <a:avLst/>
          </a:prstGeom>
        </p:spPr>
        <p:txBody>
          <a:bodyPr vert="horz" wrap="square" lIns="0" tIns="0" rIns="0" bIns="0" rtlCol="0">
            <a:spAutoFit/>
          </a:bodyPr>
          <a:lstStyle/>
          <a:p>
            <a:pPr marL="12700" marR="5080"/>
            <a:r>
              <a:rPr sz="1600" spc="-5" dirty="0">
                <a:latin typeface="Arial"/>
                <a:cs typeface="Arial"/>
              </a:rPr>
              <a:t>no planning to  address security</a:t>
            </a:r>
            <a:r>
              <a:rPr sz="1600" spc="-25" dirty="0">
                <a:latin typeface="Arial"/>
                <a:cs typeface="Arial"/>
              </a:rPr>
              <a:t> </a:t>
            </a:r>
            <a:r>
              <a:rPr sz="1600" spc="-5" dirty="0">
                <a:latin typeface="Arial"/>
                <a:cs typeface="Arial"/>
              </a:rPr>
              <a:t>and  privacy  for </a:t>
            </a:r>
            <a:r>
              <a:rPr sz="1600" spc="-11" dirty="0">
                <a:latin typeface="Arial"/>
                <a:cs typeface="Arial"/>
              </a:rPr>
              <a:t>women</a:t>
            </a:r>
            <a:endParaRPr sz="1600">
              <a:latin typeface="Arial"/>
              <a:cs typeface="Arial"/>
            </a:endParaRPr>
          </a:p>
        </p:txBody>
      </p:sp>
      <p:sp>
        <p:nvSpPr>
          <p:cNvPr id="164" name="object 164"/>
          <p:cNvSpPr/>
          <p:nvPr/>
        </p:nvSpPr>
        <p:spPr>
          <a:xfrm>
            <a:off x="3404616" y="2613660"/>
            <a:ext cx="1620011" cy="1184147"/>
          </a:xfrm>
          <a:prstGeom prst="rect">
            <a:avLst/>
          </a:prstGeom>
          <a:blipFill>
            <a:blip r:embed="rId6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65" name="object 165"/>
          <p:cNvSpPr/>
          <p:nvPr/>
        </p:nvSpPr>
        <p:spPr>
          <a:xfrm>
            <a:off x="3374136" y="2598421"/>
            <a:ext cx="1693163" cy="1264919"/>
          </a:xfrm>
          <a:prstGeom prst="rect">
            <a:avLst/>
          </a:prstGeom>
          <a:blipFill>
            <a:blip r:embed="rId67" cstate="print"/>
            <a:stretch>
              <a:fillRect/>
            </a:stretch>
          </a:blipFill>
        </p:spPr>
        <p:txBody>
          <a:bodyPr wrap="square" lIns="0" tIns="0" rIns="0" bIns="0" rtlCol="0"/>
          <a:lstStyle/>
          <a:p>
            <a:endParaRPr/>
          </a:p>
        </p:txBody>
      </p:sp>
      <p:sp>
        <p:nvSpPr>
          <p:cNvPr id="166" name="object 166"/>
          <p:cNvSpPr/>
          <p:nvPr/>
        </p:nvSpPr>
        <p:spPr>
          <a:xfrm>
            <a:off x="3431705" y="2639809"/>
            <a:ext cx="1512571" cy="1077595"/>
          </a:xfrm>
          <a:custGeom>
            <a:avLst/>
            <a:gdLst/>
            <a:ahLst/>
            <a:cxnLst/>
            <a:rect l="l" t="t" r="r" b="b"/>
            <a:pathLst>
              <a:path w="1512570" h="1077595">
                <a:moveTo>
                  <a:pt x="0" y="0"/>
                </a:moveTo>
                <a:lnTo>
                  <a:pt x="1512163" y="0"/>
                </a:lnTo>
                <a:lnTo>
                  <a:pt x="1512163" y="1077214"/>
                </a:lnTo>
                <a:lnTo>
                  <a:pt x="0" y="1077214"/>
                </a:lnTo>
                <a:lnTo>
                  <a:pt x="0" y="0"/>
                </a:lnTo>
                <a:close/>
              </a:path>
            </a:pathLst>
          </a:custGeom>
          <a:solidFill>
            <a:srgbClr val="CC9900"/>
          </a:solidFill>
        </p:spPr>
        <p:txBody>
          <a:bodyPr wrap="square" lIns="0" tIns="0" rIns="0" bIns="0" rtlCol="0"/>
          <a:lstStyle/>
          <a:p>
            <a:endParaRPr/>
          </a:p>
        </p:txBody>
      </p:sp>
      <p:sp>
        <p:nvSpPr>
          <p:cNvPr id="167" name="object 167"/>
          <p:cNvSpPr txBox="1"/>
          <p:nvPr/>
        </p:nvSpPr>
        <p:spPr>
          <a:xfrm>
            <a:off x="3510445" y="2680456"/>
            <a:ext cx="1313815" cy="984885"/>
          </a:xfrm>
          <a:prstGeom prst="rect">
            <a:avLst/>
          </a:prstGeom>
        </p:spPr>
        <p:txBody>
          <a:bodyPr vert="horz" wrap="square" lIns="0" tIns="0" rIns="0" bIns="0" rtlCol="0">
            <a:spAutoFit/>
          </a:bodyPr>
          <a:lstStyle/>
          <a:p>
            <a:pPr marL="12700" marR="5080"/>
            <a:r>
              <a:rPr sz="1600" dirty="0">
                <a:latin typeface="Arial"/>
                <a:cs typeface="Arial"/>
              </a:rPr>
              <a:t>girls’ </a:t>
            </a:r>
            <a:r>
              <a:rPr sz="1600" spc="-5" dirty="0">
                <a:latin typeface="Arial"/>
                <a:cs typeface="Arial"/>
              </a:rPr>
              <a:t>&amp; boys’  toilets </a:t>
            </a:r>
            <a:r>
              <a:rPr sz="1600" dirty="0">
                <a:latin typeface="Arial"/>
                <a:cs typeface="Arial"/>
              </a:rPr>
              <a:t>close  </a:t>
            </a:r>
            <a:r>
              <a:rPr sz="1600" spc="-5" dirty="0">
                <a:latin typeface="Arial"/>
                <a:cs typeface="Arial"/>
              </a:rPr>
              <a:t>together –  </a:t>
            </a:r>
            <a:r>
              <a:rPr sz="1600" dirty="0">
                <a:latin typeface="Arial"/>
                <a:cs typeface="Arial"/>
              </a:rPr>
              <a:t>lack </a:t>
            </a:r>
            <a:r>
              <a:rPr sz="1600" spc="-5" dirty="0">
                <a:latin typeface="Arial"/>
                <a:cs typeface="Arial"/>
              </a:rPr>
              <a:t>of</a:t>
            </a:r>
            <a:r>
              <a:rPr sz="1600" spc="-60" dirty="0">
                <a:latin typeface="Arial"/>
                <a:cs typeface="Arial"/>
              </a:rPr>
              <a:t> </a:t>
            </a:r>
            <a:r>
              <a:rPr sz="1600" spc="-5" dirty="0">
                <a:latin typeface="Arial"/>
                <a:cs typeface="Arial"/>
              </a:rPr>
              <a:t>privacy</a:t>
            </a:r>
            <a:endParaRPr sz="1600">
              <a:latin typeface="Arial"/>
              <a:cs typeface="Arial"/>
            </a:endParaRPr>
          </a:p>
        </p:txBody>
      </p:sp>
      <p:sp>
        <p:nvSpPr>
          <p:cNvPr id="168" name="object 168"/>
          <p:cNvSpPr/>
          <p:nvPr/>
        </p:nvSpPr>
        <p:spPr>
          <a:xfrm>
            <a:off x="7077457" y="5719573"/>
            <a:ext cx="1947671" cy="1030223"/>
          </a:xfrm>
          <a:prstGeom prst="rect">
            <a:avLst/>
          </a:prstGeom>
          <a:blipFill>
            <a:blip r:embed="rId68" cstate="print"/>
            <a:stretch>
              <a:fillRect/>
            </a:stretch>
          </a:blipFill>
        </p:spPr>
        <p:txBody>
          <a:bodyPr wrap="square" lIns="0" tIns="0" rIns="0" bIns="0" rtlCol="0"/>
          <a:lstStyle/>
          <a:p>
            <a:endParaRPr/>
          </a:p>
        </p:txBody>
      </p:sp>
      <p:sp>
        <p:nvSpPr>
          <p:cNvPr id="169" name="object 169"/>
          <p:cNvSpPr/>
          <p:nvPr/>
        </p:nvSpPr>
        <p:spPr>
          <a:xfrm>
            <a:off x="7031737" y="5696711"/>
            <a:ext cx="2083295" cy="1135379"/>
          </a:xfrm>
          <a:prstGeom prst="rect">
            <a:avLst/>
          </a:prstGeom>
          <a:blipFill>
            <a:blip r:embed="rId6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0" name="object 170"/>
          <p:cNvSpPr/>
          <p:nvPr/>
        </p:nvSpPr>
        <p:spPr>
          <a:xfrm>
            <a:off x="7104114" y="5746027"/>
            <a:ext cx="1841500" cy="923925"/>
          </a:xfrm>
          <a:custGeom>
            <a:avLst/>
            <a:gdLst/>
            <a:ahLst/>
            <a:cxnLst/>
            <a:rect l="l" t="t" r="r" b="b"/>
            <a:pathLst>
              <a:path w="1841500" h="923925">
                <a:moveTo>
                  <a:pt x="0" y="0"/>
                </a:moveTo>
                <a:lnTo>
                  <a:pt x="1841017" y="0"/>
                </a:lnTo>
                <a:lnTo>
                  <a:pt x="1841017" y="923328"/>
                </a:lnTo>
                <a:lnTo>
                  <a:pt x="0" y="923328"/>
                </a:lnTo>
                <a:lnTo>
                  <a:pt x="0" y="0"/>
                </a:lnTo>
                <a:close/>
              </a:path>
            </a:pathLst>
          </a:custGeom>
          <a:solidFill>
            <a:srgbClr val="FF0000"/>
          </a:solidFill>
        </p:spPr>
        <p:txBody>
          <a:bodyPr wrap="square" lIns="0" tIns="0" rIns="0" bIns="0" rtlCol="0"/>
          <a:lstStyle/>
          <a:p>
            <a:endParaRPr/>
          </a:p>
        </p:txBody>
      </p:sp>
      <p:sp>
        <p:nvSpPr>
          <p:cNvPr id="171" name="object 171"/>
          <p:cNvSpPr txBox="1"/>
          <p:nvPr/>
        </p:nvSpPr>
        <p:spPr>
          <a:xfrm>
            <a:off x="7182851" y="5785654"/>
            <a:ext cx="1661160" cy="830997"/>
          </a:xfrm>
          <a:prstGeom prst="rect">
            <a:avLst/>
          </a:prstGeom>
        </p:spPr>
        <p:txBody>
          <a:bodyPr vert="horz" wrap="square" lIns="0" tIns="0" rIns="0" bIns="0" rtlCol="0">
            <a:spAutoFit/>
          </a:bodyPr>
          <a:lstStyle/>
          <a:p>
            <a:pPr marL="12700" marR="5080"/>
            <a:r>
              <a:rPr spc="-11" dirty="0">
                <a:latin typeface="Arial"/>
                <a:cs typeface="Arial"/>
              </a:rPr>
              <a:t>violence against  </a:t>
            </a:r>
            <a:r>
              <a:rPr spc="-15" dirty="0">
                <a:latin typeface="Arial"/>
                <a:cs typeface="Arial"/>
              </a:rPr>
              <a:t>women, </a:t>
            </a:r>
            <a:r>
              <a:rPr spc="-5" dirty="0">
                <a:latin typeface="Arial"/>
                <a:cs typeface="Arial"/>
              </a:rPr>
              <a:t>girls </a:t>
            </a:r>
            <a:r>
              <a:rPr dirty="0">
                <a:latin typeface="Arial"/>
                <a:cs typeface="Arial"/>
              </a:rPr>
              <a:t>&amp;  </a:t>
            </a:r>
            <a:r>
              <a:rPr spc="-11" dirty="0">
                <a:latin typeface="Arial"/>
                <a:cs typeface="Arial"/>
              </a:rPr>
              <a:t>children</a:t>
            </a:r>
            <a:endParaRPr>
              <a:latin typeface="Arial"/>
              <a:cs typeface="Arial"/>
            </a:endParaRPr>
          </a:p>
        </p:txBody>
      </p:sp>
      <p:sp>
        <p:nvSpPr>
          <p:cNvPr id="172" name="object 172"/>
          <p:cNvSpPr/>
          <p:nvPr/>
        </p:nvSpPr>
        <p:spPr>
          <a:xfrm>
            <a:off x="3701796" y="6088381"/>
            <a:ext cx="1546859" cy="445007"/>
          </a:xfrm>
          <a:prstGeom prst="rect">
            <a:avLst/>
          </a:prstGeom>
          <a:blipFill>
            <a:blip r:embed="rId70" cstate="print"/>
            <a:stretch>
              <a:fillRect/>
            </a:stretch>
          </a:blipFill>
        </p:spPr>
        <p:txBody>
          <a:bodyPr wrap="square" lIns="0" tIns="0" rIns="0" bIns="0" rtlCol="0"/>
          <a:lstStyle/>
          <a:p>
            <a:endParaRPr/>
          </a:p>
        </p:txBody>
      </p:sp>
      <p:sp>
        <p:nvSpPr>
          <p:cNvPr id="173" name="object 173"/>
          <p:cNvSpPr/>
          <p:nvPr/>
        </p:nvSpPr>
        <p:spPr>
          <a:xfrm>
            <a:off x="3998977" y="6073141"/>
            <a:ext cx="1005839" cy="533399"/>
          </a:xfrm>
          <a:prstGeom prst="rect">
            <a:avLst/>
          </a:prstGeom>
          <a:blipFill>
            <a:blip r:embed="rId7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4" name="object 174"/>
          <p:cNvSpPr/>
          <p:nvPr/>
        </p:nvSpPr>
        <p:spPr>
          <a:xfrm>
            <a:off x="3728123" y="6114783"/>
            <a:ext cx="1440180" cy="339091"/>
          </a:xfrm>
          <a:custGeom>
            <a:avLst/>
            <a:gdLst/>
            <a:ahLst/>
            <a:cxnLst/>
            <a:rect l="l" t="t" r="r" b="b"/>
            <a:pathLst>
              <a:path w="1440179" h="339089">
                <a:moveTo>
                  <a:pt x="0" y="0"/>
                </a:moveTo>
                <a:lnTo>
                  <a:pt x="1440154" y="0"/>
                </a:lnTo>
                <a:lnTo>
                  <a:pt x="1440154" y="338556"/>
                </a:lnTo>
                <a:lnTo>
                  <a:pt x="0" y="338556"/>
                </a:lnTo>
                <a:lnTo>
                  <a:pt x="0" y="0"/>
                </a:lnTo>
                <a:close/>
              </a:path>
            </a:pathLst>
          </a:custGeom>
          <a:solidFill>
            <a:srgbClr val="FF0000"/>
          </a:solidFill>
        </p:spPr>
        <p:txBody>
          <a:bodyPr wrap="square" lIns="0" tIns="0" rIns="0" bIns="0" rtlCol="0"/>
          <a:lstStyle/>
          <a:p>
            <a:endParaRPr/>
          </a:p>
        </p:txBody>
      </p:sp>
      <p:sp>
        <p:nvSpPr>
          <p:cNvPr id="175" name="object 175"/>
          <p:cNvSpPr txBox="1"/>
          <p:nvPr/>
        </p:nvSpPr>
        <p:spPr>
          <a:xfrm>
            <a:off x="4135176" y="6155422"/>
            <a:ext cx="624205" cy="246221"/>
          </a:xfrm>
          <a:prstGeom prst="rect">
            <a:avLst/>
          </a:prstGeom>
        </p:spPr>
        <p:txBody>
          <a:bodyPr vert="horz" wrap="square" lIns="0" tIns="0" rIns="0" bIns="0" rtlCol="0">
            <a:spAutoFit/>
          </a:bodyPr>
          <a:lstStyle/>
          <a:p>
            <a:pPr marL="12700"/>
            <a:r>
              <a:rPr sz="1600" dirty="0">
                <a:latin typeface="Arial"/>
                <a:cs typeface="Arial"/>
              </a:rPr>
              <a:t>s</a:t>
            </a:r>
            <a:r>
              <a:rPr sz="1600" spc="-5" dirty="0">
                <a:latin typeface="Arial"/>
                <a:cs typeface="Arial"/>
              </a:rPr>
              <a:t>t</a:t>
            </a:r>
            <a:r>
              <a:rPr sz="1600" dirty="0">
                <a:latin typeface="Arial"/>
                <a:cs typeface="Arial"/>
              </a:rPr>
              <a:t>i</a:t>
            </a:r>
            <a:r>
              <a:rPr sz="1600" spc="-5" dirty="0">
                <a:latin typeface="Arial"/>
                <a:cs typeface="Arial"/>
              </a:rPr>
              <a:t>gma</a:t>
            </a:r>
            <a:endParaRPr sz="1600">
              <a:latin typeface="Arial"/>
              <a:cs typeface="Arial"/>
            </a:endParaRPr>
          </a:p>
        </p:txBody>
      </p:sp>
    </p:spTree>
    <p:extLst>
      <p:ext uri="{BB962C8B-B14F-4D97-AF65-F5344CB8AC3E}">
        <p14:creationId xmlns:p14="http://schemas.microsoft.com/office/powerpoint/2010/main" val="339383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A64D43-AF9C-8D43-8ADE-F7FAFE627A43}"/>
              </a:ext>
            </a:extLst>
          </p:cNvPr>
          <p:cNvSpPr>
            <a:spLocks noGrp="1"/>
          </p:cNvSpPr>
          <p:nvPr>
            <p:ph type="ctrTitle"/>
          </p:nvPr>
        </p:nvSpPr>
        <p:spPr/>
        <p:txBody>
          <a:bodyPr/>
          <a:lstStyle/>
          <a:p>
            <a:r>
              <a:rPr lang="en-GB" sz="6600" dirty="0"/>
              <a:t>User-friendly WASH in health care facilities &amp; how it applies to WASH FIT </a:t>
            </a:r>
          </a:p>
        </p:txBody>
      </p:sp>
      <p:sp>
        <p:nvSpPr>
          <p:cNvPr id="4" name="Segnaposto numero diapositiva 3">
            <a:extLst>
              <a:ext uri="{FF2B5EF4-FFF2-40B4-BE49-F238E27FC236}">
                <a16:creationId xmlns:a16="http://schemas.microsoft.com/office/drawing/2014/main" id="{894F6DC5-5071-4A48-8D1E-5D81627443F0}"/>
              </a:ext>
            </a:extLst>
          </p:cNvPr>
          <p:cNvSpPr>
            <a:spLocks noGrp="1"/>
          </p:cNvSpPr>
          <p:nvPr>
            <p:ph type="sldNum" sz="quarter" idx="4"/>
          </p:nvPr>
        </p:nvSpPr>
        <p:spPr>
          <a:prstGeom prst="rect">
            <a:avLst/>
          </a:prstGeom>
        </p:spPr>
        <p:txBody>
          <a:bodyPr vert="horz" lIns="91440" tIns="45720" rIns="91440" bIns="45720" rtlCol="0" anchor="ctr"/>
          <a:lstStyle>
            <a:defPPr>
              <a:defRPr lang="it-IT"/>
            </a:defPPr>
            <a:lvl1pPr marL="0" algn="ctr" defTabSz="914400" rtl="0" eaLnBrk="1" latinLnBrk="0" hangingPunct="1">
              <a:defRPr sz="1000"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BA30F2-EADE-E847-915A-1E3BC37EDCB4}" type="slidenum">
              <a:rPr lang="it-IT" smtClean="0"/>
              <a:pPr/>
              <a:t>2</a:t>
            </a:fld>
            <a:endParaRPr lang="it-IT" dirty="0"/>
          </a:p>
        </p:txBody>
      </p:sp>
      <p:grpSp>
        <p:nvGrpSpPr>
          <p:cNvPr id="9" name="Group 8">
            <a:extLst>
              <a:ext uri="{FF2B5EF4-FFF2-40B4-BE49-F238E27FC236}">
                <a16:creationId xmlns:a16="http://schemas.microsoft.com/office/drawing/2014/main" id="{35BEE69F-4129-4DB9-97D2-29FC2A7C8356}"/>
              </a:ext>
            </a:extLst>
          </p:cNvPr>
          <p:cNvGrpSpPr/>
          <p:nvPr/>
        </p:nvGrpSpPr>
        <p:grpSpPr>
          <a:xfrm>
            <a:off x="11034456" y="3425043"/>
            <a:ext cx="1005144" cy="2293914"/>
            <a:chOff x="10851227" y="3425043"/>
            <a:chExt cx="1005144" cy="2293914"/>
          </a:xfrm>
        </p:grpSpPr>
        <p:sp>
          <p:nvSpPr>
            <p:cNvPr id="7" name="Rectangle 6">
              <a:extLst>
                <a:ext uri="{FF2B5EF4-FFF2-40B4-BE49-F238E27FC236}">
                  <a16:creationId xmlns:a16="http://schemas.microsoft.com/office/drawing/2014/main" id="{A7BD3BD8-A18C-49A1-8FBD-02A9168139C1}"/>
                </a:ext>
              </a:extLst>
            </p:cNvPr>
            <p:cNvSpPr/>
            <p:nvPr/>
          </p:nvSpPr>
          <p:spPr>
            <a:xfrm>
              <a:off x="10851227" y="3425043"/>
              <a:ext cx="1005143" cy="2286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13223E0C-5CAF-44FA-9324-75721A8932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51228" y="3432957"/>
              <a:ext cx="1005143" cy="2286000"/>
            </a:xfrm>
            <a:prstGeom prst="rect">
              <a:avLst/>
            </a:prstGeom>
          </p:spPr>
        </p:pic>
      </p:grpSp>
      <p:sp>
        <p:nvSpPr>
          <p:cNvPr id="8" name="TextBox 7">
            <a:extLst>
              <a:ext uri="{FF2B5EF4-FFF2-40B4-BE49-F238E27FC236}">
                <a16:creationId xmlns:a16="http://schemas.microsoft.com/office/drawing/2014/main" id="{0A8E75E7-F1FC-4AAB-A516-25B80D5D7996}"/>
              </a:ext>
            </a:extLst>
          </p:cNvPr>
          <p:cNvSpPr txBox="1"/>
          <p:nvPr/>
        </p:nvSpPr>
        <p:spPr>
          <a:xfrm>
            <a:off x="9364394" y="5831026"/>
            <a:ext cx="2827606" cy="707886"/>
          </a:xfrm>
          <a:prstGeom prst="rect">
            <a:avLst/>
          </a:prstGeom>
          <a:noFill/>
        </p:spPr>
        <p:txBody>
          <a:bodyPr wrap="square" rtlCol="0">
            <a:spAutoFit/>
          </a:bodyPr>
          <a:lstStyle/>
          <a:p>
            <a:pPr algn="r"/>
            <a:r>
              <a:rPr lang="en-US" sz="2000" dirty="0">
                <a:latin typeface="Arial Narrow" panose="020B0606020202030204" pitchFamily="34" charset="0"/>
                <a:cs typeface="Arial" panose="020B0604020202020204" pitchFamily="34" charset="0"/>
              </a:rPr>
              <a:t>Developed in collaboration with WaterAid </a:t>
            </a:r>
          </a:p>
        </p:txBody>
      </p:sp>
      <p:sp>
        <p:nvSpPr>
          <p:cNvPr id="11" name="Sottotitolo 2">
            <a:extLst>
              <a:ext uri="{FF2B5EF4-FFF2-40B4-BE49-F238E27FC236}">
                <a16:creationId xmlns:a16="http://schemas.microsoft.com/office/drawing/2014/main" id="{5B7B88E9-46BE-F049-AD61-E6E465C1013B}"/>
              </a:ext>
            </a:extLst>
          </p:cNvPr>
          <p:cNvSpPr>
            <a:spLocks noGrp="1"/>
          </p:cNvSpPr>
          <p:nvPr>
            <p:ph type="subTitle" idx="1"/>
          </p:nvPr>
        </p:nvSpPr>
        <p:spPr>
          <a:xfrm>
            <a:off x="838200" y="4827362"/>
            <a:ext cx="10515600" cy="1759461"/>
          </a:xfrm>
        </p:spPr>
        <p:txBody>
          <a:bodyPr/>
          <a:lstStyle/>
          <a:p>
            <a:r>
              <a:rPr lang="it-IT" dirty="0" err="1"/>
              <a:t>Add</a:t>
            </a:r>
            <a:r>
              <a:rPr lang="it-IT" dirty="0"/>
              <a:t> date &amp; location</a:t>
            </a:r>
          </a:p>
        </p:txBody>
      </p:sp>
      <p:sp>
        <p:nvSpPr>
          <p:cNvPr id="12" name="Sottotitolo 2">
            <a:extLst>
              <a:ext uri="{FF2B5EF4-FFF2-40B4-BE49-F238E27FC236}">
                <a16:creationId xmlns:a16="http://schemas.microsoft.com/office/drawing/2014/main" id="{01D33B97-F5C8-E04A-8B69-239C992EB9A0}"/>
              </a:ext>
            </a:extLst>
          </p:cNvPr>
          <p:cNvSpPr txBox="1">
            <a:spLocks/>
          </p:cNvSpPr>
          <p:nvPr/>
        </p:nvSpPr>
        <p:spPr>
          <a:xfrm>
            <a:off x="1073102" y="3959496"/>
            <a:ext cx="10515600" cy="1759461"/>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000" b="1" i="0" kern="1200">
                <a:solidFill>
                  <a:schemeClr val="tx2"/>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sz="3200" dirty="0"/>
              <a:t>WASH FIT </a:t>
            </a:r>
            <a:r>
              <a:rPr lang="it-IT" sz="3200" dirty="0" err="1"/>
              <a:t>technical</a:t>
            </a:r>
            <a:r>
              <a:rPr lang="it-IT" sz="3200" dirty="0"/>
              <a:t> </a:t>
            </a:r>
            <a:r>
              <a:rPr lang="it-IT" sz="3200" dirty="0" err="1"/>
              <a:t>module</a:t>
            </a:r>
            <a:endParaRPr lang="it-IT" sz="3200" dirty="0"/>
          </a:p>
        </p:txBody>
      </p:sp>
    </p:spTree>
    <p:extLst>
      <p:ext uri="{BB962C8B-B14F-4D97-AF65-F5344CB8AC3E}">
        <p14:creationId xmlns:p14="http://schemas.microsoft.com/office/powerpoint/2010/main" val="3582535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A64D43-AF9C-8D43-8ADE-F7FAFE627A43}"/>
              </a:ext>
            </a:extLst>
          </p:cNvPr>
          <p:cNvSpPr>
            <a:spLocks noGrp="1"/>
          </p:cNvSpPr>
          <p:nvPr>
            <p:ph type="ctrTitle"/>
          </p:nvPr>
        </p:nvSpPr>
        <p:spPr>
          <a:xfrm>
            <a:off x="838200" y="807906"/>
            <a:ext cx="10515600" cy="3728534"/>
          </a:xfrm>
        </p:spPr>
        <p:txBody>
          <a:bodyPr/>
          <a:lstStyle/>
          <a:p>
            <a:r>
              <a:rPr lang="en-US" dirty="0"/>
              <a:t>Taking action</a:t>
            </a:r>
          </a:p>
        </p:txBody>
      </p:sp>
      <p:sp>
        <p:nvSpPr>
          <p:cNvPr id="3" name="Sottotitolo 2">
            <a:extLst>
              <a:ext uri="{FF2B5EF4-FFF2-40B4-BE49-F238E27FC236}">
                <a16:creationId xmlns:a16="http://schemas.microsoft.com/office/drawing/2014/main" id="{B7939958-D54D-114D-9924-BC91D052F88D}"/>
              </a:ext>
            </a:extLst>
          </p:cNvPr>
          <p:cNvSpPr>
            <a:spLocks noGrp="1"/>
          </p:cNvSpPr>
          <p:nvPr>
            <p:ph type="subTitle" idx="1"/>
          </p:nvPr>
        </p:nvSpPr>
        <p:spPr>
          <a:xfrm>
            <a:off x="1524000" y="3887788"/>
            <a:ext cx="9144000" cy="1655762"/>
          </a:xfrm>
        </p:spPr>
        <p:txBody>
          <a:bodyPr>
            <a:normAutofit fontScale="92500" lnSpcReduction="20000"/>
          </a:bodyPr>
          <a:lstStyle/>
          <a:p>
            <a:r>
              <a:rPr lang="en-US" sz="3200" dirty="0"/>
              <a:t>Step 3 &amp; 4: Risk assessment and development an improvement plan </a:t>
            </a:r>
          </a:p>
          <a:p>
            <a:r>
              <a:rPr lang="en-US" sz="3200" i="1" dirty="0"/>
              <a:t>How to develop and implement user-friendly improvements</a:t>
            </a:r>
          </a:p>
        </p:txBody>
      </p:sp>
      <p:sp>
        <p:nvSpPr>
          <p:cNvPr id="4" name="Segnaposto numero diapositiva 3">
            <a:extLst>
              <a:ext uri="{FF2B5EF4-FFF2-40B4-BE49-F238E27FC236}">
                <a16:creationId xmlns:a16="http://schemas.microsoft.com/office/drawing/2014/main" id="{894F6DC5-5071-4A48-8D1E-5D81627443F0}"/>
              </a:ext>
            </a:extLst>
          </p:cNvPr>
          <p:cNvSpPr>
            <a:spLocks noGrp="1"/>
          </p:cNvSpPr>
          <p:nvPr>
            <p:ph type="sldNum" sz="quarter" idx="4"/>
          </p:nvPr>
        </p:nvSpPr>
        <p:spPr>
          <a:prstGeom prst="rect">
            <a:avLst/>
          </a:prstGeom>
        </p:spPr>
        <p:txBody>
          <a:bodyPr vert="horz" lIns="91440" tIns="45720" rIns="91440" bIns="45720" rtlCol="0" anchor="ctr"/>
          <a:lstStyle>
            <a:defPPr>
              <a:defRPr lang="it-IT"/>
            </a:defPPr>
            <a:lvl1pPr marL="0" algn="ctr" defTabSz="914400" rtl="0" eaLnBrk="1" latinLnBrk="0" hangingPunct="1">
              <a:defRPr sz="1000"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BA30F2-EADE-E847-915A-1E3BC37EDCB4}" type="slidenum">
              <a:rPr lang="it-IT" smtClean="0"/>
              <a:pPr/>
              <a:t>20</a:t>
            </a:fld>
            <a:endParaRPr lang="it-IT" dirty="0"/>
          </a:p>
        </p:txBody>
      </p:sp>
    </p:spTree>
    <p:extLst>
      <p:ext uri="{BB962C8B-B14F-4D97-AF65-F5344CB8AC3E}">
        <p14:creationId xmlns:p14="http://schemas.microsoft.com/office/powerpoint/2010/main" val="3586098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030EEC-0CEB-4C67-B785-9177B5A05F4D}"/>
              </a:ext>
            </a:extLst>
          </p:cNvPr>
          <p:cNvSpPr>
            <a:spLocks noGrp="1"/>
          </p:cNvSpPr>
          <p:nvPr>
            <p:ph type="sldNum" sz="quarter" idx="12"/>
          </p:nvPr>
        </p:nvSpPr>
        <p:spPr/>
        <p:txBody>
          <a:bodyPr/>
          <a:lstStyle/>
          <a:p>
            <a:pPr>
              <a:defRPr/>
            </a:pPr>
            <a:fld id="{A73939FE-7BC6-42BD-B27E-1F76D60FE7C3}" type="slidenum">
              <a:rPr lang="en-GB" smtClean="0">
                <a:solidFill>
                  <a:prstClr val="black"/>
                </a:solidFill>
              </a:rPr>
              <a:pPr>
                <a:defRPr/>
              </a:pPr>
              <a:t>21</a:t>
            </a:fld>
            <a:endParaRPr lang="en-GB">
              <a:solidFill>
                <a:prstClr val="black"/>
              </a:solidFill>
            </a:endParaRPr>
          </a:p>
        </p:txBody>
      </p:sp>
      <p:sp>
        <p:nvSpPr>
          <p:cNvPr id="2" name="Title 1">
            <a:extLst>
              <a:ext uri="{FF2B5EF4-FFF2-40B4-BE49-F238E27FC236}">
                <a16:creationId xmlns:a16="http://schemas.microsoft.com/office/drawing/2014/main" id="{CDC62814-7A71-49F9-A0DA-33491359243C}"/>
              </a:ext>
            </a:extLst>
          </p:cNvPr>
          <p:cNvSpPr>
            <a:spLocks noGrp="1"/>
          </p:cNvSpPr>
          <p:nvPr>
            <p:ph type="title"/>
          </p:nvPr>
        </p:nvSpPr>
        <p:spPr>
          <a:xfrm>
            <a:off x="465488" y="337714"/>
            <a:ext cx="4449411" cy="2734100"/>
          </a:xfrm>
        </p:spPr>
        <p:txBody>
          <a:bodyPr/>
          <a:lstStyle/>
          <a:p>
            <a:r>
              <a:rPr lang="en-US" sz="6000" dirty="0"/>
              <a:t>Menstrual Health     </a:t>
            </a:r>
          </a:p>
        </p:txBody>
      </p:sp>
      <p:pic>
        <p:nvPicPr>
          <p:cNvPr id="9" name="Content Placeholder 8" descr="A pile of trash&#10;&#10;Description automatically generated with low confidence">
            <a:extLst>
              <a:ext uri="{FF2B5EF4-FFF2-40B4-BE49-F238E27FC236}">
                <a16:creationId xmlns:a16="http://schemas.microsoft.com/office/drawing/2014/main" id="{BCAFFF75-9308-43F9-B9ED-2F79445FD8DD}"/>
              </a:ext>
            </a:extLst>
          </p:cNvPr>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0" y="2098675"/>
            <a:ext cx="5472113" cy="3638550"/>
          </a:xfrm>
        </p:spPr>
      </p:pic>
      <p:sp>
        <p:nvSpPr>
          <p:cNvPr id="8" name="Thought Bubble: Cloud 3">
            <a:extLst>
              <a:ext uri="{FF2B5EF4-FFF2-40B4-BE49-F238E27FC236}">
                <a16:creationId xmlns:a16="http://schemas.microsoft.com/office/drawing/2014/main" id="{1CC02C6E-14EE-2B4B-A885-B59B8695BCF1}"/>
              </a:ext>
            </a:extLst>
          </p:cNvPr>
          <p:cNvSpPr/>
          <p:nvPr/>
        </p:nvSpPr>
        <p:spPr>
          <a:xfrm>
            <a:off x="252310" y="2521578"/>
            <a:ext cx="6356870" cy="4201314"/>
          </a:xfrm>
          <a:prstGeom prst="cloudCallout">
            <a:avLst>
              <a:gd name="adj1" fmla="val 53895"/>
              <a:gd name="adj2" fmla="val -13744"/>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632" i="1" kern="1800" dirty="0">
              <a:solidFill>
                <a:srgbClr val="09164D"/>
              </a:solidFill>
              <a:latin typeface="Arial" panose="020B0604020202020204" pitchFamily="34" charset="0"/>
              <a:cs typeface="Arial" panose="020B0604020202020204" pitchFamily="34" charset="0"/>
            </a:endParaRPr>
          </a:p>
          <a:p>
            <a:pPr algn="ctr"/>
            <a:r>
              <a:rPr lang="en-AU" sz="2000" dirty="0">
                <a:solidFill>
                  <a:schemeClr val="tx1"/>
                </a:solidFill>
                <a:latin typeface="Arial" panose="020B0604020202020204" pitchFamily="34" charset="0"/>
                <a:cs typeface="Arial" panose="020B0604020202020204" pitchFamily="34" charset="0"/>
              </a:rPr>
              <a:t>“</a:t>
            </a:r>
            <a:r>
              <a:rPr lang="en-AU" sz="2000" i="1" dirty="0">
                <a:solidFill>
                  <a:schemeClr val="tx1"/>
                </a:solidFill>
                <a:latin typeface="Arial" panose="020B0604020202020204" pitchFamily="34" charset="0"/>
                <a:cs typeface="Arial" panose="020B0604020202020204" pitchFamily="34" charset="0"/>
              </a:rPr>
              <a:t>Menstruating in PPE is tricky, especially if you are used to heavy flow and there’s a chance you might stain your suit, as the material of our PPE is of poor quality too. It is shameful to share these things but it</a:t>
            </a:r>
          </a:p>
          <a:p>
            <a:pPr algn="ctr"/>
            <a:r>
              <a:rPr lang="en-AU" sz="2000" i="1" dirty="0">
                <a:solidFill>
                  <a:schemeClr val="tx1"/>
                </a:solidFill>
                <a:latin typeface="Arial" panose="020B0604020202020204" pitchFamily="34" charset="0"/>
                <a:cs typeface="Arial" panose="020B0604020202020204" pitchFamily="34" charset="0"/>
              </a:rPr>
              <a:t>is obvious, so the administrators should be sensitive!” </a:t>
            </a:r>
          </a:p>
          <a:p>
            <a:pPr algn="ctr"/>
            <a:r>
              <a:rPr lang="en-AU" dirty="0">
                <a:solidFill>
                  <a:schemeClr val="tx1"/>
                </a:solidFill>
                <a:latin typeface="Arial" panose="020B0604020202020204" pitchFamily="34" charset="0"/>
                <a:cs typeface="Arial" panose="020B0604020202020204" pitchFamily="34" charset="0"/>
              </a:rPr>
              <a:t>- Nurse-in-charge, India</a:t>
            </a:r>
            <a:endParaRPr lang="en-AU" i="1" dirty="0">
              <a:solidFill>
                <a:schemeClr val="tx1"/>
              </a:solidFill>
              <a:latin typeface="Arial" panose="020B0604020202020204" pitchFamily="34" charset="0"/>
              <a:cs typeface="Arial" panose="020B0604020202020204" pitchFamily="34" charset="0"/>
            </a:endParaRPr>
          </a:p>
        </p:txBody>
      </p:sp>
      <p:sp>
        <p:nvSpPr>
          <p:cNvPr id="7" name="Text Placeholder 6">
            <a:extLst>
              <a:ext uri="{FF2B5EF4-FFF2-40B4-BE49-F238E27FC236}">
                <a16:creationId xmlns:a16="http://schemas.microsoft.com/office/drawing/2014/main" id="{BA8BD8A6-2EBB-4A9D-A110-669E131E5A28}"/>
              </a:ext>
            </a:extLst>
          </p:cNvPr>
          <p:cNvSpPr>
            <a:spLocks noGrp="1"/>
          </p:cNvSpPr>
          <p:nvPr>
            <p:ph type="body" sz="quarter" idx="13"/>
          </p:nvPr>
        </p:nvSpPr>
        <p:spPr>
          <a:xfrm>
            <a:off x="5855505" y="250400"/>
            <a:ext cx="6084185" cy="5931681"/>
          </a:xfrm>
        </p:spPr>
        <p:txBody>
          <a:bodyPr>
            <a:noAutofit/>
          </a:bodyPr>
          <a:lstStyle/>
          <a:p>
            <a:r>
              <a:rPr lang="en-AU" sz="3400" b="1" dirty="0">
                <a:solidFill>
                  <a:srgbClr val="00B0F0"/>
                </a:solidFill>
                <a:latin typeface="Arial" panose="020B0604020202020204" pitchFamily="34" charset="0"/>
                <a:cs typeface="Arial" panose="020B0604020202020204" pitchFamily="34" charset="0"/>
              </a:rPr>
              <a:t>ESSENTIAL COMPONENTS</a:t>
            </a:r>
          </a:p>
          <a:p>
            <a:pPr lvl="0"/>
            <a:r>
              <a:rPr lang="en-US" sz="2300" dirty="0">
                <a:solidFill>
                  <a:schemeClr val="tx1"/>
                </a:solidFill>
                <a:latin typeface="Arial" panose="020B0604020202020204" pitchFamily="34" charset="0"/>
                <a:cs typeface="Arial" panose="020B0604020202020204" pitchFamily="34" charset="0"/>
              </a:rPr>
              <a:t>Access to information about menstruation and hygienic practices.</a:t>
            </a:r>
            <a:endParaRPr lang="en-AU" sz="2300" dirty="0">
              <a:solidFill>
                <a:schemeClr val="tx1"/>
              </a:solidFill>
              <a:latin typeface="Arial" panose="020B0604020202020204" pitchFamily="34" charset="0"/>
              <a:cs typeface="Arial" panose="020B0604020202020204" pitchFamily="34" charset="0"/>
            </a:endParaRPr>
          </a:p>
          <a:p>
            <a:pPr lvl="0"/>
            <a:endParaRPr lang="en-US" sz="2300" dirty="0">
              <a:solidFill>
                <a:schemeClr val="tx1"/>
              </a:solidFill>
              <a:latin typeface="Arial" panose="020B0604020202020204" pitchFamily="34" charset="0"/>
              <a:cs typeface="Arial" panose="020B0604020202020204" pitchFamily="34" charset="0"/>
            </a:endParaRPr>
          </a:p>
          <a:p>
            <a:pPr lvl="0"/>
            <a:r>
              <a:rPr lang="en-US" sz="2300" dirty="0">
                <a:solidFill>
                  <a:schemeClr val="tx1"/>
                </a:solidFill>
                <a:latin typeface="Arial" panose="020B0604020202020204" pitchFamily="34" charset="0"/>
                <a:cs typeface="Arial" panose="020B0604020202020204" pitchFamily="34" charset="0"/>
              </a:rPr>
              <a:t>Access to menstrual materials.</a:t>
            </a:r>
          </a:p>
          <a:p>
            <a:pPr lvl="0"/>
            <a:endParaRPr lang="en-US" sz="2300" dirty="0">
              <a:solidFill>
                <a:schemeClr val="tx1"/>
              </a:solidFill>
              <a:latin typeface="Arial" panose="020B0604020202020204" pitchFamily="34" charset="0"/>
              <a:cs typeface="Arial" panose="020B0604020202020204" pitchFamily="34" charset="0"/>
            </a:endParaRPr>
          </a:p>
          <a:p>
            <a:pPr lvl="0"/>
            <a:r>
              <a:rPr lang="en-US" sz="2300" dirty="0">
                <a:solidFill>
                  <a:schemeClr val="tx1"/>
                </a:solidFill>
                <a:latin typeface="Arial" panose="020B0604020202020204" pitchFamily="34" charset="0"/>
                <a:cs typeface="Arial" panose="020B0604020202020204" pitchFamily="34" charset="0"/>
              </a:rPr>
              <a:t>WASH facilities/services, to: </a:t>
            </a:r>
          </a:p>
          <a:p>
            <a:pPr marL="285750" lvl="0" indent="-285750">
              <a:buFont typeface="Arial" panose="020B0604020202020204" pitchFamily="34" charset="0"/>
              <a:buChar char="•"/>
            </a:pPr>
            <a:endParaRPr lang="en-US" sz="2300" dirty="0">
              <a:solidFill>
                <a:schemeClr val="tx1"/>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300" dirty="0">
                <a:latin typeface="Arial" panose="020B0604020202020204" pitchFamily="34" charset="0"/>
                <a:cs typeface="Arial" panose="020B0604020202020204" pitchFamily="34" charset="0"/>
              </a:rPr>
              <a:t>Wash the body and hands, </a:t>
            </a:r>
          </a:p>
          <a:p>
            <a:pPr marL="742950" lvl="1" indent="-285750">
              <a:buFont typeface="Arial" panose="020B0604020202020204" pitchFamily="34" charset="0"/>
              <a:buChar char="•"/>
            </a:pPr>
            <a:r>
              <a:rPr lang="en-US" sz="2300" dirty="0">
                <a:latin typeface="Arial" panose="020B0604020202020204" pitchFamily="34" charset="0"/>
                <a:cs typeface="Arial" panose="020B0604020202020204" pitchFamily="34" charset="0"/>
              </a:rPr>
              <a:t>Change menstrual materials in private, </a:t>
            </a:r>
          </a:p>
          <a:p>
            <a:pPr marL="742950" lvl="1" indent="-285750">
              <a:buFont typeface="Arial" panose="020B0604020202020204" pitchFamily="34" charset="0"/>
              <a:buChar char="•"/>
            </a:pPr>
            <a:r>
              <a:rPr lang="en-US" sz="2300" dirty="0">
                <a:latin typeface="Arial" panose="020B0604020202020204" pitchFamily="34" charset="0"/>
                <a:cs typeface="Arial" panose="020B0604020202020204" pitchFamily="34" charset="0"/>
              </a:rPr>
              <a:t>Clean and/or disposing of used materials.</a:t>
            </a:r>
          </a:p>
          <a:p>
            <a:pPr marL="742950" lvl="1" indent="-285750">
              <a:buFont typeface="Arial" panose="020B0604020202020204" pitchFamily="34" charset="0"/>
              <a:buChar char="•"/>
            </a:pPr>
            <a:endParaRPr lang="en-AU" sz="2300" dirty="0">
              <a:latin typeface="Arial" panose="020B0604020202020204" pitchFamily="34" charset="0"/>
              <a:cs typeface="Arial" panose="020B0604020202020204" pitchFamily="34" charset="0"/>
            </a:endParaRPr>
          </a:p>
          <a:p>
            <a:pPr lvl="0"/>
            <a:r>
              <a:rPr lang="en-US" sz="2300" dirty="0">
                <a:solidFill>
                  <a:schemeClr val="tx1"/>
                </a:solidFill>
                <a:latin typeface="Arial" panose="020B0604020202020204" pitchFamily="34" charset="0"/>
                <a:cs typeface="Arial" panose="020B0604020202020204" pitchFamily="34" charset="0"/>
              </a:rPr>
              <a:t>Decision-making and participation is women-led (WASH committees </a:t>
            </a:r>
            <a:r>
              <a:rPr lang="en-US" sz="2300" dirty="0" err="1">
                <a:solidFill>
                  <a:schemeClr val="tx1"/>
                </a:solidFill>
                <a:latin typeface="Arial" panose="020B0604020202020204" pitchFamily="34" charset="0"/>
                <a:cs typeface="Arial" panose="020B0604020202020204" pitchFamily="34" charset="0"/>
              </a:rPr>
              <a:t>etc</a:t>
            </a:r>
            <a:r>
              <a:rPr lang="en-US" sz="2300" dirty="0">
                <a:solidFill>
                  <a:schemeClr val="tx1"/>
                </a:solidFill>
                <a:latin typeface="Arial" panose="020B0604020202020204" pitchFamily="34" charset="0"/>
                <a:cs typeface="Arial" panose="020B0604020202020204" pitchFamily="34" charset="0"/>
              </a:rPr>
              <a:t>).</a:t>
            </a:r>
            <a:endParaRPr lang="en-US" dirty="0">
              <a:solidFill>
                <a:schemeClr val="tx1"/>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0124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lide Number Placeholder 40">
            <a:extLst>
              <a:ext uri="{FF2B5EF4-FFF2-40B4-BE49-F238E27FC236}">
                <a16:creationId xmlns:a16="http://schemas.microsoft.com/office/drawing/2014/main" id="{E46BBBBB-1188-4798-804C-2BD93A8B4DB1}"/>
              </a:ext>
            </a:extLst>
          </p:cNvPr>
          <p:cNvSpPr>
            <a:spLocks noGrp="1"/>
          </p:cNvSpPr>
          <p:nvPr>
            <p:ph type="sldNum" sz="quarter" idx="12"/>
          </p:nvPr>
        </p:nvSpPr>
        <p:spPr/>
        <p:txBody>
          <a:bodyPr/>
          <a:lstStyle/>
          <a:p>
            <a:fld id="{2D0AA5EB-64AB-BF41-92BE-B61D8618F692}" type="slidenum">
              <a:rPr lang="it-IT" smtClean="0"/>
              <a:t>22</a:t>
            </a:fld>
            <a:endParaRPr lang="it-IT" dirty="0"/>
          </a:p>
        </p:txBody>
      </p:sp>
      <p:pic>
        <p:nvPicPr>
          <p:cNvPr id="15" name="Picture 14">
            <a:extLst>
              <a:ext uri="{FF2B5EF4-FFF2-40B4-BE49-F238E27FC236}">
                <a16:creationId xmlns:a16="http://schemas.microsoft.com/office/drawing/2014/main" id="{BE8AB9D6-5EFC-5840-91CA-E2DDE36BA9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4379" y="3716557"/>
            <a:ext cx="5464610" cy="2989720"/>
          </a:xfrm>
          <a:prstGeom prst="rect">
            <a:avLst/>
          </a:prstGeom>
        </p:spPr>
      </p:pic>
      <p:sp>
        <p:nvSpPr>
          <p:cNvPr id="18" name="TextBox 17">
            <a:extLst>
              <a:ext uri="{FF2B5EF4-FFF2-40B4-BE49-F238E27FC236}">
                <a16:creationId xmlns:a16="http://schemas.microsoft.com/office/drawing/2014/main" id="{0E01AA91-7B14-7B4A-B076-AFBFE9019DAA}"/>
              </a:ext>
            </a:extLst>
          </p:cNvPr>
          <p:cNvSpPr txBox="1"/>
          <p:nvPr/>
        </p:nvSpPr>
        <p:spPr>
          <a:xfrm>
            <a:off x="6095999" y="893878"/>
            <a:ext cx="6096000" cy="5170646"/>
          </a:xfrm>
          <a:prstGeom prst="rect">
            <a:avLst/>
          </a:prstGeom>
          <a:noFill/>
        </p:spPr>
        <p:txBody>
          <a:bodyPr wrap="square" rtlCol="0">
            <a:spAutoFit/>
          </a:bodyPr>
          <a:lstStyle/>
          <a:p>
            <a:pPr marL="457200" indent="-457200">
              <a:buFont typeface="Arial" panose="020B0604020202020204" pitchFamily="34" charset="0"/>
              <a:buChar char="•"/>
            </a:pPr>
            <a:r>
              <a:rPr lang="en-US" sz="3000" dirty="0">
                <a:latin typeface="Arial" panose="020B0604020202020204" pitchFamily="34" charset="0"/>
                <a:cs typeface="Arial" panose="020B0604020202020204" pitchFamily="34" charset="0"/>
              </a:rPr>
              <a:t>If the maternity ward is not WASH ready, identify a suitable location nearby:</a:t>
            </a:r>
          </a:p>
          <a:p>
            <a:pPr marL="914400" lvl="1" indent="-457200">
              <a:buFont typeface="Arial" panose="020B0604020202020204" pitchFamily="34" charset="0"/>
              <a:buChar char="•"/>
            </a:pPr>
            <a:r>
              <a:rPr lang="en-US" sz="3000" dirty="0">
                <a:latin typeface="Arial" panose="020B0604020202020204" pitchFamily="34" charset="0"/>
                <a:cs typeface="Arial" panose="020B0604020202020204" pitchFamily="34" charset="0"/>
              </a:rPr>
              <a:t>Central location that is safe and well-lit</a:t>
            </a:r>
          </a:p>
          <a:p>
            <a:pPr marL="914400" lvl="1" indent="-457200">
              <a:buFont typeface="Arial" panose="020B0604020202020204" pitchFamily="34" charset="0"/>
              <a:buChar char="•"/>
            </a:pPr>
            <a:r>
              <a:rPr lang="en-US" sz="3000" dirty="0">
                <a:latin typeface="Arial" panose="020B0604020202020204" pitchFamily="34" charset="0"/>
                <a:cs typeface="Arial" panose="020B0604020202020204" pitchFamily="34" charset="0"/>
              </a:rPr>
              <a:t>Clear pathways</a:t>
            </a:r>
          </a:p>
          <a:p>
            <a:pPr marL="914400" lvl="1" indent="-457200">
              <a:buFont typeface="Arial" panose="020B0604020202020204" pitchFamily="34" charset="0"/>
              <a:buChar char="•"/>
            </a:pPr>
            <a:r>
              <a:rPr lang="en-US" sz="3000" dirty="0">
                <a:latin typeface="Arial" panose="020B0604020202020204" pitchFamily="34" charset="0"/>
                <a:cs typeface="Arial" panose="020B0604020202020204" pitchFamily="34" charset="0"/>
              </a:rPr>
              <a:t>Wide pathways with raised edges </a:t>
            </a:r>
          </a:p>
          <a:p>
            <a:pPr marL="914400" lvl="1" indent="-457200">
              <a:buFont typeface="Arial" panose="020B0604020202020204" pitchFamily="34" charset="0"/>
              <a:buChar char="•"/>
            </a:pPr>
            <a:r>
              <a:rPr lang="en-US" sz="3000" dirty="0">
                <a:latin typeface="Arial" panose="020B0604020202020204" pitchFamily="34" charset="0"/>
                <a:cs typeface="Arial" panose="020B0604020202020204" pitchFamily="34" charset="0"/>
              </a:rPr>
              <a:t>Handrails or guidance ropes</a:t>
            </a:r>
          </a:p>
          <a:p>
            <a:pPr marL="914400" lvl="1" indent="-457200">
              <a:buFont typeface="Arial" panose="020B0604020202020204" pitchFamily="34" charset="0"/>
              <a:buChar char="•"/>
            </a:pPr>
            <a:r>
              <a:rPr lang="en-US" sz="3000" dirty="0">
                <a:latin typeface="Arial" panose="020B0604020202020204" pitchFamily="34" charset="0"/>
                <a:cs typeface="Arial" panose="020B0604020202020204" pitchFamily="34" charset="0"/>
              </a:rPr>
              <a:t>Clear signage identifying WASH facilities. </a:t>
            </a:r>
          </a:p>
        </p:txBody>
      </p:sp>
      <p:pic>
        <p:nvPicPr>
          <p:cNvPr id="19" name="Picture 18" descr="A picture containing text, person&#10;&#10;Description automatically generated">
            <a:extLst>
              <a:ext uri="{FF2B5EF4-FFF2-40B4-BE49-F238E27FC236}">
                <a16:creationId xmlns:a16="http://schemas.microsoft.com/office/drawing/2014/main" id="{136744F6-E7D7-2344-8E9F-EA32C1D342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5375" y="111941"/>
            <a:ext cx="5464610" cy="3647033"/>
          </a:xfrm>
          <a:prstGeom prst="rect">
            <a:avLst/>
          </a:prstGeom>
        </p:spPr>
      </p:pic>
    </p:spTree>
    <p:extLst>
      <p:ext uri="{BB962C8B-B14F-4D97-AF65-F5344CB8AC3E}">
        <p14:creationId xmlns:p14="http://schemas.microsoft.com/office/powerpoint/2010/main" val="3572847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030EEC-0CEB-4C67-B785-9177B5A05F4D}"/>
              </a:ext>
            </a:extLst>
          </p:cNvPr>
          <p:cNvSpPr>
            <a:spLocks noGrp="1"/>
          </p:cNvSpPr>
          <p:nvPr>
            <p:ph type="sldNum" sz="quarter" idx="12"/>
          </p:nvPr>
        </p:nvSpPr>
        <p:spPr/>
        <p:txBody>
          <a:bodyPr/>
          <a:lstStyle/>
          <a:p>
            <a:pPr>
              <a:defRPr/>
            </a:pPr>
            <a:fld id="{A73939FE-7BC6-42BD-B27E-1F76D60FE7C3}" type="slidenum">
              <a:rPr lang="en-GB" smtClean="0">
                <a:solidFill>
                  <a:prstClr val="black"/>
                </a:solidFill>
              </a:rPr>
              <a:pPr>
                <a:defRPr/>
              </a:pPr>
              <a:t>23</a:t>
            </a:fld>
            <a:endParaRPr lang="en-GB">
              <a:solidFill>
                <a:prstClr val="black"/>
              </a:solidFill>
            </a:endParaRPr>
          </a:p>
        </p:txBody>
      </p:sp>
      <p:sp>
        <p:nvSpPr>
          <p:cNvPr id="2" name="Title 1">
            <a:extLst>
              <a:ext uri="{FF2B5EF4-FFF2-40B4-BE49-F238E27FC236}">
                <a16:creationId xmlns:a16="http://schemas.microsoft.com/office/drawing/2014/main" id="{CDC62814-7A71-49F9-A0DA-33491359243C}"/>
              </a:ext>
            </a:extLst>
          </p:cNvPr>
          <p:cNvSpPr>
            <a:spLocks noGrp="1"/>
          </p:cNvSpPr>
          <p:nvPr>
            <p:ph type="title"/>
          </p:nvPr>
        </p:nvSpPr>
        <p:spPr>
          <a:xfrm>
            <a:off x="465488" y="337714"/>
            <a:ext cx="4449411" cy="2734100"/>
          </a:xfrm>
        </p:spPr>
        <p:txBody>
          <a:bodyPr/>
          <a:lstStyle/>
          <a:p>
            <a:r>
              <a:rPr lang="en-US" sz="6000" dirty="0"/>
              <a:t>Safety &amp; accessible features</a:t>
            </a:r>
          </a:p>
        </p:txBody>
      </p:sp>
      <p:pic>
        <p:nvPicPr>
          <p:cNvPr id="9" name="Content Placeholder 8" descr="A pile of trash&#10;&#10;Description automatically generated with low confidence">
            <a:extLst>
              <a:ext uri="{FF2B5EF4-FFF2-40B4-BE49-F238E27FC236}">
                <a16:creationId xmlns:a16="http://schemas.microsoft.com/office/drawing/2014/main" id="{BCAFFF75-9308-43F9-B9ED-2F79445FD8DD}"/>
              </a:ext>
            </a:extLst>
          </p:cNvPr>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0" y="2098675"/>
            <a:ext cx="5472113" cy="3638550"/>
          </a:xfrm>
        </p:spPr>
      </p:pic>
      <p:pic>
        <p:nvPicPr>
          <p:cNvPr id="10" name="Picture 9">
            <a:extLst>
              <a:ext uri="{FF2B5EF4-FFF2-40B4-BE49-F238E27FC236}">
                <a16:creationId xmlns:a16="http://schemas.microsoft.com/office/drawing/2014/main" id="{B90E4654-2010-8549-9560-DFAD82F601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707" t="14589" r="2935" b="1691"/>
          <a:stretch/>
        </p:blipFill>
        <p:spPr>
          <a:xfrm>
            <a:off x="139974" y="3801742"/>
            <a:ext cx="3164269" cy="3077699"/>
          </a:xfrm>
          <a:prstGeom prst="rect">
            <a:avLst/>
          </a:prstGeom>
        </p:spPr>
      </p:pic>
      <p:sp>
        <p:nvSpPr>
          <p:cNvPr id="11" name="TextBox 10">
            <a:extLst>
              <a:ext uri="{FF2B5EF4-FFF2-40B4-BE49-F238E27FC236}">
                <a16:creationId xmlns:a16="http://schemas.microsoft.com/office/drawing/2014/main" id="{486BAE74-90D8-4B4A-8827-A85AFBCBE7CD}"/>
              </a:ext>
            </a:extLst>
          </p:cNvPr>
          <p:cNvSpPr txBox="1"/>
          <p:nvPr/>
        </p:nvSpPr>
        <p:spPr>
          <a:xfrm>
            <a:off x="5472113" y="449576"/>
            <a:ext cx="5735416" cy="2677656"/>
          </a:xfrm>
          <a:prstGeom prst="rect">
            <a:avLst/>
          </a:prstGeom>
          <a:noFill/>
        </p:spPr>
        <p:txBody>
          <a:bodyPr wrap="non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Sex-segregated and clearly marked</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Well lit, lockable doors with no gaps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Wide doorways or gates </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Outward facing door with low handles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Ramps are a safe gradient (1:12)</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Steps are wide (if ramp not possible)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Tactile markers on ground (if possible)</a:t>
            </a:r>
          </a:p>
        </p:txBody>
      </p:sp>
      <p:sp>
        <p:nvSpPr>
          <p:cNvPr id="12" name="TextBox 11">
            <a:extLst>
              <a:ext uri="{FF2B5EF4-FFF2-40B4-BE49-F238E27FC236}">
                <a16:creationId xmlns:a16="http://schemas.microsoft.com/office/drawing/2014/main" id="{4C3BFA74-925D-FC43-8A89-D0AD82B7EA47}"/>
              </a:ext>
            </a:extLst>
          </p:cNvPr>
          <p:cNvSpPr txBox="1"/>
          <p:nvPr/>
        </p:nvSpPr>
        <p:spPr>
          <a:xfrm>
            <a:off x="6516987" y="3925593"/>
            <a:ext cx="5254023" cy="2308324"/>
          </a:xfrm>
          <a:prstGeom prst="rect">
            <a:avLst/>
          </a:prstGeom>
          <a:solidFill>
            <a:schemeClr val="accent2"/>
          </a:solidFill>
          <a:ln>
            <a:solidFill>
              <a:schemeClr val="tx1"/>
            </a:solidFill>
          </a:ln>
        </p:spPr>
        <p:txBody>
          <a:bodyPr wrap="square" rtlCol="0">
            <a:spAutoFit/>
          </a:bodyPr>
          <a:lstStyle/>
          <a:p>
            <a:r>
              <a:rPr lang="en-US" sz="2400" dirty="0">
                <a:latin typeface="Arial" panose="020B0604020202020204" pitchFamily="34" charset="0"/>
                <a:cs typeface="Arial" panose="020B0604020202020204" pitchFamily="34" charset="0"/>
              </a:rPr>
              <a:t>WASH FIT indicators:</a:t>
            </a:r>
          </a:p>
          <a:p>
            <a:r>
              <a:rPr lang="en-US" sz="2400" b="1" dirty="0">
                <a:latin typeface="Arial" panose="020B0604020202020204" pitchFamily="34" charset="0"/>
                <a:cs typeface="Arial" panose="020B0604020202020204" pitchFamily="34" charset="0"/>
              </a:rPr>
              <a:t>2.3 </a:t>
            </a:r>
            <a:r>
              <a:rPr lang="en-AU" sz="2400" dirty="0">
                <a:latin typeface="Arial" panose="020B0604020202020204" pitchFamily="34" charset="0"/>
                <a:cs typeface="Arial" panose="020B0604020202020204" pitchFamily="34" charset="0"/>
              </a:rPr>
              <a:t>Toilets or improved latrines clearly separated for male and female</a:t>
            </a:r>
          </a:p>
          <a:p>
            <a:r>
              <a:rPr lang="en-AU" sz="2400" b="1" dirty="0">
                <a:latin typeface="Arial" panose="020B0604020202020204" pitchFamily="34" charset="0"/>
                <a:cs typeface="Arial" panose="020B0604020202020204" pitchFamily="34" charset="0"/>
              </a:rPr>
              <a:t>2.10</a:t>
            </a:r>
            <a:r>
              <a:rPr lang="en-AU" sz="2400" dirty="0">
                <a:latin typeface="Arial" panose="020B0604020202020204" pitchFamily="34" charset="0"/>
                <a:cs typeface="Arial" panose="020B0604020202020204" pitchFamily="34" charset="0"/>
              </a:rPr>
              <a:t> Latrines are adequately lit, including at night </a:t>
            </a:r>
          </a:p>
        </p:txBody>
      </p:sp>
      <p:pic>
        <p:nvPicPr>
          <p:cNvPr id="13" name="Picture 2">
            <a:extLst>
              <a:ext uri="{FF2B5EF4-FFF2-40B4-BE49-F238E27FC236}">
                <a16:creationId xmlns:a16="http://schemas.microsoft.com/office/drawing/2014/main" id="{F5BDD5A4-9028-DD42-B6C7-5F5A8FB7D4A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06179" y="3801742"/>
            <a:ext cx="2921150" cy="292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535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030EEC-0CEB-4C67-B785-9177B5A05F4D}"/>
              </a:ext>
            </a:extLst>
          </p:cNvPr>
          <p:cNvSpPr>
            <a:spLocks noGrp="1"/>
          </p:cNvSpPr>
          <p:nvPr>
            <p:ph type="sldNum" sz="quarter" idx="12"/>
          </p:nvPr>
        </p:nvSpPr>
        <p:spPr/>
        <p:txBody>
          <a:bodyPr/>
          <a:lstStyle/>
          <a:p>
            <a:pPr>
              <a:defRPr/>
            </a:pPr>
            <a:fld id="{A73939FE-7BC6-42BD-B27E-1F76D60FE7C3}" type="slidenum">
              <a:rPr lang="en-GB" smtClean="0">
                <a:solidFill>
                  <a:prstClr val="black"/>
                </a:solidFill>
              </a:rPr>
              <a:pPr>
                <a:defRPr/>
              </a:pPr>
              <a:t>24</a:t>
            </a:fld>
            <a:endParaRPr lang="en-GB">
              <a:solidFill>
                <a:prstClr val="black"/>
              </a:solidFill>
            </a:endParaRPr>
          </a:p>
        </p:txBody>
      </p:sp>
      <p:sp>
        <p:nvSpPr>
          <p:cNvPr id="2" name="Title 1">
            <a:extLst>
              <a:ext uri="{FF2B5EF4-FFF2-40B4-BE49-F238E27FC236}">
                <a16:creationId xmlns:a16="http://schemas.microsoft.com/office/drawing/2014/main" id="{CDC62814-7A71-49F9-A0DA-33491359243C}"/>
              </a:ext>
            </a:extLst>
          </p:cNvPr>
          <p:cNvSpPr>
            <a:spLocks noGrp="1"/>
          </p:cNvSpPr>
          <p:nvPr>
            <p:ph type="title"/>
          </p:nvPr>
        </p:nvSpPr>
        <p:spPr>
          <a:xfrm>
            <a:off x="465488" y="337714"/>
            <a:ext cx="4449411" cy="2734100"/>
          </a:xfrm>
        </p:spPr>
        <p:txBody>
          <a:bodyPr/>
          <a:lstStyle/>
          <a:p>
            <a:r>
              <a:rPr lang="en-US" sz="6000" dirty="0"/>
              <a:t>Safety &amp; accessible features</a:t>
            </a:r>
          </a:p>
        </p:txBody>
      </p:sp>
      <p:pic>
        <p:nvPicPr>
          <p:cNvPr id="9" name="Content Placeholder 8" descr="A pile of trash&#10;&#10;Description automatically generated with low confidence">
            <a:extLst>
              <a:ext uri="{FF2B5EF4-FFF2-40B4-BE49-F238E27FC236}">
                <a16:creationId xmlns:a16="http://schemas.microsoft.com/office/drawing/2014/main" id="{BCAFFF75-9308-43F9-B9ED-2F79445FD8DD}"/>
              </a:ext>
            </a:extLst>
          </p:cNvPr>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0" y="2098675"/>
            <a:ext cx="5472113" cy="3638550"/>
          </a:xfrm>
        </p:spPr>
      </p:pic>
      <p:sp>
        <p:nvSpPr>
          <p:cNvPr id="8" name="TextBox 7">
            <a:extLst>
              <a:ext uri="{FF2B5EF4-FFF2-40B4-BE49-F238E27FC236}">
                <a16:creationId xmlns:a16="http://schemas.microsoft.com/office/drawing/2014/main" id="{B62C5A97-AA3F-3443-9E07-26EA62883142}"/>
              </a:ext>
            </a:extLst>
          </p:cNvPr>
          <p:cNvSpPr txBox="1"/>
          <p:nvPr/>
        </p:nvSpPr>
        <p:spPr>
          <a:xfrm>
            <a:off x="5785861" y="135108"/>
            <a:ext cx="6113054"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Enough space maneuver inside if using a wheelchair, or for a support person</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Handrails </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Toilet seats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Water inside for cleansing that is reachable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Easy to use taps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Bins for disposing menstrual materials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Handwashing facilities at a low height</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Non-slip flooring</a:t>
            </a:r>
          </a:p>
        </p:txBody>
      </p:sp>
      <p:sp>
        <p:nvSpPr>
          <p:cNvPr id="13" name="TextBox 12">
            <a:extLst>
              <a:ext uri="{FF2B5EF4-FFF2-40B4-BE49-F238E27FC236}">
                <a16:creationId xmlns:a16="http://schemas.microsoft.com/office/drawing/2014/main" id="{BCD82311-DF5F-3248-88E0-5F10A3F00CD9}"/>
              </a:ext>
            </a:extLst>
          </p:cNvPr>
          <p:cNvSpPr txBox="1"/>
          <p:nvPr/>
        </p:nvSpPr>
        <p:spPr>
          <a:xfrm>
            <a:off x="5191932" y="4369359"/>
            <a:ext cx="7020732" cy="2462213"/>
          </a:xfrm>
          <a:prstGeom prst="rect">
            <a:avLst/>
          </a:prstGeom>
          <a:solidFill>
            <a:schemeClr val="accent2"/>
          </a:solidFill>
          <a:ln>
            <a:solidFill>
              <a:schemeClr val="tx1"/>
            </a:solidFill>
          </a:ln>
        </p:spPr>
        <p:txBody>
          <a:bodyPr wrap="square" rtlCol="0">
            <a:spAutoFit/>
          </a:bodyPr>
          <a:lstStyle/>
          <a:p>
            <a:r>
              <a:rPr lang="en-AU" sz="2200" dirty="0">
                <a:latin typeface="Arial" panose="020B0604020202020204" pitchFamily="34" charset="0"/>
                <a:cs typeface="Arial" panose="020B0604020202020204" pitchFamily="34" charset="0"/>
              </a:rPr>
              <a:t>WASH FIT indicators:  </a:t>
            </a:r>
          </a:p>
          <a:p>
            <a:r>
              <a:rPr lang="en-AU" sz="2200" dirty="0">
                <a:latin typeface="Arial" panose="020B0604020202020204" pitchFamily="34" charset="0"/>
                <a:cs typeface="Arial" panose="020B0604020202020204" pitchFamily="34" charset="0"/>
              </a:rPr>
              <a:t>2.4 At least one toilet or improved latrine provides the means to manage menstrual hygiene needs</a:t>
            </a:r>
          </a:p>
          <a:p>
            <a:r>
              <a:rPr lang="en-US" sz="2200" dirty="0">
                <a:latin typeface="Arial" panose="020B0604020202020204" pitchFamily="34" charset="0"/>
                <a:cs typeface="Arial" panose="020B0604020202020204" pitchFamily="34" charset="0"/>
              </a:rPr>
              <a:t>2.5 </a:t>
            </a:r>
            <a:r>
              <a:rPr lang="en-AU" sz="2200" dirty="0">
                <a:latin typeface="Arial" panose="020B0604020202020204" pitchFamily="34" charset="0"/>
                <a:cs typeface="Arial" panose="020B0604020202020204" pitchFamily="34" charset="0"/>
              </a:rPr>
              <a:t>At least one toilet meets the needs of people with reduced mobility</a:t>
            </a:r>
          </a:p>
          <a:p>
            <a:r>
              <a:rPr lang="en-US" sz="2200" dirty="0">
                <a:latin typeface="Arial" panose="020B0604020202020204" pitchFamily="34" charset="0"/>
                <a:cs typeface="Arial" panose="020B0604020202020204" pitchFamily="34" charset="0"/>
              </a:rPr>
              <a:t>3.2 </a:t>
            </a:r>
            <a:r>
              <a:rPr lang="en-AU" sz="2200" dirty="0">
                <a:latin typeface="Arial" panose="020B0604020202020204" pitchFamily="34" charset="0"/>
                <a:cs typeface="Arial" panose="020B0604020202020204" pitchFamily="34" charset="0"/>
              </a:rPr>
              <a:t>Hand hygiene promotion materials clearly visible and understandable at key places</a:t>
            </a:r>
            <a:endParaRPr lang="en-US" sz="2200" dirty="0">
              <a:latin typeface="Arial" panose="020B0604020202020204" pitchFamily="34" charset="0"/>
              <a:cs typeface="Arial" panose="020B0604020202020204" pitchFamily="34" charset="0"/>
            </a:endParaRPr>
          </a:p>
        </p:txBody>
      </p:sp>
      <p:pic>
        <p:nvPicPr>
          <p:cNvPr id="14" name="Picture 2">
            <a:extLst>
              <a:ext uri="{FF2B5EF4-FFF2-40B4-BE49-F238E27FC236}">
                <a16:creationId xmlns:a16="http://schemas.microsoft.com/office/drawing/2014/main" id="{2BB0255C-D4A3-AD4D-A369-6349A1D5BBB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3085" y="3786187"/>
            <a:ext cx="3866239" cy="191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937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lide Number Placeholder 40">
            <a:extLst>
              <a:ext uri="{FF2B5EF4-FFF2-40B4-BE49-F238E27FC236}">
                <a16:creationId xmlns:a16="http://schemas.microsoft.com/office/drawing/2014/main" id="{E46BBBBB-1188-4798-804C-2BD93A8B4DB1}"/>
              </a:ext>
            </a:extLst>
          </p:cNvPr>
          <p:cNvSpPr>
            <a:spLocks noGrp="1"/>
          </p:cNvSpPr>
          <p:nvPr>
            <p:ph type="sldNum" sz="quarter" idx="12"/>
          </p:nvPr>
        </p:nvSpPr>
        <p:spPr/>
        <p:txBody>
          <a:bodyPr/>
          <a:lstStyle/>
          <a:p>
            <a:fld id="{2D0AA5EB-64AB-BF41-92BE-B61D8618F692}" type="slidenum">
              <a:rPr lang="it-IT" smtClean="0"/>
              <a:t>25</a:t>
            </a:fld>
            <a:endParaRPr lang="it-IT" dirty="0"/>
          </a:p>
        </p:txBody>
      </p:sp>
      <p:sp>
        <p:nvSpPr>
          <p:cNvPr id="7" name="Title 1">
            <a:extLst>
              <a:ext uri="{FF2B5EF4-FFF2-40B4-BE49-F238E27FC236}">
                <a16:creationId xmlns:a16="http://schemas.microsoft.com/office/drawing/2014/main" id="{3BDD7EBC-6D9F-0A47-9267-616EB9FC89C3}"/>
              </a:ext>
            </a:extLst>
          </p:cNvPr>
          <p:cNvSpPr txBox="1">
            <a:spLocks/>
          </p:cNvSpPr>
          <p:nvPr/>
        </p:nvSpPr>
        <p:spPr>
          <a:xfrm>
            <a:off x="362848" y="309965"/>
            <a:ext cx="5247540" cy="1034947"/>
          </a:xfrm>
          <a:prstGeom prst="rect">
            <a:avLst/>
          </a:prstGeom>
        </p:spPr>
        <p:txBody>
          <a:bodyPr>
            <a:normAutofit fontScale="90000" lnSpcReduction="20000"/>
          </a:bodyPr>
          <a:lstStyle>
            <a:lvl1pPr algn="ctr" defTabSz="914400" rtl="0" eaLnBrk="1" latinLnBrk="0" hangingPunct="1">
              <a:lnSpc>
                <a:spcPct val="90000"/>
              </a:lnSpc>
              <a:spcBef>
                <a:spcPct val="0"/>
              </a:spcBef>
              <a:buNone/>
              <a:defRPr sz="4400" b="1" i="0" kern="1200">
                <a:solidFill>
                  <a:schemeClr val="tx2"/>
                </a:solidFill>
                <a:latin typeface="Arial Narrow" panose="020B0604020202020204" pitchFamily="34" charset="0"/>
                <a:ea typeface="+mj-ea"/>
                <a:cs typeface="Arial Narrow" panose="020B0604020202020204" pitchFamily="34" charset="0"/>
              </a:defRPr>
            </a:lvl1pPr>
          </a:lstStyle>
          <a:p>
            <a:r>
              <a:rPr lang="en-US" dirty="0">
                <a:solidFill>
                  <a:srgbClr val="00B0F0"/>
                </a:solidFill>
              </a:rPr>
              <a:t>Menstrual hygiene management </a:t>
            </a:r>
          </a:p>
        </p:txBody>
      </p:sp>
      <p:graphicFrame>
        <p:nvGraphicFramePr>
          <p:cNvPr id="11" name="Table 11">
            <a:extLst>
              <a:ext uri="{FF2B5EF4-FFF2-40B4-BE49-F238E27FC236}">
                <a16:creationId xmlns:a16="http://schemas.microsoft.com/office/drawing/2014/main" id="{9412164F-302E-6743-85C4-08CAAA935343}"/>
              </a:ext>
            </a:extLst>
          </p:cNvPr>
          <p:cNvGraphicFramePr>
            <a:graphicFrameLocks noGrp="1"/>
          </p:cNvGraphicFramePr>
          <p:nvPr>
            <p:extLst>
              <p:ext uri="{D42A27DB-BD31-4B8C-83A1-F6EECF244321}">
                <p14:modId xmlns:p14="http://schemas.microsoft.com/office/powerpoint/2010/main" val="2552081695"/>
              </p:ext>
            </p:extLst>
          </p:nvPr>
        </p:nvGraphicFramePr>
        <p:xfrm>
          <a:off x="549099" y="1844141"/>
          <a:ext cx="10098236" cy="4513626"/>
        </p:xfrm>
        <a:graphic>
          <a:graphicData uri="http://schemas.openxmlformats.org/drawingml/2006/table">
            <a:tbl>
              <a:tblPr firstRow="1" bandRow="1">
                <a:tableStyleId>{21E4AEA4-8DFA-4A89-87EB-49C32662AFE0}</a:tableStyleId>
              </a:tblPr>
              <a:tblGrid>
                <a:gridCol w="3354671">
                  <a:extLst>
                    <a:ext uri="{9D8B030D-6E8A-4147-A177-3AD203B41FA5}">
                      <a16:colId xmlns:a16="http://schemas.microsoft.com/office/drawing/2014/main" val="2363303648"/>
                    </a:ext>
                  </a:extLst>
                </a:gridCol>
                <a:gridCol w="6743565">
                  <a:extLst>
                    <a:ext uri="{9D8B030D-6E8A-4147-A177-3AD203B41FA5}">
                      <a16:colId xmlns:a16="http://schemas.microsoft.com/office/drawing/2014/main" val="969122816"/>
                    </a:ext>
                  </a:extLst>
                </a:gridCol>
              </a:tblGrid>
              <a:tr h="399770">
                <a:tc>
                  <a:txBody>
                    <a:bodyPr/>
                    <a:lstStyle/>
                    <a:p>
                      <a:pPr algn="ctr"/>
                      <a:r>
                        <a:rPr lang="en-US" sz="2200" dirty="0"/>
                        <a:t>MHM need</a:t>
                      </a:r>
                      <a:endParaRPr lang="en-US" sz="2200" dirty="0">
                        <a:latin typeface="Arial" panose="020B0604020202020204" pitchFamily="34" charset="0"/>
                        <a:cs typeface="Arial" panose="020B0604020202020204" pitchFamily="34" charset="0"/>
                      </a:endParaRPr>
                    </a:p>
                  </a:txBody>
                  <a:tcPr>
                    <a:solidFill>
                      <a:schemeClr val="tx1"/>
                    </a:solidFill>
                  </a:tcPr>
                </a:tc>
                <a:tc>
                  <a:txBody>
                    <a:bodyPr/>
                    <a:lstStyle/>
                    <a:p>
                      <a:pPr algn="ctr"/>
                      <a:r>
                        <a:rPr lang="en-US" sz="2200" dirty="0"/>
                        <a:t>WASH in HCF solutions</a:t>
                      </a:r>
                      <a:endParaRPr lang="en-US" sz="2200" dirty="0">
                        <a:latin typeface="Arial" panose="020B0604020202020204" pitchFamily="34" charset="0"/>
                        <a:cs typeface="Arial" panose="020B0604020202020204" pitchFamily="34" charset="0"/>
                      </a:endParaRPr>
                    </a:p>
                  </a:txBody>
                  <a:tcPr>
                    <a:solidFill>
                      <a:schemeClr val="tx1"/>
                    </a:solidFill>
                  </a:tcPr>
                </a:tc>
                <a:extLst>
                  <a:ext uri="{0D108BD9-81ED-4DB2-BD59-A6C34878D82A}">
                    <a16:rowId xmlns:a16="http://schemas.microsoft.com/office/drawing/2014/main" val="3186038708"/>
                  </a:ext>
                </a:extLst>
              </a:tr>
              <a:tr h="690013">
                <a:tc>
                  <a:txBody>
                    <a:bodyPr/>
                    <a:lstStyle/>
                    <a:p>
                      <a:r>
                        <a:rPr lang="en-US" sz="2200" dirty="0"/>
                        <a:t>Washing body and hands in private</a:t>
                      </a:r>
                      <a:endParaRPr lang="en-US" sz="2200" dirty="0">
                        <a:latin typeface="Arial" panose="020B0604020202020204" pitchFamily="34" charset="0"/>
                        <a:cs typeface="Arial" panose="020B0604020202020204" pitchFamily="34" charset="0"/>
                      </a:endParaRPr>
                    </a:p>
                  </a:txBody>
                  <a:tcPr/>
                </a:tc>
                <a:tc>
                  <a:txBody>
                    <a:bodyPr/>
                    <a:lstStyle/>
                    <a:p>
                      <a:r>
                        <a:rPr lang="en-US" sz="2200" dirty="0"/>
                        <a:t>Private toilet facility for women which is lockable. </a:t>
                      </a:r>
                      <a:endParaRPr lang="en-US" sz="2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38675389"/>
                  </a:ext>
                </a:extLst>
              </a:tr>
              <a:tr h="6900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Changing pads/materials in private</a:t>
                      </a:r>
                      <a:endParaRPr lang="en-US" sz="22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The toilet has water or toilet paper available to cleanse.</a:t>
                      </a:r>
                      <a:endParaRPr lang="en-US" sz="2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88123563"/>
                  </a:ext>
                </a:extLst>
              </a:tr>
              <a:tr h="1577173">
                <a:tc>
                  <a:txBody>
                    <a:bodyPr/>
                    <a:lstStyle/>
                    <a:p>
                      <a:r>
                        <a:rPr lang="en-US" sz="2200" dirty="0"/>
                        <a:t>Cleaning or disposing of used materials</a:t>
                      </a:r>
                      <a:endParaRPr lang="en-US" sz="2200" dirty="0">
                        <a:latin typeface="Arial" panose="020B0604020202020204" pitchFamily="34" charset="0"/>
                        <a:cs typeface="Arial" panose="020B0604020202020204" pitchFamily="34" charset="0"/>
                      </a:endParaRPr>
                    </a:p>
                  </a:txBody>
                  <a:tcPr/>
                </a:tc>
                <a:tc>
                  <a:txBody>
                    <a:bodyPr/>
                    <a:lstStyle/>
                    <a:p>
                      <a:r>
                        <a:rPr lang="en-US" sz="2200" dirty="0"/>
                        <a:t>Private lockable toilet or washroom with water available.</a:t>
                      </a:r>
                    </a:p>
                    <a:p>
                      <a:r>
                        <a:rPr lang="en-US" sz="2200" dirty="0"/>
                        <a:t>Disposal bin inside toilet.</a:t>
                      </a:r>
                    </a:p>
                    <a:p>
                      <a:r>
                        <a:rPr lang="en-US" sz="2200" dirty="0"/>
                        <a:t>Waste management system to empty bin and safely dispose of used materials</a:t>
                      </a:r>
                      <a:endParaRPr lang="en-US" sz="2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65006657"/>
                  </a:ext>
                </a:extLst>
              </a:tr>
              <a:tr h="985733">
                <a:tc>
                  <a:txBody>
                    <a:bodyPr/>
                    <a:lstStyle/>
                    <a:p>
                      <a:r>
                        <a:rPr lang="en-US" sz="2200" dirty="0"/>
                        <a:t>Positive and respectful environment</a:t>
                      </a:r>
                      <a:endParaRPr lang="en-US" sz="2200" dirty="0">
                        <a:latin typeface="Arial" panose="020B0604020202020204" pitchFamily="34" charset="0"/>
                        <a:cs typeface="Arial" panose="020B0604020202020204" pitchFamily="34" charset="0"/>
                      </a:endParaRPr>
                    </a:p>
                  </a:txBody>
                  <a:tcPr/>
                </a:tc>
                <a:tc>
                  <a:txBody>
                    <a:bodyPr/>
                    <a:lstStyle/>
                    <a:p>
                      <a:r>
                        <a:rPr lang="en-US" sz="2200" dirty="0"/>
                        <a:t>Women on WASHFIT teams and participating in assessments to discuss their menstrual hygiene needs.</a:t>
                      </a:r>
                      <a:endParaRPr lang="en-US" sz="2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17467173"/>
                  </a:ext>
                </a:extLst>
              </a:tr>
            </a:tbl>
          </a:graphicData>
        </a:graphic>
      </p:graphicFrame>
      <p:sp>
        <p:nvSpPr>
          <p:cNvPr id="6" name="TextBox 5">
            <a:extLst>
              <a:ext uri="{FF2B5EF4-FFF2-40B4-BE49-F238E27FC236}">
                <a16:creationId xmlns:a16="http://schemas.microsoft.com/office/drawing/2014/main" id="{DE1624B8-9443-6847-93A5-CE06CF82B5AA}"/>
              </a:ext>
            </a:extLst>
          </p:cNvPr>
          <p:cNvSpPr txBox="1"/>
          <p:nvPr/>
        </p:nvSpPr>
        <p:spPr>
          <a:xfrm>
            <a:off x="6803136" y="0"/>
            <a:ext cx="5022738" cy="1785104"/>
          </a:xfrm>
          <a:prstGeom prst="rect">
            <a:avLst/>
          </a:prstGeom>
          <a:solidFill>
            <a:schemeClr val="accent2"/>
          </a:solidFill>
          <a:ln>
            <a:solidFill>
              <a:schemeClr val="tx1"/>
            </a:solidFill>
          </a:ln>
        </p:spPr>
        <p:txBody>
          <a:bodyPr wrap="square" rtlCol="0">
            <a:spAutoFit/>
          </a:bodyPr>
          <a:lstStyle/>
          <a:p>
            <a:r>
              <a:rPr lang="en-US" sz="2200" dirty="0">
                <a:latin typeface="Arial" panose="020B0604020202020204" pitchFamily="34" charset="0"/>
                <a:cs typeface="Arial" panose="020B0604020202020204" pitchFamily="34" charset="0"/>
              </a:rPr>
              <a:t>WASH FIT indicator:</a:t>
            </a:r>
          </a:p>
          <a:p>
            <a:r>
              <a:rPr lang="en-GB" sz="2200" dirty="0">
                <a:latin typeface="Arial" panose="020B0604020202020204" pitchFamily="34" charset="0"/>
                <a:cs typeface="Arial" panose="020B0604020202020204" pitchFamily="34" charset="0"/>
              </a:rPr>
              <a:t>S_6: At least one usable, improved toilet provides the means to manage menstrual hygiene management (MHM) needs.</a:t>
            </a:r>
            <a:endParaRPr lang="en-AU"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7999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lide Number Placeholder 40">
            <a:extLst>
              <a:ext uri="{FF2B5EF4-FFF2-40B4-BE49-F238E27FC236}">
                <a16:creationId xmlns:a16="http://schemas.microsoft.com/office/drawing/2014/main" id="{E46BBBBB-1188-4798-804C-2BD93A8B4DB1}"/>
              </a:ext>
            </a:extLst>
          </p:cNvPr>
          <p:cNvSpPr>
            <a:spLocks noGrp="1"/>
          </p:cNvSpPr>
          <p:nvPr>
            <p:ph type="sldNum" sz="quarter" idx="12"/>
          </p:nvPr>
        </p:nvSpPr>
        <p:spPr/>
        <p:txBody>
          <a:bodyPr/>
          <a:lstStyle/>
          <a:p>
            <a:fld id="{2D0AA5EB-64AB-BF41-92BE-B61D8618F692}" type="slidenum">
              <a:rPr lang="it-IT" smtClean="0"/>
              <a:t>26</a:t>
            </a:fld>
            <a:endParaRPr lang="it-IT" dirty="0"/>
          </a:p>
        </p:txBody>
      </p:sp>
      <p:sp>
        <p:nvSpPr>
          <p:cNvPr id="14" name="TextBox 13">
            <a:extLst>
              <a:ext uri="{FF2B5EF4-FFF2-40B4-BE49-F238E27FC236}">
                <a16:creationId xmlns:a16="http://schemas.microsoft.com/office/drawing/2014/main" id="{7185E012-89DC-B646-B080-6EE087E6CCFF}"/>
              </a:ext>
            </a:extLst>
          </p:cNvPr>
          <p:cNvSpPr txBox="1"/>
          <p:nvPr/>
        </p:nvSpPr>
        <p:spPr>
          <a:xfrm>
            <a:off x="4670948" y="5425852"/>
            <a:ext cx="2464242" cy="276999"/>
          </a:xfrm>
          <a:prstGeom prst="rect">
            <a:avLst/>
          </a:prstGeom>
          <a:noFill/>
        </p:spPr>
        <p:txBody>
          <a:bodyPr wrap="square" rtlCol="0">
            <a:spAutoFit/>
          </a:bodyPr>
          <a:lstStyle/>
          <a:p>
            <a:r>
              <a:rPr lang="en-US" sz="1200" dirty="0">
                <a:solidFill>
                  <a:schemeClr val="bg1"/>
                </a:solidFill>
              </a:rPr>
              <a:t>WHO Philippines/Sebastian </a:t>
            </a:r>
            <a:r>
              <a:rPr lang="en-US" sz="1200" dirty="0" err="1">
                <a:solidFill>
                  <a:schemeClr val="bg1"/>
                </a:solidFill>
              </a:rPr>
              <a:t>Liste</a:t>
            </a:r>
            <a:r>
              <a:rPr lang="en-US" sz="1200" dirty="0">
                <a:solidFill>
                  <a:schemeClr val="bg1"/>
                </a:solidFill>
              </a:rPr>
              <a:t> </a:t>
            </a:r>
          </a:p>
        </p:txBody>
      </p:sp>
      <p:pic>
        <p:nvPicPr>
          <p:cNvPr id="8" name="Picture 5">
            <a:extLst>
              <a:ext uri="{FF2B5EF4-FFF2-40B4-BE49-F238E27FC236}">
                <a16:creationId xmlns:a16="http://schemas.microsoft.com/office/drawing/2014/main" id="{17C30797-26AF-F547-B875-D947662336F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2233" y="3889512"/>
            <a:ext cx="6632517" cy="29211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435C6F8B-5C73-CB45-8089-F123F346F8A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84750" y="3889512"/>
            <a:ext cx="2921150" cy="29211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CE0BBBB-1FA4-BA40-BAEE-E48D2535EEC3}"/>
              </a:ext>
            </a:extLst>
          </p:cNvPr>
          <p:cNvSpPr txBox="1"/>
          <p:nvPr/>
        </p:nvSpPr>
        <p:spPr>
          <a:xfrm>
            <a:off x="697424" y="145111"/>
            <a:ext cx="9931930" cy="707886"/>
          </a:xfrm>
          <a:prstGeom prst="rect">
            <a:avLst/>
          </a:prstGeom>
          <a:noFill/>
        </p:spPr>
        <p:txBody>
          <a:bodyPr wrap="square" rtlCol="0">
            <a:spAutoFit/>
          </a:bodyPr>
          <a:lstStyle/>
          <a:p>
            <a:pPr algn="ctr"/>
            <a:r>
              <a:rPr lang="en-US" sz="4000" b="1" dirty="0">
                <a:solidFill>
                  <a:srgbClr val="00B0F0"/>
                </a:solidFill>
                <a:latin typeface="Arial" panose="020B0604020202020204" pitchFamily="34" charset="0"/>
                <a:cs typeface="Arial" panose="020B0604020202020204" pitchFamily="34" charset="0"/>
              </a:rPr>
              <a:t>Simple &amp; low cost improvements</a:t>
            </a:r>
          </a:p>
        </p:txBody>
      </p:sp>
      <p:sp>
        <p:nvSpPr>
          <p:cNvPr id="11" name="TextBox 10">
            <a:extLst>
              <a:ext uri="{FF2B5EF4-FFF2-40B4-BE49-F238E27FC236}">
                <a16:creationId xmlns:a16="http://schemas.microsoft.com/office/drawing/2014/main" id="{7FFC8163-17BD-1148-B9A2-C6ADFE3ACFF5}"/>
              </a:ext>
            </a:extLst>
          </p:cNvPr>
          <p:cNvSpPr txBox="1"/>
          <p:nvPr/>
        </p:nvSpPr>
        <p:spPr>
          <a:xfrm>
            <a:off x="1086184" y="927726"/>
            <a:ext cx="5009815"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Handrails </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Temporary toilet seats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Bins inside for disposing menstrual materials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Ropes to guide someone along the path</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Simple signage </a:t>
            </a:r>
          </a:p>
        </p:txBody>
      </p:sp>
      <p:pic>
        <p:nvPicPr>
          <p:cNvPr id="16" name="Google Shape;322;g7b44d756c6_0_60">
            <a:extLst>
              <a:ext uri="{FF2B5EF4-FFF2-40B4-BE49-F238E27FC236}">
                <a16:creationId xmlns:a16="http://schemas.microsoft.com/office/drawing/2014/main" id="{E6756696-0CED-4342-A039-0556EC990D90}"/>
              </a:ext>
            </a:extLst>
          </p:cNvPr>
          <p:cNvPicPr preferRelativeResize="0"/>
          <p:nvPr/>
        </p:nvPicPr>
        <p:blipFill rotWithShape="1">
          <a:blip r:embed="rId5">
            <a:alphaModFix/>
          </a:blip>
          <a:srcRect/>
          <a:stretch/>
        </p:blipFill>
        <p:spPr>
          <a:xfrm>
            <a:off x="7977367" y="852997"/>
            <a:ext cx="3962400" cy="3068653"/>
          </a:xfrm>
          <a:prstGeom prst="rect">
            <a:avLst/>
          </a:prstGeom>
          <a:noFill/>
          <a:ln>
            <a:noFill/>
          </a:ln>
        </p:spPr>
      </p:pic>
    </p:spTree>
    <p:extLst>
      <p:ext uri="{BB962C8B-B14F-4D97-AF65-F5344CB8AC3E}">
        <p14:creationId xmlns:p14="http://schemas.microsoft.com/office/powerpoint/2010/main" val="3493214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A64D43-AF9C-8D43-8ADE-F7FAFE627A43}"/>
              </a:ext>
            </a:extLst>
          </p:cNvPr>
          <p:cNvSpPr>
            <a:spLocks noGrp="1"/>
          </p:cNvSpPr>
          <p:nvPr>
            <p:ph type="ctrTitle"/>
          </p:nvPr>
        </p:nvSpPr>
        <p:spPr>
          <a:xfrm>
            <a:off x="838200" y="807906"/>
            <a:ext cx="10515600" cy="3728534"/>
          </a:xfrm>
        </p:spPr>
        <p:txBody>
          <a:bodyPr/>
          <a:lstStyle/>
          <a:p>
            <a:r>
              <a:rPr lang="it-IT" dirty="0" err="1"/>
              <a:t>Monitoring</a:t>
            </a:r>
            <a:r>
              <a:rPr lang="it-IT" dirty="0"/>
              <a:t> and </a:t>
            </a:r>
            <a:r>
              <a:rPr lang="it-IT" dirty="0" err="1"/>
              <a:t>learning</a:t>
            </a:r>
            <a:endParaRPr lang="it-IT" dirty="0"/>
          </a:p>
        </p:txBody>
      </p:sp>
      <p:sp>
        <p:nvSpPr>
          <p:cNvPr id="3" name="Sottotitolo 2">
            <a:extLst>
              <a:ext uri="{FF2B5EF4-FFF2-40B4-BE49-F238E27FC236}">
                <a16:creationId xmlns:a16="http://schemas.microsoft.com/office/drawing/2014/main" id="{B7939958-D54D-114D-9924-BC91D052F88D}"/>
              </a:ext>
            </a:extLst>
          </p:cNvPr>
          <p:cNvSpPr>
            <a:spLocks noGrp="1"/>
          </p:cNvSpPr>
          <p:nvPr>
            <p:ph type="subTitle" idx="1"/>
          </p:nvPr>
        </p:nvSpPr>
        <p:spPr>
          <a:xfrm>
            <a:off x="1524000" y="3887788"/>
            <a:ext cx="9144000" cy="1655762"/>
          </a:xfrm>
        </p:spPr>
        <p:txBody>
          <a:bodyPr>
            <a:normAutofit/>
          </a:bodyPr>
          <a:lstStyle/>
          <a:p>
            <a:r>
              <a:rPr lang="it-IT" sz="3200" dirty="0" err="1"/>
              <a:t>Step</a:t>
            </a:r>
            <a:r>
              <a:rPr lang="it-IT" sz="3200" dirty="0"/>
              <a:t> 5: Monitor </a:t>
            </a:r>
            <a:r>
              <a:rPr lang="it-IT" sz="3200" dirty="0" err="1"/>
              <a:t>changes</a:t>
            </a:r>
            <a:r>
              <a:rPr lang="it-IT" sz="3200" dirty="0"/>
              <a:t>, </a:t>
            </a:r>
            <a:r>
              <a:rPr lang="it-IT" sz="3200" dirty="0" err="1"/>
              <a:t>reflect</a:t>
            </a:r>
            <a:r>
              <a:rPr lang="it-IT" sz="3200" dirty="0"/>
              <a:t> and </a:t>
            </a:r>
            <a:r>
              <a:rPr lang="it-IT" sz="3200" dirty="0" err="1"/>
              <a:t>adapt</a:t>
            </a:r>
            <a:endParaRPr lang="it-IT" sz="3200" dirty="0"/>
          </a:p>
          <a:p>
            <a:endParaRPr lang="it-IT" sz="3200" dirty="0"/>
          </a:p>
        </p:txBody>
      </p:sp>
      <p:sp>
        <p:nvSpPr>
          <p:cNvPr id="4" name="Segnaposto numero diapositiva 3">
            <a:extLst>
              <a:ext uri="{FF2B5EF4-FFF2-40B4-BE49-F238E27FC236}">
                <a16:creationId xmlns:a16="http://schemas.microsoft.com/office/drawing/2014/main" id="{894F6DC5-5071-4A48-8D1E-5D81627443F0}"/>
              </a:ext>
            </a:extLst>
          </p:cNvPr>
          <p:cNvSpPr>
            <a:spLocks noGrp="1"/>
          </p:cNvSpPr>
          <p:nvPr>
            <p:ph type="sldNum" sz="quarter" idx="4"/>
          </p:nvPr>
        </p:nvSpPr>
        <p:spPr>
          <a:prstGeom prst="rect">
            <a:avLst/>
          </a:prstGeom>
        </p:spPr>
        <p:txBody>
          <a:bodyPr vert="horz" lIns="91440" tIns="45720" rIns="91440" bIns="45720" rtlCol="0" anchor="ctr"/>
          <a:lstStyle>
            <a:defPPr>
              <a:defRPr lang="it-IT"/>
            </a:defPPr>
            <a:lvl1pPr marL="0" algn="ctr" defTabSz="914400" rtl="0" eaLnBrk="1" latinLnBrk="0" hangingPunct="1">
              <a:defRPr sz="1000"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BA30F2-EADE-E847-915A-1E3BC37EDCB4}" type="slidenum">
              <a:rPr lang="it-IT" smtClean="0"/>
              <a:pPr/>
              <a:t>27</a:t>
            </a:fld>
            <a:endParaRPr lang="it-IT" dirty="0"/>
          </a:p>
        </p:txBody>
      </p:sp>
    </p:spTree>
    <p:extLst>
      <p:ext uri="{BB962C8B-B14F-4D97-AF65-F5344CB8AC3E}">
        <p14:creationId xmlns:p14="http://schemas.microsoft.com/office/powerpoint/2010/main" val="9745116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lide Number Placeholder 40">
            <a:extLst>
              <a:ext uri="{FF2B5EF4-FFF2-40B4-BE49-F238E27FC236}">
                <a16:creationId xmlns:a16="http://schemas.microsoft.com/office/drawing/2014/main" id="{E46BBBBB-1188-4798-804C-2BD93A8B4DB1}"/>
              </a:ext>
            </a:extLst>
          </p:cNvPr>
          <p:cNvSpPr>
            <a:spLocks noGrp="1"/>
          </p:cNvSpPr>
          <p:nvPr>
            <p:ph type="sldNum" sz="quarter" idx="12"/>
          </p:nvPr>
        </p:nvSpPr>
        <p:spPr/>
        <p:txBody>
          <a:bodyPr/>
          <a:lstStyle/>
          <a:p>
            <a:fld id="{2D0AA5EB-64AB-BF41-92BE-B61D8618F692}" type="slidenum">
              <a:rPr lang="it-IT" smtClean="0"/>
              <a:t>28</a:t>
            </a:fld>
            <a:endParaRPr lang="it-IT" dirty="0"/>
          </a:p>
        </p:txBody>
      </p:sp>
      <p:sp>
        <p:nvSpPr>
          <p:cNvPr id="14" name="TextBox 13">
            <a:extLst>
              <a:ext uri="{FF2B5EF4-FFF2-40B4-BE49-F238E27FC236}">
                <a16:creationId xmlns:a16="http://schemas.microsoft.com/office/drawing/2014/main" id="{7185E012-89DC-B646-B080-6EE087E6CCFF}"/>
              </a:ext>
            </a:extLst>
          </p:cNvPr>
          <p:cNvSpPr txBox="1"/>
          <p:nvPr/>
        </p:nvSpPr>
        <p:spPr>
          <a:xfrm>
            <a:off x="4670948" y="5425852"/>
            <a:ext cx="2464242" cy="276999"/>
          </a:xfrm>
          <a:prstGeom prst="rect">
            <a:avLst/>
          </a:prstGeom>
          <a:noFill/>
        </p:spPr>
        <p:txBody>
          <a:bodyPr wrap="square" rtlCol="0">
            <a:spAutoFit/>
          </a:bodyPr>
          <a:lstStyle/>
          <a:p>
            <a:r>
              <a:rPr lang="en-US" sz="1200" dirty="0">
                <a:solidFill>
                  <a:schemeClr val="bg1"/>
                </a:solidFill>
              </a:rPr>
              <a:t>WHO Philippines/Sebastian </a:t>
            </a:r>
            <a:r>
              <a:rPr lang="en-US" sz="1200" dirty="0" err="1">
                <a:solidFill>
                  <a:schemeClr val="bg1"/>
                </a:solidFill>
              </a:rPr>
              <a:t>Liste</a:t>
            </a:r>
            <a:r>
              <a:rPr lang="en-US" sz="1200" dirty="0">
                <a:solidFill>
                  <a:schemeClr val="bg1"/>
                </a:solidFill>
              </a:rPr>
              <a:t> </a:t>
            </a:r>
          </a:p>
        </p:txBody>
      </p:sp>
      <p:sp>
        <p:nvSpPr>
          <p:cNvPr id="7" name="Title 1">
            <a:extLst>
              <a:ext uri="{FF2B5EF4-FFF2-40B4-BE49-F238E27FC236}">
                <a16:creationId xmlns:a16="http://schemas.microsoft.com/office/drawing/2014/main" id="{94DEA263-7000-E64D-9FCA-9F1587001A97}"/>
              </a:ext>
            </a:extLst>
          </p:cNvPr>
          <p:cNvSpPr txBox="1">
            <a:spLocks/>
          </p:cNvSpPr>
          <p:nvPr/>
        </p:nvSpPr>
        <p:spPr>
          <a:xfrm>
            <a:off x="5338128" y="1212591"/>
            <a:ext cx="4712994" cy="1096531"/>
          </a:xfrm>
          <a:prstGeom prst="roundRect">
            <a:avLst/>
          </a:prstGeom>
          <a:noFill/>
        </p:spPr>
        <p:txBody>
          <a:bodyPr>
            <a:noAutofit/>
          </a:bodyPr>
          <a:lstStyle>
            <a:lvl1pPr algn="ctr" defTabSz="914400" rtl="0" eaLnBrk="1" latinLnBrk="0" hangingPunct="1">
              <a:lnSpc>
                <a:spcPct val="90000"/>
              </a:lnSpc>
              <a:spcBef>
                <a:spcPct val="0"/>
              </a:spcBef>
              <a:buNone/>
              <a:defRPr sz="4400" b="1" i="0" kern="1200">
                <a:solidFill>
                  <a:schemeClr val="tx2"/>
                </a:solidFill>
                <a:latin typeface="Arial Narrow" panose="020B0604020202020204" pitchFamily="34" charset="0"/>
                <a:ea typeface="+mj-ea"/>
                <a:cs typeface="Arial Narrow" panose="020B0604020202020204" pitchFamily="34" charset="0"/>
              </a:defRPr>
            </a:lvl1pPr>
          </a:lstStyle>
          <a:p>
            <a:r>
              <a:rPr lang="en-GB" sz="3600" dirty="0">
                <a:solidFill>
                  <a:srgbClr val="00B0F0"/>
                </a:solidFill>
              </a:rPr>
              <a:t>Practical tool: Participation Ladder</a:t>
            </a:r>
            <a:endParaRPr lang="en-US" sz="3600" dirty="0">
              <a:solidFill>
                <a:srgbClr val="00B0F0"/>
              </a:solidFill>
            </a:endParaRPr>
          </a:p>
        </p:txBody>
      </p:sp>
      <p:pic>
        <p:nvPicPr>
          <p:cNvPr id="8" name="Picture 7">
            <a:extLst>
              <a:ext uri="{FF2B5EF4-FFF2-40B4-BE49-F238E27FC236}">
                <a16:creationId xmlns:a16="http://schemas.microsoft.com/office/drawing/2014/main" id="{0B221DB3-7660-D94B-B612-3D73A87C3E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507" t="21496"/>
          <a:stretch/>
        </p:blipFill>
        <p:spPr>
          <a:xfrm>
            <a:off x="3043900" y="2309122"/>
            <a:ext cx="9301451" cy="4548878"/>
          </a:xfrm>
          <a:prstGeom prst="rect">
            <a:avLst/>
          </a:prstGeom>
        </p:spPr>
      </p:pic>
      <p:sp>
        <p:nvSpPr>
          <p:cNvPr id="9" name="TextBox 8">
            <a:extLst>
              <a:ext uri="{FF2B5EF4-FFF2-40B4-BE49-F238E27FC236}">
                <a16:creationId xmlns:a16="http://schemas.microsoft.com/office/drawing/2014/main" id="{8CD11057-B489-2049-9881-13B78A116FF1}"/>
              </a:ext>
            </a:extLst>
          </p:cNvPr>
          <p:cNvSpPr txBox="1"/>
          <p:nvPr/>
        </p:nvSpPr>
        <p:spPr>
          <a:xfrm>
            <a:off x="512718" y="488093"/>
            <a:ext cx="4839458" cy="4655582"/>
          </a:xfrm>
          <a:prstGeom prst="roundRect">
            <a:avLst>
              <a:gd name="adj" fmla="val 5618"/>
            </a:avLst>
          </a:prstGeom>
          <a:ln>
            <a:solidFill>
              <a:schemeClr val="accent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a:latin typeface="Arial" panose="020B0604020202020204" pitchFamily="34" charset="0"/>
                <a:cs typeface="Arial" panose="020B0604020202020204" pitchFamily="34" charset="0"/>
              </a:rPr>
              <a:t>Discuss in pairs:</a:t>
            </a:r>
          </a:p>
          <a:p>
            <a:endParaRPr lang="en-US" sz="2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2400" dirty="0">
                <a:latin typeface="Arial" panose="020B0604020202020204" pitchFamily="34" charset="0"/>
                <a:cs typeface="Arial" panose="020B0604020202020204" pitchFamily="34" charset="0"/>
              </a:rPr>
              <a:t>Imagine a WASHFIT team meeting is happening:</a:t>
            </a:r>
          </a:p>
          <a:p>
            <a:pPr marL="171450" indent="-171450">
              <a:buFont typeface="Arial" panose="020B0604020202020204" pitchFamily="34" charset="0"/>
              <a:buChar char="•"/>
            </a:pPr>
            <a:r>
              <a:rPr lang="en-US" sz="2400" dirty="0">
                <a:latin typeface="Arial" panose="020B0604020202020204" pitchFamily="34" charset="0"/>
                <a:cs typeface="Arial" panose="020B0604020202020204" pitchFamily="34" charset="0"/>
              </a:rPr>
              <a:t>Where would different people be on the ladder based on there role, gender, age </a:t>
            </a:r>
            <a:r>
              <a:rPr lang="en-US" sz="2400" dirty="0" err="1">
                <a:latin typeface="Arial" panose="020B0604020202020204" pitchFamily="34" charset="0"/>
                <a:cs typeface="Arial" panose="020B0604020202020204" pitchFamily="34" charset="0"/>
              </a:rPr>
              <a:t>etc</a:t>
            </a:r>
            <a:r>
              <a:rPr lang="en-US" sz="2400" dirty="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en-US" sz="2400" dirty="0">
                <a:latin typeface="Arial" panose="020B0604020202020204" pitchFamily="34" charset="0"/>
                <a:cs typeface="Arial" panose="020B0604020202020204" pitchFamily="34" charset="0"/>
              </a:rPr>
              <a:t>Why did you please them there?</a:t>
            </a:r>
          </a:p>
          <a:p>
            <a:pPr marL="171450" indent="-171450">
              <a:buFont typeface="Arial" panose="020B0604020202020204" pitchFamily="34" charset="0"/>
              <a:buChar char="•"/>
            </a:pPr>
            <a:r>
              <a:rPr lang="en-US" sz="2400" dirty="0">
                <a:latin typeface="Arial" panose="020B0604020202020204" pitchFamily="34" charset="0"/>
                <a:cs typeface="Arial" panose="020B0604020202020204" pitchFamily="34" charset="0"/>
              </a:rPr>
              <a:t>What can a facilitator do to help different members move up the ladder?</a:t>
            </a:r>
          </a:p>
        </p:txBody>
      </p:sp>
      <p:sp>
        <p:nvSpPr>
          <p:cNvPr id="10" name="Rounded Rectangle 9">
            <a:extLst>
              <a:ext uri="{FF2B5EF4-FFF2-40B4-BE49-F238E27FC236}">
                <a16:creationId xmlns:a16="http://schemas.microsoft.com/office/drawing/2014/main" id="{29718415-DB79-A746-B21C-14AA0690FB00}"/>
              </a:ext>
            </a:extLst>
          </p:cNvPr>
          <p:cNvSpPr/>
          <p:nvPr/>
        </p:nvSpPr>
        <p:spPr>
          <a:xfrm>
            <a:off x="10452726" y="51244"/>
            <a:ext cx="1366790" cy="1990328"/>
          </a:xfrm>
          <a:prstGeom prst="roundRect">
            <a:avLst>
              <a:gd name="adj" fmla="val 1012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85F3574-72B9-5D47-BFEE-859EE57BB4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09735" y="135108"/>
            <a:ext cx="852771" cy="938389"/>
          </a:xfrm>
          <a:prstGeom prst="rect">
            <a:avLst/>
          </a:prstGeom>
        </p:spPr>
      </p:pic>
      <p:sp>
        <p:nvSpPr>
          <p:cNvPr id="12" name="Content Placeholder 2">
            <a:extLst>
              <a:ext uri="{FF2B5EF4-FFF2-40B4-BE49-F238E27FC236}">
                <a16:creationId xmlns:a16="http://schemas.microsoft.com/office/drawing/2014/main" id="{63F29CB9-6CA1-F343-A4B2-EE726D797339}"/>
              </a:ext>
            </a:extLst>
          </p:cNvPr>
          <p:cNvSpPr txBox="1">
            <a:spLocks/>
          </p:cNvSpPr>
          <p:nvPr/>
        </p:nvSpPr>
        <p:spPr>
          <a:xfrm>
            <a:off x="10452726" y="1208605"/>
            <a:ext cx="1366790" cy="832967"/>
          </a:xfrm>
          <a:prstGeom prst="rect">
            <a:avLst/>
          </a:prstGeom>
        </p:spPr>
        <p:txBody>
          <a:bodyPr vert="horz" lIns="100817" tIns="50408" rIns="100817" bIns="504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rgbClr val="002060"/>
                </a:solidFill>
                <a:latin typeface="Arial" panose="020B0604020202020204" pitchFamily="34" charset="0"/>
                <a:cs typeface="Arial" panose="020B0604020202020204" pitchFamily="34" charset="0"/>
              </a:rPr>
              <a:t>5 minute exercise</a:t>
            </a:r>
          </a:p>
        </p:txBody>
      </p:sp>
      <p:grpSp>
        <p:nvGrpSpPr>
          <p:cNvPr id="13" name="Group 12">
            <a:extLst>
              <a:ext uri="{FF2B5EF4-FFF2-40B4-BE49-F238E27FC236}">
                <a16:creationId xmlns:a16="http://schemas.microsoft.com/office/drawing/2014/main" id="{279828A1-2BB8-B849-8D75-BC313ECB002F}"/>
              </a:ext>
            </a:extLst>
          </p:cNvPr>
          <p:cNvGrpSpPr/>
          <p:nvPr/>
        </p:nvGrpSpPr>
        <p:grpSpPr>
          <a:xfrm>
            <a:off x="9131955" y="135108"/>
            <a:ext cx="1161098" cy="1171184"/>
            <a:chOff x="9555224" y="5116370"/>
            <a:chExt cx="1161098" cy="1171184"/>
          </a:xfrm>
        </p:grpSpPr>
        <p:pic>
          <p:nvPicPr>
            <p:cNvPr id="15" name="Picture 14" descr="Shape&#10;&#10;Description automatically generated with low confidence">
              <a:extLst>
                <a:ext uri="{FF2B5EF4-FFF2-40B4-BE49-F238E27FC236}">
                  <a16:creationId xmlns:a16="http://schemas.microsoft.com/office/drawing/2014/main" id="{5D664C78-C6B6-D642-A1AB-2D13B739D99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623552" y="5313519"/>
              <a:ext cx="1004243" cy="847983"/>
            </a:xfrm>
            <a:prstGeom prst="rect">
              <a:avLst/>
            </a:prstGeom>
            <a:ln>
              <a:noFill/>
            </a:ln>
          </p:spPr>
        </p:pic>
        <p:sp>
          <p:nvSpPr>
            <p:cNvPr id="16" name="Oval 15">
              <a:extLst>
                <a:ext uri="{FF2B5EF4-FFF2-40B4-BE49-F238E27FC236}">
                  <a16:creationId xmlns:a16="http://schemas.microsoft.com/office/drawing/2014/main" id="{DDA17282-23F7-3F40-8610-ECA8F188343C}"/>
                </a:ext>
              </a:extLst>
            </p:cNvPr>
            <p:cNvSpPr/>
            <p:nvPr/>
          </p:nvSpPr>
          <p:spPr>
            <a:xfrm>
              <a:off x="9555224" y="5116370"/>
              <a:ext cx="1161098" cy="1171184"/>
            </a:xfrm>
            <a:prstGeom prst="ellipse">
              <a:avLst/>
            </a:prstGeom>
            <a:noFill/>
            <a:ln w="19050">
              <a:solidFill>
                <a:srgbClr val="0202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45720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lide Number Placeholder 40">
            <a:extLst>
              <a:ext uri="{FF2B5EF4-FFF2-40B4-BE49-F238E27FC236}">
                <a16:creationId xmlns:a16="http://schemas.microsoft.com/office/drawing/2014/main" id="{E46BBBBB-1188-4798-804C-2BD93A8B4DB1}"/>
              </a:ext>
            </a:extLst>
          </p:cNvPr>
          <p:cNvSpPr>
            <a:spLocks noGrp="1"/>
          </p:cNvSpPr>
          <p:nvPr>
            <p:ph type="sldNum" sz="quarter" idx="12"/>
          </p:nvPr>
        </p:nvSpPr>
        <p:spPr/>
        <p:txBody>
          <a:bodyPr/>
          <a:lstStyle/>
          <a:p>
            <a:fld id="{2D0AA5EB-64AB-BF41-92BE-B61D8618F692}" type="slidenum">
              <a:rPr lang="it-IT" smtClean="0"/>
              <a:t>29</a:t>
            </a:fld>
            <a:endParaRPr lang="it-IT" dirty="0"/>
          </a:p>
        </p:txBody>
      </p:sp>
      <p:sp>
        <p:nvSpPr>
          <p:cNvPr id="14" name="TextBox 13">
            <a:extLst>
              <a:ext uri="{FF2B5EF4-FFF2-40B4-BE49-F238E27FC236}">
                <a16:creationId xmlns:a16="http://schemas.microsoft.com/office/drawing/2014/main" id="{7185E012-89DC-B646-B080-6EE087E6CCFF}"/>
              </a:ext>
            </a:extLst>
          </p:cNvPr>
          <p:cNvSpPr txBox="1"/>
          <p:nvPr/>
        </p:nvSpPr>
        <p:spPr>
          <a:xfrm>
            <a:off x="4670948" y="5425852"/>
            <a:ext cx="2464242" cy="276999"/>
          </a:xfrm>
          <a:prstGeom prst="rect">
            <a:avLst/>
          </a:prstGeom>
          <a:noFill/>
        </p:spPr>
        <p:txBody>
          <a:bodyPr wrap="square" rtlCol="0">
            <a:spAutoFit/>
          </a:bodyPr>
          <a:lstStyle/>
          <a:p>
            <a:r>
              <a:rPr lang="en-US" sz="1200" dirty="0">
                <a:solidFill>
                  <a:schemeClr val="bg1"/>
                </a:solidFill>
              </a:rPr>
              <a:t>WHO Philippines/Sebastian </a:t>
            </a:r>
            <a:r>
              <a:rPr lang="en-US" sz="1200" dirty="0" err="1">
                <a:solidFill>
                  <a:schemeClr val="bg1"/>
                </a:solidFill>
              </a:rPr>
              <a:t>Liste</a:t>
            </a:r>
            <a:r>
              <a:rPr lang="en-US" sz="1200" dirty="0">
                <a:solidFill>
                  <a:schemeClr val="bg1"/>
                </a:solidFill>
              </a:rPr>
              <a:t> </a:t>
            </a:r>
          </a:p>
        </p:txBody>
      </p:sp>
      <p:sp>
        <p:nvSpPr>
          <p:cNvPr id="7" name="Title 1">
            <a:extLst>
              <a:ext uri="{FF2B5EF4-FFF2-40B4-BE49-F238E27FC236}">
                <a16:creationId xmlns:a16="http://schemas.microsoft.com/office/drawing/2014/main" id="{541FB765-BE44-5B45-B840-0A8FD1EE6E0E}"/>
              </a:ext>
            </a:extLst>
          </p:cNvPr>
          <p:cNvSpPr txBox="1">
            <a:spLocks/>
          </p:cNvSpPr>
          <p:nvPr/>
        </p:nvSpPr>
        <p:spPr>
          <a:xfrm>
            <a:off x="448916" y="330947"/>
            <a:ext cx="11294165" cy="1325563"/>
          </a:xfrm>
          <a:prstGeom prst="rect">
            <a:avLst/>
          </a:prstGeom>
        </p:spPr>
        <p:txBody>
          <a:bodyPr/>
          <a:lstStyle>
            <a:lvl1pPr algn="ctr" defTabSz="914400" rtl="0" eaLnBrk="1" latinLnBrk="0" hangingPunct="1">
              <a:lnSpc>
                <a:spcPct val="90000"/>
              </a:lnSpc>
              <a:spcBef>
                <a:spcPct val="0"/>
              </a:spcBef>
              <a:buNone/>
              <a:defRPr sz="4400" b="1" i="0" kern="1200">
                <a:solidFill>
                  <a:schemeClr val="tx2"/>
                </a:solidFill>
                <a:latin typeface="Arial Narrow" panose="020B0604020202020204" pitchFamily="34" charset="0"/>
                <a:ea typeface="+mj-ea"/>
                <a:cs typeface="Arial Narrow" panose="020B0604020202020204" pitchFamily="34" charset="0"/>
              </a:defRPr>
            </a:lvl1pPr>
          </a:lstStyle>
          <a:p>
            <a:r>
              <a:rPr lang="en-US" dirty="0">
                <a:solidFill>
                  <a:srgbClr val="00B0F0"/>
                </a:solidFill>
              </a:rPr>
              <a:t>Inclusive and Empowering WASHFIT take-aways</a:t>
            </a:r>
          </a:p>
        </p:txBody>
      </p:sp>
      <p:sp>
        <p:nvSpPr>
          <p:cNvPr id="8" name="Content Placeholder 2">
            <a:extLst>
              <a:ext uri="{FF2B5EF4-FFF2-40B4-BE49-F238E27FC236}">
                <a16:creationId xmlns:a16="http://schemas.microsoft.com/office/drawing/2014/main" id="{79DCC48A-FBB7-1D4B-858C-4985008C0F1C}"/>
              </a:ext>
            </a:extLst>
          </p:cNvPr>
          <p:cNvSpPr txBox="1">
            <a:spLocks/>
          </p:cNvSpPr>
          <p:nvPr/>
        </p:nvSpPr>
        <p:spPr>
          <a:xfrm>
            <a:off x="480391" y="1428059"/>
            <a:ext cx="5615609" cy="5429941"/>
          </a:xfr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b="1" dirty="0"/>
              <a:t>Nothing about us without us: </a:t>
            </a:r>
            <a:r>
              <a:rPr lang="en-US" dirty="0"/>
              <a:t>always make sure there is participation from diverse people</a:t>
            </a:r>
          </a:p>
          <a:p>
            <a:pPr marL="514350" indent="-514350">
              <a:buFont typeface="+mj-lt"/>
              <a:buAutoNum type="arabicPeriod"/>
            </a:pPr>
            <a:r>
              <a:rPr lang="en-US" dirty="0"/>
              <a:t>Some people will </a:t>
            </a:r>
            <a:r>
              <a:rPr lang="en-US" b="1" dirty="0"/>
              <a:t>experience marginalization and exclusion </a:t>
            </a:r>
            <a:r>
              <a:rPr lang="en-US" dirty="0"/>
              <a:t>from WASH in HCF due to factors like gender, age, disability, ethnicity and poverty</a:t>
            </a:r>
          </a:p>
          <a:p>
            <a:pPr marL="514350" indent="-514350">
              <a:buFont typeface="+mj-lt"/>
              <a:buAutoNum type="arabicPeriod"/>
            </a:pPr>
            <a:r>
              <a:rPr lang="en-US" b="1" dirty="0"/>
              <a:t>Barriers  to WASH in health care facilities </a:t>
            </a:r>
            <a:r>
              <a:rPr lang="en-US" dirty="0"/>
              <a:t>can be social, physical and institutional, and can be about power</a:t>
            </a:r>
            <a:endParaRPr lang="en-US" b="1" dirty="0"/>
          </a:p>
          <a:p>
            <a:pPr marL="514350" indent="-514350">
              <a:buFont typeface="+mj-lt"/>
              <a:buAutoNum type="arabicPeriod"/>
            </a:pPr>
            <a:r>
              <a:rPr lang="en-US" dirty="0"/>
              <a:t>WASH solutions must be </a:t>
            </a:r>
            <a:r>
              <a:rPr lang="en-US" b="1" dirty="0"/>
              <a:t>accessible, safe, private and comfortable </a:t>
            </a:r>
            <a:r>
              <a:rPr lang="en-US" dirty="0"/>
              <a:t>for diverse HCF users</a:t>
            </a:r>
          </a:p>
          <a:p>
            <a:endParaRPr lang="en-US" dirty="0"/>
          </a:p>
        </p:txBody>
      </p:sp>
      <p:pic>
        <p:nvPicPr>
          <p:cNvPr id="9" name="Picture 2">
            <a:extLst>
              <a:ext uri="{FF2B5EF4-FFF2-40B4-BE49-F238E27FC236}">
                <a16:creationId xmlns:a16="http://schemas.microsoft.com/office/drawing/2014/main" id="{8FF46211-CCBA-E940-A8FC-3A2BF153DA7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28521" y="1428059"/>
            <a:ext cx="5737867" cy="4078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759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7F0003-C9A0-49DE-A9F0-804418FDE32C}"/>
              </a:ext>
            </a:extLst>
          </p:cNvPr>
          <p:cNvSpPr>
            <a:spLocks noGrp="1"/>
          </p:cNvSpPr>
          <p:nvPr>
            <p:ph type="title"/>
          </p:nvPr>
        </p:nvSpPr>
        <p:spPr/>
        <p:txBody>
          <a:bodyPr/>
          <a:lstStyle/>
          <a:p>
            <a:r>
              <a:rPr lang="en-US" dirty="0"/>
              <a:t>Learning objectives </a:t>
            </a:r>
          </a:p>
        </p:txBody>
      </p:sp>
      <p:sp>
        <p:nvSpPr>
          <p:cNvPr id="3" name="Segnaposto numero diapositiva 2">
            <a:extLst>
              <a:ext uri="{FF2B5EF4-FFF2-40B4-BE49-F238E27FC236}">
                <a16:creationId xmlns:a16="http://schemas.microsoft.com/office/drawing/2014/main" id="{5A34EC6E-2A09-F449-8FB4-7A896AFCEEC2}"/>
              </a:ext>
            </a:extLst>
          </p:cNvPr>
          <p:cNvSpPr>
            <a:spLocks noGrp="1"/>
          </p:cNvSpPr>
          <p:nvPr>
            <p:ph type="sldNum" sz="quarter" idx="12"/>
          </p:nvPr>
        </p:nvSpPr>
        <p:spPr/>
        <p:txBody>
          <a:bodyPr/>
          <a:lstStyle/>
          <a:p>
            <a:fld id="{2D0AA5EB-64AB-BF41-92BE-B61D8618F692}" type="slidenum">
              <a:rPr lang="it-IT" smtClean="0"/>
              <a:t>3</a:t>
            </a:fld>
            <a:endParaRPr lang="it-IT" dirty="0"/>
          </a:p>
        </p:txBody>
      </p:sp>
      <p:sp>
        <p:nvSpPr>
          <p:cNvPr id="7" name="Text Placeholder 6">
            <a:extLst>
              <a:ext uri="{FF2B5EF4-FFF2-40B4-BE49-F238E27FC236}">
                <a16:creationId xmlns:a16="http://schemas.microsoft.com/office/drawing/2014/main" id="{95C84F75-4A70-4D46-ACB6-ECE4693F0A1C}"/>
              </a:ext>
            </a:extLst>
          </p:cNvPr>
          <p:cNvSpPr>
            <a:spLocks noGrp="1"/>
          </p:cNvSpPr>
          <p:nvPr>
            <p:ph type="body" sz="quarter" idx="16"/>
          </p:nvPr>
        </p:nvSpPr>
        <p:spPr>
          <a:xfrm>
            <a:off x="892383" y="1216586"/>
            <a:ext cx="8672242" cy="5506306"/>
          </a:xfrm>
        </p:spPr>
        <p:txBody>
          <a:bodyPr>
            <a:normAutofit/>
          </a:bodyPr>
          <a:lstStyle/>
          <a:p>
            <a:pPr marL="0" indent="0">
              <a:buNone/>
            </a:pPr>
            <a:r>
              <a:rPr lang="en-GB" sz="2400" dirty="0"/>
              <a:t>By the end of this session, you should:</a:t>
            </a:r>
          </a:p>
          <a:p>
            <a:pPr marL="457200" lvl="0" indent="-457200">
              <a:buFont typeface="+mj-lt"/>
              <a:buAutoNum type="arabicPeriod"/>
            </a:pPr>
            <a:r>
              <a:rPr lang="en-GB" sz="2400" dirty="0"/>
              <a:t>Understand how and why some people experience </a:t>
            </a:r>
            <a:r>
              <a:rPr lang="en-GB" sz="2400" b="1" dirty="0"/>
              <a:t>exclusion and discrimination </a:t>
            </a:r>
            <a:r>
              <a:rPr lang="en-GB" sz="2400" dirty="0"/>
              <a:t>when using </a:t>
            </a:r>
            <a:r>
              <a:rPr lang="en-AU" sz="2400" dirty="0"/>
              <a:t>healthcare facilities</a:t>
            </a:r>
          </a:p>
          <a:p>
            <a:pPr marL="457200" lvl="0" indent="-457200">
              <a:buFont typeface="+mj-lt"/>
              <a:buAutoNum type="arabicPeriod"/>
            </a:pPr>
            <a:r>
              <a:rPr lang="en-AU" sz="2400" dirty="0"/>
              <a:t>Understand</a:t>
            </a:r>
            <a:r>
              <a:rPr lang="en-US" sz="2400" dirty="0"/>
              <a:t> how to improve </a:t>
            </a:r>
            <a:r>
              <a:rPr lang="en-US" sz="2400" b="1" dirty="0"/>
              <a:t>participation of women and people with disabilities</a:t>
            </a:r>
            <a:r>
              <a:rPr lang="en-US" sz="2400" dirty="0"/>
              <a:t> when implementing WASH FIT</a:t>
            </a:r>
            <a:endParaRPr lang="en-AU" sz="2400" dirty="0"/>
          </a:p>
          <a:p>
            <a:pPr marL="457200" lvl="0" indent="-457200">
              <a:buFont typeface="+mj-lt"/>
              <a:buAutoNum type="arabicPeriod"/>
            </a:pPr>
            <a:r>
              <a:rPr lang="en-US" sz="2400" dirty="0"/>
              <a:t>Describe </a:t>
            </a:r>
            <a:r>
              <a:rPr lang="en-US" sz="2400" b="1" dirty="0"/>
              <a:t>accessible and inclusive WASH solutions </a:t>
            </a:r>
            <a:r>
              <a:rPr lang="en-US" sz="2400" dirty="0"/>
              <a:t>in HCFs within the WASH FIT model</a:t>
            </a:r>
            <a:endParaRPr lang="en-AU" sz="2400" dirty="0"/>
          </a:p>
          <a:p>
            <a:pPr marL="457200" indent="-457200">
              <a:buFont typeface="+mj-lt"/>
              <a:buAutoNum type="arabicPeriod"/>
            </a:pPr>
            <a:r>
              <a:rPr lang="en-US" sz="2400" dirty="0"/>
              <a:t>Outline how </a:t>
            </a:r>
            <a:r>
              <a:rPr lang="en-US" sz="2400" b="1" dirty="0"/>
              <a:t>WASH FIT indicators support inclusion and empowerment </a:t>
            </a:r>
            <a:r>
              <a:rPr lang="en-US" sz="2400" dirty="0"/>
              <a:t>including accessible infrastructure and participatory processes</a:t>
            </a:r>
            <a:r>
              <a:rPr lang="en-AU" sz="2400" dirty="0"/>
              <a:t> </a:t>
            </a:r>
            <a:endParaRPr lang="en-US" sz="2400" dirty="0"/>
          </a:p>
          <a:p>
            <a:pPr marL="525194" lvl="1" indent="0">
              <a:buNone/>
            </a:pPr>
            <a:endParaRPr lang="en-GB" sz="2400" dirty="0"/>
          </a:p>
          <a:p>
            <a:endParaRPr lang="en-US" dirty="0"/>
          </a:p>
        </p:txBody>
      </p:sp>
      <p:sp>
        <p:nvSpPr>
          <p:cNvPr id="12" name="TextBox 11">
            <a:extLst>
              <a:ext uri="{FF2B5EF4-FFF2-40B4-BE49-F238E27FC236}">
                <a16:creationId xmlns:a16="http://schemas.microsoft.com/office/drawing/2014/main" id="{57A4EC74-7533-406F-ABAA-F1CA1D667ADC}"/>
              </a:ext>
            </a:extLst>
          </p:cNvPr>
          <p:cNvSpPr txBox="1"/>
          <p:nvPr/>
        </p:nvSpPr>
        <p:spPr>
          <a:xfrm>
            <a:off x="9310995" y="5769806"/>
            <a:ext cx="2225784" cy="830997"/>
          </a:xfrm>
          <a:prstGeom prst="rect">
            <a:avLst/>
          </a:prstGeom>
          <a:noFill/>
        </p:spPr>
        <p:txBody>
          <a:bodyPr wrap="square" rtlCol="0">
            <a:spAutoFit/>
          </a:bodyPr>
          <a:lstStyle/>
          <a:p>
            <a:pPr algn="ctr" rtl="0"/>
            <a:r>
              <a:rPr lang="en-US" sz="2400" b="1" dirty="0">
                <a:solidFill>
                  <a:schemeClr val="bg2"/>
                </a:solidFill>
                <a:latin typeface="Arial" panose="020B0604020202020204" pitchFamily="34" charset="0"/>
                <a:cs typeface="Arial" panose="020B0604020202020204" pitchFamily="34" charset="0"/>
              </a:rPr>
              <a:t>Group </a:t>
            </a:r>
          </a:p>
          <a:p>
            <a:pPr algn="ctr" rtl="0"/>
            <a:r>
              <a:rPr lang="en-US" sz="2400" b="1" dirty="0">
                <a:solidFill>
                  <a:schemeClr val="bg2"/>
                </a:solidFill>
                <a:latin typeface="Arial" panose="020B0604020202020204" pitchFamily="34" charset="0"/>
                <a:cs typeface="Arial" panose="020B0604020202020204" pitchFamily="34" charset="0"/>
              </a:rPr>
              <a:t>work </a:t>
            </a:r>
          </a:p>
        </p:txBody>
      </p:sp>
      <p:sp>
        <p:nvSpPr>
          <p:cNvPr id="19" name="TextBox 18">
            <a:extLst>
              <a:ext uri="{FF2B5EF4-FFF2-40B4-BE49-F238E27FC236}">
                <a16:creationId xmlns:a16="http://schemas.microsoft.com/office/drawing/2014/main" id="{97A05B83-364D-463B-837C-0FA5715D35C4}"/>
              </a:ext>
            </a:extLst>
          </p:cNvPr>
          <p:cNvSpPr txBox="1"/>
          <p:nvPr/>
        </p:nvSpPr>
        <p:spPr>
          <a:xfrm>
            <a:off x="9568547" y="3379701"/>
            <a:ext cx="1798436" cy="1107996"/>
          </a:xfrm>
          <a:prstGeom prst="rect">
            <a:avLst/>
          </a:prstGeom>
          <a:noFill/>
        </p:spPr>
        <p:txBody>
          <a:bodyPr wrap="square" rtlCol="0">
            <a:spAutoFit/>
          </a:bodyPr>
          <a:lstStyle/>
          <a:p>
            <a:pPr algn="ctr" rtl="0"/>
            <a:r>
              <a:rPr lang="en-US" sz="2200" b="1" dirty="0">
                <a:solidFill>
                  <a:schemeClr val="bg2"/>
                </a:solidFill>
                <a:latin typeface="Arial" panose="020B0604020202020204" pitchFamily="34" charset="0"/>
                <a:cs typeface="Arial" panose="020B0604020202020204" pitchFamily="34" charset="0"/>
              </a:rPr>
              <a:t>Link with a country </a:t>
            </a:r>
          </a:p>
          <a:p>
            <a:pPr algn="ctr" rtl="0"/>
            <a:r>
              <a:rPr lang="en-US" sz="2200" b="1" dirty="0">
                <a:solidFill>
                  <a:schemeClr val="bg2"/>
                </a:solidFill>
                <a:latin typeface="Arial" panose="020B0604020202020204" pitchFamily="34" charset="0"/>
                <a:cs typeface="Arial" panose="020B0604020202020204" pitchFamily="34" charset="0"/>
              </a:rPr>
              <a:t>example</a:t>
            </a:r>
          </a:p>
        </p:txBody>
      </p:sp>
      <p:grpSp>
        <p:nvGrpSpPr>
          <p:cNvPr id="22" name="Group 21">
            <a:extLst>
              <a:ext uri="{FF2B5EF4-FFF2-40B4-BE49-F238E27FC236}">
                <a16:creationId xmlns:a16="http://schemas.microsoft.com/office/drawing/2014/main" id="{B21A0C48-33DB-483B-B1CB-0CC570737074}"/>
              </a:ext>
            </a:extLst>
          </p:cNvPr>
          <p:cNvGrpSpPr/>
          <p:nvPr/>
        </p:nvGrpSpPr>
        <p:grpSpPr>
          <a:xfrm>
            <a:off x="9845794" y="2121407"/>
            <a:ext cx="1255021" cy="987485"/>
            <a:chOff x="6769457" y="5116370"/>
            <a:chExt cx="1106024" cy="1171184"/>
          </a:xfrm>
        </p:grpSpPr>
        <p:pic>
          <p:nvPicPr>
            <p:cNvPr id="11" name="Picture 10" descr="Shape&#10;&#10;Description automatically generated with low confidence">
              <a:extLst>
                <a:ext uri="{FF2B5EF4-FFF2-40B4-BE49-F238E27FC236}">
                  <a16:creationId xmlns:a16="http://schemas.microsoft.com/office/drawing/2014/main" id="{EEEDA0E3-C97B-40CB-8B9E-B58D95777F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47514" y="5258958"/>
              <a:ext cx="1027967" cy="935628"/>
            </a:xfrm>
            <a:prstGeom prst="rect">
              <a:avLst/>
            </a:prstGeom>
          </p:spPr>
        </p:pic>
        <p:sp>
          <p:nvSpPr>
            <p:cNvPr id="21" name="Oval 20">
              <a:extLst>
                <a:ext uri="{FF2B5EF4-FFF2-40B4-BE49-F238E27FC236}">
                  <a16:creationId xmlns:a16="http://schemas.microsoft.com/office/drawing/2014/main" id="{1DCF9D99-32D9-4CCA-933F-616A0E074733}"/>
                </a:ext>
              </a:extLst>
            </p:cNvPr>
            <p:cNvSpPr/>
            <p:nvPr/>
          </p:nvSpPr>
          <p:spPr>
            <a:xfrm>
              <a:off x="6769457" y="5116370"/>
              <a:ext cx="1027967" cy="1171184"/>
            </a:xfrm>
            <a:prstGeom prst="ellipse">
              <a:avLst/>
            </a:prstGeom>
            <a:noFill/>
            <a:ln w="19050">
              <a:solidFill>
                <a:srgbClr val="0202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360DAC0E-3203-4809-8194-7FEE023D38A2}"/>
              </a:ext>
            </a:extLst>
          </p:cNvPr>
          <p:cNvGrpSpPr/>
          <p:nvPr/>
        </p:nvGrpSpPr>
        <p:grpSpPr>
          <a:xfrm>
            <a:off x="9882370" y="4582846"/>
            <a:ext cx="1169127" cy="987485"/>
            <a:chOff x="9555224" y="5116370"/>
            <a:chExt cx="1161098" cy="1171184"/>
          </a:xfrm>
        </p:grpSpPr>
        <p:pic>
          <p:nvPicPr>
            <p:cNvPr id="20" name="Picture 19" descr="Shape&#10;&#10;Description automatically generated with low confidence">
              <a:extLst>
                <a:ext uri="{FF2B5EF4-FFF2-40B4-BE49-F238E27FC236}">
                  <a16:creationId xmlns:a16="http://schemas.microsoft.com/office/drawing/2014/main" id="{4295390C-B8DB-431B-9E50-D6628DCA52B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623552" y="5313519"/>
              <a:ext cx="1004243" cy="847983"/>
            </a:xfrm>
            <a:prstGeom prst="rect">
              <a:avLst/>
            </a:prstGeom>
            <a:ln>
              <a:noFill/>
            </a:ln>
          </p:spPr>
        </p:pic>
        <p:sp>
          <p:nvSpPr>
            <p:cNvPr id="23" name="Oval 22">
              <a:extLst>
                <a:ext uri="{FF2B5EF4-FFF2-40B4-BE49-F238E27FC236}">
                  <a16:creationId xmlns:a16="http://schemas.microsoft.com/office/drawing/2014/main" id="{C3469075-74ED-45C9-8D5A-13DB49FD0157}"/>
                </a:ext>
              </a:extLst>
            </p:cNvPr>
            <p:cNvSpPr/>
            <p:nvPr/>
          </p:nvSpPr>
          <p:spPr>
            <a:xfrm>
              <a:off x="9555224" y="5116370"/>
              <a:ext cx="1161098" cy="1171184"/>
            </a:xfrm>
            <a:prstGeom prst="ellipse">
              <a:avLst/>
            </a:prstGeom>
            <a:noFill/>
            <a:ln w="19050">
              <a:solidFill>
                <a:srgbClr val="0202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EE8ACDFA-54ED-1B45-AB8D-70CCE483BC2C}"/>
              </a:ext>
            </a:extLst>
          </p:cNvPr>
          <p:cNvSpPr txBox="1"/>
          <p:nvPr/>
        </p:nvSpPr>
        <p:spPr>
          <a:xfrm rot="16200000">
            <a:off x="9453185" y="4120780"/>
            <a:ext cx="5012775" cy="461665"/>
          </a:xfrm>
          <a:prstGeom prst="rect">
            <a:avLst/>
          </a:prstGeom>
          <a:solidFill>
            <a:schemeClr val="tx1"/>
          </a:solidFill>
        </p:spPr>
        <p:txBody>
          <a:bodyPr wrap="square" rtlCol="0">
            <a:spAutoFit/>
          </a:bodyPr>
          <a:lstStyle/>
          <a:p>
            <a:pPr algn="ctr" rtl="0"/>
            <a:r>
              <a:rPr lang="en-US" sz="2400" b="0" dirty="0">
                <a:solidFill>
                  <a:schemeClr val="bg1"/>
                </a:solidFill>
                <a:latin typeface="Arial" panose="020B0604020202020204" pitchFamily="34" charset="0"/>
                <a:cs typeface="Arial" panose="020B0604020202020204" pitchFamily="34" charset="0"/>
              </a:rPr>
              <a:t>Icons to look out for </a:t>
            </a:r>
          </a:p>
        </p:txBody>
      </p:sp>
    </p:spTree>
    <p:extLst>
      <p:ext uri="{BB962C8B-B14F-4D97-AF65-F5344CB8AC3E}">
        <p14:creationId xmlns:p14="http://schemas.microsoft.com/office/powerpoint/2010/main" val="849549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A1F40F7-2A88-4D7F-98C6-3557EAC0AC55}"/>
              </a:ext>
            </a:extLst>
          </p:cNvPr>
          <p:cNvSpPr>
            <a:spLocks noGrp="1"/>
          </p:cNvSpPr>
          <p:nvPr>
            <p:ph type="title"/>
          </p:nvPr>
        </p:nvSpPr>
        <p:spPr>
          <a:xfrm>
            <a:off x="0" y="4490772"/>
            <a:ext cx="5257800" cy="714375"/>
          </a:xfrm>
        </p:spPr>
        <p:txBody>
          <a:bodyPr>
            <a:noAutofit/>
          </a:bodyPr>
          <a:lstStyle/>
          <a:p>
            <a:pPr algn="ctr"/>
            <a:r>
              <a:rPr lang="en-US" sz="6000" dirty="0">
                <a:solidFill>
                  <a:schemeClr val="tx2"/>
                </a:solidFill>
              </a:rPr>
              <a:t>Questions?</a:t>
            </a:r>
            <a:endParaRPr lang="en-GB" sz="6000" dirty="0">
              <a:solidFill>
                <a:schemeClr val="tx2"/>
              </a:solidFill>
            </a:endParaRPr>
          </a:p>
        </p:txBody>
      </p:sp>
      <p:sp>
        <p:nvSpPr>
          <p:cNvPr id="41" name="Slide Number Placeholder 40">
            <a:extLst>
              <a:ext uri="{FF2B5EF4-FFF2-40B4-BE49-F238E27FC236}">
                <a16:creationId xmlns:a16="http://schemas.microsoft.com/office/drawing/2014/main" id="{E46BBBBB-1188-4798-804C-2BD93A8B4DB1}"/>
              </a:ext>
            </a:extLst>
          </p:cNvPr>
          <p:cNvSpPr>
            <a:spLocks noGrp="1"/>
          </p:cNvSpPr>
          <p:nvPr>
            <p:ph type="sldNum" sz="quarter" idx="12"/>
          </p:nvPr>
        </p:nvSpPr>
        <p:spPr/>
        <p:txBody>
          <a:bodyPr/>
          <a:lstStyle/>
          <a:p>
            <a:fld id="{2D0AA5EB-64AB-BF41-92BE-B61D8618F692}" type="slidenum">
              <a:rPr lang="it-IT" smtClean="0"/>
              <a:t>30</a:t>
            </a:fld>
            <a:endParaRPr lang="it-IT" dirty="0"/>
          </a:p>
        </p:txBody>
      </p:sp>
      <p:pic>
        <p:nvPicPr>
          <p:cNvPr id="7" name="Picture 6">
            <a:extLst>
              <a:ext uri="{FF2B5EF4-FFF2-40B4-BE49-F238E27FC236}">
                <a16:creationId xmlns:a16="http://schemas.microsoft.com/office/drawing/2014/main" id="{0CAAE9CC-277F-BC4B-A81E-A8B74B08B9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03763" y="1284316"/>
            <a:ext cx="2425796" cy="2425796"/>
          </a:xfrm>
          <a:prstGeom prst="rect">
            <a:avLst/>
          </a:prstGeom>
        </p:spPr>
      </p:pic>
      <p:pic>
        <p:nvPicPr>
          <p:cNvPr id="9" name="Picture 8">
            <a:extLst>
              <a:ext uri="{FF2B5EF4-FFF2-40B4-BE49-F238E27FC236}">
                <a16:creationId xmlns:a16="http://schemas.microsoft.com/office/drawing/2014/main" id="{07A32EAD-0647-3C45-9618-7C529729C1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14442" y="1096044"/>
            <a:ext cx="7077558" cy="5135197"/>
          </a:xfrm>
          <a:prstGeom prst="rect">
            <a:avLst/>
          </a:prstGeom>
        </p:spPr>
      </p:pic>
      <p:sp>
        <p:nvSpPr>
          <p:cNvPr id="10" name="TextBox 9">
            <a:extLst>
              <a:ext uri="{FF2B5EF4-FFF2-40B4-BE49-F238E27FC236}">
                <a16:creationId xmlns:a16="http://schemas.microsoft.com/office/drawing/2014/main" id="{6D50DA8E-E299-F442-9F3D-551E9284A986}"/>
              </a:ext>
            </a:extLst>
          </p:cNvPr>
          <p:cNvSpPr txBox="1"/>
          <p:nvPr/>
        </p:nvSpPr>
        <p:spPr>
          <a:xfrm>
            <a:off x="9899373" y="5761956"/>
            <a:ext cx="2292626" cy="275117"/>
          </a:xfrm>
          <a:prstGeom prst="rect">
            <a:avLst/>
          </a:prstGeom>
          <a:noFill/>
        </p:spPr>
        <p:txBody>
          <a:bodyPr wrap="square" rtlCol="0">
            <a:spAutoFit/>
          </a:bodyPr>
          <a:lstStyle/>
          <a:p>
            <a:r>
              <a:rPr lang="en-US" sz="1200" dirty="0">
                <a:solidFill>
                  <a:schemeClr val="bg1"/>
                </a:solidFill>
              </a:rPr>
              <a:t>WHO </a:t>
            </a:r>
            <a:r>
              <a:rPr lang="en-US" sz="1200" dirty="0" err="1">
                <a:solidFill>
                  <a:schemeClr val="bg1"/>
                </a:solidFill>
              </a:rPr>
              <a:t>Tajikstan</a:t>
            </a:r>
            <a:r>
              <a:rPr lang="en-US" sz="1200" dirty="0">
                <a:solidFill>
                  <a:schemeClr val="bg1"/>
                </a:solidFill>
              </a:rPr>
              <a:t>/Sebastian </a:t>
            </a:r>
            <a:r>
              <a:rPr lang="en-US" sz="1200" dirty="0" err="1">
                <a:solidFill>
                  <a:schemeClr val="bg1"/>
                </a:solidFill>
              </a:rPr>
              <a:t>Liste</a:t>
            </a:r>
            <a:r>
              <a:rPr lang="en-US" sz="1200" dirty="0">
                <a:solidFill>
                  <a:schemeClr val="bg1"/>
                </a:solidFill>
              </a:rPr>
              <a:t> </a:t>
            </a:r>
          </a:p>
        </p:txBody>
      </p:sp>
    </p:spTree>
    <p:extLst>
      <p:ext uri="{BB962C8B-B14F-4D97-AF65-F5344CB8AC3E}">
        <p14:creationId xmlns:p14="http://schemas.microsoft.com/office/powerpoint/2010/main" val="325168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A1F40F7-2A88-4D7F-98C6-3557EAC0AC55}"/>
              </a:ext>
            </a:extLst>
          </p:cNvPr>
          <p:cNvSpPr>
            <a:spLocks noGrp="1"/>
          </p:cNvSpPr>
          <p:nvPr>
            <p:ph type="title"/>
          </p:nvPr>
        </p:nvSpPr>
        <p:spPr/>
        <p:txBody>
          <a:bodyPr>
            <a:noAutofit/>
          </a:bodyPr>
          <a:lstStyle/>
          <a:p>
            <a:pPr algn="ctr"/>
            <a:r>
              <a:rPr lang="en-US" dirty="0">
                <a:solidFill>
                  <a:schemeClr val="tx2"/>
                </a:solidFill>
              </a:rPr>
              <a:t>Further reading list</a:t>
            </a:r>
            <a:endParaRPr lang="en-GB" dirty="0">
              <a:solidFill>
                <a:schemeClr val="tx2"/>
              </a:solidFill>
            </a:endParaRPr>
          </a:p>
        </p:txBody>
      </p:sp>
      <p:sp>
        <p:nvSpPr>
          <p:cNvPr id="41" name="Slide Number Placeholder 40">
            <a:extLst>
              <a:ext uri="{FF2B5EF4-FFF2-40B4-BE49-F238E27FC236}">
                <a16:creationId xmlns:a16="http://schemas.microsoft.com/office/drawing/2014/main" id="{E46BBBBB-1188-4798-804C-2BD93A8B4DB1}"/>
              </a:ext>
            </a:extLst>
          </p:cNvPr>
          <p:cNvSpPr>
            <a:spLocks noGrp="1"/>
          </p:cNvSpPr>
          <p:nvPr>
            <p:ph type="sldNum" sz="quarter" idx="12"/>
          </p:nvPr>
        </p:nvSpPr>
        <p:spPr/>
        <p:txBody>
          <a:bodyPr/>
          <a:lstStyle/>
          <a:p>
            <a:fld id="{2D0AA5EB-64AB-BF41-92BE-B61D8618F692}" type="slidenum">
              <a:rPr lang="it-IT" smtClean="0"/>
              <a:t>31</a:t>
            </a:fld>
            <a:endParaRPr lang="it-IT" dirty="0"/>
          </a:p>
        </p:txBody>
      </p:sp>
      <p:sp>
        <p:nvSpPr>
          <p:cNvPr id="14" name="TextBox 13">
            <a:extLst>
              <a:ext uri="{FF2B5EF4-FFF2-40B4-BE49-F238E27FC236}">
                <a16:creationId xmlns:a16="http://schemas.microsoft.com/office/drawing/2014/main" id="{7185E012-89DC-B646-B080-6EE087E6CCFF}"/>
              </a:ext>
            </a:extLst>
          </p:cNvPr>
          <p:cNvSpPr txBox="1"/>
          <p:nvPr/>
        </p:nvSpPr>
        <p:spPr>
          <a:xfrm>
            <a:off x="4670948" y="5425852"/>
            <a:ext cx="2464242" cy="276999"/>
          </a:xfrm>
          <a:prstGeom prst="rect">
            <a:avLst/>
          </a:prstGeom>
          <a:noFill/>
        </p:spPr>
        <p:txBody>
          <a:bodyPr wrap="square" rtlCol="0">
            <a:spAutoFit/>
          </a:bodyPr>
          <a:lstStyle/>
          <a:p>
            <a:r>
              <a:rPr lang="en-US" sz="1200" dirty="0">
                <a:solidFill>
                  <a:schemeClr val="bg1"/>
                </a:solidFill>
              </a:rPr>
              <a:t>WHO Philippines/Sebastian </a:t>
            </a:r>
            <a:r>
              <a:rPr lang="en-US" sz="1200" dirty="0" err="1">
                <a:solidFill>
                  <a:schemeClr val="bg1"/>
                </a:solidFill>
              </a:rPr>
              <a:t>Liste</a:t>
            </a:r>
            <a:r>
              <a:rPr lang="en-US" sz="1200" dirty="0">
                <a:solidFill>
                  <a:schemeClr val="bg1"/>
                </a:solidFill>
              </a:rPr>
              <a:t> </a:t>
            </a:r>
          </a:p>
        </p:txBody>
      </p:sp>
      <p:sp>
        <p:nvSpPr>
          <p:cNvPr id="7" name="Content Placeholder 2">
            <a:extLst>
              <a:ext uri="{FF2B5EF4-FFF2-40B4-BE49-F238E27FC236}">
                <a16:creationId xmlns:a16="http://schemas.microsoft.com/office/drawing/2014/main" id="{03CD52B1-9E6B-F543-83E1-7112E3D30663}"/>
              </a:ext>
            </a:extLst>
          </p:cNvPr>
          <p:cNvSpPr txBox="1">
            <a:spLocks/>
          </p:cNvSpPr>
          <p:nvPr/>
        </p:nvSpPr>
        <p:spPr>
          <a:xfrm>
            <a:off x="335514" y="1079500"/>
            <a:ext cx="11783333" cy="5038124"/>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t>WHO (2019). Delivered by women, led by men: A gender and equity analysis of the global health and social workforce. (Human Resources for Health Observer Series No. 24). Available at </a:t>
            </a:r>
            <a:r>
              <a:rPr lang="en-GB" sz="1600" u="sng" dirty="0">
                <a:hlinkClick r:id="rId3"/>
              </a:rPr>
              <a:t>https://www.who.int/docs/default-source/nursing/delivered-by-women-led-by-men.pdf?sfvrsn=94be9959_2</a:t>
            </a:r>
            <a:br>
              <a:rPr lang="en-GB" sz="1600" dirty="0"/>
            </a:br>
            <a:endParaRPr lang="en-AU" sz="1600" dirty="0"/>
          </a:p>
          <a:p>
            <a:r>
              <a:rPr lang="en-GB" sz="1600" dirty="0"/>
              <a:t>WaterAid (2018). User-friendly WASH in Healthcare Facilities in Cambodia: developing a participatory management tool. Available at:</a:t>
            </a:r>
            <a:r>
              <a:rPr lang="en-GB" sz="1600" b="1" dirty="0"/>
              <a:t> </a:t>
            </a:r>
            <a:r>
              <a:rPr lang="en-GB" sz="1600" u="sng" dirty="0">
                <a:hlinkClick r:id="rId4"/>
              </a:rPr>
              <a:t>https://washmatters.wateraid.org/publications/user-friendly-wash-in-healthcare-facilities-in-cambodia</a:t>
            </a:r>
            <a:r>
              <a:rPr lang="en-GB" sz="1600" dirty="0"/>
              <a:t> </a:t>
            </a:r>
            <a:endParaRPr lang="en-AU" sz="1600" dirty="0"/>
          </a:p>
          <a:p>
            <a:r>
              <a:rPr lang="en-GB" sz="1600" dirty="0"/>
              <a:t>Australian Government </a:t>
            </a:r>
            <a:r>
              <a:rPr lang="en-GB" sz="1600" dirty="0" err="1"/>
              <a:t>AusAID</a:t>
            </a:r>
            <a:r>
              <a:rPr lang="en-GB" sz="1600" dirty="0"/>
              <a:t> (2013). Accessibility Design Guide: Universal design principles for Australia’s aid program. </a:t>
            </a:r>
            <a:r>
              <a:rPr lang="en-US" sz="1600" dirty="0"/>
              <a:t>Available at: </a:t>
            </a:r>
            <a:r>
              <a:rPr lang="en-US" sz="1600" u="sng" dirty="0">
                <a:hlinkClick r:id="rId5"/>
              </a:rPr>
              <a:t>https://www.dfat.gov.au/sites/default/files/accessibility-design-guide.pdf</a:t>
            </a:r>
            <a:r>
              <a:rPr lang="en-US" sz="1600" dirty="0"/>
              <a:t> </a:t>
            </a:r>
            <a:endParaRPr lang="en-AU" sz="1600" dirty="0"/>
          </a:p>
          <a:p>
            <a:r>
              <a:rPr lang="en-US" sz="1600" dirty="0"/>
              <a:t>WHO (2018). </a:t>
            </a:r>
            <a:r>
              <a:rPr lang="en-GB" sz="1600" dirty="0"/>
              <a:t>Standards for improving the quality of care for children and young adolescents in health facilities. </a:t>
            </a:r>
            <a:r>
              <a:rPr lang="en-GB" sz="1600" u="sng" dirty="0">
                <a:hlinkClick r:id="rId6"/>
              </a:rPr>
              <a:t>https://apps.who.int/iris/bitstream/handle/10665/272346/9789241565554-eng.pdf?ua=1</a:t>
            </a:r>
            <a:r>
              <a:rPr lang="en-GB" sz="1600" dirty="0"/>
              <a:t> </a:t>
            </a:r>
            <a:endParaRPr lang="en-AU" sz="1600" dirty="0"/>
          </a:p>
          <a:p>
            <a:r>
              <a:rPr lang="en-GB" sz="1600" dirty="0"/>
              <a:t>WHO (2016). Standards for improving quality of maternal and </a:t>
            </a:r>
            <a:r>
              <a:rPr lang="en-GB" sz="1600" dirty="0" err="1"/>
              <a:t>newborn</a:t>
            </a:r>
            <a:r>
              <a:rPr lang="en-GB" sz="1600" dirty="0"/>
              <a:t> care in health facilities. </a:t>
            </a:r>
            <a:r>
              <a:rPr lang="en-GB" sz="1600" u="sng" dirty="0">
                <a:hlinkClick r:id="rId7"/>
              </a:rPr>
              <a:t>https://www.who.int/publications/i/item/9789241511216</a:t>
            </a:r>
            <a:r>
              <a:rPr lang="en-GB" sz="1600" dirty="0"/>
              <a:t> </a:t>
            </a:r>
            <a:endParaRPr lang="en-AU" sz="1600" dirty="0"/>
          </a:p>
          <a:p>
            <a:r>
              <a:rPr lang="en-US" sz="1600" dirty="0"/>
              <a:t>WHO (2012) Making health services adolescent friendly: developing national quality standards for adolescent friendly health services. </a:t>
            </a:r>
            <a:r>
              <a:rPr lang="en-US" sz="1600" u="sng" dirty="0">
                <a:hlinkClick r:id="rId8"/>
              </a:rPr>
              <a:t>https://apps.who.int/iris/handle/10665/75217</a:t>
            </a:r>
            <a:r>
              <a:rPr lang="en-US" sz="1600" dirty="0"/>
              <a:t> </a:t>
            </a:r>
          </a:p>
          <a:p>
            <a:r>
              <a:rPr lang="en-US" sz="1600" dirty="0"/>
              <a:t>WaterAid Female-friendly toilet guide: </a:t>
            </a:r>
            <a:r>
              <a:rPr lang="en-US" sz="1600" dirty="0">
                <a:hlinkClick r:id="rId9"/>
              </a:rPr>
              <a:t>https://washmatters.wateraid.org/publications/female-friendly-public-and-community-toilets-a-guide-for-planners-and-decision-makers</a:t>
            </a:r>
            <a:r>
              <a:rPr lang="en-US" sz="1600" dirty="0"/>
              <a:t>  </a:t>
            </a:r>
          </a:p>
          <a:p>
            <a:r>
              <a:rPr lang="en-US" sz="1600" dirty="0" err="1"/>
              <a:t>Unicef</a:t>
            </a:r>
            <a:r>
              <a:rPr lang="en-US" sz="1600" dirty="0"/>
              <a:t> (2019). Guide to Menstrual Hygiene Materials: </a:t>
            </a:r>
            <a:r>
              <a:rPr lang="en-US" sz="1600" dirty="0">
                <a:hlinkClick r:id="rId10"/>
              </a:rPr>
              <a:t>https://www.unicef.org/documents/guide-menstrual-hygiene-materials</a:t>
            </a:r>
            <a:r>
              <a:rPr lang="en-US" sz="1600" dirty="0"/>
              <a:t> </a:t>
            </a:r>
          </a:p>
          <a:p>
            <a:r>
              <a:rPr lang="en-AU" sz="1600" dirty="0">
                <a:solidFill>
                  <a:prstClr val="black"/>
                </a:solidFill>
              </a:rPr>
              <a:t>WHO (2019). WATER, SANITATION, AND HYGIENE IN HEALTH CARE FACILITIES PRACTICAL STEPS TO ACHIEVE UNIVERSAL ACCESS TO QUALITY CARE. </a:t>
            </a:r>
            <a:r>
              <a:rPr lang="en-AU" sz="1600" u="sng" dirty="0">
                <a:solidFill>
                  <a:prstClr val="black"/>
                </a:solidFill>
                <a:hlinkClick r:id="rId11"/>
              </a:rPr>
              <a:t>https://www.washinhcf.org/wp-content/uploads/2019/04/2019_WASH-in-HCF-Practical-Solutions-for-Universal-Access-to-Quality-Care_2April-compressed.pdf</a:t>
            </a:r>
            <a:endParaRPr lang="en-US" sz="1600" dirty="0"/>
          </a:p>
          <a:p>
            <a:endParaRPr lang="en-AU" sz="1600" dirty="0"/>
          </a:p>
        </p:txBody>
      </p:sp>
    </p:spTree>
    <p:extLst>
      <p:ext uri="{BB962C8B-B14F-4D97-AF65-F5344CB8AC3E}">
        <p14:creationId xmlns:p14="http://schemas.microsoft.com/office/powerpoint/2010/main" val="2049820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561F5-BBCA-4E14-916F-6092F5A69702}"/>
              </a:ext>
            </a:extLst>
          </p:cNvPr>
          <p:cNvSpPr>
            <a:spLocks noGrp="1"/>
          </p:cNvSpPr>
          <p:nvPr>
            <p:ph type="ctrTitle"/>
          </p:nvPr>
        </p:nvSpPr>
        <p:spPr/>
        <p:txBody>
          <a:bodyPr/>
          <a:lstStyle/>
          <a:p>
            <a:r>
              <a:rPr lang="en-US" dirty="0"/>
              <a:t>Supplementary slides </a:t>
            </a:r>
          </a:p>
        </p:txBody>
      </p:sp>
      <p:sp>
        <p:nvSpPr>
          <p:cNvPr id="3" name="Subtitle 2">
            <a:extLst>
              <a:ext uri="{FF2B5EF4-FFF2-40B4-BE49-F238E27FC236}">
                <a16:creationId xmlns:a16="http://schemas.microsoft.com/office/drawing/2014/main" id="{17A7D545-113C-4696-91BC-E56541A036B2}"/>
              </a:ext>
            </a:extLst>
          </p:cNvPr>
          <p:cNvSpPr>
            <a:spLocks noGrp="1"/>
          </p:cNvSpPr>
          <p:nvPr>
            <p:ph type="subTitle" idx="1"/>
          </p:nvPr>
        </p:nvSpPr>
        <p:spPr>
          <a:xfrm>
            <a:off x="715537" y="2979807"/>
            <a:ext cx="10515600" cy="1759461"/>
          </a:xfrm>
        </p:spPr>
        <p:txBody>
          <a:bodyPr/>
          <a:lstStyle/>
          <a:p>
            <a:r>
              <a:rPr lang="en-US" dirty="0"/>
              <a:t>And further reading </a:t>
            </a:r>
          </a:p>
        </p:txBody>
      </p:sp>
      <p:sp>
        <p:nvSpPr>
          <p:cNvPr id="4" name="Slide Number Placeholder 3">
            <a:extLst>
              <a:ext uri="{FF2B5EF4-FFF2-40B4-BE49-F238E27FC236}">
                <a16:creationId xmlns:a16="http://schemas.microsoft.com/office/drawing/2014/main" id="{5AE4AFAF-D611-4A52-BAA8-42AF3DAC67D6}"/>
              </a:ext>
            </a:extLst>
          </p:cNvPr>
          <p:cNvSpPr>
            <a:spLocks noGrp="1"/>
          </p:cNvSpPr>
          <p:nvPr>
            <p:ph type="sldNum" sz="quarter" idx="4"/>
          </p:nvPr>
        </p:nvSpPr>
        <p:spPr/>
        <p:txBody>
          <a:bodyPr/>
          <a:lstStyle/>
          <a:p>
            <a:fld id="{A5BA30F2-EADE-E847-915A-1E3BC37EDCB4}" type="slidenum">
              <a:rPr lang="it-IT" smtClean="0"/>
              <a:pPr/>
              <a:t>32</a:t>
            </a:fld>
            <a:endParaRPr lang="it-IT" dirty="0"/>
          </a:p>
        </p:txBody>
      </p:sp>
    </p:spTree>
    <p:extLst>
      <p:ext uri="{BB962C8B-B14F-4D97-AF65-F5344CB8AC3E}">
        <p14:creationId xmlns:p14="http://schemas.microsoft.com/office/powerpoint/2010/main" val="7322606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A1F40F7-2A88-4D7F-98C6-3557EAC0AC55}"/>
              </a:ext>
            </a:extLst>
          </p:cNvPr>
          <p:cNvSpPr>
            <a:spLocks noGrp="1"/>
          </p:cNvSpPr>
          <p:nvPr>
            <p:ph type="title"/>
          </p:nvPr>
        </p:nvSpPr>
        <p:spPr/>
        <p:txBody>
          <a:bodyPr>
            <a:noAutofit/>
          </a:bodyPr>
          <a:lstStyle/>
          <a:p>
            <a:pPr algn="ctr"/>
            <a:r>
              <a:rPr lang="en-US" dirty="0">
                <a:solidFill>
                  <a:schemeClr val="tx2"/>
                </a:solidFill>
              </a:rPr>
              <a:t>Understanding Disability </a:t>
            </a:r>
            <a:endParaRPr lang="en-GB" dirty="0">
              <a:solidFill>
                <a:schemeClr val="tx2"/>
              </a:solidFill>
            </a:endParaRPr>
          </a:p>
        </p:txBody>
      </p:sp>
      <p:sp>
        <p:nvSpPr>
          <p:cNvPr id="41" name="Slide Number Placeholder 40">
            <a:extLst>
              <a:ext uri="{FF2B5EF4-FFF2-40B4-BE49-F238E27FC236}">
                <a16:creationId xmlns:a16="http://schemas.microsoft.com/office/drawing/2014/main" id="{E46BBBBB-1188-4798-804C-2BD93A8B4DB1}"/>
              </a:ext>
            </a:extLst>
          </p:cNvPr>
          <p:cNvSpPr>
            <a:spLocks noGrp="1"/>
          </p:cNvSpPr>
          <p:nvPr>
            <p:ph type="sldNum" sz="quarter" idx="12"/>
          </p:nvPr>
        </p:nvSpPr>
        <p:spPr/>
        <p:txBody>
          <a:bodyPr/>
          <a:lstStyle/>
          <a:p>
            <a:fld id="{2D0AA5EB-64AB-BF41-92BE-B61D8618F692}" type="slidenum">
              <a:rPr lang="it-IT" smtClean="0"/>
              <a:t>33</a:t>
            </a:fld>
            <a:endParaRPr lang="it-IT" dirty="0"/>
          </a:p>
        </p:txBody>
      </p:sp>
      <p:sp>
        <p:nvSpPr>
          <p:cNvPr id="14" name="TextBox 13">
            <a:extLst>
              <a:ext uri="{FF2B5EF4-FFF2-40B4-BE49-F238E27FC236}">
                <a16:creationId xmlns:a16="http://schemas.microsoft.com/office/drawing/2014/main" id="{7185E012-89DC-B646-B080-6EE087E6CCFF}"/>
              </a:ext>
            </a:extLst>
          </p:cNvPr>
          <p:cNvSpPr txBox="1"/>
          <p:nvPr/>
        </p:nvSpPr>
        <p:spPr>
          <a:xfrm>
            <a:off x="4670948" y="5425852"/>
            <a:ext cx="2464242" cy="276999"/>
          </a:xfrm>
          <a:prstGeom prst="rect">
            <a:avLst/>
          </a:prstGeom>
          <a:noFill/>
        </p:spPr>
        <p:txBody>
          <a:bodyPr wrap="square" rtlCol="0">
            <a:spAutoFit/>
          </a:bodyPr>
          <a:lstStyle/>
          <a:p>
            <a:r>
              <a:rPr lang="en-US" sz="1200" dirty="0">
                <a:solidFill>
                  <a:schemeClr val="bg1"/>
                </a:solidFill>
              </a:rPr>
              <a:t>WHO Philippines/Sebastian </a:t>
            </a:r>
            <a:r>
              <a:rPr lang="en-US" sz="1200" dirty="0" err="1">
                <a:solidFill>
                  <a:schemeClr val="bg1"/>
                </a:solidFill>
              </a:rPr>
              <a:t>Liste</a:t>
            </a:r>
            <a:r>
              <a:rPr lang="en-US" sz="1200" dirty="0">
                <a:solidFill>
                  <a:schemeClr val="bg1"/>
                </a:solidFill>
              </a:rPr>
              <a:t> </a:t>
            </a:r>
          </a:p>
        </p:txBody>
      </p:sp>
      <p:pic>
        <p:nvPicPr>
          <p:cNvPr id="15" name="Picture 14">
            <a:extLst>
              <a:ext uri="{FF2B5EF4-FFF2-40B4-BE49-F238E27FC236}">
                <a16:creationId xmlns:a16="http://schemas.microsoft.com/office/drawing/2014/main" id="{8248D6B9-8CF3-E54F-8F79-2E3199D72C20}"/>
              </a:ext>
            </a:extLst>
          </p:cNvPr>
          <p:cNvPicPr>
            <a:picLocks noChangeAspect="1"/>
          </p:cNvPicPr>
          <p:nvPr/>
        </p:nvPicPr>
        <p:blipFill>
          <a:blip r:embed="rId3"/>
          <a:stretch>
            <a:fillRect/>
          </a:stretch>
        </p:blipFill>
        <p:spPr>
          <a:xfrm>
            <a:off x="1215585" y="1958456"/>
            <a:ext cx="8864019" cy="1502610"/>
          </a:xfrm>
          <a:prstGeom prst="rect">
            <a:avLst/>
          </a:prstGeom>
        </p:spPr>
      </p:pic>
      <p:grpSp>
        <p:nvGrpSpPr>
          <p:cNvPr id="16" name="Group 15">
            <a:extLst>
              <a:ext uri="{FF2B5EF4-FFF2-40B4-BE49-F238E27FC236}">
                <a16:creationId xmlns:a16="http://schemas.microsoft.com/office/drawing/2014/main" id="{048875C2-84F8-D24C-B49F-E5B12C54806B}"/>
              </a:ext>
            </a:extLst>
          </p:cNvPr>
          <p:cNvGrpSpPr/>
          <p:nvPr/>
        </p:nvGrpSpPr>
        <p:grpSpPr>
          <a:xfrm>
            <a:off x="3989649" y="3795085"/>
            <a:ext cx="3522345" cy="2160269"/>
            <a:chOff x="4334827" y="3954781"/>
            <a:chExt cx="3522345" cy="2160269"/>
          </a:xfrm>
        </p:grpSpPr>
        <p:sp>
          <p:nvSpPr>
            <p:cNvPr id="17" name="Rectangle 16">
              <a:extLst>
                <a:ext uri="{FF2B5EF4-FFF2-40B4-BE49-F238E27FC236}">
                  <a16:creationId xmlns:a16="http://schemas.microsoft.com/office/drawing/2014/main" id="{9FE78299-E211-284B-8468-3D175A244E38}"/>
                </a:ext>
              </a:extLst>
            </p:cNvPr>
            <p:cNvSpPr/>
            <p:nvPr/>
          </p:nvSpPr>
          <p:spPr>
            <a:xfrm>
              <a:off x="4334827" y="4500053"/>
              <a:ext cx="3522345" cy="161499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Physical</a:t>
              </a:r>
            </a:p>
            <a:p>
              <a:endParaRPr lang="en-GB" sz="20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Institutional/Policy</a:t>
              </a:r>
            </a:p>
            <a:p>
              <a:endParaRPr lang="en-GB" sz="20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Social/Attitudinal</a:t>
              </a:r>
            </a:p>
          </p:txBody>
        </p:sp>
        <p:cxnSp>
          <p:nvCxnSpPr>
            <p:cNvPr id="18" name="Straight Arrow Connector 17">
              <a:extLst>
                <a:ext uri="{FF2B5EF4-FFF2-40B4-BE49-F238E27FC236}">
                  <a16:creationId xmlns:a16="http://schemas.microsoft.com/office/drawing/2014/main" id="{AEC2C7AE-3BA1-2B4D-AE71-366AD4CBF6B3}"/>
                </a:ext>
              </a:extLst>
            </p:cNvPr>
            <p:cNvCxnSpPr>
              <a:cxnSpLocks/>
            </p:cNvCxnSpPr>
            <p:nvPr/>
          </p:nvCxnSpPr>
          <p:spPr>
            <a:xfrm flipV="1">
              <a:off x="6096000" y="3954781"/>
              <a:ext cx="0" cy="662939"/>
            </a:xfrm>
            <a:prstGeom prst="straightConnector1">
              <a:avLst/>
            </a:prstGeom>
            <a:ln w="4445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271207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030EEC-0CEB-4C67-B785-9177B5A05F4D}"/>
              </a:ext>
            </a:extLst>
          </p:cNvPr>
          <p:cNvSpPr>
            <a:spLocks noGrp="1"/>
          </p:cNvSpPr>
          <p:nvPr>
            <p:ph type="sldNum" sz="quarter" idx="12"/>
          </p:nvPr>
        </p:nvSpPr>
        <p:spPr/>
        <p:txBody>
          <a:bodyPr/>
          <a:lstStyle/>
          <a:p>
            <a:pPr>
              <a:defRPr/>
            </a:pPr>
            <a:fld id="{A73939FE-7BC6-42BD-B27E-1F76D60FE7C3}" type="slidenum">
              <a:rPr lang="en-GB" smtClean="0">
                <a:solidFill>
                  <a:prstClr val="black"/>
                </a:solidFill>
              </a:rPr>
              <a:pPr>
                <a:defRPr/>
              </a:pPr>
              <a:t>34</a:t>
            </a:fld>
            <a:endParaRPr lang="en-GB">
              <a:solidFill>
                <a:prstClr val="black"/>
              </a:solidFill>
            </a:endParaRPr>
          </a:p>
        </p:txBody>
      </p:sp>
      <p:sp>
        <p:nvSpPr>
          <p:cNvPr id="2" name="Title 1">
            <a:extLst>
              <a:ext uri="{FF2B5EF4-FFF2-40B4-BE49-F238E27FC236}">
                <a16:creationId xmlns:a16="http://schemas.microsoft.com/office/drawing/2014/main" id="{CDC62814-7A71-49F9-A0DA-33491359243C}"/>
              </a:ext>
            </a:extLst>
          </p:cNvPr>
          <p:cNvSpPr>
            <a:spLocks noGrp="1"/>
          </p:cNvSpPr>
          <p:nvPr>
            <p:ph type="title"/>
          </p:nvPr>
        </p:nvSpPr>
        <p:spPr>
          <a:xfrm>
            <a:off x="465488" y="337714"/>
            <a:ext cx="4449411" cy="2734100"/>
          </a:xfrm>
        </p:spPr>
        <p:txBody>
          <a:bodyPr/>
          <a:lstStyle/>
          <a:p>
            <a:r>
              <a:rPr lang="en-US" sz="6000" dirty="0"/>
              <a:t>Poor WASH in HCFs impacts women    </a:t>
            </a:r>
          </a:p>
        </p:txBody>
      </p:sp>
      <p:sp>
        <p:nvSpPr>
          <p:cNvPr id="7" name="Text Placeholder 6">
            <a:extLst>
              <a:ext uri="{FF2B5EF4-FFF2-40B4-BE49-F238E27FC236}">
                <a16:creationId xmlns:a16="http://schemas.microsoft.com/office/drawing/2014/main" id="{BA8BD8A6-2EBB-4A9D-A110-669E131E5A28}"/>
              </a:ext>
            </a:extLst>
          </p:cNvPr>
          <p:cNvSpPr>
            <a:spLocks noGrp="1"/>
          </p:cNvSpPr>
          <p:nvPr>
            <p:ph type="body" sz="quarter" idx="13"/>
          </p:nvPr>
        </p:nvSpPr>
        <p:spPr>
          <a:xfrm>
            <a:off x="5472113" y="190968"/>
            <a:ext cx="6356870" cy="5931681"/>
          </a:xfrm>
        </p:spPr>
        <p:txBody>
          <a:bodyPr>
            <a:noAutofit/>
          </a:bodyPr>
          <a:lstStyle/>
          <a:p>
            <a:r>
              <a:rPr lang="en-AU" sz="3400" b="1" dirty="0">
                <a:solidFill>
                  <a:srgbClr val="002060"/>
                </a:solidFill>
                <a:latin typeface="Arial" panose="020B0604020202020204" pitchFamily="34" charset="0"/>
                <a:cs typeface="Arial" panose="020B0604020202020204" pitchFamily="34" charset="0"/>
              </a:rPr>
              <a:t>WHY?</a:t>
            </a:r>
          </a:p>
          <a:p>
            <a:r>
              <a:rPr lang="en-AU" dirty="0">
                <a:solidFill>
                  <a:schemeClr val="tx2"/>
                </a:solidFill>
                <a:latin typeface="Arial" panose="020B0604020202020204" pitchFamily="34" charset="0"/>
                <a:cs typeface="Arial" panose="020B0604020202020204" pitchFamily="34" charset="0"/>
              </a:rPr>
              <a:t>Majority of nurses and midwives are women</a:t>
            </a:r>
          </a:p>
          <a:p>
            <a:r>
              <a:rPr lang="en-AU" dirty="0">
                <a:solidFill>
                  <a:schemeClr val="tx2"/>
                </a:solidFill>
                <a:latin typeface="Arial" panose="020B0604020202020204" pitchFamily="34" charset="0"/>
                <a:cs typeface="Arial" panose="020B0604020202020204" pitchFamily="34" charset="0"/>
              </a:rPr>
              <a:t>Women giving birth are vulnerable to poor IPC.</a:t>
            </a:r>
          </a:p>
          <a:p>
            <a:r>
              <a:rPr lang="en-AU" dirty="0">
                <a:solidFill>
                  <a:schemeClr val="tx2"/>
                </a:solidFill>
                <a:latin typeface="Arial" panose="020B0604020202020204" pitchFamily="34" charset="0"/>
                <a:cs typeface="Arial" panose="020B0604020202020204" pitchFamily="34" charset="0"/>
              </a:rPr>
              <a:t>Safety, privacy and dignity in using bathing facilities and toilets at a very vulnerable time.</a:t>
            </a:r>
          </a:p>
          <a:p>
            <a:r>
              <a:rPr lang="en-AU" dirty="0">
                <a:latin typeface="Arial" panose="020B0604020202020204" pitchFamily="34" charset="0"/>
                <a:cs typeface="Arial" panose="020B0604020202020204" pitchFamily="34" charset="0"/>
              </a:rPr>
              <a:t>Low levels of women’s leadership in health systems (despite female-dominated workforce)</a:t>
            </a:r>
          </a:p>
          <a:p>
            <a:r>
              <a:rPr lang="en-AU" dirty="0">
                <a:latin typeface="Arial" panose="020B0604020202020204" pitchFamily="34" charset="0"/>
                <a:cs typeface="Arial" panose="020B0604020202020204" pitchFamily="34" charset="0"/>
              </a:rPr>
              <a:t>Mistreatment of female healthcare workers</a:t>
            </a:r>
          </a:p>
          <a:p>
            <a:r>
              <a:rPr lang="en-AU" dirty="0">
                <a:latin typeface="Arial" panose="020B0604020202020204" pitchFamily="34" charset="0"/>
                <a:cs typeface="Arial" panose="020B0604020202020204" pitchFamily="34" charset="0"/>
              </a:rPr>
              <a:t>Vulnerability, mistreatment and abuse of women giving birth</a:t>
            </a:r>
          </a:p>
          <a:p>
            <a:r>
              <a:rPr lang="en-AU" dirty="0">
                <a:latin typeface="Arial" panose="020B0604020202020204" pitchFamily="34" charset="0"/>
                <a:cs typeface="Arial" panose="020B0604020202020204" pitchFamily="34" charset="0"/>
              </a:rPr>
              <a:t>Gendered division of labour</a:t>
            </a:r>
            <a:r>
              <a:rPr lang="en-US" dirty="0">
                <a:latin typeface="Arial" panose="020B0604020202020204" pitchFamily="34" charset="0"/>
                <a:cs typeface="Arial" panose="020B0604020202020204" pitchFamily="34" charset="0"/>
              </a:rPr>
              <a:t> </a:t>
            </a:r>
          </a:p>
          <a:p>
            <a:pPr marL="310976" indent="-310976"/>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9" name="Content Placeholder 8" descr="A pile of trash&#10;&#10;Description automatically generated with low confidence">
            <a:extLst>
              <a:ext uri="{FF2B5EF4-FFF2-40B4-BE49-F238E27FC236}">
                <a16:creationId xmlns:a16="http://schemas.microsoft.com/office/drawing/2014/main" id="{BCAFFF75-9308-43F9-B9ED-2F79445FD8DD}"/>
              </a:ext>
            </a:extLst>
          </p:cNvPr>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0" y="2098675"/>
            <a:ext cx="5472113" cy="3638550"/>
          </a:xfrm>
        </p:spPr>
      </p:pic>
      <p:pic>
        <p:nvPicPr>
          <p:cNvPr id="15" name="Picture 14">
            <a:extLst>
              <a:ext uri="{FF2B5EF4-FFF2-40B4-BE49-F238E27FC236}">
                <a16:creationId xmlns:a16="http://schemas.microsoft.com/office/drawing/2014/main" id="{80FA3AD0-8D0F-F242-B684-EC1189EA38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0023" y="3786186"/>
            <a:ext cx="5041656" cy="3195213"/>
          </a:xfrm>
          <a:prstGeom prst="rect">
            <a:avLst/>
          </a:prstGeom>
        </p:spPr>
      </p:pic>
    </p:spTree>
    <p:extLst>
      <p:ext uri="{BB962C8B-B14F-4D97-AF65-F5344CB8AC3E}">
        <p14:creationId xmlns:p14="http://schemas.microsoft.com/office/powerpoint/2010/main" val="2022095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A1F40F7-2A88-4D7F-98C6-3557EAC0AC55}"/>
              </a:ext>
            </a:extLst>
          </p:cNvPr>
          <p:cNvSpPr>
            <a:spLocks noGrp="1"/>
          </p:cNvSpPr>
          <p:nvPr>
            <p:ph type="title"/>
          </p:nvPr>
        </p:nvSpPr>
        <p:spPr>
          <a:xfrm>
            <a:off x="1977334" y="278306"/>
            <a:ext cx="9308024" cy="714375"/>
          </a:xfrm>
        </p:spPr>
        <p:txBody>
          <a:bodyPr>
            <a:noAutofit/>
          </a:bodyPr>
          <a:lstStyle/>
          <a:p>
            <a:pPr algn="ctr"/>
            <a:r>
              <a:rPr lang="en-US" dirty="0"/>
              <a:t>Case study: ‘user-friendly WASH in HCF’ in Cambodia</a:t>
            </a:r>
            <a:endParaRPr lang="en-GB" dirty="0">
              <a:solidFill>
                <a:schemeClr val="tx2"/>
              </a:solidFill>
            </a:endParaRPr>
          </a:p>
        </p:txBody>
      </p:sp>
      <p:sp>
        <p:nvSpPr>
          <p:cNvPr id="41" name="Slide Number Placeholder 40">
            <a:extLst>
              <a:ext uri="{FF2B5EF4-FFF2-40B4-BE49-F238E27FC236}">
                <a16:creationId xmlns:a16="http://schemas.microsoft.com/office/drawing/2014/main" id="{E46BBBBB-1188-4798-804C-2BD93A8B4DB1}"/>
              </a:ext>
            </a:extLst>
          </p:cNvPr>
          <p:cNvSpPr>
            <a:spLocks noGrp="1"/>
          </p:cNvSpPr>
          <p:nvPr>
            <p:ph type="sldNum" sz="quarter" idx="12"/>
          </p:nvPr>
        </p:nvSpPr>
        <p:spPr/>
        <p:txBody>
          <a:bodyPr/>
          <a:lstStyle/>
          <a:p>
            <a:fld id="{2D0AA5EB-64AB-BF41-92BE-B61D8618F692}" type="slidenum">
              <a:rPr lang="it-IT" smtClean="0"/>
              <a:t>35</a:t>
            </a:fld>
            <a:endParaRPr lang="it-IT" dirty="0"/>
          </a:p>
        </p:txBody>
      </p:sp>
      <p:sp>
        <p:nvSpPr>
          <p:cNvPr id="2" name="Rectangle 1">
            <a:extLst>
              <a:ext uri="{FF2B5EF4-FFF2-40B4-BE49-F238E27FC236}">
                <a16:creationId xmlns:a16="http://schemas.microsoft.com/office/drawing/2014/main" id="{C3CC8F2C-E902-A34D-9ED2-35A85B154401}"/>
              </a:ext>
            </a:extLst>
          </p:cNvPr>
          <p:cNvSpPr/>
          <p:nvPr/>
        </p:nvSpPr>
        <p:spPr>
          <a:xfrm>
            <a:off x="488086" y="2311013"/>
            <a:ext cx="5378395" cy="1631216"/>
          </a:xfrm>
          <a:prstGeom prst="rect">
            <a:avLst/>
          </a:prstGeom>
        </p:spPr>
        <p:txBody>
          <a:bodyPr wrap="none">
            <a:spAutoFit/>
          </a:bodyPr>
          <a:lstStyle/>
          <a:p>
            <a:endParaRPr lang="en-US" sz="2000" dirty="0">
              <a:hlinkClick r:id="rId3"/>
            </a:endParaRPr>
          </a:p>
          <a:p>
            <a:endParaRPr lang="en-US" sz="2000" dirty="0">
              <a:hlinkClick r:id="rId3"/>
            </a:endParaRPr>
          </a:p>
          <a:p>
            <a:r>
              <a:rPr lang="en-US" sz="2000" dirty="0">
                <a:hlinkClick r:id="rId3"/>
              </a:rPr>
              <a:t>https://www.youtube.com/watch?v=YHftVsC97Ck</a:t>
            </a:r>
            <a:endParaRPr lang="en-US" sz="2000" dirty="0"/>
          </a:p>
          <a:p>
            <a:endParaRPr lang="en-US" sz="2000" dirty="0"/>
          </a:p>
          <a:p>
            <a:endParaRPr lang="en-US" sz="2000" dirty="0"/>
          </a:p>
        </p:txBody>
      </p:sp>
      <p:pic>
        <p:nvPicPr>
          <p:cNvPr id="7" name="Picture 6">
            <a:extLst>
              <a:ext uri="{FF2B5EF4-FFF2-40B4-BE49-F238E27FC236}">
                <a16:creationId xmlns:a16="http://schemas.microsoft.com/office/drawing/2014/main" id="{5A3DCD12-6F68-FC4D-8ED7-F6F2722F0D5F}"/>
              </a:ext>
            </a:extLst>
          </p:cNvPr>
          <p:cNvPicPr>
            <a:picLocks noChangeAspect="1"/>
          </p:cNvPicPr>
          <p:nvPr/>
        </p:nvPicPr>
        <p:blipFill>
          <a:blip r:embed="rId4"/>
          <a:stretch>
            <a:fillRect/>
          </a:stretch>
        </p:blipFill>
        <p:spPr>
          <a:xfrm>
            <a:off x="5641383" y="1597439"/>
            <a:ext cx="6550616" cy="3663122"/>
          </a:xfrm>
          <a:prstGeom prst="rect">
            <a:avLst/>
          </a:prstGeom>
        </p:spPr>
      </p:pic>
      <p:pic>
        <p:nvPicPr>
          <p:cNvPr id="19" name="Picture 2">
            <a:extLst>
              <a:ext uri="{FF2B5EF4-FFF2-40B4-BE49-F238E27FC236}">
                <a16:creationId xmlns:a16="http://schemas.microsoft.com/office/drawing/2014/main" id="{577676C0-0D9E-DD4C-8ABC-1573283C557B}"/>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58393" y="3899127"/>
            <a:ext cx="2385465" cy="14823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 name="Picture 2">
            <a:extLst>
              <a:ext uri="{FF2B5EF4-FFF2-40B4-BE49-F238E27FC236}">
                <a16:creationId xmlns:a16="http://schemas.microsoft.com/office/drawing/2014/main" id="{84C254B3-988E-9340-9144-9B48674E1D88}"/>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414604" y="4931263"/>
            <a:ext cx="2935006" cy="16090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1" name="Rounded Rectangle 20">
            <a:extLst>
              <a:ext uri="{FF2B5EF4-FFF2-40B4-BE49-F238E27FC236}">
                <a16:creationId xmlns:a16="http://schemas.microsoft.com/office/drawing/2014/main" id="{ADD382D9-9445-704E-9377-2951D3B25926}"/>
              </a:ext>
            </a:extLst>
          </p:cNvPr>
          <p:cNvSpPr/>
          <p:nvPr/>
        </p:nvSpPr>
        <p:spPr>
          <a:xfrm>
            <a:off x="224614" y="298232"/>
            <a:ext cx="1397818" cy="2126610"/>
          </a:xfrm>
          <a:prstGeom prst="roundRect">
            <a:avLst>
              <a:gd name="adj" fmla="val 1012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55485E11-D9FB-564D-B9C7-223AFF1EE2F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4312" y="495736"/>
            <a:ext cx="852771" cy="938389"/>
          </a:xfrm>
          <a:prstGeom prst="rect">
            <a:avLst/>
          </a:prstGeom>
        </p:spPr>
      </p:pic>
      <p:sp>
        <p:nvSpPr>
          <p:cNvPr id="23" name="Content Placeholder 2">
            <a:extLst>
              <a:ext uri="{FF2B5EF4-FFF2-40B4-BE49-F238E27FC236}">
                <a16:creationId xmlns:a16="http://schemas.microsoft.com/office/drawing/2014/main" id="{4751CB34-670C-744D-BBE3-07445760F557}"/>
              </a:ext>
            </a:extLst>
          </p:cNvPr>
          <p:cNvSpPr txBox="1">
            <a:spLocks/>
          </p:cNvSpPr>
          <p:nvPr/>
        </p:nvSpPr>
        <p:spPr>
          <a:xfrm>
            <a:off x="224614" y="1528870"/>
            <a:ext cx="1366790" cy="832967"/>
          </a:xfrm>
          <a:prstGeom prst="rect">
            <a:avLst/>
          </a:prstGeom>
        </p:spPr>
        <p:txBody>
          <a:bodyPr vert="horz" lIns="100817" tIns="50408" rIns="100817" bIns="504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rgbClr val="002060"/>
                </a:solidFill>
                <a:latin typeface="Arial" panose="020B0604020202020204" pitchFamily="34" charset="0"/>
                <a:cs typeface="Arial" panose="020B0604020202020204" pitchFamily="34" charset="0"/>
              </a:rPr>
              <a:t>6 minute video</a:t>
            </a:r>
          </a:p>
        </p:txBody>
      </p:sp>
    </p:spTree>
    <p:extLst>
      <p:ext uri="{BB962C8B-B14F-4D97-AF65-F5344CB8AC3E}">
        <p14:creationId xmlns:p14="http://schemas.microsoft.com/office/powerpoint/2010/main" val="3295722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A1F40F7-2A88-4D7F-98C6-3557EAC0AC55}"/>
              </a:ext>
            </a:extLst>
          </p:cNvPr>
          <p:cNvSpPr>
            <a:spLocks noGrp="1"/>
          </p:cNvSpPr>
          <p:nvPr>
            <p:ph type="title"/>
          </p:nvPr>
        </p:nvSpPr>
        <p:spPr>
          <a:xfrm>
            <a:off x="371266" y="312737"/>
            <a:ext cx="10515600" cy="714375"/>
          </a:xfrm>
        </p:spPr>
        <p:txBody>
          <a:bodyPr>
            <a:noAutofit/>
          </a:bodyPr>
          <a:lstStyle/>
          <a:p>
            <a:pPr algn="ctr"/>
            <a:r>
              <a:rPr lang="en-US" dirty="0"/>
              <a:t>	O</a:t>
            </a:r>
            <a:r>
              <a:rPr lang="en-US" dirty="0">
                <a:solidFill>
                  <a:schemeClr val="tx2"/>
                </a:solidFill>
              </a:rPr>
              <a:t>verview</a:t>
            </a:r>
            <a:endParaRPr lang="en-GB" dirty="0">
              <a:solidFill>
                <a:schemeClr val="tx2"/>
              </a:solidFill>
            </a:endParaRPr>
          </a:p>
        </p:txBody>
      </p:sp>
      <p:sp>
        <p:nvSpPr>
          <p:cNvPr id="41" name="Slide Number Placeholder 40">
            <a:extLst>
              <a:ext uri="{FF2B5EF4-FFF2-40B4-BE49-F238E27FC236}">
                <a16:creationId xmlns:a16="http://schemas.microsoft.com/office/drawing/2014/main" id="{E46BBBBB-1188-4798-804C-2BD93A8B4DB1}"/>
              </a:ext>
            </a:extLst>
          </p:cNvPr>
          <p:cNvSpPr>
            <a:spLocks noGrp="1"/>
          </p:cNvSpPr>
          <p:nvPr>
            <p:ph type="sldNum" sz="quarter" idx="12"/>
          </p:nvPr>
        </p:nvSpPr>
        <p:spPr/>
        <p:txBody>
          <a:bodyPr/>
          <a:lstStyle/>
          <a:p>
            <a:fld id="{2D0AA5EB-64AB-BF41-92BE-B61D8618F692}" type="slidenum">
              <a:rPr lang="it-IT" smtClean="0"/>
              <a:t>4</a:t>
            </a:fld>
            <a:endParaRPr lang="it-IT" dirty="0"/>
          </a:p>
        </p:txBody>
      </p:sp>
      <p:sp>
        <p:nvSpPr>
          <p:cNvPr id="13" name="Content Placeholder 12"/>
          <p:cNvSpPr>
            <a:spLocks noGrp="1"/>
          </p:cNvSpPr>
          <p:nvPr>
            <p:ph type="body" sz="quarter" idx="16"/>
          </p:nvPr>
        </p:nvSpPr>
        <p:spPr>
          <a:xfrm>
            <a:off x="838199" y="1384300"/>
            <a:ext cx="6034089" cy="4973466"/>
          </a:xfrm>
        </p:spPr>
        <p:txBody>
          <a:bodyPr>
            <a:normAutofit fontScale="92500" lnSpcReduction="10000"/>
          </a:bodyPr>
          <a:lstStyle/>
          <a:p>
            <a:pPr marL="514350" lvl="0" indent="-514350">
              <a:buFont typeface="Arial" panose="020B0604020202020204" pitchFamily="34" charset="0"/>
              <a:buChar char="•"/>
            </a:pPr>
            <a:r>
              <a:rPr lang="en-GB" sz="2800" dirty="0"/>
              <a:t>Exclusion: who is marginalised and why </a:t>
            </a:r>
            <a:endParaRPr lang="en-AU" sz="2800" dirty="0"/>
          </a:p>
          <a:p>
            <a:pPr marL="514350" lvl="0" indent="-514350">
              <a:buFont typeface="Arial" panose="020B0604020202020204" pitchFamily="34" charset="0"/>
              <a:buChar char="•"/>
            </a:pPr>
            <a:r>
              <a:rPr lang="en-GB" sz="2800" dirty="0"/>
              <a:t>Nothing about us without us: how to ensure participation and empowerment </a:t>
            </a:r>
            <a:endParaRPr lang="en-AU" sz="2800" dirty="0"/>
          </a:p>
          <a:p>
            <a:pPr marL="514350" lvl="0" indent="-514350">
              <a:buFont typeface="Arial" panose="020B0604020202020204" pitchFamily="34" charset="0"/>
              <a:buChar char="•"/>
            </a:pPr>
            <a:r>
              <a:rPr lang="en-GB" sz="2800" dirty="0"/>
              <a:t>Assessing the facility: participatory barrier and risk analysis in WASH FIT assessments</a:t>
            </a:r>
          </a:p>
          <a:p>
            <a:pPr marL="514350" lvl="0" indent="-514350">
              <a:buFont typeface="Arial" panose="020B0604020202020204" pitchFamily="34" charset="0"/>
              <a:buChar char="•"/>
            </a:pPr>
            <a:r>
              <a:rPr lang="en-GB" sz="2800" dirty="0"/>
              <a:t>Taking action: practical solutions </a:t>
            </a:r>
            <a:r>
              <a:rPr lang="en-AU" sz="2800" dirty="0"/>
              <a:t>to develop and implement improvement plan</a:t>
            </a:r>
          </a:p>
          <a:p>
            <a:pPr marL="514350" lvl="0" indent="-514350">
              <a:buFont typeface="Arial" panose="020B0604020202020204" pitchFamily="34" charset="0"/>
              <a:buChar char="•"/>
            </a:pPr>
            <a:r>
              <a:rPr lang="en-GB" sz="2800" dirty="0"/>
              <a:t>It’s a journey: how to reflect, adapt and improve</a:t>
            </a:r>
            <a:endParaRPr lang="en-AU" sz="2800" dirty="0"/>
          </a:p>
        </p:txBody>
      </p:sp>
      <p:pic>
        <p:nvPicPr>
          <p:cNvPr id="8" name="Picture 2">
            <a:extLst>
              <a:ext uri="{FF2B5EF4-FFF2-40B4-BE49-F238E27FC236}">
                <a16:creationId xmlns:a16="http://schemas.microsoft.com/office/drawing/2014/main" id="{BBC61252-388B-8C47-BA36-7DC9D851116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83947" y="1248500"/>
            <a:ext cx="3802919" cy="5109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268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A64D43-AF9C-8D43-8ADE-F7FAFE627A43}"/>
              </a:ext>
            </a:extLst>
          </p:cNvPr>
          <p:cNvSpPr>
            <a:spLocks noGrp="1"/>
          </p:cNvSpPr>
          <p:nvPr>
            <p:ph type="ctrTitle"/>
          </p:nvPr>
        </p:nvSpPr>
        <p:spPr/>
        <p:txBody>
          <a:bodyPr/>
          <a:lstStyle/>
          <a:p>
            <a:r>
              <a:rPr lang="it-IT" dirty="0" err="1"/>
              <a:t>Understanding</a:t>
            </a:r>
            <a:r>
              <a:rPr lang="it-IT" dirty="0"/>
              <a:t> </a:t>
            </a:r>
            <a:r>
              <a:rPr lang="it-IT" dirty="0" err="1"/>
              <a:t>who</a:t>
            </a:r>
            <a:r>
              <a:rPr lang="it-IT" dirty="0"/>
              <a:t> </a:t>
            </a:r>
            <a:r>
              <a:rPr lang="it-IT" dirty="0" err="1"/>
              <a:t>is</a:t>
            </a:r>
            <a:r>
              <a:rPr lang="it-IT" dirty="0"/>
              <a:t> </a:t>
            </a:r>
            <a:r>
              <a:rPr lang="it-IT" dirty="0" err="1"/>
              <a:t>marginalised</a:t>
            </a:r>
            <a:r>
              <a:rPr lang="it-IT" dirty="0"/>
              <a:t> and </a:t>
            </a:r>
            <a:r>
              <a:rPr lang="it-IT" dirty="0" err="1"/>
              <a:t>why</a:t>
            </a:r>
            <a:endParaRPr lang="it-IT" dirty="0"/>
          </a:p>
        </p:txBody>
      </p:sp>
      <p:sp>
        <p:nvSpPr>
          <p:cNvPr id="3" name="Sottotitolo 2">
            <a:extLst>
              <a:ext uri="{FF2B5EF4-FFF2-40B4-BE49-F238E27FC236}">
                <a16:creationId xmlns:a16="http://schemas.microsoft.com/office/drawing/2014/main" id="{B7939958-D54D-114D-9924-BC91D052F88D}"/>
              </a:ext>
            </a:extLst>
          </p:cNvPr>
          <p:cNvSpPr>
            <a:spLocks noGrp="1"/>
          </p:cNvSpPr>
          <p:nvPr>
            <p:ph type="subTitle" idx="1"/>
          </p:nvPr>
        </p:nvSpPr>
        <p:spPr>
          <a:xfrm>
            <a:off x="1524000" y="3887788"/>
            <a:ext cx="9144000" cy="1655762"/>
          </a:xfrm>
        </p:spPr>
        <p:txBody>
          <a:bodyPr>
            <a:normAutofit/>
          </a:bodyPr>
          <a:lstStyle/>
          <a:p>
            <a:r>
              <a:rPr lang="it-IT" sz="3200" dirty="0" err="1"/>
              <a:t>Step</a:t>
            </a:r>
            <a:r>
              <a:rPr lang="it-IT" sz="3200" dirty="0"/>
              <a:t> 1: </a:t>
            </a:r>
            <a:r>
              <a:rPr lang="it-IT" sz="3200" dirty="0" err="1"/>
              <a:t>Preparation</a:t>
            </a:r>
            <a:endParaRPr lang="it-IT" sz="3200" dirty="0"/>
          </a:p>
          <a:p>
            <a:endParaRPr lang="it-IT" sz="3200" dirty="0"/>
          </a:p>
        </p:txBody>
      </p:sp>
      <p:sp>
        <p:nvSpPr>
          <p:cNvPr id="4" name="Segnaposto numero diapositiva 3">
            <a:extLst>
              <a:ext uri="{FF2B5EF4-FFF2-40B4-BE49-F238E27FC236}">
                <a16:creationId xmlns:a16="http://schemas.microsoft.com/office/drawing/2014/main" id="{894F6DC5-5071-4A48-8D1E-5D81627443F0}"/>
              </a:ext>
            </a:extLst>
          </p:cNvPr>
          <p:cNvSpPr>
            <a:spLocks noGrp="1"/>
          </p:cNvSpPr>
          <p:nvPr>
            <p:ph type="sldNum" sz="quarter" idx="4"/>
          </p:nvPr>
        </p:nvSpPr>
        <p:spPr>
          <a:prstGeom prst="rect">
            <a:avLst/>
          </a:prstGeom>
        </p:spPr>
        <p:txBody>
          <a:bodyPr vert="horz" lIns="91440" tIns="45720" rIns="91440" bIns="45720" rtlCol="0" anchor="ctr"/>
          <a:lstStyle>
            <a:defPPr>
              <a:defRPr lang="it-IT"/>
            </a:defPPr>
            <a:lvl1pPr marL="0" algn="ctr" defTabSz="914400" rtl="0" eaLnBrk="1" latinLnBrk="0" hangingPunct="1">
              <a:defRPr sz="1000"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BA30F2-EADE-E847-915A-1E3BC37EDCB4}" type="slidenum">
              <a:rPr lang="it-IT" smtClean="0"/>
              <a:pPr/>
              <a:t>5</a:t>
            </a:fld>
            <a:endParaRPr lang="it-IT" dirty="0"/>
          </a:p>
        </p:txBody>
      </p:sp>
    </p:spTree>
    <p:extLst>
      <p:ext uri="{BB962C8B-B14F-4D97-AF65-F5344CB8AC3E}">
        <p14:creationId xmlns:p14="http://schemas.microsoft.com/office/powerpoint/2010/main" val="2447057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A1F40F7-2A88-4D7F-98C6-3557EAC0AC55}"/>
              </a:ext>
            </a:extLst>
          </p:cNvPr>
          <p:cNvSpPr>
            <a:spLocks noGrp="1"/>
          </p:cNvSpPr>
          <p:nvPr>
            <p:ph type="title"/>
          </p:nvPr>
        </p:nvSpPr>
        <p:spPr/>
        <p:txBody>
          <a:bodyPr>
            <a:noAutofit/>
          </a:bodyPr>
          <a:lstStyle/>
          <a:p>
            <a:pPr algn="ctr"/>
            <a:r>
              <a:rPr lang="en-US" dirty="0">
                <a:solidFill>
                  <a:schemeClr val="tx2"/>
                </a:solidFill>
              </a:rPr>
              <a:t>Who is marginalized and why? </a:t>
            </a:r>
            <a:endParaRPr lang="en-GB" dirty="0">
              <a:solidFill>
                <a:schemeClr val="tx2"/>
              </a:solidFill>
            </a:endParaRPr>
          </a:p>
        </p:txBody>
      </p:sp>
      <p:sp>
        <p:nvSpPr>
          <p:cNvPr id="41" name="Slide Number Placeholder 40">
            <a:extLst>
              <a:ext uri="{FF2B5EF4-FFF2-40B4-BE49-F238E27FC236}">
                <a16:creationId xmlns:a16="http://schemas.microsoft.com/office/drawing/2014/main" id="{E46BBBBB-1188-4798-804C-2BD93A8B4DB1}"/>
              </a:ext>
            </a:extLst>
          </p:cNvPr>
          <p:cNvSpPr>
            <a:spLocks noGrp="1"/>
          </p:cNvSpPr>
          <p:nvPr>
            <p:ph type="sldNum" sz="quarter" idx="12"/>
          </p:nvPr>
        </p:nvSpPr>
        <p:spPr/>
        <p:txBody>
          <a:bodyPr/>
          <a:lstStyle/>
          <a:p>
            <a:fld id="{2D0AA5EB-64AB-BF41-92BE-B61D8618F692}" type="slidenum">
              <a:rPr lang="it-IT" smtClean="0"/>
              <a:t>6</a:t>
            </a:fld>
            <a:endParaRPr lang="it-IT" dirty="0"/>
          </a:p>
        </p:txBody>
      </p:sp>
      <p:pic>
        <p:nvPicPr>
          <p:cNvPr id="7" name="Picture 6">
            <a:extLst>
              <a:ext uri="{FF2B5EF4-FFF2-40B4-BE49-F238E27FC236}">
                <a16:creationId xmlns:a16="http://schemas.microsoft.com/office/drawing/2014/main" id="{9DDB3CF9-456A-824A-AD08-1E104FA2D73C}"/>
              </a:ext>
            </a:extLst>
          </p:cNvPr>
          <p:cNvPicPr>
            <a:picLocks noChangeAspect="1"/>
          </p:cNvPicPr>
          <p:nvPr/>
        </p:nvPicPr>
        <p:blipFill>
          <a:blip r:embed="rId3"/>
          <a:stretch>
            <a:fillRect/>
          </a:stretch>
        </p:blipFill>
        <p:spPr>
          <a:xfrm>
            <a:off x="2981530" y="2352796"/>
            <a:ext cx="7048296" cy="3912637"/>
          </a:xfrm>
          <a:prstGeom prst="rect">
            <a:avLst/>
          </a:prstGeom>
        </p:spPr>
      </p:pic>
      <p:sp>
        <p:nvSpPr>
          <p:cNvPr id="8" name="Rectangle 7">
            <a:extLst>
              <a:ext uri="{FF2B5EF4-FFF2-40B4-BE49-F238E27FC236}">
                <a16:creationId xmlns:a16="http://schemas.microsoft.com/office/drawing/2014/main" id="{6B13E176-746F-DB43-9503-50C75C79EE95}"/>
              </a:ext>
            </a:extLst>
          </p:cNvPr>
          <p:cNvSpPr/>
          <p:nvPr/>
        </p:nvSpPr>
        <p:spPr>
          <a:xfrm>
            <a:off x="3740071" y="1752631"/>
            <a:ext cx="5079083" cy="369332"/>
          </a:xfrm>
          <a:prstGeom prst="rect">
            <a:avLst/>
          </a:prstGeom>
        </p:spPr>
        <p:txBody>
          <a:bodyPr wrap="none">
            <a:spAutoFit/>
          </a:bodyPr>
          <a:lstStyle/>
          <a:p>
            <a:r>
              <a:rPr lang="en-US" dirty="0">
                <a:hlinkClick r:id="rId4"/>
              </a:rPr>
              <a:t>https://www.youtube.com/watch?v=QQYfjUM74A0</a:t>
            </a:r>
            <a:r>
              <a:rPr lang="en-US" dirty="0"/>
              <a:t> </a:t>
            </a:r>
          </a:p>
        </p:txBody>
      </p:sp>
      <p:grpSp>
        <p:nvGrpSpPr>
          <p:cNvPr id="10" name="Group 9">
            <a:extLst>
              <a:ext uri="{FF2B5EF4-FFF2-40B4-BE49-F238E27FC236}">
                <a16:creationId xmlns:a16="http://schemas.microsoft.com/office/drawing/2014/main" id="{E3F65352-2586-2643-904D-0865C8CF0A27}"/>
              </a:ext>
            </a:extLst>
          </p:cNvPr>
          <p:cNvGrpSpPr/>
          <p:nvPr/>
        </p:nvGrpSpPr>
        <p:grpSpPr>
          <a:xfrm>
            <a:off x="10502528" y="226675"/>
            <a:ext cx="1689471" cy="1684654"/>
            <a:chOff x="10475415" y="275913"/>
            <a:chExt cx="1689559" cy="1684742"/>
          </a:xfrm>
        </p:grpSpPr>
        <p:pic>
          <p:nvPicPr>
            <p:cNvPr id="11" name="Picture 10">
              <a:extLst>
                <a:ext uri="{FF2B5EF4-FFF2-40B4-BE49-F238E27FC236}">
                  <a16:creationId xmlns:a16="http://schemas.microsoft.com/office/drawing/2014/main" id="{D396EFD6-5C7E-F545-88E5-C44BF49C58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27487" y="275913"/>
              <a:ext cx="1030462" cy="1030462"/>
            </a:xfrm>
            <a:prstGeom prst="rect">
              <a:avLst/>
            </a:prstGeom>
          </p:spPr>
        </p:pic>
        <p:sp>
          <p:nvSpPr>
            <p:cNvPr id="12" name="Content Placeholder 2">
              <a:extLst>
                <a:ext uri="{FF2B5EF4-FFF2-40B4-BE49-F238E27FC236}">
                  <a16:creationId xmlns:a16="http://schemas.microsoft.com/office/drawing/2014/main" id="{C8F910D7-1A3B-F94C-A329-59A6721F8AAB}"/>
                </a:ext>
              </a:extLst>
            </p:cNvPr>
            <p:cNvSpPr txBox="1">
              <a:spLocks/>
            </p:cNvSpPr>
            <p:nvPr/>
          </p:nvSpPr>
          <p:spPr>
            <a:xfrm>
              <a:off x="10475415" y="1407649"/>
              <a:ext cx="1689559" cy="553006"/>
            </a:xfrm>
            <a:prstGeom prst="rect">
              <a:avLst/>
            </a:prstGeom>
          </p:spPr>
          <p:txBody>
            <a:bodyPr vert="horz" lIns="91435" tIns="45717" rIns="91435" bIns="45717"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002060"/>
                  </a:solidFill>
                  <a:latin typeface="Arial" panose="020B0604020202020204" pitchFamily="34" charset="0"/>
                  <a:cs typeface="Arial" panose="020B0604020202020204" pitchFamily="34" charset="0"/>
                </a:rPr>
                <a:t>3 min video</a:t>
              </a:r>
            </a:p>
          </p:txBody>
        </p:sp>
      </p:grpSp>
      <p:grpSp>
        <p:nvGrpSpPr>
          <p:cNvPr id="9" name="Group 8">
            <a:extLst>
              <a:ext uri="{FF2B5EF4-FFF2-40B4-BE49-F238E27FC236}">
                <a16:creationId xmlns:a16="http://schemas.microsoft.com/office/drawing/2014/main" id="{A432C495-9FDB-554F-9A04-34F1E12F5301}"/>
              </a:ext>
            </a:extLst>
          </p:cNvPr>
          <p:cNvGrpSpPr/>
          <p:nvPr/>
        </p:nvGrpSpPr>
        <p:grpSpPr>
          <a:xfrm>
            <a:off x="10736643" y="1824110"/>
            <a:ext cx="1246402" cy="1171184"/>
            <a:chOff x="6769457" y="5116370"/>
            <a:chExt cx="1106024" cy="1171184"/>
          </a:xfrm>
        </p:grpSpPr>
        <p:pic>
          <p:nvPicPr>
            <p:cNvPr id="13" name="Picture 12" descr="Shape&#10;&#10;Description automatically generated with low confidence">
              <a:extLst>
                <a:ext uri="{FF2B5EF4-FFF2-40B4-BE49-F238E27FC236}">
                  <a16:creationId xmlns:a16="http://schemas.microsoft.com/office/drawing/2014/main" id="{C643AD35-6C6B-9649-BFB3-9C170F2012F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847514" y="5258958"/>
              <a:ext cx="1027967" cy="935628"/>
            </a:xfrm>
            <a:prstGeom prst="rect">
              <a:avLst/>
            </a:prstGeom>
          </p:spPr>
        </p:pic>
        <p:sp>
          <p:nvSpPr>
            <p:cNvPr id="14" name="Oval 13">
              <a:extLst>
                <a:ext uri="{FF2B5EF4-FFF2-40B4-BE49-F238E27FC236}">
                  <a16:creationId xmlns:a16="http://schemas.microsoft.com/office/drawing/2014/main" id="{F08AAF43-4C46-0E4F-92BB-DBF65E24E11F}"/>
                </a:ext>
              </a:extLst>
            </p:cNvPr>
            <p:cNvSpPr/>
            <p:nvPr/>
          </p:nvSpPr>
          <p:spPr>
            <a:xfrm>
              <a:off x="6769457" y="5116370"/>
              <a:ext cx="1027967" cy="1171184"/>
            </a:xfrm>
            <a:prstGeom prst="ellipse">
              <a:avLst/>
            </a:prstGeom>
            <a:noFill/>
            <a:ln w="19050">
              <a:solidFill>
                <a:srgbClr val="0202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59592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CA0FC99F-48AF-4917-B375-74CE11E29376}"/>
              </a:ext>
            </a:extLst>
          </p:cNvPr>
          <p:cNvSpPr>
            <a:spLocks noGrp="1"/>
          </p:cNvSpPr>
          <p:nvPr>
            <p:ph type="sldNum" sz="quarter" idx="12"/>
          </p:nvPr>
        </p:nvSpPr>
        <p:spPr/>
        <p:txBody>
          <a:bodyPr/>
          <a:lstStyle/>
          <a:p>
            <a:fld id="{2D0AA5EB-64AB-BF41-92BE-B61D8618F692}" type="slidenum">
              <a:rPr lang="it-IT" smtClean="0"/>
              <a:t>7</a:t>
            </a:fld>
            <a:endParaRPr lang="it-IT" dirty="0"/>
          </a:p>
        </p:txBody>
      </p:sp>
      <p:sp>
        <p:nvSpPr>
          <p:cNvPr id="7" name="Text Placeholder 6">
            <a:extLst>
              <a:ext uri="{FF2B5EF4-FFF2-40B4-BE49-F238E27FC236}">
                <a16:creationId xmlns:a16="http://schemas.microsoft.com/office/drawing/2014/main" id="{8FB2CBCB-809A-49A0-AD61-CB35B9B92AE3}"/>
              </a:ext>
            </a:extLst>
          </p:cNvPr>
          <p:cNvSpPr>
            <a:spLocks noGrp="1"/>
          </p:cNvSpPr>
          <p:nvPr>
            <p:ph type="body" sz="quarter" idx="13"/>
          </p:nvPr>
        </p:nvSpPr>
        <p:spPr>
          <a:xfrm>
            <a:off x="211194" y="271669"/>
            <a:ext cx="4116387" cy="223631"/>
          </a:xfrm>
        </p:spPr>
        <p:txBody>
          <a:bodyPr>
            <a:noAutofit/>
          </a:bodyPr>
          <a:lstStyle/>
          <a:p>
            <a:r>
              <a:rPr lang="en-US" sz="3200" dirty="0">
                <a:latin typeface="Arial Narrow" panose="020B0606020202030204" pitchFamily="34" charset="0"/>
              </a:rPr>
              <a:t>Group exercise</a:t>
            </a:r>
          </a:p>
        </p:txBody>
      </p:sp>
      <p:sp>
        <p:nvSpPr>
          <p:cNvPr id="4" name="Content Placeholder 2">
            <a:extLst>
              <a:ext uri="{FF2B5EF4-FFF2-40B4-BE49-F238E27FC236}">
                <a16:creationId xmlns:a16="http://schemas.microsoft.com/office/drawing/2014/main" id="{6AD8965E-36A5-4796-A6A9-D1786F0B705C}"/>
              </a:ext>
            </a:extLst>
          </p:cNvPr>
          <p:cNvSpPr txBox="1">
            <a:spLocks/>
          </p:cNvSpPr>
          <p:nvPr/>
        </p:nvSpPr>
        <p:spPr bwMode="gray">
          <a:xfrm>
            <a:off x="5431346" y="111351"/>
            <a:ext cx="5038448" cy="3317649"/>
          </a:xfrm>
          <a:prstGeom prst="roundRect">
            <a:avLst>
              <a:gd name="adj" fmla="val 6454"/>
            </a:avLst>
          </a:prstGeom>
          <a:solidFill>
            <a:schemeClr val="bg2"/>
          </a:solidFill>
        </p:spPr>
        <p:txBody>
          <a:bodyPr vert="horz" lIns="18616" tIns="0" rIns="18616" bIns="0" rtlCol="0">
            <a:noAutofit/>
          </a:bodyPr>
          <a:lstStyle>
            <a:lvl1pPr marL="0" indent="0" algn="l" defTabSz="1042688" rtl="0" eaLnBrk="1" latinLnBrk="0" hangingPunct="1">
              <a:lnSpc>
                <a:spcPct val="110000"/>
              </a:lnSpc>
              <a:spcBef>
                <a:spcPts val="1141"/>
              </a:spcBef>
              <a:spcAft>
                <a:spcPts val="684"/>
              </a:spcAft>
              <a:buClr>
                <a:schemeClr val="tx1"/>
              </a:buClr>
              <a:buSzPct val="80000"/>
              <a:buFontTx/>
              <a:buNone/>
              <a:defRPr sz="1600" b="0" kern="1200">
                <a:solidFill>
                  <a:srgbClr val="09164D"/>
                </a:solidFill>
                <a:latin typeface="+mn-lt"/>
                <a:ea typeface="+mn-ea"/>
                <a:cs typeface="Times New Roman" panose="02020603050405020304" pitchFamily="18" charset="0"/>
              </a:defRPr>
            </a:lvl1pPr>
            <a:lvl2pPr marL="410920" indent="-204555" algn="l" defTabSz="1042688" rtl="0" eaLnBrk="1" latinLnBrk="0" hangingPunct="1">
              <a:lnSpc>
                <a:spcPct val="110000"/>
              </a:lnSpc>
              <a:spcBef>
                <a:spcPts val="570"/>
              </a:spcBef>
              <a:spcAft>
                <a:spcPts val="684"/>
              </a:spcAft>
              <a:buClr>
                <a:schemeClr val="tx1"/>
              </a:buClr>
              <a:buSzPct val="100000"/>
              <a:buFont typeface="Arial" panose="020B0604020202020204" pitchFamily="34" charset="0"/>
              <a:buChar char="•"/>
              <a:defRPr sz="1600" kern="1200">
                <a:solidFill>
                  <a:srgbClr val="09164D"/>
                </a:solidFill>
                <a:latin typeface="+mn-lt"/>
                <a:ea typeface="+mn-ea"/>
                <a:cs typeface="+mn-cs"/>
              </a:defRPr>
            </a:lvl2pPr>
            <a:lvl3pPr marL="943125" indent="-325841" algn="l" defTabSz="1042688" rtl="0" eaLnBrk="1" latinLnBrk="0" hangingPunct="1">
              <a:lnSpc>
                <a:spcPct val="110000"/>
              </a:lnSpc>
              <a:spcBef>
                <a:spcPts val="570"/>
              </a:spcBef>
              <a:spcAft>
                <a:spcPts val="684"/>
              </a:spcAft>
              <a:buClr>
                <a:schemeClr val="tx1"/>
              </a:buClr>
              <a:buSzPct val="100000"/>
              <a:buFont typeface="Arial" panose="020B0604020202020204" pitchFamily="34" charset="0"/>
              <a:buChar char="•"/>
              <a:defRPr sz="1600" kern="1200">
                <a:solidFill>
                  <a:srgbClr val="09164D"/>
                </a:solidFill>
                <a:latin typeface="+mn-lt"/>
                <a:ea typeface="+mn-ea"/>
                <a:cs typeface="+mn-cs"/>
              </a:defRPr>
            </a:lvl3pPr>
            <a:lvl4pPr marL="1344995" indent="-325841" algn="l" defTabSz="1042688" rtl="0" eaLnBrk="1" latinLnBrk="0" hangingPunct="1">
              <a:lnSpc>
                <a:spcPct val="110000"/>
              </a:lnSpc>
              <a:spcBef>
                <a:spcPts val="570"/>
              </a:spcBef>
              <a:spcAft>
                <a:spcPts val="684"/>
              </a:spcAft>
              <a:buClr>
                <a:schemeClr val="tx1"/>
              </a:buClr>
              <a:buSzPct val="100000"/>
              <a:buFont typeface="Arial" panose="020B0604020202020204" pitchFamily="34" charset="0"/>
              <a:buChar char="•"/>
              <a:defRPr sz="1600" kern="1200">
                <a:solidFill>
                  <a:srgbClr val="09164D"/>
                </a:solidFill>
                <a:latin typeface="+mn-lt"/>
                <a:ea typeface="+mn-ea"/>
                <a:cs typeface="+mn-cs"/>
              </a:defRPr>
            </a:lvl4pPr>
            <a:lvl5pPr marL="1842807" indent="-409111" algn="l" defTabSz="1042688" rtl="0" eaLnBrk="1" latinLnBrk="0" hangingPunct="1">
              <a:lnSpc>
                <a:spcPct val="110000"/>
              </a:lnSpc>
              <a:spcBef>
                <a:spcPts val="570"/>
              </a:spcBef>
              <a:spcAft>
                <a:spcPts val="684"/>
              </a:spcAft>
              <a:buClr>
                <a:schemeClr val="tx1"/>
              </a:buClr>
              <a:buSzPct val="100000"/>
              <a:buFont typeface="Arial" panose="020B0604020202020204" pitchFamily="34" charset="0"/>
              <a:buChar char="•"/>
              <a:defRPr sz="1600" kern="1200">
                <a:solidFill>
                  <a:srgbClr val="09164D"/>
                </a:solidFill>
                <a:latin typeface="+mn-lt"/>
                <a:ea typeface="+mn-ea"/>
                <a:cs typeface="+mn-cs"/>
              </a:defRPr>
            </a:lvl5pPr>
            <a:lvl6pPr marL="2351479" indent="-409111" algn="l" defTabSz="1042688" rtl="0" eaLnBrk="1" latinLnBrk="0" hangingPunct="1">
              <a:lnSpc>
                <a:spcPct val="90000"/>
              </a:lnSpc>
              <a:spcBef>
                <a:spcPts val="570"/>
              </a:spcBef>
              <a:buFont typeface="Arial" panose="020B0604020202020204" pitchFamily="34" charset="0"/>
              <a:buChar char="•"/>
              <a:defRPr sz="1600" kern="1200">
                <a:solidFill>
                  <a:srgbClr val="09164D"/>
                </a:solidFill>
                <a:latin typeface="+mn-lt"/>
                <a:ea typeface="+mn-ea"/>
                <a:cs typeface="+mn-cs"/>
              </a:defRPr>
            </a:lvl6pPr>
            <a:lvl7pPr marL="3388735" indent="-260672" algn="l" defTabSz="1042688"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7pPr>
            <a:lvl8pPr marL="3910080" indent="-260672" algn="l" defTabSz="1042688"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8pPr>
            <a:lvl9pPr marL="4431424" indent="-260672" algn="l" defTabSz="1042688"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9pPr>
          </a:lstStyle>
          <a:p>
            <a:pPr marL="457200" lvl="1" indent="0">
              <a:buNone/>
            </a:pPr>
            <a:r>
              <a:rPr lang="en-US" sz="2000" b="1" dirty="0">
                <a:latin typeface="Arial" panose="020B0604020202020204" pitchFamily="34" charset="0"/>
                <a:cs typeface="Arial" panose="020B0604020202020204" pitchFamily="34" charset="0"/>
              </a:rPr>
              <a:t>Questions:</a:t>
            </a:r>
          </a:p>
          <a:p>
            <a:pPr marL="914400" lvl="1" indent="-457200">
              <a:buFont typeface="+mj-lt"/>
              <a:buAutoNum type="arabicPeriod"/>
            </a:pPr>
            <a:r>
              <a:rPr lang="en-US" sz="2000" b="1" dirty="0">
                <a:latin typeface="Arial" panose="020B0604020202020204" pitchFamily="34" charset="0"/>
                <a:cs typeface="Arial" panose="020B0604020202020204" pitchFamily="34" charset="0"/>
              </a:rPr>
              <a:t>What type of exclusion, marginalization or discrimination is this person experiencing?</a:t>
            </a:r>
          </a:p>
          <a:p>
            <a:pPr marL="914400" lvl="1" indent="-457200">
              <a:buFont typeface="+mj-lt"/>
              <a:buAutoNum type="arabicPeriod"/>
            </a:pPr>
            <a:r>
              <a:rPr lang="en-US" sz="2000" b="1" dirty="0">
                <a:latin typeface="Arial" panose="020B0604020202020204" pitchFamily="34" charset="0"/>
                <a:cs typeface="Arial" panose="020B0604020202020204" pitchFamily="34" charset="0"/>
              </a:rPr>
              <a:t>Why are they experiencing this? </a:t>
            </a:r>
          </a:p>
          <a:p>
            <a:pPr marL="914400" lvl="1" indent="-457200">
              <a:buFont typeface="+mj-lt"/>
              <a:buAutoNum type="arabicPeriod"/>
            </a:pPr>
            <a:r>
              <a:rPr lang="en-US" sz="2000" b="1" dirty="0">
                <a:latin typeface="Arial" panose="020B0604020202020204" pitchFamily="34" charset="0"/>
                <a:cs typeface="Arial" panose="020B0604020202020204" pitchFamily="34" charset="0"/>
              </a:rPr>
              <a:t>How does it relate to WASH in health facilities?</a:t>
            </a:r>
          </a:p>
        </p:txBody>
      </p:sp>
      <p:grpSp>
        <p:nvGrpSpPr>
          <p:cNvPr id="15" name="Group 14">
            <a:extLst>
              <a:ext uri="{FF2B5EF4-FFF2-40B4-BE49-F238E27FC236}">
                <a16:creationId xmlns:a16="http://schemas.microsoft.com/office/drawing/2014/main" id="{237D04E8-6CC1-4EAE-A3E2-7DA858A7A3A4}"/>
              </a:ext>
            </a:extLst>
          </p:cNvPr>
          <p:cNvGrpSpPr/>
          <p:nvPr/>
        </p:nvGrpSpPr>
        <p:grpSpPr>
          <a:xfrm>
            <a:off x="10502528" y="226675"/>
            <a:ext cx="1458601" cy="1556638"/>
            <a:chOff x="10475415" y="275913"/>
            <a:chExt cx="1458677" cy="1556719"/>
          </a:xfrm>
        </p:grpSpPr>
        <p:pic>
          <p:nvPicPr>
            <p:cNvPr id="16" name="Picture 15">
              <a:extLst>
                <a:ext uri="{FF2B5EF4-FFF2-40B4-BE49-F238E27FC236}">
                  <a16:creationId xmlns:a16="http://schemas.microsoft.com/office/drawing/2014/main" id="{FE308B35-0DDF-44A7-8481-ED0E6535D1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27487" y="275913"/>
              <a:ext cx="1030462" cy="1030462"/>
            </a:xfrm>
            <a:prstGeom prst="rect">
              <a:avLst/>
            </a:prstGeom>
          </p:spPr>
        </p:pic>
        <p:sp>
          <p:nvSpPr>
            <p:cNvPr id="17" name="Content Placeholder 2">
              <a:extLst>
                <a:ext uri="{FF2B5EF4-FFF2-40B4-BE49-F238E27FC236}">
                  <a16:creationId xmlns:a16="http://schemas.microsoft.com/office/drawing/2014/main" id="{62874956-B1AF-432B-A5B4-AA950FF5D08C}"/>
                </a:ext>
              </a:extLst>
            </p:cNvPr>
            <p:cNvSpPr txBox="1">
              <a:spLocks/>
            </p:cNvSpPr>
            <p:nvPr/>
          </p:nvSpPr>
          <p:spPr>
            <a:xfrm>
              <a:off x="10475415" y="1279626"/>
              <a:ext cx="1458677" cy="553006"/>
            </a:xfrm>
            <a:prstGeom prst="rect">
              <a:avLst/>
            </a:prstGeom>
          </p:spPr>
          <p:txBody>
            <a:bodyPr vert="horz" lIns="91435" tIns="45717" rIns="91435" bIns="45717"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002060"/>
                  </a:solidFill>
                  <a:latin typeface="Arial" panose="020B0604020202020204" pitchFamily="34" charset="0"/>
                  <a:cs typeface="Arial" panose="020B0604020202020204" pitchFamily="34" charset="0"/>
                </a:rPr>
                <a:t>10 mins</a:t>
              </a:r>
            </a:p>
          </p:txBody>
        </p:sp>
      </p:grpSp>
      <p:grpSp>
        <p:nvGrpSpPr>
          <p:cNvPr id="19" name="Group 18">
            <a:extLst>
              <a:ext uri="{FF2B5EF4-FFF2-40B4-BE49-F238E27FC236}">
                <a16:creationId xmlns:a16="http://schemas.microsoft.com/office/drawing/2014/main" id="{03E51693-BB6B-4AAA-9B5B-BF6A4D1A5C34}"/>
              </a:ext>
            </a:extLst>
          </p:cNvPr>
          <p:cNvGrpSpPr/>
          <p:nvPr/>
        </p:nvGrpSpPr>
        <p:grpSpPr>
          <a:xfrm>
            <a:off x="10744686" y="1848645"/>
            <a:ext cx="1161098" cy="1171184"/>
            <a:chOff x="9555224" y="5116370"/>
            <a:chExt cx="1161098" cy="1171184"/>
          </a:xfrm>
        </p:grpSpPr>
        <p:pic>
          <p:nvPicPr>
            <p:cNvPr id="20" name="Picture 19" descr="Shape&#10;&#10;Description automatically generated with low confidence">
              <a:extLst>
                <a:ext uri="{FF2B5EF4-FFF2-40B4-BE49-F238E27FC236}">
                  <a16:creationId xmlns:a16="http://schemas.microsoft.com/office/drawing/2014/main" id="{6C3A08E6-2B0A-49C2-A69E-5E8245BBB5A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623552" y="5313519"/>
              <a:ext cx="1004243" cy="847983"/>
            </a:xfrm>
            <a:prstGeom prst="rect">
              <a:avLst/>
            </a:prstGeom>
            <a:ln>
              <a:noFill/>
            </a:ln>
          </p:spPr>
        </p:pic>
        <p:sp>
          <p:nvSpPr>
            <p:cNvPr id="21" name="Oval 20">
              <a:extLst>
                <a:ext uri="{FF2B5EF4-FFF2-40B4-BE49-F238E27FC236}">
                  <a16:creationId xmlns:a16="http://schemas.microsoft.com/office/drawing/2014/main" id="{073928C5-ADD7-4B64-9A09-3C32388A3BC4}"/>
                </a:ext>
              </a:extLst>
            </p:cNvPr>
            <p:cNvSpPr/>
            <p:nvPr/>
          </p:nvSpPr>
          <p:spPr>
            <a:xfrm>
              <a:off x="9555224" y="5116370"/>
              <a:ext cx="1161098" cy="1171184"/>
            </a:xfrm>
            <a:prstGeom prst="ellipse">
              <a:avLst/>
            </a:prstGeom>
            <a:noFill/>
            <a:ln w="19050">
              <a:solidFill>
                <a:srgbClr val="0202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8CD7E31D-52C6-481F-8802-E32259B9898E}"/>
              </a:ext>
            </a:extLst>
          </p:cNvPr>
          <p:cNvSpPr txBox="1"/>
          <p:nvPr/>
        </p:nvSpPr>
        <p:spPr>
          <a:xfrm>
            <a:off x="230871" y="1622906"/>
            <a:ext cx="4651894" cy="1569660"/>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Please </a:t>
            </a:r>
            <a:r>
              <a:rPr lang="en-US" sz="2400" b="1" dirty="0">
                <a:solidFill>
                  <a:schemeClr val="bg1"/>
                </a:solidFill>
                <a:latin typeface="Arial" panose="020B0604020202020204" pitchFamily="34" charset="0"/>
                <a:cs typeface="Arial" panose="020B0604020202020204" pitchFamily="34" charset="0"/>
              </a:rPr>
              <a:t>choose one real-life quote </a:t>
            </a:r>
            <a:r>
              <a:rPr lang="en-US" sz="2400" dirty="0">
                <a:solidFill>
                  <a:schemeClr val="bg1"/>
                </a:solidFill>
                <a:latin typeface="Arial" panose="020B0604020202020204" pitchFamily="34" charset="0"/>
                <a:cs typeface="Arial" panose="020B0604020202020204" pitchFamily="34" charset="0"/>
              </a:rPr>
              <a:t>and </a:t>
            </a:r>
            <a:r>
              <a:rPr lang="en-US" sz="2400" b="1" dirty="0">
                <a:solidFill>
                  <a:schemeClr val="bg1"/>
                </a:solidFill>
                <a:latin typeface="Arial" panose="020B0604020202020204" pitchFamily="34" charset="0"/>
                <a:cs typeface="Arial" panose="020B0604020202020204" pitchFamily="34" charset="0"/>
              </a:rPr>
              <a:t>spend five minutes writing down or discussing the </a:t>
            </a:r>
            <a:r>
              <a:rPr lang="en-US" sz="2400" dirty="0">
                <a:solidFill>
                  <a:schemeClr val="bg1"/>
                </a:solidFill>
                <a:latin typeface="Arial" panose="020B0604020202020204" pitchFamily="34" charset="0"/>
                <a:cs typeface="Arial" panose="020B0604020202020204" pitchFamily="34" charset="0"/>
              </a:rPr>
              <a:t>three reflection questions.</a:t>
            </a:r>
          </a:p>
        </p:txBody>
      </p:sp>
      <p:sp>
        <p:nvSpPr>
          <p:cNvPr id="25" name="Title 1">
            <a:extLst>
              <a:ext uri="{FF2B5EF4-FFF2-40B4-BE49-F238E27FC236}">
                <a16:creationId xmlns:a16="http://schemas.microsoft.com/office/drawing/2014/main" id="{12218A75-DEED-4849-97AE-0A70D61F4AE6}"/>
              </a:ext>
            </a:extLst>
          </p:cNvPr>
          <p:cNvSpPr>
            <a:spLocks noGrp="1"/>
          </p:cNvSpPr>
          <p:nvPr>
            <p:ph type="title"/>
          </p:nvPr>
        </p:nvSpPr>
        <p:spPr>
          <a:xfrm>
            <a:off x="41455" y="80585"/>
            <a:ext cx="5126103" cy="1325563"/>
          </a:xfrm>
        </p:spPr>
        <p:txBody>
          <a:bodyPr>
            <a:normAutofit fontScale="90000"/>
          </a:bodyPr>
          <a:lstStyle/>
          <a:p>
            <a:r>
              <a:rPr lang="en-US" b="1" dirty="0"/>
              <a:t>Activity: Different </a:t>
            </a:r>
            <a:r>
              <a:rPr lang="en-US" dirty="0"/>
              <a:t>health facility</a:t>
            </a:r>
            <a:r>
              <a:rPr lang="en-US" b="1" dirty="0"/>
              <a:t> experiences</a:t>
            </a:r>
          </a:p>
        </p:txBody>
      </p:sp>
      <p:sp>
        <p:nvSpPr>
          <p:cNvPr id="2" name="TextBox 1">
            <a:extLst>
              <a:ext uri="{FF2B5EF4-FFF2-40B4-BE49-F238E27FC236}">
                <a16:creationId xmlns:a16="http://schemas.microsoft.com/office/drawing/2014/main" id="{D7182724-E75E-DD47-8787-276065F92B55}"/>
              </a:ext>
            </a:extLst>
          </p:cNvPr>
          <p:cNvSpPr txBox="1"/>
          <p:nvPr/>
        </p:nvSpPr>
        <p:spPr>
          <a:xfrm>
            <a:off x="286216" y="4538666"/>
            <a:ext cx="2814637" cy="2246769"/>
          </a:xfrm>
          <a:prstGeom prst="rect">
            <a:avLst/>
          </a:prstGeom>
          <a:noFill/>
        </p:spPr>
        <p:txBody>
          <a:bodyPr wrap="square" rtlCol="0">
            <a:spAutoFit/>
          </a:bodyPr>
          <a:lstStyle/>
          <a:p>
            <a:pPr algn="ctr"/>
            <a:r>
              <a:rPr lang="en-AU" sz="2000" i="1" dirty="0">
                <a:solidFill>
                  <a:schemeClr val="tx2"/>
                </a:solidFill>
                <a:latin typeface="Arial" panose="020B0604020202020204" pitchFamily="34" charset="0"/>
                <a:cs typeface="Arial" panose="020B0604020202020204" pitchFamily="34" charset="0"/>
              </a:rPr>
              <a:t>“People hush me up. I speak my mind and they dislike it. But unless I speak up, how else will the crisis here get solved?”</a:t>
            </a:r>
          </a:p>
          <a:p>
            <a:r>
              <a:rPr lang="en-AU" sz="2000" b="1" dirty="0">
                <a:latin typeface="Arial" panose="020B0604020202020204" pitchFamily="34" charset="0"/>
                <a:cs typeface="Arial" panose="020B0604020202020204" pitchFamily="34" charset="0"/>
              </a:rPr>
              <a:t>Female midwife, India </a:t>
            </a:r>
            <a:endParaRPr lang="en-US" sz="2000" b="1" dirty="0">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D1C2576B-8E12-3545-9F51-DC6BD3BC4E70}"/>
              </a:ext>
            </a:extLst>
          </p:cNvPr>
          <p:cNvSpPr/>
          <p:nvPr/>
        </p:nvSpPr>
        <p:spPr>
          <a:xfrm>
            <a:off x="1202032" y="3702477"/>
            <a:ext cx="844392" cy="836278"/>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1</a:t>
            </a:r>
          </a:p>
        </p:txBody>
      </p:sp>
      <p:sp>
        <p:nvSpPr>
          <p:cNvPr id="27" name="TextBox 26">
            <a:extLst>
              <a:ext uri="{FF2B5EF4-FFF2-40B4-BE49-F238E27FC236}">
                <a16:creationId xmlns:a16="http://schemas.microsoft.com/office/drawing/2014/main" id="{D2DA5AC3-082A-634D-B8BA-4FBAEA3B6860}"/>
              </a:ext>
            </a:extLst>
          </p:cNvPr>
          <p:cNvSpPr txBox="1"/>
          <p:nvPr/>
        </p:nvSpPr>
        <p:spPr>
          <a:xfrm>
            <a:off x="3271015" y="4414360"/>
            <a:ext cx="4866816" cy="2246769"/>
          </a:xfrm>
          <a:prstGeom prst="rect">
            <a:avLst/>
          </a:prstGeom>
          <a:noFill/>
        </p:spPr>
        <p:txBody>
          <a:bodyPr wrap="square" rtlCol="0">
            <a:spAutoFit/>
          </a:bodyPr>
          <a:lstStyle/>
          <a:p>
            <a:pPr algn="ctr"/>
            <a:r>
              <a:rPr lang="en-US" sz="2000" i="1" dirty="0">
                <a:solidFill>
                  <a:schemeClr val="tx2"/>
                </a:solidFill>
                <a:latin typeface="Arial" panose="020B0604020202020204" pitchFamily="34" charset="0"/>
                <a:cs typeface="Arial" panose="020B0604020202020204" pitchFamily="34" charset="0"/>
              </a:rPr>
              <a:t>“We are not like pregnant women as they needs stretchers/ wheelchair at the time of delivery and its short term need but, our requirements are for long term. To be inclusive, we have to think for additional needs for specific groups</a:t>
            </a:r>
            <a:r>
              <a:rPr lang="en-US" sz="2000" dirty="0">
                <a:solidFill>
                  <a:schemeClr val="tx2"/>
                </a:solidFill>
                <a:latin typeface="Arial" panose="020B0604020202020204" pitchFamily="34" charset="0"/>
                <a:cs typeface="Arial" panose="020B0604020202020204" pitchFamily="34" charset="0"/>
              </a:rPr>
              <a:t>.”</a:t>
            </a:r>
            <a:endParaRPr lang="en-AU" sz="2000" dirty="0">
              <a:solidFill>
                <a:schemeClr val="tx2"/>
              </a:solidFill>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Woman with a disability, Myanmar </a:t>
            </a:r>
            <a:r>
              <a:rPr lang="en-AU" sz="20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7E7A9AC7-8C28-0944-8146-F7B66EA16ECC}"/>
              </a:ext>
            </a:extLst>
          </p:cNvPr>
          <p:cNvSpPr/>
          <p:nvPr/>
        </p:nvSpPr>
        <p:spPr>
          <a:xfrm>
            <a:off x="4929338" y="3599244"/>
            <a:ext cx="844392" cy="836278"/>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2</a:t>
            </a:r>
          </a:p>
        </p:txBody>
      </p:sp>
      <p:sp>
        <p:nvSpPr>
          <p:cNvPr id="29" name="TextBox 28">
            <a:extLst>
              <a:ext uri="{FF2B5EF4-FFF2-40B4-BE49-F238E27FC236}">
                <a16:creationId xmlns:a16="http://schemas.microsoft.com/office/drawing/2014/main" id="{656EA129-F974-DB46-A13D-1739B408A692}"/>
              </a:ext>
            </a:extLst>
          </p:cNvPr>
          <p:cNvSpPr txBox="1"/>
          <p:nvPr/>
        </p:nvSpPr>
        <p:spPr>
          <a:xfrm>
            <a:off x="8222912" y="4230890"/>
            <a:ext cx="4054168" cy="2554545"/>
          </a:xfrm>
          <a:prstGeom prst="rect">
            <a:avLst/>
          </a:prstGeom>
          <a:noFill/>
        </p:spPr>
        <p:txBody>
          <a:bodyPr wrap="square" rtlCol="0">
            <a:spAutoFit/>
          </a:bodyPr>
          <a:lstStyle/>
          <a:p>
            <a:pPr algn="ctr"/>
            <a:r>
              <a:rPr lang="en-AU" sz="2000" i="1" dirty="0">
                <a:solidFill>
                  <a:schemeClr val="tx2"/>
                </a:solidFill>
                <a:latin typeface="Arial" panose="020B0604020202020204" pitchFamily="34" charset="0"/>
                <a:cs typeface="Arial" panose="020B0604020202020204" pitchFamily="34" charset="0"/>
              </a:rPr>
              <a:t>“I brought water to clean the plastic mat that they used because there is no water at the hospital. It’s mandatory to go to the clinic with water, they tell us to clean all the covers. My sister in law helped me..”</a:t>
            </a:r>
          </a:p>
          <a:p>
            <a:r>
              <a:rPr lang="en-AU" sz="2000" b="1" dirty="0">
                <a:latin typeface="Arial" panose="020B0604020202020204" pitchFamily="34" charset="0"/>
                <a:cs typeface="Arial" panose="020B0604020202020204" pitchFamily="34" charset="0"/>
              </a:rPr>
              <a:t>New mother, Tanzania </a:t>
            </a:r>
            <a:endParaRPr lang="en-US" sz="2000" dirty="0">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F1C44471-5352-BE49-BA8B-A2B7FEDB689F}"/>
              </a:ext>
            </a:extLst>
          </p:cNvPr>
          <p:cNvSpPr/>
          <p:nvPr/>
        </p:nvSpPr>
        <p:spPr>
          <a:xfrm>
            <a:off x="10047598" y="3482131"/>
            <a:ext cx="844392" cy="836278"/>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1837664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F9FC92-C150-4A28-8CC1-21399D498C88}"/>
              </a:ext>
            </a:extLst>
          </p:cNvPr>
          <p:cNvSpPr>
            <a:spLocks noGrp="1"/>
          </p:cNvSpPr>
          <p:nvPr>
            <p:ph type="title"/>
          </p:nvPr>
        </p:nvSpPr>
        <p:spPr>
          <a:xfrm>
            <a:off x="838200" y="360444"/>
            <a:ext cx="10515600" cy="714375"/>
          </a:xfrm>
        </p:spPr>
        <p:txBody>
          <a:bodyPr/>
          <a:lstStyle/>
          <a:p>
            <a:r>
              <a:rPr lang="en-US" dirty="0">
                <a:solidFill>
                  <a:srgbClr val="00B0F0"/>
                </a:solidFill>
              </a:rPr>
              <a:t>What is inclusive and empowering WASH in HCFs?</a:t>
            </a:r>
            <a:br>
              <a:rPr lang="en-US" dirty="0">
                <a:solidFill>
                  <a:srgbClr val="00B0F0"/>
                </a:solidFill>
              </a:rPr>
            </a:br>
            <a:endParaRPr lang="en-US" dirty="0">
              <a:solidFill>
                <a:srgbClr val="00B0F0"/>
              </a:solidFill>
            </a:endParaRPr>
          </a:p>
        </p:txBody>
      </p:sp>
      <p:sp>
        <p:nvSpPr>
          <p:cNvPr id="7" name="Slide Number Placeholder 6">
            <a:extLst>
              <a:ext uri="{FF2B5EF4-FFF2-40B4-BE49-F238E27FC236}">
                <a16:creationId xmlns:a16="http://schemas.microsoft.com/office/drawing/2014/main" id="{3563DE5B-2CC6-459F-92BE-710235ACD294}"/>
              </a:ext>
            </a:extLst>
          </p:cNvPr>
          <p:cNvSpPr>
            <a:spLocks noGrp="1"/>
          </p:cNvSpPr>
          <p:nvPr>
            <p:ph type="sldNum" sz="quarter" idx="12"/>
          </p:nvPr>
        </p:nvSpPr>
        <p:spPr/>
        <p:txBody>
          <a:bodyPr/>
          <a:lstStyle/>
          <a:p>
            <a:fld id="{2D0AA5EB-64AB-BF41-92BE-B61D8618F692}" type="slidenum">
              <a:rPr lang="it-IT" smtClean="0"/>
              <a:t>8</a:t>
            </a:fld>
            <a:endParaRPr lang="it-IT" dirty="0"/>
          </a:p>
        </p:txBody>
      </p:sp>
      <p:sp>
        <p:nvSpPr>
          <p:cNvPr id="3" name="Content Placeholder 2"/>
          <p:cNvSpPr>
            <a:spLocks noGrp="1"/>
          </p:cNvSpPr>
          <p:nvPr>
            <p:ph type="body" sz="quarter" idx="16"/>
          </p:nvPr>
        </p:nvSpPr>
        <p:spPr>
          <a:xfrm>
            <a:off x="839787" y="1671593"/>
            <a:ext cx="10514013" cy="2044700"/>
          </a:xfrm>
        </p:spPr>
        <p:txBody>
          <a:bodyPr/>
          <a:lstStyle/>
          <a:p>
            <a:r>
              <a:rPr lang="en-GB" sz="2800" dirty="0"/>
              <a:t>Inclusive and empowering WASH is people-centred, accessible and inclusive. In healthcare facilities, it encompasses </a:t>
            </a:r>
            <a:r>
              <a:rPr lang="en-GB" sz="2800" b="1" dirty="0"/>
              <a:t>physical accessibility </a:t>
            </a:r>
            <a:r>
              <a:rPr lang="en-GB" sz="2800" dirty="0"/>
              <a:t>as well as </a:t>
            </a:r>
            <a:r>
              <a:rPr lang="en-GB" sz="2800" b="1" dirty="0"/>
              <a:t>socio-cultural acceptability</a:t>
            </a:r>
            <a:r>
              <a:rPr lang="en-GB" sz="2800" dirty="0"/>
              <a:t>, provided through the </a:t>
            </a:r>
            <a:r>
              <a:rPr lang="en-GB" sz="2800" b="1" dirty="0"/>
              <a:t>security, privacy, independence </a:t>
            </a:r>
            <a:r>
              <a:rPr lang="en-GB" sz="2800" dirty="0"/>
              <a:t>and </a:t>
            </a:r>
            <a:r>
              <a:rPr lang="en-GB" sz="2800" b="1" dirty="0"/>
              <a:t>comfort</a:t>
            </a:r>
            <a:r>
              <a:rPr lang="en-GB" sz="2800" dirty="0"/>
              <a:t> of many different users. </a:t>
            </a:r>
            <a:endParaRPr lang="en-GB" sz="2177" b="1" dirty="0">
              <a:ea typeface="ＭＳ Ｐゴシック" pitchFamily="34" charset="-128"/>
            </a:endParaRPr>
          </a:p>
          <a:p>
            <a:pPr marL="372597" indent="-290527">
              <a:spcBef>
                <a:spcPts val="1377"/>
              </a:spcBef>
            </a:pPr>
            <a:endParaRPr lang="en-GB" sz="2177" dirty="0">
              <a:ea typeface="ＭＳ Ｐゴシック" pitchFamily="34" charset="-128"/>
            </a:endParaRPr>
          </a:p>
        </p:txBody>
      </p:sp>
      <p:sp>
        <p:nvSpPr>
          <p:cNvPr id="2" name="TextBox 1">
            <a:extLst>
              <a:ext uri="{FF2B5EF4-FFF2-40B4-BE49-F238E27FC236}">
                <a16:creationId xmlns:a16="http://schemas.microsoft.com/office/drawing/2014/main" id="{C7A06B3C-8A33-43BB-8241-C445164B9CDC}"/>
              </a:ext>
            </a:extLst>
          </p:cNvPr>
          <p:cNvSpPr txBox="1"/>
          <p:nvPr/>
        </p:nvSpPr>
        <p:spPr>
          <a:xfrm>
            <a:off x="227494" y="4212998"/>
            <a:ext cx="5364567" cy="2636299"/>
          </a:xfrm>
          <a:prstGeom prst="rect">
            <a:avLst/>
          </a:prstGeom>
          <a:solidFill>
            <a:schemeClr val="tx1"/>
          </a:solidFill>
          <a:ln w="3175">
            <a:solidFill>
              <a:schemeClr val="tx1"/>
            </a:solidFill>
            <a:extLst>
              <a:ext uri="{C807C97D-BFC1-408E-A445-0C87EB9F89A2}">
                <ask:lineSketchStyleProps xmlns:ask="http://schemas.microsoft.com/office/drawing/2018/sketchyshapes" xmlns="" sd="2334988626">
                  <a:custGeom>
                    <a:avLst/>
                    <a:gdLst>
                      <a:gd name="connsiteX0" fmla="*/ 0 w 5364567"/>
                      <a:gd name="connsiteY0" fmla="*/ 0 h 2102499"/>
                      <a:gd name="connsiteX1" fmla="*/ 703354 w 5364567"/>
                      <a:gd name="connsiteY1" fmla="*/ 0 h 2102499"/>
                      <a:gd name="connsiteX2" fmla="*/ 1353063 w 5364567"/>
                      <a:gd name="connsiteY2" fmla="*/ 0 h 2102499"/>
                      <a:gd name="connsiteX3" fmla="*/ 1949126 w 5364567"/>
                      <a:gd name="connsiteY3" fmla="*/ 0 h 2102499"/>
                      <a:gd name="connsiteX4" fmla="*/ 2437898 w 5364567"/>
                      <a:gd name="connsiteY4" fmla="*/ 0 h 2102499"/>
                      <a:gd name="connsiteX5" fmla="*/ 3033961 w 5364567"/>
                      <a:gd name="connsiteY5" fmla="*/ 0 h 2102499"/>
                      <a:gd name="connsiteX6" fmla="*/ 3522732 w 5364567"/>
                      <a:gd name="connsiteY6" fmla="*/ 0 h 2102499"/>
                      <a:gd name="connsiteX7" fmla="*/ 3957858 w 5364567"/>
                      <a:gd name="connsiteY7" fmla="*/ 0 h 2102499"/>
                      <a:gd name="connsiteX8" fmla="*/ 4607567 w 5364567"/>
                      <a:gd name="connsiteY8" fmla="*/ 0 h 2102499"/>
                      <a:gd name="connsiteX9" fmla="*/ 5364567 w 5364567"/>
                      <a:gd name="connsiteY9" fmla="*/ 0 h 2102499"/>
                      <a:gd name="connsiteX10" fmla="*/ 5364567 w 5364567"/>
                      <a:gd name="connsiteY10" fmla="*/ 483575 h 2102499"/>
                      <a:gd name="connsiteX11" fmla="*/ 5364567 w 5364567"/>
                      <a:gd name="connsiteY11" fmla="*/ 1030225 h 2102499"/>
                      <a:gd name="connsiteX12" fmla="*/ 5364567 w 5364567"/>
                      <a:gd name="connsiteY12" fmla="*/ 1555849 h 2102499"/>
                      <a:gd name="connsiteX13" fmla="*/ 5364567 w 5364567"/>
                      <a:gd name="connsiteY13" fmla="*/ 2102499 h 2102499"/>
                      <a:gd name="connsiteX14" fmla="*/ 4661213 w 5364567"/>
                      <a:gd name="connsiteY14" fmla="*/ 2102499 h 2102499"/>
                      <a:gd name="connsiteX15" fmla="*/ 4118795 w 5364567"/>
                      <a:gd name="connsiteY15" fmla="*/ 2102499 h 2102499"/>
                      <a:gd name="connsiteX16" fmla="*/ 3630024 w 5364567"/>
                      <a:gd name="connsiteY16" fmla="*/ 2102499 h 2102499"/>
                      <a:gd name="connsiteX17" fmla="*/ 3033961 w 5364567"/>
                      <a:gd name="connsiteY17" fmla="*/ 2102499 h 2102499"/>
                      <a:gd name="connsiteX18" fmla="*/ 2384252 w 5364567"/>
                      <a:gd name="connsiteY18" fmla="*/ 2102499 h 2102499"/>
                      <a:gd name="connsiteX19" fmla="*/ 1841835 w 5364567"/>
                      <a:gd name="connsiteY19" fmla="*/ 2102499 h 2102499"/>
                      <a:gd name="connsiteX20" fmla="*/ 1406709 w 5364567"/>
                      <a:gd name="connsiteY20" fmla="*/ 2102499 h 2102499"/>
                      <a:gd name="connsiteX21" fmla="*/ 757000 w 5364567"/>
                      <a:gd name="connsiteY21" fmla="*/ 2102499 h 2102499"/>
                      <a:gd name="connsiteX22" fmla="*/ 0 w 5364567"/>
                      <a:gd name="connsiteY22" fmla="*/ 2102499 h 2102499"/>
                      <a:gd name="connsiteX23" fmla="*/ 0 w 5364567"/>
                      <a:gd name="connsiteY23" fmla="*/ 1618924 h 2102499"/>
                      <a:gd name="connsiteX24" fmla="*/ 0 w 5364567"/>
                      <a:gd name="connsiteY24" fmla="*/ 1135349 h 2102499"/>
                      <a:gd name="connsiteX25" fmla="*/ 0 w 5364567"/>
                      <a:gd name="connsiteY25" fmla="*/ 588700 h 2102499"/>
                      <a:gd name="connsiteX26" fmla="*/ 0 w 5364567"/>
                      <a:gd name="connsiteY26" fmla="*/ 0 h 210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64567" h="2102499" fill="none" extrusionOk="0">
                        <a:moveTo>
                          <a:pt x="0" y="0"/>
                        </a:moveTo>
                        <a:cubicBezTo>
                          <a:pt x="310541" y="-11501"/>
                          <a:pt x="356128" y="69436"/>
                          <a:pt x="703354" y="0"/>
                        </a:cubicBezTo>
                        <a:cubicBezTo>
                          <a:pt x="1050580" y="-69436"/>
                          <a:pt x="1131099" y="62913"/>
                          <a:pt x="1353063" y="0"/>
                        </a:cubicBezTo>
                        <a:cubicBezTo>
                          <a:pt x="1575027" y="-62913"/>
                          <a:pt x="1703101" y="3455"/>
                          <a:pt x="1949126" y="0"/>
                        </a:cubicBezTo>
                        <a:cubicBezTo>
                          <a:pt x="2195151" y="-3455"/>
                          <a:pt x="2203101" y="54899"/>
                          <a:pt x="2437898" y="0"/>
                        </a:cubicBezTo>
                        <a:cubicBezTo>
                          <a:pt x="2672695" y="-54899"/>
                          <a:pt x="2892048" y="35086"/>
                          <a:pt x="3033961" y="0"/>
                        </a:cubicBezTo>
                        <a:cubicBezTo>
                          <a:pt x="3175874" y="-35086"/>
                          <a:pt x="3351825" y="40991"/>
                          <a:pt x="3522732" y="0"/>
                        </a:cubicBezTo>
                        <a:cubicBezTo>
                          <a:pt x="3693639" y="-40991"/>
                          <a:pt x="3752497" y="2302"/>
                          <a:pt x="3957858" y="0"/>
                        </a:cubicBezTo>
                        <a:cubicBezTo>
                          <a:pt x="4163219" y="-2302"/>
                          <a:pt x="4445052" y="25128"/>
                          <a:pt x="4607567" y="0"/>
                        </a:cubicBezTo>
                        <a:cubicBezTo>
                          <a:pt x="4770082" y="-25128"/>
                          <a:pt x="5203739" y="75105"/>
                          <a:pt x="5364567" y="0"/>
                        </a:cubicBezTo>
                        <a:cubicBezTo>
                          <a:pt x="5416172" y="168715"/>
                          <a:pt x="5348546" y="318514"/>
                          <a:pt x="5364567" y="483575"/>
                        </a:cubicBezTo>
                        <a:cubicBezTo>
                          <a:pt x="5380588" y="648636"/>
                          <a:pt x="5345825" y="888122"/>
                          <a:pt x="5364567" y="1030225"/>
                        </a:cubicBezTo>
                        <a:cubicBezTo>
                          <a:pt x="5383309" y="1172328"/>
                          <a:pt x="5349555" y="1441717"/>
                          <a:pt x="5364567" y="1555849"/>
                        </a:cubicBezTo>
                        <a:cubicBezTo>
                          <a:pt x="5379579" y="1669981"/>
                          <a:pt x="5348974" y="1931804"/>
                          <a:pt x="5364567" y="2102499"/>
                        </a:cubicBezTo>
                        <a:cubicBezTo>
                          <a:pt x="5044151" y="2108833"/>
                          <a:pt x="4893409" y="2039369"/>
                          <a:pt x="4661213" y="2102499"/>
                        </a:cubicBezTo>
                        <a:cubicBezTo>
                          <a:pt x="4429017" y="2165629"/>
                          <a:pt x="4303952" y="2090773"/>
                          <a:pt x="4118795" y="2102499"/>
                        </a:cubicBezTo>
                        <a:cubicBezTo>
                          <a:pt x="3933638" y="2114225"/>
                          <a:pt x="3862855" y="2064486"/>
                          <a:pt x="3630024" y="2102499"/>
                        </a:cubicBezTo>
                        <a:cubicBezTo>
                          <a:pt x="3397193" y="2140512"/>
                          <a:pt x="3214178" y="2098656"/>
                          <a:pt x="3033961" y="2102499"/>
                        </a:cubicBezTo>
                        <a:cubicBezTo>
                          <a:pt x="2853744" y="2106342"/>
                          <a:pt x="2543447" y="2068809"/>
                          <a:pt x="2384252" y="2102499"/>
                        </a:cubicBezTo>
                        <a:cubicBezTo>
                          <a:pt x="2225057" y="2136189"/>
                          <a:pt x="2092959" y="2084500"/>
                          <a:pt x="1841835" y="2102499"/>
                        </a:cubicBezTo>
                        <a:cubicBezTo>
                          <a:pt x="1590711" y="2120498"/>
                          <a:pt x="1540598" y="2102336"/>
                          <a:pt x="1406709" y="2102499"/>
                        </a:cubicBezTo>
                        <a:cubicBezTo>
                          <a:pt x="1272820" y="2102662"/>
                          <a:pt x="1031956" y="2088334"/>
                          <a:pt x="757000" y="2102499"/>
                        </a:cubicBezTo>
                        <a:cubicBezTo>
                          <a:pt x="482044" y="2116664"/>
                          <a:pt x="234085" y="2020291"/>
                          <a:pt x="0" y="2102499"/>
                        </a:cubicBezTo>
                        <a:cubicBezTo>
                          <a:pt x="-19076" y="1958440"/>
                          <a:pt x="24952" y="1725421"/>
                          <a:pt x="0" y="1618924"/>
                        </a:cubicBezTo>
                        <a:cubicBezTo>
                          <a:pt x="-24952" y="1512428"/>
                          <a:pt x="36902" y="1352736"/>
                          <a:pt x="0" y="1135349"/>
                        </a:cubicBezTo>
                        <a:cubicBezTo>
                          <a:pt x="-36902" y="917963"/>
                          <a:pt x="47081" y="776174"/>
                          <a:pt x="0" y="588700"/>
                        </a:cubicBezTo>
                        <a:cubicBezTo>
                          <a:pt x="-47081" y="401226"/>
                          <a:pt x="58421" y="233666"/>
                          <a:pt x="0" y="0"/>
                        </a:cubicBezTo>
                        <a:close/>
                      </a:path>
                      <a:path w="5364567" h="2102499" stroke="0" extrusionOk="0">
                        <a:moveTo>
                          <a:pt x="0" y="0"/>
                        </a:moveTo>
                        <a:cubicBezTo>
                          <a:pt x="181789" y="-39808"/>
                          <a:pt x="419824" y="36355"/>
                          <a:pt x="542417" y="0"/>
                        </a:cubicBezTo>
                        <a:cubicBezTo>
                          <a:pt x="665010" y="-36355"/>
                          <a:pt x="792544" y="1106"/>
                          <a:pt x="1031189" y="0"/>
                        </a:cubicBezTo>
                        <a:cubicBezTo>
                          <a:pt x="1269834" y="-1106"/>
                          <a:pt x="1549860" y="49832"/>
                          <a:pt x="1734543" y="0"/>
                        </a:cubicBezTo>
                        <a:cubicBezTo>
                          <a:pt x="1919226" y="-49832"/>
                          <a:pt x="2170611" y="27160"/>
                          <a:pt x="2437898" y="0"/>
                        </a:cubicBezTo>
                        <a:cubicBezTo>
                          <a:pt x="2705185" y="-27160"/>
                          <a:pt x="2807572" y="24261"/>
                          <a:pt x="2926669" y="0"/>
                        </a:cubicBezTo>
                        <a:cubicBezTo>
                          <a:pt x="3045766" y="-24261"/>
                          <a:pt x="3398352" y="56258"/>
                          <a:pt x="3522732" y="0"/>
                        </a:cubicBezTo>
                        <a:cubicBezTo>
                          <a:pt x="3647112" y="-56258"/>
                          <a:pt x="3870079" y="30848"/>
                          <a:pt x="3957858" y="0"/>
                        </a:cubicBezTo>
                        <a:cubicBezTo>
                          <a:pt x="4045637" y="-30848"/>
                          <a:pt x="4191373" y="27047"/>
                          <a:pt x="4392984" y="0"/>
                        </a:cubicBezTo>
                        <a:cubicBezTo>
                          <a:pt x="4594595" y="-27047"/>
                          <a:pt x="5032219" y="71005"/>
                          <a:pt x="5364567" y="0"/>
                        </a:cubicBezTo>
                        <a:cubicBezTo>
                          <a:pt x="5374406" y="252981"/>
                          <a:pt x="5345035" y="322118"/>
                          <a:pt x="5364567" y="525625"/>
                        </a:cubicBezTo>
                        <a:cubicBezTo>
                          <a:pt x="5384099" y="729133"/>
                          <a:pt x="5332936" y="887184"/>
                          <a:pt x="5364567" y="1009200"/>
                        </a:cubicBezTo>
                        <a:cubicBezTo>
                          <a:pt x="5396198" y="1131217"/>
                          <a:pt x="5362780" y="1447027"/>
                          <a:pt x="5364567" y="1576874"/>
                        </a:cubicBezTo>
                        <a:cubicBezTo>
                          <a:pt x="5366354" y="1706721"/>
                          <a:pt x="5308390" y="1882980"/>
                          <a:pt x="5364567" y="2102499"/>
                        </a:cubicBezTo>
                        <a:cubicBezTo>
                          <a:pt x="5130912" y="2132296"/>
                          <a:pt x="5109455" y="2069662"/>
                          <a:pt x="4875795" y="2102499"/>
                        </a:cubicBezTo>
                        <a:cubicBezTo>
                          <a:pt x="4642135" y="2135336"/>
                          <a:pt x="4465710" y="2046818"/>
                          <a:pt x="4333378" y="2102499"/>
                        </a:cubicBezTo>
                        <a:cubicBezTo>
                          <a:pt x="4201046" y="2158180"/>
                          <a:pt x="3894202" y="2094956"/>
                          <a:pt x="3630024" y="2102499"/>
                        </a:cubicBezTo>
                        <a:cubicBezTo>
                          <a:pt x="3365846" y="2110042"/>
                          <a:pt x="3190849" y="2054756"/>
                          <a:pt x="3033961" y="2102499"/>
                        </a:cubicBezTo>
                        <a:cubicBezTo>
                          <a:pt x="2877073" y="2150242"/>
                          <a:pt x="2708090" y="2056956"/>
                          <a:pt x="2598835" y="2102499"/>
                        </a:cubicBezTo>
                        <a:cubicBezTo>
                          <a:pt x="2489580" y="2148042"/>
                          <a:pt x="2246419" y="2078643"/>
                          <a:pt x="2056417" y="2102499"/>
                        </a:cubicBezTo>
                        <a:cubicBezTo>
                          <a:pt x="1866415" y="2126355"/>
                          <a:pt x="1494516" y="2027133"/>
                          <a:pt x="1353063" y="2102499"/>
                        </a:cubicBezTo>
                        <a:cubicBezTo>
                          <a:pt x="1211610" y="2177865"/>
                          <a:pt x="886221" y="2042529"/>
                          <a:pt x="703354" y="2102499"/>
                        </a:cubicBezTo>
                        <a:cubicBezTo>
                          <a:pt x="520487" y="2162469"/>
                          <a:pt x="141462" y="2027839"/>
                          <a:pt x="0" y="2102499"/>
                        </a:cubicBezTo>
                        <a:cubicBezTo>
                          <a:pt x="-3908" y="1832749"/>
                          <a:pt x="47234" y="1714143"/>
                          <a:pt x="0" y="1555849"/>
                        </a:cubicBezTo>
                        <a:cubicBezTo>
                          <a:pt x="-47234" y="1397555"/>
                          <a:pt x="1768" y="1101799"/>
                          <a:pt x="0" y="988175"/>
                        </a:cubicBezTo>
                        <a:cubicBezTo>
                          <a:pt x="-1768" y="874551"/>
                          <a:pt x="43518" y="601316"/>
                          <a:pt x="0" y="483575"/>
                        </a:cubicBezTo>
                        <a:cubicBezTo>
                          <a:pt x="-43518" y="365834"/>
                          <a:pt x="49548" y="136933"/>
                          <a:pt x="0" y="0"/>
                        </a:cubicBezTo>
                        <a:close/>
                      </a:path>
                    </a:pathLst>
                  </a:custGeom>
                  <ask:type>
                    <ask:lineSketchNone/>
                  </ask:type>
                </ask:lineSketchStyleProps>
              </a:ext>
            </a:extLst>
          </a:ln>
        </p:spPr>
        <p:txBody>
          <a:bodyPr wrap="square" rtlCol="0">
            <a:spAutoFit/>
          </a:bodyPr>
          <a:lstStyle/>
          <a:p>
            <a:pPr algn="ctr" rtl="0"/>
            <a:endParaRPr lang="en-GB" sz="2177" dirty="0">
              <a:solidFill>
                <a:schemeClr val="bg1"/>
              </a:solidFill>
              <a:latin typeface="Arial" panose="020B0604020202020204" pitchFamily="34" charset="0"/>
              <a:ea typeface="ＭＳ Ｐゴシック" pitchFamily="34" charset="-128"/>
              <a:cs typeface="Arial" panose="020B0604020202020204" pitchFamily="34" charset="0"/>
            </a:endParaRPr>
          </a:p>
          <a:p>
            <a:pPr algn="ctr" rtl="0"/>
            <a:r>
              <a:rPr lang="en-GB" sz="2177" dirty="0">
                <a:solidFill>
                  <a:schemeClr val="bg1"/>
                </a:solidFill>
                <a:latin typeface="Arial" panose="020B0604020202020204" pitchFamily="34" charset="0"/>
                <a:ea typeface="ＭＳ Ｐゴシック" pitchFamily="34" charset="-128"/>
                <a:cs typeface="Arial" panose="020B0604020202020204" pitchFamily="34" charset="0"/>
              </a:rPr>
              <a:t>Who uses WASH in health care facilities? </a:t>
            </a:r>
          </a:p>
          <a:p>
            <a:pPr algn="ctr"/>
            <a:endParaRPr lang="en-GB" sz="2000" i="1" dirty="0">
              <a:solidFill>
                <a:schemeClr val="bg1"/>
              </a:solidFill>
            </a:endParaRPr>
          </a:p>
          <a:p>
            <a:pPr algn="ctr"/>
            <a:r>
              <a:rPr lang="en-GB" sz="2000" dirty="0">
                <a:solidFill>
                  <a:schemeClr val="bg1"/>
                </a:solidFill>
                <a:latin typeface="Arial" panose="020B0604020202020204" pitchFamily="34" charset="0"/>
                <a:cs typeface="Arial" panose="020B0604020202020204" pitchFamily="34" charset="0"/>
              </a:rPr>
              <a:t>Women during childbirth and menstruating women; infants and children; older people; people with disabilities; people experiencing injury, illness or incontinence and female staff</a:t>
            </a:r>
            <a:endParaRPr lang="en-GB" sz="2177" dirty="0">
              <a:solidFill>
                <a:schemeClr val="bg1"/>
              </a:solidFill>
              <a:latin typeface="Arial" panose="020B0604020202020204" pitchFamily="34" charset="0"/>
              <a:ea typeface="ＭＳ Ｐゴシック" pitchFamily="34" charset="-128"/>
              <a:cs typeface="Arial" panose="020B0604020202020204" pitchFamily="34" charset="0"/>
            </a:endParaRPr>
          </a:p>
          <a:p>
            <a:pPr rtl="0"/>
            <a:endParaRPr lang="en-US" sz="2177" dirty="0">
              <a:solidFill>
                <a:schemeClr val="bg1"/>
              </a:solidFill>
              <a:latin typeface="Arial" panose="020B0604020202020204" pitchFamily="34" charset="0"/>
              <a:cs typeface="Arial" panose="020B0604020202020204" pitchFamily="34" charset="0"/>
            </a:endParaRPr>
          </a:p>
        </p:txBody>
      </p:sp>
      <p:pic>
        <p:nvPicPr>
          <p:cNvPr id="5" name="Picture 4" descr="A picture containing person, indoor, restaurant&#10;&#10;Description automatically generated">
            <a:extLst>
              <a:ext uri="{FF2B5EF4-FFF2-40B4-BE49-F238E27FC236}">
                <a16:creationId xmlns:a16="http://schemas.microsoft.com/office/drawing/2014/main" id="{7E08DDA9-4977-4C52-8169-C6F925EBBE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81436" y="3512470"/>
            <a:ext cx="4477629" cy="2985086"/>
          </a:xfrm>
          <a:prstGeom prst="rect">
            <a:avLst/>
          </a:prstGeom>
        </p:spPr>
      </p:pic>
      <p:sp>
        <p:nvSpPr>
          <p:cNvPr id="8" name="TextBox 7">
            <a:extLst>
              <a:ext uri="{FF2B5EF4-FFF2-40B4-BE49-F238E27FC236}">
                <a16:creationId xmlns:a16="http://schemas.microsoft.com/office/drawing/2014/main" id="{3EBD5988-DFC0-443E-A48B-945636ADAAA6}"/>
              </a:ext>
            </a:extLst>
          </p:cNvPr>
          <p:cNvSpPr txBox="1"/>
          <p:nvPr/>
        </p:nvSpPr>
        <p:spPr>
          <a:xfrm>
            <a:off x="9343726" y="6497556"/>
            <a:ext cx="4304714" cy="369332"/>
          </a:xfrm>
          <a:prstGeom prst="rect">
            <a:avLst/>
          </a:prstGeom>
          <a:noFill/>
        </p:spPr>
        <p:txBody>
          <a:bodyPr wrap="square" rtlCol="0">
            <a:spAutoFit/>
          </a:bodyPr>
          <a:lstStyle/>
          <a:p>
            <a:pPr algn="l"/>
            <a:r>
              <a:rPr lang="en-US" dirty="0">
                <a:latin typeface="Arial Narrow" panose="020B0606020202030204" pitchFamily="34" charset="0"/>
                <a:cs typeface="Arial" panose="020B0604020202020204" pitchFamily="34" charset="0"/>
              </a:rPr>
              <a:t>© WHO/ </a:t>
            </a:r>
            <a:r>
              <a:rPr lang="en-US" dirty="0" err="1">
                <a:latin typeface="Arial Narrow" panose="020B0606020202030204" pitchFamily="34" charset="0"/>
                <a:cs typeface="Arial" panose="020B0604020202020204" pitchFamily="34" charset="0"/>
              </a:rPr>
              <a:t>Aphaluk</a:t>
            </a:r>
            <a:r>
              <a:rPr lang="en-US" dirty="0">
                <a:latin typeface="Arial Narrow" panose="020B0606020202030204" pitchFamily="34" charset="0"/>
                <a:cs typeface="Arial" panose="020B0604020202020204" pitchFamily="34" charset="0"/>
              </a:rPr>
              <a:t> </a:t>
            </a:r>
            <a:r>
              <a:rPr lang="en-US" dirty="0" err="1">
                <a:latin typeface="Arial Narrow" panose="020B0606020202030204" pitchFamily="34" charset="0"/>
                <a:cs typeface="Arial" panose="020B0604020202020204" pitchFamily="34" charset="0"/>
              </a:rPr>
              <a:t>Bhatiasevi</a:t>
            </a:r>
            <a:r>
              <a:rPr lang="en-US" dirty="0">
                <a:latin typeface="Arial Narrow" panose="020B0606020202030204" pitchFamily="34" charset="0"/>
                <a:cs typeface="Arial" panose="020B0604020202020204" pitchFamily="34" charset="0"/>
              </a:rPr>
              <a:t> </a:t>
            </a:r>
          </a:p>
        </p:txBody>
      </p:sp>
    </p:spTree>
    <p:extLst>
      <p:ext uri="{BB962C8B-B14F-4D97-AF65-F5344CB8AC3E}">
        <p14:creationId xmlns:p14="http://schemas.microsoft.com/office/powerpoint/2010/main" val="1338426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030EEC-0CEB-4C67-B785-9177B5A05F4D}"/>
              </a:ext>
            </a:extLst>
          </p:cNvPr>
          <p:cNvSpPr>
            <a:spLocks noGrp="1"/>
          </p:cNvSpPr>
          <p:nvPr>
            <p:ph type="sldNum" sz="quarter" idx="12"/>
          </p:nvPr>
        </p:nvSpPr>
        <p:spPr/>
        <p:txBody>
          <a:bodyPr/>
          <a:lstStyle/>
          <a:p>
            <a:pPr>
              <a:defRPr/>
            </a:pPr>
            <a:fld id="{A73939FE-7BC6-42BD-B27E-1F76D60FE7C3}" type="slidenum">
              <a:rPr lang="en-GB" smtClean="0">
                <a:solidFill>
                  <a:prstClr val="black"/>
                </a:solidFill>
              </a:rPr>
              <a:pPr>
                <a:defRPr/>
              </a:pPr>
              <a:t>9</a:t>
            </a:fld>
            <a:endParaRPr lang="en-GB">
              <a:solidFill>
                <a:prstClr val="black"/>
              </a:solidFill>
            </a:endParaRPr>
          </a:p>
        </p:txBody>
      </p:sp>
      <p:sp>
        <p:nvSpPr>
          <p:cNvPr id="2" name="Title 1">
            <a:extLst>
              <a:ext uri="{FF2B5EF4-FFF2-40B4-BE49-F238E27FC236}">
                <a16:creationId xmlns:a16="http://schemas.microsoft.com/office/drawing/2014/main" id="{CDC62814-7A71-49F9-A0DA-33491359243C}"/>
              </a:ext>
            </a:extLst>
          </p:cNvPr>
          <p:cNvSpPr>
            <a:spLocks noGrp="1"/>
          </p:cNvSpPr>
          <p:nvPr>
            <p:ph type="title"/>
          </p:nvPr>
        </p:nvSpPr>
        <p:spPr>
          <a:xfrm>
            <a:off x="355139" y="337714"/>
            <a:ext cx="4751424" cy="2734100"/>
          </a:xfrm>
        </p:spPr>
        <p:txBody>
          <a:bodyPr/>
          <a:lstStyle/>
          <a:p>
            <a:r>
              <a:rPr lang="en-US" sz="4800" dirty="0"/>
              <a:t>Poor WASH in health facilities impacts some people more than others    </a:t>
            </a:r>
          </a:p>
        </p:txBody>
      </p:sp>
      <p:pic>
        <p:nvPicPr>
          <p:cNvPr id="9" name="Content Placeholder 8" descr="A pile of trash&#10;&#10;Description automatically generated with low confidence">
            <a:extLst>
              <a:ext uri="{FF2B5EF4-FFF2-40B4-BE49-F238E27FC236}">
                <a16:creationId xmlns:a16="http://schemas.microsoft.com/office/drawing/2014/main" id="{BCAFFF75-9308-43F9-B9ED-2F79445FD8DD}"/>
              </a:ext>
            </a:extLst>
          </p:cNvPr>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0" y="2098675"/>
            <a:ext cx="5472113" cy="3638550"/>
          </a:xfrm>
        </p:spPr>
      </p:pic>
      <p:pic>
        <p:nvPicPr>
          <p:cNvPr id="15" name="Picture 14">
            <a:extLst>
              <a:ext uri="{FF2B5EF4-FFF2-40B4-BE49-F238E27FC236}">
                <a16:creationId xmlns:a16="http://schemas.microsoft.com/office/drawing/2014/main" id="{80FA3AD0-8D0F-F242-B684-EC1189EA38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0023" y="3786186"/>
            <a:ext cx="5041656" cy="3195213"/>
          </a:xfrm>
          <a:prstGeom prst="rect">
            <a:avLst/>
          </a:prstGeom>
        </p:spPr>
      </p:pic>
      <p:sp>
        <p:nvSpPr>
          <p:cNvPr id="10" name="Oval 9">
            <a:extLst>
              <a:ext uri="{FF2B5EF4-FFF2-40B4-BE49-F238E27FC236}">
                <a16:creationId xmlns:a16="http://schemas.microsoft.com/office/drawing/2014/main" id="{ACDA4070-75BA-FC46-9499-70973AFB4BC9}"/>
              </a:ext>
            </a:extLst>
          </p:cNvPr>
          <p:cNvSpPr/>
          <p:nvPr/>
        </p:nvSpPr>
        <p:spPr>
          <a:xfrm>
            <a:off x="5644097" y="1664722"/>
            <a:ext cx="1441342" cy="86790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Gender</a:t>
            </a:r>
          </a:p>
        </p:txBody>
      </p:sp>
      <p:sp>
        <p:nvSpPr>
          <p:cNvPr id="21" name="Oval 20">
            <a:extLst>
              <a:ext uri="{FF2B5EF4-FFF2-40B4-BE49-F238E27FC236}">
                <a16:creationId xmlns:a16="http://schemas.microsoft.com/office/drawing/2014/main" id="{0A57062D-48E6-7149-9874-38A1778D6FA3}"/>
              </a:ext>
            </a:extLst>
          </p:cNvPr>
          <p:cNvSpPr/>
          <p:nvPr/>
        </p:nvSpPr>
        <p:spPr>
          <a:xfrm>
            <a:off x="5573968" y="2966444"/>
            <a:ext cx="1744155" cy="112501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Sexual orientation &amp; gender identity </a:t>
            </a:r>
          </a:p>
        </p:txBody>
      </p:sp>
      <p:sp>
        <p:nvSpPr>
          <p:cNvPr id="22" name="Oval 21">
            <a:extLst>
              <a:ext uri="{FF2B5EF4-FFF2-40B4-BE49-F238E27FC236}">
                <a16:creationId xmlns:a16="http://schemas.microsoft.com/office/drawing/2014/main" id="{28CEBB71-4579-DD44-93F1-6890C3E5495E}"/>
              </a:ext>
            </a:extLst>
          </p:cNvPr>
          <p:cNvSpPr/>
          <p:nvPr/>
        </p:nvSpPr>
        <p:spPr>
          <a:xfrm>
            <a:off x="10110063" y="2463935"/>
            <a:ext cx="1441342" cy="86790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age</a:t>
            </a:r>
          </a:p>
        </p:txBody>
      </p:sp>
      <p:sp>
        <p:nvSpPr>
          <p:cNvPr id="23" name="Oval 22">
            <a:extLst>
              <a:ext uri="{FF2B5EF4-FFF2-40B4-BE49-F238E27FC236}">
                <a16:creationId xmlns:a16="http://schemas.microsoft.com/office/drawing/2014/main" id="{C45DE28B-F59C-A947-B12E-585362BD1755}"/>
              </a:ext>
            </a:extLst>
          </p:cNvPr>
          <p:cNvSpPr/>
          <p:nvPr/>
        </p:nvSpPr>
        <p:spPr>
          <a:xfrm>
            <a:off x="6504811" y="4487966"/>
            <a:ext cx="1441342" cy="86790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Poverty</a:t>
            </a:r>
          </a:p>
        </p:txBody>
      </p:sp>
      <p:sp>
        <p:nvSpPr>
          <p:cNvPr id="24" name="Oval 23">
            <a:extLst>
              <a:ext uri="{FF2B5EF4-FFF2-40B4-BE49-F238E27FC236}">
                <a16:creationId xmlns:a16="http://schemas.microsoft.com/office/drawing/2014/main" id="{CF360032-5888-C04B-ABCC-512948786E95}"/>
              </a:ext>
            </a:extLst>
          </p:cNvPr>
          <p:cNvSpPr/>
          <p:nvPr/>
        </p:nvSpPr>
        <p:spPr>
          <a:xfrm>
            <a:off x="8552662" y="4708341"/>
            <a:ext cx="1441342" cy="86790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Caste</a:t>
            </a:r>
          </a:p>
        </p:txBody>
      </p:sp>
      <p:sp>
        <p:nvSpPr>
          <p:cNvPr id="25" name="Oval 24">
            <a:extLst>
              <a:ext uri="{FF2B5EF4-FFF2-40B4-BE49-F238E27FC236}">
                <a16:creationId xmlns:a16="http://schemas.microsoft.com/office/drawing/2014/main" id="{A4D030D0-C677-A547-B2BC-E210E99C174B}"/>
              </a:ext>
            </a:extLst>
          </p:cNvPr>
          <p:cNvSpPr/>
          <p:nvPr/>
        </p:nvSpPr>
        <p:spPr>
          <a:xfrm>
            <a:off x="9994004" y="3747278"/>
            <a:ext cx="1441342" cy="86790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Religion</a:t>
            </a:r>
          </a:p>
        </p:txBody>
      </p:sp>
      <p:sp>
        <p:nvSpPr>
          <p:cNvPr id="26" name="Oval 25">
            <a:extLst>
              <a:ext uri="{FF2B5EF4-FFF2-40B4-BE49-F238E27FC236}">
                <a16:creationId xmlns:a16="http://schemas.microsoft.com/office/drawing/2014/main" id="{6DE151CC-9A26-0D43-93AA-8F86D0E538E1}"/>
              </a:ext>
            </a:extLst>
          </p:cNvPr>
          <p:cNvSpPr/>
          <p:nvPr/>
        </p:nvSpPr>
        <p:spPr>
          <a:xfrm>
            <a:off x="7216707" y="867318"/>
            <a:ext cx="1744155" cy="112501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Ethnicity &amp; indigenous groups</a:t>
            </a:r>
          </a:p>
        </p:txBody>
      </p:sp>
      <p:sp>
        <p:nvSpPr>
          <p:cNvPr id="27" name="Oval 26">
            <a:extLst>
              <a:ext uri="{FF2B5EF4-FFF2-40B4-BE49-F238E27FC236}">
                <a16:creationId xmlns:a16="http://schemas.microsoft.com/office/drawing/2014/main" id="{320A00D8-6B93-C74F-B3D5-1A44683BA2B9}"/>
              </a:ext>
            </a:extLst>
          </p:cNvPr>
          <p:cNvSpPr/>
          <p:nvPr/>
        </p:nvSpPr>
        <p:spPr>
          <a:xfrm>
            <a:off x="9488244" y="1248461"/>
            <a:ext cx="1577546" cy="95696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Disability</a:t>
            </a:r>
          </a:p>
        </p:txBody>
      </p:sp>
      <p:sp>
        <p:nvSpPr>
          <p:cNvPr id="17" name="TextBox 16">
            <a:extLst>
              <a:ext uri="{FF2B5EF4-FFF2-40B4-BE49-F238E27FC236}">
                <a16:creationId xmlns:a16="http://schemas.microsoft.com/office/drawing/2014/main" id="{E3A117C5-0536-2345-9281-54FA6165A4A9}"/>
              </a:ext>
            </a:extLst>
          </p:cNvPr>
          <p:cNvSpPr txBox="1"/>
          <p:nvPr/>
        </p:nvSpPr>
        <p:spPr>
          <a:xfrm>
            <a:off x="5424641" y="246565"/>
            <a:ext cx="6497741" cy="430887"/>
          </a:xfrm>
          <a:prstGeom prst="rect">
            <a:avLst/>
          </a:prstGeom>
          <a:noFill/>
        </p:spPr>
        <p:txBody>
          <a:bodyPr wrap="none" rtlCol="0">
            <a:spAutoFit/>
          </a:bodyPr>
          <a:lstStyle/>
          <a:p>
            <a:pPr algn="l"/>
            <a:r>
              <a:rPr lang="en-US" sz="2200" b="1" dirty="0">
                <a:solidFill>
                  <a:srgbClr val="00B0F0"/>
                </a:solidFill>
                <a:latin typeface="Arial" panose="020B0604020202020204" pitchFamily="34" charset="0"/>
                <a:cs typeface="Arial" panose="020B0604020202020204" pitchFamily="34" charset="0"/>
              </a:rPr>
              <a:t>Factors that impact a persons access to WASH</a:t>
            </a:r>
          </a:p>
        </p:txBody>
      </p:sp>
    </p:spTree>
    <p:extLst>
      <p:ext uri="{BB962C8B-B14F-4D97-AF65-F5344CB8AC3E}">
        <p14:creationId xmlns:p14="http://schemas.microsoft.com/office/powerpoint/2010/main" val="2619258024"/>
      </p:ext>
    </p:extLst>
  </p:cSld>
  <p:clrMapOvr>
    <a:masterClrMapping/>
  </p:clrMapOvr>
</p:sld>
</file>

<file path=ppt/theme/theme1.xml><?xml version="1.0" encoding="utf-8"?>
<a:theme xmlns:a="http://schemas.openxmlformats.org/drawingml/2006/main" name="TemaWASH it">
  <a:themeElements>
    <a:clrScheme name="WASH IT OK">
      <a:dk1>
        <a:srgbClr val="1C245F"/>
      </a:dk1>
      <a:lt1>
        <a:srgbClr val="FFFFFF"/>
      </a:lt1>
      <a:dk2>
        <a:srgbClr val="009EE3"/>
      </a:dk2>
      <a:lt2>
        <a:srgbClr val="EACD54"/>
      </a:lt2>
      <a:accent1>
        <a:srgbClr val="F7EBBB"/>
      </a:accent1>
      <a:accent2>
        <a:srgbClr val="99D8F3"/>
      </a:accent2>
      <a:accent3>
        <a:srgbClr val="A5A5A5"/>
      </a:accent3>
      <a:accent4>
        <a:srgbClr val="FF7B00"/>
      </a:accent4>
      <a:accent5>
        <a:srgbClr val="FDD1FF"/>
      </a:accent5>
      <a:accent6>
        <a:srgbClr val="721F47"/>
      </a:accent6>
      <a:hlink>
        <a:srgbClr val="05B2C1"/>
      </a:hlink>
      <a:folHlink>
        <a:srgbClr val="95B1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TemaWASH it" id="{40CB6F3A-A069-DC47-BBD4-ECD02EBAE50C}" vid="{83DE597E-C0B5-564F-9C13-3CE7181F96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TemaWASH it</Template>
  <TotalTime>16295</TotalTime>
  <Words>5384</Words>
  <Application>Microsoft Macintosh PowerPoint</Application>
  <PresentationFormat>Widescreen</PresentationFormat>
  <Paragraphs>681</Paragraphs>
  <Slides>35</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 Unicode MS</vt:lpstr>
      <vt:lpstr>ＭＳ Ｐゴシック</vt:lpstr>
      <vt:lpstr>Arial</vt:lpstr>
      <vt:lpstr>Arial Narrow</vt:lpstr>
      <vt:lpstr>Calibri</vt:lpstr>
      <vt:lpstr>Times New Roman</vt:lpstr>
      <vt:lpstr>Wingdings</vt:lpstr>
      <vt:lpstr>TemaWASH it</vt:lpstr>
      <vt:lpstr>PowerPoint Presentation</vt:lpstr>
      <vt:lpstr>User-friendly WASH in health care facilities &amp; how it applies to WASH FIT </vt:lpstr>
      <vt:lpstr>Learning objectives </vt:lpstr>
      <vt:lpstr> Overview</vt:lpstr>
      <vt:lpstr>Understanding who is marginalised and why</vt:lpstr>
      <vt:lpstr>Who is marginalized and why? </vt:lpstr>
      <vt:lpstr>Activity: Different health facility experiences</vt:lpstr>
      <vt:lpstr>What is inclusive and empowering WASH in HCFs? </vt:lpstr>
      <vt:lpstr>Poor WASH in health facilities impacts some people more than others    </vt:lpstr>
      <vt:lpstr>What does inclusive and empowering WASH in health care facilities look like?</vt:lpstr>
      <vt:lpstr>Forming diverse teams to improve WASH in health care facilities </vt:lpstr>
      <vt:lpstr>Diversity in decision-making</vt:lpstr>
      <vt:lpstr>What does a diverse team look like? </vt:lpstr>
      <vt:lpstr>Tips for facilitating meetings/workshops</vt:lpstr>
      <vt:lpstr>Participatory barrier analysis</vt:lpstr>
      <vt:lpstr>PowerPoint Presentation</vt:lpstr>
      <vt:lpstr>PowerPoint Presentation</vt:lpstr>
      <vt:lpstr>Practical activity: brainstorm barriers to WASH in health care facilities?</vt:lpstr>
      <vt:lpstr>Barriers to inclusion</vt:lpstr>
      <vt:lpstr>Taking action</vt:lpstr>
      <vt:lpstr>Menstrual Health     </vt:lpstr>
      <vt:lpstr>PowerPoint Presentation</vt:lpstr>
      <vt:lpstr>Safety &amp; accessible features</vt:lpstr>
      <vt:lpstr>Safety &amp; accessible features</vt:lpstr>
      <vt:lpstr>PowerPoint Presentation</vt:lpstr>
      <vt:lpstr>PowerPoint Presentation</vt:lpstr>
      <vt:lpstr>Monitoring and learning</vt:lpstr>
      <vt:lpstr>PowerPoint Presentation</vt:lpstr>
      <vt:lpstr>PowerPoint Presentation</vt:lpstr>
      <vt:lpstr>Questions?</vt:lpstr>
      <vt:lpstr>Further reading list</vt:lpstr>
      <vt:lpstr>Supplementary slides </vt:lpstr>
      <vt:lpstr>Understanding Disability </vt:lpstr>
      <vt:lpstr>Poor WASH in HCFs impacts women    </vt:lpstr>
      <vt:lpstr>Case study: ‘user-friendly WASH in HCF’ in Cambodia</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WASHFIT GEDSI module</dc:title>
  <dc:creator>Chelsea Huggett</dc:creator>
  <cp:lastModifiedBy>Microsoft account</cp:lastModifiedBy>
  <cp:revision>76</cp:revision>
  <dcterms:created xsi:type="dcterms:W3CDTF">2021-12-09T03:31:56Z</dcterms:created>
  <dcterms:modified xsi:type="dcterms:W3CDTF">2022-05-01T16:52:06Z</dcterms:modified>
</cp:coreProperties>
</file>