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722" r:id="rId2"/>
  </p:sldMasterIdLst>
  <p:notesMasterIdLst>
    <p:notesMasterId r:id="rId63"/>
  </p:notesMasterIdLst>
  <p:sldIdLst>
    <p:sldId id="256" r:id="rId3"/>
    <p:sldId id="257" r:id="rId4"/>
    <p:sldId id="1967" r:id="rId5"/>
    <p:sldId id="1969" r:id="rId6"/>
    <p:sldId id="365" r:id="rId7"/>
    <p:sldId id="1949" r:id="rId8"/>
    <p:sldId id="346" r:id="rId9"/>
    <p:sldId id="389" r:id="rId10"/>
    <p:sldId id="1948" r:id="rId11"/>
    <p:sldId id="1975" r:id="rId12"/>
    <p:sldId id="1974" r:id="rId13"/>
    <p:sldId id="396" r:id="rId14"/>
    <p:sldId id="392" r:id="rId15"/>
    <p:sldId id="383" r:id="rId16"/>
    <p:sldId id="388" r:id="rId17"/>
    <p:sldId id="1951" r:id="rId18"/>
    <p:sldId id="359" r:id="rId19"/>
    <p:sldId id="357" r:id="rId20"/>
    <p:sldId id="394" r:id="rId21"/>
    <p:sldId id="1976" r:id="rId22"/>
    <p:sldId id="1691" r:id="rId23"/>
    <p:sldId id="1692" r:id="rId24"/>
    <p:sldId id="1970" r:id="rId25"/>
    <p:sldId id="375" r:id="rId26"/>
    <p:sldId id="378" r:id="rId27"/>
    <p:sldId id="1195" r:id="rId28"/>
    <p:sldId id="376" r:id="rId29"/>
    <p:sldId id="364" r:id="rId30"/>
    <p:sldId id="363" r:id="rId31"/>
    <p:sldId id="1696" r:id="rId32"/>
    <p:sldId id="1972" r:id="rId33"/>
    <p:sldId id="1686" r:id="rId34"/>
    <p:sldId id="1689" r:id="rId35"/>
    <p:sldId id="1690" r:id="rId36"/>
    <p:sldId id="1977" r:id="rId37"/>
    <p:sldId id="1971" r:id="rId38"/>
    <p:sldId id="1952" r:id="rId39"/>
    <p:sldId id="1958" r:id="rId40"/>
    <p:sldId id="910" r:id="rId41"/>
    <p:sldId id="1953" r:id="rId42"/>
    <p:sldId id="379" r:id="rId43"/>
    <p:sldId id="393" r:id="rId44"/>
    <p:sldId id="1938" r:id="rId45"/>
    <p:sldId id="1939" r:id="rId46"/>
    <p:sldId id="1940" r:id="rId47"/>
    <p:sldId id="356" r:id="rId48"/>
    <p:sldId id="1973" r:id="rId49"/>
    <p:sldId id="1945" r:id="rId50"/>
    <p:sldId id="382" r:id="rId51"/>
    <p:sldId id="1954" r:id="rId52"/>
    <p:sldId id="1955" r:id="rId53"/>
    <p:sldId id="1950" r:id="rId54"/>
    <p:sldId id="1693" r:id="rId55"/>
    <p:sldId id="1956" r:id="rId56"/>
    <p:sldId id="386" r:id="rId57"/>
    <p:sldId id="387" r:id="rId58"/>
    <p:sldId id="1961" r:id="rId59"/>
    <p:sldId id="1966" r:id="rId60"/>
    <p:sldId id="1962" r:id="rId61"/>
    <p:sldId id="268"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FC0124-5D90-4865-803B-74E937827177}">
          <p14:sldIdLst>
            <p14:sldId id="256"/>
            <p14:sldId id="257"/>
            <p14:sldId id="1967"/>
          </p14:sldIdLst>
        </p14:section>
        <p14:section name="Part 1: Waste treatment technologies" id="{DD57506D-82A4-4231-BB74-C3C68064EDD8}">
          <p14:sldIdLst>
            <p14:sldId id="1969"/>
            <p14:sldId id="365"/>
            <p14:sldId id="1949"/>
            <p14:sldId id="346"/>
            <p14:sldId id="389"/>
            <p14:sldId id="1948"/>
            <p14:sldId id="1975"/>
            <p14:sldId id="1974"/>
            <p14:sldId id="396"/>
            <p14:sldId id="392"/>
            <p14:sldId id="383"/>
            <p14:sldId id="388"/>
            <p14:sldId id="1951"/>
            <p14:sldId id="359"/>
            <p14:sldId id="357"/>
            <p14:sldId id="394"/>
            <p14:sldId id="1976"/>
            <p14:sldId id="1691"/>
            <p14:sldId id="1692"/>
          </p14:sldIdLst>
        </p14:section>
        <p14:section name="Part 2: Climate change and health care waste" id="{DEE30AAB-FAB6-4769-BAD2-25F74073973B}">
          <p14:sldIdLst>
            <p14:sldId id="1970"/>
            <p14:sldId id="375"/>
            <p14:sldId id="378"/>
            <p14:sldId id="1195"/>
            <p14:sldId id="376"/>
            <p14:sldId id="364"/>
            <p14:sldId id="363"/>
            <p14:sldId id="1696"/>
          </p14:sldIdLst>
        </p14:section>
        <p14:section name="Part 3: Climate change and waste" id="{F126BEFB-6002-4FAD-8174-83C2A3873010}">
          <p14:sldIdLst>
            <p14:sldId id="1972"/>
            <p14:sldId id="1686"/>
            <p14:sldId id="1689"/>
            <p14:sldId id="1690"/>
            <p14:sldId id="1977"/>
          </p14:sldIdLst>
        </p14:section>
        <p14:section name="Part 4: Improving health care waste practices" id="{262870D1-84BA-4851-8485-84D36D027FD1}">
          <p14:sldIdLst>
            <p14:sldId id="1971"/>
            <p14:sldId id="1952"/>
            <p14:sldId id="1958"/>
            <p14:sldId id="910"/>
            <p14:sldId id="1953"/>
            <p14:sldId id="379"/>
            <p14:sldId id="393"/>
          </p14:sldIdLst>
        </p14:section>
        <p14:section name="Supplementary resources and further reading" id="{AC8EE7EA-E5BD-4BA4-B95B-99F6841D45FA}">
          <p14:sldIdLst>
            <p14:sldId id="1938"/>
            <p14:sldId id="1939"/>
            <p14:sldId id="1940"/>
            <p14:sldId id="356"/>
            <p14:sldId id="1973"/>
            <p14:sldId id="1945"/>
            <p14:sldId id="382"/>
            <p14:sldId id="1954"/>
            <p14:sldId id="1955"/>
            <p14:sldId id="1950"/>
            <p14:sldId id="1693"/>
            <p14:sldId id="1956"/>
            <p14:sldId id="386"/>
            <p14:sldId id="387"/>
            <p14:sldId id="1961"/>
            <p14:sldId id="1966"/>
            <p14:sldId id="1962"/>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STORR" initials="JS" lastIdx="17" clrIdx="0">
    <p:extLst>
      <p:ext uri="{19B8F6BF-5375-455C-9EA6-DF929625EA0E}">
        <p15:presenceInfo xmlns:p15="http://schemas.microsoft.com/office/powerpoint/2012/main" userId="JULIE STORR" providerId="None"/>
      </p:ext>
    </p:extLst>
  </p:cmAuthor>
  <p:cmAuthor id="2" name="HAYTER, Arabella" initials="HA"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1" autoAdjust="0"/>
    <p:restoredTop sz="81019" autoAdjust="0"/>
  </p:normalViewPr>
  <p:slideViewPr>
    <p:cSldViewPr snapToGrid="0" snapToObjects="1">
      <p:cViewPr varScale="1">
        <p:scale>
          <a:sx n="89" d="100"/>
          <a:sy n="89" d="100"/>
        </p:scale>
        <p:origin x="624" y="176"/>
      </p:cViewPr>
      <p:guideLst/>
    </p:cSldViewPr>
  </p:slideViewPr>
  <p:notesTextViewPr>
    <p:cViewPr>
      <p:scale>
        <a:sx n="1" d="1"/>
        <a:sy n="1" d="1"/>
      </p:scale>
      <p:origin x="0" y="0"/>
    </p:cViewPr>
  </p:notesTextViewPr>
  <p:sorterViewPr>
    <p:cViewPr>
      <p:scale>
        <a:sx n="170" d="100"/>
        <a:sy n="170" d="100"/>
      </p:scale>
      <p:origin x="0" y="-30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waste</c:v>
                </c:pt>
                <c:pt idx="1">
                  <c:v>Recycable</c:v>
                </c:pt>
                <c:pt idx="2">
                  <c:v>Hazardous</c:v>
                </c:pt>
              </c:strCache>
            </c:strRef>
          </c:cat>
          <c:val>
            <c:numRef>
              <c:f>Sheet1!$B$2:$B$4</c:f>
              <c:numCache>
                <c:formatCode>#,##0</c:formatCode>
                <c:ptCount val="3"/>
                <c:pt idx="0">
                  <c:v>28800</c:v>
                </c:pt>
                <c:pt idx="1">
                  <c:v>11520</c:v>
                </c:pt>
                <c:pt idx="2">
                  <c:v>4320</c:v>
                </c:pt>
              </c:numCache>
            </c:numRef>
          </c:val>
          <c:extLst>
            <c:ext xmlns:c16="http://schemas.microsoft.com/office/drawing/2014/chart" uri="{C3380CC4-5D6E-409C-BE32-E72D297353CC}">
              <c16:uniqueId val="{00000000-51EE-4563-BCA8-50CADC4DFB01}"/>
            </c:ext>
          </c:extLst>
        </c:ser>
        <c:dLbls>
          <c:showLegendKey val="0"/>
          <c:showVal val="0"/>
          <c:showCatName val="0"/>
          <c:showSerName val="0"/>
          <c:showPercent val="0"/>
          <c:showBubbleSize val="0"/>
        </c:dLbls>
        <c:gapWidth val="219"/>
        <c:overlap val="-27"/>
        <c:axId val="661891600"/>
        <c:axId val="661890616"/>
      </c:barChart>
      <c:catAx>
        <c:axId val="66189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890616"/>
        <c:crosses val="autoZero"/>
        <c:auto val="1"/>
        <c:lblAlgn val="ctr"/>
        <c:lblOffset val="100"/>
        <c:noMultiLvlLbl val="0"/>
      </c:catAx>
      <c:valAx>
        <c:axId val="661890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89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accent1">
            <a:lumMod val="50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dirty="0">
              <a:latin typeface="Arial Narrow" panose="020B0606020202030204" pitchFamily="34" charset="0"/>
            </a:rPr>
            <a:t>Generation/</a:t>
          </a:r>
        </a:p>
        <a:p>
          <a:r>
            <a:rPr lang="en-US" dirty="0">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tx2"/>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tx2"/>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dirty="0">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tx2"/>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tx1"/>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tx2"/>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tx2"/>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tx2"/>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63D5BD-687F-4F1D-940F-8A9229A6055A}" type="doc">
      <dgm:prSet loTypeId="urn:microsoft.com/office/officeart/2005/8/layout/arrow2" loCatId="process" qsTypeId="urn:microsoft.com/office/officeart/2005/8/quickstyle/simple1" qsCatId="simple" csTypeId="urn:microsoft.com/office/officeart/2005/8/colors/accent1_2" csCatId="accent1" phldr="1"/>
      <dgm:spPr/>
    </dgm:pt>
    <dgm:pt modelId="{2163CCBA-7C01-4535-8C9C-28FD37D93E65}">
      <dgm:prSet phldrT="[Text]" custT="1"/>
      <dgm:spPr/>
      <dgm:t>
        <a:bodyPr/>
        <a:lstStyle/>
        <a:p>
          <a:r>
            <a:rPr lang="en-US" sz="2000" dirty="0">
              <a:solidFill>
                <a:schemeClr val="tx1">
                  <a:lumMod val="40000"/>
                  <a:lumOff val="60000"/>
                </a:schemeClr>
              </a:solidFill>
              <a:latin typeface="Arial" panose="020B0604020202020204" pitchFamily="34" charset="0"/>
              <a:cs typeface="Arial" panose="020B0604020202020204" pitchFamily="34" charset="0"/>
            </a:rPr>
            <a:t>Training on waste segregation &amp; rationale use of PPE </a:t>
          </a:r>
        </a:p>
        <a:p>
          <a:br>
            <a:rPr lang="en-US" sz="2000" dirty="0">
              <a:solidFill>
                <a:schemeClr val="tx1">
                  <a:lumMod val="40000"/>
                  <a:lumOff val="60000"/>
                </a:schemeClr>
              </a:solidFill>
              <a:latin typeface="Arial" panose="020B0604020202020204" pitchFamily="34" charset="0"/>
              <a:cs typeface="Arial" panose="020B0604020202020204" pitchFamily="34" charset="0"/>
            </a:rPr>
          </a:br>
          <a:r>
            <a:rPr lang="en-US" sz="2000" dirty="0">
              <a:solidFill>
                <a:schemeClr val="tx1">
                  <a:lumMod val="40000"/>
                  <a:lumOff val="60000"/>
                </a:schemeClr>
              </a:solidFill>
              <a:latin typeface="Arial" panose="020B0604020202020204" pitchFamily="34" charset="0"/>
              <a:cs typeface="Arial" panose="020B0604020202020204" pitchFamily="34" charset="0"/>
            </a:rPr>
            <a:t>Reminders at points of care</a:t>
          </a:r>
        </a:p>
      </dgm:t>
    </dgm:pt>
    <dgm:pt modelId="{60556EA1-31BC-4789-86B5-16F97F55E0F7}" type="parTrans" cxnId="{BB8DC8C8-E82D-499F-B685-F0E2AD0F9494}">
      <dgm:prSet/>
      <dgm:spPr/>
      <dgm:t>
        <a:bodyPr/>
        <a:lstStyle/>
        <a:p>
          <a:endParaRPr lang="en-US" sz="1600">
            <a:latin typeface="Arial" panose="020B0604020202020204" pitchFamily="34" charset="0"/>
            <a:cs typeface="Arial" panose="020B0604020202020204" pitchFamily="34" charset="0"/>
          </a:endParaRPr>
        </a:p>
      </dgm:t>
    </dgm:pt>
    <dgm:pt modelId="{7DF5BD2E-EF9D-403E-8906-9420C6F12812}" type="sibTrans" cxnId="{BB8DC8C8-E82D-499F-B685-F0E2AD0F9494}">
      <dgm:prSet/>
      <dgm:spPr/>
      <dgm:t>
        <a:bodyPr/>
        <a:lstStyle/>
        <a:p>
          <a:endParaRPr lang="en-US" sz="1600">
            <a:latin typeface="Arial" panose="020B0604020202020204" pitchFamily="34" charset="0"/>
            <a:cs typeface="Arial" panose="020B0604020202020204" pitchFamily="34" charset="0"/>
          </a:endParaRPr>
        </a:p>
      </dgm:t>
    </dgm:pt>
    <dgm:pt modelId="{E58AEBC9-F7DF-40E8-BB0A-7B71FC8EF49B}">
      <dgm:prSet phldrT="[Text]" custT="1"/>
      <dgm:spPr/>
      <dgm:t>
        <a:bodyPr/>
        <a:lstStyle/>
        <a:p>
          <a:r>
            <a:rPr lang="en-US" sz="2000" dirty="0">
              <a:solidFill>
                <a:schemeClr val="tx1">
                  <a:lumMod val="50000"/>
                </a:schemeClr>
              </a:solidFill>
              <a:latin typeface="Arial" panose="020B0604020202020204" pitchFamily="34" charset="0"/>
              <a:cs typeface="Arial" panose="020B0604020202020204" pitchFamily="34" charset="0"/>
            </a:rPr>
            <a:t>Develop reverse logistics system: </a:t>
          </a:r>
        </a:p>
        <a:p>
          <a:r>
            <a:rPr lang="en-US" sz="2000" dirty="0">
              <a:solidFill>
                <a:schemeClr val="tx1">
                  <a:lumMod val="50000"/>
                </a:schemeClr>
              </a:solidFill>
              <a:latin typeface="Arial" panose="020B0604020202020204" pitchFamily="34" charset="0"/>
              <a:cs typeface="Arial" panose="020B0604020202020204" pitchFamily="34" charset="0"/>
            </a:rPr>
            <a:t>Waste is regularly &amp; safely transported to centralized plan with non-burn technology </a:t>
          </a:r>
        </a:p>
      </dgm:t>
    </dgm:pt>
    <dgm:pt modelId="{DE0860F0-C2DC-4AA7-B89C-AE83BC3058EF}" type="parTrans" cxnId="{CC23CCF2-B8B5-4D97-AF2A-BC7DB75AD91C}">
      <dgm:prSet/>
      <dgm:spPr/>
      <dgm:t>
        <a:bodyPr/>
        <a:lstStyle/>
        <a:p>
          <a:endParaRPr lang="en-US" sz="1600">
            <a:latin typeface="Arial" panose="020B0604020202020204" pitchFamily="34" charset="0"/>
            <a:cs typeface="Arial" panose="020B0604020202020204" pitchFamily="34" charset="0"/>
          </a:endParaRPr>
        </a:p>
      </dgm:t>
    </dgm:pt>
    <dgm:pt modelId="{917F4DB8-22A2-41BC-9558-38D295870B38}" type="sibTrans" cxnId="{CC23CCF2-B8B5-4D97-AF2A-BC7DB75AD91C}">
      <dgm:prSet/>
      <dgm:spPr/>
      <dgm:t>
        <a:bodyPr/>
        <a:lstStyle/>
        <a:p>
          <a:endParaRPr lang="en-US" sz="1600">
            <a:latin typeface="Arial" panose="020B0604020202020204" pitchFamily="34" charset="0"/>
            <a:cs typeface="Arial" panose="020B0604020202020204" pitchFamily="34" charset="0"/>
          </a:endParaRPr>
        </a:p>
      </dgm:t>
    </dgm:pt>
    <dgm:pt modelId="{F51AA62B-B90F-4413-B769-8A0655EE6FEF}">
      <dgm:prSet phldrT="[Text]" custT="1"/>
      <dgm:spPr/>
      <dgm:t>
        <a:bodyPr/>
        <a:lstStyle/>
        <a:p>
          <a:r>
            <a:rPr lang="en-US" sz="2000" dirty="0">
              <a:solidFill>
                <a:schemeClr val="tx2"/>
              </a:solidFill>
              <a:latin typeface="Arial" panose="020B0604020202020204" pitchFamily="34" charset="0"/>
              <a:cs typeface="Arial" panose="020B0604020202020204" pitchFamily="34" charset="0"/>
            </a:rPr>
            <a:t>Build lockable, covered storage areas</a:t>
          </a:r>
        </a:p>
        <a:p>
          <a:r>
            <a:rPr lang="en-US" sz="2000" dirty="0">
              <a:solidFill>
                <a:schemeClr val="tx2"/>
              </a:solidFill>
              <a:latin typeface="Arial" panose="020B0604020202020204" pitchFamily="34" charset="0"/>
              <a:cs typeface="Arial" panose="020B0604020202020204" pitchFamily="34" charset="0"/>
            </a:rPr>
            <a:t> </a:t>
          </a: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Build low-cost incinerator as interim solution </a:t>
          </a:r>
        </a:p>
      </dgm:t>
    </dgm:pt>
    <dgm:pt modelId="{15027847-271B-439C-9247-B42368A142B7}" type="parTrans" cxnId="{8A47844B-FE62-425E-9B36-43BED3FD935B}">
      <dgm:prSet/>
      <dgm:spPr/>
      <dgm:t>
        <a:bodyPr/>
        <a:lstStyle/>
        <a:p>
          <a:endParaRPr lang="en-US" sz="1600">
            <a:latin typeface="Arial" panose="020B0604020202020204" pitchFamily="34" charset="0"/>
            <a:cs typeface="Arial" panose="020B0604020202020204" pitchFamily="34" charset="0"/>
          </a:endParaRPr>
        </a:p>
      </dgm:t>
    </dgm:pt>
    <dgm:pt modelId="{93043C13-81B4-47EB-BC4D-B531AB3F10F4}" type="sibTrans" cxnId="{8A47844B-FE62-425E-9B36-43BED3FD935B}">
      <dgm:prSet/>
      <dgm:spPr/>
      <dgm:t>
        <a:bodyPr/>
        <a:lstStyle/>
        <a:p>
          <a:endParaRPr lang="en-US" sz="1600">
            <a:latin typeface="Arial" panose="020B0604020202020204" pitchFamily="34" charset="0"/>
            <a:cs typeface="Arial" panose="020B0604020202020204" pitchFamily="34" charset="0"/>
          </a:endParaRPr>
        </a:p>
      </dgm:t>
    </dgm:pt>
    <dgm:pt modelId="{2F79D4A6-0F92-4070-AA22-549E62C458E6}" type="pres">
      <dgm:prSet presAssocID="{F263D5BD-687F-4F1D-940F-8A9229A6055A}" presName="arrowDiagram" presStyleCnt="0">
        <dgm:presLayoutVars>
          <dgm:chMax val="5"/>
          <dgm:dir/>
          <dgm:resizeHandles val="exact"/>
        </dgm:presLayoutVars>
      </dgm:prSet>
      <dgm:spPr/>
    </dgm:pt>
    <dgm:pt modelId="{8E6B4674-FF7C-44AB-8A20-C33604C77363}" type="pres">
      <dgm:prSet presAssocID="{F263D5BD-687F-4F1D-940F-8A9229A6055A}" presName="arrow" presStyleLbl="bgShp" presStyleIdx="0" presStyleCnt="1" custLinFactNeighborY="-235"/>
      <dgm:spPr/>
    </dgm:pt>
    <dgm:pt modelId="{6D593707-0484-4DB5-A109-4D9BCDBD0137}" type="pres">
      <dgm:prSet presAssocID="{F263D5BD-687F-4F1D-940F-8A9229A6055A}" presName="arrowDiagram3" presStyleCnt="0"/>
      <dgm:spPr/>
    </dgm:pt>
    <dgm:pt modelId="{F45FDAD9-F5CC-43D0-A182-394D484F0C5E}" type="pres">
      <dgm:prSet presAssocID="{2163CCBA-7C01-4535-8C9C-28FD37D93E65}" presName="bullet3a" presStyleLbl="node1" presStyleIdx="0" presStyleCnt="3"/>
      <dgm:spPr/>
    </dgm:pt>
    <dgm:pt modelId="{13169702-2DD3-48A9-8D57-1B4D71C56C0B}" type="pres">
      <dgm:prSet presAssocID="{2163CCBA-7C01-4535-8C9C-28FD37D93E65}" presName="textBox3a" presStyleLbl="revTx" presStyleIdx="0" presStyleCnt="3" custScaleX="147334" custScaleY="44219" custLinFactNeighborX="-34913" custLinFactNeighborY="-12281">
        <dgm:presLayoutVars>
          <dgm:bulletEnabled val="1"/>
        </dgm:presLayoutVars>
      </dgm:prSet>
      <dgm:spPr/>
    </dgm:pt>
    <dgm:pt modelId="{903F9C44-2610-4348-BEFE-ADEE461A70E9}" type="pres">
      <dgm:prSet presAssocID="{F51AA62B-B90F-4413-B769-8A0655EE6FEF}" presName="bullet3b" presStyleLbl="node1" presStyleIdx="1" presStyleCnt="3"/>
      <dgm:spPr/>
    </dgm:pt>
    <dgm:pt modelId="{DF705D52-A44E-42CF-8877-DD9528FC8A82}" type="pres">
      <dgm:prSet presAssocID="{F51AA62B-B90F-4413-B769-8A0655EE6FEF}" presName="textBox3b" presStyleLbl="revTx" presStyleIdx="1" presStyleCnt="3" custLinFactNeighborX="-39431" custLinFactNeighborY="-36894">
        <dgm:presLayoutVars>
          <dgm:bulletEnabled val="1"/>
        </dgm:presLayoutVars>
      </dgm:prSet>
      <dgm:spPr/>
    </dgm:pt>
    <dgm:pt modelId="{4BDC6AB7-8015-401B-A1C1-7C72491E4BD4}" type="pres">
      <dgm:prSet presAssocID="{E58AEBC9-F7DF-40E8-BB0A-7B71FC8EF49B}" presName="bullet3c" presStyleLbl="node1" presStyleIdx="2" presStyleCnt="3"/>
      <dgm:spPr/>
    </dgm:pt>
    <dgm:pt modelId="{E1ED3360-E6F9-40CA-9A38-BD84794EED6F}" type="pres">
      <dgm:prSet presAssocID="{E58AEBC9-F7DF-40E8-BB0A-7B71FC8EF49B}" presName="textBox3c" presStyleLbl="revTx" presStyleIdx="2" presStyleCnt="3" custScaleX="165023" custScaleY="48470" custLinFactNeighborX="59922" custLinFactNeighborY="-43976">
        <dgm:presLayoutVars>
          <dgm:bulletEnabled val="1"/>
        </dgm:presLayoutVars>
      </dgm:prSet>
      <dgm:spPr/>
    </dgm:pt>
  </dgm:ptLst>
  <dgm:cxnLst>
    <dgm:cxn modelId="{CC60CD0F-D127-4441-8A77-1935FDCE1B65}" type="presOf" srcId="{2163CCBA-7C01-4535-8C9C-28FD37D93E65}" destId="{13169702-2DD3-48A9-8D57-1B4D71C56C0B}" srcOrd="0" destOrd="0" presId="urn:microsoft.com/office/officeart/2005/8/layout/arrow2"/>
    <dgm:cxn modelId="{45355834-E6ED-4593-AADD-74E6A1DAAEF9}" type="presOf" srcId="{F51AA62B-B90F-4413-B769-8A0655EE6FEF}" destId="{DF705D52-A44E-42CF-8877-DD9528FC8A82}" srcOrd="0" destOrd="0" presId="urn:microsoft.com/office/officeart/2005/8/layout/arrow2"/>
    <dgm:cxn modelId="{8A47844B-FE62-425E-9B36-43BED3FD935B}" srcId="{F263D5BD-687F-4F1D-940F-8A9229A6055A}" destId="{F51AA62B-B90F-4413-B769-8A0655EE6FEF}" srcOrd="1" destOrd="0" parTransId="{15027847-271B-439C-9247-B42368A142B7}" sibTransId="{93043C13-81B4-47EB-BC4D-B531AB3F10F4}"/>
    <dgm:cxn modelId="{DAE5DE59-6D06-4E7C-AD32-DB08DC424F4A}" type="presOf" srcId="{F263D5BD-687F-4F1D-940F-8A9229A6055A}" destId="{2F79D4A6-0F92-4070-AA22-549E62C458E6}" srcOrd="0" destOrd="0" presId="urn:microsoft.com/office/officeart/2005/8/layout/arrow2"/>
    <dgm:cxn modelId="{365EE696-A93E-4252-B9C8-34F803AC745B}" type="presOf" srcId="{E58AEBC9-F7DF-40E8-BB0A-7B71FC8EF49B}" destId="{E1ED3360-E6F9-40CA-9A38-BD84794EED6F}" srcOrd="0" destOrd="0" presId="urn:microsoft.com/office/officeart/2005/8/layout/arrow2"/>
    <dgm:cxn modelId="{BB8DC8C8-E82D-499F-B685-F0E2AD0F9494}" srcId="{F263D5BD-687F-4F1D-940F-8A9229A6055A}" destId="{2163CCBA-7C01-4535-8C9C-28FD37D93E65}" srcOrd="0" destOrd="0" parTransId="{60556EA1-31BC-4789-86B5-16F97F55E0F7}" sibTransId="{7DF5BD2E-EF9D-403E-8906-9420C6F12812}"/>
    <dgm:cxn modelId="{CC23CCF2-B8B5-4D97-AF2A-BC7DB75AD91C}" srcId="{F263D5BD-687F-4F1D-940F-8A9229A6055A}" destId="{E58AEBC9-F7DF-40E8-BB0A-7B71FC8EF49B}" srcOrd="2" destOrd="0" parTransId="{DE0860F0-C2DC-4AA7-B89C-AE83BC3058EF}" sibTransId="{917F4DB8-22A2-41BC-9558-38D295870B38}"/>
    <dgm:cxn modelId="{8D5845E2-7889-4A9C-B49A-E15E8C587737}" type="presParOf" srcId="{2F79D4A6-0F92-4070-AA22-549E62C458E6}" destId="{8E6B4674-FF7C-44AB-8A20-C33604C77363}" srcOrd="0" destOrd="0" presId="urn:microsoft.com/office/officeart/2005/8/layout/arrow2"/>
    <dgm:cxn modelId="{C15AE6E3-EF2E-4445-A012-426E23C12F33}" type="presParOf" srcId="{2F79D4A6-0F92-4070-AA22-549E62C458E6}" destId="{6D593707-0484-4DB5-A109-4D9BCDBD0137}" srcOrd="1" destOrd="0" presId="urn:microsoft.com/office/officeart/2005/8/layout/arrow2"/>
    <dgm:cxn modelId="{071D066C-ED25-48CB-BA19-779FE94EF5DA}" type="presParOf" srcId="{6D593707-0484-4DB5-A109-4D9BCDBD0137}" destId="{F45FDAD9-F5CC-43D0-A182-394D484F0C5E}" srcOrd="0" destOrd="0" presId="urn:microsoft.com/office/officeart/2005/8/layout/arrow2"/>
    <dgm:cxn modelId="{793147CF-4C2E-49C5-8F89-93771E47A416}" type="presParOf" srcId="{6D593707-0484-4DB5-A109-4D9BCDBD0137}" destId="{13169702-2DD3-48A9-8D57-1B4D71C56C0B}" srcOrd="1" destOrd="0" presId="urn:microsoft.com/office/officeart/2005/8/layout/arrow2"/>
    <dgm:cxn modelId="{F34A4BE8-E8A3-4607-B527-62D4E16D8F5C}" type="presParOf" srcId="{6D593707-0484-4DB5-A109-4D9BCDBD0137}" destId="{903F9C44-2610-4348-BEFE-ADEE461A70E9}" srcOrd="2" destOrd="0" presId="urn:microsoft.com/office/officeart/2005/8/layout/arrow2"/>
    <dgm:cxn modelId="{F77DF60D-5555-4F84-9EB1-C83612FBA5C2}" type="presParOf" srcId="{6D593707-0484-4DB5-A109-4D9BCDBD0137}" destId="{DF705D52-A44E-42CF-8877-DD9528FC8A82}" srcOrd="3" destOrd="0" presId="urn:microsoft.com/office/officeart/2005/8/layout/arrow2"/>
    <dgm:cxn modelId="{09226A9D-911B-4EA9-B896-4686C1BF4A50}" type="presParOf" srcId="{6D593707-0484-4DB5-A109-4D9BCDBD0137}" destId="{4BDC6AB7-8015-401B-A1C1-7C72491E4BD4}" srcOrd="4" destOrd="0" presId="urn:microsoft.com/office/officeart/2005/8/layout/arrow2"/>
    <dgm:cxn modelId="{A21C9685-D325-41C6-8B8B-6B4BE9847422}" type="presParOf" srcId="{6D593707-0484-4DB5-A109-4D9BCDBD0137}" destId="{E1ED3360-E6F9-40CA-9A38-BD84794EED6F}"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tx2"/>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tx2"/>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tx2"/>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tx2"/>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tx2"/>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accent1">
            <a:lumMod val="50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rgbClr val="00B0F0"/>
        </a:solidFill>
      </dgm:spPr>
      <dgm:t>
        <a:bodyPr/>
        <a:lstStyle/>
        <a:p>
          <a:r>
            <a:rPr lang="en-US" dirty="0">
              <a:latin typeface="Arial Narrow" panose="020B0606020202030204" pitchFamily="34" charset="0"/>
            </a:rPr>
            <a:t>Generation/</a:t>
          </a:r>
        </a:p>
        <a:p>
          <a:r>
            <a:rPr lang="en-US" dirty="0">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tx2"/>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tx2"/>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tx2"/>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dirty="0">
              <a:latin typeface="Arial Narrow" panose="020B0606020202030204" pitchFamily="34" charset="0"/>
            </a:rPr>
            <a:t>Generation/</a:t>
          </a:r>
        </a:p>
        <a:p>
          <a:r>
            <a:rPr lang="en-US" dirty="0">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tx2"/>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tx2"/>
        </a:solidFill>
      </dgm:spPr>
      <dgm:t>
        <a:bodyPr/>
        <a:lstStyle/>
        <a:p>
          <a:r>
            <a:rPr lang="en-US" dirty="0">
              <a:latin typeface="Arial Narrow" panose="020B0606020202030204" pitchFamily="34" charset="0"/>
            </a:rPr>
            <a:t>Generation/</a:t>
          </a:r>
        </a:p>
        <a:p>
          <a:r>
            <a:rPr lang="en-US" dirty="0">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tx2"/>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dirty="0">
              <a:latin typeface="Arial Narrow" panose="020B0606020202030204" pitchFamily="34" charset="0"/>
            </a:rPr>
            <a:t>Generation/</a:t>
          </a:r>
        </a:p>
        <a:p>
          <a:r>
            <a:rPr lang="en-US" dirty="0">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tx2"/>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tx2"/>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dirty="0">
              <a:latin typeface="Arial Narrow" panose="020B0606020202030204" pitchFamily="34" charset="0"/>
            </a:rPr>
            <a:t>Generation/</a:t>
          </a:r>
        </a:p>
        <a:p>
          <a:r>
            <a:rPr lang="en-US" dirty="0">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dirty="0">
              <a:latin typeface="Arial Narrow" panose="020B0606020202030204" pitchFamily="34" charset="0"/>
            </a:rPr>
            <a:t>Generation/</a:t>
          </a:r>
        </a:p>
        <a:p>
          <a:r>
            <a:rPr lang="en-US" dirty="0">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rPr>
            <a:t>Segregation</a:t>
          </a:r>
        </a:p>
      </dgm:t>
    </dgm:pt>
    <dgm:pt modelId="{E3BC35A4-57B8-484E-BDB7-9BAEBD8A9B63}" type="parTrans" cxnId="{FEE274DB-8A71-4683-B77C-D2B2F9CCDAA9}">
      <dgm:prSet/>
      <dgm:spPr/>
      <dgm:t>
        <a:bodyPr/>
        <a:lstStyle/>
        <a:p>
          <a:endParaRPr lang="en-US"/>
        </a:p>
      </dgm:t>
    </dgm:pt>
    <dgm:pt modelId="{9355D6DB-7807-4A8A-B477-3C6E88217BF5}" type="sibTrans" cxnId="{FEE274DB-8A71-4683-B77C-D2B2F9CCDAA9}">
      <dgm:prSet/>
      <dgm:spPr/>
      <dgm:t>
        <a:bodyPr/>
        <a:lstStyle/>
        <a:p>
          <a:endParaRPr lang="en-US"/>
        </a:p>
      </dgm:t>
    </dgm:pt>
    <dgm:pt modelId="{661C048F-4251-4D35-B6B8-7E42BBC7C588}">
      <dgm:prSet/>
      <dgm:spPr>
        <a:solidFill>
          <a:schemeClr val="bg2">
            <a:lumMod val="75000"/>
          </a:schemeClr>
        </a:solidFill>
      </dgm:spPr>
      <dgm:t>
        <a:bodyPr/>
        <a:lstStyle/>
        <a:p>
          <a:r>
            <a:rPr lang="en-US" dirty="0">
              <a:solidFill>
                <a:schemeClr val="bg1"/>
              </a:solidFill>
            </a:rPr>
            <a:t>Collection</a:t>
          </a:r>
        </a:p>
      </dgm:t>
    </dgm:pt>
    <dgm:pt modelId="{4516032C-48C6-45BC-906F-1A70CDECFC67}" type="parTrans" cxnId="{982CA916-9CCC-4EC0-8071-5EFD533740A8}">
      <dgm:prSet/>
      <dgm:spPr/>
      <dgm:t>
        <a:bodyPr/>
        <a:lstStyle/>
        <a:p>
          <a:endParaRPr lang="en-US"/>
        </a:p>
      </dgm:t>
    </dgm:pt>
    <dgm:pt modelId="{9B281298-CD60-423D-A2FB-ECFB2F7EE2D1}" type="sibTrans" cxnId="{982CA916-9CCC-4EC0-8071-5EFD533740A8}">
      <dgm:prSet/>
      <dgm:spPr/>
      <dgm:t>
        <a:bodyPr/>
        <a:lstStyle/>
        <a:p>
          <a:endParaRPr lang="en-US"/>
        </a:p>
      </dgm:t>
    </dgm:pt>
    <dgm:pt modelId="{067A466F-72F5-4C9A-B0CB-051CF1BBDED6}">
      <dgm:prSet phldrT="[Text]"/>
      <dgm:spPr>
        <a:solidFill>
          <a:schemeClr val="bg2">
            <a:lumMod val="75000"/>
          </a:schemeClr>
        </a:solidFill>
      </dgm:spPr>
      <dgm:t>
        <a:bodyPr/>
        <a:lstStyle/>
        <a:p>
          <a:r>
            <a:rPr lang="en-US" dirty="0">
              <a:solidFill>
                <a:schemeClr val="bg1"/>
              </a:solidFill>
            </a:rPr>
            <a:t>Transport</a:t>
          </a:r>
        </a:p>
      </dgm:t>
    </dgm:pt>
    <dgm:pt modelId="{D1DDEBC7-2A4B-4F47-A4A4-EE0A7A2FBB5F}" type="parTrans" cxnId="{B5B2F14C-01A3-4BE9-B9EF-75137BA09247}">
      <dgm:prSet/>
      <dgm:spPr/>
      <dgm:t>
        <a:bodyPr/>
        <a:lstStyle/>
        <a:p>
          <a:endParaRPr lang="en-US"/>
        </a:p>
      </dgm:t>
    </dgm:pt>
    <dgm:pt modelId="{6BE1BB1F-307A-43FF-8BE7-6E5AFC1FCF1C}" type="sibTrans" cxnId="{B5B2F14C-01A3-4BE9-B9EF-75137BA09247}">
      <dgm:prSet/>
      <dgm:spPr/>
      <dgm:t>
        <a:bodyPr/>
        <a:lstStyle/>
        <a:p>
          <a:endParaRPr lang="en-US"/>
        </a:p>
      </dgm:t>
    </dgm:pt>
    <dgm:pt modelId="{289C2035-129D-4326-8F19-692A227857A5}">
      <dgm:prSet phldrT="[Text]"/>
      <dgm:spPr>
        <a:solidFill>
          <a:schemeClr val="tx2"/>
        </a:solidFill>
      </dgm:spPr>
      <dgm:t>
        <a:bodyPr/>
        <a:lstStyle/>
        <a:p>
          <a:r>
            <a:rPr lang="en-US" dirty="0">
              <a:solidFill>
                <a:schemeClr val="bg1"/>
              </a:solidFill>
            </a:rPr>
            <a:t>Storage</a:t>
          </a:r>
        </a:p>
      </dgm:t>
    </dgm:pt>
    <dgm:pt modelId="{973A7367-7AED-4532-9A66-D4B3194EDBF0}" type="parTrans" cxnId="{716F612E-9662-43D6-B9C2-42E990AA0837}">
      <dgm:prSet/>
      <dgm:spPr/>
      <dgm:t>
        <a:bodyPr/>
        <a:lstStyle/>
        <a:p>
          <a:endParaRPr lang="en-US"/>
        </a:p>
      </dgm:t>
    </dgm:pt>
    <dgm:pt modelId="{94EA1E6B-891E-4F51-8895-FDD73DF886F0}" type="sibTrans" cxnId="{716F612E-9662-43D6-B9C2-42E990AA0837}">
      <dgm:prSet/>
      <dgm:spPr/>
      <dgm:t>
        <a:bodyPr/>
        <a:lstStyle/>
        <a:p>
          <a:endParaRPr lang="en-US"/>
        </a:p>
      </dgm:t>
    </dgm:pt>
    <dgm:pt modelId="{CAFDCC74-F2E8-4A65-AAB8-6673502293FF}">
      <dgm:prSet phldrT="[Text]"/>
      <dgm:spPr>
        <a:solidFill>
          <a:schemeClr val="bg2">
            <a:lumMod val="75000"/>
          </a:schemeClr>
        </a:solidFill>
      </dgm:spPr>
      <dgm:t>
        <a:bodyPr/>
        <a:lstStyle/>
        <a:p>
          <a:r>
            <a:rPr lang="en-US" dirty="0">
              <a:solidFill>
                <a:schemeClr val="bg1"/>
              </a:solidFill>
            </a:rPr>
            <a:t>Treatment</a:t>
          </a:r>
        </a:p>
      </dgm:t>
    </dgm:pt>
    <dgm:pt modelId="{2E2B43B2-8D09-4277-B725-5A78F3DC9782}" type="parTrans" cxnId="{F5AEA12B-CEFA-4C79-BD96-F1A729B1749E}">
      <dgm:prSet/>
      <dgm:spPr/>
      <dgm:t>
        <a:bodyPr/>
        <a:lstStyle/>
        <a:p>
          <a:endParaRPr lang="en-US"/>
        </a:p>
      </dgm:t>
    </dgm:pt>
    <dgm:pt modelId="{69A395E3-BC93-4A87-B9F5-ED755B415933}" type="sibTrans" cxnId="{F5AEA12B-CEFA-4C79-BD96-F1A729B1749E}">
      <dgm:prSet/>
      <dgm:spPr/>
      <dgm:t>
        <a:bodyPr/>
        <a:lstStyle/>
        <a:p>
          <a:endParaRPr lang="en-US"/>
        </a:p>
      </dgm:t>
    </dgm:pt>
    <dgm:pt modelId="{F81D414C-7D4F-4C3F-9A28-AF211AFB2479}">
      <dgm:prSet phldrT="[Text]"/>
      <dgm:spPr>
        <a:solidFill>
          <a:schemeClr val="bg2">
            <a:lumMod val="75000"/>
          </a:schemeClr>
        </a:solidFill>
      </dgm:spPr>
      <dgm:t>
        <a:bodyPr/>
        <a:lstStyle/>
        <a:p>
          <a:r>
            <a:rPr lang="en-US" dirty="0">
              <a:solidFill>
                <a:schemeClr val="bg1"/>
              </a:solidFill>
            </a:rPr>
            <a:t>Final disposal</a:t>
          </a:r>
        </a:p>
      </dgm:t>
    </dgm:pt>
    <dgm:pt modelId="{4F4AC456-C56A-4F35-B8C5-A858909A2D31}" type="parTrans" cxnId="{B66F962D-72D2-42BD-8713-6E7CABB5962D}">
      <dgm:prSet/>
      <dgm:spPr/>
      <dgm:t>
        <a:bodyPr/>
        <a:lstStyle/>
        <a:p>
          <a:endParaRPr lang="en-US"/>
        </a:p>
      </dgm:t>
    </dgm:pt>
    <dgm:pt modelId="{64E18892-9A89-4901-8BD7-E2B6BBED5C51}" type="sibTrans" cxnId="{B66F962D-72D2-42BD-8713-6E7CABB5962D}">
      <dgm:prSet/>
      <dgm:spPr/>
      <dgm:t>
        <a:bodyPr/>
        <a:lstStyle/>
        <a:p>
          <a:endParaRPr lang="en-US"/>
        </a:p>
      </dgm:t>
    </dgm:pt>
    <dgm:pt modelId="{75EFFA3D-5E44-4C52-8346-99A4929A218B}">
      <dgm:prSet phldrT="[Text]"/>
      <dgm:spPr>
        <a:solidFill>
          <a:schemeClr val="bg2">
            <a:lumMod val="75000"/>
          </a:schemeClr>
        </a:solidFill>
      </dgm:spPr>
      <dgm:t>
        <a:bodyPr/>
        <a:lstStyle/>
        <a:p>
          <a:r>
            <a:rPr lang="en-US"/>
            <a:t>Minimization</a:t>
          </a:r>
          <a:endParaRPr lang="en-US" dirty="0">
            <a:solidFill>
              <a:schemeClr val="bg1"/>
            </a:solidFill>
          </a:endParaRPr>
        </a:p>
      </dgm:t>
    </dgm:pt>
    <dgm:pt modelId="{9F9A5383-6CAF-4C0D-BCA6-0A3B03444E39}" type="parTrans" cxnId="{E30B3928-63F7-450A-A4FE-64F760DF660D}">
      <dgm:prSet/>
      <dgm:spPr/>
      <dgm:t>
        <a:bodyPr/>
        <a:lstStyle/>
        <a:p>
          <a:endParaRPr lang="en-US"/>
        </a:p>
      </dgm:t>
    </dgm:pt>
    <dgm:pt modelId="{00CDCACA-B759-4817-9937-5C67BF5D8367}" type="sibTrans" cxnId="{E30B3928-63F7-450A-A4FE-64F760DF660D}">
      <dgm:prSet/>
      <dgm:spPr/>
      <dgm:t>
        <a:bodyPr/>
        <a:lstStyle/>
        <a:p>
          <a:endParaRPr lang="en-US"/>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B5C57A-F0B0-4B30-AB3A-DB7F48E4F66D}" type="doc">
      <dgm:prSet loTypeId="urn:microsoft.com/office/officeart/2005/8/layout/chevron1" loCatId="process" qsTypeId="urn:microsoft.com/office/officeart/2005/8/quickstyle/simple1" qsCatId="simple" csTypeId="urn:microsoft.com/office/officeart/2005/8/colors/accent1_2" csCatId="accent1" phldr="1"/>
      <dgm:spPr/>
    </dgm:pt>
    <dgm:pt modelId="{DCDE363D-DC3E-43B1-8EDE-F4367926943F}">
      <dgm:prSet/>
      <dgm:spPr>
        <a:solidFill>
          <a:schemeClr val="bg2">
            <a:lumMod val="75000"/>
          </a:schemeClr>
        </a:solidFill>
      </dgm:spPr>
      <dgm:t>
        <a:bodyPr/>
        <a:lstStyle/>
        <a:p>
          <a:r>
            <a:rPr lang="en-US" dirty="0">
              <a:solidFill>
                <a:schemeClr val="bg1"/>
              </a:solidFill>
              <a:latin typeface="Arial Narrow" panose="020B0606020202030204" pitchFamily="34" charset="0"/>
            </a:rPr>
            <a:t>Segregation</a:t>
          </a:r>
        </a:p>
      </dgm:t>
    </dgm:pt>
    <dgm:pt modelId="{E3BC35A4-57B8-484E-BDB7-9BAEBD8A9B63}" type="parTrans" cxnId="{FEE274DB-8A71-4683-B77C-D2B2F9CCDAA9}">
      <dgm:prSet/>
      <dgm:spPr/>
      <dgm:t>
        <a:bodyPr/>
        <a:lstStyle/>
        <a:p>
          <a:endParaRPr lang="en-US">
            <a:latin typeface="Arial Narrow" panose="020B0606020202030204" pitchFamily="34" charset="0"/>
          </a:endParaRPr>
        </a:p>
      </dgm:t>
    </dgm:pt>
    <dgm:pt modelId="{9355D6DB-7807-4A8A-B477-3C6E88217BF5}" type="sibTrans" cxnId="{FEE274DB-8A71-4683-B77C-D2B2F9CCDAA9}">
      <dgm:prSet/>
      <dgm:spPr/>
      <dgm:t>
        <a:bodyPr/>
        <a:lstStyle/>
        <a:p>
          <a:endParaRPr lang="en-US">
            <a:latin typeface="Arial Narrow" panose="020B0606020202030204" pitchFamily="34" charset="0"/>
          </a:endParaRPr>
        </a:p>
      </dgm:t>
    </dgm:pt>
    <dgm:pt modelId="{661C048F-4251-4D35-B6B8-7E42BBC7C588}">
      <dgm:prSet/>
      <dgm:spPr>
        <a:solidFill>
          <a:schemeClr val="bg2">
            <a:lumMod val="75000"/>
          </a:schemeClr>
        </a:solidFill>
      </dgm:spPr>
      <dgm:t>
        <a:bodyPr/>
        <a:lstStyle/>
        <a:p>
          <a:r>
            <a:rPr lang="en-US" dirty="0">
              <a:solidFill>
                <a:schemeClr val="bg1"/>
              </a:solidFill>
              <a:latin typeface="Arial Narrow" panose="020B0606020202030204" pitchFamily="34" charset="0"/>
            </a:rPr>
            <a:t>Collection</a:t>
          </a:r>
        </a:p>
      </dgm:t>
    </dgm:pt>
    <dgm:pt modelId="{4516032C-48C6-45BC-906F-1A70CDECFC67}" type="parTrans" cxnId="{982CA916-9CCC-4EC0-8071-5EFD533740A8}">
      <dgm:prSet/>
      <dgm:spPr/>
      <dgm:t>
        <a:bodyPr/>
        <a:lstStyle/>
        <a:p>
          <a:endParaRPr lang="en-US">
            <a:latin typeface="Arial Narrow" panose="020B0606020202030204" pitchFamily="34" charset="0"/>
          </a:endParaRPr>
        </a:p>
      </dgm:t>
    </dgm:pt>
    <dgm:pt modelId="{9B281298-CD60-423D-A2FB-ECFB2F7EE2D1}" type="sibTrans" cxnId="{982CA916-9CCC-4EC0-8071-5EFD533740A8}">
      <dgm:prSet/>
      <dgm:spPr/>
      <dgm:t>
        <a:bodyPr/>
        <a:lstStyle/>
        <a:p>
          <a:endParaRPr lang="en-US">
            <a:latin typeface="Arial Narrow" panose="020B0606020202030204" pitchFamily="34" charset="0"/>
          </a:endParaRPr>
        </a:p>
      </dgm:t>
    </dgm:pt>
    <dgm:pt modelId="{067A466F-72F5-4C9A-B0CB-051CF1BBDED6}">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Transport</a:t>
          </a:r>
        </a:p>
      </dgm:t>
    </dgm:pt>
    <dgm:pt modelId="{D1DDEBC7-2A4B-4F47-A4A4-EE0A7A2FBB5F}" type="parTrans" cxnId="{B5B2F14C-01A3-4BE9-B9EF-75137BA09247}">
      <dgm:prSet/>
      <dgm:spPr/>
      <dgm:t>
        <a:bodyPr/>
        <a:lstStyle/>
        <a:p>
          <a:endParaRPr lang="en-US">
            <a:latin typeface="Arial Narrow" panose="020B0606020202030204" pitchFamily="34" charset="0"/>
          </a:endParaRPr>
        </a:p>
      </dgm:t>
    </dgm:pt>
    <dgm:pt modelId="{6BE1BB1F-307A-43FF-8BE7-6E5AFC1FCF1C}" type="sibTrans" cxnId="{B5B2F14C-01A3-4BE9-B9EF-75137BA09247}">
      <dgm:prSet/>
      <dgm:spPr/>
      <dgm:t>
        <a:bodyPr/>
        <a:lstStyle/>
        <a:p>
          <a:endParaRPr lang="en-US">
            <a:latin typeface="Arial Narrow" panose="020B0606020202030204" pitchFamily="34" charset="0"/>
          </a:endParaRPr>
        </a:p>
      </dgm:t>
    </dgm:pt>
    <dgm:pt modelId="{289C2035-129D-4326-8F19-692A227857A5}">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Storage</a:t>
          </a:r>
        </a:p>
      </dgm:t>
    </dgm:pt>
    <dgm:pt modelId="{973A7367-7AED-4532-9A66-D4B3194EDBF0}" type="parTrans" cxnId="{716F612E-9662-43D6-B9C2-42E990AA0837}">
      <dgm:prSet/>
      <dgm:spPr/>
      <dgm:t>
        <a:bodyPr/>
        <a:lstStyle/>
        <a:p>
          <a:endParaRPr lang="en-US">
            <a:latin typeface="Arial Narrow" panose="020B0606020202030204" pitchFamily="34" charset="0"/>
          </a:endParaRPr>
        </a:p>
      </dgm:t>
    </dgm:pt>
    <dgm:pt modelId="{94EA1E6B-891E-4F51-8895-FDD73DF886F0}" type="sibTrans" cxnId="{716F612E-9662-43D6-B9C2-42E990AA0837}">
      <dgm:prSet/>
      <dgm:spPr/>
      <dgm:t>
        <a:bodyPr/>
        <a:lstStyle/>
        <a:p>
          <a:endParaRPr lang="en-US">
            <a:latin typeface="Arial Narrow" panose="020B0606020202030204" pitchFamily="34" charset="0"/>
          </a:endParaRPr>
        </a:p>
      </dgm:t>
    </dgm:pt>
    <dgm:pt modelId="{CAFDCC74-F2E8-4A65-AAB8-6673502293FF}">
      <dgm:prSet phldrT="[Text]"/>
      <dgm:spPr>
        <a:solidFill>
          <a:schemeClr val="tx2"/>
        </a:solidFill>
      </dgm:spPr>
      <dgm:t>
        <a:bodyPr/>
        <a:lstStyle/>
        <a:p>
          <a:r>
            <a:rPr lang="en-US" dirty="0">
              <a:solidFill>
                <a:schemeClr val="bg1"/>
              </a:solidFill>
              <a:latin typeface="Arial Narrow" panose="020B0606020202030204" pitchFamily="34" charset="0"/>
            </a:rPr>
            <a:t>Treatment</a:t>
          </a:r>
        </a:p>
      </dgm:t>
    </dgm:pt>
    <dgm:pt modelId="{2E2B43B2-8D09-4277-B725-5A78F3DC9782}" type="parTrans" cxnId="{F5AEA12B-CEFA-4C79-BD96-F1A729B1749E}">
      <dgm:prSet/>
      <dgm:spPr/>
      <dgm:t>
        <a:bodyPr/>
        <a:lstStyle/>
        <a:p>
          <a:endParaRPr lang="en-US">
            <a:latin typeface="Arial Narrow" panose="020B0606020202030204" pitchFamily="34" charset="0"/>
          </a:endParaRPr>
        </a:p>
      </dgm:t>
    </dgm:pt>
    <dgm:pt modelId="{69A395E3-BC93-4A87-B9F5-ED755B415933}" type="sibTrans" cxnId="{F5AEA12B-CEFA-4C79-BD96-F1A729B1749E}">
      <dgm:prSet/>
      <dgm:spPr/>
      <dgm:t>
        <a:bodyPr/>
        <a:lstStyle/>
        <a:p>
          <a:endParaRPr lang="en-US">
            <a:latin typeface="Arial Narrow" panose="020B0606020202030204" pitchFamily="34" charset="0"/>
          </a:endParaRPr>
        </a:p>
      </dgm:t>
    </dgm:pt>
    <dgm:pt modelId="{F81D414C-7D4F-4C3F-9A28-AF211AFB2479}">
      <dgm:prSet phldrT="[Text]"/>
      <dgm:spPr>
        <a:solidFill>
          <a:schemeClr val="bg2">
            <a:lumMod val="75000"/>
          </a:schemeClr>
        </a:solidFill>
      </dgm:spPr>
      <dgm:t>
        <a:bodyPr/>
        <a:lstStyle/>
        <a:p>
          <a:r>
            <a:rPr lang="en-US" dirty="0">
              <a:solidFill>
                <a:schemeClr val="bg1"/>
              </a:solidFill>
              <a:latin typeface="Arial Narrow" panose="020B0606020202030204" pitchFamily="34" charset="0"/>
            </a:rPr>
            <a:t>Final disposal</a:t>
          </a:r>
        </a:p>
      </dgm:t>
    </dgm:pt>
    <dgm:pt modelId="{4F4AC456-C56A-4F35-B8C5-A858909A2D31}" type="parTrans" cxnId="{B66F962D-72D2-42BD-8713-6E7CABB5962D}">
      <dgm:prSet/>
      <dgm:spPr/>
      <dgm:t>
        <a:bodyPr/>
        <a:lstStyle/>
        <a:p>
          <a:endParaRPr lang="en-US">
            <a:latin typeface="Arial Narrow" panose="020B0606020202030204" pitchFamily="34" charset="0"/>
          </a:endParaRPr>
        </a:p>
      </dgm:t>
    </dgm:pt>
    <dgm:pt modelId="{64E18892-9A89-4901-8BD7-E2B6BBED5C51}" type="sibTrans" cxnId="{B66F962D-72D2-42BD-8713-6E7CABB5962D}">
      <dgm:prSet/>
      <dgm:spPr/>
      <dgm:t>
        <a:bodyPr/>
        <a:lstStyle/>
        <a:p>
          <a:endParaRPr lang="en-US">
            <a:latin typeface="Arial Narrow" panose="020B0606020202030204" pitchFamily="34" charset="0"/>
          </a:endParaRPr>
        </a:p>
      </dgm:t>
    </dgm:pt>
    <dgm:pt modelId="{75EFFA3D-5E44-4C52-8346-99A4929A218B}">
      <dgm:prSet phldrT="[Text]"/>
      <dgm:spPr>
        <a:solidFill>
          <a:schemeClr val="bg2">
            <a:lumMod val="75000"/>
          </a:schemeClr>
        </a:solidFill>
      </dgm:spPr>
      <dgm:t>
        <a:bodyPr/>
        <a:lstStyle/>
        <a:p>
          <a:r>
            <a:rPr lang="en-US">
              <a:latin typeface="Arial Narrow" panose="020B0606020202030204" pitchFamily="34" charset="0"/>
            </a:rPr>
            <a:t>Minimization</a:t>
          </a:r>
          <a:endParaRPr lang="en-US" dirty="0">
            <a:solidFill>
              <a:schemeClr val="bg1"/>
            </a:solidFill>
            <a:latin typeface="Arial Narrow" panose="020B0606020202030204" pitchFamily="34" charset="0"/>
          </a:endParaRPr>
        </a:p>
      </dgm:t>
    </dgm:pt>
    <dgm:pt modelId="{9F9A5383-6CAF-4C0D-BCA6-0A3B03444E39}" type="parTrans" cxnId="{E30B3928-63F7-450A-A4FE-64F760DF660D}">
      <dgm:prSet/>
      <dgm:spPr/>
      <dgm:t>
        <a:bodyPr/>
        <a:lstStyle/>
        <a:p>
          <a:endParaRPr lang="en-US">
            <a:latin typeface="Arial Narrow" panose="020B0606020202030204" pitchFamily="34" charset="0"/>
          </a:endParaRPr>
        </a:p>
      </dgm:t>
    </dgm:pt>
    <dgm:pt modelId="{00CDCACA-B759-4817-9937-5C67BF5D8367}" type="sibTrans" cxnId="{E30B3928-63F7-450A-A4FE-64F760DF660D}">
      <dgm:prSet/>
      <dgm:spPr/>
      <dgm:t>
        <a:bodyPr/>
        <a:lstStyle/>
        <a:p>
          <a:endParaRPr lang="en-US">
            <a:latin typeface="Arial Narrow" panose="020B0606020202030204" pitchFamily="34" charset="0"/>
          </a:endParaRPr>
        </a:p>
      </dgm:t>
    </dgm:pt>
    <dgm:pt modelId="{95153F76-878B-4273-B8BE-0C8F529B1CF9}" type="pres">
      <dgm:prSet presAssocID="{8AB5C57A-F0B0-4B30-AB3A-DB7F48E4F66D}" presName="Name0" presStyleCnt="0">
        <dgm:presLayoutVars>
          <dgm:dir/>
          <dgm:animLvl val="lvl"/>
          <dgm:resizeHandles val="exact"/>
        </dgm:presLayoutVars>
      </dgm:prSet>
      <dgm:spPr/>
    </dgm:pt>
    <dgm:pt modelId="{BD94C798-CE17-4749-A0F0-C9C492B4FD35}" type="pres">
      <dgm:prSet presAssocID="{75EFFA3D-5E44-4C52-8346-99A4929A218B}" presName="parTxOnly" presStyleLbl="node1" presStyleIdx="0" presStyleCnt="7">
        <dgm:presLayoutVars>
          <dgm:chMax val="0"/>
          <dgm:chPref val="0"/>
          <dgm:bulletEnabled val="1"/>
        </dgm:presLayoutVars>
      </dgm:prSet>
      <dgm:spPr/>
    </dgm:pt>
    <dgm:pt modelId="{43DA3D4A-A73B-4E38-9E7E-8F4BBC0C7D2D}" type="pres">
      <dgm:prSet presAssocID="{00CDCACA-B759-4817-9937-5C67BF5D8367}" presName="parTxOnlySpace" presStyleCnt="0"/>
      <dgm:spPr/>
    </dgm:pt>
    <dgm:pt modelId="{1F02682A-2D02-498D-B70E-0A24BD59A4F4}" type="pres">
      <dgm:prSet presAssocID="{DCDE363D-DC3E-43B1-8EDE-F4367926943F}" presName="parTxOnly" presStyleLbl="node1" presStyleIdx="1" presStyleCnt="7">
        <dgm:presLayoutVars>
          <dgm:chMax val="0"/>
          <dgm:chPref val="0"/>
          <dgm:bulletEnabled val="1"/>
        </dgm:presLayoutVars>
      </dgm:prSet>
      <dgm:spPr/>
    </dgm:pt>
    <dgm:pt modelId="{44C7BCC9-A334-4CFD-B2C5-E201AE32ADC8}" type="pres">
      <dgm:prSet presAssocID="{9355D6DB-7807-4A8A-B477-3C6E88217BF5}" presName="parTxOnlySpace" presStyleCnt="0"/>
      <dgm:spPr/>
    </dgm:pt>
    <dgm:pt modelId="{5C90F1BC-F6AB-4672-9EAA-6BDE7393BDC8}" type="pres">
      <dgm:prSet presAssocID="{661C048F-4251-4D35-B6B8-7E42BBC7C588}" presName="parTxOnly" presStyleLbl="node1" presStyleIdx="2" presStyleCnt="7">
        <dgm:presLayoutVars>
          <dgm:chMax val="0"/>
          <dgm:chPref val="0"/>
          <dgm:bulletEnabled val="1"/>
        </dgm:presLayoutVars>
      </dgm:prSet>
      <dgm:spPr/>
    </dgm:pt>
    <dgm:pt modelId="{566978FA-7365-4107-B48A-A14F8900681B}" type="pres">
      <dgm:prSet presAssocID="{9B281298-CD60-423D-A2FB-ECFB2F7EE2D1}" presName="parTxOnlySpace" presStyleCnt="0"/>
      <dgm:spPr/>
    </dgm:pt>
    <dgm:pt modelId="{175E6E3F-6599-4401-9C67-F1A667504131}" type="pres">
      <dgm:prSet presAssocID="{067A466F-72F5-4C9A-B0CB-051CF1BBDED6}" presName="parTxOnly" presStyleLbl="node1" presStyleIdx="3" presStyleCnt="7">
        <dgm:presLayoutVars>
          <dgm:chMax val="0"/>
          <dgm:chPref val="0"/>
          <dgm:bulletEnabled val="1"/>
        </dgm:presLayoutVars>
      </dgm:prSet>
      <dgm:spPr/>
    </dgm:pt>
    <dgm:pt modelId="{67DF181E-00DA-4965-9F31-ECD60D2A8510}" type="pres">
      <dgm:prSet presAssocID="{6BE1BB1F-307A-43FF-8BE7-6E5AFC1FCF1C}" presName="parTxOnlySpace" presStyleCnt="0"/>
      <dgm:spPr/>
    </dgm:pt>
    <dgm:pt modelId="{AD64AE15-DC01-4A7B-AC1E-C696B2C45471}" type="pres">
      <dgm:prSet presAssocID="{289C2035-129D-4326-8F19-692A227857A5}" presName="parTxOnly" presStyleLbl="node1" presStyleIdx="4" presStyleCnt="7">
        <dgm:presLayoutVars>
          <dgm:chMax val="0"/>
          <dgm:chPref val="0"/>
          <dgm:bulletEnabled val="1"/>
        </dgm:presLayoutVars>
      </dgm:prSet>
      <dgm:spPr/>
    </dgm:pt>
    <dgm:pt modelId="{5E72BD5B-2744-46D0-9F03-D57E2A70EDF3}" type="pres">
      <dgm:prSet presAssocID="{94EA1E6B-891E-4F51-8895-FDD73DF886F0}" presName="parTxOnlySpace" presStyleCnt="0"/>
      <dgm:spPr/>
    </dgm:pt>
    <dgm:pt modelId="{6432EEB1-4496-4EA4-89AE-ACBCFDD584F8}" type="pres">
      <dgm:prSet presAssocID="{CAFDCC74-F2E8-4A65-AAB8-6673502293FF}" presName="parTxOnly" presStyleLbl="node1" presStyleIdx="5" presStyleCnt="7">
        <dgm:presLayoutVars>
          <dgm:chMax val="0"/>
          <dgm:chPref val="0"/>
          <dgm:bulletEnabled val="1"/>
        </dgm:presLayoutVars>
      </dgm:prSet>
      <dgm:spPr/>
    </dgm:pt>
    <dgm:pt modelId="{8BAAB34F-86E8-422C-97E7-4B8AE1B59904}" type="pres">
      <dgm:prSet presAssocID="{69A395E3-BC93-4A87-B9F5-ED755B415933}" presName="parTxOnlySpace" presStyleCnt="0"/>
      <dgm:spPr/>
    </dgm:pt>
    <dgm:pt modelId="{AC9D2CED-4EF9-401B-8F06-DB49F61FE82A}" type="pres">
      <dgm:prSet presAssocID="{F81D414C-7D4F-4C3F-9A28-AF211AFB2479}" presName="parTxOnly" presStyleLbl="node1" presStyleIdx="6" presStyleCnt="7">
        <dgm:presLayoutVars>
          <dgm:chMax val="0"/>
          <dgm:chPref val="0"/>
          <dgm:bulletEnabled val="1"/>
        </dgm:presLayoutVars>
      </dgm:prSet>
      <dgm:spPr/>
    </dgm:pt>
  </dgm:ptLst>
  <dgm:cxnLst>
    <dgm:cxn modelId="{F8406715-7B04-4D99-8ECD-77B4423C7A27}" type="presOf" srcId="{CAFDCC74-F2E8-4A65-AAB8-6673502293FF}" destId="{6432EEB1-4496-4EA4-89AE-ACBCFDD584F8}" srcOrd="0" destOrd="0" presId="urn:microsoft.com/office/officeart/2005/8/layout/chevron1"/>
    <dgm:cxn modelId="{982CA916-9CCC-4EC0-8071-5EFD533740A8}" srcId="{8AB5C57A-F0B0-4B30-AB3A-DB7F48E4F66D}" destId="{661C048F-4251-4D35-B6B8-7E42BBC7C588}" srcOrd="2" destOrd="0" parTransId="{4516032C-48C6-45BC-906F-1A70CDECFC67}" sibTransId="{9B281298-CD60-423D-A2FB-ECFB2F7EE2D1}"/>
    <dgm:cxn modelId="{C2683A1E-5A87-4C4D-A583-765D0906ADF5}" type="presOf" srcId="{661C048F-4251-4D35-B6B8-7E42BBC7C588}" destId="{5C90F1BC-F6AB-4672-9EAA-6BDE7393BDC8}" srcOrd="0" destOrd="0" presId="urn:microsoft.com/office/officeart/2005/8/layout/chevron1"/>
    <dgm:cxn modelId="{E30B3928-63F7-450A-A4FE-64F760DF660D}" srcId="{8AB5C57A-F0B0-4B30-AB3A-DB7F48E4F66D}" destId="{75EFFA3D-5E44-4C52-8346-99A4929A218B}" srcOrd="0" destOrd="0" parTransId="{9F9A5383-6CAF-4C0D-BCA6-0A3B03444E39}" sibTransId="{00CDCACA-B759-4817-9937-5C67BF5D8367}"/>
    <dgm:cxn modelId="{F5AEA12B-CEFA-4C79-BD96-F1A729B1749E}" srcId="{8AB5C57A-F0B0-4B30-AB3A-DB7F48E4F66D}" destId="{CAFDCC74-F2E8-4A65-AAB8-6673502293FF}" srcOrd="5" destOrd="0" parTransId="{2E2B43B2-8D09-4277-B725-5A78F3DC9782}" sibTransId="{69A395E3-BC93-4A87-B9F5-ED755B415933}"/>
    <dgm:cxn modelId="{B66F962D-72D2-42BD-8713-6E7CABB5962D}" srcId="{8AB5C57A-F0B0-4B30-AB3A-DB7F48E4F66D}" destId="{F81D414C-7D4F-4C3F-9A28-AF211AFB2479}" srcOrd="6" destOrd="0" parTransId="{4F4AC456-C56A-4F35-B8C5-A858909A2D31}" sibTransId="{64E18892-9A89-4901-8BD7-E2B6BBED5C51}"/>
    <dgm:cxn modelId="{716F612E-9662-43D6-B9C2-42E990AA0837}" srcId="{8AB5C57A-F0B0-4B30-AB3A-DB7F48E4F66D}" destId="{289C2035-129D-4326-8F19-692A227857A5}" srcOrd="4" destOrd="0" parTransId="{973A7367-7AED-4532-9A66-D4B3194EDBF0}" sibTransId="{94EA1E6B-891E-4F51-8895-FDD73DF886F0}"/>
    <dgm:cxn modelId="{B683D146-E4F6-4EA0-A1E6-AC1E767CE715}" type="presOf" srcId="{DCDE363D-DC3E-43B1-8EDE-F4367926943F}" destId="{1F02682A-2D02-498D-B70E-0A24BD59A4F4}" srcOrd="0" destOrd="0" presId="urn:microsoft.com/office/officeart/2005/8/layout/chevron1"/>
    <dgm:cxn modelId="{23D3C247-F9B0-40E4-A347-4A6B8CB63462}" type="presOf" srcId="{289C2035-129D-4326-8F19-692A227857A5}" destId="{AD64AE15-DC01-4A7B-AC1E-C696B2C45471}" srcOrd="0" destOrd="0" presId="urn:microsoft.com/office/officeart/2005/8/layout/chevron1"/>
    <dgm:cxn modelId="{B5B2F14C-01A3-4BE9-B9EF-75137BA09247}" srcId="{8AB5C57A-F0B0-4B30-AB3A-DB7F48E4F66D}" destId="{067A466F-72F5-4C9A-B0CB-051CF1BBDED6}" srcOrd="3" destOrd="0" parTransId="{D1DDEBC7-2A4B-4F47-A4A4-EE0A7A2FBB5F}" sibTransId="{6BE1BB1F-307A-43FF-8BE7-6E5AFC1FCF1C}"/>
    <dgm:cxn modelId="{D660C07C-92D4-46E5-A8A2-75CD1273697F}" type="presOf" srcId="{75EFFA3D-5E44-4C52-8346-99A4929A218B}" destId="{BD94C798-CE17-4749-A0F0-C9C492B4FD35}" srcOrd="0" destOrd="0" presId="urn:microsoft.com/office/officeart/2005/8/layout/chevron1"/>
    <dgm:cxn modelId="{65290BCC-198C-47DA-A5F1-755B752791F5}" type="presOf" srcId="{F81D414C-7D4F-4C3F-9A28-AF211AFB2479}" destId="{AC9D2CED-4EF9-401B-8F06-DB49F61FE82A}" srcOrd="0" destOrd="0" presId="urn:microsoft.com/office/officeart/2005/8/layout/chevron1"/>
    <dgm:cxn modelId="{FEE274DB-8A71-4683-B77C-D2B2F9CCDAA9}" srcId="{8AB5C57A-F0B0-4B30-AB3A-DB7F48E4F66D}" destId="{DCDE363D-DC3E-43B1-8EDE-F4367926943F}" srcOrd="1" destOrd="0" parTransId="{E3BC35A4-57B8-484E-BDB7-9BAEBD8A9B63}" sibTransId="{9355D6DB-7807-4A8A-B477-3C6E88217BF5}"/>
    <dgm:cxn modelId="{1D5E0DE4-5852-4BD1-BAE6-1FD57DB786ED}" type="presOf" srcId="{8AB5C57A-F0B0-4B30-AB3A-DB7F48E4F66D}" destId="{95153F76-878B-4273-B8BE-0C8F529B1CF9}" srcOrd="0" destOrd="0" presId="urn:microsoft.com/office/officeart/2005/8/layout/chevron1"/>
    <dgm:cxn modelId="{F755ADFD-9352-4C50-BFC5-9A82615FD81B}" type="presOf" srcId="{067A466F-72F5-4C9A-B0CB-051CF1BBDED6}" destId="{175E6E3F-6599-4401-9C67-F1A667504131}" srcOrd="0" destOrd="0" presId="urn:microsoft.com/office/officeart/2005/8/layout/chevron1"/>
    <dgm:cxn modelId="{78C4DAE1-365F-4DF8-91E9-618FF1709223}" type="presParOf" srcId="{95153F76-878B-4273-B8BE-0C8F529B1CF9}" destId="{BD94C798-CE17-4749-A0F0-C9C492B4FD35}" srcOrd="0" destOrd="0" presId="urn:microsoft.com/office/officeart/2005/8/layout/chevron1"/>
    <dgm:cxn modelId="{DDADCB27-EE9C-48BC-B4E8-0A3D5DE44640}" type="presParOf" srcId="{95153F76-878B-4273-B8BE-0C8F529B1CF9}" destId="{43DA3D4A-A73B-4E38-9E7E-8F4BBC0C7D2D}" srcOrd="1" destOrd="0" presId="urn:microsoft.com/office/officeart/2005/8/layout/chevron1"/>
    <dgm:cxn modelId="{F9A5AAED-DF4E-4C00-85EA-120AE4E5467E}" type="presParOf" srcId="{95153F76-878B-4273-B8BE-0C8F529B1CF9}" destId="{1F02682A-2D02-498D-B70E-0A24BD59A4F4}" srcOrd="2" destOrd="0" presId="urn:microsoft.com/office/officeart/2005/8/layout/chevron1"/>
    <dgm:cxn modelId="{3D13E497-00A0-4DDA-A3E9-399F8DF52EDD}" type="presParOf" srcId="{95153F76-878B-4273-B8BE-0C8F529B1CF9}" destId="{44C7BCC9-A334-4CFD-B2C5-E201AE32ADC8}" srcOrd="3" destOrd="0" presId="urn:microsoft.com/office/officeart/2005/8/layout/chevron1"/>
    <dgm:cxn modelId="{7F650240-09B6-4FF4-881D-50298CB0CC52}" type="presParOf" srcId="{95153F76-878B-4273-B8BE-0C8F529B1CF9}" destId="{5C90F1BC-F6AB-4672-9EAA-6BDE7393BDC8}" srcOrd="4" destOrd="0" presId="urn:microsoft.com/office/officeart/2005/8/layout/chevron1"/>
    <dgm:cxn modelId="{61590FE3-1C92-4E56-8115-64969F4D35F4}" type="presParOf" srcId="{95153F76-878B-4273-B8BE-0C8F529B1CF9}" destId="{566978FA-7365-4107-B48A-A14F8900681B}" srcOrd="5" destOrd="0" presId="urn:microsoft.com/office/officeart/2005/8/layout/chevron1"/>
    <dgm:cxn modelId="{7F2CD0D9-AF0F-4362-BEB7-7059FCEEDBC5}" type="presParOf" srcId="{95153F76-878B-4273-B8BE-0C8F529B1CF9}" destId="{175E6E3F-6599-4401-9C67-F1A667504131}" srcOrd="6" destOrd="0" presId="urn:microsoft.com/office/officeart/2005/8/layout/chevron1"/>
    <dgm:cxn modelId="{AAB526D1-10F6-4F35-8412-AFDE71EFC65D}" type="presParOf" srcId="{95153F76-878B-4273-B8BE-0C8F529B1CF9}" destId="{67DF181E-00DA-4965-9F31-ECD60D2A8510}" srcOrd="7" destOrd="0" presId="urn:microsoft.com/office/officeart/2005/8/layout/chevron1"/>
    <dgm:cxn modelId="{CB1CE126-1480-499A-B654-F7859D62B404}" type="presParOf" srcId="{95153F76-878B-4273-B8BE-0C8F529B1CF9}" destId="{AD64AE15-DC01-4A7B-AC1E-C696B2C45471}" srcOrd="8" destOrd="0" presId="urn:microsoft.com/office/officeart/2005/8/layout/chevron1"/>
    <dgm:cxn modelId="{21B41B62-C5AD-4BD3-94C4-9786FFF0B4F5}" type="presParOf" srcId="{95153F76-878B-4273-B8BE-0C8F529B1CF9}" destId="{5E72BD5B-2744-46D0-9F03-D57E2A70EDF3}" srcOrd="9" destOrd="0" presId="urn:microsoft.com/office/officeart/2005/8/layout/chevron1"/>
    <dgm:cxn modelId="{6108F3A7-4E1A-4AB8-ADFA-426B419585D6}" type="presParOf" srcId="{95153F76-878B-4273-B8BE-0C8F529B1CF9}" destId="{6432EEB1-4496-4EA4-89AE-ACBCFDD584F8}" srcOrd="10" destOrd="0" presId="urn:microsoft.com/office/officeart/2005/8/layout/chevron1"/>
    <dgm:cxn modelId="{52627455-75A9-421C-AE3E-952A1E8A645D}" type="presParOf" srcId="{95153F76-878B-4273-B8BE-0C8F529B1CF9}" destId="{8BAAB34F-86E8-422C-97E7-4B8AE1B59904}" srcOrd="11" destOrd="0" presId="urn:microsoft.com/office/officeart/2005/8/layout/chevron1"/>
    <dgm:cxn modelId="{74C55A22-7AB7-4AA5-8938-7FD2B1552852}" type="presParOf" srcId="{95153F76-878B-4273-B8BE-0C8F529B1CF9}" destId="{AC9D2CED-4EF9-401B-8F06-DB49F61FE82A}" srcOrd="12"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Generation/</a:t>
          </a:r>
        </a:p>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B4674-FF7C-44AB-8A20-C33604C77363}">
      <dsp:nvSpPr>
        <dsp:cNvPr id="0" name=""/>
        <dsp:cNvSpPr/>
      </dsp:nvSpPr>
      <dsp:spPr>
        <a:xfrm>
          <a:off x="0" y="140165"/>
          <a:ext cx="9450746" cy="590671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5FDAD9-F5CC-43D0-A182-394D484F0C5E}">
      <dsp:nvSpPr>
        <dsp:cNvPr id="0" name=""/>
        <dsp:cNvSpPr/>
      </dsp:nvSpPr>
      <dsp:spPr>
        <a:xfrm>
          <a:off x="1200244" y="4230861"/>
          <a:ext cx="245719" cy="2457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69702-2DD3-48A9-8D57-1B4D71C56C0B}">
      <dsp:nvSpPr>
        <dsp:cNvPr id="0" name=""/>
        <dsp:cNvSpPr/>
      </dsp:nvSpPr>
      <dsp:spPr>
        <a:xfrm>
          <a:off x="33158" y="4620182"/>
          <a:ext cx="3244329" cy="75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202"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lumMod val="40000"/>
                  <a:lumOff val="60000"/>
                </a:schemeClr>
              </a:solidFill>
              <a:latin typeface="Arial" panose="020B0604020202020204" pitchFamily="34" charset="0"/>
              <a:cs typeface="Arial" panose="020B0604020202020204" pitchFamily="34" charset="0"/>
            </a:rPr>
            <a:t>Training on waste segregation &amp; rationale use of PPE </a:t>
          </a:r>
        </a:p>
        <a:p>
          <a:pPr marL="0" lvl="0" indent="0" algn="l" defTabSz="889000">
            <a:lnSpc>
              <a:spcPct val="90000"/>
            </a:lnSpc>
            <a:spcBef>
              <a:spcPct val="0"/>
            </a:spcBef>
            <a:spcAft>
              <a:spcPct val="35000"/>
            </a:spcAft>
            <a:buNone/>
          </a:pPr>
          <a:br>
            <a:rPr lang="en-US" sz="2000" kern="1200" dirty="0">
              <a:solidFill>
                <a:schemeClr val="tx1">
                  <a:lumMod val="40000"/>
                  <a:lumOff val="60000"/>
                </a:schemeClr>
              </a:solidFill>
              <a:latin typeface="Arial" panose="020B0604020202020204" pitchFamily="34" charset="0"/>
              <a:cs typeface="Arial" panose="020B0604020202020204" pitchFamily="34" charset="0"/>
            </a:rPr>
          </a:br>
          <a:r>
            <a:rPr lang="en-US" sz="2000" kern="1200" dirty="0">
              <a:solidFill>
                <a:schemeClr val="tx1">
                  <a:lumMod val="40000"/>
                  <a:lumOff val="60000"/>
                </a:schemeClr>
              </a:solidFill>
              <a:latin typeface="Arial" panose="020B0604020202020204" pitchFamily="34" charset="0"/>
              <a:cs typeface="Arial" panose="020B0604020202020204" pitchFamily="34" charset="0"/>
            </a:rPr>
            <a:t>Reminders at points of care</a:t>
          </a:r>
        </a:p>
      </dsp:txBody>
      <dsp:txXfrm>
        <a:off x="33158" y="4620182"/>
        <a:ext cx="3244329" cy="754836"/>
      </dsp:txXfrm>
    </dsp:sp>
    <dsp:sp modelId="{903F9C44-2610-4348-BEFE-ADEE461A70E9}">
      <dsp:nvSpPr>
        <dsp:cNvPr id="0" name=""/>
        <dsp:cNvSpPr/>
      </dsp:nvSpPr>
      <dsp:spPr>
        <a:xfrm>
          <a:off x="3369190" y="2625416"/>
          <a:ext cx="444185" cy="444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705D52-A44E-42CF-8877-DD9528FC8A82}">
      <dsp:nvSpPr>
        <dsp:cNvPr id="0" name=""/>
        <dsp:cNvSpPr/>
      </dsp:nvSpPr>
      <dsp:spPr>
        <a:xfrm>
          <a:off x="2696917" y="1662011"/>
          <a:ext cx="2268179" cy="321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64"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latin typeface="Arial" panose="020B0604020202020204" pitchFamily="34" charset="0"/>
              <a:cs typeface="Arial" panose="020B0604020202020204" pitchFamily="34" charset="0"/>
            </a:rPr>
            <a:t>Build lockable, covered storage areas</a:t>
          </a:r>
        </a:p>
        <a:p>
          <a:pPr marL="0" lvl="0" indent="0" algn="l" defTabSz="889000">
            <a:lnSpc>
              <a:spcPct val="90000"/>
            </a:lnSpc>
            <a:spcBef>
              <a:spcPct val="0"/>
            </a:spcBef>
            <a:spcAft>
              <a:spcPct val="35000"/>
            </a:spcAft>
            <a:buNone/>
          </a:pPr>
          <a:r>
            <a:rPr lang="en-US" sz="2000" kern="1200" dirty="0">
              <a:solidFill>
                <a:schemeClr val="tx2"/>
              </a:solidFill>
              <a:latin typeface="Arial" panose="020B0604020202020204" pitchFamily="34" charset="0"/>
              <a:cs typeface="Arial" panose="020B0604020202020204" pitchFamily="34" charset="0"/>
            </a:rPr>
            <a:t> </a:t>
          </a:r>
          <a:br>
            <a:rPr lang="en-US" sz="2000" kern="1200" dirty="0">
              <a:solidFill>
                <a:schemeClr val="tx2"/>
              </a:solidFill>
              <a:latin typeface="Arial" panose="020B0604020202020204" pitchFamily="34" charset="0"/>
              <a:cs typeface="Arial" panose="020B0604020202020204" pitchFamily="34" charset="0"/>
            </a:rPr>
          </a:br>
          <a:r>
            <a:rPr lang="en-US" sz="2000" kern="1200" dirty="0">
              <a:solidFill>
                <a:schemeClr val="tx2"/>
              </a:solidFill>
              <a:latin typeface="Arial" panose="020B0604020202020204" pitchFamily="34" charset="0"/>
              <a:cs typeface="Arial" panose="020B0604020202020204" pitchFamily="34" charset="0"/>
            </a:rPr>
            <a:t>Build low-cost incinerator as interim solution </a:t>
          </a:r>
        </a:p>
      </dsp:txBody>
      <dsp:txXfrm>
        <a:off x="2696917" y="1662011"/>
        <a:ext cx="2268179" cy="3213253"/>
      </dsp:txXfrm>
    </dsp:sp>
    <dsp:sp modelId="{4BDC6AB7-8015-401B-A1C1-7C72491E4BD4}">
      <dsp:nvSpPr>
        <dsp:cNvPr id="0" name=""/>
        <dsp:cNvSpPr/>
      </dsp:nvSpPr>
      <dsp:spPr>
        <a:xfrm>
          <a:off x="5977596" y="1648445"/>
          <a:ext cx="614298" cy="614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D3360-E6F9-40CA-9A38-BD84794EED6F}">
      <dsp:nvSpPr>
        <dsp:cNvPr id="0" name=""/>
        <dsp:cNvSpPr/>
      </dsp:nvSpPr>
      <dsp:spPr>
        <a:xfrm>
          <a:off x="5707728" y="1208002"/>
          <a:ext cx="3743017" cy="198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504"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lumMod val="50000"/>
                </a:schemeClr>
              </a:solidFill>
              <a:latin typeface="Arial" panose="020B0604020202020204" pitchFamily="34" charset="0"/>
              <a:cs typeface="Arial" panose="020B0604020202020204" pitchFamily="34" charset="0"/>
            </a:rPr>
            <a:t>Develop reverse logistics system: </a:t>
          </a:r>
        </a:p>
        <a:p>
          <a:pPr marL="0" lvl="0" indent="0" algn="l" defTabSz="889000">
            <a:lnSpc>
              <a:spcPct val="90000"/>
            </a:lnSpc>
            <a:spcBef>
              <a:spcPct val="0"/>
            </a:spcBef>
            <a:spcAft>
              <a:spcPct val="35000"/>
            </a:spcAft>
            <a:buNone/>
          </a:pPr>
          <a:r>
            <a:rPr lang="en-US" sz="2000" kern="1200" dirty="0">
              <a:solidFill>
                <a:schemeClr val="tx1">
                  <a:lumMod val="50000"/>
                </a:schemeClr>
              </a:solidFill>
              <a:latin typeface="Arial" panose="020B0604020202020204" pitchFamily="34" charset="0"/>
              <a:cs typeface="Arial" panose="020B0604020202020204" pitchFamily="34" charset="0"/>
            </a:rPr>
            <a:t>Waste is regularly &amp; safely transported to centralized plan with non-burn technology </a:t>
          </a:r>
        </a:p>
      </dsp:txBody>
      <dsp:txXfrm>
        <a:off x="5707728" y="1208002"/>
        <a:ext cx="3743017" cy="19897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Generation/</a:t>
          </a:r>
        </a:p>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Generation/</a:t>
          </a:r>
        </a:p>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Generation/</a:t>
          </a:r>
        </a:p>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Generation/</a:t>
          </a:r>
        </a:p>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Generation/</a:t>
          </a:r>
        </a:p>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Generation/</a:t>
          </a:r>
        </a:p>
        <a:p>
          <a:pPr marL="0" lvl="0" indent="0" algn="ctr" defTabSz="711200">
            <a:lnSpc>
              <a:spcPct val="90000"/>
            </a:lnSpc>
            <a:spcBef>
              <a:spcPct val="0"/>
            </a:spcBef>
            <a:spcAft>
              <a:spcPct val="35000"/>
            </a:spcAft>
            <a:buNone/>
          </a:pPr>
          <a:r>
            <a:rPr lang="en-US" sz="1600" kern="1200" dirty="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Minimization</a:t>
          </a:r>
          <a:endParaRPr lang="en-US" sz="1400" kern="1200" dirty="0">
            <a:solidFill>
              <a:schemeClr val="bg1"/>
            </a:solidFill>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Final disposal</a:t>
          </a:r>
        </a:p>
      </dsp:txBody>
      <dsp:txXfrm>
        <a:off x="9829006" y="259357"/>
        <a:ext cx="1053108" cy="7020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4C798-CE17-4749-A0F0-C9C492B4FD35}">
      <dsp:nvSpPr>
        <dsp:cNvPr id="0" name=""/>
        <dsp:cNvSpPr/>
      </dsp:nvSpPr>
      <dsp:spPr>
        <a:xfrm>
          <a:off x="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panose="020B0606020202030204" pitchFamily="34" charset="0"/>
            </a:rPr>
            <a:t>Minimization</a:t>
          </a:r>
          <a:endParaRPr lang="en-US" sz="1600" kern="1200" dirty="0">
            <a:solidFill>
              <a:schemeClr val="bg1"/>
            </a:solidFill>
            <a:latin typeface="Arial Narrow" panose="020B0606020202030204" pitchFamily="34" charset="0"/>
          </a:endParaRPr>
        </a:p>
      </dsp:txBody>
      <dsp:txXfrm>
        <a:off x="351036" y="259357"/>
        <a:ext cx="1053108" cy="702071"/>
      </dsp:txXfrm>
    </dsp:sp>
    <dsp:sp modelId="{1F02682A-2D02-498D-B70E-0A24BD59A4F4}">
      <dsp:nvSpPr>
        <dsp:cNvPr id="0" name=""/>
        <dsp:cNvSpPr/>
      </dsp:nvSpPr>
      <dsp:spPr>
        <a:xfrm>
          <a:off x="1579661"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Segregation</a:t>
          </a:r>
        </a:p>
      </dsp:txBody>
      <dsp:txXfrm>
        <a:off x="1930697" y="259357"/>
        <a:ext cx="1053108" cy="702071"/>
      </dsp:txXfrm>
    </dsp:sp>
    <dsp:sp modelId="{5C90F1BC-F6AB-4672-9EAA-6BDE7393BDC8}">
      <dsp:nvSpPr>
        <dsp:cNvPr id="0" name=""/>
        <dsp:cNvSpPr/>
      </dsp:nvSpPr>
      <dsp:spPr>
        <a:xfrm>
          <a:off x="3159323"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Collection</a:t>
          </a:r>
        </a:p>
      </dsp:txBody>
      <dsp:txXfrm>
        <a:off x="3510359" y="259357"/>
        <a:ext cx="1053108" cy="702071"/>
      </dsp:txXfrm>
    </dsp:sp>
    <dsp:sp modelId="{175E6E3F-6599-4401-9C67-F1A667504131}">
      <dsp:nvSpPr>
        <dsp:cNvPr id="0" name=""/>
        <dsp:cNvSpPr/>
      </dsp:nvSpPr>
      <dsp:spPr>
        <a:xfrm>
          <a:off x="4738985"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Transport</a:t>
          </a:r>
        </a:p>
      </dsp:txBody>
      <dsp:txXfrm>
        <a:off x="5090021" y="259357"/>
        <a:ext cx="1053108" cy="702071"/>
      </dsp:txXfrm>
    </dsp:sp>
    <dsp:sp modelId="{AD64AE15-DC01-4A7B-AC1E-C696B2C45471}">
      <dsp:nvSpPr>
        <dsp:cNvPr id="0" name=""/>
        <dsp:cNvSpPr/>
      </dsp:nvSpPr>
      <dsp:spPr>
        <a:xfrm>
          <a:off x="6318646"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Storage</a:t>
          </a:r>
        </a:p>
      </dsp:txBody>
      <dsp:txXfrm>
        <a:off x="6669682" y="259357"/>
        <a:ext cx="1053108" cy="702071"/>
      </dsp:txXfrm>
    </dsp:sp>
    <dsp:sp modelId="{6432EEB1-4496-4EA4-89AE-ACBCFDD584F8}">
      <dsp:nvSpPr>
        <dsp:cNvPr id="0" name=""/>
        <dsp:cNvSpPr/>
      </dsp:nvSpPr>
      <dsp:spPr>
        <a:xfrm>
          <a:off x="7898308" y="259357"/>
          <a:ext cx="1755179" cy="702071"/>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Treatment</a:t>
          </a:r>
        </a:p>
      </dsp:txBody>
      <dsp:txXfrm>
        <a:off x="8249344" y="259357"/>
        <a:ext cx="1053108" cy="702071"/>
      </dsp:txXfrm>
    </dsp:sp>
    <dsp:sp modelId="{AC9D2CED-4EF9-401B-8F06-DB49F61FE82A}">
      <dsp:nvSpPr>
        <dsp:cNvPr id="0" name=""/>
        <dsp:cNvSpPr/>
      </dsp:nvSpPr>
      <dsp:spPr>
        <a:xfrm>
          <a:off x="9477970" y="259357"/>
          <a:ext cx="1755179" cy="702071"/>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Final disposal</a:t>
          </a:r>
        </a:p>
      </dsp:txBody>
      <dsp:txXfrm>
        <a:off x="9829006" y="259357"/>
        <a:ext cx="1053108" cy="7020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A0824-0921-BF4B-8D67-B095A1054258}" type="datetimeFigureOut">
              <a:rPr lang="it-IT" smtClean="0"/>
              <a:t>01/05/22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30B6-D5DB-4F47-B878-F9EA0BACE276}" type="slidenum">
              <a:rPr lang="it-IT" smtClean="0"/>
              <a:t>‹#›</a:t>
            </a:fld>
            <a:endParaRPr lang="it-IT"/>
          </a:p>
        </p:txBody>
      </p:sp>
    </p:spTree>
    <p:extLst>
      <p:ext uri="{BB962C8B-B14F-4D97-AF65-F5344CB8AC3E}">
        <p14:creationId xmlns:p14="http://schemas.microsoft.com/office/powerpoint/2010/main" val="244756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greengrowthknowledge.org/blog/win-win-disposing-medical-waste-biodigestion"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who.int/water_sanitation_health/publications/unwanted-pharmaceuticals/en/"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publications/i/item/978924154856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 if you have not already, and make sure you insert the date and location to the slide before you start</a:t>
            </a:r>
          </a:p>
          <a:p>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2</a:t>
            </a:fld>
            <a:endParaRPr lang="it-IT"/>
          </a:p>
        </p:txBody>
      </p:sp>
    </p:spTree>
    <p:extLst>
      <p:ext uri="{BB962C8B-B14F-4D97-AF65-F5344CB8AC3E}">
        <p14:creationId xmlns:p14="http://schemas.microsoft.com/office/powerpoint/2010/main" val="250419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55563" y="738188"/>
            <a:ext cx="6551612" cy="3686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98463" lvl="1" indent="0" algn="l" rtl="0">
              <a:lnSpc>
                <a:spcPct val="80000"/>
              </a:lnSpc>
              <a:buNone/>
            </a:pPr>
            <a:r>
              <a:rPr lang="en-US" altLang="en-US" sz="2000" b="1" dirty="0"/>
              <a:t>SAY: </a:t>
            </a:r>
          </a:p>
          <a:p>
            <a:pPr marL="398463" lvl="1" indent="0" algn="l" rtl="0">
              <a:lnSpc>
                <a:spcPct val="80000"/>
              </a:lnSpc>
              <a:buNone/>
            </a:pPr>
            <a:r>
              <a:rPr lang="en-US" altLang="en-US" sz="2000" b="1" dirty="0"/>
              <a:t>why is segregation important?</a:t>
            </a:r>
          </a:p>
          <a:p>
            <a:pPr marL="398463" marR="0" lvl="1" indent="0" algn="l" defTabSz="914400" rtl="0" eaLnBrk="1" fontAlgn="base" latinLnBrk="0" hangingPunct="1">
              <a:lnSpc>
                <a:spcPct val="80000"/>
              </a:lnSpc>
              <a:spcBef>
                <a:spcPct val="30000"/>
              </a:spcBef>
              <a:spcAft>
                <a:spcPct val="0"/>
              </a:spcAft>
              <a:buClrTx/>
              <a:buSzTx/>
              <a:buFontTx/>
              <a:buNone/>
              <a:tabLst/>
              <a:defRPr/>
            </a:pPr>
            <a:r>
              <a:rPr lang="en-US" altLang="en-US" sz="2000" b="0" dirty="0">
                <a:solidFill>
                  <a:srgbClr val="09164D"/>
                </a:solidFill>
              </a:rPr>
              <a:t>Different types of waste require different handling, treatment and disposal. If waste is not segregated, hazardous waste will contaminate other waste meaning 100% of waste will need to be treated as infectious. This puts added burden on waste management technologies, e.g. overfilling of incinerators, more fuel is needed to operate incinerators/autoclaves. </a:t>
            </a:r>
          </a:p>
          <a:p>
            <a:pPr marL="398463" marR="0" lvl="1" indent="0" algn="l" defTabSz="914400" rtl="0" eaLnBrk="1" fontAlgn="base" latinLnBrk="0" hangingPunct="1">
              <a:lnSpc>
                <a:spcPct val="80000"/>
              </a:lnSpc>
              <a:spcBef>
                <a:spcPct val="30000"/>
              </a:spcBef>
              <a:spcAft>
                <a:spcPct val="0"/>
              </a:spcAft>
              <a:buClrTx/>
              <a:buSzTx/>
              <a:buFontTx/>
              <a:buNone/>
              <a:tabLst/>
              <a:defRPr/>
            </a:pPr>
            <a:r>
              <a:rPr lang="en-US" altLang="en-US" sz="2000" b="0" dirty="0">
                <a:solidFill>
                  <a:srgbClr val="09164D"/>
                </a:solidFill>
              </a:rPr>
              <a:t>If waste is segregated, much of the waste can be sent for recycling which reduces the overall environmental impact and provides an added revenue source to support waste management</a:t>
            </a:r>
          </a:p>
          <a:p>
            <a:pPr marL="398463" marR="0" lvl="1" indent="0" algn="l" defTabSz="914400" rtl="0" eaLnBrk="1" fontAlgn="base" latinLnBrk="0" hangingPunct="1">
              <a:lnSpc>
                <a:spcPct val="80000"/>
              </a:lnSpc>
              <a:spcBef>
                <a:spcPct val="30000"/>
              </a:spcBef>
              <a:spcAft>
                <a:spcPct val="0"/>
              </a:spcAft>
              <a:buClrTx/>
              <a:buSzTx/>
              <a:buFontTx/>
              <a:buNone/>
              <a:tabLst/>
              <a:defRPr/>
            </a:pPr>
            <a:endParaRPr lang="en-US" altLang="en-US" sz="2000" b="0" dirty="0">
              <a:solidFill>
                <a:srgbClr val="09164D"/>
              </a:solidFill>
            </a:endParaRPr>
          </a:p>
          <a:p>
            <a:pPr marL="398463" marR="0" lvl="1" indent="0" algn="l" defTabSz="914400" rtl="0" eaLnBrk="1" fontAlgn="base" latinLnBrk="0" hangingPunct="1">
              <a:lnSpc>
                <a:spcPct val="80000"/>
              </a:lnSpc>
              <a:spcBef>
                <a:spcPct val="30000"/>
              </a:spcBef>
              <a:spcAft>
                <a:spcPct val="0"/>
              </a:spcAft>
              <a:buClrTx/>
              <a:buSzTx/>
              <a:buFontTx/>
              <a:buNone/>
              <a:tabLst/>
              <a:defRPr/>
            </a:pPr>
            <a:r>
              <a:rPr lang="en-US" altLang="en-US" sz="2000" b="1" dirty="0">
                <a:solidFill>
                  <a:srgbClr val="09164D"/>
                </a:solidFill>
              </a:rPr>
              <a:t>SAY: what are the requirements for bins? </a:t>
            </a:r>
          </a:p>
          <a:p>
            <a:pPr marL="398463" marR="0" lvl="1" indent="0" algn="l" defTabSz="914400" rtl="0" eaLnBrk="1" fontAlgn="base" latinLnBrk="0" hangingPunct="1">
              <a:lnSpc>
                <a:spcPct val="80000"/>
              </a:lnSpc>
              <a:spcBef>
                <a:spcPct val="30000"/>
              </a:spcBef>
              <a:spcAft>
                <a:spcPct val="0"/>
              </a:spcAft>
              <a:buClrTx/>
              <a:buSzTx/>
              <a:buFontTx/>
              <a:buNone/>
              <a:tabLst/>
              <a:defRPr/>
            </a:pPr>
            <a:r>
              <a:rPr lang="en-US" altLang="en-US" sz="2000" b="1" dirty="0">
                <a:solidFill>
                  <a:srgbClr val="09164D"/>
                </a:solidFill>
              </a:rPr>
              <a:t>NOTE FOR TRAINER: let participants shout out answers for 2 minutes then SAY:</a:t>
            </a:r>
          </a:p>
          <a:p>
            <a:pPr marL="741363" marR="0" lvl="1" indent="-34290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lang="en-US" altLang="en-US" sz="2000" b="0" dirty="0">
                <a:solidFill>
                  <a:srgbClr val="09164D"/>
                </a:solidFill>
              </a:rPr>
              <a:t>Labelled (images, words or </a:t>
            </a:r>
            <a:r>
              <a:rPr lang="en-US" altLang="en-US" sz="2000" b="0" dirty="0" err="1">
                <a:solidFill>
                  <a:srgbClr val="09164D"/>
                </a:solidFill>
              </a:rPr>
              <a:t>colour</a:t>
            </a:r>
            <a:r>
              <a:rPr lang="en-US" altLang="en-US" sz="2000" b="0" dirty="0">
                <a:solidFill>
                  <a:srgbClr val="09164D"/>
                </a:solidFill>
              </a:rPr>
              <a:t> coded)</a:t>
            </a:r>
          </a:p>
          <a:p>
            <a:pPr marL="741363" marR="0" lvl="1" indent="-34290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lang="en-US" altLang="en-US" sz="2000" b="0" dirty="0">
                <a:solidFill>
                  <a:srgbClr val="09164D"/>
                </a:solidFill>
              </a:rPr>
              <a:t>Leak proof liners inside </a:t>
            </a:r>
          </a:p>
          <a:p>
            <a:pPr marL="741363" marR="0" lvl="1" indent="-34290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lang="en-US" altLang="en-US" sz="2000" b="0" dirty="0">
                <a:solidFill>
                  <a:srgbClr val="09164D"/>
                </a:solidFill>
              </a:rPr>
              <a:t>Covered (lid) with pedal to open </a:t>
            </a:r>
          </a:p>
          <a:p>
            <a:pPr marL="741363" marR="0" lvl="1" indent="-34290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lang="en-US" altLang="en-US" sz="2000" b="0" dirty="0">
                <a:solidFill>
                  <a:srgbClr val="09164D"/>
                </a:solidFill>
              </a:rPr>
              <a:t>Not overflowing </a:t>
            </a:r>
          </a:p>
          <a:p>
            <a:pPr marL="741363" marR="0" lvl="1" indent="-34290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lang="en-US" altLang="en-US" sz="2000" b="0" dirty="0">
                <a:solidFill>
                  <a:srgbClr val="09164D"/>
                </a:solidFill>
              </a:rPr>
              <a:t>Available at all points of care </a:t>
            </a:r>
          </a:p>
          <a:p>
            <a:pPr marL="398463" lvl="1" indent="0" algn="l" rtl="0">
              <a:lnSpc>
                <a:spcPct val="80000"/>
              </a:lnSpc>
              <a:buNone/>
            </a:pPr>
            <a:r>
              <a:rPr lang="en-US" altLang="en-US" sz="2000" b="0" dirty="0"/>
              <a:t> </a:t>
            </a:r>
            <a:endParaRPr lang="en-US" altLang="en-US" sz="2000" b="1" dirty="0"/>
          </a:p>
          <a:p>
            <a:pPr marL="398463" lvl="1" indent="0" algn="l" rtl="0">
              <a:lnSpc>
                <a:spcPct val="80000"/>
              </a:lnSpc>
              <a:buNone/>
            </a:pPr>
            <a:endParaRPr lang="en-US" altLang="en-US" sz="2000" dirty="0"/>
          </a:p>
          <a:p>
            <a:pPr algn="l" rtl="0"/>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84" indent="-292873">
              <a:defRPr>
                <a:solidFill>
                  <a:schemeClr val="tx1"/>
                </a:solidFill>
                <a:latin typeface="Arial" panose="020B0604020202020204" pitchFamily="34" charset="0"/>
                <a:cs typeface="Arial" panose="020B0604020202020204" pitchFamily="34" charset="0"/>
              </a:defRPr>
            </a:lvl2pPr>
            <a:lvl3pPr marL="1173026" indent="-234606">
              <a:defRPr>
                <a:solidFill>
                  <a:schemeClr val="tx1"/>
                </a:solidFill>
                <a:latin typeface="Arial" panose="020B0604020202020204" pitchFamily="34" charset="0"/>
                <a:cs typeface="Arial" panose="020B0604020202020204" pitchFamily="34" charset="0"/>
              </a:defRPr>
            </a:lvl3pPr>
            <a:lvl4pPr marL="1642236" indent="-234606">
              <a:defRPr>
                <a:solidFill>
                  <a:schemeClr val="tx1"/>
                </a:solidFill>
                <a:latin typeface="Arial" panose="020B0604020202020204" pitchFamily="34" charset="0"/>
                <a:cs typeface="Arial" panose="020B0604020202020204" pitchFamily="34" charset="0"/>
              </a:defRPr>
            </a:lvl4pPr>
            <a:lvl5pPr marL="2111446" indent="-234606">
              <a:defRPr>
                <a:solidFill>
                  <a:schemeClr val="tx1"/>
                </a:solidFill>
                <a:latin typeface="Arial" panose="020B0604020202020204" pitchFamily="34" charset="0"/>
                <a:cs typeface="Arial" panose="020B0604020202020204" pitchFamily="34" charset="0"/>
              </a:defRPr>
            </a:lvl5pPr>
            <a:lvl6pPr marL="255305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66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27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88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3FA8B4-CC4C-493E-9E3A-30D7B13B8F9B}" type="slidenum">
              <a:rPr lang="en-US" altLang="fr-FR">
                <a:latin typeface="Calibri" panose="020F0502020204030204" pitchFamily="34" charset="0"/>
              </a:rPr>
              <a:pPr/>
              <a:t>11</a:t>
            </a:fld>
            <a:endParaRPr lang="en-US" altLang="fr-FR">
              <a:latin typeface="Calibri" panose="020F0502020204030204" pitchFamily="34" charset="0"/>
            </a:endParaRPr>
          </a:p>
        </p:txBody>
      </p:sp>
    </p:spTree>
    <p:extLst>
      <p:ext uri="{BB962C8B-B14F-4D97-AF65-F5344CB8AC3E}">
        <p14:creationId xmlns:p14="http://schemas.microsoft.com/office/powerpoint/2010/main" val="359022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r>
              <a:rPr lang="en-US" b="1" dirty="0"/>
              <a:t>READ THE SLIDE </a:t>
            </a:r>
          </a:p>
          <a:p>
            <a:r>
              <a:rPr lang="en-US" b="1" dirty="0"/>
              <a:t>SAY:</a:t>
            </a:r>
          </a:p>
          <a:p>
            <a:r>
              <a:rPr lang="en-US" dirty="0"/>
              <a:t>Using posters to indicate proper segregation at points of care is important. These may be nationally or locally designed. </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12</a:t>
            </a:fld>
            <a:endParaRPr lang="en-GB"/>
          </a:p>
        </p:txBody>
      </p:sp>
    </p:spTree>
    <p:extLst>
      <p:ext uri="{BB962C8B-B14F-4D97-AF65-F5344CB8AC3E}">
        <p14:creationId xmlns:p14="http://schemas.microsoft.com/office/powerpoint/2010/main" val="123446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marL="0" indent="0" algn="l" rtl="0">
              <a:buFont typeface="+mj-lt"/>
              <a:buNone/>
            </a:pPr>
            <a:r>
              <a:rPr lang="en-US" b="1" dirty="0"/>
              <a:t>READ THE SLIDE </a:t>
            </a:r>
          </a:p>
          <a:p>
            <a:pPr marL="0" indent="0" algn="l" rtl="0">
              <a:buFont typeface="+mj-lt"/>
              <a:buNone/>
            </a:pPr>
            <a:r>
              <a:rPr lang="en-US" b="1" dirty="0"/>
              <a:t>SAY:</a:t>
            </a:r>
          </a:p>
          <a:p>
            <a:pPr marL="0" indent="0" algn="l" rtl="0">
              <a:buFont typeface="+mj-lt"/>
              <a:buNone/>
            </a:pPr>
            <a:r>
              <a:rPr lang="en-US" dirty="0"/>
              <a:t>The examples shown on the left hand side: </a:t>
            </a:r>
          </a:p>
          <a:p>
            <a:pPr marL="0" indent="0" algn="l" rtl="0">
              <a:buFont typeface="Arial" panose="020B0604020202020204" pitchFamily="34" charset="0"/>
              <a:buNone/>
            </a:pPr>
            <a:r>
              <a:rPr lang="en-US" sz="1200" b="0" dirty="0"/>
              <a:t>Option 1 (cardboard box): to discard a complete syringe (needle)</a:t>
            </a:r>
          </a:p>
          <a:p>
            <a:pPr algn="l" rtl="0"/>
            <a:r>
              <a:rPr lang="en-US" sz="1200" b="0" dirty="0"/>
              <a:t>Option 2 (plastic sharps container): includes a strip off device to separate the needle from the syringe. </a:t>
            </a:r>
          </a:p>
          <a:p>
            <a:pPr marL="0" indent="0" algn="l" rtl="0">
              <a:buFont typeface="+mj-lt"/>
              <a:buNone/>
            </a:pPr>
            <a:endParaRPr lang="en-US" dirty="0"/>
          </a:p>
          <a:p>
            <a:pPr marL="0" indent="0" algn="l" rtl="0">
              <a:buFont typeface="+mj-lt"/>
              <a:buNone/>
            </a:pPr>
            <a:r>
              <a:rPr lang="en-US" dirty="0">
                <a:solidFill>
                  <a:srgbClr val="FF0000"/>
                </a:solidFill>
              </a:rPr>
              <a:t>The 2</a:t>
            </a:r>
            <a:r>
              <a:rPr lang="en-US" baseline="30000" dirty="0">
                <a:solidFill>
                  <a:srgbClr val="FF0000"/>
                </a:solidFill>
              </a:rPr>
              <a:t>nd</a:t>
            </a:r>
            <a:r>
              <a:rPr lang="en-US" dirty="0">
                <a:solidFill>
                  <a:srgbClr val="FF0000"/>
                </a:solidFill>
              </a:rPr>
              <a:t> and 3</a:t>
            </a:r>
            <a:r>
              <a:rPr lang="en-US" baseline="30000" dirty="0">
                <a:solidFill>
                  <a:srgbClr val="FF0000"/>
                </a:solidFill>
              </a:rPr>
              <a:t>rd</a:t>
            </a:r>
            <a:r>
              <a:rPr lang="en-US" dirty="0">
                <a:solidFill>
                  <a:srgbClr val="FF0000"/>
                </a:solidFill>
              </a:rPr>
              <a:t> picture are devices which separate the needle from the syringe barrel (plastic sharp box and needle cutter)</a:t>
            </a:r>
          </a:p>
          <a:p>
            <a:pPr marL="0" indent="0" algn="l" rtl="0">
              <a:buFont typeface="+mj-lt"/>
              <a:buNone/>
            </a:pPr>
            <a:endParaRPr lang="en-US" dirty="0">
              <a:solidFill>
                <a:srgbClr val="FF0000"/>
              </a:solidFill>
            </a:endParaRPr>
          </a:p>
          <a:p>
            <a:pPr marL="0" indent="0" algn="l" rtl="0">
              <a:buFont typeface="+mj-lt"/>
              <a:buNone/>
            </a:pPr>
            <a:r>
              <a:rPr lang="en-US" dirty="0">
                <a:solidFill>
                  <a:srgbClr val="FF0000"/>
                </a:solidFill>
              </a:rPr>
              <a:t>Advantage</a:t>
            </a:r>
          </a:p>
          <a:p>
            <a:pPr marL="171450" indent="-171450" algn="l" rtl="0">
              <a:buFontTx/>
              <a:buChar char="-"/>
            </a:pPr>
            <a:r>
              <a:rPr lang="en-US" sz="1200" b="0" dirty="0">
                <a:solidFill>
                  <a:srgbClr val="FF0000"/>
                </a:solidFill>
              </a:rPr>
              <a:t>Smaller volume of sharp waste, as the syringe barrel can be disposed as normal infectious waste in the designated bag</a:t>
            </a:r>
          </a:p>
          <a:p>
            <a:pPr marL="171450" indent="-171450" algn="l" rtl="0">
              <a:buFontTx/>
              <a:buChar char="-"/>
            </a:pPr>
            <a:endParaRPr lang="en-US" sz="1200" b="0" dirty="0">
              <a:solidFill>
                <a:srgbClr val="FF0000"/>
              </a:solidFill>
            </a:endParaRPr>
          </a:p>
          <a:p>
            <a:pPr marL="0" indent="0" algn="l" rtl="0">
              <a:buFontTx/>
              <a:buNone/>
            </a:pPr>
            <a:r>
              <a:rPr lang="en-US" sz="1200" b="0" dirty="0">
                <a:solidFill>
                  <a:srgbClr val="FF0000"/>
                </a:solidFill>
              </a:rPr>
              <a:t>Disadvantage</a:t>
            </a:r>
          </a:p>
          <a:p>
            <a:pPr marL="171450" indent="-171450" algn="l" rtl="0">
              <a:buFontTx/>
              <a:buChar char="-"/>
            </a:pPr>
            <a:r>
              <a:rPr lang="en-US" sz="1200" b="0" dirty="0">
                <a:solidFill>
                  <a:srgbClr val="FF0000"/>
                </a:solidFill>
              </a:rPr>
              <a:t>Additional handling of sharps, which might cause a higher risk of needle stick injury and/or infection. </a:t>
            </a:r>
          </a:p>
          <a:p>
            <a:pPr marL="0" indent="0" algn="l" rtl="0">
              <a:buFont typeface="+mj-lt"/>
              <a:buNone/>
            </a:pPr>
            <a:endParaRPr lang="en-US" dirty="0"/>
          </a:p>
          <a:p>
            <a:pPr marL="0" indent="0" algn="l" rtl="0">
              <a:buFont typeface="+mj-lt"/>
              <a:buNone/>
            </a:pPr>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13</a:t>
            </a:fld>
            <a:endParaRPr lang="en-GB"/>
          </a:p>
        </p:txBody>
      </p:sp>
    </p:spTree>
    <p:extLst>
      <p:ext uri="{BB962C8B-B14F-4D97-AF65-F5344CB8AC3E}">
        <p14:creationId xmlns:p14="http://schemas.microsoft.com/office/powerpoint/2010/main" val="73257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55563" y="738188"/>
            <a:ext cx="6551612" cy="3686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t>R</a:t>
            </a:r>
            <a:r>
              <a:rPr lang="en-US" altLang="en-US" b="1" dirty="0"/>
              <a:t>EAD THE SLIDE </a:t>
            </a:r>
          </a:p>
          <a:p>
            <a:pPr algn="l"/>
            <a:r>
              <a:rPr lang="en-US" altLang="en-US" b="1" dirty="0"/>
              <a:t>SAY:</a:t>
            </a:r>
          </a:p>
          <a:p>
            <a:pPr algn="l"/>
            <a:r>
              <a:rPr lang="en-US" altLang="en-US" dirty="0"/>
              <a:t>You do not need to spend much time on this slide. Highlight the importance of hand hygiene and appropriate PPE use and that waste should be regularly collected and transported for treatment/disposal. </a:t>
            </a:r>
          </a:p>
          <a:p>
            <a:pPr algn="l"/>
            <a:endParaRPr lang="en-US" altLang="en-US" dirty="0"/>
          </a:p>
          <a:p>
            <a:pPr algn="l"/>
            <a:r>
              <a:rPr lang="en-US" altLang="en-US" dirty="0"/>
              <a:t>Bins should be disinfected e.g. with chlorine (0.2%) solution</a:t>
            </a:r>
          </a:p>
          <a:p>
            <a:pPr algn="l"/>
            <a:endParaRPr lang="en-US" altLang="en-US" dirty="0"/>
          </a:p>
          <a:p>
            <a:pPr algn="l"/>
            <a:r>
              <a:rPr lang="en-US" altLang="en-US" dirty="0"/>
              <a:t>Washing / disinfection areas should be available also for the waste handlers – like the persons transporting the waste!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84" indent="-292873">
              <a:defRPr>
                <a:solidFill>
                  <a:schemeClr val="tx1"/>
                </a:solidFill>
                <a:latin typeface="Arial" panose="020B0604020202020204" pitchFamily="34" charset="0"/>
                <a:cs typeface="Arial" panose="020B0604020202020204" pitchFamily="34" charset="0"/>
              </a:defRPr>
            </a:lvl2pPr>
            <a:lvl3pPr marL="1173026" indent="-234606">
              <a:defRPr>
                <a:solidFill>
                  <a:schemeClr val="tx1"/>
                </a:solidFill>
                <a:latin typeface="Arial" panose="020B0604020202020204" pitchFamily="34" charset="0"/>
                <a:cs typeface="Arial" panose="020B0604020202020204" pitchFamily="34" charset="0"/>
              </a:defRPr>
            </a:lvl3pPr>
            <a:lvl4pPr marL="1642236" indent="-234606">
              <a:defRPr>
                <a:solidFill>
                  <a:schemeClr val="tx1"/>
                </a:solidFill>
                <a:latin typeface="Arial" panose="020B0604020202020204" pitchFamily="34" charset="0"/>
                <a:cs typeface="Arial" panose="020B0604020202020204" pitchFamily="34" charset="0"/>
              </a:defRPr>
            </a:lvl4pPr>
            <a:lvl5pPr marL="2111446" indent="-234606">
              <a:defRPr>
                <a:solidFill>
                  <a:schemeClr val="tx1"/>
                </a:solidFill>
                <a:latin typeface="Arial" panose="020B0604020202020204" pitchFamily="34" charset="0"/>
                <a:cs typeface="Arial" panose="020B0604020202020204" pitchFamily="34" charset="0"/>
              </a:defRPr>
            </a:lvl5pPr>
            <a:lvl6pPr marL="255305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66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27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88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3A2296-5E9D-4293-BE3B-CF82B65BE858}" type="slidenum">
              <a:rPr lang="en-US" altLang="fr-FR">
                <a:latin typeface="Calibri" panose="020F0502020204030204" pitchFamily="34" charset="0"/>
              </a:rPr>
              <a:pPr/>
              <a:t>14</a:t>
            </a:fld>
            <a:endParaRPr lang="en-US" altLang="fr-FR">
              <a:latin typeface="Calibri" panose="020F0502020204030204" pitchFamily="34" charset="0"/>
            </a:endParaRPr>
          </a:p>
        </p:txBody>
      </p:sp>
    </p:spTree>
    <p:extLst>
      <p:ext uri="{BB962C8B-B14F-4D97-AF65-F5344CB8AC3E}">
        <p14:creationId xmlns:p14="http://schemas.microsoft.com/office/powerpoint/2010/main" val="199073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algn="l" rtl="0" eaLnBrk="1" hangingPunct="1">
              <a:spcAft>
                <a:spcPts val="1200"/>
              </a:spcAft>
            </a:pPr>
            <a:r>
              <a:rPr lang="en-US" altLang="en-US" sz="1200" b="1" dirty="0"/>
              <a:t>NOTE FOR TRAINER: this guidance applies to waste handlers who are dealing with treatment infrastructure and machinery, not those collecting waste from wards. </a:t>
            </a:r>
          </a:p>
          <a:p>
            <a:pPr algn="l" rtl="0" eaLnBrk="1" hangingPunct="1">
              <a:spcAft>
                <a:spcPts val="1200"/>
              </a:spcAft>
            </a:pPr>
            <a:r>
              <a:rPr lang="en-US" altLang="en-US" sz="1200" b="1" dirty="0"/>
              <a:t>READ THE SLIDE</a:t>
            </a:r>
          </a:p>
          <a:p>
            <a:pPr algn="l" rtl="0" eaLnBrk="1" hangingPunct="1">
              <a:spcAft>
                <a:spcPts val="1200"/>
              </a:spcAft>
            </a:pPr>
            <a:r>
              <a:rPr lang="en-US" altLang="en-US" sz="1200" b="1" dirty="0"/>
              <a:t>SAY:</a:t>
            </a:r>
          </a:p>
          <a:p>
            <a:pPr algn="l" rtl="0" eaLnBrk="1" hangingPunct="1">
              <a:spcAft>
                <a:spcPts val="1200"/>
              </a:spcAft>
            </a:pPr>
            <a:r>
              <a:rPr lang="en-US" altLang="en-US" sz="1200" dirty="0"/>
              <a:t>Wear appropriate personal protective equipment (PPE)</a:t>
            </a:r>
            <a:endParaRPr lang="fr-CA" altLang="en-US" sz="1200" dirty="0"/>
          </a:p>
          <a:p>
            <a:pPr algn="l" rtl="0" eaLnBrk="1" hangingPunct="1">
              <a:spcAft>
                <a:spcPts val="1200"/>
              </a:spcAft>
            </a:pPr>
            <a:r>
              <a:rPr lang="en-US" altLang="en-US" sz="1200" dirty="0"/>
              <a:t>Handle waste with care</a:t>
            </a:r>
          </a:p>
          <a:p>
            <a:pPr algn="l" rtl="0" eaLnBrk="1" hangingPunct="1">
              <a:spcAft>
                <a:spcPts val="1200"/>
              </a:spcAft>
            </a:pPr>
            <a:r>
              <a:rPr lang="en-US" altLang="en-US" sz="1200" dirty="0"/>
              <a:t>Practice hand hygiene before and after handling waste</a:t>
            </a:r>
          </a:p>
          <a:p>
            <a:pPr algn="l" rtl="0" eaLnBrk="1" hangingPunct="1">
              <a:spcAft>
                <a:spcPts val="1200"/>
              </a:spcAft>
            </a:pPr>
            <a:r>
              <a:rPr lang="en-US" altLang="en-US" sz="1200" dirty="0"/>
              <a:t>Do not re-sort waste</a:t>
            </a:r>
          </a:p>
          <a:p>
            <a:pPr algn="l" rtl="0" eaLnBrk="1" hangingPunct="1">
              <a:spcAft>
                <a:spcPts val="1200"/>
              </a:spcAft>
            </a:pPr>
            <a:r>
              <a:rPr lang="en-US" altLang="en-US" sz="1200" dirty="0"/>
              <a:t>Never carry waste bags/containers against body</a:t>
            </a:r>
          </a:p>
          <a:p>
            <a:pPr algn="l" rtl="0" eaLnBrk="1" hangingPunct="1">
              <a:spcAft>
                <a:spcPts val="1200"/>
              </a:spcAft>
            </a:pPr>
            <a:r>
              <a:rPr lang="en-US" altLang="en-US" sz="1200" dirty="0"/>
              <a:t>Avoid heavy loads (use transport tools)</a:t>
            </a:r>
          </a:p>
          <a:p>
            <a:pPr algn="l" rtl="0"/>
            <a:endParaRPr lang="de-DE" dirty="0"/>
          </a:p>
        </p:txBody>
      </p:sp>
      <p:sp>
        <p:nvSpPr>
          <p:cNvPr id="4" name="Foliennummernplatzhalter 3"/>
          <p:cNvSpPr>
            <a:spLocks noGrp="1"/>
          </p:cNvSpPr>
          <p:nvPr>
            <p:ph type="sldNum"/>
          </p:nvPr>
        </p:nvSpPr>
        <p:spPr/>
        <p:txBody>
          <a:bodyPr/>
          <a:lstStyle/>
          <a:p>
            <a:fld id="{9C3468D3-E7F3-4E4E-B360-C48CD1AB4FDF}" type="slidenum">
              <a:rPr lang="en-CA" smtClean="0"/>
              <a:pPr/>
              <a:t>15</a:t>
            </a:fld>
            <a:endParaRPr lang="en-CA"/>
          </a:p>
        </p:txBody>
      </p:sp>
    </p:spTree>
    <p:extLst>
      <p:ext uri="{BB962C8B-B14F-4D97-AF65-F5344CB8AC3E}">
        <p14:creationId xmlns:p14="http://schemas.microsoft.com/office/powerpoint/2010/main" val="437855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algn="l" rtl="0"/>
            <a:r>
              <a:rPr lang="en-US" b="0" dirty="0"/>
              <a:t>Shout out what you think </a:t>
            </a:r>
          </a:p>
          <a:p>
            <a:pPr algn="l" rtl="0"/>
            <a:r>
              <a:rPr lang="en-US" dirty="0"/>
              <a:t>For most COVID-19 interactions (e.g. patient consultations, caring for a patient in a general ward, testing, vaccinations), medical mask is often all that is needed. In certain cases, eye protection and gloves also needed. Hair and shoe covers are never recommended, nor is a full body suit as seen in this photo. See details in WHO Global analysis of health care waste in the context of COVID-19.</a:t>
            </a:r>
          </a:p>
          <a:p>
            <a:pPr algn="l" rtl="0"/>
            <a:r>
              <a:rPr lang="en-US" dirty="0"/>
              <a:t>Use of unnecessary PPE:</a:t>
            </a:r>
          </a:p>
          <a:p>
            <a:pPr marL="171450" indent="-171450" algn="l" rtl="0">
              <a:buFontTx/>
              <a:buChar char="-"/>
            </a:pPr>
            <a:r>
              <a:rPr lang="en-US" dirty="0"/>
              <a:t>Wastes money (in the US alone, 6 billion could have been saved in the first 6 months of the COVID-19 pandemic if health care workers used safe, </a:t>
            </a:r>
            <a:r>
              <a:rPr lang="en-US" dirty="0" err="1"/>
              <a:t>reusuable</a:t>
            </a:r>
            <a:r>
              <a:rPr lang="en-US" dirty="0"/>
              <a:t> medical masks instead of disposable medical masks</a:t>
            </a:r>
          </a:p>
          <a:p>
            <a:pPr marL="171450" indent="-171450" algn="l" rtl="0">
              <a:buFontTx/>
              <a:buChar char="-"/>
            </a:pPr>
            <a:r>
              <a:rPr lang="en-US" dirty="0"/>
              <a:t>Increases carbon emissions through additional shipping of items</a:t>
            </a:r>
          </a:p>
          <a:p>
            <a:pPr marL="171450" indent="-171450" algn="l" rtl="0">
              <a:buFontTx/>
              <a:buChar char="-"/>
            </a:pPr>
            <a:r>
              <a:rPr lang="en-US" dirty="0"/>
              <a:t>Larger amount of waste generated</a:t>
            </a:r>
          </a:p>
          <a:p>
            <a:pPr marL="171450" indent="-171450" algn="l" rtl="0">
              <a:buFontTx/>
              <a:buChar char="-"/>
            </a:pPr>
            <a:r>
              <a:rPr lang="en-US" dirty="0"/>
              <a:t>Higher waste treatment and disposal demand with costs additional funds, can overwhelm existing waste workers</a:t>
            </a:r>
          </a:p>
          <a:p>
            <a:pPr marL="171450" indent="-171450" algn="l" rtl="0">
              <a:buFontTx/>
              <a:buChar char="-"/>
            </a:pPr>
            <a:r>
              <a:rPr lang="en-US" dirty="0"/>
              <a:t>Higher environmental impact by air emissions from burning / incineration (furans and dioxins) / landfilling: greenhouse gasses (CO2, CH4, N2O)</a:t>
            </a:r>
          </a:p>
          <a:p>
            <a:pPr marL="171450" indent="-171450" algn="l" rtl="0">
              <a:buFontTx/>
              <a:buChar char="-"/>
            </a:pPr>
            <a:endParaRPr lang="en-US" dirty="0"/>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16</a:t>
            </a:fld>
            <a:endParaRPr lang="en-GB"/>
          </a:p>
        </p:txBody>
      </p:sp>
    </p:spTree>
    <p:extLst>
      <p:ext uri="{BB962C8B-B14F-4D97-AF65-F5344CB8AC3E}">
        <p14:creationId xmlns:p14="http://schemas.microsoft.com/office/powerpoint/2010/main" val="285898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r>
              <a:rPr lang="en-US" b="1" dirty="0"/>
              <a:t>READ THE SLIDE </a:t>
            </a:r>
          </a:p>
          <a:p>
            <a:r>
              <a:rPr lang="en-US" b="1" dirty="0"/>
              <a:t>SAY:</a:t>
            </a:r>
          </a:p>
          <a:p>
            <a:r>
              <a:rPr lang="en-US" dirty="0"/>
              <a:t>A roof is recommended to prevent that the container are filling up with water and to keep the waste away from direct sun (depending on the rainfall in the country)</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17</a:t>
            </a:fld>
            <a:endParaRPr lang="en-GB"/>
          </a:p>
        </p:txBody>
      </p:sp>
    </p:spTree>
    <p:extLst>
      <p:ext uri="{BB962C8B-B14F-4D97-AF65-F5344CB8AC3E}">
        <p14:creationId xmlns:p14="http://schemas.microsoft.com/office/powerpoint/2010/main" val="1229685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algn="l"/>
            <a:r>
              <a:rPr lang="en-US" b="1" dirty="0"/>
              <a:t>READ THE SLIDE </a:t>
            </a:r>
          </a:p>
          <a:p>
            <a:pPr algn="l"/>
            <a:r>
              <a:rPr lang="en-US" b="1" dirty="0"/>
              <a:t>SAY:</a:t>
            </a:r>
          </a:p>
          <a:p>
            <a:pPr algn="l"/>
            <a:endParaRPr lang="en-US" dirty="0"/>
          </a:p>
          <a:p>
            <a:pPr algn="l"/>
            <a:r>
              <a:rPr lang="en-US" dirty="0"/>
              <a:t>The flow of waste building for the storage and treatment of infectious and sharp waste should be from hazardous towards non-hazardous:</a:t>
            </a:r>
          </a:p>
          <a:p>
            <a:pPr algn="l"/>
            <a:r>
              <a:rPr lang="en-US" dirty="0"/>
              <a:t>- Entry of the waste through the reception room, where it is weighted and documented.</a:t>
            </a:r>
          </a:p>
          <a:p>
            <a:pPr marL="171450" indent="-171450" algn="l">
              <a:buFontTx/>
              <a:buChar char="-"/>
            </a:pPr>
            <a:r>
              <a:rPr lang="en-US" dirty="0"/>
              <a:t>Then it is stored.</a:t>
            </a:r>
          </a:p>
          <a:p>
            <a:pPr marL="171450" indent="-171450" algn="l">
              <a:buFontTx/>
              <a:buChar char="-"/>
            </a:pPr>
            <a:r>
              <a:rPr lang="en-US" dirty="0"/>
              <a:t>From there it is taken to the treatment equipment. </a:t>
            </a:r>
          </a:p>
          <a:p>
            <a:pPr marL="171450" indent="-171450" algn="l">
              <a:buFontTx/>
              <a:buChar char="-"/>
            </a:pPr>
            <a:r>
              <a:rPr lang="en-US" dirty="0"/>
              <a:t>The empty bins can be cleaned and in case of the use of an autoclave or other alternative treatment technology the waste is disposed as general waste. </a:t>
            </a:r>
          </a:p>
          <a:p>
            <a:pPr marL="0" indent="0" algn="l">
              <a:buFontTx/>
              <a:buNone/>
            </a:pPr>
            <a:endParaRPr lang="en-US" dirty="0"/>
          </a:p>
          <a:p>
            <a:pPr marL="0" indent="0" algn="l">
              <a:buFontTx/>
              <a:buNone/>
            </a:pPr>
            <a:r>
              <a:rPr lang="en-US" b="1" dirty="0"/>
              <a:t>Time limits for storage</a:t>
            </a:r>
          </a:p>
          <a:p>
            <a:pPr marL="171450" indent="-171450" rtl="0">
              <a:buFontTx/>
              <a:buChar char="-"/>
            </a:pPr>
            <a:r>
              <a:rPr lang="en-US" sz="1200" b="0" dirty="0">
                <a:solidFill>
                  <a:srgbClr val="09164D"/>
                </a:solidFill>
              </a:rPr>
              <a:t>Limits depend on climate and times will differ according to the season (summer/winter). </a:t>
            </a:r>
          </a:p>
          <a:p>
            <a:pPr marL="171450" indent="-171450" rtl="0">
              <a:buFontTx/>
              <a:buChar char="-"/>
            </a:pPr>
            <a:r>
              <a:rPr lang="en-US" sz="1200" b="0" dirty="0">
                <a:solidFill>
                  <a:srgbClr val="09164D"/>
                </a:solidFill>
              </a:rPr>
              <a:t>Range from 24hrs in hot/summer climates to 72 hours in temperate/winter climates. </a:t>
            </a:r>
          </a:p>
          <a:p>
            <a:pPr marL="171450" indent="-171450" rtl="0">
              <a:buFontTx/>
              <a:buChar char="-"/>
            </a:pPr>
            <a:r>
              <a:rPr lang="en-US" sz="1200" b="0" dirty="0">
                <a:solidFill>
                  <a:srgbClr val="09164D"/>
                </a:solidFill>
              </a:rPr>
              <a:t>Waste can be stored for more than a week when stored below 8° C (e.g. in a fridge or in winter with temperatures below 8 °C) </a:t>
            </a:r>
          </a:p>
          <a:p>
            <a:pPr marL="171450" indent="-171450" rtl="0">
              <a:buFontTx/>
              <a:buChar char="-"/>
            </a:pPr>
            <a:r>
              <a:rPr lang="en-US" sz="1200" b="0" dirty="0">
                <a:solidFill>
                  <a:srgbClr val="09164D"/>
                </a:solidFill>
              </a:rPr>
              <a:t>Sharp waste can be stored longer! It should be collected and stored for treatment when ¾ filled.</a:t>
            </a:r>
          </a:p>
          <a:p>
            <a:pPr marL="0" indent="0" algn="l">
              <a:buFontTx/>
              <a:buNone/>
            </a:pPr>
            <a:endParaRPr lang="en-US" dirty="0"/>
          </a:p>
          <a:p>
            <a:pPr marL="0" indent="0" algn="l">
              <a:buFontTx/>
              <a:buNone/>
            </a:pPr>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18</a:t>
            </a:fld>
            <a:endParaRPr lang="en-GB"/>
          </a:p>
        </p:txBody>
      </p:sp>
    </p:spTree>
    <p:extLst>
      <p:ext uri="{BB962C8B-B14F-4D97-AF65-F5344CB8AC3E}">
        <p14:creationId xmlns:p14="http://schemas.microsoft.com/office/powerpoint/2010/main" val="200059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marL="0" marR="0" lvl="0" indent="0" algn="l" defTabSz="914400" rtl="1" eaLnBrk="1" fontAlgn="base" latinLnBrk="0" hangingPunct="1">
              <a:lnSpc>
                <a:spcPct val="100000"/>
              </a:lnSpc>
              <a:spcBef>
                <a:spcPct val="30000"/>
              </a:spcBef>
              <a:spcAft>
                <a:spcPct val="0"/>
              </a:spcAft>
              <a:buClrTx/>
              <a:buSzTx/>
              <a:buFontTx/>
              <a:buNone/>
              <a:tabLst/>
              <a:defRPr/>
            </a:pPr>
            <a:r>
              <a:rPr lang="en-US" b="1" dirty="0"/>
              <a:t>SAY:</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Break into small groups and take a few moments to think and talk about this question, be prepared to feedback your answers </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b="1" dirty="0"/>
              <a:t>AFTER FEEDBACK IS TAKEN FROM GROUPS, SAY:</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Waste during the COVID-19 pandemic has increased because:</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-overuse of PPE (e.g. using gloves, full body suits, hair and foot covers when not needed)</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-increase use of rapid diagnostics and vaccines for all populations, all of which comes with packaging</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-individually wrapped masks and other PPE items (e.g. use of additional packaging)</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-single use food containers and utensils (out of fear of fomite transmission)</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-increased use of disposable by all populations (health workers, patients, families) </a:t>
            </a:r>
          </a:p>
          <a:p>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19</a:t>
            </a:fld>
            <a:endParaRPr lang="en-GB"/>
          </a:p>
        </p:txBody>
      </p:sp>
    </p:spTree>
    <p:extLst>
      <p:ext uri="{BB962C8B-B14F-4D97-AF65-F5344CB8AC3E}">
        <p14:creationId xmlns:p14="http://schemas.microsoft.com/office/powerpoint/2010/main" val="2421690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marL="0" marR="0" lvl="0" indent="0" algn="l" defTabSz="914400" rtl="1" eaLnBrk="1" fontAlgn="base" latinLnBrk="0" hangingPunct="1">
              <a:lnSpc>
                <a:spcPct val="100000"/>
              </a:lnSpc>
              <a:spcBef>
                <a:spcPct val="30000"/>
              </a:spcBef>
              <a:spcAft>
                <a:spcPct val="0"/>
              </a:spcAft>
              <a:buClrTx/>
              <a:buSzTx/>
              <a:buFontTx/>
              <a:buNone/>
              <a:tabLst/>
              <a:defRPr/>
            </a:pPr>
            <a:r>
              <a:rPr lang="en-US" b="1" dirty="0"/>
              <a:t>READ THE SLIDE</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b="1" dirty="0"/>
              <a:t>SAY:</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Waste during the COVID-19 pandemic has increased because:</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-increased use of disposable by all populations (health workers, patients, families) </a:t>
            </a:r>
          </a:p>
          <a:p>
            <a:r>
              <a:rPr lang="en-US" dirty="0"/>
              <a:t>- an exemplary calculation of a hospital with 200 beds and an occupancy rate of 80%:  0,5 kg per day and bed X 200 bed X 80% = 80 kg per bed and day</a:t>
            </a:r>
          </a:p>
          <a:p>
            <a:r>
              <a:rPr lang="en-US" u="sng" dirty="0"/>
              <a:t>NOTE FOR TRAINER: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Explain in people want to understand more they can read it in this document which is in the list of resources </a:t>
            </a:r>
            <a:r>
              <a:rPr lang="en-US" sz="1200" dirty="0">
                <a:effectLst/>
                <a:latin typeface="Segoe UI" panose="020B0502040204020203" pitchFamily="34" charset="0"/>
              </a:rPr>
              <a:t>UNEP 2012 </a:t>
            </a:r>
            <a:r>
              <a:rPr lang="en-US" sz="1800" dirty="0"/>
              <a:t>Compendium of Technologies for Treatment / Destruction of Healthcare Waste</a:t>
            </a:r>
            <a:r>
              <a:rPr lang="en-US" sz="1200" dirty="0">
                <a:effectLst/>
                <a:latin typeface="Segoe UI" panose="020B0502040204020203" pitchFamily="34" charset="0"/>
              </a:rPr>
              <a:t> https://wedocs.unep.org/bitstream/handle/20.500.11822/8628/IETC_Compendium_Technologies_Treatment_Destruction_Healthcare_Waste.pdf?sequence=3&amp;isAllowed=y </a:t>
            </a:r>
            <a:endParaRPr lang="en-US" sz="1200" dirty="0">
              <a:effectLst/>
              <a:latin typeface="Arial" panose="020B0604020202020204" pitchFamily="34" charset="0"/>
            </a:endParaRPr>
          </a:p>
          <a:p>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20</a:t>
            </a:fld>
            <a:endParaRPr lang="en-GB"/>
          </a:p>
        </p:txBody>
      </p:sp>
    </p:spTree>
    <p:extLst>
      <p:ext uri="{BB962C8B-B14F-4D97-AF65-F5344CB8AC3E}">
        <p14:creationId xmlns:p14="http://schemas.microsoft.com/office/powerpoint/2010/main" val="82327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3</a:t>
            </a:fld>
            <a:endParaRPr lang="it-IT"/>
          </a:p>
        </p:txBody>
      </p:sp>
    </p:spTree>
    <p:extLst>
      <p:ext uri="{BB962C8B-B14F-4D97-AF65-F5344CB8AC3E}">
        <p14:creationId xmlns:p14="http://schemas.microsoft.com/office/powerpoint/2010/main" val="4039182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a:solidFill>
                  <a:srgbClr val="09164D"/>
                </a:solidFill>
              </a:rPr>
              <a:t>READ THE SLIDE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a:solidFill>
                  <a:srgbClr val="09164D"/>
                </a:solidFill>
              </a:rPr>
              <a:t>SAY: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dirty="0">
                <a:solidFill>
                  <a:srgbClr val="09164D"/>
                </a:solidFill>
              </a:rPr>
              <a:t>Continue to enforce or re-enforce best practices for HCWM, including assigning responsibility and sufficient human and material resources to treat and dispose of waste safely. </a:t>
            </a:r>
          </a:p>
          <a:p>
            <a:endParaRPr lang="en-US" dirty="0"/>
          </a:p>
        </p:txBody>
      </p:sp>
      <p:sp>
        <p:nvSpPr>
          <p:cNvPr id="4" name="Kopfzeilenplatzhalt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umsplatzhalt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liennummernplatzhalt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2615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09164D"/>
                </a:solidFill>
              </a:rPr>
              <a:t>READ THE SLIDE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09164D"/>
                </a:solidFill>
              </a:rPr>
              <a:t>SAY: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rgbClr val="09164D"/>
                </a:solidFill>
              </a:rPr>
              <a:t>what examples they can think of when there may be higher volumes of waste? What kinds of waste might increase during these scenario?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09164D"/>
                </a:solidFill>
              </a:rPr>
              <a:t>TAKE ANSWERS AND THEN SAY: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rgbClr val="09164D"/>
                </a:solidFill>
              </a:rPr>
              <a:t>E.g. COVID (PPE, plastic packaging etc.), other outbreaks, extreme weather events resulting more sick/injured people accessing health services; mass vaccination campaigns (needles, syringes), refugee camps with sudden influx of people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rgbClr val="09164D"/>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rgbClr val="09164D"/>
                </a:solidFill>
              </a:rPr>
              <a:t>As an interim emergency measure, e.g. if no waste services are available, waste can be buried until more sustainable measures are in place.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rgbClr val="09164D"/>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rgbClr val="09164D"/>
                </a:solidFill>
              </a:rPr>
              <a:t>Manual chemical disinfection of waste (</a:t>
            </a:r>
            <a:r>
              <a:rPr lang="de-DE" dirty="0"/>
              <a:t>e.g. chlorine solution): </a:t>
            </a:r>
            <a:r>
              <a:rPr lang="en-GB" dirty="0">
                <a:solidFill>
                  <a:srgbClr val="09164D"/>
                </a:solidFill>
              </a:rPr>
              <a:t>is not recommended as it </a:t>
            </a:r>
            <a:r>
              <a:rPr lang="de-DE" dirty="0"/>
              <a:t>is not regarded as a reliable and efficient method. It depends on concentration, contact with surfaces, temperature, time etc.  Furthermore handling high concentrations of chlorine can lead to skin and eye irritation and respiratory problems by the handlers. In low resource settings, using chlorine in an attempt to treat waste can divert chlorine from more important/useful applications including for water treatment and disfinection (after cleaning) of surfaces.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solidFill>
                <a:srgbClr val="09164D"/>
              </a:solidFill>
            </a:endParaRPr>
          </a:p>
          <a:p>
            <a:r>
              <a:rPr lang="en-US" dirty="0"/>
              <a:t>To increase waste treatment capacity, equipment may be operated during evenings and weekends </a:t>
            </a:r>
          </a:p>
          <a:p>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22</a:t>
            </a:fld>
            <a:endParaRPr lang="en-GB"/>
          </a:p>
        </p:txBody>
      </p:sp>
    </p:spTree>
    <p:extLst>
      <p:ext uri="{BB962C8B-B14F-4D97-AF65-F5344CB8AC3E}">
        <p14:creationId xmlns:p14="http://schemas.microsoft.com/office/powerpoint/2010/main" val="1462889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23</a:t>
            </a:fld>
            <a:endParaRPr lang="it-IT"/>
          </a:p>
        </p:txBody>
      </p:sp>
    </p:spTree>
    <p:extLst>
      <p:ext uri="{BB962C8B-B14F-4D97-AF65-F5344CB8AC3E}">
        <p14:creationId xmlns:p14="http://schemas.microsoft.com/office/powerpoint/2010/main" val="4150620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algn="l"/>
            <a:r>
              <a:rPr lang="en-US" b="1" dirty="0"/>
              <a:t>READ SLIDE</a:t>
            </a:r>
          </a:p>
          <a:p>
            <a:pPr algn="l"/>
            <a:r>
              <a:rPr lang="en-US" b="1" dirty="0"/>
              <a:t>SAY:</a:t>
            </a:r>
          </a:p>
          <a:p>
            <a:pPr algn="l"/>
            <a:r>
              <a:rPr lang="en-US" b="1" dirty="0"/>
              <a:t>Green </a:t>
            </a:r>
          </a:p>
          <a:p>
            <a:pPr marL="171450" indent="-171450" algn="l">
              <a:buFontTx/>
              <a:buChar char="-"/>
            </a:pPr>
            <a:r>
              <a:rPr lang="en-US" dirty="0"/>
              <a:t>preferred options as these limit emissions to the environment (autoclave does not emit emissions, emissions from incineration can be cleaned by a flue gas cleaning system).</a:t>
            </a:r>
          </a:p>
          <a:p>
            <a:pPr marL="171450" indent="-171450" algn="l">
              <a:buFontTx/>
              <a:buChar char="-"/>
            </a:pPr>
            <a:r>
              <a:rPr lang="en-US" sz="1800" b="0" i="0" u="none" strike="noStrike" baseline="0" dirty="0">
                <a:solidFill>
                  <a:srgbClr val="000000"/>
                </a:solidFill>
                <a:latin typeface="Frutiger 55 Roman"/>
              </a:rPr>
              <a:t>Technologies in accordance with International Conventions </a:t>
            </a:r>
          </a:p>
          <a:p>
            <a:pPr marL="171450" indent="-171450" algn="l">
              <a:buFontTx/>
              <a:buChar char="-"/>
            </a:pPr>
            <a:endParaRPr lang="en-US" dirty="0"/>
          </a:p>
          <a:p>
            <a:pPr algn="l"/>
            <a:r>
              <a:rPr lang="en-US" b="1" dirty="0"/>
              <a:t>Yellow </a:t>
            </a:r>
          </a:p>
          <a:p>
            <a:pPr marL="171450" indent="-171450" algn="l">
              <a:buFontTx/>
              <a:buChar char="-"/>
            </a:pPr>
            <a:r>
              <a:rPr lang="en-US" dirty="0"/>
              <a:t>interim solutions.</a:t>
            </a:r>
          </a:p>
          <a:p>
            <a:pPr marL="171450" indent="-171450" algn="l">
              <a:buFontTx/>
              <a:buChar char="-"/>
            </a:pPr>
            <a:r>
              <a:rPr lang="en-US" sz="1800" b="0" i="0" u="none" strike="noStrike" baseline="0" dirty="0">
                <a:solidFill>
                  <a:srgbClr val="000000"/>
                </a:solidFill>
                <a:latin typeface="Frutiger 55 Roman"/>
              </a:rPr>
              <a:t>Technologies used to incrementally improve practices and move towards meeting international standards </a:t>
            </a:r>
          </a:p>
          <a:p>
            <a:pPr marL="171450" indent="-171450" algn="l">
              <a:buFontTx/>
              <a:buChar char="-"/>
            </a:pPr>
            <a:endParaRPr lang="en-US" dirty="0"/>
          </a:p>
          <a:p>
            <a:pPr algn="l"/>
            <a:r>
              <a:rPr lang="en-US" b="1" dirty="0"/>
              <a:t>Red </a:t>
            </a:r>
          </a:p>
          <a:p>
            <a:pPr marL="171450" indent="-171450" algn="l">
              <a:buFontTx/>
              <a:buChar char="-"/>
            </a:pPr>
            <a:r>
              <a:rPr lang="en-US" dirty="0"/>
              <a:t>considered as the </a:t>
            </a:r>
            <a:r>
              <a:rPr lang="en-US" b="1" dirty="0"/>
              <a:t>last resort options </a:t>
            </a:r>
          </a:p>
          <a:p>
            <a:pPr marL="171450" indent="-171450" algn="l">
              <a:buFontTx/>
              <a:buChar char="-"/>
            </a:pPr>
            <a:r>
              <a:rPr lang="en-US" dirty="0"/>
              <a:t>not recommended but sometimes the only feasible option for emergency or as an interim solution. </a:t>
            </a:r>
          </a:p>
          <a:p>
            <a:pPr marL="171450" indent="-171450" algn="l">
              <a:buFontTx/>
              <a:buChar char="-"/>
            </a:pPr>
            <a:r>
              <a:rPr lang="en-US" dirty="0"/>
              <a:t>should be minimized and eliminated as soon as possible and wherever feasible.</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24</a:t>
            </a:fld>
            <a:endParaRPr lang="en-GB"/>
          </a:p>
        </p:txBody>
      </p:sp>
    </p:spTree>
    <p:extLst>
      <p:ext uri="{BB962C8B-B14F-4D97-AF65-F5344CB8AC3E}">
        <p14:creationId xmlns:p14="http://schemas.microsoft.com/office/powerpoint/2010/main" val="1593355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algn="l"/>
            <a:r>
              <a:rPr lang="en-US" dirty="0"/>
              <a:t>R</a:t>
            </a:r>
            <a:r>
              <a:rPr lang="en-US" b="1" dirty="0"/>
              <a:t>EAD SLIDE </a:t>
            </a:r>
          </a:p>
          <a:p>
            <a:pPr algn="l"/>
            <a:r>
              <a:rPr lang="en-US" b="1" dirty="0"/>
              <a:t>SAY:</a:t>
            </a:r>
          </a:p>
          <a:p>
            <a:pPr algn="l"/>
            <a:r>
              <a:rPr lang="en-US" dirty="0"/>
              <a:t>The WHO publication shown here has more details on each of these criteria and rates available technologies against them. Refer to the supplementary slides for a list of technologies which do, and do not, meet the requirements of the Stockholm and Basel Conventions. </a:t>
            </a:r>
          </a:p>
        </p:txBody>
      </p:sp>
      <p:sp>
        <p:nvSpPr>
          <p:cNvPr id="4" name="Header Placeholder 3"/>
          <p:cNvSpPr>
            <a:spLocks noGrp="1"/>
          </p:cNvSpPr>
          <p:nvPr>
            <p:ph type="hdr"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11464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r>
              <a:rPr lang="en-US" sz="1200" b="1" dirty="0">
                <a:solidFill>
                  <a:srgbClr val="002060"/>
                </a:solidFill>
                <a:latin typeface="Arial" panose="020B0604020202020204" pitchFamily="34" charset="0"/>
                <a:cs typeface="Arial" panose="020B0604020202020204" pitchFamily="34" charset="0"/>
              </a:rPr>
              <a:t>READ THE SLIDE</a:t>
            </a:r>
          </a:p>
          <a:p>
            <a:r>
              <a:rPr lang="en-US" sz="1200" b="1" dirty="0">
                <a:solidFill>
                  <a:srgbClr val="002060"/>
                </a:solidFill>
                <a:latin typeface="Arial" panose="020B0604020202020204" pitchFamily="34" charset="0"/>
                <a:cs typeface="Arial" panose="020B0604020202020204" pitchFamily="34" charset="0"/>
              </a:rPr>
              <a:t> SAY:</a:t>
            </a:r>
          </a:p>
          <a:p>
            <a:r>
              <a:rPr lang="en-US" sz="1200" dirty="0">
                <a:solidFill>
                  <a:srgbClr val="002060"/>
                </a:solidFill>
                <a:latin typeface="Arial" panose="020B0604020202020204" pitchFamily="34" charset="0"/>
                <a:cs typeface="Arial" panose="020B0604020202020204" pitchFamily="34" charset="0"/>
              </a:rPr>
              <a:t>Increasingly, there are a number of lower cost autoclaves which use considerably less power and water (as little as 3 liters per cycle) than traditional autoclaves. These are being implemented in places like Laos PDR. To learn about autoclaves, considerations, </a:t>
            </a:r>
            <a:r>
              <a:rPr lang="en-US" sz="1200" dirty="0" err="1">
                <a:solidFill>
                  <a:srgbClr val="002060"/>
                </a:solidFill>
                <a:latin typeface="Arial" panose="020B0604020202020204" pitchFamily="34" charset="0"/>
                <a:cs typeface="Arial" panose="020B0604020202020204" pitchFamily="34" charset="0"/>
              </a:rPr>
              <a:t>etc</a:t>
            </a:r>
            <a:r>
              <a:rPr lang="en-US" sz="1200" dirty="0">
                <a:solidFill>
                  <a:srgbClr val="002060"/>
                </a:solidFill>
                <a:latin typeface="Arial" panose="020B0604020202020204" pitchFamily="34" charset="0"/>
                <a:cs typeface="Arial" panose="020B0604020202020204" pitchFamily="34" charset="0"/>
              </a:rPr>
              <a:t>, visit:</a:t>
            </a:r>
          </a:p>
          <a:p>
            <a:r>
              <a:rPr lang="en-US" sz="1200" u="sng" dirty="0">
                <a:solidFill>
                  <a:srgbClr val="002060"/>
                </a:solidFill>
                <a:latin typeface="Arial" panose="020B0604020202020204" pitchFamily="34" charset="0"/>
                <a:cs typeface="Arial" panose="020B0604020202020204" pitchFamily="34" charset="0"/>
              </a:rPr>
              <a:t>NOTE FOR TRAINER:</a:t>
            </a:r>
          </a:p>
          <a:p>
            <a:r>
              <a:rPr lang="en-US" sz="1200" dirty="0">
                <a:solidFill>
                  <a:srgbClr val="002060"/>
                </a:solidFill>
                <a:latin typeface="Arial" panose="020B0604020202020204" pitchFamily="34" charset="0"/>
                <a:cs typeface="Arial" panose="020B0604020202020204" pitchFamily="34" charset="0"/>
              </a:rPr>
              <a:t>You may wish to show a short video from a UNDP project Jordan which shows health care workers using an </a:t>
            </a:r>
            <a:r>
              <a:rPr lang="en-US" sz="1200" baseline="0" dirty="0">
                <a:solidFill>
                  <a:srgbClr val="002060"/>
                </a:solidFill>
                <a:latin typeface="Arial" panose="020B0604020202020204" pitchFamily="34" charset="0"/>
                <a:cs typeface="Arial" panose="020B0604020202020204" pitchFamily="34" charset="0"/>
              </a:rPr>
              <a:t>autoclave. The video is </a:t>
            </a:r>
            <a:r>
              <a:rPr lang="de-DE" dirty="0"/>
              <a:t>3.35 min long.</a:t>
            </a:r>
            <a:endParaRPr lang="en-US" sz="1200" dirty="0">
              <a:solidFill>
                <a:srgbClr val="002060"/>
              </a:solidFill>
              <a:latin typeface="Arial" panose="020B0604020202020204" pitchFamily="34" charset="0"/>
              <a:cs typeface="Arial" panose="020B0604020202020204" pitchFamily="34" charset="0"/>
            </a:endParaRPr>
          </a:p>
          <a:p>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26</a:t>
            </a:fld>
            <a:endParaRPr lang="en-GB"/>
          </a:p>
        </p:txBody>
      </p:sp>
    </p:spTree>
    <p:extLst>
      <p:ext uri="{BB962C8B-B14F-4D97-AF65-F5344CB8AC3E}">
        <p14:creationId xmlns:p14="http://schemas.microsoft.com/office/powerpoint/2010/main" val="1567876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marL="0" indent="0" defTabSz="914400" fontAlgn="base">
              <a:lnSpc>
                <a:spcPct val="100000"/>
              </a:lnSpc>
              <a:spcBef>
                <a:spcPct val="20000"/>
              </a:spcBef>
              <a:spcAft>
                <a:spcPct val="0"/>
              </a:spcAft>
              <a:buClr>
                <a:srgbClr val="09164D"/>
              </a:buClr>
              <a:buSzTx/>
              <a:buFont typeface="Wingdings" panose="05000000000000000000" pitchFamily="2" charset="2"/>
              <a:buNone/>
              <a:defRPr/>
            </a:pPr>
            <a:r>
              <a:rPr lang="en-US" altLang="en-US" sz="2400" b="1" dirty="0">
                <a:solidFill>
                  <a:srgbClr val="09164D"/>
                </a:solidFill>
              </a:rPr>
              <a:t>READ THE SLIDE </a:t>
            </a:r>
          </a:p>
          <a:p>
            <a:pPr marL="0" indent="0" defTabSz="914400" fontAlgn="base">
              <a:lnSpc>
                <a:spcPct val="100000"/>
              </a:lnSpc>
              <a:spcBef>
                <a:spcPct val="20000"/>
              </a:spcBef>
              <a:spcAft>
                <a:spcPct val="0"/>
              </a:spcAft>
              <a:buClr>
                <a:srgbClr val="09164D"/>
              </a:buClr>
              <a:buSzTx/>
              <a:buFont typeface="Wingdings" panose="05000000000000000000" pitchFamily="2" charset="2"/>
              <a:buNone/>
              <a:defRPr/>
            </a:pPr>
            <a:r>
              <a:rPr lang="en-US" altLang="en-US" sz="2400" b="1" dirty="0">
                <a:solidFill>
                  <a:srgbClr val="09164D"/>
                </a:solidFill>
              </a:rPr>
              <a:t>SAY:</a:t>
            </a:r>
          </a:p>
          <a:p>
            <a:pPr marL="0" indent="0" defTabSz="914400" fontAlgn="base">
              <a:lnSpc>
                <a:spcPct val="100000"/>
              </a:lnSpc>
              <a:spcBef>
                <a:spcPct val="20000"/>
              </a:spcBef>
              <a:spcAft>
                <a:spcPct val="0"/>
              </a:spcAft>
              <a:buClr>
                <a:srgbClr val="09164D"/>
              </a:buClr>
              <a:buSzTx/>
              <a:buFont typeface="Wingdings" panose="05000000000000000000" pitchFamily="2" charset="2"/>
              <a:buNone/>
              <a:defRPr/>
            </a:pPr>
            <a:r>
              <a:rPr lang="en-US" altLang="en-US" sz="2400" dirty="0">
                <a:solidFill>
                  <a:srgbClr val="09164D"/>
                </a:solidFill>
              </a:rPr>
              <a:t>Low-temperature burning / small scale incineration is c</a:t>
            </a:r>
            <a:r>
              <a:rPr lang="en-US" altLang="en-US" sz="2000" dirty="0">
                <a:solidFill>
                  <a:srgbClr val="09164D"/>
                </a:solidFill>
                <a:latin typeface="Arial" panose="020B0604020202020204" pitchFamily="34" charset="0"/>
                <a:ea typeface="ＭＳ Ｐゴシック" charset="0"/>
                <a:cs typeface="Arial" panose="020B0604020202020204" pitchFamily="34" charset="0"/>
              </a:rPr>
              <a:t>ommonly used in low-resource settings. </a:t>
            </a:r>
            <a:r>
              <a:rPr lang="en-GB" altLang="en-US" sz="2000" dirty="0">
                <a:solidFill>
                  <a:srgbClr val="09164D"/>
                </a:solidFill>
                <a:latin typeface="Arial" panose="020B0604020202020204" pitchFamily="34" charset="0"/>
                <a:ea typeface="ＭＳ Ｐゴシック" charset="0"/>
                <a:cs typeface="Arial" panose="020B0604020202020204" pitchFamily="34" charset="0"/>
              </a:rPr>
              <a:t>Low cost, easy to install, but it generates hazardous emissions. However, this option is still better than using open burning. </a:t>
            </a:r>
          </a:p>
          <a:p>
            <a:pPr algn="l" rtl="0">
              <a:buClr>
                <a:srgbClr val="09164D"/>
              </a:buClr>
            </a:pPr>
            <a:endParaRPr lang="en-GB" altLang="en-US" sz="2400" dirty="0">
              <a:solidFill>
                <a:srgbClr val="FF00FF"/>
              </a:solidFill>
            </a:endParaRPr>
          </a:p>
          <a:p>
            <a:pPr algn="l" rtl="0">
              <a:buClr>
                <a:srgbClr val="09164D"/>
              </a:buClr>
            </a:pPr>
            <a:r>
              <a:rPr lang="en-GB" altLang="en-US" sz="2400" dirty="0">
                <a:solidFill>
                  <a:srgbClr val="FF00FF"/>
                </a:solidFill>
              </a:rPr>
              <a:t>Disadvantage</a:t>
            </a:r>
            <a:r>
              <a:rPr lang="en-GB" altLang="en-US" sz="2400" b="0" dirty="0">
                <a:solidFill>
                  <a:srgbClr val="09164D"/>
                </a:solidFill>
              </a:rPr>
              <a:t>: release of combustion by-products into atmosphere and generation of residual ash, which is hazardous for health and environment.</a:t>
            </a:r>
          </a:p>
          <a:p>
            <a:pPr algn="l" rtl="0">
              <a:buClr>
                <a:srgbClr val="09164D"/>
              </a:buClr>
            </a:pPr>
            <a:r>
              <a:rPr lang="en-GB" altLang="en-US" sz="2000" b="0" dirty="0">
                <a:solidFill>
                  <a:srgbClr val="09164D"/>
                </a:solidFill>
              </a:rPr>
              <a:t>Combustion by-products are dioxin and furans (POPs).</a:t>
            </a:r>
          </a:p>
          <a:p>
            <a:pPr algn="l" rtl="0">
              <a:buClr>
                <a:srgbClr val="09164D"/>
              </a:buClr>
            </a:pPr>
            <a:r>
              <a:rPr lang="en-GB" altLang="en-US" sz="2000" b="0" dirty="0">
                <a:solidFill>
                  <a:srgbClr val="09164D"/>
                </a:solidFill>
              </a:rPr>
              <a:t> </a:t>
            </a:r>
            <a:r>
              <a:rPr lang="en-US" altLang="en-US" sz="2000" b="0" dirty="0">
                <a:solidFill>
                  <a:srgbClr val="09164D"/>
                </a:solidFill>
              </a:rPr>
              <a:t>Dioxin and furans causes negative effects on the environment and health of humans including:</a:t>
            </a:r>
          </a:p>
          <a:p>
            <a:pPr marL="342900" indent="-342900" algn="l" rtl="0">
              <a:buClr>
                <a:srgbClr val="09164D"/>
              </a:buClr>
              <a:buFontTx/>
              <a:buChar char="-"/>
            </a:pPr>
            <a:r>
              <a:rPr lang="en-US" altLang="en-US" sz="2000" b="0" dirty="0">
                <a:solidFill>
                  <a:srgbClr val="09164D"/>
                </a:solidFill>
              </a:rPr>
              <a:t>skin toxicity, </a:t>
            </a:r>
          </a:p>
          <a:p>
            <a:pPr marL="342900" indent="-342900" algn="l" rtl="0">
              <a:buClr>
                <a:srgbClr val="09164D"/>
              </a:buClr>
              <a:buFontTx/>
              <a:buChar char="-"/>
            </a:pPr>
            <a:r>
              <a:rPr lang="en-US" altLang="en-US" sz="2000" b="0" dirty="0">
                <a:solidFill>
                  <a:srgbClr val="09164D"/>
                </a:solidFill>
              </a:rPr>
              <a:t>immunotoxicity, neurotoxicity, </a:t>
            </a:r>
          </a:p>
          <a:p>
            <a:pPr marL="342900" indent="-342900" algn="l" rtl="0">
              <a:buClr>
                <a:srgbClr val="09164D"/>
              </a:buClr>
              <a:buFontTx/>
              <a:buChar char="-"/>
            </a:pPr>
            <a:r>
              <a:rPr lang="en-US" altLang="en-US" sz="2000" b="0" dirty="0">
                <a:solidFill>
                  <a:srgbClr val="09164D"/>
                </a:solidFill>
              </a:rPr>
              <a:t>negative effects on reproduction, </a:t>
            </a:r>
          </a:p>
          <a:p>
            <a:pPr marL="342900" indent="-342900" algn="l" rtl="0">
              <a:buClr>
                <a:srgbClr val="09164D"/>
              </a:buClr>
              <a:buFontTx/>
              <a:buChar char="-"/>
            </a:pPr>
            <a:r>
              <a:rPr lang="en-US" altLang="en-US" sz="2000" b="0" dirty="0">
                <a:solidFill>
                  <a:srgbClr val="09164D"/>
                </a:solidFill>
              </a:rPr>
              <a:t>teratogenicity, </a:t>
            </a:r>
          </a:p>
          <a:p>
            <a:pPr marL="342900" indent="-342900" algn="l" rtl="0">
              <a:buClr>
                <a:srgbClr val="09164D"/>
              </a:buClr>
              <a:buFontTx/>
              <a:buChar char="-"/>
            </a:pPr>
            <a:r>
              <a:rPr lang="en-US" altLang="en-US" sz="2000" b="0" dirty="0">
                <a:solidFill>
                  <a:srgbClr val="09164D"/>
                </a:solidFill>
              </a:rPr>
              <a:t>Endocrine disruption, and a predisposition to cancer</a:t>
            </a:r>
          </a:p>
          <a:p>
            <a:pPr marL="0" indent="0" algn="l" rtl="0">
              <a:buClr>
                <a:srgbClr val="09164D"/>
              </a:buClr>
              <a:buFontTx/>
              <a:buNone/>
            </a:pPr>
            <a:endParaRPr lang="en-US" altLang="en-US" sz="2000" b="0" dirty="0">
              <a:solidFill>
                <a:srgbClr val="09164D"/>
              </a:solidFill>
            </a:endParaRPr>
          </a:p>
          <a:p>
            <a:pPr marL="0" indent="0" algn="l" rtl="0">
              <a:buClr>
                <a:srgbClr val="09164D"/>
              </a:buClr>
              <a:buFontTx/>
              <a:buNone/>
            </a:pPr>
            <a:r>
              <a:rPr lang="en-US" altLang="en-US" sz="2000" b="0" dirty="0">
                <a:solidFill>
                  <a:srgbClr val="09164D"/>
                </a:solidFill>
              </a:rPr>
              <a:t>POPs: </a:t>
            </a:r>
            <a:r>
              <a:rPr lang="en-US" sz="1200" b="1" i="0" kern="1200" dirty="0">
                <a:solidFill>
                  <a:schemeClr val="tx1"/>
                </a:solidFill>
                <a:effectLst/>
                <a:latin typeface="Arial" charset="0"/>
                <a:ea typeface="+mn-ea"/>
                <a:cs typeface="Arial" charset="0"/>
              </a:rPr>
              <a:t>Persistent Organic Pollutants</a:t>
            </a:r>
            <a:r>
              <a:rPr lang="en-US" sz="1200" b="0" i="0" kern="1200" dirty="0">
                <a:solidFill>
                  <a:schemeClr val="tx1"/>
                </a:solidFill>
                <a:effectLst/>
                <a:latin typeface="Arial" charset="0"/>
                <a:ea typeface="+mn-ea"/>
                <a:cs typeface="Arial" charset="0"/>
              </a:rPr>
              <a:t> (</a:t>
            </a:r>
            <a:r>
              <a:rPr lang="en-US" sz="1200" b="1" i="0" kern="1200" dirty="0">
                <a:solidFill>
                  <a:schemeClr val="tx1"/>
                </a:solidFill>
                <a:effectLst/>
                <a:latin typeface="Arial" charset="0"/>
                <a:ea typeface="+mn-ea"/>
                <a:cs typeface="Arial" charset="0"/>
              </a:rPr>
              <a:t>POPs</a:t>
            </a:r>
            <a:r>
              <a:rPr lang="en-US" sz="1200" b="0" i="0" kern="1200" dirty="0">
                <a:solidFill>
                  <a:schemeClr val="tx1"/>
                </a:solidFill>
                <a:effectLst/>
                <a:latin typeface="Arial" charset="0"/>
                <a:ea typeface="+mn-ea"/>
                <a:cs typeface="Arial" charset="0"/>
              </a:rPr>
              <a:t>) are toxic substances composed of </a:t>
            </a:r>
            <a:r>
              <a:rPr lang="en-US" sz="1200" b="1" i="0" kern="1200" dirty="0">
                <a:solidFill>
                  <a:schemeClr val="tx1"/>
                </a:solidFill>
                <a:effectLst/>
                <a:latin typeface="Arial" charset="0"/>
                <a:ea typeface="+mn-ea"/>
                <a:cs typeface="Arial" charset="0"/>
              </a:rPr>
              <a:t>organic</a:t>
            </a:r>
            <a:r>
              <a:rPr lang="en-US" sz="1200" b="0" i="0" kern="1200" dirty="0">
                <a:solidFill>
                  <a:schemeClr val="tx1"/>
                </a:solidFill>
                <a:effectLst/>
                <a:latin typeface="Arial" charset="0"/>
                <a:ea typeface="+mn-ea"/>
                <a:cs typeface="Arial" charset="0"/>
              </a:rPr>
              <a:t> (carbon-based) chemical compounds and mixtures. They include industrial chemicals like PCBs and pesticides like DDT. They are primarily products and by-products from industrial processes, chemical manufacturing and resulting wastes.</a:t>
            </a:r>
          </a:p>
          <a:p>
            <a:pPr marL="0" indent="0" algn="l" rtl="0">
              <a:buClr>
                <a:srgbClr val="09164D"/>
              </a:buClr>
              <a:buFontTx/>
              <a:buNone/>
            </a:pPr>
            <a:endParaRPr lang="en-US" altLang="en-US" sz="1200" b="1" i="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
                <a:srgbClr val="09164D"/>
              </a:buClr>
              <a:buSzTx/>
              <a:buFontTx/>
              <a:buNone/>
              <a:tabLst/>
              <a:defRPr/>
            </a:pPr>
            <a:r>
              <a:rPr lang="en-US" altLang="en-US" sz="1200" b="1" i="1" dirty="0">
                <a:solidFill>
                  <a:srgbClr val="0E97C8"/>
                </a:solidFill>
              </a:rPr>
              <a:t>Stockholm Convention </a:t>
            </a:r>
            <a:r>
              <a:rPr lang="en-US" altLang="en-US" sz="1200" b="0" i="1" dirty="0">
                <a:solidFill>
                  <a:srgbClr val="0E97C8"/>
                </a:solidFill>
              </a:rPr>
              <a:t>is </a:t>
            </a:r>
            <a:r>
              <a:rPr lang="en-US" altLang="en-US" sz="1200" i="1" dirty="0">
                <a:solidFill>
                  <a:srgbClr val="0E97C8"/>
                </a:solidFill>
              </a:rPr>
              <a:t>a legally binding treaty to protect human health and the environment from POPs. Parties are required to use the BAT and BEP limit the levels of dioxins and furans in air emissions to 0.1 ng I-TEQ/Nm3.</a:t>
            </a:r>
          </a:p>
          <a:p>
            <a:pPr marL="0" indent="0" algn="l" rtl="0">
              <a:buClr>
                <a:srgbClr val="09164D"/>
              </a:buClr>
              <a:buFontTx/>
              <a:buNone/>
            </a:pPr>
            <a:endParaRPr lang="en-US" altLang="en-US" sz="1200" b="0" i="0" kern="1200" dirty="0">
              <a:solidFill>
                <a:schemeClr val="tx1"/>
              </a:solidFill>
              <a:effectLst/>
              <a:latin typeface="Arial" charset="0"/>
              <a:ea typeface="+mn-ea"/>
              <a:cs typeface="Arial" charset="0"/>
            </a:endParaRPr>
          </a:p>
          <a:p>
            <a:pPr marL="0" indent="0" algn="l" rtl="0">
              <a:buClr>
                <a:srgbClr val="09164D"/>
              </a:buClr>
              <a:buFontTx/>
              <a:buNone/>
            </a:pPr>
            <a:endParaRPr lang="en-GB" altLang="en-US" sz="2000" b="0" dirty="0">
              <a:solidFill>
                <a:srgbClr val="09164D"/>
              </a:solidFill>
            </a:endParaRPr>
          </a:p>
        </p:txBody>
      </p:sp>
      <p:sp>
        <p:nvSpPr>
          <p:cNvPr id="4" name="Foliennummernplatzhalter 3"/>
          <p:cNvSpPr>
            <a:spLocks noGrp="1"/>
          </p:cNvSpPr>
          <p:nvPr>
            <p:ph type="sldNum"/>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9C3468D3-E7F3-4E4E-B360-C48CD1AB4FDF}" type="slidenum">
              <a:rPr kumimoji="0" lang="en-CA"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27</a:t>
            </a:fld>
            <a:endParaRPr kumimoji="0" lang="en-CA"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99707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55563" y="738188"/>
            <a:ext cx="6551612" cy="3686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b="1" dirty="0"/>
              <a:t>READ THE SLIDE </a:t>
            </a:r>
          </a:p>
          <a:p>
            <a:pPr algn="l"/>
            <a:r>
              <a:rPr lang="en-US" altLang="en-US" b="1" dirty="0"/>
              <a:t>SAY:</a:t>
            </a:r>
          </a:p>
          <a:p>
            <a:pPr algn="l"/>
            <a:r>
              <a:rPr lang="en-US" altLang="en-US" dirty="0"/>
              <a:t>Landfill: waste</a:t>
            </a:r>
            <a:r>
              <a:rPr lang="en-US" sz="1200" b="0" i="0" kern="1200" dirty="0">
                <a:solidFill>
                  <a:schemeClr val="tx1"/>
                </a:solidFill>
                <a:effectLst/>
                <a:latin typeface="Arial" charset="0"/>
                <a:ea typeface="+mn-ea"/>
                <a:cs typeface="Arial" charset="0"/>
              </a:rPr>
              <a:t> is </a:t>
            </a:r>
            <a:r>
              <a:rPr lang="en-US" sz="1200" b="1" i="0" kern="1200" dirty="0">
                <a:solidFill>
                  <a:schemeClr val="tx1"/>
                </a:solidFill>
                <a:effectLst/>
                <a:latin typeface="Arial" charset="0"/>
                <a:ea typeface="+mn-ea"/>
                <a:cs typeface="Arial" charset="0"/>
              </a:rPr>
              <a:t>isolated from the surrounding environment </a:t>
            </a:r>
            <a:r>
              <a:rPr lang="en-US" sz="1200" b="0" i="0" kern="1200" dirty="0">
                <a:solidFill>
                  <a:schemeClr val="tx1"/>
                </a:solidFill>
                <a:effectLst/>
                <a:latin typeface="Arial" charset="0"/>
                <a:ea typeface="+mn-ea"/>
                <a:cs typeface="Arial" charset="0"/>
              </a:rPr>
              <a:t>(groundwater, air, rain). This isolation is accomplished with a bottom liner and daily covering of soil. A sanitary landfill uses a clay liner to isolate the trash from the environment.</a:t>
            </a:r>
          </a:p>
          <a:p>
            <a:pPr algn="l"/>
            <a:endParaRPr lang="en-US" altLang="en-US" sz="1200" b="0" i="0" kern="1200" dirty="0">
              <a:solidFill>
                <a:schemeClr val="tx1"/>
              </a:solidFill>
              <a:effectLst/>
              <a:latin typeface="Arial" charset="0"/>
              <a:ea typeface="+mn-ea"/>
              <a:cs typeface="Arial" charset="0"/>
            </a:endParaRPr>
          </a:p>
          <a:p>
            <a:pPr algn="l"/>
            <a:endParaRPr lang="en-US" altLang="en-US" sz="1200" b="0" i="0" kern="1200" dirty="0">
              <a:solidFill>
                <a:schemeClr val="tx1"/>
              </a:solidFill>
              <a:effectLst/>
              <a:latin typeface="Arial" charset="0"/>
              <a:ea typeface="+mn-ea"/>
              <a:cs typeface="Arial"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84" indent="-292873">
              <a:defRPr>
                <a:solidFill>
                  <a:schemeClr val="tx1"/>
                </a:solidFill>
                <a:latin typeface="Arial" panose="020B0604020202020204" pitchFamily="34" charset="0"/>
                <a:cs typeface="Arial" panose="020B0604020202020204" pitchFamily="34" charset="0"/>
              </a:defRPr>
            </a:lvl2pPr>
            <a:lvl3pPr marL="1173026" indent="-234606">
              <a:defRPr>
                <a:solidFill>
                  <a:schemeClr val="tx1"/>
                </a:solidFill>
                <a:latin typeface="Arial" panose="020B0604020202020204" pitchFamily="34" charset="0"/>
                <a:cs typeface="Arial" panose="020B0604020202020204" pitchFamily="34" charset="0"/>
              </a:defRPr>
            </a:lvl3pPr>
            <a:lvl4pPr marL="1642236" indent="-234606">
              <a:defRPr>
                <a:solidFill>
                  <a:schemeClr val="tx1"/>
                </a:solidFill>
                <a:latin typeface="Arial" panose="020B0604020202020204" pitchFamily="34" charset="0"/>
                <a:cs typeface="Arial" panose="020B0604020202020204" pitchFamily="34" charset="0"/>
              </a:defRPr>
            </a:lvl4pPr>
            <a:lvl5pPr marL="2111446" indent="-234606">
              <a:defRPr>
                <a:solidFill>
                  <a:schemeClr val="tx1"/>
                </a:solidFill>
                <a:latin typeface="Arial" panose="020B0604020202020204" pitchFamily="34" charset="0"/>
                <a:cs typeface="Arial" panose="020B0604020202020204" pitchFamily="34" charset="0"/>
              </a:defRPr>
            </a:lvl5pPr>
            <a:lvl6pPr marL="255305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66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27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88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9EFB40-7025-46D2-AFF6-0FAE85538CB9}" type="slidenum">
              <a:rPr lang="en-US" altLang="fr-FR">
                <a:latin typeface="Calibri" panose="020F0502020204030204" pitchFamily="34" charset="0"/>
              </a:rPr>
              <a:pPr/>
              <a:t>28</a:t>
            </a:fld>
            <a:endParaRPr lang="en-US" altLang="fr-FR">
              <a:latin typeface="Calibri" panose="020F0502020204030204" pitchFamily="34" charset="0"/>
            </a:endParaRPr>
          </a:p>
        </p:txBody>
      </p:sp>
    </p:spTree>
    <p:extLst>
      <p:ext uri="{BB962C8B-B14F-4D97-AF65-F5344CB8AC3E}">
        <p14:creationId xmlns:p14="http://schemas.microsoft.com/office/powerpoint/2010/main" val="3279345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algn="l"/>
            <a:r>
              <a:rPr lang="en-US" b="1" dirty="0"/>
              <a:t>SAY:</a:t>
            </a:r>
          </a:p>
          <a:p>
            <a:pPr algn="l"/>
            <a:r>
              <a:rPr lang="en-US" dirty="0"/>
              <a:t>Pits should be as follows: </a:t>
            </a:r>
          </a:p>
          <a:p>
            <a:pPr algn="l"/>
            <a:endParaRPr lang="en-US" dirty="0"/>
          </a:p>
          <a:p>
            <a:pPr marL="171450" indent="-171450" algn="l">
              <a:buFont typeface="Arial" panose="020B0604020202020204" pitchFamily="34" charset="0"/>
              <a:buChar char="•"/>
            </a:pPr>
            <a:r>
              <a:rPr lang="en-US" dirty="0"/>
              <a:t>Not accessible to unauthorized persons (fenced, locked)</a:t>
            </a:r>
          </a:p>
          <a:p>
            <a:pPr marL="171450" indent="-171450" algn="l">
              <a:buFont typeface="Arial" panose="020B0604020202020204" pitchFamily="34" charset="0"/>
              <a:buChar char="•"/>
            </a:pPr>
            <a:r>
              <a:rPr lang="en-US" dirty="0"/>
              <a:t>If possible, located on higher ground – the bottom should be 1.5 meter away from the water table. </a:t>
            </a:r>
          </a:p>
          <a:p>
            <a:pPr marL="171450" indent="-171450" algn="l">
              <a:buFont typeface="Arial" panose="020B0604020202020204" pitchFamily="34" charset="0"/>
              <a:buChar char="•"/>
            </a:pPr>
            <a:r>
              <a:rPr lang="en-US" dirty="0"/>
              <a:t>Ash pit should be lined with watertight bricks or concrete lining to prevent contamination to the soil and water (ash is considered as hazardous waste) </a:t>
            </a:r>
          </a:p>
          <a:p>
            <a:pPr marL="171450" indent="-171450" algn="l">
              <a:buFont typeface="Arial" panose="020B0604020202020204" pitchFamily="34" charset="0"/>
              <a:buChar char="•"/>
            </a:pPr>
            <a:r>
              <a:rPr lang="en-US" dirty="0"/>
              <a:t>Placenta pit does not need to be entirely lined, with concrete, as it is biodegradable and will sooner or later be transferred to soil. </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29</a:t>
            </a:fld>
            <a:endParaRPr lang="en-GB"/>
          </a:p>
        </p:txBody>
      </p:sp>
    </p:spTree>
    <p:extLst>
      <p:ext uri="{BB962C8B-B14F-4D97-AF65-F5344CB8AC3E}">
        <p14:creationId xmlns:p14="http://schemas.microsoft.com/office/powerpoint/2010/main" val="1367613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SAY:</a:t>
            </a:r>
          </a:p>
          <a:p>
            <a:r>
              <a:rPr lang="en-US" sz="1200" dirty="0"/>
              <a:t>Please get into groups of 3-5 and take about 5 minutes to discuss these questions, taking notes, and be prepared to feedback to the whole group.</a:t>
            </a:r>
          </a:p>
          <a:p>
            <a:r>
              <a:rPr lang="en-US" sz="1200" b="1" dirty="0"/>
              <a:t>COLLECT FEEDBACK FROM GROUPS AND THEN SAY: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First: Assess the waste segregation efficiency, operation procedure of the incineration process and the knowledge / awareness of the operator</a:t>
            </a:r>
          </a:p>
          <a:p>
            <a:r>
              <a:rPr lang="en-US" sz="1200" b="1" dirty="0"/>
              <a:t>Possible mitigation measures:</a:t>
            </a:r>
          </a:p>
          <a:p>
            <a:pPr marL="171450" indent="-171450">
              <a:buFont typeface="Arial" panose="020B0604020202020204" pitchFamily="34" charset="0"/>
              <a:buChar char="•"/>
            </a:pPr>
            <a:r>
              <a:rPr lang="en-US" sz="1200" dirty="0"/>
              <a:t>Discuss and implement measures to reduce the volume of waste generated (</a:t>
            </a:r>
            <a:r>
              <a:rPr lang="en-US" sz="1200" dirty="0" err="1"/>
              <a:t>e.g</a:t>
            </a:r>
            <a:r>
              <a:rPr lang="en-US" sz="1200" dirty="0"/>
              <a:t>, only use gloves when indicated and increase use of soap and water or alcohol based hand rub to improve hand hygiene); talk to district and national officials about purchasing products with less and more ecological/recyclable packaging</a:t>
            </a:r>
          </a:p>
          <a:p>
            <a:pPr marL="171450" indent="-171450">
              <a:buFont typeface="Arial" panose="020B0604020202020204" pitchFamily="34" charset="0"/>
              <a:buChar char="•"/>
            </a:pPr>
            <a:r>
              <a:rPr lang="en-US" sz="1200" dirty="0"/>
              <a:t>Training on segregation for those generating waste (improve segregation– e.g. not too much wet waste in bags and if very wet, the bags should be marked. (Wet waste prevents the waste from getting to sufficiently high temperatures and results in the release of black smoke). </a:t>
            </a:r>
          </a:p>
          <a:p>
            <a:pPr marL="171450" indent="-171450">
              <a:buFont typeface="Arial" panose="020B0604020202020204" pitchFamily="34" charset="0"/>
              <a:buChar char="•"/>
            </a:pPr>
            <a:r>
              <a:rPr lang="en-US" sz="1200" dirty="0"/>
              <a:t>Training waste handlers/operators how to use operate the incinerator properly – preheating of incinerator, keeping correct temp in the first and second chamber, air flow, turbulence, correct waste feeding etc.</a:t>
            </a:r>
          </a:p>
          <a:p>
            <a:pPr marL="171450" indent="-171450">
              <a:buFont typeface="Arial" panose="020B0604020202020204" pitchFamily="34" charset="0"/>
              <a:buChar char="•"/>
            </a:pPr>
            <a:r>
              <a:rPr lang="en-US" sz="1200" dirty="0"/>
              <a:t>Enhanced monitoring of waste generation/segregation and operation of incinerators. This should be done regularly by a dedicated person. </a:t>
            </a:r>
          </a:p>
          <a:p>
            <a:pPr marL="171450" indent="-171450">
              <a:buFont typeface="Arial" panose="020B0604020202020204" pitchFamily="34" charset="0"/>
              <a:buChar char="•"/>
            </a:pPr>
            <a:r>
              <a:rPr lang="en-US" sz="1200" dirty="0"/>
              <a:t>Provide SOPs, posters, for waste segregation and waste treatment</a:t>
            </a:r>
          </a:p>
          <a:p>
            <a:pPr marL="171450" indent="-171450">
              <a:buFont typeface="Arial" panose="020B0604020202020204" pitchFamily="34" charset="0"/>
              <a:buChar char="•"/>
            </a:pPr>
            <a:r>
              <a:rPr lang="en-US" sz="1200" dirty="0"/>
              <a:t>Initiate community awareness meetings about waste management.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b="1" dirty="0"/>
              <a:t>Technical improvements</a:t>
            </a:r>
          </a:p>
          <a:p>
            <a:pPr marL="628650" lvl="1" indent="-171450">
              <a:buFont typeface="Arial" panose="020B0604020202020204" pitchFamily="34" charset="0"/>
              <a:buChar char="•"/>
            </a:pPr>
            <a:r>
              <a:rPr lang="en-US" sz="1200" dirty="0"/>
              <a:t>Repair incinerator (immediately and on an ongoing basis)</a:t>
            </a:r>
          </a:p>
          <a:p>
            <a:pPr marL="628650" lvl="1" indent="-171450">
              <a:buFont typeface="Arial" panose="020B0604020202020204" pitchFamily="34" charset="0"/>
              <a:buChar char="•"/>
            </a:pPr>
            <a:r>
              <a:rPr lang="en-US" sz="1200" dirty="0"/>
              <a:t>Plan for safer and environmentally friendly waste treatment tech in future (preferably non-incineration technologies)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30</a:t>
            </a:fld>
            <a:endParaRPr lang="en-GB"/>
          </a:p>
        </p:txBody>
      </p:sp>
    </p:spTree>
    <p:extLst>
      <p:ext uri="{BB962C8B-B14F-4D97-AF65-F5344CB8AC3E}">
        <p14:creationId xmlns:p14="http://schemas.microsoft.com/office/powerpoint/2010/main" val="176149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4</a:t>
            </a:fld>
            <a:endParaRPr lang="it-IT"/>
          </a:p>
        </p:txBody>
      </p:sp>
    </p:spTree>
    <p:extLst>
      <p:ext uri="{BB962C8B-B14F-4D97-AF65-F5344CB8AC3E}">
        <p14:creationId xmlns:p14="http://schemas.microsoft.com/office/powerpoint/2010/main" val="385746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31</a:t>
            </a:fld>
            <a:endParaRPr lang="it-IT"/>
          </a:p>
        </p:txBody>
      </p:sp>
    </p:spTree>
    <p:extLst>
      <p:ext uri="{BB962C8B-B14F-4D97-AF65-F5344CB8AC3E}">
        <p14:creationId xmlns:p14="http://schemas.microsoft.com/office/powerpoint/2010/main" val="438732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indent="0" algn="l" rtl="0">
                  <a:buFont typeface="Arial" panose="020B0604020202020204" pitchFamily="34" charset="0"/>
                  <a:buNone/>
                </a:pPr>
                <a:r>
                  <a:rPr lang="en-US" b="1" dirty="0"/>
                  <a:t>READ THE SLIDE</a:t>
                </a:r>
              </a:p>
              <a:p>
                <a:pPr marL="0" indent="0" algn="l" rtl="0">
                  <a:buFont typeface="Arial" panose="020B0604020202020204" pitchFamily="34" charset="0"/>
                  <a:buNone/>
                </a:pPr>
                <a:r>
                  <a:rPr lang="en-US" b="1" dirty="0"/>
                  <a:t> SAY:</a:t>
                </a:r>
              </a:p>
              <a:p>
                <a:pPr marL="171450" indent="-171450" algn="l" rtl="0">
                  <a:buFont typeface="Arial" panose="020B0604020202020204" pitchFamily="34" charset="0"/>
                  <a:buChar char="•"/>
                </a:pPr>
                <a:r>
                  <a:rPr lang="en-US" dirty="0"/>
                  <a:t>Solid waste management can have exacerbating effects on the climate especially due to the emission of greenhouse gasses: Transporting health care waste in vehicles using fossil fuels, inadequate incineration, inappropriate incinerator technology, or the incineration of unsuitable materials results in GHG emissions and the release of pollutants into the air</a:t>
                </a:r>
              </a:p>
              <a:p>
                <a:pPr marL="171450" indent="-171450" algn="l" rtl="0">
                  <a:buFont typeface="Arial" panose="020B0604020202020204" pitchFamily="34" charset="0"/>
                  <a:buChar char="•"/>
                </a:pPr>
                <a:r>
                  <a:rPr lang="en-US" dirty="0"/>
                  <a:t>Changes in hydrology and temperature can affect the stability of waste containment structures (e.g. waste pits) within the health care facility </a:t>
                </a:r>
              </a:p>
              <a:p>
                <a:pPr marL="171450" indent="-171450" algn="l" rtl="0">
                  <a:buFont typeface="Arial" panose="020B0604020202020204" pitchFamily="34" charset="0"/>
                  <a:buChar char="•"/>
                </a:pPr>
                <a:r>
                  <a:rPr lang="en-US" dirty="0"/>
                  <a:t>Increased rainfall and flooding can lead to inundation of the facility and affect waste containers with spreading of contaminants (including hazardous). Consider this risk when planning and checking waste containers - placement and protection.</a:t>
                </a:r>
              </a:p>
              <a:p>
                <a:pPr marL="171450" indent="-171450" algn="l" rtl="0">
                  <a:buFont typeface="Arial" panose="020B0604020202020204" pitchFamily="34" charset="0"/>
                  <a:buChar char="•"/>
                </a:pPr>
                <a:r>
                  <a:rPr lang="en-US" dirty="0"/>
                  <a:t>Even if facility is not flooded but the surroundings are, there can be disruption of the waste management chain (e.g. flooding of road, railway affect waste collection and off-site treatment), so extra containment capacity needs to be in place at the facility. </a:t>
                </a:r>
              </a:p>
              <a:p>
                <a:pPr marL="171450" indent="-171450" algn="l" rtl="0">
                  <a:buFont typeface="Arial" panose="020B0604020202020204" pitchFamily="34" charset="0"/>
                  <a:buChar char="•"/>
                </a:pPr>
                <a:r>
                  <a:rPr lang="en-US" dirty="0"/>
                  <a:t>Low lying coastal facilities are at increasing risk from inundation. </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sz="1200" dirty="0">
                    <a:solidFill>
                      <a:srgbClr val="09164D"/>
                    </a:solidFill>
                  </a:rPr>
                  <a:t>CO</a:t>
                </a:r>
                <a14:m>
                  <m:oMath xmlns:m="http://schemas.openxmlformats.org/officeDocument/2006/math">
                    <m:r>
                      <a:rPr lang="en-US" sz="1200" i="1" baseline="-25000" dirty="0">
                        <a:solidFill>
                          <a:srgbClr val="09164D"/>
                        </a:solidFill>
                        <a:latin typeface="Cambria Math" panose="02040503050406030204" pitchFamily="18" charset="0"/>
                      </a:rPr>
                      <m:t>2</m:t>
                    </m:r>
                  </m:oMath>
                </a14:m>
                <a:r>
                  <a:rPr lang="en-US" sz="1200" dirty="0">
                    <a:solidFill>
                      <a:srgbClr val="09164D"/>
                    </a:solidFill>
                  </a:rPr>
                  <a:t> = carbon dioxide, CH</a:t>
                </a:r>
                <a14:m>
                  <m:oMath xmlns:m="http://schemas.openxmlformats.org/officeDocument/2006/math">
                    <m:r>
                      <a:rPr lang="en-US" sz="1200" b="0" i="1" baseline="-25000" dirty="0" smtClean="0">
                        <a:solidFill>
                          <a:srgbClr val="09164D"/>
                        </a:solidFill>
                        <a:latin typeface="Cambria Math" panose="02040503050406030204" pitchFamily="18" charset="0"/>
                      </a:rPr>
                      <m:t>4</m:t>
                    </m:r>
                  </m:oMath>
                </a14:m>
                <a:r>
                  <a:rPr lang="en-US" sz="1200" dirty="0">
                    <a:solidFill>
                      <a:srgbClr val="09164D"/>
                    </a:solidFill>
                  </a:rPr>
                  <a:t> = methane</a:t>
                </a:r>
                <a:r>
                  <a:rPr lang="en-US" sz="1200" baseline="0" dirty="0">
                    <a:solidFill>
                      <a:srgbClr val="09164D"/>
                    </a:solidFill>
                  </a:rPr>
                  <a:t> </a:t>
                </a:r>
                <a:r>
                  <a:rPr lang="en-US" sz="1200" dirty="0">
                    <a:solidFill>
                      <a:srgbClr val="09164D"/>
                    </a:solidFill>
                  </a:rPr>
                  <a:t>and N</a:t>
                </a:r>
                <a14:m>
                  <m:oMath xmlns:m="http://schemas.openxmlformats.org/officeDocument/2006/math">
                    <m:r>
                      <a:rPr lang="en-US" sz="1200" i="1" baseline="-25000" dirty="0">
                        <a:solidFill>
                          <a:srgbClr val="09164D"/>
                        </a:solidFill>
                        <a:latin typeface="Cambria Math" panose="02040503050406030204" pitchFamily="18" charset="0"/>
                      </a:rPr>
                      <m:t>2</m:t>
                    </m:r>
                  </m:oMath>
                </a14:m>
                <a:r>
                  <a:rPr lang="en-US" sz="1200" dirty="0">
                    <a:solidFill>
                      <a:srgbClr val="09164D"/>
                    </a:solidFill>
                  </a:rPr>
                  <a:t>O = nitrous oxide </a:t>
                </a:r>
                <a:endParaRPr lang="en-US" dirty="0"/>
              </a:p>
            </p:txBody>
          </p:sp>
        </mc:Choice>
        <mc:Fallback xmlns="">
          <p:sp>
            <p:nvSpPr>
              <p:cNvPr id="3" name="Notizenplatzhalter 2"/>
              <p:cNvSpPr>
                <a:spLocks noGrp="1"/>
              </p:cNvSpPr>
              <p:nvPr>
                <p:ph type="body" idx="1"/>
              </p:nvPr>
            </p:nvSpPr>
            <p:spPr/>
            <p:txBody>
              <a:bodyPr/>
              <a:lstStyle/>
              <a:p>
                <a:pPr marL="171450" indent="-171450" algn="l" rtl="0">
                  <a:buFont typeface="Arial" panose="020B0604020202020204" pitchFamily="34" charset="0"/>
                  <a:buChar char="•"/>
                </a:pPr>
                <a:r>
                  <a:rPr lang="en-US" dirty="0"/>
                  <a:t>Solid waste management can have exacerbating effects on the climate especially due to the emission of greenhouse gasses: Transporting health care waste in vehicles using fossil fuels, inadequate incineration, inappropriate incinerator technology, or the incineration of unsuitable materials results in GHG emissions and the release of pollutants into the air</a:t>
                </a:r>
              </a:p>
              <a:p>
                <a:pPr marL="171450" indent="-171450" algn="l" rtl="0">
                  <a:buFont typeface="Arial" panose="020B0604020202020204" pitchFamily="34" charset="0"/>
                  <a:buChar char="•"/>
                </a:pPr>
                <a:r>
                  <a:rPr lang="en-US" dirty="0"/>
                  <a:t>Changes in hydrology and temperature can affect the stability of waste containment structures (e.g. waste pits) within the health care facility </a:t>
                </a:r>
              </a:p>
              <a:p>
                <a:pPr marL="171450" indent="-171450" algn="l" rtl="0">
                  <a:buFont typeface="Arial" panose="020B0604020202020204" pitchFamily="34" charset="0"/>
                  <a:buChar char="•"/>
                </a:pPr>
                <a:r>
                  <a:rPr lang="en-US" dirty="0"/>
                  <a:t>Increased rainfall and flooding can lead to inundation of the facility and affect waste containers with spreading of contaminants (including hazardous). Consider this risk when planning and checking waste containers - placement and protection.</a:t>
                </a:r>
              </a:p>
              <a:p>
                <a:pPr marL="171450" indent="-171450" algn="l" rtl="0">
                  <a:buFont typeface="Arial" panose="020B0604020202020204" pitchFamily="34" charset="0"/>
                  <a:buChar char="•"/>
                </a:pPr>
                <a:r>
                  <a:rPr lang="en-US" dirty="0"/>
                  <a:t>Even if facility is not flooded but the surroundings are, there can be disruption of the waste management chain (e.g. flooding of road, railway affect waste collection and off-site treatment), so extra containment capacity needs to be in place at the facility. </a:t>
                </a:r>
              </a:p>
              <a:p>
                <a:pPr marL="171450" indent="-171450" algn="l" rtl="0">
                  <a:buFont typeface="Arial" panose="020B0604020202020204" pitchFamily="34" charset="0"/>
                  <a:buChar char="•"/>
                </a:pPr>
                <a:r>
                  <a:rPr lang="en-US" dirty="0"/>
                  <a:t>Low lying coastal facilities are at increasing risk from inundation. </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sz="1200" dirty="0">
                    <a:solidFill>
                      <a:srgbClr val="09164D"/>
                    </a:solidFill>
                  </a:rPr>
                  <a:t>CO</a:t>
                </a:r>
                <a:r>
                  <a:rPr lang="en-US" sz="1200" i="0" baseline="-25000" dirty="0">
                    <a:solidFill>
                      <a:srgbClr val="09164D"/>
                    </a:solidFill>
                    <a:latin typeface="Cambria Math" panose="02040503050406030204" pitchFamily="18" charset="0"/>
                  </a:rPr>
                  <a:t>2</a:t>
                </a:r>
                <a:r>
                  <a:rPr lang="en-US" sz="1200" dirty="0">
                    <a:solidFill>
                      <a:srgbClr val="09164D"/>
                    </a:solidFill>
                  </a:rPr>
                  <a:t> = carbon dioxide, CH</a:t>
                </a:r>
                <a:r>
                  <a:rPr lang="en-US" sz="1200" b="0" i="0" baseline="-25000" dirty="0">
                    <a:solidFill>
                      <a:srgbClr val="09164D"/>
                    </a:solidFill>
                    <a:latin typeface="Cambria Math" panose="02040503050406030204" pitchFamily="18" charset="0"/>
                  </a:rPr>
                  <a:t>4</a:t>
                </a:r>
                <a:r>
                  <a:rPr lang="en-US" sz="1200" dirty="0">
                    <a:solidFill>
                      <a:srgbClr val="09164D"/>
                    </a:solidFill>
                  </a:rPr>
                  <a:t> = methane</a:t>
                </a:r>
                <a:r>
                  <a:rPr lang="en-US" sz="1200" baseline="0" dirty="0">
                    <a:solidFill>
                      <a:srgbClr val="09164D"/>
                    </a:solidFill>
                  </a:rPr>
                  <a:t> </a:t>
                </a:r>
                <a:r>
                  <a:rPr lang="en-US" sz="1200" dirty="0">
                    <a:solidFill>
                      <a:srgbClr val="09164D"/>
                    </a:solidFill>
                  </a:rPr>
                  <a:t>and N</a:t>
                </a:r>
                <a:r>
                  <a:rPr lang="en-US" sz="1200" i="0" baseline="-25000" dirty="0">
                    <a:solidFill>
                      <a:srgbClr val="09164D"/>
                    </a:solidFill>
                    <a:latin typeface="Cambria Math" panose="02040503050406030204" pitchFamily="18" charset="0"/>
                  </a:rPr>
                  <a:t>2</a:t>
                </a:r>
                <a:r>
                  <a:rPr lang="en-US" sz="1200" dirty="0">
                    <a:solidFill>
                      <a:srgbClr val="09164D"/>
                    </a:solidFill>
                  </a:rPr>
                  <a:t>O = nitrous oxide </a:t>
                </a:r>
                <a:endParaRPr lang="en-US" dirty="0"/>
              </a:p>
            </p:txBody>
          </p:sp>
        </mc:Fallback>
      </mc:AlternateContent>
      <p:sp>
        <p:nvSpPr>
          <p:cNvPr id="4" name="Kopfzeilenplatzhalt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umsplatzhalt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liennummernplatzhalt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64785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algn="l"/>
            <a:r>
              <a:rPr lang="en-US" dirty="0"/>
              <a:t> </a:t>
            </a:r>
            <a:r>
              <a:rPr lang="en-US" b="1" dirty="0"/>
              <a:t>READ THE SLIDE</a:t>
            </a:r>
          </a:p>
        </p:txBody>
      </p:sp>
      <p:sp>
        <p:nvSpPr>
          <p:cNvPr id="4" name="Kopfzeilenplatzhalt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umsplatzhalt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liennummernplatzhalt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93586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algn="l"/>
            <a:r>
              <a:rPr lang="en-US" b="1" dirty="0"/>
              <a:t>READ THE SLIDE </a:t>
            </a:r>
          </a:p>
          <a:p>
            <a:pPr algn="l"/>
            <a:r>
              <a:rPr lang="en-US" b="1" dirty="0"/>
              <a:t>SAY:</a:t>
            </a:r>
          </a:p>
          <a:p>
            <a:pPr algn="l"/>
            <a:r>
              <a:rPr lang="en-US" dirty="0"/>
              <a:t>Incineration, especially low-temperature incineration leads to green house gas emissions and is particularly harmful to human health through the release of </a:t>
            </a:r>
            <a:r>
              <a:rPr lang="en-US" dirty="0" err="1"/>
              <a:t>dixoins</a:t>
            </a:r>
            <a:r>
              <a:rPr lang="en-US" dirty="0"/>
              <a:t> and furans which are carcinogenic. Health care facilities and the health sector in a country should work towards incrementally phasing out incineration and/or using high temperature incineration with scrubbers and instead installing non-burn technologies-the most common being autoclaves. Employing reverse logistics and centralized treatment can facilitate use/management of autoclaves which require more resources and technical management compared to low temperature incineration.</a:t>
            </a:r>
          </a:p>
        </p:txBody>
      </p:sp>
      <p:sp>
        <p:nvSpPr>
          <p:cNvPr id="4" name="Kopfzeilenplatzhalt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umsplatzhalt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liennummernplatzhalt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66564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algn="l"/>
            <a:r>
              <a:rPr lang="en-US" b="1" dirty="0"/>
              <a:t>READ THE SLIDE </a:t>
            </a:r>
          </a:p>
          <a:p>
            <a:pPr algn="l"/>
            <a:r>
              <a:rPr lang="en-US" b="1" dirty="0"/>
              <a:t>SAY:</a:t>
            </a:r>
          </a:p>
          <a:p>
            <a:pPr algn="l"/>
            <a:r>
              <a:rPr lang="en-US" dirty="0"/>
              <a:t>Climate commitments made through CoP 26 presents an opportunity to increase attention and resources for safe and sustainable waste management. </a:t>
            </a:r>
          </a:p>
          <a:p>
            <a:pPr algn="l"/>
            <a:r>
              <a:rPr lang="en-US" dirty="0"/>
              <a:t>The list of countries and their commitments for climate and health from CoP 26 can be found here: https://www.who.int/initiatives/cop26-health-programme/country-commitments</a:t>
            </a:r>
          </a:p>
          <a:p>
            <a:pPr algn="l"/>
            <a:endParaRPr lang="en-US" dirty="0"/>
          </a:p>
        </p:txBody>
      </p:sp>
      <p:sp>
        <p:nvSpPr>
          <p:cNvPr id="4" name="Kopfzeilenplatzhalt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umsplatzhalt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liennummernplatzhalt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76052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36</a:t>
            </a:fld>
            <a:endParaRPr lang="it-IT"/>
          </a:p>
        </p:txBody>
      </p:sp>
    </p:spTree>
    <p:extLst>
      <p:ext uri="{BB962C8B-B14F-4D97-AF65-F5344CB8AC3E}">
        <p14:creationId xmlns:p14="http://schemas.microsoft.com/office/powerpoint/2010/main" val="2396059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a:t>
            </a:r>
          </a:p>
          <a:p>
            <a:r>
              <a:rPr lang="en-US" b="0" dirty="0"/>
              <a:t>What are some of the simpler, lower-cost interventions that are possible?  Would these options differ between smaller and larger facilities? </a:t>
            </a:r>
          </a:p>
          <a:p>
            <a:r>
              <a:rPr lang="en-US" dirty="0"/>
              <a:t>The key, in low-resource settings, is to focus on incremental improvement. Remember the waste hierarchy ladder – if open-burning is the current situation then focus on constructing a locally-made, low-cost, lower temperature incinerator. In higher-resource settings, facilities should be moving towards more environmentally friendly practices, e.g. non-burn technologies</a:t>
            </a:r>
          </a:p>
          <a:p>
            <a:endParaRPr lang="en-US" dirty="0"/>
          </a:p>
          <a:p>
            <a:r>
              <a:rPr lang="en-GB" sz="1800" dirty="0">
                <a:effectLst/>
                <a:latin typeface="Arial" panose="020B0604020202020204" pitchFamily="34" charset="0"/>
                <a:ea typeface="SimSun" panose="02010600030101010101" pitchFamily="2" charset="-122"/>
              </a:rPr>
              <a:t>A long-term strategy including waste reduction and investment for system upgrading should be developed to supplement and guide annual HCWM plans.</a:t>
            </a:r>
            <a:endParaRPr lang="en-US" sz="1800" dirty="0">
              <a:effectLst/>
              <a:latin typeface="Arial" panose="020B0604020202020204" pitchFamily="34" charset="0"/>
              <a:ea typeface="SimSun" panose="02010600030101010101" pitchFamily="2" charset="-122"/>
            </a:endParaRPr>
          </a:p>
          <a:p>
            <a:endParaRPr lang="en-US" dirty="0"/>
          </a:p>
          <a:p>
            <a:r>
              <a:rPr lang="en-US" dirty="0"/>
              <a:t>In smaller facilities, centralized treatment may be more realistic, but will require careful planning and logistics. It may be difficult for a facility to verify what happens to the waste once it leaves the facility but some effort should be made to verify that waste is being safely treated and disposed of, not merely dumped in municipal waste supplies.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37</a:t>
            </a:fld>
            <a:endParaRPr lang="en-GB"/>
          </a:p>
        </p:txBody>
      </p:sp>
    </p:spTree>
    <p:extLst>
      <p:ext uri="{BB962C8B-B14F-4D97-AF65-F5344CB8AC3E}">
        <p14:creationId xmlns:p14="http://schemas.microsoft.com/office/powerpoint/2010/main" val="2166401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READ THE SLIDE</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World Health Organization</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E448C-4724-4862-830F-5D7B415C9E45}" type="datetime3">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May, 2022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A735-4FB2-480B-B491-2401D8F96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50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READ THE SLIDE </a:t>
            </a:r>
          </a:p>
          <a:p>
            <a:pPr algn="l" rtl="0"/>
            <a:r>
              <a:rPr lang="en-US" b="1" dirty="0"/>
              <a:t>SAY:</a:t>
            </a:r>
          </a:p>
          <a:p>
            <a:pPr algn="l" rtl="0"/>
            <a:r>
              <a:rPr lang="en-US" dirty="0"/>
              <a:t>This facility in Indonesia is the same as the one showing the alternative risk prioritization method. One of the simple, low cost improvements identified was to tidy up waste at the facility.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World Health Organization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E448C-4724-4862-830F-5D7B415C9E45}" type="datetime3">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May, 2022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9A735-4FB2-480B-B491-2401D8F96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224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a:t>
            </a:r>
          </a:p>
          <a:p>
            <a:r>
              <a:rPr lang="en-US" dirty="0"/>
              <a:t>These improvements may require more considerable costs and time.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40</a:t>
            </a:fld>
            <a:endParaRPr lang="en-GB"/>
          </a:p>
        </p:txBody>
      </p:sp>
    </p:spTree>
    <p:extLst>
      <p:ext uri="{BB962C8B-B14F-4D97-AF65-F5344CB8AC3E}">
        <p14:creationId xmlns:p14="http://schemas.microsoft.com/office/powerpoint/2010/main" val="93321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55563" y="738188"/>
            <a:ext cx="6551612" cy="3686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altLang="en-US" b="1" dirty="0">
                <a:solidFill>
                  <a:srgbClr val="000000"/>
                </a:solidFill>
              </a:rPr>
              <a:t>SAY:</a:t>
            </a:r>
          </a:p>
          <a:p>
            <a:pPr algn="l" rtl="0"/>
            <a:r>
              <a:rPr lang="en-US" altLang="en-US" b="0" dirty="0">
                <a:solidFill>
                  <a:srgbClr val="000000"/>
                </a:solidFill>
              </a:rPr>
              <a:t>Please shout out some ideas. What has caused these problems? What is the impact on human and environmental health? What could be done about it? Have they seen similar problems in the country/local area/place of work? </a:t>
            </a:r>
          </a:p>
          <a:p>
            <a:pPr algn="l" rtl="0"/>
            <a:r>
              <a:rPr lang="en-US" altLang="en-US" b="1" u="none" dirty="0">
                <a:solidFill>
                  <a:srgbClr val="000000"/>
                </a:solidFill>
              </a:rPr>
              <a:t>NOTE FOR TRAINER:</a:t>
            </a:r>
          </a:p>
          <a:p>
            <a:pPr algn="l" rtl="0"/>
            <a:r>
              <a:rPr lang="en-US" altLang="en-US" b="0" dirty="0">
                <a:solidFill>
                  <a:srgbClr val="000000"/>
                </a:solidFill>
              </a:rPr>
              <a:t>Use the opportunity to understand what level of knowledge participants have. </a:t>
            </a:r>
          </a:p>
          <a:p>
            <a:pPr algn="l" rtl="0"/>
            <a:r>
              <a:rPr lang="en-US" altLang="en-US" b="1" dirty="0">
                <a:solidFill>
                  <a:srgbClr val="000000"/>
                </a:solidFill>
              </a:rPr>
              <a:t>SAY:</a:t>
            </a:r>
          </a:p>
          <a:p>
            <a:pPr algn="l" rtl="0"/>
            <a:r>
              <a:rPr lang="en-US" altLang="en-US" b="0" dirty="0">
                <a:solidFill>
                  <a:srgbClr val="000000"/>
                </a:solidFill>
              </a:rPr>
              <a:t>Waste is:</a:t>
            </a:r>
          </a:p>
          <a:p>
            <a:pPr algn="l" rtl="0">
              <a:buFontTx/>
              <a:buChar char="•"/>
            </a:pPr>
            <a:r>
              <a:rPr lang="en-US" altLang="en-US" b="0" dirty="0">
                <a:solidFill>
                  <a:srgbClr val="000000"/>
                </a:solidFill>
              </a:rPr>
              <a:t> Not segregated: yellow and black bags are all mixed together </a:t>
            </a:r>
          </a:p>
          <a:p>
            <a:pPr algn="l" rtl="0">
              <a:buFontTx/>
              <a:buChar char="•"/>
            </a:pPr>
            <a:r>
              <a:rPr lang="en-US" altLang="en-US" b="0" dirty="0">
                <a:solidFill>
                  <a:srgbClr val="000000"/>
                </a:solidFill>
              </a:rPr>
              <a:t> Exposed: intravenous lines open dumped</a:t>
            </a:r>
          </a:p>
          <a:p>
            <a:pPr algn="l" rtl="0">
              <a:buFontTx/>
              <a:buChar char="•"/>
            </a:pPr>
            <a:r>
              <a:rPr lang="en-US" altLang="en-US" b="0" dirty="0">
                <a:solidFill>
                  <a:srgbClr val="000000"/>
                </a:solidFill>
              </a:rPr>
              <a:t> No fence – open area. Dogs and other animals may scavenge, waste pickers may also enter the site, not protected from human contact. </a:t>
            </a:r>
          </a:p>
          <a:p>
            <a:pPr algn="l" rtl="0">
              <a:buFontTx/>
              <a:buChar char="•"/>
            </a:pPr>
            <a:r>
              <a:rPr lang="en-US" altLang="en-US" b="0" dirty="0">
                <a:solidFill>
                  <a:srgbClr val="000000"/>
                </a:solidFill>
              </a:rPr>
              <a:t> Some of the waste looks like it is starting to degrade indicating it has been stored for more than the recommended 48 hours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84" indent="-292873">
              <a:defRPr>
                <a:solidFill>
                  <a:schemeClr val="tx1"/>
                </a:solidFill>
                <a:latin typeface="Arial" panose="020B0604020202020204" pitchFamily="34" charset="0"/>
                <a:cs typeface="Arial" panose="020B0604020202020204" pitchFamily="34" charset="0"/>
              </a:defRPr>
            </a:lvl2pPr>
            <a:lvl3pPr marL="1173026" indent="-234606">
              <a:defRPr>
                <a:solidFill>
                  <a:schemeClr val="tx1"/>
                </a:solidFill>
                <a:latin typeface="Arial" panose="020B0604020202020204" pitchFamily="34" charset="0"/>
                <a:cs typeface="Arial" panose="020B0604020202020204" pitchFamily="34" charset="0"/>
              </a:defRPr>
            </a:lvl3pPr>
            <a:lvl4pPr marL="1642236" indent="-234606">
              <a:defRPr>
                <a:solidFill>
                  <a:schemeClr val="tx1"/>
                </a:solidFill>
                <a:latin typeface="Arial" panose="020B0604020202020204" pitchFamily="34" charset="0"/>
                <a:cs typeface="Arial" panose="020B0604020202020204" pitchFamily="34" charset="0"/>
              </a:defRPr>
            </a:lvl4pPr>
            <a:lvl5pPr marL="2111446" indent="-234606">
              <a:defRPr>
                <a:solidFill>
                  <a:schemeClr val="tx1"/>
                </a:solidFill>
                <a:latin typeface="Arial" panose="020B0604020202020204" pitchFamily="34" charset="0"/>
                <a:cs typeface="Arial" panose="020B0604020202020204" pitchFamily="34" charset="0"/>
              </a:defRPr>
            </a:lvl5pPr>
            <a:lvl6pPr marL="255305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66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27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88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B7AAA397-E577-49CF-A3F3-F32CFA104077}" type="slidenum">
              <a:rPr kumimoji="0" lang="en-US" altLang="fr-FR"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5</a:t>
            </a:fld>
            <a:endParaRPr kumimoji="0" lang="en-US" altLang="fr-FR"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60522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algn="l"/>
            <a:r>
              <a:rPr lang="en-US" b="1" dirty="0"/>
              <a:t>READ THE SLIDE </a:t>
            </a:r>
          </a:p>
          <a:p>
            <a:pPr algn="l"/>
            <a:r>
              <a:rPr lang="en-US" b="1" dirty="0"/>
              <a:t>SAY:</a:t>
            </a:r>
          </a:p>
          <a:p>
            <a:pPr algn="l"/>
            <a:r>
              <a:rPr lang="en-US" dirty="0"/>
              <a:t>What could you do to increase sustainability in your facility or facilities you work with? What do you think needs to be done at national and local level? These are things you can think about as we finish the session and to support your action planning going forward.</a:t>
            </a:r>
          </a:p>
          <a:p>
            <a:pPr algn="l"/>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41</a:t>
            </a:fld>
            <a:endParaRPr lang="en-GB"/>
          </a:p>
        </p:txBody>
      </p:sp>
    </p:spTree>
    <p:extLst>
      <p:ext uri="{BB962C8B-B14F-4D97-AF65-F5344CB8AC3E}">
        <p14:creationId xmlns:p14="http://schemas.microsoft.com/office/powerpoint/2010/main" val="2975466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42</a:t>
            </a:fld>
            <a:endParaRPr lang="it-IT"/>
          </a:p>
        </p:txBody>
      </p:sp>
    </p:spTree>
    <p:extLst>
      <p:ext uri="{BB962C8B-B14F-4D97-AF65-F5344CB8AC3E}">
        <p14:creationId xmlns:p14="http://schemas.microsoft.com/office/powerpoint/2010/main" val="442740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a:t>
            </a:r>
          </a:p>
          <a:p>
            <a:r>
              <a:rPr lang="en-US" b="0" dirty="0"/>
              <a:t>Using the WASH FIT assessment tool will help you to address many aspects of waste management and may allow for a detailed improvement plan</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43</a:t>
            </a:fld>
            <a:endParaRPr lang="en-GB"/>
          </a:p>
        </p:txBody>
      </p:sp>
    </p:spTree>
    <p:extLst>
      <p:ext uri="{BB962C8B-B14F-4D97-AF65-F5344CB8AC3E}">
        <p14:creationId xmlns:p14="http://schemas.microsoft.com/office/powerpoint/2010/main" val="707770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44</a:t>
            </a:fld>
            <a:endParaRPr lang="en-GB"/>
          </a:p>
        </p:txBody>
      </p:sp>
    </p:spTree>
    <p:extLst>
      <p:ext uri="{BB962C8B-B14F-4D97-AF65-F5344CB8AC3E}">
        <p14:creationId xmlns:p14="http://schemas.microsoft.com/office/powerpoint/2010/main" val="3681545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45</a:t>
            </a:fld>
            <a:endParaRPr lang="en-GB"/>
          </a:p>
        </p:txBody>
      </p:sp>
    </p:spTree>
    <p:extLst>
      <p:ext uri="{BB962C8B-B14F-4D97-AF65-F5344CB8AC3E}">
        <p14:creationId xmlns:p14="http://schemas.microsoft.com/office/powerpoint/2010/main" val="22684545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2588" y="1228725"/>
            <a:ext cx="5897562" cy="3317875"/>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GB" altLang="en-US" dirty="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a:solidFill>
                  <a:prstClr val="black"/>
                </a:solidFill>
              </a:rPr>
              <a:t>World Health Organization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4B58E4E-369D-4FD2-8211-6A43E2360679}" type="datetime3">
              <a:rPr lang="en-US" altLang="en-US" smtClean="0">
                <a:solidFill>
                  <a:prstClr val="black"/>
                </a:solidFill>
              </a:rPr>
              <a:pPr eaLnBrk="1" hangingPunct="1">
                <a:spcBef>
                  <a:spcPct val="0"/>
                </a:spcBef>
              </a:pPr>
              <a:t>1 May 2022</a:t>
            </a:fld>
            <a:endParaRPr lang="en-US" altLang="en-US">
              <a:solidFill>
                <a:prstClr val="black"/>
              </a:solidFill>
            </a:endParaRPr>
          </a:p>
        </p:txBody>
      </p:sp>
      <p:sp>
        <p:nvSpPr>
          <p:cNvPr id="297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1E79F9C9-5D04-41F5-BB04-7C4CFF4F29D1}" type="slidenum">
              <a:rPr lang="en-US" altLang="en-US" smtClean="0">
                <a:solidFill>
                  <a:prstClr val="black"/>
                </a:solidFill>
              </a:rPr>
              <a:pPr eaLnBrk="1" hangingPunct="1">
                <a:spcBef>
                  <a:spcPct val="0"/>
                </a:spcBef>
              </a:pPr>
              <a:t>46</a:t>
            </a:fld>
            <a:endParaRPr lang="en-US" altLang="en-US">
              <a:solidFill>
                <a:prstClr val="black"/>
              </a:solidFill>
            </a:endParaRPr>
          </a:p>
        </p:txBody>
      </p:sp>
    </p:spTree>
    <p:extLst>
      <p:ext uri="{BB962C8B-B14F-4D97-AF65-F5344CB8AC3E}">
        <p14:creationId xmlns:p14="http://schemas.microsoft.com/office/powerpoint/2010/main" val="1669035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47</a:t>
            </a:fld>
            <a:endParaRPr lang="it-IT"/>
          </a:p>
        </p:txBody>
      </p:sp>
    </p:spTree>
    <p:extLst>
      <p:ext uri="{BB962C8B-B14F-4D97-AF65-F5344CB8AC3E}">
        <p14:creationId xmlns:p14="http://schemas.microsoft.com/office/powerpoint/2010/main" val="2868521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48</a:t>
            </a:fld>
            <a:endParaRPr lang="en-GB"/>
          </a:p>
        </p:txBody>
      </p:sp>
    </p:spTree>
    <p:extLst>
      <p:ext uri="{BB962C8B-B14F-4D97-AF65-F5344CB8AC3E}">
        <p14:creationId xmlns:p14="http://schemas.microsoft.com/office/powerpoint/2010/main" val="87270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endParaRPr lang="en-US" dirty="0"/>
          </a:p>
        </p:txBody>
      </p:sp>
      <p:sp>
        <p:nvSpPr>
          <p:cNvPr id="4" name="Kopfzeilenplatzhalt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umsplatzhalt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liennummernplatzhalt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494256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Refer to Chapter 2, page 6 of WHO </a:t>
            </a:r>
            <a:r>
              <a:rPr lang="en-GB" sz="1800" dirty="0">
                <a:effectLst/>
                <a:latin typeface="Calibri" panose="020F0502020204030204" pitchFamily="34" charset="0"/>
                <a:ea typeface="DengXian" panose="02010600030101010101" pitchFamily="2" charset="-122"/>
                <a:cs typeface="Times New Roman" panose="02020603050405020304" pitchFamily="18" charset="0"/>
              </a:rPr>
              <a:t>Overview of technologies for the treatment of infectious and sharp waste from health care facilities for more information.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https://apps.who.int/iris/handle/10665/328146</a:t>
            </a:r>
            <a:r>
              <a:rPr lang="en-GB" sz="18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algn="l"/>
            <a:endParaRPr lang="en-US" sz="1800" b="0" i="0" u="none" strike="noStrike" baseline="0" dirty="0">
              <a:solidFill>
                <a:srgbClr val="000000"/>
              </a:solidFill>
            </a:endParaRPr>
          </a:p>
          <a:p>
            <a:endParaRPr lang="en-US" sz="1800" b="0" i="0" u="none" strike="noStrike" baseline="0" dirty="0"/>
          </a:p>
          <a:p>
            <a:r>
              <a:rPr lang="en-US" sz="1800" b="0" i="0" u="none" strike="noStrike" baseline="0" dirty="0"/>
              <a:t> </a:t>
            </a:r>
          </a:p>
          <a:p>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50</a:t>
            </a:fld>
            <a:endParaRPr lang="en-GB"/>
          </a:p>
        </p:txBody>
      </p:sp>
    </p:spTree>
    <p:extLst>
      <p:ext uri="{BB962C8B-B14F-4D97-AF65-F5344CB8AC3E}">
        <p14:creationId xmlns:p14="http://schemas.microsoft.com/office/powerpoint/2010/main" val="224773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BlinkMacSystemFont"/>
              </a:rPr>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BlinkMacSystemFont"/>
              </a:rPr>
              <a:t>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In 2010, contaminated injections caused an estimated 1.7 million hepatitis infections, 315,000 hepatitis C infections and 33,800 new HIV infections.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245"/>
                </a:solidFill>
                <a:effectLst/>
                <a:latin typeface="Arial" panose="020B0604020202020204" pitchFamily="34" charset="0"/>
              </a:rPr>
              <a:t>Incinerated materials containing or treated with chlorine can generate dioxins and furans, which are human carcinogens and have been associated with a range of adverse health effects. Incineration of heavy metals or materials with high metal content (in particular lead, mercury and cadmium) can lead to the spread of toxic metals in the environment.</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Mercury containing devices are e.g., </a:t>
            </a:r>
            <a:r>
              <a:rPr lang="en-US" sz="1200" dirty="0">
                <a:solidFill>
                  <a:srgbClr val="FF0000"/>
                </a:solidFill>
              </a:rPr>
              <a:t>fluorescence bulbs, mercury containing thermometers or sphygmomanometers </a:t>
            </a:r>
          </a:p>
          <a:p>
            <a:r>
              <a:rPr lang="de-DE" dirty="0"/>
              <a:t>More information can ne found in WHO fact sheet on health care waste: https://www.who.int/news-room/fact-sheets/detail/health-care-waste</a:t>
            </a:r>
          </a:p>
          <a:p>
            <a:endParaRPr lang="de-DE" dirty="0"/>
          </a:p>
        </p:txBody>
      </p:sp>
      <p:sp>
        <p:nvSpPr>
          <p:cNvPr id="4" name="Slide Number Placeholder 3"/>
          <p:cNvSpPr>
            <a:spLocks noGrp="1"/>
          </p:cNvSpPr>
          <p:nvPr>
            <p:ph type="sldNum" sz="quarter" idx="5"/>
          </p:nvPr>
        </p:nvSpPr>
        <p:spPr/>
        <p:txBody>
          <a:bodyPr/>
          <a:lstStyle/>
          <a:p>
            <a:fld id="{2C9130B6-D5DB-4F47-B878-F9EA0BACE276}" type="slidenum">
              <a:rPr lang="it-IT" smtClean="0"/>
              <a:t>6</a:t>
            </a:fld>
            <a:endParaRPr lang="it-IT"/>
          </a:p>
        </p:txBody>
      </p:sp>
    </p:spTree>
    <p:extLst>
      <p:ext uri="{BB962C8B-B14F-4D97-AF65-F5344CB8AC3E}">
        <p14:creationId xmlns:p14="http://schemas.microsoft.com/office/powerpoint/2010/main" val="754004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Refer to WHO </a:t>
            </a:r>
            <a:r>
              <a:rPr lang="en-GB" sz="1200" dirty="0">
                <a:effectLst/>
                <a:latin typeface="Calibri" panose="020F0502020204030204" pitchFamily="34" charset="0"/>
                <a:ea typeface="DengXian" panose="02010600030101010101" pitchFamily="2" charset="-122"/>
                <a:cs typeface="Times New Roman" panose="02020603050405020304" pitchFamily="18" charset="0"/>
              </a:rPr>
              <a:t>Overview of technologies for the treatment of infectious and sharp waste from health care facilities for more information.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Calibri" panose="020F0502020204030204" pitchFamily="34" charset="0"/>
                <a:ea typeface="DengXian" panose="02010600030101010101" pitchFamily="2" charset="-122"/>
                <a:cs typeface="Times New Roman" panose="02020603050405020304" pitchFamily="18" charset="0"/>
              </a:rPr>
              <a:t>https://apps.who.int/iris/handle/10665/328146</a:t>
            </a:r>
            <a:r>
              <a:rPr lang="en-GB" sz="12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51</a:t>
            </a:fld>
            <a:endParaRPr lang="it-IT"/>
          </a:p>
        </p:txBody>
      </p:sp>
    </p:spTree>
    <p:extLst>
      <p:ext uri="{BB962C8B-B14F-4D97-AF65-F5344CB8AC3E}">
        <p14:creationId xmlns:p14="http://schemas.microsoft.com/office/powerpoint/2010/main" val="2889385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Quiz – ask participants to guess the answers.</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dirty="0"/>
              <a:t> </a:t>
            </a:r>
          </a:p>
          <a:p>
            <a:pPr marL="0" marR="0" lvl="0" indent="0" algn="l" defTabSz="914400" rtl="1" eaLnBrk="1" fontAlgn="base" latinLnBrk="0" hangingPunct="1">
              <a:lnSpc>
                <a:spcPct val="100000"/>
              </a:lnSpc>
              <a:spcBef>
                <a:spcPct val="30000"/>
              </a:spcBef>
              <a:spcAft>
                <a:spcPct val="0"/>
              </a:spcAft>
              <a:buClrTx/>
              <a:buSzTx/>
              <a:buFontTx/>
              <a:buNone/>
              <a:tabLst/>
              <a:defRPr/>
            </a:pPr>
            <a:r>
              <a:rPr lang="en-US" b="1" dirty="0"/>
              <a:t>Hospital</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100 beds x 100 % (BOR) x 0.5 kg /bed/day = 50 kg infectious waste per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50 kg / 5 working hours =10kg per hour</a:t>
            </a:r>
          </a:p>
          <a:p>
            <a:pPr marL="342900" lvl="0" indent="-342900">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Result</a:t>
            </a:r>
            <a:r>
              <a:rPr lang="en-GB" sz="12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200" dirty="0">
                <a:effectLst/>
                <a:latin typeface="Calibri" panose="020F0502020204030204" pitchFamily="34" charset="0"/>
                <a:ea typeface="Calibri" panose="020F0502020204030204" pitchFamily="34" charset="0"/>
                <a:cs typeface="Times New Roman" panose="02020603050405020304" pitchFamily="18" charset="0"/>
              </a:rPr>
              <a:t>This hospital needs a technology with a treatment capacity of</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about 10 kg per hour</a:t>
            </a:r>
            <a:r>
              <a:rPr lang="en-GB" sz="1200" dirty="0">
                <a:effectLst/>
                <a:latin typeface="Calibri" panose="020F0502020204030204" pitchFamily="34" charset="0"/>
                <a:ea typeface="Calibri" panose="020F0502020204030204" pitchFamily="34" charset="0"/>
                <a:cs typeface="Times New Roman" panose="02020603050405020304" pitchFamily="18" charset="0"/>
              </a:rPr>
              <a:t>. Or – if the waste is treated every 2 days: 20 kg/h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52</a:t>
            </a:fld>
            <a:endParaRPr lang="en-GB"/>
          </a:p>
        </p:txBody>
      </p:sp>
    </p:spTree>
    <p:extLst>
      <p:ext uri="{BB962C8B-B14F-4D97-AF65-F5344CB8AC3E}">
        <p14:creationId xmlns:p14="http://schemas.microsoft.com/office/powerpoint/2010/main" val="1938635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algn="l" rtl="0"/>
            <a:r>
              <a:rPr lang="en-US" sz="1200" kern="1200" dirty="0">
                <a:solidFill>
                  <a:schemeClr val="tx1"/>
                </a:solidFill>
                <a:effectLst/>
                <a:latin typeface="Arial" charset="0"/>
                <a:ea typeface="+mn-ea"/>
                <a:cs typeface="Arial" charset="0"/>
              </a:rPr>
              <a:t>- Biodigesters can be a valuable waste disposal option for any facility which has large amounts of organic waste, especially pathological waste like placenta, and food or kitchen scraps.  </a:t>
            </a:r>
          </a:p>
          <a:p>
            <a:pPr algn="l" rtl="0"/>
            <a:r>
              <a:rPr lang="en-US" sz="1200" kern="1200" dirty="0">
                <a:solidFill>
                  <a:schemeClr val="tx1"/>
                </a:solidFill>
                <a:effectLst/>
                <a:latin typeface="Arial" charset="0"/>
                <a:ea typeface="+mn-ea"/>
                <a:cs typeface="Arial" charset="0"/>
              </a:rPr>
              <a:t>- They consist of large underground chambers, built of brick or concrete, and are often seeded with cow dung which provides bacteria to break down the waste. </a:t>
            </a:r>
          </a:p>
          <a:p>
            <a:pPr algn="l" rtl="0"/>
            <a:r>
              <a:rPr lang="en-US" sz="1200" kern="1200" dirty="0">
                <a:solidFill>
                  <a:schemeClr val="tx1"/>
                </a:solidFill>
                <a:effectLst/>
                <a:latin typeface="Arial" charset="0"/>
                <a:ea typeface="+mn-ea"/>
                <a:cs typeface="Arial" charset="0"/>
              </a:rPr>
              <a:t>- Having two digestion chambers, one after the other, keeps the placenta in the systems for long enough- at least 90 days is recommended- for any pathogens to degrade.  </a:t>
            </a:r>
          </a:p>
          <a:p>
            <a:pPr algn="l" rtl="0"/>
            <a:r>
              <a:rPr lang="en-US" sz="1200" kern="1200" dirty="0">
                <a:solidFill>
                  <a:schemeClr val="tx1"/>
                </a:solidFill>
                <a:effectLst/>
                <a:latin typeface="Arial" charset="0"/>
                <a:ea typeface="+mn-ea"/>
                <a:cs typeface="Arial" charset="0"/>
              </a:rPr>
              <a:t> - Some water is added along with the waste, to keep the contents of the chamber liquid enough to flow freely.  As more waste is put into the digester, digested waste overflows at the other end, into the sewer or septic tank.  This means that the waste never needs to be handled again, which adds another layer of safety.  </a:t>
            </a:r>
          </a:p>
          <a:p>
            <a:pPr algn="l" rtl="0"/>
            <a:r>
              <a:rPr lang="en-US" sz="1200" kern="1200" dirty="0">
                <a:solidFill>
                  <a:schemeClr val="tx1"/>
                </a:solidFill>
                <a:effectLst/>
                <a:latin typeface="Arial" charset="0"/>
                <a:ea typeface="+mn-ea"/>
                <a:cs typeface="Arial" charset="0"/>
              </a:rPr>
              <a:t>- As the waste breaks down, it creates biogas, which has a high content of methane and can be used as a renewable fuel.  The easiest and most efficient uses are cooking and water heating.</a:t>
            </a:r>
          </a:p>
          <a:p>
            <a:pPr algn="l" rtl="0"/>
            <a:r>
              <a:rPr lang="en-US" sz="1200" kern="1200" dirty="0">
                <a:solidFill>
                  <a:schemeClr val="tx1"/>
                </a:solidFill>
                <a:effectLst/>
                <a:latin typeface="Arial" charset="0"/>
                <a:ea typeface="+mn-ea"/>
                <a:cs typeface="Arial" charset="0"/>
              </a:rPr>
              <a:t> - An experienced designer and construction company are needed, though there is often national level experience in the WASH and agricultural sector.  A well built digester needs little maintenance and can last for over 20 years.</a:t>
            </a:r>
          </a:p>
          <a:p>
            <a:pPr algn="l" rtl="0"/>
            <a:endParaRPr lang="en-US" sz="1200" b="0" i="1" kern="1200" dirty="0">
              <a:solidFill>
                <a:schemeClr val="tx1"/>
              </a:solidFill>
              <a:effectLst/>
              <a:latin typeface="Arial" charset="0"/>
              <a:ea typeface="+mn-ea"/>
              <a:cs typeface="Arial" charset="0"/>
            </a:endParaRPr>
          </a:p>
          <a:p>
            <a:pPr algn="l" rtl="0"/>
            <a:r>
              <a:rPr lang="en-US" sz="1200" b="0" i="1" kern="1200" dirty="0">
                <a:solidFill>
                  <a:schemeClr val="tx1"/>
                </a:solidFill>
                <a:effectLst/>
                <a:latin typeface="Arial" charset="0"/>
                <a:ea typeface="+mn-ea"/>
                <a:cs typeface="Arial" charset="0"/>
              </a:rPr>
              <a:t>How common are biodigesters and how easy/difficult are they to install? </a:t>
            </a:r>
          </a:p>
          <a:p>
            <a:pPr algn="l" rtl="0"/>
            <a:r>
              <a:rPr lang="en-US" sz="1200" kern="1200" dirty="0">
                <a:solidFill>
                  <a:schemeClr val="tx1"/>
                </a:solidFill>
                <a:effectLst/>
                <a:latin typeface="Arial" charset="0"/>
                <a:ea typeface="+mn-ea"/>
                <a:cs typeface="Arial" charset="0"/>
              </a:rPr>
              <a:t>They are not yet well established, but excellent examples in Nepal as well as our own in Tanzania and I know of one in Zambia.  They require expert design and installation- but that is true of all technologies.  Also, many countries have good expertise in the WASH or agricultural sector, so </a:t>
            </a:r>
            <a:r>
              <a:rPr lang="en-US" sz="1200" kern="1200" dirty="0" err="1">
                <a:solidFill>
                  <a:schemeClr val="tx1"/>
                </a:solidFill>
                <a:effectLst/>
                <a:latin typeface="Arial" charset="0"/>
                <a:ea typeface="+mn-ea"/>
                <a:cs typeface="Arial" charset="0"/>
              </a:rPr>
              <a:t>cross-fertilisation</a:t>
            </a:r>
            <a:r>
              <a:rPr lang="en-US" sz="1200" kern="1200" dirty="0">
                <a:solidFill>
                  <a:schemeClr val="tx1"/>
                </a:solidFill>
                <a:effectLst/>
                <a:latin typeface="Arial" charset="0"/>
                <a:ea typeface="+mn-ea"/>
                <a:cs typeface="Arial" charset="0"/>
              </a:rPr>
              <a:t> is possible.</a:t>
            </a:r>
          </a:p>
          <a:p>
            <a:pPr algn="l" rtl="0"/>
            <a:r>
              <a:rPr lang="en-US" sz="1200" kern="1200" dirty="0">
                <a:solidFill>
                  <a:schemeClr val="tx1"/>
                </a:solidFill>
                <a:effectLst/>
                <a:latin typeface="Arial" charset="0"/>
                <a:ea typeface="+mn-ea"/>
                <a:cs typeface="Arial" charset="0"/>
              </a:rPr>
              <a:t> </a:t>
            </a:r>
          </a:p>
          <a:p>
            <a:pPr algn="l" rtl="0"/>
            <a:r>
              <a:rPr lang="en-US" sz="1200" i="1" kern="1200" dirty="0">
                <a:solidFill>
                  <a:schemeClr val="tx1"/>
                </a:solidFill>
                <a:effectLst/>
                <a:latin typeface="Arial" charset="0"/>
                <a:ea typeface="+mn-ea"/>
                <a:cs typeface="Arial" charset="0"/>
              </a:rPr>
              <a:t>Are they predominately in hospitals or in smaller facilities too?  What incremental improvements could be used? </a:t>
            </a:r>
          </a:p>
          <a:p>
            <a:pPr algn="l" rtl="0"/>
            <a:r>
              <a:rPr lang="en-US" sz="1200" kern="1200" dirty="0">
                <a:solidFill>
                  <a:schemeClr val="tx1"/>
                </a:solidFill>
                <a:effectLst/>
                <a:latin typeface="Arial" charset="0"/>
                <a:ea typeface="+mn-ea"/>
                <a:cs typeface="Arial" charset="0"/>
              </a:rPr>
              <a:t>The incremental change could come from piloting at some of the larger HCFs, and then moving down the chain as it becomes more established.  Technically, it can be done at a small HCF, but neither the need nor the benefit are so large.  Below 10-12kg of waste per day, the gas produced will be very limited and may not be of great interest to the HCF staff. </a:t>
            </a:r>
          </a:p>
          <a:p>
            <a:pPr algn="l" rtl="0"/>
            <a:br>
              <a:rPr lang="en-US" sz="1200" kern="1200" dirty="0">
                <a:solidFill>
                  <a:schemeClr val="tx1"/>
                </a:solidFill>
                <a:effectLst/>
                <a:latin typeface="Arial" charset="0"/>
                <a:ea typeface="+mn-ea"/>
                <a:cs typeface="Arial" charset="0"/>
              </a:rPr>
            </a:br>
            <a:r>
              <a:rPr lang="en-US" sz="1200" kern="1200" dirty="0">
                <a:solidFill>
                  <a:schemeClr val="tx1"/>
                </a:solidFill>
                <a:effectLst/>
                <a:latin typeface="Arial" charset="0"/>
                <a:ea typeface="+mn-ea"/>
                <a:cs typeface="Arial" charset="0"/>
              </a:rPr>
              <a:t>This blog may be useful.  </a:t>
            </a:r>
            <a:r>
              <a:rPr lang="en-US" sz="1200" u="sng" kern="1200" dirty="0">
                <a:solidFill>
                  <a:schemeClr val="tx1"/>
                </a:solidFill>
                <a:effectLst/>
                <a:latin typeface="Arial" charset="0"/>
                <a:ea typeface="+mn-ea"/>
                <a:cs typeface="Arial" charset="0"/>
                <a:hlinkClick r:id="rId3"/>
              </a:rPr>
              <a:t>https://greengrowthknowledge.org/blog/win-win-disposing-medical-waste-biodigestion</a:t>
            </a:r>
            <a:endParaRPr lang="en-US" sz="1200" kern="1200" dirty="0">
              <a:solidFill>
                <a:schemeClr val="tx1"/>
              </a:solidFill>
              <a:effectLst/>
              <a:latin typeface="Arial" charset="0"/>
              <a:ea typeface="+mn-ea"/>
              <a:cs typeface="Arial" charset="0"/>
            </a:endParaRPr>
          </a:p>
          <a:p>
            <a:pPr algn="l" rtl="0"/>
            <a:r>
              <a:rPr lang="en-US" sz="1200" kern="1200" dirty="0">
                <a:solidFill>
                  <a:schemeClr val="tx1"/>
                </a:solidFill>
                <a:effectLst/>
                <a:latin typeface="Arial" charset="0"/>
                <a:ea typeface="+mn-ea"/>
                <a:cs typeface="Arial" charset="0"/>
              </a:rPr>
              <a:t>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53</a:t>
            </a:fld>
            <a:endParaRPr lang="en-GB"/>
          </a:p>
        </p:txBody>
      </p:sp>
    </p:spTree>
    <p:extLst>
      <p:ext uri="{BB962C8B-B14F-4D97-AF65-F5344CB8AC3E}">
        <p14:creationId xmlns:p14="http://schemas.microsoft.com/office/powerpoint/2010/main" val="803089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55563" y="738188"/>
            <a:ext cx="6551612" cy="3686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dirty="0"/>
              <a:t>Minimal approaches to health-care waste management need to be used in remote health-care facilities and underdeveloped areas. In addition, minimal practices may also be necessary in temporary refugee encampments and areas experiencing exceptional hardship. </a:t>
            </a:r>
          </a:p>
          <a:p>
            <a:pPr algn="l"/>
            <a:endParaRPr lang="en-US" dirty="0"/>
          </a:p>
          <a:p>
            <a:pPr algn="l"/>
            <a:r>
              <a:rPr lang="en-US" dirty="0"/>
              <a:t>Consequently, the safe burial of waste on hospital premises may be the only viable option available at that time. Even in these difficult circumstances, the hospital management can establish the following basic principles: </a:t>
            </a:r>
          </a:p>
          <a:p>
            <a:pPr marL="171450" indent="-171450" algn="l">
              <a:buFontTx/>
              <a:buChar char="-"/>
            </a:pPr>
            <a:r>
              <a:rPr lang="en-US" dirty="0"/>
              <a:t>Access to the disposal site should be restricted to authorized personnel only. </a:t>
            </a:r>
          </a:p>
          <a:p>
            <a:pPr marL="171450" indent="-171450" algn="l">
              <a:buFontTx/>
              <a:buChar char="-"/>
            </a:pPr>
            <a:r>
              <a:rPr lang="en-US" dirty="0"/>
              <a:t>The burial site should be lined with a material of low permeability, such as clay, dung and river silt, if available, to prevent pollution of shallow groundwater and nearby wells. </a:t>
            </a:r>
          </a:p>
          <a:p>
            <a:pPr marL="171450" indent="-171450" algn="l">
              <a:buFontTx/>
              <a:buChar char="-"/>
            </a:pPr>
            <a:r>
              <a:rPr lang="en-US" dirty="0"/>
              <a:t>New water wells should not be dug near the disposal pit. </a:t>
            </a:r>
          </a:p>
          <a:p>
            <a:pPr marL="171450" indent="-171450" algn="l">
              <a:buFontTx/>
              <a:buChar char="-"/>
            </a:pPr>
            <a:r>
              <a:rPr lang="en-US" dirty="0"/>
              <a:t>Only infectious health-care waste should be buried (if general hospital waste were also buried on the premises, available space would be quickly filled). </a:t>
            </a:r>
          </a:p>
          <a:p>
            <a:pPr marL="171450" indent="-171450" algn="l">
              <a:buFontTx/>
              <a:buChar char="-"/>
            </a:pPr>
            <a:r>
              <a:rPr lang="en-US" dirty="0"/>
              <a:t>Larger quantities of chemical wastes should not be buried at one time; however, burying small quantities occasionally is less likely to create adverse pollution </a:t>
            </a:r>
          </a:p>
          <a:p>
            <a:pPr marL="171450" indent="-171450" algn="l">
              <a:buFontTx/>
              <a:buChar char="-"/>
            </a:pPr>
            <a:r>
              <a:rPr lang="en-US" dirty="0"/>
              <a:t>The burial site should be managed as a landfill, with each layer of waste covered by a layer of soil to prevent </a:t>
            </a:r>
            <a:r>
              <a:rPr lang="en-US" dirty="0" err="1"/>
              <a:t>odours</a:t>
            </a:r>
            <a:r>
              <a:rPr lang="en-US" dirty="0"/>
              <a:t> and contact with the decomposing waste, and to deter rodents and insects.</a:t>
            </a:r>
          </a:p>
          <a:p>
            <a:pPr algn="l"/>
            <a:endParaRPr lang="en-US" dirty="0"/>
          </a:p>
          <a:p>
            <a:pPr algn="l"/>
            <a:r>
              <a:rPr lang="en-US" dirty="0"/>
              <a:t>Once the pit is constructed, the safe burial of waste in minimal circumstances depends critically on staff following sensible operational practices. This must be insisted upon, and the local health-care manager must realize their responsibility for making an organized waste-disposal system work properly</a:t>
            </a:r>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84" indent="-292873">
              <a:defRPr>
                <a:solidFill>
                  <a:schemeClr val="tx1"/>
                </a:solidFill>
                <a:latin typeface="Arial" panose="020B0604020202020204" pitchFamily="34" charset="0"/>
                <a:cs typeface="Arial" panose="020B0604020202020204" pitchFamily="34" charset="0"/>
              </a:defRPr>
            </a:lvl2pPr>
            <a:lvl3pPr marL="1173026" indent="-234606">
              <a:defRPr>
                <a:solidFill>
                  <a:schemeClr val="tx1"/>
                </a:solidFill>
                <a:latin typeface="Arial" panose="020B0604020202020204" pitchFamily="34" charset="0"/>
                <a:cs typeface="Arial" panose="020B0604020202020204" pitchFamily="34" charset="0"/>
              </a:defRPr>
            </a:lvl3pPr>
            <a:lvl4pPr marL="1642236" indent="-234606">
              <a:defRPr>
                <a:solidFill>
                  <a:schemeClr val="tx1"/>
                </a:solidFill>
                <a:latin typeface="Arial" panose="020B0604020202020204" pitchFamily="34" charset="0"/>
                <a:cs typeface="Arial" panose="020B0604020202020204" pitchFamily="34" charset="0"/>
              </a:defRPr>
            </a:lvl4pPr>
            <a:lvl5pPr marL="2111446" indent="-234606">
              <a:defRPr>
                <a:solidFill>
                  <a:schemeClr val="tx1"/>
                </a:solidFill>
                <a:latin typeface="Arial" panose="020B0604020202020204" pitchFamily="34" charset="0"/>
                <a:cs typeface="Arial" panose="020B0604020202020204" pitchFamily="34" charset="0"/>
              </a:defRPr>
            </a:lvl5pPr>
            <a:lvl6pPr marL="255305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66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27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88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9EFB40-7025-46D2-AFF6-0FAE85538CB9}" type="slidenum">
              <a:rPr lang="en-US" altLang="fr-FR">
                <a:latin typeface="Calibri" panose="020F0502020204030204" pitchFamily="34" charset="0"/>
              </a:rPr>
              <a:pPr/>
              <a:t>54</a:t>
            </a:fld>
            <a:endParaRPr lang="en-US" altLang="fr-FR">
              <a:latin typeface="Calibri" panose="020F0502020204030204" pitchFamily="34" charset="0"/>
            </a:endParaRPr>
          </a:p>
        </p:txBody>
      </p:sp>
    </p:spTree>
    <p:extLst>
      <p:ext uri="{BB962C8B-B14F-4D97-AF65-F5344CB8AC3E}">
        <p14:creationId xmlns:p14="http://schemas.microsoft.com/office/powerpoint/2010/main" val="3503198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Burning in a pit should be undertaken in a confined area – away from public and the health facility. The waste should be burned within a dugout pit, followed by covering with a layer of soil </a:t>
            </a:r>
          </a:p>
          <a:p>
            <a:pPr algn="l"/>
            <a:endParaRPr lang="en-US" dirty="0"/>
          </a:p>
          <a:p>
            <a:pPr algn="l"/>
            <a:r>
              <a:rPr lang="en-US" dirty="0"/>
              <a:t>Expired pharmacies can also be </a:t>
            </a:r>
            <a:r>
              <a:rPr lang="en-US" dirty="0" err="1"/>
              <a:t>inerted</a:t>
            </a:r>
            <a:r>
              <a:rPr lang="en-US" dirty="0"/>
              <a:t>.  Inertization is a variant of encapsulation and involves removing the packaging materials, paper, cardboard and plastic, from the pharmaceuticals. Pills need to be removed from their blister packs. The pharmaceuticals are then ground, and a mix of water, cement and lime added to form a homogenous paste. More information:</a:t>
            </a:r>
          </a:p>
          <a:p>
            <a:pPr algn="l"/>
            <a:r>
              <a:rPr lang="en-US" dirty="0">
                <a:hlinkClick r:id="rId3"/>
              </a:rPr>
              <a:t>https://www.who.int/water_sanitation_health/publications/unwanted-pharmaceuticals/en/</a:t>
            </a:r>
            <a:endParaRPr lang="en-US" dirty="0"/>
          </a:p>
          <a:p>
            <a:pPr algn="l"/>
            <a:endParaRPr lang="en-US" dirty="0"/>
          </a:p>
          <a:p>
            <a:pPr algn="l"/>
            <a:r>
              <a:rPr lang="en-US" dirty="0"/>
              <a:t>These methods should only be a last-resort </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55</a:t>
            </a:fld>
            <a:endParaRPr lang="en-GB"/>
          </a:p>
        </p:txBody>
      </p:sp>
    </p:spTree>
    <p:extLst>
      <p:ext uri="{BB962C8B-B14F-4D97-AF65-F5344CB8AC3E}">
        <p14:creationId xmlns:p14="http://schemas.microsoft.com/office/powerpoint/2010/main" val="28591058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algn="l"/>
            <a:r>
              <a:rPr lang="en-US" dirty="0"/>
              <a:t>Are there reporting systems about needle stick incidents in your facility or/ country? </a:t>
            </a:r>
          </a:p>
          <a:p>
            <a:pPr algn="l"/>
            <a:r>
              <a:rPr lang="en-US" dirty="0"/>
              <a:t>What is the standardized procedure for a needle stick incident (who needs to be informed, medical care, filling out forms)?</a:t>
            </a:r>
          </a:p>
          <a:p>
            <a:pPr algn="l"/>
            <a:endParaRPr lang="en-US" dirty="0"/>
          </a:p>
          <a:p>
            <a:pPr algn="l"/>
            <a:r>
              <a:rPr lang="en-US" b="1" dirty="0"/>
              <a:t>Why should you weigh and keep a record of the amount of infectious waste generated?</a:t>
            </a:r>
          </a:p>
          <a:p>
            <a:pPr marL="171450" indent="-171450" algn="l">
              <a:buFontTx/>
              <a:buChar char="-"/>
            </a:pPr>
            <a:r>
              <a:rPr lang="en-US" dirty="0"/>
              <a:t>To observe changes in the amount generated and to invest in mitigation measures.</a:t>
            </a:r>
          </a:p>
          <a:p>
            <a:pPr marL="171450" indent="-171450" algn="l">
              <a:buFontTx/>
              <a:buChar char="-"/>
            </a:pPr>
            <a:r>
              <a:rPr lang="en-US" dirty="0"/>
              <a:t>To prove that any activities to improve segregation and waste minimization are working.</a:t>
            </a:r>
          </a:p>
          <a:p>
            <a:pPr marL="171450" indent="-171450" algn="l">
              <a:buFontTx/>
              <a:buChar char="-"/>
            </a:pPr>
            <a:r>
              <a:rPr lang="en-US" dirty="0"/>
              <a:t>To plan for what size and capacity of storage, treatment and disposal of waste is required.</a:t>
            </a:r>
          </a:p>
          <a:p>
            <a:pPr marL="171450" indent="-171450" algn="l">
              <a:buFontTx/>
              <a:buChar char="-"/>
            </a:pPr>
            <a:r>
              <a:rPr lang="en-US" dirty="0"/>
              <a:t>To see if COVID-19 has had an impact on the quantity of waste generated </a:t>
            </a:r>
          </a:p>
        </p:txBody>
      </p:sp>
      <p:sp>
        <p:nvSpPr>
          <p:cNvPr id="4" name="Kopfzeilenplatzhalt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umsplatzhalt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liennummernplatzhalt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387078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Source: IFC, Innovation in manufacturing personal protective equipment: toward sustainability and circularity. Washington (DC): International Finance Corporation; 2021</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57</a:t>
            </a:fld>
            <a:endParaRPr lang="en-GB"/>
          </a:p>
        </p:txBody>
      </p:sp>
    </p:spTree>
    <p:extLst>
      <p:ext uri="{BB962C8B-B14F-4D97-AF65-F5344CB8AC3E}">
        <p14:creationId xmlns:p14="http://schemas.microsoft.com/office/powerpoint/2010/main" val="4086791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946C-759B-4126-9212-08AD55953E1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1540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Organizational structure: Private Public Partnership (PPP)</a:t>
            </a:r>
          </a:p>
          <a:p>
            <a:r>
              <a:rPr lang="en-US" dirty="0" err="1"/>
              <a:t>ZoomPak</a:t>
            </a:r>
            <a:r>
              <a:rPr lang="en-US" dirty="0"/>
              <a:t> Ghana Limited,  Government of Ghana with support of Turkish Government</a:t>
            </a:r>
          </a:p>
          <a:p>
            <a:endParaRPr lang="de-DE"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59</a:t>
            </a:fld>
            <a:endParaRPr lang="en-GB"/>
          </a:p>
        </p:txBody>
      </p:sp>
    </p:spTree>
    <p:extLst>
      <p:ext uri="{BB962C8B-B14F-4D97-AF65-F5344CB8AC3E}">
        <p14:creationId xmlns:p14="http://schemas.microsoft.com/office/powerpoint/2010/main" val="314969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algn="l" rtl="0"/>
            <a:r>
              <a:rPr lang="en-US" b="1" dirty="0"/>
              <a:t>SAY:</a:t>
            </a:r>
          </a:p>
          <a:p>
            <a:pPr algn="l" rtl="0"/>
            <a:r>
              <a:rPr lang="en-US" dirty="0"/>
              <a:t>Shout out your guesses/answers </a:t>
            </a:r>
          </a:p>
          <a:p>
            <a:pPr algn="l" rtl="0"/>
            <a:r>
              <a:rPr lang="en-US" b="1" u="none" dirty="0"/>
              <a:t>NOTE FOR TRAINER:</a:t>
            </a:r>
          </a:p>
          <a:p>
            <a:pPr algn="l" rtl="0"/>
            <a:r>
              <a:rPr lang="en-US" dirty="0"/>
              <a:t>Consider using polling technology, e.g. zoom poll or </a:t>
            </a:r>
            <a:r>
              <a:rPr lang="en-US" dirty="0" err="1"/>
              <a:t>mentimeter</a:t>
            </a:r>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7</a:t>
            </a:fld>
            <a:endParaRPr lang="en-GB"/>
          </a:p>
        </p:txBody>
      </p:sp>
    </p:spTree>
    <p:extLst>
      <p:ext uri="{BB962C8B-B14F-4D97-AF65-F5344CB8AC3E}">
        <p14:creationId xmlns:p14="http://schemas.microsoft.com/office/powerpoint/2010/main" val="161541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738188"/>
            <a:ext cx="6551612" cy="3686175"/>
          </a:xfrm>
        </p:spPr>
      </p:sp>
      <p:sp>
        <p:nvSpPr>
          <p:cNvPr id="3" name="Notizenplatzhalter 2"/>
          <p:cNvSpPr>
            <a:spLocks noGrp="1"/>
          </p:cNvSpPr>
          <p:nvPr>
            <p:ph type="body" idx="1"/>
          </p:nvPr>
        </p:nvSpPr>
        <p:spPr/>
        <p:txBody>
          <a:bodyPr/>
          <a:lstStyle/>
          <a:p>
            <a:pPr algn="l" rtl="0"/>
            <a:r>
              <a:rPr lang="en-US" b="1" dirty="0"/>
              <a:t>SAY:</a:t>
            </a:r>
          </a:p>
          <a:p>
            <a:pPr algn="l" rtl="0"/>
            <a:r>
              <a:rPr lang="en-US" dirty="0"/>
              <a:t>The 10% of infectious waste also includes sharp waste and pathologic / anatomical waste (biohazardous waste)</a:t>
            </a: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t>what are typical types of non-hazardous waste generated in a HCF?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Non-hazardous waste </a:t>
            </a:r>
            <a:r>
              <a:rPr lang="en-US" sz="1200" b="0" dirty="0"/>
              <a:t>is usually similar in characteristics to municipal solid waste. More than half of non-hazardous waste from hospitals is paper, cardboard and plastics, whilst the rest comprises discarded food, metal, glass, textiles, plastics and wood.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u="none" dirty="0">
                <a:effectLst/>
                <a:latin typeface="Arial" panose="020B0604020202020204" pitchFamily="34" charset="0"/>
                <a:ea typeface="Times New Roman" panose="02020603050405020304" pitchFamily="18" charset="0"/>
              </a:rPr>
              <a:t>Basic health care waste management refers to health care facilities that segregate and treat their waste (through burning, autoclaving, sending off site for treatment or other methods). For details refer to the latest data from the WHO/UNICEF Joint Monitoring Programme: https://</a:t>
            </a:r>
            <a:r>
              <a:rPr lang="en-GB" sz="1200" u="none" dirty="0" err="1">
                <a:effectLst/>
                <a:latin typeface="Arial" panose="020B0604020202020204" pitchFamily="34" charset="0"/>
                <a:ea typeface="Times New Roman" panose="02020603050405020304" pitchFamily="18" charset="0"/>
              </a:rPr>
              <a:t>washdata.org</a:t>
            </a:r>
            <a:r>
              <a:rPr lang="en-GB" sz="1200" u="none" dirty="0">
                <a:effectLst/>
                <a:latin typeface="Arial" panose="020B0604020202020204" pitchFamily="34" charset="0"/>
                <a:ea typeface="Times New Roman" panose="02020603050405020304" pitchFamily="18" charset="0"/>
              </a:rPr>
              <a:t>/data/healthcare#!/</a:t>
            </a:r>
            <a:endParaRPr lang="de-DE" sz="1200" b="0" dirty="0"/>
          </a:p>
          <a:p>
            <a:pPr algn="l" rtl="0"/>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u="sng" dirty="0">
                <a:effectLst/>
                <a:latin typeface="Segoe UI" panose="020B0502040204020203" pitchFamily="34" charset="0"/>
              </a:rPr>
              <a:t>NOTE FOR TRAINER: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These are estimations and it is important to measure the quantity of waste in each setting. </a:t>
            </a:r>
            <a:endParaRPr lang="en-US" sz="1800" dirty="0">
              <a:effectLst/>
              <a:latin typeface="Arial" panose="020B0604020202020204" pitchFamily="34" charset="0"/>
            </a:endParaRPr>
          </a:p>
          <a:p>
            <a:pPr algn="l" rtl="0"/>
            <a:r>
              <a:rPr lang="en-US" dirty="0"/>
              <a:t>Refer to: </a:t>
            </a:r>
            <a:r>
              <a:rPr lang="en-GB" sz="1200" dirty="0">
                <a:solidFill>
                  <a:srgbClr val="000000"/>
                </a:solidFill>
                <a:effectLst/>
                <a:latin typeface="Arial" panose="020B0604020202020204" pitchFamily="34" charset="0"/>
                <a:ea typeface="Times New Roman" panose="02020603050405020304" pitchFamily="18" charset="0"/>
              </a:rPr>
              <a:t>WHO, 2014. </a:t>
            </a:r>
            <a:r>
              <a:rPr lang="en-GB" sz="1200" i="1" dirty="0">
                <a:solidFill>
                  <a:srgbClr val="000000"/>
                </a:solidFill>
                <a:effectLst/>
                <a:latin typeface="Arial" panose="020B0604020202020204" pitchFamily="34" charset="0"/>
                <a:ea typeface="Times New Roman" panose="02020603050405020304" pitchFamily="18" charset="0"/>
              </a:rPr>
              <a:t>Safe management of wastes from health care activities.</a:t>
            </a:r>
            <a:r>
              <a:rPr lang="en-GB" sz="1200" dirty="0">
                <a:solidFill>
                  <a:srgbClr val="000000"/>
                </a:solidFill>
                <a:effectLst/>
                <a:latin typeface="Arial" panose="020B0604020202020204" pitchFamily="34" charset="0"/>
                <a:ea typeface="Times New Roman" panose="02020603050405020304" pitchFamily="18" charset="0"/>
              </a:rPr>
              <a:t> Second Edition. </a:t>
            </a:r>
            <a:r>
              <a:rPr lang="en-GB" sz="1200" u="sng" dirty="0">
                <a:solidFill>
                  <a:srgbClr val="0000FF"/>
                </a:solidFill>
                <a:effectLst/>
                <a:latin typeface="Arial" panose="020B0604020202020204" pitchFamily="34" charset="0"/>
                <a:ea typeface="Times New Roman" panose="02020603050405020304" pitchFamily="18" charset="0"/>
                <a:hlinkClick r:id="rId3"/>
              </a:rPr>
              <a:t>https://www.who.int/publications/i/item/9789241548564</a:t>
            </a:r>
            <a:r>
              <a:rPr lang="en-GB" sz="1200" u="sng" dirty="0">
                <a:effectLst/>
                <a:latin typeface="Arial" panose="020B0604020202020204" pitchFamily="34" charset="0"/>
                <a:ea typeface="Times New Roman" panose="02020603050405020304" pitchFamily="18" charset="0"/>
              </a:rPr>
              <a:t>   </a:t>
            </a:r>
          </a:p>
          <a:p>
            <a:pPr algn="l" rtl="0"/>
            <a:endParaRPr lang="en-GB" sz="1200" u="sng" dirty="0">
              <a:effectLst/>
              <a:latin typeface="Arial" panose="020B0604020202020204" pitchFamily="34" charset="0"/>
              <a:ea typeface="Times New Roman" panose="02020603050405020304" pitchFamily="18" charset="0"/>
            </a:endParaRPr>
          </a:p>
          <a:p>
            <a:pPr algn="l" rtl="0"/>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1 May, 2022</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8</a:t>
            </a:fld>
            <a:endParaRPr lang="en-GB"/>
          </a:p>
        </p:txBody>
      </p:sp>
    </p:spTree>
    <p:extLst>
      <p:ext uri="{BB962C8B-B14F-4D97-AF65-F5344CB8AC3E}">
        <p14:creationId xmlns:p14="http://schemas.microsoft.com/office/powerpoint/2010/main" val="324921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SAY: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module walks participants through each step of the waste management process from generation/minimization to final disposal. </a:t>
            </a:r>
          </a:p>
          <a:p>
            <a:r>
              <a:rPr lang="en-US" dirty="0"/>
              <a:t>Reducing the amount of waste generated at a facility is critical to having enough capacity to safely manage and treat waste. It also saves money (e.g. through less use of gloves, for example, and instead practicing regular hand hygiene). Segregation is also very important as it reduces the amount of hazardous waste that then needs further treatment.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9</a:t>
            </a:fld>
            <a:endParaRPr lang="en-GB"/>
          </a:p>
        </p:txBody>
      </p:sp>
    </p:spTree>
    <p:extLst>
      <p:ext uri="{BB962C8B-B14F-4D97-AF65-F5344CB8AC3E}">
        <p14:creationId xmlns:p14="http://schemas.microsoft.com/office/powerpoint/2010/main" val="35779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55563" y="738188"/>
            <a:ext cx="6551612" cy="3686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98463" marR="0" lvl="1" indent="0" algn="l" defTabSz="914400" rtl="0" eaLnBrk="1" fontAlgn="auto" latinLnBrk="0" hangingPunct="1">
              <a:lnSpc>
                <a:spcPct val="80000"/>
              </a:lnSpc>
              <a:spcBef>
                <a:spcPts val="0"/>
              </a:spcBef>
              <a:spcAft>
                <a:spcPts val="0"/>
              </a:spcAft>
              <a:buClrTx/>
              <a:buSzTx/>
              <a:buFontTx/>
              <a:buNone/>
              <a:tabLst/>
              <a:defRPr/>
            </a:pPr>
            <a:r>
              <a:rPr lang="en-GB" sz="1800" b="1" dirty="0">
                <a:solidFill>
                  <a:srgbClr val="000000"/>
                </a:solidFill>
                <a:effectLst/>
                <a:latin typeface="Times New Roman" panose="02020603050405020304" pitchFamily="18" charset="0"/>
                <a:ea typeface="SimSun" panose="02010600030101010101" pitchFamily="2" charset="-122"/>
              </a:rPr>
              <a:t>READ THE SLIDE</a:t>
            </a:r>
          </a:p>
          <a:p>
            <a:pPr marL="398463" marR="0" lvl="1" indent="0" algn="l" defTabSz="914400" rtl="0" eaLnBrk="1" fontAlgn="auto" latinLnBrk="0" hangingPunct="1">
              <a:lnSpc>
                <a:spcPct val="80000"/>
              </a:lnSpc>
              <a:spcBef>
                <a:spcPts val="0"/>
              </a:spcBef>
              <a:spcAft>
                <a:spcPts val="0"/>
              </a:spcAft>
              <a:buClrTx/>
              <a:buSzTx/>
              <a:buFontTx/>
              <a:buNone/>
              <a:tabLst/>
              <a:defRPr/>
            </a:pPr>
            <a:r>
              <a:rPr lang="en-GB" sz="1800" b="1" dirty="0">
                <a:solidFill>
                  <a:srgbClr val="000000"/>
                </a:solidFill>
                <a:effectLst/>
                <a:latin typeface="Times New Roman" panose="02020603050405020304" pitchFamily="18" charset="0"/>
                <a:ea typeface="SimSun" panose="02010600030101010101" pitchFamily="2" charset="-122"/>
              </a:rPr>
              <a:t>SAY:</a:t>
            </a:r>
          </a:p>
          <a:p>
            <a:pPr marL="398463" marR="0" lvl="1" indent="0" algn="l" defTabSz="914400" rtl="0" eaLnBrk="1" fontAlgn="auto" latinLnBrk="0" hangingPunct="1">
              <a:lnSpc>
                <a:spcPct val="80000"/>
              </a:lnSpc>
              <a:spcBef>
                <a:spcPts val="0"/>
              </a:spcBef>
              <a:spcAft>
                <a:spcPts val="0"/>
              </a:spcAft>
              <a:buClrTx/>
              <a:buSzTx/>
              <a:buFontTx/>
              <a:buNone/>
              <a:tabLst/>
              <a:defRPr/>
            </a:pPr>
            <a:r>
              <a:rPr lang="en-GB" sz="1800" dirty="0">
                <a:solidFill>
                  <a:srgbClr val="000000"/>
                </a:solidFill>
                <a:effectLst/>
                <a:latin typeface="Times New Roman" panose="02020603050405020304" pitchFamily="18" charset="0"/>
                <a:ea typeface="SimSun" panose="02010600030101010101" pitchFamily="2" charset="-122"/>
              </a:rPr>
              <a:t>The most important action is to reduce the amount of waste being generated: don’t use gloves when not needed or other non-essentials, less and more ecological packaging, procuring more items “just in time” to ensure they are used. Countries are working to reduce waste volumes in various ways. For example</a:t>
            </a:r>
            <a:r>
              <a:rPr lang="en-AU" sz="1800" dirty="0">
                <a:effectLst/>
                <a:latin typeface="Times New Roman" panose="02020603050405020304" pitchFamily="18" charset="0"/>
                <a:ea typeface="SimSun" panose="02010600030101010101" pitchFamily="2" charset="-122"/>
              </a:rPr>
              <a:t>, England had initiated a “gloves off” campaign in 2018 to reduce unnecessary glove use by health workers and improve hand cleaning at the right time using the right technique. And this was not done just for sustainability reasons. Use of non-sterile gloves has been associated with significant potential for cross-contamination and transmission of health care associated infections because they are often used when not needed, put on too early, taken off too late or not changed at critical points. The campaign was multi-faceted and included education with health care staff, patients and community, development a communication strategy and materials, in-facility training, mentoring and support. One of the most effective engagement methods was something as simple as holding a stand in the hospital canteen where nurses, staff, patients and carers had give </a:t>
            </a:r>
            <a:r>
              <a:rPr lang="en-AU" sz="1800" dirty="0" err="1">
                <a:effectLst/>
                <a:latin typeface="Times New Roman" panose="02020603050405020304" pitchFamily="18" charset="0"/>
                <a:ea typeface="SimSun" panose="02010600030101010101" pitchFamily="2" charset="-122"/>
              </a:rPr>
              <a:t>aways</a:t>
            </a:r>
            <a:r>
              <a:rPr lang="en-AU" sz="1800" dirty="0">
                <a:effectLst/>
                <a:latin typeface="Times New Roman" panose="02020603050405020304" pitchFamily="18" charset="0"/>
                <a:ea typeface="SimSun" panose="02010600030101010101" pitchFamily="2" charset="-122"/>
              </a:rPr>
              <a:t>, quizzes and education material.  Fast forward to the pandemic and England was able to more easily support appropriate glove use as the national campaign had already been underway for 2 years.</a:t>
            </a:r>
          </a:p>
          <a:p>
            <a:pPr marL="398463" marR="0" lvl="1" indent="0" algn="l" defTabSz="914400" rtl="0" eaLnBrk="1" fontAlgn="auto" latinLnBrk="0" hangingPunct="1">
              <a:lnSpc>
                <a:spcPct val="80000"/>
              </a:lnSpc>
              <a:spcBef>
                <a:spcPts val="0"/>
              </a:spcBef>
              <a:spcAft>
                <a:spcPts val="0"/>
              </a:spcAft>
              <a:buClrTx/>
              <a:buSzTx/>
              <a:buFontTx/>
              <a:buNone/>
              <a:tabLst/>
              <a:defRPr/>
            </a:pPr>
            <a:r>
              <a:rPr lang="en-AU" sz="1800" dirty="0">
                <a:effectLst/>
                <a:latin typeface="Times New Roman" panose="02020603050405020304" pitchFamily="18" charset="0"/>
                <a:ea typeface="SimSun" panose="02010600030101010101" pitchFamily="2" charset="-122"/>
              </a:rPr>
              <a:t>Read more in the 2022 WHO report “Global analysis of health care waste in the context of COVID-19” https://www.who.int/publications/i/item/9789240039612</a:t>
            </a:r>
          </a:p>
          <a:p>
            <a:pPr marL="398463" marR="0" lvl="1" indent="0" algn="l" defTabSz="914400" rtl="0" eaLnBrk="1" fontAlgn="auto" latinLnBrk="0" hangingPunct="1">
              <a:lnSpc>
                <a:spcPct val="80000"/>
              </a:lnSpc>
              <a:spcBef>
                <a:spcPts val="0"/>
              </a:spcBef>
              <a:spcAft>
                <a:spcPts val="0"/>
              </a:spcAft>
              <a:buClrTx/>
              <a:buSzTx/>
              <a:buFontTx/>
              <a:buNone/>
              <a:tabLst/>
              <a:defRPr/>
            </a:pPr>
            <a:endParaRPr lang="en-US" sz="1800" dirty="0">
              <a:effectLst/>
              <a:latin typeface="Times New Roman" panose="02020603050405020304" pitchFamily="18" charset="0"/>
              <a:ea typeface="SimSun" panose="02010600030101010101" pitchFamily="2" charset="-122"/>
            </a:endParaRPr>
          </a:p>
          <a:p>
            <a:pPr marL="398463" marR="0" lvl="1" indent="0" algn="l" defTabSz="914400" rtl="0" eaLnBrk="1" fontAlgn="auto" latinLnBrk="0" hangingPunct="1">
              <a:lnSpc>
                <a:spcPct val="80000"/>
              </a:lnSpc>
              <a:spcBef>
                <a:spcPts val="0"/>
              </a:spcBef>
              <a:spcAft>
                <a:spcPts val="0"/>
              </a:spcAft>
              <a:buClrTx/>
              <a:buSzTx/>
              <a:buFontTx/>
              <a:buNone/>
              <a:tabLst/>
              <a:defRPr/>
            </a:pPr>
            <a:endParaRPr lang="en-GB" sz="1800" dirty="0">
              <a:solidFill>
                <a:srgbClr val="000000"/>
              </a:solidFill>
              <a:effectLst/>
              <a:latin typeface="Times New Roman" panose="02020603050405020304" pitchFamily="18" charset="0"/>
              <a:ea typeface="SimSun" panose="02010600030101010101" pitchFamily="2" charset="-122"/>
            </a:endParaRPr>
          </a:p>
          <a:p>
            <a:pPr marL="398463" marR="0" lvl="1" indent="0" algn="l" defTabSz="914400" rtl="0" eaLnBrk="1" fontAlgn="auto" latinLnBrk="0" hangingPunct="1">
              <a:lnSpc>
                <a:spcPct val="80000"/>
              </a:lnSpc>
              <a:spcBef>
                <a:spcPts val="0"/>
              </a:spcBef>
              <a:spcAft>
                <a:spcPts val="0"/>
              </a:spcAft>
              <a:buClrTx/>
              <a:buSzTx/>
              <a:buFontTx/>
              <a:buNone/>
              <a:tabLst/>
              <a:defRPr/>
            </a:pPr>
            <a:endParaRPr lang="en-US" sz="1800" dirty="0">
              <a:effectLst/>
              <a:latin typeface="Times New Roman" panose="02020603050405020304" pitchFamily="18" charset="0"/>
              <a:ea typeface="SimSun" panose="02010600030101010101" pitchFamily="2" charset="-122"/>
            </a:endParaRPr>
          </a:p>
          <a:p>
            <a:pPr marL="398463" lvl="1" indent="0" algn="l" rtl="0">
              <a:lnSpc>
                <a:spcPct val="80000"/>
              </a:lnSpc>
              <a:buNone/>
            </a:pPr>
            <a:r>
              <a:rPr lang="en-US" altLang="en-US" sz="2000" b="0" dirty="0"/>
              <a:t> </a:t>
            </a:r>
            <a:endParaRPr lang="en-US" altLang="en-US" sz="2000" b="1" dirty="0"/>
          </a:p>
          <a:p>
            <a:pPr marL="398463" lvl="1" indent="0" algn="l" rtl="0">
              <a:lnSpc>
                <a:spcPct val="80000"/>
              </a:lnSpc>
              <a:buNone/>
            </a:pPr>
            <a:endParaRPr lang="en-US" altLang="en-US" sz="2000" dirty="0"/>
          </a:p>
          <a:p>
            <a:pPr algn="l" rtl="0"/>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84" indent="-292873">
              <a:defRPr>
                <a:solidFill>
                  <a:schemeClr val="tx1"/>
                </a:solidFill>
                <a:latin typeface="Arial" panose="020B0604020202020204" pitchFamily="34" charset="0"/>
                <a:cs typeface="Arial" panose="020B0604020202020204" pitchFamily="34" charset="0"/>
              </a:defRPr>
            </a:lvl2pPr>
            <a:lvl3pPr marL="1173026" indent="-234606">
              <a:defRPr>
                <a:solidFill>
                  <a:schemeClr val="tx1"/>
                </a:solidFill>
                <a:latin typeface="Arial" panose="020B0604020202020204" pitchFamily="34" charset="0"/>
                <a:cs typeface="Arial" panose="020B0604020202020204" pitchFamily="34" charset="0"/>
              </a:defRPr>
            </a:lvl3pPr>
            <a:lvl4pPr marL="1642236" indent="-234606">
              <a:defRPr>
                <a:solidFill>
                  <a:schemeClr val="tx1"/>
                </a:solidFill>
                <a:latin typeface="Arial" panose="020B0604020202020204" pitchFamily="34" charset="0"/>
                <a:cs typeface="Arial" panose="020B0604020202020204" pitchFamily="34" charset="0"/>
              </a:defRPr>
            </a:lvl4pPr>
            <a:lvl5pPr marL="2111446" indent="-234606">
              <a:defRPr>
                <a:solidFill>
                  <a:schemeClr val="tx1"/>
                </a:solidFill>
                <a:latin typeface="Arial" panose="020B0604020202020204" pitchFamily="34" charset="0"/>
                <a:cs typeface="Arial" panose="020B0604020202020204" pitchFamily="34" charset="0"/>
              </a:defRPr>
            </a:lvl5pPr>
            <a:lvl6pPr marL="255305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66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27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88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3FA8B4-CC4C-493E-9E3A-30D7B13B8F9B}" type="slidenum">
              <a:rPr lang="en-US" altLang="fr-FR">
                <a:latin typeface="Calibri" panose="020F0502020204030204" pitchFamily="34" charset="0"/>
              </a:rPr>
              <a:pPr/>
              <a:t>10</a:t>
            </a:fld>
            <a:endParaRPr lang="en-US" altLang="fr-FR">
              <a:latin typeface="Calibri" panose="020F0502020204030204" pitchFamily="34" charset="0"/>
            </a:endParaRPr>
          </a:p>
        </p:txBody>
      </p:sp>
    </p:spTree>
    <p:extLst>
      <p:ext uri="{BB962C8B-B14F-4D97-AF65-F5344CB8AC3E}">
        <p14:creationId xmlns:p14="http://schemas.microsoft.com/office/powerpoint/2010/main" val="4122753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Ref idx="1001">
        <a:schemeClr val="bg1"/>
      </p:bgRef>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B2448C31-E4AD-0D4B-AAB3-66C080573C9D}"/>
              </a:ext>
            </a:extLst>
          </p:cNvPr>
          <p:cNvSpPr>
            <a:spLocks noGrp="1"/>
          </p:cNvSpPr>
          <p:nvPr>
            <p:ph type="pic" sz="quarter" idx="10"/>
          </p:nvPr>
        </p:nvSpPr>
        <p:spPr>
          <a:xfrm>
            <a:off x="0" y="0"/>
            <a:ext cx="12192000" cy="6858000"/>
          </a:xfrm>
          <a:prstGeom prst="rect">
            <a:avLst/>
          </a:prstGeom>
        </p:spPr>
        <p:txBody>
          <a:bodyPr/>
          <a:lstStyle>
            <a:lvl1pPr marL="0" indent="0">
              <a:buNone/>
              <a:defRPr/>
            </a:lvl1pPr>
          </a:lstStyle>
          <a:p>
            <a:r>
              <a:rPr lang="en-US"/>
              <a:t>Click icon to add picture</a:t>
            </a:r>
            <a:endParaRPr lang="it-IT" dirty="0"/>
          </a:p>
        </p:txBody>
      </p:sp>
      <p:pic>
        <p:nvPicPr>
          <p:cNvPr id="6" name="Immagine 5">
            <a:extLst>
              <a:ext uri="{FF2B5EF4-FFF2-40B4-BE49-F238E27FC236}">
                <a16:creationId xmlns:a16="http://schemas.microsoft.com/office/drawing/2014/main" id="{3EAC2CCC-1753-0242-9D41-361F5C5D53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magine 7">
            <a:extLst>
              <a:ext uri="{FF2B5EF4-FFF2-40B4-BE49-F238E27FC236}">
                <a16:creationId xmlns:a16="http://schemas.microsoft.com/office/drawing/2014/main" id="{6E94337F-32D6-6449-B5CE-B43DB386C5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Immagine 9">
            <a:extLst>
              <a:ext uri="{FF2B5EF4-FFF2-40B4-BE49-F238E27FC236}">
                <a16:creationId xmlns:a16="http://schemas.microsoft.com/office/drawing/2014/main" id="{624E6537-2E98-124F-A2E7-51DA14D2AEE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273AD308-B796-D244-B841-12D8A98763E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22529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Stories_title + text">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9F58D3-7068-F34D-8D78-464CA804824C}"/>
              </a:ext>
            </a:extLst>
          </p:cNvPr>
          <p:cNvSpPr/>
          <p:nvPr userDrawn="1"/>
        </p:nvSpPr>
        <p:spPr>
          <a:xfrm>
            <a:off x="0" y="-1"/>
            <a:ext cx="5257800" cy="3764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8960C2D8-5BAE-8848-BD3A-AC2C2544D9D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2" name="Titolo 1">
            <a:extLst>
              <a:ext uri="{FF2B5EF4-FFF2-40B4-BE49-F238E27FC236}">
                <a16:creationId xmlns:a16="http://schemas.microsoft.com/office/drawing/2014/main" id="{798F54C3-7A08-E147-AB5B-11B2B6AA89B7}"/>
              </a:ext>
            </a:extLst>
          </p:cNvPr>
          <p:cNvSpPr>
            <a:spLocks noGrp="1"/>
          </p:cNvSpPr>
          <p:nvPr>
            <p:ph type="title" hasCustomPrompt="1"/>
          </p:nvPr>
        </p:nvSpPr>
        <p:spPr>
          <a:xfrm>
            <a:off x="838200" y="853698"/>
            <a:ext cx="4102100" cy="2734100"/>
          </a:xfrm>
          <a:prstGeom prst="rect">
            <a:avLst/>
          </a:prstGeom>
        </p:spPr>
        <p:txBody>
          <a:bodyPr anchor="t"/>
          <a:lstStyle>
            <a:lvl1pPr algn="l">
              <a:defRPr>
                <a:solidFill>
                  <a:schemeClr val="bg1"/>
                </a:solidFill>
              </a:defRPr>
            </a:lvl1pPr>
          </a:lstStyle>
          <a:p>
            <a:r>
              <a:rPr lang="it-IT" dirty="0"/>
              <a:t>WRITE TITLE HERE</a:t>
            </a:r>
          </a:p>
        </p:txBody>
      </p:sp>
      <p:sp>
        <p:nvSpPr>
          <p:cNvPr id="7" name="Segnaposto testo 6">
            <a:extLst>
              <a:ext uri="{FF2B5EF4-FFF2-40B4-BE49-F238E27FC236}">
                <a16:creationId xmlns:a16="http://schemas.microsoft.com/office/drawing/2014/main" id="{E0D9FA45-81CD-244B-BF48-ACA53FC61C59}"/>
              </a:ext>
            </a:extLst>
          </p:cNvPr>
          <p:cNvSpPr>
            <a:spLocks noGrp="1"/>
          </p:cNvSpPr>
          <p:nvPr>
            <p:ph type="body" sz="quarter" idx="13" hasCustomPrompt="1"/>
          </p:nvPr>
        </p:nvSpPr>
        <p:spPr>
          <a:xfrm>
            <a:off x="839788" y="4038600"/>
            <a:ext cx="4418012" cy="2184400"/>
          </a:xfrm>
          <a:prstGeom prst="rect">
            <a:avLst/>
          </a:prstGeom>
        </p:spPr>
        <p:txBody>
          <a:bodyPr>
            <a:normAutofit/>
          </a:bodyPr>
          <a:lstStyle>
            <a:lvl1pPr marL="0" indent="0">
              <a:buFontTx/>
              <a:buNone/>
              <a:defRPr sz="2400" b="1" i="0">
                <a:solidFill>
                  <a:schemeClr val="tx2"/>
                </a:solidFill>
                <a:latin typeface="Arial Narrow" panose="020B0604020202020204" pitchFamily="34" charset="0"/>
                <a:cs typeface="Arial Narrow" panose="020B0604020202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dirty="0" err="1"/>
              <a:t>Insert</a:t>
            </a:r>
            <a:r>
              <a:rPr lang="it-IT" dirty="0"/>
              <a:t> </a:t>
            </a:r>
            <a:r>
              <a:rPr lang="it-IT" dirty="0" err="1"/>
              <a:t>subordinated</a:t>
            </a:r>
            <a:r>
              <a:rPr lang="it-IT" dirty="0"/>
              <a:t> text</a:t>
            </a:r>
          </a:p>
        </p:txBody>
      </p:sp>
      <p:sp>
        <p:nvSpPr>
          <p:cNvPr id="9" name="Segnaposto testo 8">
            <a:extLst>
              <a:ext uri="{FF2B5EF4-FFF2-40B4-BE49-F238E27FC236}">
                <a16:creationId xmlns:a16="http://schemas.microsoft.com/office/drawing/2014/main" id="{EF982C4F-8147-0A44-9573-4CF4AD17288C}"/>
              </a:ext>
            </a:extLst>
          </p:cNvPr>
          <p:cNvSpPr>
            <a:spLocks noGrp="1"/>
          </p:cNvSpPr>
          <p:nvPr>
            <p:ph type="body" sz="quarter" idx="14" hasCustomPrompt="1"/>
          </p:nvPr>
        </p:nvSpPr>
        <p:spPr>
          <a:xfrm>
            <a:off x="5422899" y="495300"/>
            <a:ext cx="5929313" cy="5727700"/>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stStyle>
          <a:p>
            <a:pPr lvl="0"/>
            <a:r>
              <a:rPr lang="it-IT" dirty="0"/>
              <a:t>Text</a:t>
            </a:r>
          </a:p>
        </p:txBody>
      </p:sp>
      <p:sp>
        <p:nvSpPr>
          <p:cNvPr id="4" name="Segnaposto testo 3">
            <a:extLst>
              <a:ext uri="{FF2B5EF4-FFF2-40B4-BE49-F238E27FC236}">
                <a16:creationId xmlns:a16="http://schemas.microsoft.com/office/drawing/2014/main" id="{6C96F4BC-3365-4242-9C55-DCC8654F7F15}"/>
              </a:ext>
            </a:extLst>
          </p:cNvPr>
          <p:cNvSpPr>
            <a:spLocks noGrp="1"/>
          </p:cNvSpPr>
          <p:nvPr>
            <p:ph type="body" sz="quarter" idx="15" hasCustomPrompt="1"/>
          </p:nvPr>
        </p:nvSpPr>
        <p:spPr>
          <a:xfrm>
            <a:off x="839788" y="495300"/>
            <a:ext cx="4116387" cy="223631"/>
          </a:xfrm>
          <a:prstGeom prst="rect">
            <a:avLst/>
          </a:prstGeom>
        </p:spPr>
        <p:txBody>
          <a:bodyPr>
            <a:normAutofit/>
          </a:bodyPr>
          <a:lstStyle>
            <a:lvl1pPr marL="0" indent="0">
              <a:buNone/>
              <a:defRPr sz="1400" b="1" i="0">
                <a:solidFill>
                  <a:schemeClr val="bg2"/>
                </a:solidFill>
                <a:latin typeface="Arial" panose="020B0604020202020204" pitchFamily="34" charset="0"/>
                <a:cs typeface="Arial" panose="020B0604020202020204" pitchFamily="34" charset="0"/>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it-IT" dirty="0"/>
              <a:t>#1 Story: </a:t>
            </a:r>
            <a:r>
              <a:rPr lang="it-IT" dirty="0" err="1"/>
              <a:t>name</a:t>
            </a:r>
            <a:r>
              <a:rPr lang="it-IT" dirty="0"/>
              <a:t> of the story</a:t>
            </a:r>
          </a:p>
        </p:txBody>
      </p:sp>
      <p:sp>
        <p:nvSpPr>
          <p:cNvPr id="10" name="Rettangolo 9">
            <a:extLst>
              <a:ext uri="{FF2B5EF4-FFF2-40B4-BE49-F238E27FC236}">
                <a16:creationId xmlns:a16="http://schemas.microsoft.com/office/drawing/2014/main" id="{B981F025-A70E-544E-AAB5-CF17584E7A6F}"/>
              </a:ext>
            </a:extLst>
          </p:cNvPr>
          <p:cNvSpPr/>
          <p:nvPr userDrawn="1"/>
        </p:nvSpPr>
        <p:spPr>
          <a:xfrm>
            <a:off x="0" y="3770945"/>
            <a:ext cx="215900" cy="30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A3DBAB4-C5C8-3942-972D-6368DD2D49D7}"/>
              </a:ext>
            </a:extLst>
          </p:cNvPr>
          <p:cNvSpPr/>
          <p:nvPr userDrawn="1"/>
        </p:nvSpPr>
        <p:spPr>
          <a:xfrm>
            <a:off x="11976100" y="0"/>
            <a:ext cx="2159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57592A7-D082-D041-976E-1BBCB92876FD}"/>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85664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Stories_title + text">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9F58D3-7068-F34D-8D78-464CA804824C}"/>
              </a:ext>
            </a:extLst>
          </p:cNvPr>
          <p:cNvSpPr/>
          <p:nvPr userDrawn="1"/>
        </p:nvSpPr>
        <p:spPr>
          <a:xfrm>
            <a:off x="0" y="0"/>
            <a:ext cx="5257800" cy="789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8960C2D8-5BAE-8848-BD3A-AC2C2544D9D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9" name="Segnaposto testo 8">
            <a:extLst>
              <a:ext uri="{FF2B5EF4-FFF2-40B4-BE49-F238E27FC236}">
                <a16:creationId xmlns:a16="http://schemas.microsoft.com/office/drawing/2014/main" id="{EF982C4F-8147-0A44-9573-4CF4AD17288C}"/>
              </a:ext>
            </a:extLst>
          </p:cNvPr>
          <p:cNvSpPr>
            <a:spLocks noGrp="1"/>
          </p:cNvSpPr>
          <p:nvPr>
            <p:ph type="body" sz="quarter" idx="14" hasCustomPrompt="1"/>
          </p:nvPr>
        </p:nvSpPr>
        <p:spPr>
          <a:xfrm>
            <a:off x="839788" y="983152"/>
            <a:ext cx="5076825" cy="5239848"/>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stStyle>
          <a:p>
            <a:pPr lvl="0"/>
            <a:r>
              <a:rPr lang="it-IT" dirty="0"/>
              <a:t>Text</a:t>
            </a:r>
          </a:p>
        </p:txBody>
      </p:sp>
      <p:sp>
        <p:nvSpPr>
          <p:cNvPr id="10" name="Rettangolo 9">
            <a:extLst>
              <a:ext uri="{FF2B5EF4-FFF2-40B4-BE49-F238E27FC236}">
                <a16:creationId xmlns:a16="http://schemas.microsoft.com/office/drawing/2014/main" id="{B981F025-A70E-544E-AAB5-CF17584E7A6F}"/>
              </a:ext>
            </a:extLst>
          </p:cNvPr>
          <p:cNvSpPr/>
          <p:nvPr userDrawn="1"/>
        </p:nvSpPr>
        <p:spPr>
          <a:xfrm>
            <a:off x="0" y="3770945"/>
            <a:ext cx="215900" cy="30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A3DBAB4-C5C8-3942-972D-6368DD2D49D7}"/>
              </a:ext>
            </a:extLst>
          </p:cNvPr>
          <p:cNvSpPr/>
          <p:nvPr userDrawn="1"/>
        </p:nvSpPr>
        <p:spPr>
          <a:xfrm>
            <a:off x="11976100" y="0"/>
            <a:ext cx="2159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57592A7-D082-D041-976E-1BBCB92876FD}"/>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8" name="Segnaposto testo 7">
            <a:extLst>
              <a:ext uri="{FF2B5EF4-FFF2-40B4-BE49-F238E27FC236}">
                <a16:creationId xmlns:a16="http://schemas.microsoft.com/office/drawing/2014/main" id="{C011188E-88C4-BC40-909A-AB449C2CE19B}"/>
              </a:ext>
            </a:extLst>
          </p:cNvPr>
          <p:cNvSpPr>
            <a:spLocks noGrp="1"/>
          </p:cNvSpPr>
          <p:nvPr>
            <p:ph type="body" sz="quarter" idx="16" hasCustomPrompt="1"/>
          </p:nvPr>
        </p:nvSpPr>
        <p:spPr>
          <a:xfrm>
            <a:off x="6240463" y="982663"/>
            <a:ext cx="5111750" cy="5232400"/>
          </a:xfrm>
          <a:prstGeom prst="rect">
            <a:avLst/>
          </a:prstGeom>
        </p:spPr>
        <p:txBody>
          <a:bodyPr/>
          <a:lstStyle>
            <a:lvl1pPr marL="0" indent="0">
              <a:buNone/>
              <a:defRPr sz="2000"/>
            </a:lvl1pPr>
          </a:lstStyle>
          <a:p>
            <a:pPr lvl="0"/>
            <a:r>
              <a:rPr lang="it-IT" dirty="0"/>
              <a:t>Text</a:t>
            </a:r>
          </a:p>
        </p:txBody>
      </p:sp>
      <p:sp>
        <p:nvSpPr>
          <p:cNvPr id="13" name="Segnaposto testo 3">
            <a:extLst>
              <a:ext uri="{FF2B5EF4-FFF2-40B4-BE49-F238E27FC236}">
                <a16:creationId xmlns:a16="http://schemas.microsoft.com/office/drawing/2014/main" id="{29F59DC1-79B9-9541-A394-EBC15C880EDA}"/>
              </a:ext>
            </a:extLst>
          </p:cNvPr>
          <p:cNvSpPr>
            <a:spLocks noGrp="1"/>
          </p:cNvSpPr>
          <p:nvPr>
            <p:ph type="body" sz="quarter" idx="15" hasCustomPrompt="1"/>
          </p:nvPr>
        </p:nvSpPr>
        <p:spPr>
          <a:xfrm>
            <a:off x="839788" y="495300"/>
            <a:ext cx="4116387" cy="223631"/>
          </a:xfrm>
          <a:prstGeom prst="rect">
            <a:avLst/>
          </a:prstGeom>
        </p:spPr>
        <p:txBody>
          <a:bodyPr>
            <a:normAutofit/>
          </a:bodyPr>
          <a:lstStyle>
            <a:lvl1pPr marL="0" indent="0">
              <a:buNone/>
              <a:defRPr sz="1400" b="1" i="0">
                <a:solidFill>
                  <a:schemeClr val="bg2"/>
                </a:solidFill>
                <a:latin typeface="Arial" panose="020B0604020202020204" pitchFamily="34" charset="0"/>
                <a:cs typeface="Arial" panose="020B0604020202020204" pitchFamily="34" charset="0"/>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it-IT" dirty="0"/>
              <a:t>#1 Story: </a:t>
            </a:r>
            <a:r>
              <a:rPr lang="it-IT" dirty="0" err="1"/>
              <a:t>name</a:t>
            </a:r>
            <a:r>
              <a:rPr lang="it-IT" dirty="0"/>
              <a:t> of the story</a:t>
            </a:r>
          </a:p>
        </p:txBody>
      </p:sp>
    </p:spTree>
    <p:extLst>
      <p:ext uri="{BB962C8B-B14F-4D97-AF65-F5344CB8AC3E}">
        <p14:creationId xmlns:p14="http://schemas.microsoft.com/office/powerpoint/2010/main" val="329852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5577285"/>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6502400" y="3771900"/>
            <a:ext cx="5689600" cy="3086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6502400" y="0"/>
            <a:ext cx="4849812" cy="6161484"/>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63896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 Title + text">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1400432"/>
            <a:ext cx="5076825" cy="4761053"/>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6502400" y="3771900"/>
            <a:ext cx="5689600" cy="3086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6502400" y="1400432"/>
            <a:ext cx="4849812" cy="4761052"/>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4" name="Segnaposto testo 3">
            <a:extLst>
              <a:ext uri="{FF2B5EF4-FFF2-40B4-BE49-F238E27FC236}">
                <a16:creationId xmlns:a16="http://schemas.microsoft.com/office/drawing/2014/main" id="{44775C27-CA16-B444-9F75-4EC773D89F67}"/>
              </a:ext>
            </a:extLst>
          </p:cNvPr>
          <p:cNvSpPr>
            <a:spLocks noGrp="1"/>
          </p:cNvSpPr>
          <p:nvPr>
            <p:ph type="body" sz="quarter" idx="14" hasCustomPrompt="1"/>
          </p:nvPr>
        </p:nvSpPr>
        <p:spPr>
          <a:xfrm>
            <a:off x="839788" y="356992"/>
            <a:ext cx="10512425" cy="722508"/>
          </a:xfrm>
          <a:prstGeom prst="rect">
            <a:avLst/>
          </a:prstGeom>
        </p:spPr>
        <p:txBody>
          <a:bodyPr/>
          <a:lstStyle>
            <a:lvl1pPr marL="0" indent="0" algn="ctr">
              <a:buNone/>
              <a:defRPr sz="4400" b="1" i="0">
                <a:solidFill>
                  <a:schemeClr val="tx2"/>
                </a:solidFill>
                <a:latin typeface="Arial Narrow" panose="020B0604020202020204" pitchFamily="34" charset="0"/>
                <a:cs typeface="Arial Narrow" panose="020B0604020202020204" pitchFamily="34" charset="0"/>
              </a:defRPr>
            </a:lvl1pPr>
          </a:lstStyle>
          <a:p>
            <a:pPr lvl="0"/>
            <a:r>
              <a:rPr lang="it-IT" dirty="0"/>
              <a:t>Write </a:t>
            </a:r>
            <a:r>
              <a:rPr lang="it-IT" dirty="0" err="1"/>
              <a:t>here</a:t>
            </a:r>
            <a:r>
              <a:rPr lang="it-IT" dirty="0"/>
              <a:t> </a:t>
            </a:r>
            <a:r>
              <a:rPr lang="it-IT" dirty="0" err="1"/>
              <a:t>title</a:t>
            </a:r>
            <a:r>
              <a:rPr lang="it-IT" dirty="0"/>
              <a:t> </a:t>
            </a:r>
          </a:p>
        </p:txBody>
      </p:sp>
    </p:spTree>
    <p:extLst>
      <p:ext uri="{BB962C8B-B14F-4D97-AF65-F5344CB8AC3E}">
        <p14:creationId xmlns:p14="http://schemas.microsoft.com/office/powerpoint/2010/main" val="535932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839788" y="0"/>
            <a:ext cx="10512424" cy="6161484"/>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8258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pic>
        <p:nvPicPr>
          <p:cNvPr id="9" name="Immagine 8">
            <a:extLst>
              <a:ext uri="{FF2B5EF4-FFF2-40B4-BE49-F238E27FC236}">
                <a16:creationId xmlns:a16="http://schemas.microsoft.com/office/drawing/2014/main" id="{F1E0AACF-D32C-D243-84C0-F7671E7DF9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38732" y="2870113"/>
            <a:ext cx="896712" cy="1171184"/>
          </a:xfrm>
          <a:prstGeom prst="rect">
            <a:avLst/>
          </a:prstGeom>
        </p:spPr>
      </p:pic>
      <p:pic>
        <p:nvPicPr>
          <p:cNvPr id="12" name="Immagine 11" descr="Immagine che contiene cielo notturno&#10;&#10;Descrizione generata automaticamente">
            <a:extLst>
              <a:ext uri="{FF2B5EF4-FFF2-40B4-BE49-F238E27FC236}">
                <a16:creationId xmlns:a16="http://schemas.microsoft.com/office/drawing/2014/main" id="{E5C25321-86A8-674A-A75C-8912FAB7C6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9834" y="1056043"/>
            <a:ext cx="1009814" cy="1171184"/>
          </a:xfrm>
          <a:prstGeom prst="rect">
            <a:avLst/>
          </a:prstGeom>
        </p:spPr>
      </p:pic>
      <p:pic>
        <p:nvPicPr>
          <p:cNvPr id="14" name="Immagine 13">
            <a:extLst>
              <a:ext uri="{FF2B5EF4-FFF2-40B4-BE49-F238E27FC236}">
                <a16:creationId xmlns:a16="http://schemas.microsoft.com/office/drawing/2014/main" id="{D0D9F28F-A9AD-3D4A-8B2B-12D1E48601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33657" y="1056043"/>
            <a:ext cx="1146627" cy="1171184"/>
          </a:xfrm>
          <a:prstGeom prst="rect">
            <a:avLst/>
          </a:prstGeom>
        </p:spPr>
      </p:pic>
      <p:pic>
        <p:nvPicPr>
          <p:cNvPr id="16" name="Immagine 15" descr="Immagine che contiene testo, cielo notturno&#10;&#10;Descrizione generata automaticamente">
            <a:extLst>
              <a:ext uri="{FF2B5EF4-FFF2-40B4-BE49-F238E27FC236}">
                <a16:creationId xmlns:a16="http://schemas.microsoft.com/office/drawing/2014/main" id="{5A2F5019-3545-2746-96A6-0E3C3A6A09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613097" y="1049283"/>
            <a:ext cx="965804" cy="1171184"/>
          </a:xfrm>
          <a:prstGeom prst="rect">
            <a:avLst/>
          </a:prstGeom>
        </p:spPr>
      </p:pic>
      <p:pic>
        <p:nvPicPr>
          <p:cNvPr id="18" name="Immagine 17" descr="Immagine che contiene elettronico, altoparlante&#10;&#10;Descrizione generata automaticamente">
            <a:extLst>
              <a:ext uri="{FF2B5EF4-FFF2-40B4-BE49-F238E27FC236}">
                <a16:creationId xmlns:a16="http://schemas.microsoft.com/office/drawing/2014/main" id="{4945B9CA-09E5-A64A-B4F0-A3C632E1B3F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885523" y="1012568"/>
            <a:ext cx="969930" cy="1171184"/>
          </a:xfrm>
          <a:prstGeom prst="rect">
            <a:avLst/>
          </a:prstGeom>
        </p:spPr>
      </p:pic>
      <p:pic>
        <p:nvPicPr>
          <p:cNvPr id="20" name="Immagine 19">
            <a:extLst>
              <a:ext uri="{FF2B5EF4-FFF2-40B4-BE49-F238E27FC236}">
                <a16:creationId xmlns:a16="http://schemas.microsoft.com/office/drawing/2014/main" id="{92A4A704-40A0-6D4E-8B9C-FB1F28A43BB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147621" y="1012568"/>
            <a:ext cx="847930" cy="1171184"/>
          </a:xfrm>
          <a:prstGeom prst="rect">
            <a:avLst/>
          </a:prstGeom>
        </p:spPr>
      </p:pic>
      <p:pic>
        <p:nvPicPr>
          <p:cNvPr id="22" name="Immagine 21">
            <a:extLst>
              <a:ext uri="{FF2B5EF4-FFF2-40B4-BE49-F238E27FC236}">
                <a16:creationId xmlns:a16="http://schemas.microsoft.com/office/drawing/2014/main" id="{A651B629-4E32-F64A-B606-99106F74314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0926" y="2966674"/>
            <a:ext cx="1171184" cy="1171184"/>
          </a:xfrm>
          <a:prstGeom prst="rect">
            <a:avLst/>
          </a:prstGeom>
        </p:spPr>
      </p:pic>
      <p:pic>
        <p:nvPicPr>
          <p:cNvPr id="24" name="Immagine 23">
            <a:extLst>
              <a:ext uri="{FF2B5EF4-FFF2-40B4-BE49-F238E27FC236}">
                <a16:creationId xmlns:a16="http://schemas.microsoft.com/office/drawing/2014/main" id="{67A0BAA9-0EC5-7D48-8A03-DCEE74005B2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305434" y="2897837"/>
            <a:ext cx="732997" cy="1171184"/>
          </a:xfrm>
          <a:prstGeom prst="rect">
            <a:avLst/>
          </a:prstGeom>
        </p:spPr>
      </p:pic>
      <p:pic>
        <p:nvPicPr>
          <p:cNvPr id="26" name="Immagine 25">
            <a:extLst>
              <a:ext uri="{FF2B5EF4-FFF2-40B4-BE49-F238E27FC236}">
                <a16:creationId xmlns:a16="http://schemas.microsoft.com/office/drawing/2014/main" id="{5355F9EE-01D4-7842-807B-8F88432E9C2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582146" y="2870113"/>
            <a:ext cx="896712" cy="1171184"/>
          </a:xfrm>
          <a:prstGeom prst="rect">
            <a:avLst/>
          </a:prstGeom>
        </p:spPr>
      </p:pic>
      <p:pic>
        <p:nvPicPr>
          <p:cNvPr id="28" name="Immagine 27" descr="Immagine che contiene silhouette, cielo notturno&#10;&#10;Descrizione generata automaticamente">
            <a:extLst>
              <a:ext uri="{FF2B5EF4-FFF2-40B4-BE49-F238E27FC236}">
                <a16:creationId xmlns:a16="http://schemas.microsoft.com/office/drawing/2014/main" id="{4C8EAA8C-1544-F34C-B3E1-9FCA02D3393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044310" y="2931392"/>
            <a:ext cx="1054552" cy="1171184"/>
          </a:xfrm>
          <a:prstGeom prst="rect">
            <a:avLst/>
          </a:prstGeom>
        </p:spPr>
      </p:pic>
      <p:pic>
        <p:nvPicPr>
          <p:cNvPr id="30" name="Immagine 29">
            <a:extLst>
              <a:ext uri="{FF2B5EF4-FFF2-40B4-BE49-F238E27FC236}">
                <a16:creationId xmlns:a16="http://schemas.microsoft.com/office/drawing/2014/main" id="{8A7AD6BC-604D-E145-9C68-3BBDD8CC9CB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065755" y="4739631"/>
            <a:ext cx="1312602" cy="1171184"/>
          </a:xfrm>
          <a:prstGeom prst="rect">
            <a:avLst/>
          </a:prstGeom>
        </p:spPr>
      </p:pic>
      <p:pic>
        <p:nvPicPr>
          <p:cNvPr id="32" name="Immagine 31">
            <a:extLst>
              <a:ext uri="{FF2B5EF4-FFF2-40B4-BE49-F238E27FC236}">
                <a16:creationId xmlns:a16="http://schemas.microsoft.com/office/drawing/2014/main" id="{2D9CCC17-7974-574C-9E36-876DBB5A701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420089" y="4819034"/>
            <a:ext cx="1220826" cy="1171184"/>
          </a:xfrm>
          <a:prstGeom prst="rect">
            <a:avLst/>
          </a:prstGeom>
        </p:spPr>
      </p:pic>
      <p:pic>
        <p:nvPicPr>
          <p:cNvPr id="34" name="Immagine 33">
            <a:extLst>
              <a:ext uri="{FF2B5EF4-FFF2-40B4-BE49-F238E27FC236}">
                <a16:creationId xmlns:a16="http://schemas.microsoft.com/office/drawing/2014/main" id="{9BA41951-D853-E24D-BB3C-CD005FC26B5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86252" y="4631401"/>
            <a:ext cx="1001671" cy="1171184"/>
          </a:xfrm>
          <a:prstGeom prst="rect">
            <a:avLst/>
          </a:prstGeom>
        </p:spPr>
      </p:pic>
    </p:spTree>
    <p:extLst>
      <p:ext uri="{BB962C8B-B14F-4D97-AF65-F5344CB8AC3E}">
        <p14:creationId xmlns:p14="http://schemas.microsoft.com/office/powerpoint/2010/main" val="153668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1"/>
        </a:solidFill>
        <a:effectLst/>
      </p:bgPr>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D7168CD-F4E3-1A44-B227-6ABC4D0E6670}"/>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it-IT"/>
          </a:p>
        </p:txBody>
      </p:sp>
      <p:pic>
        <p:nvPicPr>
          <p:cNvPr id="5" name="Immagine 4" descr="Immagine che contiene testo, elettronico, screenshot&#10;&#10;Descrizione generata automaticamente">
            <a:extLst>
              <a:ext uri="{FF2B5EF4-FFF2-40B4-BE49-F238E27FC236}">
                <a16:creationId xmlns:a16="http://schemas.microsoft.com/office/drawing/2014/main" id="{657177D2-4B4E-AA4F-B2AF-93C404064C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magine 6" descr="Immagine che contiene testo, elettronico, screenshot&#10;&#10;Descrizione generata automaticamente">
            <a:extLst>
              <a:ext uri="{FF2B5EF4-FFF2-40B4-BE49-F238E27FC236}">
                <a16:creationId xmlns:a16="http://schemas.microsoft.com/office/drawing/2014/main" id="{7C2140A1-1B1E-5B44-A682-FB277CF6AB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8555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1" y="1800002"/>
            <a:ext cx="11232001" cy="4237200"/>
          </a:xfrm>
        </p:spPr>
        <p:txBody>
          <a:bodyPr/>
          <a:lstStyle>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6" y="1188004"/>
            <a:ext cx="8160000" cy="288925"/>
          </a:xfrm>
        </p:spPr>
        <p:txBody>
          <a:bodyPr lIns="18000" anchor="ctr">
            <a:noAutofit/>
          </a:bodyPr>
          <a:lstStyle>
            <a:lvl1pPr>
              <a:defRPr sz="2000" b="0">
                <a:solidFill>
                  <a:schemeClr val="tx1"/>
                </a:solidFill>
                <a:latin typeface="Arial" panose="020B0604020202020204" pitchFamily="34" charset="0"/>
                <a:cs typeface="Arial" panose="020B0604020202020204" pitchFamily="34" charset="0"/>
              </a:defRPr>
            </a:lvl1pPr>
          </a:lstStyle>
          <a:p>
            <a:pPr lvl="0"/>
            <a:r>
              <a:rPr lang="en-GB" noProof="0" dirty="0"/>
              <a:t>One line Subtitle (optional)</a:t>
            </a:r>
          </a:p>
        </p:txBody>
      </p:sp>
      <p:sp>
        <p:nvSpPr>
          <p:cNvPr id="2" name="Title 1"/>
          <p:cNvSpPr>
            <a:spLocks noGrp="1"/>
          </p:cNvSpPr>
          <p:nvPr>
            <p:ph type="title"/>
          </p:nvPr>
        </p:nvSpPr>
        <p:spPr/>
        <p:txBody>
          <a:bodyPr/>
          <a:lstStyle/>
          <a:p>
            <a:endParaRPr lang="en-GB" noProof="0" dirty="0"/>
          </a:p>
        </p:txBody>
      </p:sp>
    </p:spTree>
    <p:extLst>
      <p:ext uri="{BB962C8B-B14F-4D97-AF65-F5344CB8AC3E}">
        <p14:creationId xmlns:p14="http://schemas.microsoft.com/office/powerpoint/2010/main" val="1299688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GB" dirty="0"/>
          </a:p>
          <a:p>
            <a:pPr lvl="0"/>
            <a:endParaRPr lang="en-GB" dirty="0"/>
          </a:p>
          <a:p>
            <a:pPr lvl="0"/>
            <a:endParaRPr lang="en-GB" dirty="0"/>
          </a:p>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2143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2" y="1600201"/>
            <a:ext cx="5382683" cy="4522788"/>
          </a:xfrm>
        </p:spPr>
        <p:txBody>
          <a:bodyPr/>
          <a:lstStyle>
            <a:lvl1pPr>
              <a:defRPr sz="28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5485" y="1600201"/>
            <a:ext cx="5382682" cy="4522788"/>
          </a:xfrm>
        </p:spPr>
        <p:txBody>
          <a:bodyPr/>
          <a:lstStyle>
            <a:lvl1pPr>
              <a:defRPr sz="28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4634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subtitl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6489B-8EB2-A84B-A274-DDA7E5DF6AB7}"/>
              </a:ext>
            </a:extLst>
          </p:cNvPr>
          <p:cNvSpPr>
            <a:spLocks noGrp="1"/>
          </p:cNvSpPr>
          <p:nvPr>
            <p:ph type="ctrTitle" hasCustomPrompt="1"/>
          </p:nvPr>
        </p:nvSpPr>
        <p:spPr>
          <a:xfrm>
            <a:off x="838200" y="602166"/>
            <a:ext cx="10515600" cy="3728534"/>
          </a:xfrm>
          <a:prstGeom prst="rect">
            <a:avLst/>
          </a:prstGeom>
        </p:spPr>
        <p:txBody>
          <a:bodyPr anchor="t">
            <a:noAutofit/>
          </a:bodyPr>
          <a:lstStyle>
            <a:lvl1pPr algn="ctr">
              <a:defRPr sz="8000" b="1" i="0">
                <a:latin typeface="Arial Narrow" panose="020B0604020202020204" pitchFamily="34" charset="0"/>
                <a:cs typeface="Arial Narrow" panose="020B0604020202020204" pitchFamily="34" charset="0"/>
              </a:defRPr>
            </a:lvl1pPr>
          </a:lstStyle>
          <a:p>
            <a:r>
              <a:rPr lang="it-IT" dirty="0"/>
              <a:t>WRITE TITLE HERE </a:t>
            </a:r>
            <a:br>
              <a:rPr lang="it-IT" dirty="0"/>
            </a:br>
            <a:r>
              <a:rPr lang="it-IT" dirty="0"/>
              <a:t>MAX 3 LINES</a:t>
            </a:r>
          </a:p>
        </p:txBody>
      </p:sp>
      <p:sp>
        <p:nvSpPr>
          <p:cNvPr id="3" name="Sottotitolo 2">
            <a:extLst>
              <a:ext uri="{FF2B5EF4-FFF2-40B4-BE49-F238E27FC236}">
                <a16:creationId xmlns:a16="http://schemas.microsoft.com/office/drawing/2014/main" id="{4FC83FF7-DDE8-9B44-BF67-63562A1880F3}"/>
              </a:ext>
            </a:extLst>
          </p:cNvPr>
          <p:cNvSpPr>
            <a:spLocks noGrp="1"/>
          </p:cNvSpPr>
          <p:nvPr>
            <p:ph type="subTitle" idx="1" hasCustomPrompt="1"/>
          </p:nvPr>
        </p:nvSpPr>
        <p:spPr>
          <a:xfrm>
            <a:off x="838200" y="4496373"/>
            <a:ext cx="10515600" cy="1759461"/>
          </a:xfrm>
          <a:prstGeom prst="rect">
            <a:avLst/>
          </a:prstGeom>
        </p:spPr>
        <p:txBody>
          <a:bodyPr>
            <a:normAutofit/>
          </a:bodyPr>
          <a:lstStyle>
            <a:lvl1pPr marL="0" indent="0" algn="ctr">
              <a:buNone/>
              <a:defRPr sz="2400" b="1"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Write Here </a:t>
            </a:r>
            <a:r>
              <a:rPr lang="it-IT" dirty="0" err="1"/>
              <a:t>Subtitle</a:t>
            </a:r>
            <a:r>
              <a:rPr lang="it-IT" dirty="0"/>
              <a:t> On Maximum 3 Lines</a:t>
            </a:r>
          </a:p>
        </p:txBody>
      </p:sp>
      <p:sp>
        <p:nvSpPr>
          <p:cNvPr id="7" name="Ovale 6">
            <a:extLst>
              <a:ext uri="{FF2B5EF4-FFF2-40B4-BE49-F238E27FC236}">
                <a16:creationId xmlns:a16="http://schemas.microsoft.com/office/drawing/2014/main" id="{1806D73B-3C43-CA4C-9908-DDBE9A14FBA4}"/>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8" name="Rettangolo 7">
            <a:extLst>
              <a:ext uri="{FF2B5EF4-FFF2-40B4-BE49-F238E27FC236}">
                <a16:creationId xmlns:a16="http://schemas.microsoft.com/office/drawing/2014/main" id="{1AE2AAE8-75EE-234C-B627-4898C4CE1558}"/>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511D2C4-4168-CC44-A236-E6EEAF22FE05}"/>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numero diapositiva 3">
            <a:extLst>
              <a:ext uri="{FF2B5EF4-FFF2-40B4-BE49-F238E27FC236}">
                <a16:creationId xmlns:a16="http://schemas.microsoft.com/office/drawing/2014/main" id="{ACDA8F08-7657-3E43-A222-0DD253C6A2D5}"/>
              </a:ext>
            </a:extLst>
          </p:cNvPr>
          <p:cNvSpPr>
            <a:spLocks noGrp="1"/>
          </p:cNvSpPr>
          <p:nvPr>
            <p:ph type="sldNum" sz="quarter" idx="4"/>
          </p:nvPr>
        </p:nvSpPr>
        <p:spPr>
          <a:xfrm>
            <a:off x="5861098" y="6356350"/>
            <a:ext cx="469804"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fld id="{A5BA30F2-EADE-E847-915A-1E3BC37EDCB4}" type="slidenum">
              <a:rPr lang="it-IT" smtClean="0"/>
              <a:pPr/>
              <a:t>‹#›</a:t>
            </a:fld>
            <a:endParaRPr lang="it-IT" dirty="0"/>
          </a:p>
        </p:txBody>
      </p:sp>
    </p:spTree>
    <p:extLst>
      <p:ext uri="{BB962C8B-B14F-4D97-AF65-F5344CB8AC3E}">
        <p14:creationId xmlns:p14="http://schemas.microsoft.com/office/powerpoint/2010/main" val="173462818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24383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2" y="1600201"/>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5" y="1600201"/>
            <a:ext cx="538268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29225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ver">
    <p:bg>
      <p:bgRef idx="1001">
        <a:schemeClr val="bg1"/>
      </p:bgRef>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B2448C31-E4AD-0D4B-AAB3-66C080573C9D}"/>
              </a:ext>
            </a:extLst>
          </p:cNvPr>
          <p:cNvSpPr>
            <a:spLocks noGrp="1"/>
          </p:cNvSpPr>
          <p:nvPr>
            <p:ph type="pic" sz="quarter" idx="10"/>
          </p:nvPr>
        </p:nvSpPr>
        <p:spPr>
          <a:xfrm>
            <a:off x="0" y="0"/>
            <a:ext cx="12192000" cy="6858000"/>
          </a:xfrm>
          <a:prstGeom prst="rect">
            <a:avLst/>
          </a:prstGeom>
        </p:spPr>
        <p:txBody>
          <a:bodyPr/>
          <a:lstStyle>
            <a:lvl1pPr marL="0" indent="0">
              <a:buNone/>
              <a:defRPr/>
            </a:lvl1pPr>
          </a:lstStyle>
          <a:p>
            <a:r>
              <a:rPr lang="en-US"/>
              <a:t>Click icon to add picture</a:t>
            </a:r>
            <a:endParaRPr lang="it-IT" dirty="0"/>
          </a:p>
        </p:txBody>
      </p:sp>
      <p:pic>
        <p:nvPicPr>
          <p:cNvPr id="6" name="Immagine 5">
            <a:extLst>
              <a:ext uri="{FF2B5EF4-FFF2-40B4-BE49-F238E27FC236}">
                <a16:creationId xmlns:a16="http://schemas.microsoft.com/office/drawing/2014/main" id="{3EAC2CCC-1753-0242-9D41-361F5C5D53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magine 7">
            <a:extLst>
              <a:ext uri="{FF2B5EF4-FFF2-40B4-BE49-F238E27FC236}">
                <a16:creationId xmlns:a16="http://schemas.microsoft.com/office/drawing/2014/main" id="{6E94337F-32D6-6449-B5CE-B43DB386C5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Immagine 9">
            <a:extLst>
              <a:ext uri="{FF2B5EF4-FFF2-40B4-BE49-F238E27FC236}">
                <a16:creationId xmlns:a16="http://schemas.microsoft.com/office/drawing/2014/main" id="{624E6537-2E98-124F-A2E7-51DA14D2AEE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273AD308-B796-D244-B841-12D8A98763E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514657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 subtitl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6489B-8EB2-A84B-A274-DDA7E5DF6AB7}"/>
              </a:ext>
            </a:extLst>
          </p:cNvPr>
          <p:cNvSpPr>
            <a:spLocks noGrp="1"/>
          </p:cNvSpPr>
          <p:nvPr>
            <p:ph type="ctrTitle" hasCustomPrompt="1"/>
          </p:nvPr>
        </p:nvSpPr>
        <p:spPr>
          <a:xfrm>
            <a:off x="838200" y="602166"/>
            <a:ext cx="10515600" cy="3728534"/>
          </a:xfrm>
          <a:prstGeom prst="rect">
            <a:avLst/>
          </a:prstGeom>
        </p:spPr>
        <p:txBody>
          <a:bodyPr anchor="t">
            <a:noAutofit/>
          </a:bodyPr>
          <a:lstStyle>
            <a:lvl1pPr algn="ctr">
              <a:defRPr sz="8000" b="1" i="0">
                <a:latin typeface="Arial Narrow" panose="020B0604020202020204" pitchFamily="34" charset="0"/>
                <a:cs typeface="Arial Narrow" panose="020B0604020202020204" pitchFamily="34" charset="0"/>
              </a:defRPr>
            </a:lvl1pPr>
          </a:lstStyle>
          <a:p>
            <a:r>
              <a:rPr lang="it-IT" dirty="0"/>
              <a:t>WRITE TITLE HERE </a:t>
            </a:r>
            <a:br>
              <a:rPr lang="it-IT" dirty="0"/>
            </a:br>
            <a:r>
              <a:rPr lang="it-IT" dirty="0"/>
              <a:t>MAX 3 LINES</a:t>
            </a:r>
          </a:p>
        </p:txBody>
      </p:sp>
      <p:sp>
        <p:nvSpPr>
          <p:cNvPr id="3" name="Sottotitolo 2">
            <a:extLst>
              <a:ext uri="{FF2B5EF4-FFF2-40B4-BE49-F238E27FC236}">
                <a16:creationId xmlns:a16="http://schemas.microsoft.com/office/drawing/2014/main" id="{4FC83FF7-DDE8-9B44-BF67-63562A1880F3}"/>
              </a:ext>
            </a:extLst>
          </p:cNvPr>
          <p:cNvSpPr>
            <a:spLocks noGrp="1"/>
          </p:cNvSpPr>
          <p:nvPr>
            <p:ph type="subTitle" idx="1" hasCustomPrompt="1"/>
          </p:nvPr>
        </p:nvSpPr>
        <p:spPr>
          <a:xfrm>
            <a:off x="838200" y="4496373"/>
            <a:ext cx="10515600" cy="1759461"/>
          </a:xfrm>
          <a:prstGeom prst="rect">
            <a:avLst/>
          </a:prstGeom>
        </p:spPr>
        <p:txBody>
          <a:bodyPr>
            <a:normAutofit/>
          </a:bodyPr>
          <a:lstStyle>
            <a:lvl1pPr marL="0" indent="0" algn="ctr">
              <a:buNone/>
              <a:defRPr sz="2400" b="1"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Write Here </a:t>
            </a:r>
            <a:r>
              <a:rPr lang="it-IT" dirty="0" err="1"/>
              <a:t>Subtitle</a:t>
            </a:r>
            <a:r>
              <a:rPr lang="it-IT" dirty="0"/>
              <a:t> On Maximum 3 Lines</a:t>
            </a:r>
          </a:p>
        </p:txBody>
      </p:sp>
      <p:sp>
        <p:nvSpPr>
          <p:cNvPr id="7" name="Ovale 6">
            <a:extLst>
              <a:ext uri="{FF2B5EF4-FFF2-40B4-BE49-F238E27FC236}">
                <a16:creationId xmlns:a16="http://schemas.microsoft.com/office/drawing/2014/main" id="{1806D73B-3C43-CA4C-9908-DDBE9A14FBA4}"/>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8" name="Rettangolo 7">
            <a:extLst>
              <a:ext uri="{FF2B5EF4-FFF2-40B4-BE49-F238E27FC236}">
                <a16:creationId xmlns:a16="http://schemas.microsoft.com/office/drawing/2014/main" id="{1AE2AAE8-75EE-234C-B627-4898C4CE1558}"/>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511D2C4-4168-CC44-A236-E6EEAF22FE05}"/>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numero diapositiva 3">
            <a:extLst>
              <a:ext uri="{FF2B5EF4-FFF2-40B4-BE49-F238E27FC236}">
                <a16:creationId xmlns:a16="http://schemas.microsoft.com/office/drawing/2014/main" id="{ACDA8F08-7657-3E43-A222-0DD253C6A2D5}"/>
              </a:ext>
            </a:extLst>
          </p:cNvPr>
          <p:cNvSpPr>
            <a:spLocks noGrp="1"/>
          </p:cNvSpPr>
          <p:nvPr>
            <p:ph type="sldNum" sz="quarter" idx="4"/>
          </p:nvPr>
        </p:nvSpPr>
        <p:spPr>
          <a:xfrm>
            <a:off x="5861098" y="6356350"/>
            <a:ext cx="469804"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fld id="{A5BA30F2-EADE-E847-915A-1E3BC37EDCB4}" type="slidenum">
              <a:rPr lang="it-IT" smtClean="0"/>
              <a:pPr/>
              <a:t>‹#›</a:t>
            </a:fld>
            <a:endParaRPr lang="it-IT" dirty="0"/>
          </a:p>
        </p:txBody>
      </p:sp>
    </p:spTree>
    <p:extLst>
      <p:ext uri="{BB962C8B-B14F-4D97-AF65-F5344CB8AC3E}">
        <p14:creationId xmlns:p14="http://schemas.microsoft.com/office/powerpoint/2010/main" val="413992625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ragraph + text double coloumn">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838200" y="1384300"/>
            <a:ext cx="5092602" cy="49734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4" name="Segnaposto testo 3">
            <a:extLst>
              <a:ext uri="{FF2B5EF4-FFF2-40B4-BE49-F238E27FC236}">
                <a16:creationId xmlns:a16="http://schemas.microsoft.com/office/drawing/2014/main" id="{2C6A36E3-63DA-454F-8F6F-7A744F531E4C}"/>
              </a:ext>
            </a:extLst>
          </p:cNvPr>
          <p:cNvSpPr>
            <a:spLocks noGrp="1"/>
          </p:cNvSpPr>
          <p:nvPr>
            <p:ph type="body" sz="quarter" idx="17" hasCustomPrompt="1"/>
          </p:nvPr>
        </p:nvSpPr>
        <p:spPr>
          <a:xfrm>
            <a:off x="6261198" y="1384300"/>
            <a:ext cx="5092602" cy="4973638"/>
          </a:xfrm>
          <a:prstGeom prst="rect">
            <a:avLst/>
          </a:prstGeom>
        </p:spPr>
        <p:txBody>
          <a:bodyPr/>
          <a:lstStyle>
            <a:lvl1pPr marL="0" indent="0" algn="l">
              <a:buNone/>
              <a:defRPr sz="2000"/>
            </a:lvl1pPr>
          </a:lstStyle>
          <a:p>
            <a:pPr lvl="0"/>
            <a:r>
              <a:rPr lang="it-IT" dirty="0"/>
              <a:t>Text</a:t>
            </a:r>
          </a:p>
        </p:txBody>
      </p:sp>
      <p:sp>
        <p:nvSpPr>
          <p:cNvPr id="10" name="Rettangolo 9">
            <a:extLst>
              <a:ext uri="{FF2B5EF4-FFF2-40B4-BE49-F238E27FC236}">
                <a16:creationId xmlns:a16="http://schemas.microsoft.com/office/drawing/2014/main" id="{AC671013-D3A7-3642-BEF4-A4E0E505B13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7B82A31-9C11-704E-B670-D8D13BC736C0}"/>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37A1F803-C41B-6446-8E7C-6A678EE0148B}"/>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4271030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paragraph + tex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838199" y="1384300"/>
            <a:ext cx="10514013" cy="49734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10" name="Rettangolo 9">
            <a:extLst>
              <a:ext uri="{FF2B5EF4-FFF2-40B4-BE49-F238E27FC236}">
                <a16:creationId xmlns:a16="http://schemas.microsoft.com/office/drawing/2014/main" id="{AC671013-D3A7-3642-BEF4-A4E0E505B13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7B82A31-9C11-704E-B670-D8D13BC736C0}"/>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37A1F803-C41B-6446-8E7C-6A678EE0148B}"/>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55759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box">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3000739"/>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219206" y="3757807"/>
            <a:ext cx="11972794" cy="3100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795F170F-C056-4245-B79C-ED59A008354C}"/>
              </a:ext>
            </a:extLst>
          </p:cNvPr>
          <p:cNvSpPr>
            <a:spLocks noGrp="1"/>
          </p:cNvSpPr>
          <p:nvPr>
            <p:ph type="body" sz="quarter" idx="13" hasCustomPrompt="1"/>
          </p:nvPr>
        </p:nvSpPr>
        <p:spPr>
          <a:xfrm>
            <a:off x="839788" y="4381500"/>
            <a:ext cx="10507661" cy="1803400"/>
          </a:xfrm>
          <a:prstGeom prst="rect">
            <a:avLst/>
          </a:prstGeom>
        </p:spPr>
        <p:txBody>
          <a:bodyPr>
            <a:normAutofit/>
          </a:bodyPr>
          <a:lstStyle>
            <a:lvl1pPr marL="0" indent="0">
              <a:buFontTx/>
              <a:buNone/>
              <a:defRPr sz="1200" b="1">
                <a:solidFill>
                  <a:schemeClr val="bg1"/>
                </a:solidFill>
              </a:defRPr>
            </a:lvl1pPr>
          </a:lstStyle>
          <a:p>
            <a:pPr lvl="0"/>
            <a:r>
              <a:rPr lang="it-IT" dirty="0"/>
              <a:t>Box text</a:t>
            </a:r>
          </a:p>
        </p:txBody>
      </p:sp>
      <p:sp>
        <p:nvSpPr>
          <p:cNvPr id="2" name="Titolo 1">
            <a:extLst>
              <a:ext uri="{FF2B5EF4-FFF2-40B4-BE49-F238E27FC236}">
                <a16:creationId xmlns:a16="http://schemas.microsoft.com/office/drawing/2014/main" id="{36ACAD63-6FFD-0F41-85E5-E49AEC5A5E62}"/>
              </a:ext>
            </a:extLst>
          </p:cNvPr>
          <p:cNvSpPr>
            <a:spLocks noGrp="1"/>
          </p:cNvSpPr>
          <p:nvPr>
            <p:ph type="title" hasCustomPrompt="1"/>
          </p:nvPr>
        </p:nvSpPr>
        <p:spPr>
          <a:xfrm>
            <a:off x="839788" y="4038600"/>
            <a:ext cx="10515600" cy="207791"/>
          </a:xfrm>
          <a:prstGeom prst="rect">
            <a:avLst/>
          </a:prstGeom>
          <a:solidFill>
            <a:schemeClr val="tx2"/>
          </a:solidFill>
        </p:spPr>
        <p:txBody>
          <a:bodyPr anchor="t">
            <a:noAutofit/>
          </a:bodyPr>
          <a:lstStyle>
            <a:lvl1pPr>
              <a:defRPr sz="1400" b="1" i="0">
                <a:solidFill>
                  <a:schemeClr val="bg1"/>
                </a:solidFill>
                <a:latin typeface="Arial" panose="020B0604020202020204" pitchFamily="34" charset="0"/>
                <a:cs typeface="Arial" panose="020B0604020202020204" pitchFamily="34" charset="0"/>
              </a:defRPr>
            </a:lvl1pPr>
          </a:lstStyle>
          <a:p>
            <a:r>
              <a:rPr lang="it-IT" dirty="0"/>
              <a:t>Box 1. Title Of The Box</a:t>
            </a:r>
          </a:p>
        </p:txBody>
      </p:sp>
      <p:sp>
        <p:nvSpPr>
          <p:cNvPr id="11" name="Rettangolo 10">
            <a:extLst>
              <a:ext uri="{FF2B5EF4-FFF2-40B4-BE49-F238E27FC236}">
                <a16:creationId xmlns:a16="http://schemas.microsoft.com/office/drawing/2014/main" id="{F095027C-EC93-8F4F-B5B0-7956BF67AF3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2F31200B-8B55-284E-B599-DAD16552B32E}"/>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266AEEEE-BDAF-794A-90D8-FF3AD85BE8B7}"/>
              </a:ext>
            </a:extLst>
          </p:cNvPr>
          <p:cNvSpPr>
            <a:spLocks noGrp="1"/>
          </p:cNvSpPr>
          <p:nvPr>
            <p:ph type="body" sz="quarter" idx="14" hasCustomPrompt="1"/>
          </p:nvPr>
        </p:nvSpPr>
        <p:spPr>
          <a:xfrm>
            <a:off x="6240463" y="584199"/>
            <a:ext cx="5106987" cy="3000739"/>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Text</a:t>
            </a:r>
          </a:p>
        </p:txBody>
      </p:sp>
      <p:sp>
        <p:nvSpPr>
          <p:cNvPr id="13" name="Ovale 12">
            <a:extLst>
              <a:ext uri="{FF2B5EF4-FFF2-40B4-BE49-F238E27FC236}">
                <a16:creationId xmlns:a16="http://schemas.microsoft.com/office/drawing/2014/main" id="{E90BFE27-BDCB-844F-A923-EC56563D8C33}"/>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101069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2 graph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8000"/>
            <a:ext cx="5078413" cy="45797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5078414"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4" name="Segnaposto grafico 3">
            <a:extLst>
              <a:ext uri="{FF2B5EF4-FFF2-40B4-BE49-F238E27FC236}">
                <a16:creationId xmlns:a16="http://schemas.microsoft.com/office/drawing/2014/main" id="{9A365EDD-FA9F-874A-907E-26E42C0CB642}"/>
              </a:ext>
            </a:extLst>
          </p:cNvPr>
          <p:cNvSpPr>
            <a:spLocks noGrp="1"/>
          </p:cNvSpPr>
          <p:nvPr>
            <p:ph type="chart" sz="quarter" idx="15" hasCustomPrompt="1"/>
          </p:nvPr>
        </p:nvSpPr>
        <p:spPr>
          <a:xfrm>
            <a:off x="6240463" y="1739900"/>
            <a:ext cx="5113337" cy="46178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p:txBody>
      </p:sp>
      <p:sp>
        <p:nvSpPr>
          <p:cNvPr id="8" name="Rettangolo 7">
            <a:extLst>
              <a:ext uri="{FF2B5EF4-FFF2-40B4-BE49-F238E27FC236}">
                <a16:creationId xmlns:a16="http://schemas.microsoft.com/office/drawing/2014/main" id="{22D0A959-902A-E748-98B6-B13A9600D369}"/>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3038F72-D325-AF44-86B1-8EEC6CF4DDFA}"/>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85F91A17-B850-D34B-93DC-E05A191EAD67}"/>
              </a:ext>
            </a:extLst>
          </p:cNvPr>
          <p:cNvSpPr>
            <a:spLocks noGrp="1"/>
          </p:cNvSpPr>
          <p:nvPr>
            <p:ph type="body" sz="quarter" idx="16" hasCustomPrompt="1"/>
          </p:nvPr>
        </p:nvSpPr>
        <p:spPr>
          <a:xfrm>
            <a:off x="6238875" y="1253869"/>
            <a:ext cx="5113337" cy="365381"/>
          </a:xfrm>
          <a:prstGeom prst="rect">
            <a:avLst/>
          </a:prstGeom>
          <a:solidFill>
            <a:schemeClr val="tx1"/>
          </a:solidFill>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vl2pPr marL="457200" indent="0">
              <a:buNone/>
              <a:defRPr sz="1200" b="1">
                <a:solidFill>
                  <a:schemeClr val="bg1"/>
                </a:solidFill>
                <a:latin typeface="Arial" panose="020B0604020202020204" pitchFamily="34" charset="0"/>
                <a:cs typeface="Arial" panose="020B0604020202020204" pitchFamily="34" charset="0"/>
              </a:defRPr>
            </a:lvl2pPr>
            <a:lvl3pPr marL="914400" indent="0">
              <a:buNone/>
              <a:defRPr sz="1200" b="1">
                <a:solidFill>
                  <a:schemeClr val="bg1"/>
                </a:solidFill>
                <a:latin typeface="Arial" panose="020B0604020202020204" pitchFamily="34" charset="0"/>
                <a:cs typeface="Arial" panose="020B0604020202020204" pitchFamily="34" charset="0"/>
              </a:defRPr>
            </a:lvl3pPr>
            <a:lvl4pPr marL="1371600" indent="0">
              <a:buNone/>
              <a:defRPr sz="1200" b="1">
                <a:solidFill>
                  <a:schemeClr val="bg1"/>
                </a:solidFill>
                <a:latin typeface="Arial" panose="020B0604020202020204" pitchFamily="34" charset="0"/>
                <a:cs typeface="Arial" panose="020B0604020202020204" pitchFamily="34" charset="0"/>
              </a:defRPr>
            </a:lvl4pPr>
            <a:lvl5pPr marL="1828800" indent="0">
              <a:buNone/>
              <a:defRPr sz="1200" b="1">
                <a:solidFill>
                  <a:schemeClr val="bg1"/>
                </a:solidFill>
                <a:latin typeface="Arial" panose="020B0604020202020204" pitchFamily="34" charset="0"/>
                <a:cs typeface="Arial" panose="020B0604020202020204" pitchFamily="34" charset="0"/>
              </a:defRPr>
            </a:lvl5pPr>
          </a:lstStyle>
          <a:p>
            <a:pPr lvl="0"/>
            <a:r>
              <a:rPr lang="it-IT" dirty="0" err="1"/>
              <a:t>Name</a:t>
            </a:r>
            <a:r>
              <a:rPr lang="it-IT" dirty="0"/>
              <a:t> of the </a:t>
            </a:r>
            <a:r>
              <a:rPr lang="it-IT" dirty="0" err="1"/>
              <a:t>graph</a:t>
            </a:r>
            <a:endParaRPr lang="it-IT" dirty="0"/>
          </a:p>
        </p:txBody>
      </p:sp>
      <p:sp>
        <p:nvSpPr>
          <p:cNvPr id="12" name="Ovale 11">
            <a:extLst>
              <a:ext uri="{FF2B5EF4-FFF2-40B4-BE49-F238E27FC236}">
                <a16:creationId xmlns:a16="http://schemas.microsoft.com/office/drawing/2014/main" id="{418BA77E-05E7-F842-8A3F-171271B6F6EE}"/>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240903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paragraph + 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7999"/>
            <a:ext cx="5092601" cy="45797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5092602"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5" name="Segnaposto testo 4">
            <a:extLst>
              <a:ext uri="{FF2B5EF4-FFF2-40B4-BE49-F238E27FC236}">
                <a16:creationId xmlns:a16="http://schemas.microsoft.com/office/drawing/2014/main" id="{5455D200-1B94-7A4B-9844-C75079441D24}"/>
              </a:ext>
            </a:extLst>
          </p:cNvPr>
          <p:cNvSpPr>
            <a:spLocks noGrp="1"/>
          </p:cNvSpPr>
          <p:nvPr>
            <p:ph type="body" sz="quarter" idx="15" hasCustomPrompt="1"/>
          </p:nvPr>
        </p:nvSpPr>
        <p:spPr>
          <a:xfrm>
            <a:off x="6261198" y="1254125"/>
            <a:ext cx="5092602" cy="365125"/>
          </a:xfrm>
          <a:prstGeom prst="rect">
            <a:avLst/>
          </a:prstGeom>
          <a:noFill/>
        </p:spPr>
        <p:txBody>
          <a:bodyPr/>
          <a:lstStyle>
            <a:lvl1pPr marL="0" indent="0">
              <a:buFontTx/>
              <a:buNone/>
              <a:defRPr sz="2000" b="1" i="0">
                <a:solidFill>
                  <a:schemeClr val="tx2"/>
                </a:solidFill>
                <a:latin typeface="Arial Narrow" panose="020B0604020202020204" pitchFamily="34" charset="0"/>
                <a:cs typeface="Arial Narrow" panose="020B0604020202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dirty="0"/>
              <a:t>Title of the </a:t>
            </a:r>
            <a:r>
              <a:rPr lang="it-IT" dirty="0" err="1"/>
              <a:t>paragraph</a:t>
            </a:r>
            <a:r>
              <a:rPr lang="it-IT" dirty="0"/>
              <a:t> </a:t>
            </a:r>
          </a:p>
          <a:p>
            <a:pPr lvl="0"/>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6261198" y="1778000"/>
            <a:ext cx="5092602" cy="45797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9" name="Rettangolo 8">
            <a:extLst>
              <a:ext uri="{FF2B5EF4-FFF2-40B4-BE49-F238E27FC236}">
                <a16:creationId xmlns:a16="http://schemas.microsoft.com/office/drawing/2014/main" id="{45A82D48-68B9-B045-9774-43749380E0D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EFFF4F8E-721E-6144-A67D-5AD1643F59B9}"/>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F2748495-0241-1C46-A676-5AB6971E50A2}"/>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542941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1 graph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1" y="6363031"/>
            <a:ext cx="12191999" cy="365125"/>
          </a:xfrm>
          <a:prstGeom prst="rect">
            <a:avLst/>
          </a:prstGeom>
        </p:spPr>
        <p:txBody>
          <a:bodyPr/>
          <a:lstStyle/>
          <a:p>
            <a:fld id="{2D0AA5EB-64AB-BF41-92BE-B61D8618F692}" type="slidenum">
              <a:rPr lang="it-IT" smtClean="0"/>
              <a:t>‹#›</a:t>
            </a:fld>
            <a:endParaRPr lang="it-IT"/>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8000"/>
            <a:ext cx="10515599" cy="457993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10515600"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8" name="Rettangolo 7">
            <a:extLst>
              <a:ext uri="{FF2B5EF4-FFF2-40B4-BE49-F238E27FC236}">
                <a16:creationId xmlns:a16="http://schemas.microsoft.com/office/drawing/2014/main" id="{D30803BB-B9A9-FD4E-88E7-7CAFB4D4A89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75D3729-A04A-B242-B84C-CEFFA4403F4C}"/>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A1114575-2E12-F04D-AB74-6C6C4F5BD54C}"/>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328827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ragraph + text double coloumn">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838200" y="1384300"/>
            <a:ext cx="5092602" cy="49734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4" name="Segnaposto testo 3">
            <a:extLst>
              <a:ext uri="{FF2B5EF4-FFF2-40B4-BE49-F238E27FC236}">
                <a16:creationId xmlns:a16="http://schemas.microsoft.com/office/drawing/2014/main" id="{2C6A36E3-63DA-454F-8F6F-7A744F531E4C}"/>
              </a:ext>
            </a:extLst>
          </p:cNvPr>
          <p:cNvSpPr>
            <a:spLocks noGrp="1"/>
          </p:cNvSpPr>
          <p:nvPr>
            <p:ph type="body" sz="quarter" idx="17" hasCustomPrompt="1"/>
          </p:nvPr>
        </p:nvSpPr>
        <p:spPr>
          <a:xfrm>
            <a:off x="6261198" y="1384300"/>
            <a:ext cx="5092602" cy="4973638"/>
          </a:xfrm>
          <a:prstGeom prst="rect">
            <a:avLst/>
          </a:prstGeom>
        </p:spPr>
        <p:txBody>
          <a:bodyPr/>
          <a:lstStyle>
            <a:lvl1pPr marL="0" indent="0" algn="l">
              <a:buNone/>
              <a:defRPr sz="2000"/>
            </a:lvl1pPr>
          </a:lstStyle>
          <a:p>
            <a:pPr lvl="0"/>
            <a:r>
              <a:rPr lang="it-IT" dirty="0"/>
              <a:t>Text</a:t>
            </a:r>
          </a:p>
        </p:txBody>
      </p:sp>
      <p:sp>
        <p:nvSpPr>
          <p:cNvPr id="10" name="Rettangolo 9">
            <a:extLst>
              <a:ext uri="{FF2B5EF4-FFF2-40B4-BE49-F238E27FC236}">
                <a16:creationId xmlns:a16="http://schemas.microsoft.com/office/drawing/2014/main" id="{AC671013-D3A7-3642-BEF4-A4E0E505B13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7B82A31-9C11-704E-B670-D8D13BC736C0}"/>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37A1F803-C41B-6446-8E7C-6A678EE0148B}"/>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4074676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5576887"/>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10" name="Ovale 9">
            <a:extLst>
              <a:ext uri="{FF2B5EF4-FFF2-40B4-BE49-F238E27FC236}">
                <a16:creationId xmlns:a16="http://schemas.microsoft.com/office/drawing/2014/main" id="{2D234BFE-A864-344E-8734-7A3AD60328F5}"/>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4" name="Segnaposto tabella 3">
            <a:extLst>
              <a:ext uri="{FF2B5EF4-FFF2-40B4-BE49-F238E27FC236}">
                <a16:creationId xmlns:a16="http://schemas.microsoft.com/office/drawing/2014/main" id="{7BBAF19B-6028-2D4B-9293-309735FD92AD}"/>
              </a:ext>
            </a:extLst>
          </p:cNvPr>
          <p:cNvSpPr>
            <a:spLocks noGrp="1"/>
          </p:cNvSpPr>
          <p:nvPr>
            <p:ph type="tbl" sz="quarter" idx="13" hasCustomPrompt="1"/>
          </p:nvPr>
        </p:nvSpPr>
        <p:spPr>
          <a:xfrm>
            <a:off x="6240463" y="1161535"/>
            <a:ext cx="5111750" cy="4999553"/>
          </a:xfrm>
          <a:prstGeom prst="rect">
            <a:avLst/>
          </a:prstGeom>
        </p:spPr>
        <p:txBody>
          <a:bodyPr>
            <a:normAutofit/>
          </a:bodyPr>
          <a:lstStyle>
            <a:lvl1pPr marL="0" indent="0">
              <a:buFontTx/>
              <a:buNone/>
              <a:defRPr sz="2400"/>
            </a:lvl1pPr>
          </a:lstStyle>
          <a:p>
            <a:r>
              <a:rPr lang="it-IT" dirty="0"/>
              <a:t>INSERT TABLE</a:t>
            </a:r>
          </a:p>
        </p:txBody>
      </p:sp>
      <p:sp>
        <p:nvSpPr>
          <p:cNvPr id="7" name="Rettangolo 6">
            <a:extLst>
              <a:ext uri="{FF2B5EF4-FFF2-40B4-BE49-F238E27FC236}">
                <a16:creationId xmlns:a16="http://schemas.microsoft.com/office/drawing/2014/main" id="{20CA2B10-5A17-E141-A090-2089D425489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8B4AD65-6E8E-E640-B8B0-7D4D7BBD52D9}"/>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E5FE4FF7-4BFE-3847-89C8-BE1DEC7E0E81}"/>
              </a:ext>
            </a:extLst>
          </p:cNvPr>
          <p:cNvSpPr>
            <a:spLocks noGrp="1"/>
          </p:cNvSpPr>
          <p:nvPr>
            <p:ph type="body" sz="quarter" idx="14" hasCustomPrompt="1"/>
          </p:nvPr>
        </p:nvSpPr>
        <p:spPr>
          <a:xfrm>
            <a:off x="6240463" y="584200"/>
            <a:ext cx="5076825" cy="313724"/>
          </a:xfrm>
          <a:prstGeom prst="rect">
            <a:avLst/>
          </a:prstGeom>
          <a:solidFill>
            <a:schemeClr val="tx2"/>
          </a:solidFill>
        </p:spPr>
        <p:txBody>
          <a:bodyPr/>
          <a:lstStyle>
            <a:lvl1pPr marL="0" indent="0">
              <a:buNone/>
              <a:defRPr sz="18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it-IT" dirty="0" err="1"/>
              <a:t>Name</a:t>
            </a:r>
            <a:r>
              <a:rPr lang="it-IT" dirty="0"/>
              <a:t> of the </a:t>
            </a:r>
            <a:r>
              <a:rPr lang="it-IT" dirty="0" err="1"/>
              <a:t>table</a:t>
            </a:r>
            <a:endParaRPr lang="it-IT" dirty="0"/>
          </a:p>
        </p:txBody>
      </p:sp>
    </p:spTree>
    <p:extLst>
      <p:ext uri="{BB962C8B-B14F-4D97-AF65-F5344CB8AC3E}">
        <p14:creationId xmlns:p14="http://schemas.microsoft.com/office/powerpoint/2010/main" val="1426620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Stories_title + text">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9F58D3-7068-F34D-8D78-464CA804824C}"/>
              </a:ext>
            </a:extLst>
          </p:cNvPr>
          <p:cNvSpPr/>
          <p:nvPr userDrawn="1"/>
        </p:nvSpPr>
        <p:spPr>
          <a:xfrm>
            <a:off x="0" y="-1"/>
            <a:ext cx="5257800" cy="3764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8960C2D8-5BAE-8848-BD3A-AC2C2544D9D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2" name="Titolo 1">
            <a:extLst>
              <a:ext uri="{FF2B5EF4-FFF2-40B4-BE49-F238E27FC236}">
                <a16:creationId xmlns:a16="http://schemas.microsoft.com/office/drawing/2014/main" id="{798F54C3-7A08-E147-AB5B-11B2B6AA89B7}"/>
              </a:ext>
            </a:extLst>
          </p:cNvPr>
          <p:cNvSpPr>
            <a:spLocks noGrp="1"/>
          </p:cNvSpPr>
          <p:nvPr>
            <p:ph type="title" hasCustomPrompt="1"/>
          </p:nvPr>
        </p:nvSpPr>
        <p:spPr>
          <a:xfrm>
            <a:off x="838200" y="853698"/>
            <a:ext cx="4102100" cy="2734100"/>
          </a:xfrm>
          <a:prstGeom prst="rect">
            <a:avLst/>
          </a:prstGeom>
        </p:spPr>
        <p:txBody>
          <a:bodyPr anchor="t"/>
          <a:lstStyle>
            <a:lvl1pPr algn="l">
              <a:defRPr>
                <a:solidFill>
                  <a:schemeClr val="bg1"/>
                </a:solidFill>
              </a:defRPr>
            </a:lvl1pPr>
          </a:lstStyle>
          <a:p>
            <a:r>
              <a:rPr lang="it-IT" dirty="0"/>
              <a:t>WRITE TITLE HERE</a:t>
            </a:r>
          </a:p>
        </p:txBody>
      </p:sp>
      <p:sp>
        <p:nvSpPr>
          <p:cNvPr id="7" name="Segnaposto testo 6">
            <a:extLst>
              <a:ext uri="{FF2B5EF4-FFF2-40B4-BE49-F238E27FC236}">
                <a16:creationId xmlns:a16="http://schemas.microsoft.com/office/drawing/2014/main" id="{E0D9FA45-81CD-244B-BF48-ACA53FC61C59}"/>
              </a:ext>
            </a:extLst>
          </p:cNvPr>
          <p:cNvSpPr>
            <a:spLocks noGrp="1"/>
          </p:cNvSpPr>
          <p:nvPr>
            <p:ph type="body" sz="quarter" idx="13" hasCustomPrompt="1"/>
          </p:nvPr>
        </p:nvSpPr>
        <p:spPr>
          <a:xfrm>
            <a:off x="839788" y="4038600"/>
            <a:ext cx="4418012" cy="2184400"/>
          </a:xfrm>
          <a:prstGeom prst="rect">
            <a:avLst/>
          </a:prstGeom>
        </p:spPr>
        <p:txBody>
          <a:bodyPr>
            <a:normAutofit/>
          </a:bodyPr>
          <a:lstStyle>
            <a:lvl1pPr marL="0" indent="0">
              <a:buFontTx/>
              <a:buNone/>
              <a:defRPr sz="2400" b="1" i="0">
                <a:solidFill>
                  <a:schemeClr val="tx2"/>
                </a:solidFill>
                <a:latin typeface="Arial Narrow" panose="020B0604020202020204" pitchFamily="34" charset="0"/>
                <a:cs typeface="Arial Narrow" panose="020B0604020202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dirty="0" err="1"/>
              <a:t>Insert</a:t>
            </a:r>
            <a:r>
              <a:rPr lang="it-IT" dirty="0"/>
              <a:t> </a:t>
            </a:r>
            <a:r>
              <a:rPr lang="it-IT" dirty="0" err="1"/>
              <a:t>subordinated</a:t>
            </a:r>
            <a:r>
              <a:rPr lang="it-IT" dirty="0"/>
              <a:t> text</a:t>
            </a:r>
          </a:p>
        </p:txBody>
      </p:sp>
      <p:sp>
        <p:nvSpPr>
          <p:cNvPr id="9" name="Segnaposto testo 8">
            <a:extLst>
              <a:ext uri="{FF2B5EF4-FFF2-40B4-BE49-F238E27FC236}">
                <a16:creationId xmlns:a16="http://schemas.microsoft.com/office/drawing/2014/main" id="{EF982C4F-8147-0A44-9573-4CF4AD17288C}"/>
              </a:ext>
            </a:extLst>
          </p:cNvPr>
          <p:cNvSpPr>
            <a:spLocks noGrp="1"/>
          </p:cNvSpPr>
          <p:nvPr>
            <p:ph type="body" sz="quarter" idx="14" hasCustomPrompt="1"/>
          </p:nvPr>
        </p:nvSpPr>
        <p:spPr>
          <a:xfrm>
            <a:off x="5422899" y="495300"/>
            <a:ext cx="5929313" cy="5727700"/>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stStyle>
          <a:p>
            <a:pPr lvl="0"/>
            <a:r>
              <a:rPr lang="it-IT" dirty="0"/>
              <a:t>Text</a:t>
            </a:r>
          </a:p>
        </p:txBody>
      </p:sp>
      <p:sp>
        <p:nvSpPr>
          <p:cNvPr id="4" name="Segnaposto testo 3">
            <a:extLst>
              <a:ext uri="{FF2B5EF4-FFF2-40B4-BE49-F238E27FC236}">
                <a16:creationId xmlns:a16="http://schemas.microsoft.com/office/drawing/2014/main" id="{6C96F4BC-3365-4242-9C55-DCC8654F7F15}"/>
              </a:ext>
            </a:extLst>
          </p:cNvPr>
          <p:cNvSpPr>
            <a:spLocks noGrp="1"/>
          </p:cNvSpPr>
          <p:nvPr>
            <p:ph type="body" sz="quarter" idx="15" hasCustomPrompt="1"/>
          </p:nvPr>
        </p:nvSpPr>
        <p:spPr>
          <a:xfrm>
            <a:off x="839788" y="495300"/>
            <a:ext cx="4116387" cy="223631"/>
          </a:xfrm>
          <a:prstGeom prst="rect">
            <a:avLst/>
          </a:prstGeom>
        </p:spPr>
        <p:txBody>
          <a:bodyPr>
            <a:normAutofit/>
          </a:bodyPr>
          <a:lstStyle>
            <a:lvl1pPr marL="0" indent="0">
              <a:buNone/>
              <a:defRPr sz="1400" b="1" i="0">
                <a:solidFill>
                  <a:schemeClr val="bg2"/>
                </a:solidFill>
                <a:latin typeface="Arial" panose="020B0604020202020204" pitchFamily="34" charset="0"/>
                <a:cs typeface="Arial" panose="020B0604020202020204" pitchFamily="34" charset="0"/>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it-IT" dirty="0"/>
              <a:t>#1 Story: </a:t>
            </a:r>
            <a:r>
              <a:rPr lang="it-IT" dirty="0" err="1"/>
              <a:t>name</a:t>
            </a:r>
            <a:r>
              <a:rPr lang="it-IT" dirty="0"/>
              <a:t> of the story</a:t>
            </a:r>
          </a:p>
        </p:txBody>
      </p:sp>
      <p:sp>
        <p:nvSpPr>
          <p:cNvPr id="10" name="Rettangolo 9">
            <a:extLst>
              <a:ext uri="{FF2B5EF4-FFF2-40B4-BE49-F238E27FC236}">
                <a16:creationId xmlns:a16="http://schemas.microsoft.com/office/drawing/2014/main" id="{B981F025-A70E-544E-AAB5-CF17584E7A6F}"/>
              </a:ext>
            </a:extLst>
          </p:cNvPr>
          <p:cNvSpPr/>
          <p:nvPr userDrawn="1"/>
        </p:nvSpPr>
        <p:spPr>
          <a:xfrm>
            <a:off x="0" y="3770945"/>
            <a:ext cx="215900" cy="30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A3DBAB4-C5C8-3942-972D-6368DD2D49D7}"/>
              </a:ext>
            </a:extLst>
          </p:cNvPr>
          <p:cNvSpPr/>
          <p:nvPr userDrawn="1"/>
        </p:nvSpPr>
        <p:spPr>
          <a:xfrm>
            <a:off x="11976100" y="0"/>
            <a:ext cx="2159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57592A7-D082-D041-976E-1BBCB92876FD}"/>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006372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 Stories_title + text">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9F58D3-7068-F34D-8D78-464CA804824C}"/>
              </a:ext>
            </a:extLst>
          </p:cNvPr>
          <p:cNvSpPr/>
          <p:nvPr userDrawn="1"/>
        </p:nvSpPr>
        <p:spPr>
          <a:xfrm>
            <a:off x="0" y="0"/>
            <a:ext cx="5257800" cy="789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8960C2D8-5BAE-8848-BD3A-AC2C2544D9D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9" name="Segnaposto testo 8">
            <a:extLst>
              <a:ext uri="{FF2B5EF4-FFF2-40B4-BE49-F238E27FC236}">
                <a16:creationId xmlns:a16="http://schemas.microsoft.com/office/drawing/2014/main" id="{EF982C4F-8147-0A44-9573-4CF4AD17288C}"/>
              </a:ext>
            </a:extLst>
          </p:cNvPr>
          <p:cNvSpPr>
            <a:spLocks noGrp="1"/>
          </p:cNvSpPr>
          <p:nvPr>
            <p:ph type="body" sz="quarter" idx="14" hasCustomPrompt="1"/>
          </p:nvPr>
        </p:nvSpPr>
        <p:spPr>
          <a:xfrm>
            <a:off x="839788" y="983152"/>
            <a:ext cx="5076825" cy="5239848"/>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stStyle>
          <a:p>
            <a:pPr lvl="0"/>
            <a:r>
              <a:rPr lang="it-IT" dirty="0"/>
              <a:t>Text</a:t>
            </a:r>
          </a:p>
        </p:txBody>
      </p:sp>
      <p:sp>
        <p:nvSpPr>
          <p:cNvPr id="10" name="Rettangolo 9">
            <a:extLst>
              <a:ext uri="{FF2B5EF4-FFF2-40B4-BE49-F238E27FC236}">
                <a16:creationId xmlns:a16="http://schemas.microsoft.com/office/drawing/2014/main" id="{B981F025-A70E-544E-AAB5-CF17584E7A6F}"/>
              </a:ext>
            </a:extLst>
          </p:cNvPr>
          <p:cNvSpPr/>
          <p:nvPr userDrawn="1"/>
        </p:nvSpPr>
        <p:spPr>
          <a:xfrm>
            <a:off x="0" y="3770945"/>
            <a:ext cx="215900" cy="30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A3DBAB4-C5C8-3942-972D-6368DD2D49D7}"/>
              </a:ext>
            </a:extLst>
          </p:cNvPr>
          <p:cNvSpPr/>
          <p:nvPr userDrawn="1"/>
        </p:nvSpPr>
        <p:spPr>
          <a:xfrm>
            <a:off x="11976100" y="0"/>
            <a:ext cx="2159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57592A7-D082-D041-976E-1BBCB92876FD}"/>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8" name="Segnaposto testo 7">
            <a:extLst>
              <a:ext uri="{FF2B5EF4-FFF2-40B4-BE49-F238E27FC236}">
                <a16:creationId xmlns:a16="http://schemas.microsoft.com/office/drawing/2014/main" id="{C011188E-88C4-BC40-909A-AB449C2CE19B}"/>
              </a:ext>
            </a:extLst>
          </p:cNvPr>
          <p:cNvSpPr>
            <a:spLocks noGrp="1"/>
          </p:cNvSpPr>
          <p:nvPr>
            <p:ph type="body" sz="quarter" idx="16" hasCustomPrompt="1"/>
          </p:nvPr>
        </p:nvSpPr>
        <p:spPr>
          <a:xfrm>
            <a:off x="6240463" y="982663"/>
            <a:ext cx="5111750" cy="5232400"/>
          </a:xfrm>
          <a:prstGeom prst="rect">
            <a:avLst/>
          </a:prstGeom>
        </p:spPr>
        <p:txBody>
          <a:bodyPr/>
          <a:lstStyle>
            <a:lvl1pPr marL="0" indent="0">
              <a:buNone/>
              <a:defRPr sz="2000"/>
            </a:lvl1pPr>
          </a:lstStyle>
          <a:p>
            <a:pPr lvl="0"/>
            <a:r>
              <a:rPr lang="it-IT" dirty="0"/>
              <a:t>Text</a:t>
            </a:r>
          </a:p>
        </p:txBody>
      </p:sp>
      <p:sp>
        <p:nvSpPr>
          <p:cNvPr id="13" name="Segnaposto testo 3">
            <a:extLst>
              <a:ext uri="{FF2B5EF4-FFF2-40B4-BE49-F238E27FC236}">
                <a16:creationId xmlns:a16="http://schemas.microsoft.com/office/drawing/2014/main" id="{29F59DC1-79B9-9541-A394-EBC15C880EDA}"/>
              </a:ext>
            </a:extLst>
          </p:cNvPr>
          <p:cNvSpPr>
            <a:spLocks noGrp="1"/>
          </p:cNvSpPr>
          <p:nvPr>
            <p:ph type="body" sz="quarter" idx="15" hasCustomPrompt="1"/>
          </p:nvPr>
        </p:nvSpPr>
        <p:spPr>
          <a:xfrm>
            <a:off x="839788" y="495300"/>
            <a:ext cx="4116387" cy="223631"/>
          </a:xfrm>
          <a:prstGeom prst="rect">
            <a:avLst/>
          </a:prstGeom>
        </p:spPr>
        <p:txBody>
          <a:bodyPr>
            <a:normAutofit/>
          </a:bodyPr>
          <a:lstStyle>
            <a:lvl1pPr marL="0" indent="0">
              <a:buNone/>
              <a:defRPr sz="1400" b="1" i="0">
                <a:solidFill>
                  <a:schemeClr val="bg2"/>
                </a:solidFill>
                <a:latin typeface="Arial" panose="020B0604020202020204" pitchFamily="34" charset="0"/>
                <a:cs typeface="Arial" panose="020B0604020202020204" pitchFamily="34" charset="0"/>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it-IT" dirty="0"/>
              <a:t>#1 Story: </a:t>
            </a:r>
            <a:r>
              <a:rPr lang="it-IT" dirty="0" err="1"/>
              <a:t>name</a:t>
            </a:r>
            <a:r>
              <a:rPr lang="it-IT" dirty="0"/>
              <a:t> of the story</a:t>
            </a:r>
          </a:p>
        </p:txBody>
      </p:sp>
    </p:spTree>
    <p:extLst>
      <p:ext uri="{BB962C8B-B14F-4D97-AF65-F5344CB8AC3E}">
        <p14:creationId xmlns:p14="http://schemas.microsoft.com/office/powerpoint/2010/main" val="2380513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5577285"/>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6502400" y="3771900"/>
            <a:ext cx="5689600" cy="3086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6502400" y="0"/>
            <a:ext cx="4849812" cy="6161484"/>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463786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 Title + text">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1400432"/>
            <a:ext cx="5076825" cy="4761053"/>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6502400" y="3771900"/>
            <a:ext cx="5689600" cy="3086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6502400" y="1400432"/>
            <a:ext cx="4849812" cy="4761052"/>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4" name="Segnaposto testo 3">
            <a:extLst>
              <a:ext uri="{FF2B5EF4-FFF2-40B4-BE49-F238E27FC236}">
                <a16:creationId xmlns:a16="http://schemas.microsoft.com/office/drawing/2014/main" id="{44775C27-CA16-B444-9F75-4EC773D89F67}"/>
              </a:ext>
            </a:extLst>
          </p:cNvPr>
          <p:cNvSpPr>
            <a:spLocks noGrp="1"/>
          </p:cNvSpPr>
          <p:nvPr>
            <p:ph type="body" sz="quarter" idx="14" hasCustomPrompt="1"/>
          </p:nvPr>
        </p:nvSpPr>
        <p:spPr>
          <a:xfrm>
            <a:off x="839788" y="356992"/>
            <a:ext cx="10512425" cy="722508"/>
          </a:xfrm>
          <a:prstGeom prst="rect">
            <a:avLst/>
          </a:prstGeom>
        </p:spPr>
        <p:txBody>
          <a:bodyPr/>
          <a:lstStyle>
            <a:lvl1pPr marL="0" indent="0" algn="ctr">
              <a:buNone/>
              <a:defRPr sz="4400" b="1" i="0">
                <a:solidFill>
                  <a:schemeClr val="tx2"/>
                </a:solidFill>
                <a:latin typeface="Arial Narrow" panose="020B0604020202020204" pitchFamily="34" charset="0"/>
                <a:cs typeface="Arial Narrow" panose="020B0604020202020204" pitchFamily="34" charset="0"/>
              </a:defRPr>
            </a:lvl1pPr>
          </a:lstStyle>
          <a:p>
            <a:pPr lvl="0"/>
            <a:r>
              <a:rPr lang="it-IT" dirty="0"/>
              <a:t>Write </a:t>
            </a:r>
            <a:r>
              <a:rPr lang="it-IT" dirty="0" err="1"/>
              <a:t>here</a:t>
            </a:r>
            <a:r>
              <a:rPr lang="it-IT" dirty="0"/>
              <a:t> </a:t>
            </a:r>
            <a:r>
              <a:rPr lang="it-IT" dirty="0" err="1"/>
              <a:t>title</a:t>
            </a:r>
            <a:r>
              <a:rPr lang="it-IT" dirty="0"/>
              <a:t> </a:t>
            </a:r>
          </a:p>
        </p:txBody>
      </p:sp>
    </p:spTree>
    <p:extLst>
      <p:ext uri="{BB962C8B-B14F-4D97-AF65-F5344CB8AC3E}">
        <p14:creationId xmlns:p14="http://schemas.microsoft.com/office/powerpoint/2010/main" val="4192008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839788" y="0"/>
            <a:ext cx="10512424" cy="6161484"/>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3322426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pic>
        <p:nvPicPr>
          <p:cNvPr id="9" name="Immagine 8">
            <a:extLst>
              <a:ext uri="{FF2B5EF4-FFF2-40B4-BE49-F238E27FC236}">
                <a16:creationId xmlns:a16="http://schemas.microsoft.com/office/drawing/2014/main" id="{F1E0AACF-D32C-D243-84C0-F7671E7DF9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38732" y="2870113"/>
            <a:ext cx="896712" cy="1171184"/>
          </a:xfrm>
          <a:prstGeom prst="rect">
            <a:avLst/>
          </a:prstGeom>
        </p:spPr>
      </p:pic>
      <p:pic>
        <p:nvPicPr>
          <p:cNvPr id="12" name="Immagine 11" descr="Immagine che contiene cielo notturno&#10;&#10;Descrizione generata automaticamente">
            <a:extLst>
              <a:ext uri="{FF2B5EF4-FFF2-40B4-BE49-F238E27FC236}">
                <a16:creationId xmlns:a16="http://schemas.microsoft.com/office/drawing/2014/main" id="{E5C25321-86A8-674A-A75C-8912FAB7C6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9834" y="1056043"/>
            <a:ext cx="1009814" cy="1171184"/>
          </a:xfrm>
          <a:prstGeom prst="rect">
            <a:avLst/>
          </a:prstGeom>
        </p:spPr>
      </p:pic>
      <p:pic>
        <p:nvPicPr>
          <p:cNvPr id="14" name="Immagine 13">
            <a:extLst>
              <a:ext uri="{FF2B5EF4-FFF2-40B4-BE49-F238E27FC236}">
                <a16:creationId xmlns:a16="http://schemas.microsoft.com/office/drawing/2014/main" id="{D0D9F28F-A9AD-3D4A-8B2B-12D1E48601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33657" y="1056043"/>
            <a:ext cx="1146627" cy="1171184"/>
          </a:xfrm>
          <a:prstGeom prst="rect">
            <a:avLst/>
          </a:prstGeom>
        </p:spPr>
      </p:pic>
      <p:pic>
        <p:nvPicPr>
          <p:cNvPr id="16" name="Immagine 15" descr="Immagine che contiene testo, cielo notturno&#10;&#10;Descrizione generata automaticamente">
            <a:extLst>
              <a:ext uri="{FF2B5EF4-FFF2-40B4-BE49-F238E27FC236}">
                <a16:creationId xmlns:a16="http://schemas.microsoft.com/office/drawing/2014/main" id="{5A2F5019-3545-2746-96A6-0E3C3A6A09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613097" y="1049283"/>
            <a:ext cx="965804" cy="1171184"/>
          </a:xfrm>
          <a:prstGeom prst="rect">
            <a:avLst/>
          </a:prstGeom>
        </p:spPr>
      </p:pic>
      <p:pic>
        <p:nvPicPr>
          <p:cNvPr id="18" name="Immagine 17" descr="Immagine che contiene elettronico, altoparlante&#10;&#10;Descrizione generata automaticamente">
            <a:extLst>
              <a:ext uri="{FF2B5EF4-FFF2-40B4-BE49-F238E27FC236}">
                <a16:creationId xmlns:a16="http://schemas.microsoft.com/office/drawing/2014/main" id="{4945B9CA-09E5-A64A-B4F0-A3C632E1B3F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885523" y="1012568"/>
            <a:ext cx="969930" cy="1171184"/>
          </a:xfrm>
          <a:prstGeom prst="rect">
            <a:avLst/>
          </a:prstGeom>
        </p:spPr>
      </p:pic>
      <p:pic>
        <p:nvPicPr>
          <p:cNvPr id="20" name="Immagine 19">
            <a:extLst>
              <a:ext uri="{FF2B5EF4-FFF2-40B4-BE49-F238E27FC236}">
                <a16:creationId xmlns:a16="http://schemas.microsoft.com/office/drawing/2014/main" id="{92A4A704-40A0-6D4E-8B9C-FB1F28A43BB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147621" y="1012568"/>
            <a:ext cx="847930" cy="1171184"/>
          </a:xfrm>
          <a:prstGeom prst="rect">
            <a:avLst/>
          </a:prstGeom>
        </p:spPr>
      </p:pic>
      <p:pic>
        <p:nvPicPr>
          <p:cNvPr id="22" name="Immagine 21">
            <a:extLst>
              <a:ext uri="{FF2B5EF4-FFF2-40B4-BE49-F238E27FC236}">
                <a16:creationId xmlns:a16="http://schemas.microsoft.com/office/drawing/2014/main" id="{A651B629-4E32-F64A-B606-99106F74314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0926" y="2966674"/>
            <a:ext cx="1171184" cy="1171184"/>
          </a:xfrm>
          <a:prstGeom prst="rect">
            <a:avLst/>
          </a:prstGeom>
        </p:spPr>
      </p:pic>
      <p:pic>
        <p:nvPicPr>
          <p:cNvPr id="24" name="Immagine 23">
            <a:extLst>
              <a:ext uri="{FF2B5EF4-FFF2-40B4-BE49-F238E27FC236}">
                <a16:creationId xmlns:a16="http://schemas.microsoft.com/office/drawing/2014/main" id="{67A0BAA9-0EC5-7D48-8A03-DCEE74005B2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305434" y="2897837"/>
            <a:ext cx="732997" cy="1171184"/>
          </a:xfrm>
          <a:prstGeom prst="rect">
            <a:avLst/>
          </a:prstGeom>
        </p:spPr>
      </p:pic>
      <p:pic>
        <p:nvPicPr>
          <p:cNvPr id="26" name="Immagine 25">
            <a:extLst>
              <a:ext uri="{FF2B5EF4-FFF2-40B4-BE49-F238E27FC236}">
                <a16:creationId xmlns:a16="http://schemas.microsoft.com/office/drawing/2014/main" id="{5355F9EE-01D4-7842-807B-8F88432E9C2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582146" y="2870113"/>
            <a:ext cx="896712" cy="1171184"/>
          </a:xfrm>
          <a:prstGeom prst="rect">
            <a:avLst/>
          </a:prstGeom>
        </p:spPr>
      </p:pic>
      <p:pic>
        <p:nvPicPr>
          <p:cNvPr id="28" name="Immagine 27" descr="Immagine che contiene silhouette, cielo notturno&#10;&#10;Descrizione generata automaticamente">
            <a:extLst>
              <a:ext uri="{FF2B5EF4-FFF2-40B4-BE49-F238E27FC236}">
                <a16:creationId xmlns:a16="http://schemas.microsoft.com/office/drawing/2014/main" id="{4C8EAA8C-1544-F34C-B3E1-9FCA02D3393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044310" y="2931392"/>
            <a:ext cx="1054552" cy="1171184"/>
          </a:xfrm>
          <a:prstGeom prst="rect">
            <a:avLst/>
          </a:prstGeom>
        </p:spPr>
      </p:pic>
      <p:pic>
        <p:nvPicPr>
          <p:cNvPr id="30" name="Immagine 29">
            <a:extLst>
              <a:ext uri="{FF2B5EF4-FFF2-40B4-BE49-F238E27FC236}">
                <a16:creationId xmlns:a16="http://schemas.microsoft.com/office/drawing/2014/main" id="{8A7AD6BC-604D-E145-9C68-3BBDD8CC9CB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065755" y="4739631"/>
            <a:ext cx="1312602" cy="1171184"/>
          </a:xfrm>
          <a:prstGeom prst="rect">
            <a:avLst/>
          </a:prstGeom>
        </p:spPr>
      </p:pic>
      <p:pic>
        <p:nvPicPr>
          <p:cNvPr id="32" name="Immagine 31">
            <a:extLst>
              <a:ext uri="{FF2B5EF4-FFF2-40B4-BE49-F238E27FC236}">
                <a16:creationId xmlns:a16="http://schemas.microsoft.com/office/drawing/2014/main" id="{2D9CCC17-7974-574C-9E36-876DBB5A701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420089" y="4819034"/>
            <a:ext cx="1220826" cy="1171184"/>
          </a:xfrm>
          <a:prstGeom prst="rect">
            <a:avLst/>
          </a:prstGeom>
        </p:spPr>
      </p:pic>
      <p:pic>
        <p:nvPicPr>
          <p:cNvPr id="34" name="Immagine 33">
            <a:extLst>
              <a:ext uri="{FF2B5EF4-FFF2-40B4-BE49-F238E27FC236}">
                <a16:creationId xmlns:a16="http://schemas.microsoft.com/office/drawing/2014/main" id="{9BA41951-D853-E24D-BB3C-CD005FC26B5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86252" y="4631401"/>
            <a:ext cx="1001671" cy="1171184"/>
          </a:xfrm>
          <a:prstGeom prst="rect">
            <a:avLst/>
          </a:prstGeom>
        </p:spPr>
      </p:pic>
    </p:spTree>
    <p:extLst>
      <p:ext uri="{BB962C8B-B14F-4D97-AF65-F5344CB8AC3E}">
        <p14:creationId xmlns:p14="http://schemas.microsoft.com/office/powerpoint/2010/main" val="2533531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1"/>
        </a:solidFill>
        <a:effectLst/>
      </p:bgPr>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D7168CD-F4E3-1A44-B227-6ABC4D0E6670}"/>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it-IT"/>
          </a:p>
        </p:txBody>
      </p:sp>
      <p:pic>
        <p:nvPicPr>
          <p:cNvPr id="5" name="Immagine 4" descr="Immagine che contiene testo, elettronico, screenshot&#10;&#10;Descrizione generata automaticamente">
            <a:extLst>
              <a:ext uri="{FF2B5EF4-FFF2-40B4-BE49-F238E27FC236}">
                <a16:creationId xmlns:a16="http://schemas.microsoft.com/office/drawing/2014/main" id="{657177D2-4B4E-AA4F-B2AF-93C404064C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magine 6" descr="Immagine che contiene testo, elettronico, screenshot&#10;&#10;Descrizione generata automaticamente">
            <a:extLst>
              <a:ext uri="{FF2B5EF4-FFF2-40B4-BE49-F238E27FC236}">
                <a16:creationId xmlns:a16="http://schemas.microsoft.com/office/drawing/2014/main" id="{7C2140A1-1B1E-5B44-A682-FB277CF6AB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489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aragraph + tex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838199" y="1384300"/>
            <a:ext cx="10514013" cy="49734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10" name="Rettangolo 9">
            <a:extLst>
              <a:ext uri="{FF2B5EF4-FFF2-40B4-BE49-F238E27FC236}">
                <a16:creationId xmlns:a16="http://schemas.microsoft.com/office/drawing/2014/main" id="{AC671013-D3A7-3642-BEF4-A4E0E505B13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7B82A31-9C11-704E-B670-D8D13BC736C0}"/>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37A1F803-C41B-6446-8E7C-6A678EE0148B}"/>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7422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box">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3000739"/>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219206" y="3757807"/>
            <a:ext cx="11972794" cy="3100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795F170F-C056-4245-B79C-ED59A008354C}"/>
              </a:ext>
            </a:extLst>
          </p:cNvPr>
          <p:cNvSpPr>
            <a:spLocks noGrp="1"/>
          </p:cNvSpPr>
          <p:nvPr>
            <p:ph type="body" sz="quarter" idx="13" hasCustomPrompt="1"/>
          </p:nvPr>
        </p:nvSpPr>
        <p:spPr>
          <a:xfrm>
            <a:off x="839788" y="4381500"/>
            <a:ext cx="10507661" cy="1803400"/>
          </a:xfrm>
          <a:prstGeom prst="rect">
            <a:avLst/>
          </a:prstGeom>
        </p:spPr>
        <p:txBody>
          <a:bodyPr>
            <a:normAutofit/>
          </a:bodyPr>
          <a:lstStyle>
            <a:lvl1pPr marL="0" indent="0">
              <a:buFontTx/>
              <a:buNone/>
              <a:defRPr sz="1200" b="1">
                <a:solidFill>
                  <a:schemeClr val="bg1"/>
                </a:solidFill>
              </a:defRPr>
            </a:lvl1pPr>
          </a:lstStyle>
          <a:p>
            <a:pPr lvl="0"/>
            <a:r>
              <a:rPr lang="it-IT" dirty="0"/>
              <a:t>Box text</a:t>
            </a:r>
          </a:p>
        </p:txBody>
      </p:sp>
      <p:sp>
        <p:nvSpPr>
          <p:cNvPr id="2" name="Titolo 1">
            <a:extLst>
              <a:ext uri="{FF2B5EF4-FFF2-40B4-BE49-F238E27FC236}">
                <a16:creationId xmlns:a16="http://schemas.microsoft.com/office/drawing/2014/main" id="{36ACAD63-6FFD-0F41-85E5-E49AEC5A5E62}"/>
              </a:ext>
            </a:extLst>
          </p:cNvPr>
          <p:cNvSpPr>
            <a:spLocks noGrp="1"/>
          </p:cNvSpPr>
          <p:nvPr>
            <p:ph type="title" hasCustomPrompt="1"/>
          </p:nvPr>
        </p:nvSpPr>
        <p:spPr>
          <a:xfrm>
            <a:off x="839788" y="4038600"/>
            <a:ext cx="10515600" cy="207791"/>
          </a:xfrm>
          <a:prstGeom prst="rect">
            <a:avLst/>
          </a:prstGeom>
          <a:solidFill>
            <a:schemeClr val="tx2"/>
          </a:solidFill>
        </p:spPr>
        <p:txBody>
          <a:bodyPr anchor="t">
            <a:noAutofit/>
          </a:bodyPr>
          <a:lstStyle>
            <a:lvl1pPr>
              <a:defRPr sz="1400" b="1" i="0">
                <a:solidFill>
                  <a:schemeClr val="bg1"/>
                </a:solidFill>
                <a:latin typeface="Arial" panose="020B0604020202020204" pitchFamily="34" charset="0"/>
                <a:cs typeface="Arial" panose="020B0604020202020204" pitchFamily="34" charset="0"/>
              </a:defRPr>
            </a:lvl1pPr>
          </a:lstStyle>
          <a:p>
            <a:r>
              <a:rPr lang="it-IT" dirty="0"/>
              <a:t>Box 1. Title Of The Box</a:t>
            </a:r>
          </a:p>
        </p:txBody>
      </p:sp>
      <p:sp>
        <p:nvSpPr>
          <p:cNvPr id="11" name="Rettangolo 10">
            <a:extLst>
              <a:ext uri="{FF2B5EF4-FFF2-40B4-BE49-F238E27FC236}">
                <a16:creationId xmlns:a16="http://schemas.microsoft.com/office/drawing/2014/main" id="{F095027C-EC93-8F4F-B5B0-7956BF67AF3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2F31200B-8B55-284E-B599-DAD16552B32E}"/>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266AEEEE-BDAF-794A-90D8-FF3AD85BE8B7}"/>
              </a:ext>
            </a:extLst>
          </p:cNvPr>
          <p:cNvSpPr>
            <a:spLocks noGrp="1"/>
          </p:cNvSpPr>
          <p:nvPr>
            <p:ph type="body" sz="quarter" idx="14" hasCustomPrompt="1"/>
          </p:nvPr>
        </p:nvSpPr>
        <p:spPr>
          <a:xfrm>
            <a:off x="6240463" y="584199"/>
            <a:ext cx="5106987" cy="3000739"/>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Text</a:t>
            </a:r>
          </a:p>
        </p:txBody>
      </p:sp>
      <p:sp>
        <p:nvSpPr>
          <p:cNvPr id="13" name="Ovale 12">
            <a:extLst>
              <a:ext uri="{FF2B5EF4-FFF2-40B4-BE49-F238E27FC236}">
                <a16:creationId xmlns:a16="http://schemas.microsoft.com/office/drawing/2014/main" id="{E90BFE27-BDCB-844F-A923-EC56563D8C33}"/>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304438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graph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8000"/>
            <a:ext cx="5078413" cy="45797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5078414"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4" name="Segnaposto grafico 3">
            <a:extLst>
              <a:ext uri="{FF2B5EF4-FFF2-40B4-BE49-F238E27FC236}">
                <a16:creationId xmlns:a16="http://schemas.microsoft.com/office/drawing/2014/main" id="{9A365EDD-FA9F-874A-907E-26E42C0CB642}"/>
              </a:ext>
            </a:extLst>
          </p:cNvPr>
          <p:cNvSpPr>
            <a:spLocks noGrp="1"/>
          </p:cNvSpPr>
          <p:nvPr>
            <p:ph type="chart" sz="quarter" idx="15" hasCustomPrompt="1"/>
          </p:nvPr>
        </p:nvSpPr>
        <p:spPr>
          <a:xfrm>
            <a:off x="6240463" y="1739900"/>
            <a:ext cx="5113337" cy="46178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p:txBody>
      </p:sp>
      <p:sp>
        <p:nvSpPr>
          <p:cNvPr id="8" name="Rettangolo 7">
            <a:extLst>
              <a:ext uri="{FF2B5EF4-FFF2-40B4-BE49-F238E27FC236}">
                <a16:creationId xmlns:a16="http://schemas.microsoft.com/office/drawing/2014/main" id="{22D0A959-902A-E748-98B6-B13A9600D369}"/>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3038F72-D325-AF44-86B1-8EEC6CF4DDFA}"/>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85F91A17-B850-D34B-93DC-E05A191EAD67}"/>
              </a:ext>
            </a:extLst>
          </p:cNvPr>
          <p:cNvSpPr>
            <a:spLocks noGrp="1"/>
          </p:cNvSpPr>
          <p:nvPr>
            <p:ph type="body" sz="quarter" idx="16" hasCustomPrompt="1"/>
          </p:nvPr>
        </p:nvSpPr>
        <p:spPr>
          <a:xfrm>
            <a:off x="6238875" y="1253869"/>
            <a:ext cx="5113337" cy="365381"/>
          </a:xfrm>
          <a:prstGeom prst="rect">
            <a:avLst/>
          </a:prstGeom>
          <a:solidFill>
            <a:schemeClr val="tx1"/>
          </a:solidFill>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vl2pPr marL="457200" indent="0">
              <a:buNone/>
              <a:defRPr sz="1200" b="1">
                <a:solidFill>
                  <a:schemeClr val="bg1"/>
                </a:solidFill>
                <a:latin typeface="Arial" panose="020B0604020202020204" pitchFamily="34" charset="0"/>
                <a:cs typeface="Arial" panose="020B0604020202020204" pitchFamily="34" charset="0"/>
              </a:defRPr>
            </a:lvl2pPr>
            <a:lvl3pPr marL="914400" indent="0">
              <a:buNone/>
              <a:defRPr sz="1200" b="1">
                <a:solidFill>
                  <a:schemeClr val="bg1"/>
                </a:solidFill>
                <a:latin typeface="Arial" panose="020B0604020202020204" pitchFamily="34" charset="0"/>
                <a:cs typeface="Arial" panose="020B0604020202020204" pitchFamily="34" charset="0"/>
              </a:defRPr>
            </a:lvl3pPr>
            <a:lvl4pPr marL="1371600" indent="0">
              <a:buNone/>
              <a:defRPr sz="1200" b="1">
                <a:solidFill>
                  <a:schemeClr val="bg1"/>
                </a:solidFill>
                <a:latin typeface="Arial" panose="020B0604020202020204" pitchFamily="34" charset="0"/>
                <a:cs typeface="Arial" panose="020B0604020202020204" pitchFamily="34" charset="0"/>
              </a:defRPr>
            </a:lvl4pPr>
            <a:lvl5pPr marL="1828800" indent="0">
              <a:buNone/>
              <a:defRPr sz="1200" b="1">
                <a:solidFill>
                  <a:schemeClr val="bg1"/>
                </a:solidFill>
                <a:latin typeface="Arial" panose="020B0604020202020204" pitchFamily="34" charset="0"/>
                <a:cs typeface="Arial" panose="020B0604020202020204" pitchFamily="34" charset="0"/>
              </a:defRPr>
            </a:lvl5pPr>
          </a:lstStyle>
          <a:p>
            <a:pPr lvl="0"/>
            <a:r>
              <a:rPr lang="it-IT" dirty="0" err="1"/>
              <a:t>Name</a:t>
            </a:r>
            <a:r>
              <a:rPr lang="it-IT" dirty="0"/>
              <a:t> of the </a:t>
            </a:r>
            <a:r>
              <a:rPr lang="it-IT" dirty="0" err="1"/>
              <a:t>graph</a:t>
            </a:r>
            <a:endParaRPr lang="it-IT" dirty="0"/>
          </a:p>
        </p:txBody>
      </p:sp>
      <p:sp>
        <p:nvSpPr>
          <p:cNvPr id="12" name="Ovale 11">
            <a:extLst>
              <a:ext uri="{FF2B5EF4-FFF2-40B4-BE49-F238E27FC236}">
                <a16:creationId xmlns:a16="http://schemas.microsoft.com/office/drawing/2014/main" id="{418BA77E-05E7-F842-8A3F-171271B6F6EE}"/>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336076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aragraph + 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7999"/>
            <a:ext cx="5092601" cy="45797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5092602"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5" name="Segnaposto testo 4">
            <a:extLst>
              <a:ext uri="{FF2B5EF4-FFF2-40B4-BE49-F238E27FC236}">
                <a16:creationId xmlns:a16="http://schemas.microsoft.com/office/drawing/2014/main" id="{5455D200-1B94-7A4B-9844-C75079441D24}"/>
              </a:ext>
            </a:extLst>
          </p:cNvPr>
          <p:cNvSpPr>
            <a:spLocks noGrp="1"/>
          </p:cNvSpPr>
          <p:nvPr>
            <p:ph type="body" sz="quarter" idx="15" hasCustomPrompt="1"/>
          </p:nvPr>
        </p:nvSpPr>
        <p:spPr>
          <a:xfrm>
            <a:off x="6261198" y="1254125"/>
            <a:ext cx="5092602" cy="365125"/>
          </a:xfrm>
          <a:prstGeom prst="rect">
            <a:avLst/>
          </a:prstGeom>
          <a:noFill/>
        </p:spPr>
        <p:txBody>
          <a:bodyPr/>
          <a:lstStyle>
            <a:lvl1pPr marL="0" indent="0">
              <a:buFontTx/>
              <a:buNone/>
              <a:defRPr sz="2000" b="1" i="0">
                <a:solidFill>
                  <a:schemeClr val="tx2"/>
                </a:solidFill>
                <a:latin typeface="Arial Narrow" panose="020B0604020202020204" pitchFamily="34" charset="0"/>
                <a:cs typeface="Arial Narrow" panose="020B0604020202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dirty="0"/>
              <a:t>Title of the </a:t>
            </a:r>
            <a:r>
              <a:rPr lang="it-IT" dirty="0" err="1"/>
              <a:t>paragraph</a:t>
            </a:r>
            <a:r>
              <a:rPr lang="it-IT" dirty="0"/>
              <a:t> </a:t>
            </a:r>
          </a:p>
          <a:p>
            <a:pPr lvl="0"/>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6261198" y="1778000"/>
            <a:ext cx="5092602" cy="45797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9" name="Rettangolo 8">
            <a:extLst>
              <a:ext uri="{FF2B5EF4-FFF2-40B4-BE49-F238E27FC236}">
                <a16:creationId xmlns:a16="http://schemas.microsoft.com/office/drawing/2014/main" id="{45A82D48-68B9-B045-9774-43749380E0D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EFFF4F8E-721E-6144-A67D-5AD1643F59B9}"/>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F2748495-0241-1C46-A676-5AB6971E50A2}"/>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09182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1 graph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1" y="6363031"/>
            <a:ext cx="12191999" cy="365125"/>
          </a:xfrm>
          <a:prstGeom prst="rect">
            <a:avLst/>
          </a:prstGeom>
        </p:spPr>
        <p:txBody>
          <a:bodyPr/>
          <a:lstStyle/>
          <a:p>
            <a:fld id="{2D0AA5EB-64AB-BF41-92BE-B61D8618F692}" type="slidenum">
              <a:rPr lang="it-IT" smtClean="0"/>
              <a:t>‹#›</a:t>
            </a:fld>
            <a:endParaRPr lang="it-IT"/>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8000"/>
            <a:ext cx="10515599" cy="457993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10515600"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8" name="Rettangolo 7">
            <a:extLst>
              <a:ext uri="{FF2B5EF4-FFF2-40B4-BE49-F238E27FC236}">
                <a16:creationId xmlns:a16="http://schemas.microsoft.com/office/drawing/2014/main" id="{D30803BB-B9A9-FD4E-88E7-7CAFB4D4A89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75D3729-A04A-B242-B84C-CEFFA4403F4C}"/>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A1114575-2E12-F04D-AB74-6C6C4F5BD54C}"/>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98774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5576887"/>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10" name="Ovale 9">
            <a:extLst>
              <a:ext uri="{FF2B5EF4-FFF2-40B4-BE49-F238E27FC236}">
                <a16:creationId xmlns:a16="http://schemas.microsoft.com/office/drawing/2014/main" id="{2D234BFE-A864-344E-8734-7A3AD60328F5}"/>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4" name="Segnaposto tabella 3">
            <a:extLst>
              <a:ext uri="{FF2B5EF4-FFF2-40B4-BE49-F238E27FC236}">
                <a16:creationId xmlns:a16="http://schemas.microsoft.com/office/drawing/2014/main" id="{7BBAF19B-6028-2D4B-9293-309735FD92AD}"/>
              </a:ext>
            </a:extLst>
          </p:cNvPr>
          <p:cNvSpPr>
            <a:spLocks noGrp="1"/>
          </p:cNvSpPr>
          <p:nvPr>
            <p:ph type="tbl" sz="quarter" idx="13" hasCustomPrompt="1"/>
          </p:nvPr>
        </p:nvSpPr>
        <p:spPr>
          <a:xfrm>
            <a:off x="6240463" y="1161535"/>
            <a:ext cx="5111750" cy="4999553"/>
          </a:xfrm>
          <a:prstGeom prst="rect">
            <a:avLst/>
          </a:prstGeom>
        </p:spPr>
        <p:txBody>
          <a:bodyPr>
            <a:normAutofit/>
          </a:bodyPr>
          <a:lstStyle>
            <a:lvl1pPr marL="0" indent="0">
              <a:buFontTx/>
              <a:buNone/>
              <a:defRPr sz="2400"/>
            </a:lvl1pPr>
          </a:lstStyle>
          <a:p>
            <a:r>
              <a:rPr lang="it-IT" dirty="0"/>
              <a:t>INSERT TABLE</a:t>
            </a:r>
          </a:p>
        </p:txBody>
      </p:sp>
      <p:sp>
        <p:nvSpPr>
          <p:cNvPr id="7" name="Rettangolo 6">
            <a:extLst>
              <a:ext uri="{FF2B5EF4-FFF2-40B4-BE49-F238E27FC236}">
                <a16:creationId xmlns:a16="http://schemas.microsoft.com/office/drawing/2014/main" id="{20CA2B10-5A17-E141-A090-2089D425489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8B4AD65-6E8E-E640-B8B0-7D4D7BBD52D9}"/>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E5FE4FF7-4BFE-3847-89C8-BE1DEC7E0E81}"/>
              </a:ext>
            </a:extLst>
          </p:cNvPr>
          <p:cNvSpPr>
            <a:spLocks noGrp="1"/>
          </p:cNvSpPr>
          <p:nvPr>
            <p:ph type="body" sz="quarter" idx="14" hasCustomPrompt="1"/>
          </p:nvPr>
        </p:nvSpPr>
        <p:spPr>
          <a:xfrm>
            <a:off x="6240463" y="584200"/>
            <a:ext cx="5076825" cy="313724"/>
          </a:xfrm>
          <a:prstGeom prst="rect">
            <a:avLst/>
          </a:prstGeom>
          <a:solidFill>
            <a:schemeClr val="tx2"/>
          </a:solidFill>
        </p:spPr>
        <p:txBody>
          <a:bodyPr/>
          <a:lstStyle>
            <a:lvl1pPr marL="0" indent="0">
              <a:buNone/>
              <a:defRPr sz="18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it-IT" dirty="0" err="1"/>
              <a:t>Name</a:t>
            </a:r>
            <a:r>
              <a:rPr lang="it-IT" dirty="0"/>
              <a:t> of the </a:t>
            </a:r>
            <a:r>
              <a:rPr lang="it-IT" dirty="0" err="1"/>
              <a:t>table</a:t>
            </a:r>
            <a:endParaRPr lang="it-IT" dirty="0"/>
          </a:p>
        </p:txBody>
      </p:sp>
    </p:spTree>
    <p:extLst>
      <p:ext uri="{BB962C8B-B14F-4D97-AF65-F5344CB8AC3E}">
        <p14:creationId xmlns:p14="http://schemas.microsoft.com/office/powerpoint/2010/main" val="271241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5C70449-F0C5-3742-A715-2A55C17C7176}"/>
              </a:ext>
            </a:extLst>
          </p:cNvPr>
          <p:cNvSpPr>
            <a:spLocks noGrp="1"/>
          </p:cNvSpPr>
          <p:nvPr>
            <p:ph type="sldNum" sz="quarter" idx="4"/>
          </p:nvPr>
        </p:nvSpPr>
        <p:spPr>
          <a:xfrm>
            <a:off x="5861098" y="6356350"/>
            <a:ext cx="469804"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fld id="{A5BA30F2-EADE-E847-915A-1E3BC37EDCB4}" type="slidenum">
              <a:rPr lang="it-IT" smtClean="0"/>
              <a:pPr/>
              <a:t>‹#›</a:t>
            </a:fld>
            <a:endParaRPr lang="it-IT" dirty="0"/>
          </a:p>
        </p:txBody>
      </p:sp>
    </p:spTree>
    <p:extLst>
      <p:ext uri="{BB962C8B-B14F-4D97-AF65-F5344CB8AC3E}">
        <p14:creationId xmlns:p14="http://schemas.microsoft.com/office/powerpoint/2010/main" val="4119323391"/>
      </p:ext>
    </p:extLst>
  </p:cSld>
  <p:clrMap bg1="lt1" tx1="dk1" bg2="lt2" tx2="dk2" accent1="accent1" accent2="accent2" accent3="accent3" accent4="accent4" accent5="accent5" accent6="accent6" hlink="hlink" folHlink="folHlink"/>
  <p:sldLayoutIdLst>
    <p:sldLayoutId id="2147483706" r:id="rId1"/>
    <p:sldLayoutId id="2147483695" r:id="rId2"/>
    <p:sldLayoutId id="2147483710" r:id="rId3"/>
    <p:sldLayoutId id="2147483715" r:id="rId4"/>
    <p:sldLayoutId id="2147483676" r:id="rId5"/>
    <p:sldLayoutId id="2147483709" r:id="rId6"/>
    <p:sldLayoutId id="2147483686" r:id="rId7"/>
    <p:sldLayoutId id="2147483693" r:id="rId8"/>
    <p:sldLayoutId id="2147483690" r:id="rId9"/>
    <p:sldLayoutId id="2147483689" r:id="rId10"/>
    <p:sldLayoutId id="2147483711" r:id="rId11"/>
    <p:sldLayoutId id="2147483687" r:id="rId12"/>
    <p:sldLayoutId id="2147483714" r:id="rId13"/>
    <p:sldLayoutId id="2147483712" r:id="rId14"/>
    <p:sldLayoutId id="2147483716" r:id="rId15"/>
    <p:sldLayoutId id="2147483713" r:id="rId16"/>
    <p:sldLayoutId id="2147483717" r:id="rId17"/>
    <p:sldLayoutId id="2147483718" r:id="rId18"/>
    <p:sldLayoutId id="2147483719" r:id="rId19"/>
    <p:sldLayoutId id="2147483720" r:id="rId20"/>
    <p:sldLayoutId id="2147483721" r:id="rId2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368" userDrawn="1">
          <p15:clr>
            <a:srgbClr val="F26B43"/>
          </p15:clr>
        </p15:guide>
        <p15:guide id="4" orient="horz" pos="3997" userDrawn="1">
          <p15:clr>
            <a:srgbClr val="F26B43"/>
          </p15:clr>
        </p15:guide>
        <p15:guide id="5" pos="3727" userDrawn="1">
          <p15:clr>
            <a:srgbClr val="F26B43"/>
          </p15:clr>
        </p15:guide>
        <p15:guide id="6" pos="39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5C70449-F0C5-3742-A715-2A55C17C7176}"/>
              </a:ext>
            </a:extLst>
          </p:cNvPr>
          <p:cNvSpPr>
            <a:spLocks noGrp="1"/>
          </p:cNvSpPr>
          <p:nvPr>
            <p:ph type="sldNum" sz="quarter" idx="4"/>
          </p:nvPr>
        </p:nvSpPr>
        <p:spPr>
          <a:xfrm>
            <a:off x="5861098" y="6356350"/>
            <a:ext cx="469804"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fld id="{A5BA30F2-EADE-E847-915A-1E3BC37EDCB4}" type="slidenum">
              <a:rPr lang="it-IT" smtClean="0"/>
              <a:pPr/>
              <a:t>‹#›</a:t>
            </a:fld>
            <a:endParaRPr lang="it-IT" dirty="0"/>
          </a:p>
        </p:txBody>
      </p:sp>
    </p:spTree>
    <p:extLst>
      <p:ext uri="{BB962C8B-B14F-4D97-AF65-F5344CB8AC3E}">
        <p14:creationId xmlns:p14="http://schemas.microsoft.com/office/powerpoint/2010/main" val="17282530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7.emf"/><Relationship Id="rId7" Type="http://schemas.openxmlformats.org/officeDocument/2006/relationships/diagramLayout" Target="../diagrams/layout3.xml"/><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Data" Target="../diagrams/data3.xml"/><Relationship Id="rId11" Type="http://schemas.openxmlformats.org/officeDocument/2006/relationships/image" Target="../media/image22.png"/><Relationship Id="rId5" Type="http://schemas.openxmlformats.org/officeDocument/2006/relationships/image" Target="../media/image39.jpeg"/><Relationship Id="rId10" Type="http://schemas.microsoft.com/office/2007/relationships/diagramDrawing" Target="../diagrams/drawing3.xml"/><Relationship Id="rId4" Type="http://schemas.openxmlformats.org/officeDocument/2006/relationships/image" Target="../media/image38.emf"/><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41.jpeg"/><Relationship Id="rId7" Type="http://schemas.openxmlformats.org/officeDocument/2006/relationships/diagramData" Target="../diagrams/data5.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4.jpeg"/><Relationship Id="rId11" Type="http://schemas.microsoft.com/office/2007/relationships/diagramDrawing" Target="../diagrams/drawing5.xml"/><Relationship Id="rId5" Type="http://schemas.openxmlformats.org/officeDocument/2006/relationships/image" Target="../media/image43.png"/><Relationship Id="rId10" Type="http://schemas.openxmlformats.org/officeDocument/2006/relationships/diagramColors" Target="../diagrams/colors5.xml"/><Relationship Id="rId4" Type="http://schemas.openxmlformats.org/officeDocument/2006/relationships/image" Target="../media/image42.jpeg"/><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microsoft.com/office/2007/relationships/diagramDrawing" Target="../diagrams/drawing6.xml"/><Relationship Id="rId3" Type="http://schemas.openxmlformats.org/officeDocument/2006/relationships/notesSlide" Target="../notesSlides/notesSlide13.xml"/><Relationship Id="rId7" Type="http://schemas.openxmlformats.org/officeDocument/2006/relationships/image" Target="../media/image45.png"/><Relationship Id="rId12" Type="http://schemas.openxmlformats.org/officeDocument/2006/relationships/diagramColors" Target="../diagrams/colors6.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diagramQuickStyle" Target="../diagrams/quickStyle6.xml"/><Relationship Id="rId5" Type="http://schemas.openxmlformats.org/officeDocument/2006/relationships/image" Target="../media/image47.jpeg"/><Relationship Id="rId10" Type="http://schemas.openxmlformats.org/officeDocument/2006/relationships/diagramLayout" Target="../diagrams/layout6.xml"/><Relationship Id="rId4" Type="http://schemas.openxmlformats.org/officeDocument/2006/relationships/image" Target="../media/image46.jpeg"/><Relationship Id="rId9"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9.jpe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59.png"/><Relationship Id="rId7" Type="http://schemas.openxmlformats.org/officeDocument/2006/relationships/diagramData" Target="../diagrams/data9.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2.jpeg"/><Relationship Id="rId11" Type="http://schemas.microsoft.com/office/2007/relationships/diagramDrawing" Target="../diagrams/drawing9.xml"/><Relationship Id="rId5" Type="http://schemas.openxmlformats.org/officeDocument/2006/relationships/image" Target="../media/image61.jpeg"/><Relationship Id="rId10" Type="http://schemas.openxmlformats.org/officeDocument/2006/relationships/diagramColors" Target="../diagrams/colors9.xml"/><Relationship Id="rId4" Type="http://schemas.openxmlformats.org/officeDocument/2006/relationships/image" Target="../media/image60.png"/><Relationship Id="rId9"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hyperlink" Target="https://apps.who.int/iris/handle/10665/328146" TargetMode="External"/><Relationship Id="rId7" Type="http://schemas.openxmlformats.org/officeDocument/2006/relationships/diagramQuickStyle" Target="../diagrams/quickStyle10.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63.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4.jpeg"/><Relationship Id="rId7" Type="http://schemas.openxmlformats.org/officeDocument/2006/relationships/diagramColors" Target="../diagrams/colors11.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hyperlink" Target="https://www.youtube.com/watch?v=E2Na8-G7NU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66.jpeg"/><Relationship Id="rId7" Type="http://schemas.openxmlformats.org/officeDocument/2006/relationships/diagramQuickStyle" Target="../diagrams/quickStyle12.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67.emf"/><Relationship Id="rId9" Type="http://schemas.microsoft.com/office/2007/relationships/diagramDrawing" Target="../diagrams/drawing1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notesSlide" Target="../notesSlides/notesSlide28.xml"/><Relationship Id="rId7" Type="http://schemas.openxmlformats.org/officeDocument/2006/relationships/image" Target="../media/image69.emf"/><Relationship Id="rId12" Type="http://schemas.microsoft.com/office/2007/relationships/diagramDrawing" Target="../diagrams/drawing13.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diagramColors" Target="../diagrams/colors13.xml"/><Relationship Id="rId5" Type="http://schemas.openxmlformats.org/officeDocument/2006/relationships/image" Target="../media/image68.emf"/><Relationship Id="rId10" Type="http://schemas.openxmlformats.org/officeDocument/2006/relationships/diagramQuickStyle" Target="../diagrams/quickStyle13.xml"/><Relationship Id="rId4" Type="http://schemas.openxmlformats.org/officeDocument/2006/relationships/oleObject" Target="../embeddings/oleObject2.bin"/><Relationship Id="rId9"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70.png"/><Relationship Id="rId7" Type="http://schemas.openxmlformats.org/officeDocument/2006/relationships/diagramQuickStyle" Target="../diagrams/quickStyle14.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56.png"/><Relationship Id="rId4" Type="http://schemas.openxmlformats.org/officeDocument/2006/relationships/image" Target="../media/image27.jpeg"/><Relationship Id="rId9" Type="http://schemas.microsoft.com/office/2007/relationships/diagramDrawing" Target="../diagrams/drawing14.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77.jpeg"/><Relationship Id="rId7" Type="http://schemas.openxmlformats.org/officeDocument/2006/relationships/diagramColors" Target="../diagrams/colors15.xml"/><Relationship Id="rId2" Type="http://schemas.openxmlformats.org/officeDocument/2006/relationships/notesSlide" Target="../notesSlides/notesSlide37.xml"/><Relationship Id="rId1" Type="http://schemas.openxmlformats.org/officeDocument/2006/relationships/slideLayout" Target="../slideLayouts/slideLayout25.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79.jpeg"/><Relationship Id="rId4" Type="http://schemas.openxmlformats.org/officeDocument/2006/relationships/diagramData" Target="../diagrams/data15.xml"/><Relationship Id="rId9" Type="http://schemas.openxmlformats.org/officeDocument/2006/relationships/image" Target="../media/image78.jpeg"/></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8.xml"/><Relationship Id="rId1" Type="http://schemas.openxmlformats.org/officeDocument/2006/relationships/slideLayout" Target="../slideLayouts/slideLayout33.xml"/><Relationship Id="rId5" Type="http://schemas.openxmlformats.org/officeDocument/2006/relationships/image" Target="../media/image82.jpeg"/><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hyperlink" Target="https://apps.who.int/iris/handle/10665/328146" TargetMode="External"/><Relationship Id="rId13" Type="http://schemas.openxmlformats.org/officeDocument/2006/relationships/hyperlink" Target="https://wedocs.unep.org/bitstream/handle/20.500.11822/8628/IETC_Compendium_Technologies_Treatment_Destruction_Healthcare_Waste.pdf?sequence=3&amp;isAllowed=y" TargetMode="External"/><Relationship Id="rId3" Type="http://schemas.openxmlformats.org/officeDocument/2006/relationships/hyperlink" Target="http://archive.basel.int/pub/techguid/tech-biomedical.pdf" TargetMode="External"/><Relationship Id="rId7" Type="http://schemas.openxmlformats.org/officeDocument/2006/relationships/hyperlink" Target="https://apps.who.int/iris/handle/10665/259491" TargetMode="External"/><Relationship Id="rId12" Type="http://schemas.openxmlformats.org/officeDocument/2006/relationships/hyperlink" Target="https://www.who.int/publications/i/item/9789240039612"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https://www.who.int/publications/i/item/9789241548564" TargetMode="External"/><Relationship Id="rId11" Type="http://schemas.openxmlformats.org/officeDocument/2006/relationships/hyperlink" Target="https://www.who.int/news-room/fact-sheets/detail/health-care-waste" TargetMode="External"/><Relationship Id="rId5" Type="http://schemas.openxmlformats.org/officeDocument/2006/relationships/hyperlink" Target="https://apps.who.int/iris/handle/10665/68354" TargetMode="External"/><Relationship Id="rId15" Type="http://schemas.openxmlformats.org/officeDocument/2006/relationships/hyperlink" Target="https://washinhcf.org/resource/summary-of-all-who-and-related-resources-on-wash-in-hcf/" TargetMode="External"/><Relationship Id="rId10" Type="http://schemas.openxmlformats.org/officeDocument/2006/relationships/hyperlink" Target="https://www.who.int/publications/i/item/WHO-2019-nCoV-IPC-WASH-2020.4" TargetMode="External"/><Relationship Id="rId4" Type="http://schemas.openxmlformats.org/officeDocument/2006/relationships/hyperlink" Target="http://chm.pops.int/Implementation/BATandBEP/BATBEPGuidelinesArticle5/tabid/187/Default.aspx" TargetMode="External"/><Relationship Id="rId9" Type="http://schemas.openxmlformats.org/officeDocument/2006/relationships/hyperlink" Target="https://greenhealthcarewaste.org/" TargetMode="External"/><Relationship Id="rId14" Type="http://schemas.openxmlformats.org/officeDocument/2006/relationships/hyperlink" Target="https://pdf.usaid.gov/pdf_docs/Pnado504.pd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87.png"/><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90.jpeg"/><Relationship Id="rId7" Type="http://schemas.openxmlformats.org/officeDocument/2006/relationships/diagramQuickStyle" Target="../diagrams/quickStyle18.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91.jpeg"/><Relationship Id="rId9" Type="http://schemas.microsoft.com/office/2007/relationships/diagramDrawing" Target="../diagrams/drawing18.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92.png"/><Relationship Id="rId7" Type="http://schemas.openxmlformats.org/officeDocument/2006/relationships/diagramQuickStyle" Target="../diagrams/quickStyle19.xm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93.png"/><Relationship Id="rId9" Type="http://schemas.microsoft.com/office/2007/relationships/diagramDrawing" Target="../diagrams/drawing19.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image" Target="../media/image94.png"/><Relationship Id="rId7" Type="http://schemas.openxmlformats.org/officeDocument/2006/relationships/diagramData" Target="../diagrams/data21.xm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97.svg"/><Relationship Id="rId11" Type="http://schemas.microsoft.com/office/2007/relationships/diagramDrawing" Target="../diagrams/drawing21.xml"/><Relationship Id="rId5" Type="http://schemas.openxmlformats.org/officeDocument/2006/relationships/image" Target="../media/image96.png"/><Relationship Id="rId10" Type="http://schemas.openxmlformats.org/officeDocument/2006/relationships/diagramColors" Target="../diagrams/colors21.xml"/><Relationship Id="rId4" Type="http://schemas.openxmlformats.org/officeDocument/2006/relationships/image" Target="../media/image95.svg"/><Relationship Id="rId9" Type="http://schemas.openxmlformats.org/officeDocument/2006/relationships/diagramQuickStyle" Target="../diagrams/quickStyle21.xml"/></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100.png"/><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hyperlink" Target="https://washinhcf.org/wp-content/uploads/2021/12/WHO_2021_Global-Analysis-of-health-care-waste-in-the-context-of-COVID-19_case-studies.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10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33.jpeg"/><Relationship Id="rId5" Type="http://schemas.openxmlformats.org/officeDocument/2006/relationships/diagramQuickStyle" Target="../diagrams/quickStyle1.xml"/><Relationship Id="rId10" Type="http://schemas.openxmlformats.org/officeDocument/2006/relationships/image" Target="../media/image32.jpeg"/><Relationship Id="rId4" Type="http://schemas.openxmlformats.org/officeDocument/2006/relationships/diagramLayout" Target="../diagrams/layout1.xml"/><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9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a:defRPr/>
            </a:pPr>
            <a:r>
              <a:rPr lang="en-US" altLang="en-US" dirty="0"/>
              <a:t>Waste minimization</a:t>
            </a:r>
            <a:endParaRPr altLang="fr-FR" dirty="0"/>
          </a:p>
        </p:txBody>
      </p:sp>
      <p:sp>
        <p:nvSpPr>
          <p:cNvPr id="57347" name="Content Placeholder 2"/>
          <p:cNvSpPr txBox="1">
            <a:spLocks/>
          </p:cNvSpPr>
          <p:nvPr/>
        </p:nvSpPr>
        <p:spPr bwMode="auto">
          <a:xfrm>
            <a:off x="4345747" y="1280546"/>
            <a:ext cx="7214882" cy="422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684213"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911225"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935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1373188"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18303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2875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27447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2019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rtl="0">
              <a:buClr>
                <a:srgbClr val="002060"/>
              </a:buClr>
              <a:buFont typeface="Arial" panose="020B0604020202020204" pitchFamily="34" charset="0"/>
              <a:buChar char="•"/>
            </a:pPr>
            <a:r>
              <a:rPr lang="en-GB" altLang="en-US" sz="2400" b="1" dirty="0">
                <a:solidFill>
                  <a:srgbClr val="09164D"/>
                </a:solidFill>
              </a:rPr>
              <a:t>Critical step!</a:t>
            </a:r>
          </a:p>
          <a:p>
            <a:pPr lvl="1">
              <a:buClr>
                <a:srgbClr val="002060"/>
              </a:buClr>
              <a:buFont typeface="Arial" panose="020B0604020202020204" pitchFamily="34" charset="0"/>
              <a:buChar char="•"/>
            </a:pPr>
            <a:r>
              <a:rPr lang="en-GB" altLang="en-US" sz="2400" dirty="0">
                <a:solidFill>
                  <a:srgbClr val="09164D"/>
                </a:solidFill>
              </a:rPr>
              <a:t>Nearly half of personal protective equipment that the UN distributed for COVID-19 was “non-essential” and not needed to keep health workers and patients safe (e.g. foot and shoe covers, some gloves)</a:t>
            </a:r>
          </a:p>
          <a:p>
            <a:pPr rtl="0">
              <a:buClr>
                <a:srgbClr val="002060"/>
              </a:buClr>
              <a:buFont typeface="Arial" panose="020B0604020202020204" pitchFamily="34" charset="0"/>
              <a:buChar char="•"/>
            </a:pPr>
            <a:endParaRPr lang="en-GB" altLang="en-US" sz="2400" dirty="0">
              <a:solidFill>
                <a:srgbClr val="09164D"/>
              </a:solidFill>
            </a:endParaRPr>
          </a:p>
          <a:p>
            <a:pPr rtl="0">
              <a:buClr>
                <a:srgbClr val="002060"/>
              </a:buClr>
              <a:buFont typeface="Arial" panose="020B0604020202020204" pitchFamily="34" charset="0"/>
              <a:buChar char="•"/>
            </a:pPr>
            <a:r>
              <a:rPr lang="en-GB" altLang="en-US" sz="2400" dirty="0">
                <a:solidFill>
                  <a:srgbClr val="09164D"/>
                </a:solidFill>
              </a:rPr>
              <a:t>Reducing packaging and use of more bio-based packaging can also reduce waste volumes (and save money)</a:t>
            </a:r>
          </a:p>
          <a:p>
            <a:pPr rtl="0">
              <a:buClr>
                <a:srgbClr val="002060"/>
              </a:buClr>
              <a:buFont typeface="Arial" panose="020B0604020202020204" pitchFamily="34" charset="0"/>
              <a:buChar char="•"/>
            </a:pPr>
            <a:endParaRPr lang="en-GB" altLang="en-US" sz="2400" dirty="0">
              <a:solidFill>
                <a:srgbClr val="09164D"/>
              </a:solidFill>
            </a:endParaRPr>
          </a:p>
          <a:p>
            <a:pPr rtl="0">
              <a:buFontTx/>
              <a:buChar char="-"/>
            </a:pPr>
            <a:endParaRPr lang="en-GB" altLang="en-US" sz="2400" dirty="0">
              <a:solidFill>
                <a:srgbClr val="09164D"/>
              </a:solidFill>
            </a:endParaRPr>
          </a:p>
        </p:txBody>
      </p:sp>
      <p:graphicFrame>
        <p:nvGraphicFramePr>
          <p:cNvPr id="13" name="Content Placeholder 3">
            <a:extLst>
              <a:ext uri="{FF2B5EF4-FFF2-40B4-BE49-F238E27FC236}">
                <a16:creationId xmlns:a16="http://schemas.microsoft.com/office/drawing/2014/main" id="{23638DA4-58A5-4270-B7FD-FEAF4691FDF4}"/>
              </a:ext>
            </a:extLst>
          </p:cNvPr>
          <p:cNvGraphicFramePr>
            <a:graphicFrameLocks/>
          </p:cNvGraphicFramePr>
          <p:nvPr>
            <p:extLst>
              <p:ext uri="{D42A27DB-BD31-4B8C-83A1-F6EECF244321}">
                <p14:modId xmlns:p14="http://schemas.microsoft.com/office/powerpoint/2010/main" val="1751249298"/>
              </p:ext>
            </p:extLst>
          </p:nvPr>
        </p:nvGraphicFramePr>
        <p:xfrm>
          <a:off x="724807" y="5755221"/>
          <a:ext cx="11233150" cy="122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D42C497-CE05-4BF7-A6F4-78CDB8DC0222}"/>
              </a:ext>
            </a:extLst>
          </p:cNvPr>
          <p:cNvSpPr>
            <a:spLocks noGrp="1"/>
          </p:cNvSpPr>
          <p:nvPr>
            <p:ph type="sldNum" sz="quarter" idx="12"/>
          </p:nvPr>
        </p:nvSpPr>
        <p:spPr/>
        <p:txBody>
          <a:bodyPr/>
          <a:lstStyle/>
          <a:p>
            <a:fld id="{2D0AA5EB-64AB-BF41-92BE-B61D8618F692}" type="slidenum">
              <a:rPr lang="it-IT" smtClean="0"/>
              <a:t>10</a:t>
            </a:fld>
            <a:endParaRPr lang="it-IT" dirty="0"/>
          </a:p>
        </p:txBody>
      </p:sp>
      <p:pic>
        <p:nvPicPr>
          <p:cNvPr id="5" name="Picture 4">
            <a:extLst>
              <a:ext uri="{FF2B5EF4-FFF2-40B4-BE49-F238E27FC236}">
                <a16:creationId xmlns:a16="http://schemas.microsoft.com/office/drawing/2014/main" id="{13B7B870-B9EF-421C-BA39-BC0EB1AEAF2C}"/>
              </a:ext>
            </a:extLst>
          </p:cNvPr>
          <p:cNvPicPr>
            <a:picLocks noChangeAspect="1"/>
          </p:cNvPicPr>
          <p:nvPr/>
        </p:nvPicPr>
        <p:blipFill>
          <a:blip r:embed="rId8"/>
          <a:stretch>
            <a:fillRect/>
          </a:stretch>
        </p:blipFill>
        <p:spPr>
          <a:xfrm>
            <a:off x="265460" y="1493551"/>
            <a:ext cx="4080287" cy="3076802"/>
          </a:xfrm>
          <a:prstGeom prst="rect">
            <a:avLst/>
          </a:prstGeom>
        </p:spPr>
      </p:pic>
    </p:spTree>
    <p:extLst>
      <p:ext uri="{BB962C8B-B14F-4D97-AF65-F5344CB8AC3E}">
        <p14:creationId xmlns:p14="http://schemas.microsoft.com/office/powerpoint/2010/main" val="199601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0DED26B-F9F7-43C9-9047-7A20E9BCDDD2}"/>
              </a:ext>
            </a:extLst>
          </p:cNvPr>
          <p:cNvGrpSpPr/>
          <p:nvPr/>
        </p:nvGrpSpPr>
        <p:grpSpPr>
          <a:xfrm>
            <a:off x="5476846" y="2861996"/>
            <a:ext cx="6671109" cy="2291212"/>
            <a:chOff x="2856830" y="2921000"/>
            <a:chExt cx="7856895" cy="2802196"/>
          </a:xfrm>
        </p:grpSpPr>
        <p:pic>
          <p:nvPicPr>
            <p:cNvPr id="21" name="Picture 6">
              <a:extLst>
                <a:ext uri="{FF2B5EF4-FFF2-40B4-BE49-F238E27FC236}">
                  <a16:creationId xmlns:a16="http://schemas.microsoft.com/office/drawing/2014/main" id="{2250476D-72B2-4813-90CE-AA8C57DCED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7544"/>
            <a:stretch/>
          </p:blipFill>
          <p:spPr bwMode="auto">
            <a:xfrm>
              <a:off x="2856830" y="2921000"/>
              <a:ext cx="5147610" cy="27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a:extLst>
                <a:ext uri="{FF2B5EF4-FFF2-40B4-BE49-F238E27FC236}">
                  <a16:creationId xmlns:a16="http://schemas.microsoft.com/office/drawing/2014/main" id="{688D5203-25C7-41A1-B9A4-59AD9C9939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7673"/>
            <a:stretch/>
          </p:blipFill>
          <p:spPr bwMode="auto">
            <a:xfrm>
              <a:off x="8039278" y="2921000"/>
              <a:ext cx="2674447" cy="280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09" name="Title 1"/>
          <p:cNvSpPr>
            <a:spLocks noGrp="1"/>
          </p:cNvSpPr>
          <p:nvPr>
            <p:ph type="title"/>
          </p:nvPr>
        </p:nvSpPr>
        <p:spPr>
          <a:xfrm>
            <a:off x="1083582" y="365125"/>
            <a:ext cx="10515600" cy="714375"/>
          </a:xfrm>
        </p:spPr>
        <p:txBody>
          <a:bodyPr/>
          <a:lstStyle/>
          <a:p>
            <a:pPr>
              <a:defRPr/>
            </a:pPr>
            <a:r>
              <a:rPr altLang="en-US" dirty="0"/>
              <a:t>Segregation</a:t>
            </a:r>
            <a:endParaRPr altLang="fr-FR" dirty="0"/>
          </a:p>
        </p:txBody>
      </p:sp>
      <p:sp>
        <p:nvSpPr>
          <p:cNvPr id="57347" name="Content Placeholder 2"/>
          <p:cNvSpPr txBox="1">
            <a:spLocks/>
          </p:cNvSpPr>
          <p:nvPr/>
        </p:nvSpPr>
        <p:spPr bwMode="auto">
          <a:xfrm>
            <a:off x="3015280" y="1078197"/>
            <a:ext cx="8948077" cy="541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684213"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911225"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935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1373188"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18303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2875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27447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2019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rtl="0">
              <a:lnSpc>
                <a:spcPct val="150000"/>
              </a:lnSpc>
              <a:buClr>
                <a:srgbClr val="002060"/>
              </a:buClr>
              <a:buFont typeface="Arial" panose="020B0604020202020204" pitchFamily="34" charset="0"/>
              <a:buChar char="•"/>
            </a:pPr>
            <a:r>
              <a:rPr lang="en-US" altLang="en-US" sz="2177" dirty="0">
                <a:solidFill>
                  <a:srgbClr val="09164D"/>
                </a:solidFill>
              </a:rPr>
              <a:t>Can significantly reduce the amount of waste that requires treatment</a:t>
            </a:r>
          </a:p>
          <a:p>
            <a:pPr rtl="0">
              <a:lnSpc>
                <a:spcPct val="150000"/>
              </a:lnSpc>
              <a:buClr>
                <a:srgbClr val="002060"/>
              </a:buClr>
              <a:buFont typeface="Arial" panose="020B0604020202020204" pitchFamily="34" charset="0"/>
              <a:buChar char="•"/>
            </a:pPr>
            <a:r>
              <a:rPr lang="en-US" altLang="en-US" sz="2177" dirty="0">
                <a:solidFill>
                  <a:srgbClr val="09164D"/>
                </a:solidFill>
              </a:rPr>
              <a:t>Segregate at source, where waste is generated </a:t>
            </a:r>
          </a:p>
          <a:p>
            <a:pPr rtl="0">
              <a:lnSpc>
                <a:spcPct val="150000"/>
              </a:lnSpc>
              <a:buClr>
                <a:srgbClr val="002060"/>
              </a:buClr>
              <a:buFont typeface="Arial" panose="020B0604020202020204" pitchFamily="34" charset="0"/>
              <a:buChar char="•"/>
            </a:pPr>
            <a:r>
              <a:rPr lang="en-US" altLang="en-US" sz="2177" dirty="0">
                <a:solidFill>
                  <a:srgbClr val="09164D"/>
                </a:solidFill>
              </a:rPr>
              <a:t>3-bin standard system:</a:t>
            </a:r>
          </a:p>
          <a:p>
            <a:pPr marL="776001" lvl="1" indent="-414635">
              <a:buClr>
                <a:srgbClr val="002060"/>
              </a:buClr>
              <a:buFont typeface="+mj-lt"/>
              <a:buAutoNum type="arabicPeriod"/>
            </a:pPr>
            <a:r>
              <a:rPr lang="en-US" altLang="en-US" sz="2177" dirty="0">
                <a:solidFill>
                  <a:srgbClr val="09164D"/>
                </a:solidFill>
              </a:rPr>
              <a:t>General</a:t>
            </a:r>
          </a:p>
          <a:p>
            <a:pPr marL="776001" lvl="1" indent="-414635">
              <a:buClr>
                <a:srgbClr val="002060"/>
              </a:buClr>
              <a:buFont typeface="+mj-lt"/>
              <a:buAutoNum type="arabicPeriod"/>
            </a:pPr>
            <a:r>
              <a:rPr lang="en-US" altLang="en-US" sz="2177" dirty="0">
                <a:solidFill>
                  <a:srgbClr val="09164D"/>
                </a:solidFill>
              </a:rPr>
              <a:t>Infectious</a:t>
            </a:r>
          </a:p>
          <a:p>
            <a:pPr marL="776001" lvl="1" indent="-414635">
              <a:buClr>
                <a:srgbClr val="002060"/>
              </a:buClr>
              <a:buFont typeface="+mj-lt"/>
              <a:buAutoNum type="arabicPeriod"/>
            </a:pPr>
            <a:r>
              <a:rPr lang="en-US" altLang="en-US" sz="2177" dirty="0">
                <a:solidFill>
                  <a:srgbClr val="09164D"/>
                </a:solidFill>
              </a:rPr>
              <a:t>Sharps</a:t>
            </a:r>
          </a:p>
          <a:p>
            <a:pPr rtl="0">
              <a:lnSpc>
                <a:spcPct val="150000"/>
              </a:lnSpc>
              <a:buFontTx/>
              <a:buChar char="-"/>
            </a:pPr>
            <a:endParaRPr lang="en-US" altLang="en-US" sz="2177" dirty="0">
              <a:solidFill>
                <a:srgbClr val="09164D"/>
              </a:solidFill>
            </a:endParaRPr>
          </a:p>
        </p:txBody>
      </p:sp>
      <p:pic>
        <p:nvPicPr>
          <p:cNvPr id="3" name="Picture 2" descr="A fire hydrant on the sidewalk&#10;&#10;Description automatically generated with medium confidence">
            <a:extLst>
              <a:ext uri="{FF2B5EF4-FFF2-40B4-BE49-F238E27FC236}">
                <a16:creationId xmlns:a16="http://schemas.microsoft.com/office/drawing/2014/main" id="{BF2EFBD5-2F77-4ED1-AFC7-FB67C9DD6D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641" y="156409"/>
            <a:ext cx="2683301" cy="4035685"/>
          </a:xfrm>
          <a:prstGeom prst="rect">
            <a:avLst/>
          </a:prstGeom>
        </p:spPr>
      </p:pic>
      <p:sp>
        <p:nvSpPr>
          <p:cNvPr id="29" name="Rectangle 8">
            <a:extLst>
              <a:ext uri="{FF2B5EF4-FFF2-40B4-BE49-F238E27FC236}">
                <a16:creationId xmlns:a16="http://schemas.microsoft.com/office/drawing/2014/main" id="{A03D28AA-3B88-44AA-B8CF-FAB5CBF1D99A}"/>
              </a:ext>
            </a:extLst>
          </p:cNvPr>
          <p:cNvSpPr>
            <a:spLocks noChangeArrowheads="1"/>
          </p:cNvSpPr>
          <p:nvPr/>
        </p:nvSpPr>
        <p:spPr bwMode="auto">
          <a:xfrm>
            <a:off x="5281810" y="5239465"/>
            <a:ext cx="2194537" cy="646331"/>
          </a:xfrm>
          <a:prstGeom prst="rect">
            <a:avLst/>
          </a:prstGeom>
          <a:solidFill>
            <a:schemeClr val="tx1"/>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rtl="0">
              <a:spcBef>
                <a:spcPct val="0"/>
              </a:spcBef>
              <a:buClrTx/>
              <a:buFontTx/>
              <a:buNone/>
            </a:pPr>
            <a:r>
              <a:rPr lang="en-US" altLang="en-US" sz="1800" dirty="0">
                <a:solidFill>
                  <a:schemeClr val="bg1"/>
                </a:solidFill>
              </a:rPr>
              <a:t>Black container (lined)</a:t>
            </a:r>
            <a:endParaRPr lang="en-CA" altLang="en-US" sz="1800" dirty="0">
              <a:solidFill>
                <a:schemeClr val="bg1"/>
              </a:solidFill>
            </a:endParaRPr>
          </a:p>
        </p:txBody>
      </p:sp>
      <p:sp>
        <p:nvSpPr>
          <p:cNvPr id="30" name="Rectangle 8">
            <a:extLst>
              <a:ext uri="{FF2B5EF4-FFF2-40B4-BE49-F238E27FC236}">
                <a16:creationId xmlns:a16="http://schemas.microsoft.com/office/drawing/2014/main" id="{B9046982-A05D-4B28-A7D0-C64AD2C54CA4}"/>
              </a:ext>
            </a:extLst>
          </p:cNvPr>
          <p:cNvSpPr>
            <a:spLocks noChangeArrowheads="1"/>
          </p:cNvSpPr>
          <p:nvPr/>
        </p:nvSpPr>
        <p:spPr bwMode="auto">
          <a:xfrm>
            <a:off x="7590070" y="5239465"/>
            <a:ext cx="2194537" cy="646331"/>
          </a:xfrm>
          <a:prstGeom prst="rect">
            <a:avLst/>
          </a:prstGeom>
          <a:solidFill>
            <a:srgbClr val="FFFF00"/>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rtl="0">
              <a:spcBef>
                <a:spcPct val="0"/>
              </a:spcBef>
              <a:buClrTx/>
              <a:buFontTx/>
              <a:buNone/>
            </a:pPr>
            <a:r>
              <a:rPr lang="en-US" altLang="en-US" sz="1800" dirty="0"/>
              <a:t>Yellow container (lined)</a:t>
            </a:r>
            <a:endParaRPr lang="en-CA" altLang="en-US" sz="1800" dirty="0"/>
          </a:p>
        </p:txBody>
      </p:sp>
      <p:sp>
        <p:nvSpPr>
          <p:cNvPr id="31" name="Rectangle 8">
            <a:extLst>
              <a:ext uri="{FF2B5EF4-FFF2-40B4-BE49-F238E27FC236}">
                <a16:creationId xmlns:a16="http://schemas.microsoft.com/office/drawing/2014/main" id="{99E08810-32DA-4583-A4E9-0298792805F0}"/>
              </a:ext>
            </a:extLst>
          </p:cNvPr>
          <p:cNvSpPr>
            <a:spLocks noChangeArrowheads="1"/>
          </p:cNvSpPr>
          <p:nvPr/>
        </p:nvSpPr>
        <p:spPr bwMode="auto">
          <a:xfrm>
            <a:off x="9877143" y="5239466"/>
            <a:ext cx="2194537" cy="646331"/>
          </a:xfrm>
          <a:prstGeom prst="rect">
            <a:avLst/>
          </a:prstGeom>
          <a:solidFill>
            <a:srgbClr val="FFFF00"/>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rtl="0">
              <a:spcBef>
                <a:spcPct val="0"/>
              </a:spcBef>
              <a:buClrTx/>
              <a:buFontTx/>
              <a:buNone/>
            </a:pPr>
            <a:r>
              <a:rPr lang="en-US" altLang="en-US" sz="1800" dirty="0"/>
              <a:t>Sharps box / Needle cutter</a:t>
            </a:r>
            <a:endParaRPr lang="en-CA" altLang="en-US" sz="1800" dirty="0"/>
          </a:p>
        </p:txBody>
      </p:sp>
      <p:graphicFrame>
        <p:nvGraphicFramePr>
          <p:cNvPr id="13" name="Content Placeholder 3">
            <a:extLst>
              <a:ext uri="{FF2B5EF4-FFF2-40B4-BE49-F238E27FC236}">
                <a16:creationId xmlns:a16="http://schemas.microsoft.com/office/drawing/2014/main" id="{23638DA4-58A5-4270-B7FD-FEAF4691FDF4}"/>
              </a:ext>
            </a:extLst>
          </p:cNvPr>
          <p:cNvGraphicFramePr>
            <a:graphicFrameLocks/>
          </p:cNvGraphicFramePr>
          <p:nvPr/>
        </p:nvGraphicFramePr>
        <p:xfrm>
          <a:off x="724807" y="5755221"/>
          <a:ext cx="11233150" cy="12207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Slide Number Placeholder 1">
            <a:extLst>
              <a:ext uri="{FF2B5EF4-FFF2-40B4-BE49-F238E27FC236}">
                <a16:creationId xmlns:a16="http://schemas.microsoft.com/office/drawing/2014/main" id="{CD42C497-CE05-4BF7-A6F4-78CDB8DC0222}"/>
              </a:ext>
            </a:extLst>
          </p:cNvPr>
          <p:cNvSpPr>
            <a:spLocks noGrp="1"/>
          </p:cNvSpPr>
          <p:nvPr>
            <p:ph type="sldNum" sz="quarter" idx="12"/>
          </p:nvPr>
        </p:nvSpPr>
        <p:spPr/>
        <p:txBody>
          <a:bodyPr/>
          <a:lstStyle/>
          <a:p>
            <a:fld id="{2D0AA5EB-64AB-BF41-92BE-B61D8618F692}" type="slidenum">
              <a:rPr lang="it-IT" smtClean="0"/>
              <a:t>11</a:t>
            </a:fld>
            <a:endParaRPr lang="it-IT" dirty="0"/>
          </a:p>
        </p:txBody>
      </p:sp>
      <p:sp>
        <p:nvSpPr>
          <p:cNvPr id="4" name="TextBox 3">
            <a:extLst>
              <a:ext uri="{FF2B5EF4-FFF2-40B4-BE49-F238E27FC236}">
                <a16:creationId xmlns:a16="http://schemas.microsoft.com/office/drawing/2014/main" id="{34B6AF34-DF4D-4B7E-8807-46241764F5E7}"/>
              </a:ext>
            </a:extLst>
          </p:cNvPr>
          <p:cNvSpPr txBox="1"/>
          <p:nvPr/>
        </p:nvSpPr>
        <p:spPr>
          <a:xfrm>
            <a:off x="3001938" y="4888395"/>
            <a:ext cx="2160127" cy="1097416"/>
          </a:xfrm>
          <a:prstGeom prst="rect">
            <a:avLst/>
          </a:prstGeom>
          <a:noFill/>
          <a:ln w="38100">
            <a:solidFill>
              <a:srgbClr val="00B050"/>
            </a:solidFill>
          </a:ln>
        </p:spPr>
        <p:txBody>
          <a:bodyPr wrap="square" rtlCol="0">
            <a:spAutoFit/>
          </a:bodyPr>
          <a:lstStyle/>
          <a:p>
            <a:pPr marL="360363" lvl="1" indent="-360363">
              <a:buClr>
                <a:srgbClr val="002060"/>
              </a:buClr>
              <a:buNone/>
            </a:pPr>
            <a:r>
              <a:rPr lang="en-US" altLang="en-US" sz="2177" b="1" dirty="0">
                <a:solidFill>
                  <a:srgbClr val="09164D"/>
                </a:solidFill>
                <a:latin typeface="Arial Narrow" panose="020B0606020202030204" pitchFamily="34" charset="0"/>
              </a:rPr>
              <a:t>+ additional bins </a:t>
            </a:r>
          </a:p>
          <a:p>
            <a:pPr marL="0" indent="0" rtl="0">
              <a:buClr>
                <a:srgbClr val="002060"/>
              </a:buClr>
              <a:buNone/>
            </a:pPr>
            <a:r>
              <a:rPr lang="en-US" altLang="en-US" sz="2177" b="1" dirty="0">
                <a:solidFill>
                  <a:srgbClr val="09164D"/>
                </a:solidFill>
                <a:latin typeface="Arial Narrow" panose="020B0606020202030204" pitchFamily="34" charset="0"/>
              </a:rPr>
              <a:t>for recycling of general waste</a:t>
            </a:r>
          </a:p>
        </p:txBody>
      </p:sp>
      <p:sp>
        <p:nvSpPr>
          <p:cNvPr id="5" name="TextBox 4">
            <a:extLst>
              <a:ext uri="{FF2B5EF4-FFF2-40B4-BE49-F238E27FC236}">
                <a16:creationId xmlns:a16="http://schemas.microsoft.com/office/drawing/2014/main" id="{0DAD4EAB-08B7-47CD-B892-65B2B43B46D0}"/>
              </a:ext>
            </a:extLst>
          </p:cNvPr>
          <p:cNvSpPr txBox="1"/>
          <p:nvPr/>
        </p:nvSpPr>
        <p:spPr>
          <a:xfrm>
            <a:off x="3929862" y="4033749"/>
            <a:ext cx="1202851" cy="400110"/>
          </a:xfrm>
          <a:prstGeom prst="rect">
            <a:avLst/>
          </a:prstGeom>
          <a:noFill/>
        </p:spPr>
        <p:txBody>
          <a:bodyPr wrap="square" rtlCol="0">
            <a:spAutoFit/>
          </a:bodyPr>
          <a:lstStyle/>
          <a:p>
            <a:pPr algn="l"/>
            <a:r>
              <a:rPr lang="en-US" sz="2000" b="1" dirty="0">
                <a:solidFill>
                  <a:schemeClr val="accent1">
                    <a:lumMod val="50000"/>
                  </a:schemeClr>
                </a:solidFill>
                <a:latin typeface="Arial" panose="020B0604020202020204" pitchFamily="34" charset="0"/>
                <a:cs typeface="Arial" panose="020B0604020202020204" pitchFamily="34" charset="0"/>
              </a:rPr>
              <a:t>Paper</a:t>
            </a:r>
          </a:p>
        </p:txBody>
      </p:sp>
      <p:sp>
        <p:nvSpPr>
          <p:cNvPr id="15" name="TextBox 14">
            <a:extLst>
              <a:ext uri="{FF2B5EF4-FFF2-40B4-BE49-F238E27FC236}">
                <a16:creationId xmlns:a16="http://schemas.microsoft.com/office/drawing/2014/main" id="{5408A22F-5CAD-4679-8022-5BAEEBDB3575}"/>
              </a:ext>
            </a:extLst>
          </p:cNvPr>
          <p:cNvSpPr txBox="1"/>
          <p:nvPr/>
        </p:nvSpPr>
        <p:spPr>
          <a:xfrm>
            <a:off x="2942942" y="4209529"/>
            <a:ext cx="1202851" cy="400110"/>
          </a:xfrm>
          <a:prstGeom prst="rect">
            <a:avLst/>
          </a:prstGeom>
          <a:noFill/>
        </p:spPr>
        <p:txBody>
          <a:bodyPr wrap="square" rtlCol="0">
            <a:spAutoFit/>
          </a:bodyPr>
          <a:lstStyle/>
          <a:p>
            <a:pPr algn="l"/>
            <a:r>
              <a:rPr lang="en-US" sz="2000" b="1" dirty="0">
                <a:solidFill>
                  <a:schemeClr val="accent5">
                    <a:lumMod val="50000"/>
                  </a:schemeClr>
                </a:solidFill>
                <a:latin typeface="Arial" panose="020B0604020202020204" pitchFamily="34" charset="0"/>
                <a:cs typeface="Arial" panose="020B0604020202020204" pitchFamily="34" charset="0"/>
              </a:rPr>
              <a:t>Plastic</a:t>
            </a:r>
          </a:p>
        </p:txBody>
      </p:sp>
      <p:sp>
        <p:nvSpPr>
          <p:cNvPr id="16" name="TextBox 15">
            <a:extLst>
              <a:ext uri="{FF2B5EF4-FFF2-40B4-BE49-F238E27FC236}">
                <a16:creationId xmlns:a16="http://schemas.microsoft.com/office/drawing/2014/main" id="{B4C1CDC9-15FB-400B-8D66-63BBA104106C}"/>
              </a:ext>
            </a:extLst>
          </p:cNvPr>
          <p:cNvSpPr txBox="1"/>
          <p:nvPr/>
        </p:nvSpPr>
        <p:spPr>
          <a:xfrm>
            <a:off x="9447502" y="972203"/>
            <a:ext cx="1202851" cy="400110"/>
          </a:xfrm>
          <a:prstGeom prst="rect">
            <a:avLst/>
          </a:prstGeom>
          <a:noFill/>
        </p:spPr>
        <p:txBody>
          <a:bodyPr wrap="square" rtlCol="0">
            <a:spAutoFit/>
          </a:bodyPr>
          <a:lstStyle/>
          <a:p>
            <a:pPr algn="l"/>
            <a:endParaRPr lang="en-US" sz="2000" b="1" dirty="0">
              <a:solidFill>
                <a:srgbClr val="00B0F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BC1FA28-F4AF-4FE1-AB76-D77AC59D9021}"/>
              </a:ext>
            </a:extLst>
          </p:cNvPr>
          <p:cNvSpPr txBox="1"/>
          <p:nvPr/>
        </p:nvSpPr>
        <p:spPr>
          <a:xfrm>
            <a:off x="4847285" y="4222787"/>
            <a:ext cx="1137962" cy="400110"/>
          </a:xfrm>
          <a:prstGeom prst="rect">
            <a:avLst/>
          </a:prstGeom>
          <a:noFill/>
        </p:spPr>
        <p:txBody>
          <a:bodyPr wrap="square" rtlCol="0">
            <a:spAutoFit/>
          </a:bodyPr>
          <a:lstStyle/>
          <a:p>
            <a:pPr algn="l"/>
            <a:r>
              <a:rPr lang="en-US" sz="2000" b="1" dirty="0">
                <a:solidFill>
                  <a:srgbClr val="00B0F0"/>
                </a:solidFill>
                <a:latin typeface="Arial" panose="020B0604020202020204" pitchFamily="34" charset="0"/>
                <a:cs typeface="Arial" panose="020B0604020202020204" pitchFamily="34" charset="0"/>
              </a:rPr>
              <a:t>Glass</a:t>
            </a:r>
          </a:p>
        </p:txBody>
      </p:sp>
      <p:cxnSp>
        <p:nvCxnSpPr>
          <p:cNvPr id="7" name="Straight Arrow Connector 6">
            <a:extLst>
              <a:ext uri="{FF2B5EF4-FFF2-40B4-BE49-F238E27FC236}">
                <a16:creationId xmlns:a16="http://schemas.microsoft.com/office/drawing/2014/main" id="{D8471E51-F0E4-4ED2-8CFB-3E24AA9A93BC}"/>
              </a:ext>
            </a:extLst>
          </p:cNvPr>
          <p:cNvCxnSpPr>
            <a:cxnSpLocks/>
            <a:stCxn id="4" idx="0"/>
          </p:cNvCxnSpPr>
          <p:nvPr/>
        </p:nvCxnSpPr>
        <p:spPr>
          <a:xfrm flipH="1" flipV="1">
            <a:off x="3537392" y="4551459"/>
            <a:ext cx="544610" cy="336936"/>
          </a:xfrm>
          <a:prstGeom prst="straightConnector1">
            <a:avLst/>
          </a:prstGeom>
          <a:ln w="28575">
            <a:solidFill>
              <a:srgbClr val="02020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AF980DD-B236-42A0-9A44-33AB474D16AC}"/>
              </a:ext>
            </a:extLst>
          </p:cNvPr>
          <p:cNvCxnSpPr>
            <a:cxnSpLocks/>
            <a:endCxn id="17" idx="1"/>
          </p:cNvCxnSpPr>
          <p:nvPr/>
        </p:nvCxnSpPr>
        <p:spPr>
          <a:xfrm flipV="1">
            <a:off x="4510216" y="4422842"/>
            <a:ext cx="337069" cy="498506"/>
          </a:xfrm>
          <a:prstGeom prst="straightConnector1">
            <a:avLst/>
          </a:prstGeom>
          <a:ln w="28575">
            <a:solidFill>
              <a:srgbClr val="020202"/>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511B2B3-68B7-5E41-94B9-799846730693}"/>
              </a:ext>
            </a:extLst>
          </p:cNvPr>
          <p:cNvPicPr>
            <a:picLocks noChangeAspect="1"/>
          </p:cNvPicPr>
          <p:nvPr/>
        </p:nvPicPr>
        <p:blipFill>
          <a:blip r:embed="rId11" cstate="screen">
            <a:biLevel thresh="75000"/>
            <a:extLst>
              <a:ext uri="{28A0092B-C50C-407E-A947-70E740481C1C}">
                <a14:useLocalDpi xmlns:a14="http://schemas.microsoft.com/office/drawing/2010/main"/>
              </a:ext>
            </a:extLst>
          </a:blip>
          <a:stretch>
            <a:fillRect/>
          </a:stretch>
        </p:blipFill>
        <p:spPr>
          <a:xfrm>
            <a:off x="9787163" y="235785"/>
            <a:ext cx="1092696" cy="952952"/>
          </a:xfrm>
          <a:prstGeom prst="rect">
            <a:avLst/>
          </a:prstGeom>
        </p:spPr>
      </p:pic>
      <p:grpSp>
        <p:nvGrpSpPr>
          <p:cNvPr id="23" name="Group 22">
            <a:extLst>
              <a:ext uri="{FF2B5EF4-FFF2-40B4-BE49-F238E27FC236}">
                <a16:creationId xmlns:a16="http://schemas.microsoft.com/office/drawing/2014/main" id="{C460BCC6-B442-2B48-A68D-339D56AA5534}"/>
              </a:ext>
            </a:extLst>
          </p:cNvPr>
          <p:cNvGrpSpPr/>
          <p:nvPr/>
        </p:nvGrpSpPr>
        <p:grpSpPr>
          <a:xfrm>
            <a:off x="10905184" y="194001"/>
            <a:ext cx="1083358" cy="1077587"/>
            <a:chOff x="10475415" y="275913"/>
            <a:chExt cx="1458677" cy="1556719"/>
          </a:xfrm>
        </p:grpSpPr>
        <p:pic>
          <p:nvPicPr>
            <p:cNvPr id="24" name="Picture 23">
              <a:extLst>
                <a:ext uri="{FF2B5EF4-FFF2-40B4-BE49-F238E27FC236}">
                  <a16:creationId xmlns:a16="http://schemas.microsoft.com/office/drawing/2014/main" id="{E573E022-EBF5-284D-B265-07A71CBF750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26" name="Content Placeholder 2">
              <a:extLst>
                <a:ext uri="{FF2B5EF4-FFF2-40B4-BE49-F238E27FC236}">
                  <a16:creationId xmlns:a16="http://schemas.microsoft.com/office/drawing/2014/main" id="{015BFC42-44C0-904C-BC67-E6F74795587E}"/>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060"/>
                  </a:solidFill>
                  <a:latin typeface="Arial" panose="020B0604020202020204" pitchFamily="34" charset="0"/>
                  <a:cs typeface="Arial" panose="020B0604020202020204" pitchFamily="34" charset="0"/>
                </a:rPr>
                <a:t>2 min</a:t>
              </a:r>
            </a:p>
          </p:txBody>
        </p:sp>
      </p:grpSp>
    </p:spTree>
    <p:extLst>
      <p:ext uri="{BB962C8B-B14F-4D97-AF65-F5344CB8AC3E}">
        <p14:creationId xmlns:p14="http://schemas.microsoft.com/office/powerpoint/2010/main" val="3996308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0CD11-6B4B-482E-A36D-E66C3E9A884E}"/>
              </a:ext>
            </a:extLst>
          </p:cNvPr>
          <p:cNvSpPr>
            <a:spLocks noGrp="1"/>
          </p:cNvSpPr>
          <p:nvPr>
            <p:ph type="body" idx="1"/>
          </p:nvPr>
        </p:nvSpPr>
        <p:spPr>
          <a:xfrm>
            <a:off x="572158" y="872523"/>
            <a:ext cx="6431046" cy="2323050"/>
          </a:xfrm>
        </p:spPr>
        <p:txBody>
          <a:bodyPr>
            <a:noAutofit/>
          </a:bodyPr>
          <a:lstStyle/>
          <a:p>
            <a:pPr marL="414635" indent="-414635">
              <a:spcBef>
                <a:spcPts val="0"/>
              </a:spcBef>
              <a:buFont typeface="Arial" panose="020B0604020202020204" pitchFamily="34" charset="0"/>
              <a:buChar char="•"/>
            </a:pPr>
            <a:r>
              <a:rPr lang="en-GB" sz="2400" dirty="0">
                <a:solidFill>
                  <a:srgbClr val="09164D"/>
                </a:solidFill>
              </a:rPr>
              <a:t>Packaging materials (paper, cardboard, plastic)</a:t>
            </a:r>
          </a:p>
          <a:p>
            <a:pPr marL="414635" indent="-414635">
              <a:spcBef>
                <a:spcPts val="0"/>
              </a:spcBef>
              <a:buFont typeface="Arial" panose="020B0604020202020204" pitchFamily="34" charset="0"/>
              <a:buChar char="•"/>
            </a:pPr>
            <a:r>
              <a:rPr lang="en-GB" sz="2400" dirty="0">
                <a:solidFill>
                  <a:srgbClr val="09164D"/>
                </a:solidFill>
              </a:rPr>
              <a:t>Plastic bottles &amp; cans </a:t>
            </a:r>
          </a:p>
          <a:p>
            <a:pPr marL="414635" indent="-414635">
              <a:spcBef>
                <a:spcPts val="0"/>
              </a:spcBef>
              <a:buFont typeface="Arial" panose="020B0604020202020204" pitchFamily="34" charset="0"/>
              <a:buChar char="•"/>
            </a:pPr>
            <a:r>
              <a:rPr lang="en-GB" sz="2400" dirty="0">
                <a:solidFill>
                  <a:srgbClr val="09164D"/>
                </a:solidFill>
              </a:rPr>
              <a:t>Food containers and organic food remains</a:t>
            </a:r>
          </a:p>
          <a:p>
            <a:pPr marL="414635" indent="-414635">
              <a:spcBef>
                <a:spcPts val="0"/>
              </a:spcBef>
              <a:buFont typeface="Arial" panose="020B0604020202020204" pitchFamily="34" charset="0"/>
              <a:buChar char="•"/>
            </a:pPr>
            <a:r>
              <a:rPr lang="en-GB" sz="2400" dirty="0">
                <a:solidFill>
                  <a:srgbClr val="09164D"/>
                </a:solidFill>
              </a:rPr>
              <a:t>Broken/old equipment or furniture (e.g. tables, chairs)</a:t>
            </a:r>
          </a:p>
          <a:p>
            <a:pPr marL="414635" indent="-414635">
              <a:buFont typeface="Arial" panose="020B0604020202020204" pitchFamily="34" charset="0"/>
              <a:buChar char="•"/>
            </a:pPr>
            <a:endParaRPr lang="en-GB" sz="2400" dirty="0">
              <a:solidFill>
                <a:srgbClr val="09164D"/>
              </a:solidFill>
            </a:endParaRPr>
          </a:p>
        </p:txBody>
      </p:sp>
      <p:sp>
        <p:nvSpPr>
          <p:cNvPr id="2" name="Title 1">
            <a:extLst>
              <a:ext uri="{FF2B5EF4-FFF2-40B4-BE49-F238E27FC236}">
                <a16:creationId xmlns:a16="http://schemas.microsoft.com/office/drawing/2014/main" id="{CE213EED-39C7-4A2B-9AD9-68394FE4FAD8}"/>
              </a:ext>
            </a:extLst>
          </p:cNvPr>
          <p:cNvSpPr>
            <a:spLocks noGrp="1"/>
          </p:cNvSpPr>
          <p:nvPr>
            <p:ph type="title" idx="4294967295"/>
          </p:nvPr>
        </p:nvSpPr>
        <p:spPr>
          <a:xfrm>
            <a:off x="1747950" y="151798"/>
            <a:ext cx="9186863" cy="720725"/>
          </a:xfrm>
        </p:spPr>
        <p:txBody>
          <a:bodyPr/>
          <a:lstStyle/>
          <a:p>
            <a:pPr algn="ctr"/>
            <a:r>
              <a:rPr lang="en-US" dirty="0">
                <a:solidFill>
                  <a:schemeClr val="tx2"/>
                </a:solidFill>
              </a:rPr>
              <a:t>Common non-hazardous waste</a:t>
            </a:r>
          </a:p>
        </p:txBody>
      </p:sp>
      <p:sp>
        <p:nvSpPr>
          <p:cNvPr id="8" name="TextBox 7">
            <a:extLst>
              <a:ext uri="{FF2B5EF4-FFF2-40B4-BE49-F238E27FC236}">
                <a16:creationId xmlns:a16="http://schemas.microsoft.com/office/drawing/2014/main" id="{588B5211-F122-4C62-AF05-B79DE8EC0C89}"/>
              </a:ext>
            </a:extLst>
          </p:cNvPr>
          <p:cNvSpPr txBox="1"/>
          <p:nvPr/>
        </p:nvSpPr>
        <p:spPr>
          <a:xfrm>
            <a:off x="572158" y="3399383"/>
            <a:ext cx="9627072" cy="2308324"/>
          </a:xfrm>
          <a:prstGeom prst="rect">
            <a:avLst/>
          </a:prstGeom>
          <a:noFill/>
        </p:spPr>
        <p:txBody>
          <a:bodyPr wrap="square">
            <a:spAutoFit/>
          </a:bodyPr>
          <a:lstStyle/>
          <a:p>
            <a:r>
              <a:rPr lang="en-US" sz="2400" b="1" dirty="0">
                <a:solidFill>
                  <a:srgbClr val="09164D"/>
                </a:solidFill>
                <a:latin typeface="Arial" panose="020B0604020202020204" pitchFamily="34" charset="0"/>
                <a:cs typeface="Arial" panose="020B0604020202020204" pitchFamily="34" charset="0"/>
              </a:rPr>
              <a:t>Dispose through:</a:t>
            </a:r>
          </a:p>
          <a:p>
            <a:pPr marL="414635" indent="-414635">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Available landfills </a:t>
            </a:r>
          </a:p>
          <a:p>
            <a:pPr marL="414635" indent="-414635">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Municipal waste disposal sites</a:t>
            </a:r>
          </a:p>
          <a:p>
            <a:pPr marL="414635" indent="-414635">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Facility waste pit</a:t>
            </a:r>
          </a:p>
          <a:p>
            <a:pPr marL="414635" indent="-414635">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Recycling </a:t>
            </a:r>
          </a:p>
          <a:p>
            <a:pPr marL="414635" indent="-414635">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Composting </a:t>
            </a:r>
          </a:p>
        </p:txBody>
      </p:sp>
      <p:pic>
        <p:nvPicPr>
          <p:cNvPr id="12" name="Picture 11" descr="A picture containing text, indoor, container, bin&#10;&#10;Description automatically generated">
            <a:extLst>
              <a:ext uri="{FF2B5EF4-FFF2-40B4-BE49-F238E27FC236}">
                <a16:creationId xmlns:a16="http://schemas.microsoft.com/office/drawing/2014/main" id="{79D9C6AA-2E40-43D8-A322-FB2A4FF617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69" y="1555084"/>
            <a:ext cx="4921468" cy="3280978"/>
          </a:xfrm>
          <a:prstGeom prst="rect">
            <a:avLst/>
          </a:prstGeom>
        </p:spPr>
      </p:pic>
      <p:sp>
        <p:nvSpPr>
          <p:cNvPr id="5" name="TextBox 4">
            <a:extLst>
              <a:ext uri="{FF2B5EF4-FFF2-40B4-BE49-F238E27FC236}">
                <a16:creationId xmlns:a16="http://schemas.microsoft.com/office/drawing/2014/main" id="{8E2660AB-0E7B-4A47-A02F-177A948E5830}"/>
              </a:ext>
            </a:extLst>
          </p:cNvPr>
          <p:cNvSpPr txBox="1"/>
          <p:nvPr/>
        </p:nvSpPr>
        <p:spPr>
          <a:xfrm>
            <a:off x="7924228" y="4888167"/>
            <a:ext cx="4267772" cy="315599"/>
          </a:xfrm>
          <a:prstGeom prst="rect">
            <a:avLst/>
          </a:prstGeom>
          <a:noFill/>
        </p:spPr>
        <p:txBody>
          <a:bodyPr wrap="square" rtlCol="0">
            <a:spAutoFit/>
          </a:bodyPr>
          <a:lstStyle/>
          <a:p>
            <a:pPr algn="ctr" rtl="0"/>
            <a:r>
              <a:rPr lang="en-US" sz="1451" i="1" dirty="0">
                <a:solidFill>
                  <a:schemeClr val="bg1"/>
                </a:solidFill>
                <a:latin typeface="Arial Narrow" panose="020B0606020202030204" pitchFamily="34" charset="0"/>
                <a:cs typeface="Arial" panose="020B0604020202020204" pitchFamily="34" charset="0"/>
              </a:rPr>
              <a:t>Example of non-hazardous waste in Nepal</a:t>
            </a:r>
          </a:p>
        </p:txBody>
      </p:sp>
      <p:graphicFrame>
        <p:nvGraphicFramePr>
          <p:cNvPr id="9" name="Content Placeholder 3">
            <a:extLst>
              <a:ext uri="{FF2B5EF4-FFF2-40B4-BE49-F238E27FC236}">
                <a16:creationId xmlns:a16="http://schemas.microsoft.com/office/drawing/2014/main" id="{807AC3E6-D07C-456C-9A50-2E63BA56DF61}"/>
              </a:ext>
            </a:extLst>
          </p:cNvPr>
          <p:cNvGraphicFramePr>
            <a:graphicFrameLocks/>
          </p:cNvGraphicFramePr>
          <p:nvPr>
            <p:extLst>
              <p:ext uri="{D42A27DB-BD31-4B8C-83A1-F6EECF244321}">
                <p14:modId xmlns:p14="http://schemas.microsoft.com/office/powerpoint/2010/main" val="876176105"/>
              </p:ext>
            </p:extLst>
          </p:nvPr>
        </p:nvGraphicFramePr>
        <p:xfrm>
          <a:off x="724806" y="5381944"/>
          <a:ext cx="11233150" cy="1220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07885BBB-5A6F-478B-A822-90F5A75B49B3}"/>
              </a:ext>
            </a:extLst>
          </p:cNvPr>
          <p:cNvSpPr>
            <a:spLocks noGrp="1"/>
          </p:cNvSpPr>
          <p:nvPr>
            <p:ph type="sldNum" sz="quarter" idx="12"/>
          </p:nvPr>
        </p:nvSpPr>
        <p:spPr/>
        <p:txBody>
          <a:bodyPr/>
          <a:lstStyle/>
          <a:p>
            <a:fld id="{2D0AA5EB-64AB-BF41-92BE-B61D8618F692}" type="slidenum">
              <a:rPr lang="it-IT" smtClean="0"/>
              <a:t>12</a:t>
            </a:fld>
            <a:endParaRPr lang="it-IT" dirty="0"/>
          </a:p>
        </p:txBody>
      </p:sp>
    </p:spTree>
    <p:extLst>
      <p:ext uri="{BB962C8B-B14F-4D97-AF65-F5344CB8AC3E}">
        <p14:creationId xmlns:p14="http://schemas.microsoft.com/office/powerpoint/2010/main" val="333246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ll, indoor, food, table&#10;&#10;Description generated with very high confidence">
            <a:extLst>
              <a:ext uri="{FF2B5EF4-FFF2-40B4-BE49-F238E27FC236}">
                <a16:creationId xmlns:a16="http://schemas.microsoft.com/office/drawing/2014/main" id="{625C97C9-51B9-40F5-AE64-66A9E50142F6}"/>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7947077" y="3862957"/>
            <a:ext cx="4121150" cy="2317750"/>
          </a:xfrm>
          <a:prstGeom prst="rect">
            <a:avLst/>
          </a:prstGeom>
          <a:ln>
            <a:noFill/>
          </a:ln>
          <a:effectLst>
            <a:outerShdw blurRad="292100" dist="139700" dir="2700000" algn="tl" rotWithShape="0">
              <a:srgbClr val="333333">
                <a:alpha val="65000"/>
              </a:srgbClr>
            </a:outerShdw>
          </a:effectLst>
        </p:spPr>
      </p:pic>
      <p:pic>
        <p:nvPicPr>
          <p:cNvPr id="4" name="Picture 10" descr="Sharpbox3">
            <a:extLst>
              <a:ext uri="{FF2B5EF4-FFF2-40B4-BE49-F238E27FC236}">
                <a16:creationId xmlns:a16="http://schemas.microsoft.com/office/drawing/2014/main" id="{7A7D03E4-64A5-4442-BA36-2977EA0274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821" y="3552608"/>
            <a:ext cx="1861937" cy="300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harps Box&#10;Sharps Box">
            <a:extLst>
              <a:ext uri="{FF2B5EF4-FFF2-40B4-BE49-F238E27FC236}">
                <a16:creationId xmlns:a16="http://schemas.microsoft.com/office/drawing/2014/main" id="{B7929182-A463-4BA6-95A9-724E6C2A852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r="8865"/>
          <a:stretch>
            <a:fillRect/>
          </a:stretch>
        </p:blipFill>
        <p:spPr bwMode="auto">
          <a:xfrm>
            <a:off x="2694262" y="3584938"/>
            <a:ext cx="2220130" cy="2873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Sharpbox4">
            <a:extLst>
              <a:ext uri="{FF2B5EF4-FFF2-40B4-BE49-F238E27FC236}">
                <a16:creationId xmlns:a16="http://schemas.microsoft.com/office/drawing/2014/main" id="{8E6A3212-40A7-41E6-9235-5747D8779BA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84164" y="3715956"/>
            <a:ext cx="2248926" cy="2611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3C26828-FA22-4E44-B162-4CACB3BC2683}"/>
              </a:ext>
            </a:extLst>
          </p:cNvPr>
          <p:cNvSpPr txBox="1"/>
          <p:nvPr/>
        </p:nvSpPr>
        <p:spPr>
          <a:xfrm>
            <a:off x="1185382" y="2082731"/>
            <a:ext cx="2884524" cy="929870"/>
          </a:xfrm>
          <a:prstGeom prst="rect">
            <a:avLst/>
          </a:prstGeom>
          <a:noFill/>
        </p:spPr>
        <p:txBody>
          <a:bodyPr wrap="square" rtlCol="0">
            <a:spAutoFit/>
          </a:bodyPr>
          <a:lstStyle/>
          <a:p>
            <a:pPr algn="ctr" rtl="0"/>
            <a:r>
              <a:rPr lang="en-US" sz="1814" b="1" dirty="0">
                <a:latin typeface="Arial" panose="020B0604020202020204" pitchFamily="34" charset="0"/>
                <a:cs typeface="Arial" panose="020B0604020202020204" pitchFamily="34" charset="0"/>
              </a:rPr>
              <a:t>Cardboard sharps box </a:t>
            </a:r>
            <a:r>
              <a:rPr lang="en-US" sz="1814" dirty="0">
                <a:latin typeface="Arial" panose="020B0604020202020204" pitchFamily="34" charset="0"/>
                <a:cs typeface="Arial" panose="020B0604020202020204" pitchFamily="34" charset="0"/>
              </a:rPr>
              <a:t>(UN standard)</a:t>
            </a:r>
          </a:p>
          <a:p>
            <a:pPr algn="ctr" rtl="0"/>
            <a:r>
              <a:rPr lang="en-US" sz="1814" dirty="0">
                <a:latin typeface="Arial" panose="020B0604020202020204" pitchFamily="34" charset="0"/>
                <a:cs typeface="Arial" panose="020B0604020202020204" pitchFamily="34" charset="0"/>
              </a:rPr>
              <a:t>Plastic sharps container </a:t>
            </a:r>
          </a:p>
        </p:txBody>
      </p:sp>
      <p:sp>
        <p:nvSpPr>
          <p:cNvPr id="12" name="TextBox 11">
            <a:extLst>
              <a:ext uri="{FF2B5EF4-FFF2-40B4-BE49-F238E27FC236}">
                <a16:creationId xmlns:a16="http://schemas.microsoft.com/office/drawing/2014/main" id="{F61D3E53-E7BA-486C-994B-E2604B85DEA3}"/>
              </a:ext>
            </a:extLst>
          </p:cNvPr>
          <p:cNvSpPr txBox="1"/>
          <p:nvPr/>
        </p:nvSpPr>
        <p:spPr>
          <a:xfrm>
            <a:off x="5139529" y="2064380"/>
            <a:ext cx="2436971" cy="1488228"/>
          </a:xfrm>
          <a:prstGeom prst="rect">
            <a:avLst/>
          </a:prstGeom>
          <a:noFill/>
        </p:spPr>
        <p:txBody>
          <a:bodyPr wrap="square" rtlCol="0">
            <a:spAutoFit/>
          </a:bodyPr>
          <a:lstStyle/>
          <a:p>
            <a:pPr algn="ctr" rtl="0"/>
            <a:r>
              <a:rPr lang="en-US" sz="1814" b="1" dirty="0">
                <a:latin typeface="Arial" panose="020B0604020202020204" pitchFamily="34" charset="0"/>
                <a:cs typeface="Arial" panose="020B0604020202020204" pitchFamily="34" charset="0"/>
              </a:rPr>
              <a:t>Needle cutter</a:t>
            </a:r>
          </a:p>
          <a:p>
            <a:pPr algn="ctr" rtl="0"/>
            <a:r>
              <a:rPr lang="en-US" sz="1814" dirty="0">
                <a:latin typeface="Arial" panose="020B0604020202020204" pitchFamily="34" charset="0"/>
                <a:cs typeface="Arial" panose="020B0604020202020204" pitchFamily="34" charset="0"/>
              </a:rPr>
              <a:t>Needle is cut from syringe body, sharps container can be used for longer</a:t>
            </a:r>
          </a:p>
        </p:txBody>
      </p:sp>
      <p:sp>
        <p:nvSpPr>
          <p:cNvPr id="14" name="TextBox 13">
            <a:extLst>
              <a:ext uri="{FF2B5EF4-FFF2-40B4-BE49-F238E27FC236}">
                <a16:creationId xmlns:a16="http://schemas.microsoft.com/office/drawing/2014/main" id="{3F5EA832-A445-46A7-80E6-40078B62DE56}"/>
              </a:ext>
            </a:extLst>
          </p:cNvPr>
          <p:cNvSpPr txBox="1"/>
          <p:nvPr/>
        </p:nvSpPr>
        <p:spPr>
          <a:xfrm>
            <a:off x="8282922" y="1963640"/>
            <a:ext cx="3785305" cy="1488228"/>
          </a:xfrm>
          <a:prstGeom prst="rect">
            <a:avLst/>
          </a:prstGeom>
          <a:noFill/>
        </p:spPr>
        <p:txBody>
          <a:bodyPr wrap="square" rtlCol="0">
            <a:spAutoFit/>
          </a:bodyPr>
          <a:lstStyle/>
          <a:p>
            <a:pPr algn="ctr"/>
            <a:r>
              <a:rPr lang="en-US" sz="1814" b="1" dirty="0">
                <a:latin typeface="Arial" panose="020B0604020202020204" pitchFamily="34" charset="0"/>
                <a:cs typeface="Arial" panose="020B0604020202020204" pitchFamily="34" charset="0"/>
              </a:rPr>
              <a:t>Low resource option</a:t>
            </a:r>
          </a:p>
          <a:p>
            <a:pPr algn="ctr"/>
            <a:r>
              <a:rPr lang="en-US" sz="1814" dirty="0">
                <a:latin typeface="Arial" panose="020B0604020202020204" pitchFamily="34" charset="0"/>
                <a:cs typeface="Arial" panose="020B0604020202020204" pitchFamily="34" charset="0"/>
              </a:rPr>
              <a:t>Plastic bottles replace sharps container; </a:t>
            </a:r>
          </a:p>
          <a:p>
            <a:pPr algn="ctr"/>
            <a:r>
              <a:rPr lang="en-US" sz="1814" dirty="0">
                <a:latin typeface="Arial" panose="020B0604020202020204" pitchFamily="34" charset="0"/>
                <a:cs typeface="Arial" panose="020B0604020202020204" pitchFamily="34" charset="0"/>
              </a:rPr>
              <a:t>Sharps container on trolley to move around ward </a:t>
            </a:r>
          </a:p>
        </p:txBody>
      </p:sp>
      <p:graphicFrame>
        <p:nvGraphicFramePr>
          <p:cNvPr id="16" name="Content Placeholder 3">
            <a:extLst>
              <a:ext uri="{FF2B5EF4-FFF2-40B4-BE49-F238E27FC236}">
                <a16:creationId xmlns:a16="http://schemas.microsoft.com/office/drawing/2014/main" id="{6074F275-E358-4668-A55B-E567B67DE0B7}"/>
              </a:ext>
            </a:extLst>
          </p:cNvPr>
          <p:cNvGraphicFramePr>
            <a:graphicFrameLocks/>
          </p:cNvGraphicFramePr>
          <p:nvPr>
            <p:extLst>
              <p:ext uri="{D42A27DB-BD31-4B8C-83A1-F6EECF244321}">
                <p14:modId xmlns:p14="http://schemas.microsoft.com/office/powerpoint/2010/main" val="2559326395"/>
              </p:ext>
            </p:extLst>
          </p:nvPr>
        </p:nvGraphicFramePr>
        <p:xfrm>
          <a:off x="623888" y="584199"/>
          <a:ext cx="11233150" cy="12207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TextBox 16">
            <a:extLst>
              <a:ext uri="{FF2B5EF4-FFF2-40B4-BE49-F238E27FC236}">
                <a16:creationId xmlns:a16="http://schemas.microsoft.com/office/drawing/2014/main" id="{9B2CEBA4-CE04-4552-98B0-6FB288B69803}"/>
              </a:ext>
            </a:extLst>
          </p:cNvPr>
          <p:cNvSpPr txBox="1"/>
          <p:nvPr/>
        </p:nvSpPr>
        <p:spPr>
          <a:xfrm>
            <a:off x="1899349" y="34552"/>
            <a:ext cx="8917333" cy="769441"/>
          </a:xfrm>
          <a:prstGeom prst="rect">
            <a:avLst/>
          </a:prstGeom>
          <a:noFill/>
        </p:spPr>
        <p:txBody>
          <a:bodyPr wrap="square">
            <a:spAutoFit/>
          </a:bodyPr>
          <a:lstStyle/>
          <a:p>
            <a:r>
              <a:rPr lang="en-US" altLang="fr-FR" sz="4400" b="1" dirty="0">
                <a:solidFill>
                  <a:srgbClr val="00B0F0"/>
                </a:solidFill>
                <a:latin typeface="Arial Narrow" panose="020B0606020202030204" pitchFamily="34" charset="0"/>
              </a:rPr>
              <a:t>Segregating infectious and sharp waste</a:t>
            </a:r>
            <a:endParaRPr lang="en-US" sz="4400" b="1" dirty="0">
              <a:solidFill>
                <a:srgbClr val="00B0F0"/>
              </a:solidFill>
              <a:latin typeface="Arial Narrow" panose="020B0606020202030204" pitchFamily="34" charset="0"/>
            </a:endParaRPr>
          </a:p>
        </p:txBody>
      </p:sp>
      <p:sp>
        <p:nvSpPr>
          <p:cNvPr id="18" name="Slide Number Placeholder 17">
            <a:extLst>
              <a:ext uri="{FF2B5EF4-FFF2-40B4-BE49-F238E27FC236}">
                <a16:creationId xmlns:a16="http://schemas.microsoft.com/office/drawing/2014/main" id="{5BBEB807-D682-4889-9808-F4C54647FF13}"/>
              </a:ext>
            </a:extLst>
          </p:cNvPr>
          <p:cNvSpPr>
            <a:spLocks noGrp="1"/>
          </p:cNvSpPr>
          <p:nvPr>
            <p:ph type="sldNum" sz="quarter" idx="12"/>
          </p:nvPr>
        </p:nvSpPr>
        <p:spPr/>
        <p:txBody>
          <a:bodyPr/>
          <a:lstStyle/>
          <a:p>
            <a:fld id="{2D0AA5EB-64AB-BF41-92BE-B61D8618F692}" type="slidenum">
              <a:rPr lang="it-IT" smtClean="0"/>
              <a:t>13</a:t>
            </a:fld>
            <a:endParaRPr lang="it-IT" dirty="0"/>
          </a:p>
        </p:txBody>
      </p:sp>
    </p:spTree>
    <p:extLst>
      <p:ext uri="{BB962C8B-B14F-4D97-AF65-F5344CB8AC3E}">
        <p14:creationId xmlns:p14="http://schemas.microsoft.com/office/powerpoint/2010/main" val="216378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838199" y="134889"/>
            <a:ext cx="10515600" cy="714375"/>
          </a:xfrm>
        </p:spPr>
        <p:txBody>
          <a:bodyPr/>
          <a:lstStyle/>
          <a:p>
            <a:pPr>
              <a:defRPr/>
            </a:pPr>
            <a:r>
              <a:rPr lang="en-US" altLang="en-US" dirty="0"/>
              <a:t>Collection &amp; t</a:t>
            </a:r>
            <a:r>
              <a:rPr altLang="en-US" dirty="0"/>
              <a:t>ransport</a:t>
            </a:r>
            <a:endParaRPr altLang="fr-FR" dirty="0"/>
          </a:p>
        </p:txBody>
      </p:sp>
      <p:sp>
        <p:nvSpPr>
          <p:cNvPr id="64515" name="Content Placeholder 4"/>
          <p:cNvSpPr txBox="1">
            <a:spLocks/>
          </p:cNvSpPr>
          <p:nvPr/>
        </p:nvSpPr>
        <p:spPr bwMode="auto">
          <a:xfrm>
            <a:off x="350438" y="752079"/>
            <a:ext cx="7965741" cy="396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Aft>
                <a:spcPts val="1200"/>
              </a:spcAft>
              <a:buClr>
                <a:schemeClr val="accent6">
                  <a:lumMod val="50000"/>
                </a:schemeClr>
              </a:buClr>
              <a:buFont typeface="Arial" panose="020B0604020202020204" pitchFamily="34" charset="0"/>
              <a:buChar char="•"/>
            </a:pPr>
            <a:r>
              <a:rPr lang="en-US" altLang="en-US" sz="2177" dirty="0">
                <a:solidFill>
                  <a:srgbClr val="09164D"/>
                </a:solidFill>
              </a:rPr>
              <a:t>Tie bags securely and replace after removing </a:t>
            </a:r>
          </a:p>
          <a:p>
            <a:pPr>
              <a:spcAft>
                <a:spcPts val="1200"/>
              </a:spcAft>
              <a:buClr>
                <a:schemeClr val="accent6">
                  <a:lumMod val="50000"/>
                </a:schemeClr>
              </a:buClr>
              <a:buFont typeface="Arial" panose="020B0604020202020204" pitchFamily="34" charset="0"/>
              <a:buChar char="•"/>
            </a:pPr>
            <a:r>
              <a:rPr lang="en-US" altLang="en-US" sz="2177" dirty="0">
                <a:solidFill>
                  <a:srgbClr val="09164D"/>
                </a:solidFill>
              </a:rPr>
              <a:t>Collect according to schedule or when ¾ full </a:t>
            </a:r>
          </a:p>
          <a:p>
            <a:pPr>
              <a:spcAft>
                <a:spcPts val="1200"/>
              </a:spcAft>
              <a:buClr>
                <a:schemeClr val="accent6">
                  <a:lumMod val="50000"/>
                </a:schemeClr>
              </a:buClr>
              <a:buFont typeface="Arial" panose="020B0604020202020204" pitchFamily="34" charset="0"/>
              <a:buChar char="•"/>
            </a:pPr>
            <a:r>
              <a:rPr lang="en-US" altLang="en-US" sz="2177" dirty="0">
                <a:solidFill>
                  <a:srgbClr val="09164D"/>
                </a:solidFill>
              </a:rPr>
              <a:t>Appropriate personal protection equipment (PPE) for waste handlers  </a:t>
            </a:r>
          </a:p>
          <a:p>
            <a:pPr>
              <a:spcAft>
                <a:spcPts val="1200"/>
              </a:spcAft>
              <a:buClr>
                <a:schemeClr val="accent6">
                  <a:lumMod val="50000"/>
                </a:schemeClr>
              </a:buClr>
              <a:buFont typeface="Arial" panose="020B0604020202020204" pitchFamily="34" charset="0"/>
              <a:buChar char="•"/>
            </a:pPr>
            <a:r>
              <a:rPr lang="en-US" altLang="en-US" sz="2177" dirty="0">
                <a:solidFill>
                  <a:srgbClr val="09164D"/>
                </a:solidFill>
              </a:rPr>
              <a:t>Perform hand hygiene after handling waste</a:t>
            </a:r>
          </a:p>
          <a:p>
            <a:pPr>
              <a:spcAft>
                <a:spcPts val="1200"/>
              </a:spcAft>
              <a:buClr>
                <a:schemeClr val="accent6">
                  <a:lumMod val="50000"/>
                </a:schemeClr>
              </a:buClr>
              <a:buFont typeface="Arial" panose="020B0604020202020204" pitchFamily="34" charset="0"/>
              <a:buChar char="•"/>
            </a:pPr>
            <a:r>
              <a:rPr lang="en-US" altLang="en-US" sz="2177" dirty="0">
                <a:solidFill>
                  <a:srgbClr val="09164D"/>
                </a:solidFill>
              </a:rPr>
              <a:t>Hazardous and non-hazardous waste collected &amp; transported separately </a:t>
            </a:r>
          </a:p>
          <a:p>
            <a:pPr>
              <a:spcAft>
                <a:spcPts val="1200"/>
              </a:spcAft>
              <a:buClr>
                <a:schemeClr val="accent6">
                  <a:lumMod val="50000"/>
                </a:schemeClr>
              </a:buClr>
              <a:buFont typeface="Arial" panose="020B0604020202020204" pitchFamily="34" charset="0"/>
              <a:buChar char="•"/>
            </a:pPr>
            <a:r>
              <a:rPr lang="en-US" altLang="en-US" sz="2177" dirty="0">
                <a:solidFill>
                  <a:srgbClr val="09164D"/>
                </a:solidFill>
              </a:rPr>
              <a:t>Use covered trolley, wheelbarrow, wheeled bin or cart </a:t>
            </a:r>
          </a:p>
          <a:p>
            <a:pPr lvl="1">
              <a:spcAft>
                <a:spcPts val="1200"/>
              </a:spcAft>
              <a:buClr>
                <a:schemeClr val="accent6">
                  <a:lumMod val="50000"/>
                </a:schemeClr>
              </a:buClr>
              <a:buFont typeface="Arial" panose="020B0604020202020204" pitchFamily="34" charset="0"/>
              <a:buChar char="•"/>
            </a:pPr>
            <a:r>
              <a:rPr lang="en-US" altLang="en-US" sz="2177" dirty="0">
                <a:solidFill>
                  <a:srgbClr val="09164D"/>
                </a:solidFill>
              </a:rPr>
              <a:t>Should be used </a:t>
            </a:r>
            <a:r>
              <a:rPr lang="en-US" altLang="en-US" sz="2177" u="sng" dirty="0">
                <a:solidFill>
                  <a:srgbClr val="09164D"/>
                </a:solidFill>
              </a:rPr>
              <a:t>only</a:t>
            </a:r>
            <a:r>
              <a:rPr lang="en-US" altLang="en-US" sz="2177" dirty="0">
                <a:solidFill>
                  <a:srgbClr val="09164D"/>
                </a:solidFill>
              </a:rPr>
              <a:t> for waste transportation</a:t>
            </a:r>
          </a:p>
          <a:p>
            <a:pPr lvl="1">
              <a:spcAft>
                <a:spcPts val="1200"/>
              </a:spcAft>
              <a:buClr>
                <a:schemeClr val="accent6">
                  <a:lumMod val="50000"/>
                </a:schemeClr>
              </a:buClr>
              <a:buFont typeface="Arial" panose="020B0604020202020204" pitchFamily="34" charset="0"/>
              <a:buChar char="•"/>
            </a:pPr>
            <a:r>
              <a:rPr lang="en-US" altLang="en-US" sz="2177" dirty="0">
                <a:solidFill>
                  <a:srgbClr val="09164D"/>
                </a:solidFill>
              </a:rPr>
              <a:t>Equipment cleaned and disinfected at the end of each working day</a:t>
            </a:r>
          </a:p>
        </p:txBody>
      </p:sp>
      <p:pic>
        <p:nvPicPr>
          <p:cNvPr id="4" name="Picture 5">
            <a:extLst>
              <a:ext uri="{FF2B5EF4-FFF2-40B4-BE49-F238E27FC236}">
                <a16:creationId xmlns:a16="http://schemas.microsoft.com/office/drawing/2014/main" id="{83F032EB-8EF6-4B12-AB72-B026ACADCA5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8135167" y="2523496"/>
            <a:ext cx="2619237" cy="1723934"/>
          </a:xfrm>
          <a:prstGeom prst="rect">
            <a:avLst/>
          </a:prstGeom>
          <a:noFill/>
          <a:ln/>
          <a:extLst>
            <a:ext uri="{91240B29-F687-4F45-9708-019B960494DF}">
              <a14:hiddenLine xmlns:a14="http://schemas.microsoft.com/office/drawing/2010/main" w="9525" algn="ctr">
                <a:solidFill>
                  <a:schemeClr val="tx1"/>
                </a:solidFill>
                <a:miter lim="800000"/>
                <a:headEnd type="none" w="sm" len="sm"/>
                <a:tailEnd type="none" w="sm" len="sm"/>
              </a14:hiddenLine>
            </a:ext>
          </a:extLst>
        </p:spPr>
      </p:pic>
      <p:pic>
        <p:nvPicPr>
          <p:cNvPr id="10" name="Picture 5">
            <a:extLst>
              <a:ext uri="{FF2B5EF4-FFF2-40B4-BE49-F238E27FC236}">
                <a16:creationId xmlns:a16="http://schemas.microsoft.com/office/drawing/2014/main" id="{5339E86B-CE4C-4A3D-B5A5-B80DC4ECD78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21783" y="941587"/>
            <a:ext cx="1988793" cy="12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10">
            <a:extLst>
              <a:ext uri="{FF2B5EF4-FFF2-40B4-BE49-F238E27FC236}">
                <a16:creationId xmlns:a16="http://schemas.microsoft.com/office/drawing/2014/main" id="{84DF0220-9FEE-429D-9857-577705CD994D}"/>
              </a:ext>
            </a:extLst>
          </p:cNvPr>
          <p:cNvGraphicFramePr>
            <a:graphicFrameLocks noChangeAspect="1"/>
          </p:cNvGraphicFramePr>
          <p:nvPr/>
        </p:nvGraphicFramePr>
        <p:xfrm>
          <a:off x="9467970" y="317218"/>
          <a:ext cx="2446445" cy="2174099"/>
        </p:xfrm>
        <a:graphic>
          <a:graphicData uri="http://schemas.openxmlformats.org/presentationml/2006/ole">
            <mc:AlternateContent xmlns:mc="http://schemas.openxmlformats.org/markup-compatibility/2006">
              <mc:Choice xmlns:v="urn:schemas-microsoft-com:vml" Requires="v">
                <p:oleObj spid="_x0000_s1087" name="Photo Editor Photo" r:id="rId6" imgW="2962689" imgH="3400900" progId="MSPhotoEd.3">
                  <p:embed/>
                </p:oleObj>
              </mc:Choice>
              <mc:Fallback>
                <p:oleObj name="Photo Editor Photo" r:id="rId6" imgW="2962689" imgH="3400900" progId="MSPhotoEd.3">
                  <p:embed/>
                  <p:pic>
                    <p:nvPicPr>
                      <p:cNvPr id="11" name="Object 10">
                        <a:extLst>
                          <a:ext uri="{FF2B5EF4-FFF2-40B4-BE49-F238E27FC236}">
                            <a16:creationId xmlns:a16="http://schemas.microsoft.com/office/drawing/2014/main" id="{84DF0220-9FEE-429D-9857-577705CD99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4819"/>
                      <a:stretch>
                        <a:fillRect/>
                      </a:stretch>
                    </p:blipFill>
                    <p:spPr bwMode="auto">
                      <a:xfrm>
                        <a:off x="9467970" y="317218"/>
                        <a:ext cx="2446445" cy="2174099"/>
                      </a:xfrm>
                      <a:prstGeom prst="rect">
                        <a:avLst/>
                      </a:prstGeom>
                      <a:noFill/>
                      <a:ln>
                        <a:noFill/>
                      </a:ln>
                      <a:effectLst/>
                    </p:spPr>
                  </p:pic>
                </p:oleObj>
              </mc:Fallback>
            </mc:AlternateContent>
          </a:graphicData>
        </a:graphic>
      </p:graphicFrame>
      <p:pic>
        <p:nvPicPr>
          <p:cNvPr id="8" name="Picture 15" descr="mgb">
            <a:extLst>
              <a:ext uri="{FF2B5EF4-FFF2-40B4-BE49-F238E27FC236}">
                <a16:creationId xmlns:a16="http://schemas.microsoft.com/office/drawing/2014/main" id="{0CE4C1B7-9046-4F70-BED5-833306213875}"/>
              </a:ext>
            </a:extLst>
          </p:cNvPr>
          <p:cNvPicPr>
            <a:picLocks noChangeAspect="1" noChangeArrowheads="1"/>
          </p:cNvPicPr>
          <p:nvPr/>
        </p:nvPicPr>
        <p:blipFill>
          <a:blip r:embed="rId8" cstate="email">
            <a:grayscl/>
            <a:extLst>
              <a:ext uri="{28A0092B-C50C-407E-A947-70E740481C1C}">
                <a14:useLocalDpi xmlns:a14="http://schemas.microsoft.com/office/drawing/2010/main"/>
              </a:ext>
            </a:extLst>
          </a:blip>
          <a:srcRect l="37268" r="31145"/>
          <a:stretch>
            <a:fillRect/>
          </a:stretch>
        </p:blipFill>
        <p:spPr bwMode="auto">
          <a:xfrm rot="76060">
            <a:off x="10583291" y="3994808"/>
            <a:ext cx="1236833" cy="195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ontent Placeholder 3">
            <a:extLst>
              <a:ext uri="{FF2B5EF4-FFF2-40B4-BE49-F238E27FC236}">
                <a16:creationId xmlns:a16="http://schemas.microsoft.com/office/drawing/2014/main" id="{1A5A1D25-0171-4918-BF5B-216F35FAEB1C}"/>
              </a:ext>
            </a:extLst>
          </p:cNvPr>
          <p:cNvGraphicFramePr>
            <a:graphicFrameLocks/>
          </p:cNvGraphicFramePr>
          <p:nvPr>
            <p:extLst>
              <p:ext uri="{D42A27DB-BD31-4B8C-83A1-F6EECF244321}">
                <p14:modId xmlns:p14="http://schemas.microsoft.com/office/powerpoint/2010/main" val="1020118361"/>
              </p:ext>
            </p:extLst>
          </p:nvPr>
        </p:nvGraphicFramePr>
        <p:xfrm>
          <a:off x="608413" y="5767507"/>
          <a:ext cx="11233150" cy="12207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Slide Number Placeholder 2">
            <a:extLst>
              <a:ext uri="{FF2B5EF4-FFF2-40B4-BE49-F238E27FC236}">
                <a16:creationId xmlns:a16="http://schemas.microsoft.com/office/drawing/2014/main" id="{982C3C62-E1CA-4083-B75D-60D23B0205CF}"/>
              </a:ext>
            </a:extLst>
          </p:cNvPr>
          <p:cNvSpPr>
            <a:spLocks noGrp="1"/>
          </p:cNvSpPr>
          <p:nvPr>
            <p:ph type="sldNum" sz="quarter" idx="12"/>
          </p:nvPr>
        </p:nvSpPr>
        <p:spPr/>
        <p:txBody>
          <a:bodyPr/>
          <a:lstStyle/>
          <a:p>
            <a:fld id="{2D0AA5EB-64AB-BF41-92BE-B61D8618F692}" type="slidenum">
              <a:rPr lang="it-IT" smtClean="0"/>
              <a:t>14</a:t>
            </a:fld>
            <a:endParaRPr lang="it-IT" dirty="0"/>
          </a:p>
        </p:txBody>
      </p:sp>
    </p:spTree>
    <p:extLst>
      <p:ext uri="{BB962C8B-B14F-4D97-AF65-F5344CB8AC3E}">
        <p14:creationId xmlns:p14="http://schemas.microsoft.com/office/powerpoint/2010/main" val="305591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77EF0C6-967E-4E23-8B39-FA4B6A090E5F}"/>
              </a:ext>
            </a:extLst>
          </p:cNvPr>
          <p:cNvSpPr>
            <a:spLocks noGrp="1"/>
          </p:cNvSpPr>
          <p:nvPr>
            <p:ph type="body" idx="1"/>
          </p:nvPr>
        </p:nvSpPr>
        <p:spPr>
          <a:xfrm>
            <a:off x="326832" y="1061767"/>
            <a:ext cx="5076825" cy="2714368"/>
          </a:xfrm>
        </p:spPr>
        <p:txBody>
          <a:bodyPr/>
          <a:lstStyle/>
          <a:p>
            <a:pPr marL="414635" indent="-414635">
              <a:buFont typeface="Arial" charset="0"/>
              <a:buChar char="•"/>
            </a:pPr>
            <a:r>
              <a:rPr lang="en-US" sz="2400" dirty="0">
                <a:solidFill>
                  <a:srgbClr val="09164D"/>
                </a:solidFill>
              </a:rPr>
              <a:t>Heavy duty gloves</a:t>
            </a:r>
          </a:p>
          <a:p>
            <a:pPr marL="414635" indent="-414635">
              <a:buFont typeface="Arial" charset="0"/>
              <a:buChar char="•"/>
            </a:pPr>
            <a:r>
              <a:rPr lang="en-US" sz="2400" dirty="0">
                <a:solidFill>
                  <a:srgbClr val="09164D"/>
                </a:solidFill>
              </a:rPr>
              <a:t>Mask/goggles or face shield</a:t>
            </a:r>
          </a:p>
          <a:p>
            <a:pPr marL="414635" indent="-414635">
              <a:buFont typeface="Arial" charset="0"/>
              <a:buChar char="•"/>
            </a:pPr>
            <a:r>
              <a:rPr lang="en-US" sz="2400" dirty="0">
                <a:solidFill>
                  <a:srgbClr val="09164D"/>
                </a:solidFill>
              </a:rPr>
              <a:t>Long-sleeved gown/apron</a:t>
            </a:r>
          </a:p>
          <a:p>
            <a:pPr marL="414635" indent="-414635">
              <a:buFont typeface="Arial" charset="0"/>
              <a:buChar char="•"/>
            </a:pPr>
            <a:r>
              <a:rPr lang="en-US" sz="2400" dirty="0">
                <a:solidFill>
                  <a:srgbClr val="09164D"/>
                </a:solidFill>
              </a:rPr>
              <a:t>Closed shoes</a:t>
            </a:r>
          </a:p>
          <a:p>
            <a:pPr marL="414635" indent="-414635">
              <a:buFont typeface="Arial" charset="0"/>
              <a:buChar char="•"/>
            </a:pPr>
            <a:r>
              <a:rPr lang="en-US" sz="2400" dirty="0">
                <a:solidFill>
                  <a:srgbClr val="09164D"/>
                </a:solidFill>
              </a:rPr>
              <a:t>Depending on the task, a hard hat may be recommended</a:t>
            </a:r>
          </a:p>
          <a:p>
            <a:endParaRPr lang="en-US" sz="2400" b="1" dirty="0">
              <a:solidFill>
                <a:srgbClr val="09164D"/>
              </a:solidFill>
            </a:endParaRPr>
          </a:p>
        </p:txBody>
      </p:sp>
      <p:sp>
        <p:nvSpPr>
          <p:cNvPr id="5" name="Text Placeholder 4">
            <a:extLst>
              <a:ext uri="{FF2B5EF4-FFF2-40B4-BE49-F238E27FC236}">
                <a16:creationId xmlns:a16="http://schemas.microsoft.com/office/drawing/2014/main" id="{949D25E9-2568-458A-B653-DA62345349AE}"/>
              </a:ext>
            </a:extLst>
          </p:cNvPr>
          <p:cNvSpPr>
            <a:spLocks noGrp="1"/>
          </p:cNvSpPr>
          <p:nvPr>
            <p:ph type="body" sz="quarter" idx="14"/>
          </p:nvPr>
        </p:nvSpPr>
        <p:spPr/>
        <p:txBody>
          <a:bodyPr/>
          <a:lstStyle/>
          <a:p>
            <a:r>
              <a:rPr lang="en-US" dirty="0"/>
              <a:t>PPE for waste handlers</a:t>
            </a:r>
          </a:p>
        </p:txBody>
      </p:sp>
      <p:pic>
        <p:nvPicPr>
          <p:cNvPr id="8" name="Picture 7">
            <a:extLst>
              <a:ext uri="{FF2B5EF4-FFF2-40B4-BE49-F238E27FC236}">
                <a16:creationId xmlns:a16="http://schemas.microsoft.com/office/drawing/2014/main" id="{FC801FFC-4ABC-4D1E-B327-3E7FC2AC04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54399" y="940644"/>
            <a:ext cx="4003558" cy="4215604"/>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C9EC1E3-A3EB-4C0F-A106-84B719040F23}"/>
              </a:ext>
            </a:extLst>
          </p:cNvPr>
          <p:cNvSpPr txBox="1"/>
          <p:nvPr/>
        </p:nvSpPr>
        <p:spPr>
          <a:xfrm>
            <a:off x="8164324" y="5145645"/>
            <a:ext cx="4334836" cy="315599"/>
          </a:xfrm>
          <a:prstGeom prst="rect">
            <a:avLst/>
          </a:prstGeom>
          <a:noFill/>
        </p:spPr>
        <p:txBody>
          <a:bodyPr wrap="square" rtlCol="0">
            <a:spAutoFit/>
          </a:bodyPr>
          <a:lstStyle/>
          <a:p>
            <a:pPr algn="ctr"/>
            <a:r>
              <a:rPr lang="en-US" sz="1451" i="1" dirty="0">
                <a:solidFill>
                  <a:schemeClr val="bg1"/>
                </a:solidFill>
                <a:latin typeface="Arial Narrow" panose="020B0606020202030204" pitchFamily="34" charset="0"/>
              </a:rPr>
              <a:t>Health care waste worker wearing PPE, Kenya</a:t>
            </a:r>
          </a:p>
        </p:txBody>
      </p:sp>
      <p:sp>
        <p:nvSpPr>
          <p:cNvPr id="6" name="TextBox 5">
            <a:extLst>
              <a:ext uri="{FF2B5EF4-FFF2-40B4-BE49-F238E27FC236}">
                <a16:creationId xmlns:a16="http://schemas.microsoft.com/office/drawing/2014/main" id="{C3380E3C-673B-4626-8BAF-ECD5559776BC}"/>
              </a:ext>
            </a:extLst>
          </p:cNvPr>
          <p:cNvSpPr txBox="1"/>
          <p:nvPr/>
        </p:nvSpPr>
        <p:spPr>
          <a:xfrm>
            <a:off x="1589761" y="3733784"/>
            <a:ext cx="4652146" cy="1938992"/>
          </a:xfrm>
          <a:custGeom>
            <a:avLst/>
            <a:gdLst>
              <a:gd name="connsiteX0" fmla="*/ 0 w 4003559"/>
              <a:gd name="connsiteY0" fmla="*/ 0 h 1569660"/>
              <a:gd name="connsiteX1" fmla="*/ 627224 w 4003559"/>
              <a:gd name="connsiteY1" fmla="*/ 0 h 1569660"/>
              <a:gd name="connsiteX2" fmla="*/ 1174377 w 4003559"/>
              <a:gd name="connsiteY2" fmla="*/ 0 h 1569660"/>
              <a:gd name="connsiteX3" fmla="*/ 1881673 w 4003559"/>
              <a:gd name="connsiteY3" fmla="*/ 0 h 1569660"/>
              <a:gd name="connsiteX4" fmla="*/ 2629004 w 4003559"/>
              <a:gd name="connsiteY4" fmla="*/ 0 h 1569660"/>
              <a:gd name="connsiteX5" fmla="*/ 3176157 w 4003559"/>
              <a:gd name="connsiteY5" fmla="*/ 0 h 1569660"/>
              <a:gd name="connsiteX6" fmla="*/ 4003559 w 4003559"/>
              <a:gd name="connsiteY6" fmla="*/ 0 h 1569660"/>
              <a:gd name="connsiteX7" fmla="*/ 4003559 w 4003559"/>
              <a:gd name="connsiteY7" fmla="*/ 523220 h 1569660"/>
              <a:gd name="connsiteX8" fmla="*/ 4003559 w 4003559"/>
              <a:gd name="connsiteY8" fmla="*/ 1030743 h 1569660"/>
              <a:gd name="connsiteX9" fmla="*/ 4003559 w 4003559"/>
              <a:gd name="connsiteY9" fmla="*/ 1569660 h 1569660"/>
              <a:gd name="connsiteX10" fmla="*/ 3456406 w 4003559"/>
              <a:gd name="connsiteY10" fmla="*/ 1569660 h 1569660"/>
              <a:gd name="connsiteX11" fmla="*/ 2829182 w 4003559"/>
              <a:gd name="connsiteY11" fmla="*/ 1569660 h 1569660"/>
              <a:gd name="connsiteX12" fmla="*/ 2241993 w 4003559"/>
              <a:gd name="connsiteY12" fmla="*/ 1569660 h 1569660"/>
              <a:gd name="connsiteX13" fmla="*/ 1654804 w 4003559"/>
              <a:gd name="connsiteY13" fmla="*/ 1569660 h 1569660"/>
              <a:gd name="connsiteX14" fmla="*/ 1107651 w 4003559"/>
              <a:gd name="connsiteY14" fmla="*/ 1569660 h 1569660"/>
              <a:gd name="connsiteX15" fmla="*/ 0 w 4003559"/>
              <a:gd name="connsiteY15" fmla="*/ 1569660 h 1569660"/>
              <a:gd name="connsiteX16" fmla="*/ 0 w 4003559"/>
              <a:gd name="connsiteY16" fmla="*/ 1077833 h 1569660"/>
              <a:gd name="connsiteX17" fmla="*/ 0 w 4003559"/>
              <a:gd name="connsiteY17" fmla="*/ 586006 h 1569660"/>
              <a:gd name="connsiteX18" fmla="*/ 0 w 4003559"/>
              <a:gd name="connsiteY18"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3559" h="1569660" extrusionOk="0">
                <a:moveTo>
                  <a:pt x="0" y="0"/>
                </a:moveTo>
                <a:cubicBezTo>
                  <a:pt x="200178" y="30389"/>
                  <a:pt x="331523" y="2465"/>
                  <a:pt x="627224" y="0"/>
                </a:cubicBezTo>
                <a:cubicBezTo>
                  <a:pt x="922925" y="-2465"/>
                  <a:pt x="983792" y="-24516"/>
                  <a:pt x="1174377" y="0"/>
                </a:cubicBezTo>
                <a:cubicBezTo>
                  <a:pt x="1364962" y="24516"/>
                  <a:pt x="1692923" y="-12659"/>
                  <a:pt x="1881673" y="0"/>
                </a:cubicBezTo>
                <a:cubicBezTo>
                  <a:pt x="2070423" y="12659"/>
                  <a:pt x="2405241" y="-23833"/>
                  <a:pt x="2629004" y="0"/>
                </a:cubicBezTo>
                <a:cubicBezTo>
                  <a:pt x="2852767" y="23833"/>
                  <a:pt x="3048380" y="-25950"/>
                  <a:pt x="3176157" y="0"/>
                </a:cubicBezTo>
                <a:cubicBezTo>
                  <a:pt x="3303934" y="25950"/>
                  <a:pt x="3743566" y="-37522"/>
                  <a:pt x="4003559" y="0"/>
                </a:cubicBezTo>
                <a:cubicBezTo>
                  <a:pt x="3985185" y="259161"/>
                  <a:pt x="4024797" y="335806"/>
                  <a:pt x="4003559" y="523220"/>
                </a:cubicBezTo>
                <a:cubicBezTo>
                  <a:pt x="3982321" y="710634"/>
                  <a:pt x="3986259" y="874952"/>
                  <a:pt x="4003559" y="1030743"/>
                </a:cubicBezTo>
                <a:cubicBezTo>
                  <a:pt x="4020859" y="1186534"/>
                  <a:pt x="4009341" y="1320042"/>
                  <a:pt x="4003559" y="1569660"/>
                </a:cubicBezTo>
                <a:cubicBezTo>
                  <a:pt x="3762333" y="1553175"/>
                  <a:pt x="3674139" y="1548896"/>
                  <a:pt x="3456406" y="1569660"/>
                </a:cubicBezTo>
                <a:cubicBezTo>
                  <a:pt x="3238673" y="1590424"/>
                  <a:pt x="3002246" y="1548764"/>
                  <a:pt x="2829182" y="1569660"/>
                </a:cubicBezTo>
                <a:cubicBezTo>
                  <a:pt x="2656118" y="1590556"/>
                  <a:pt x="2534376" y="1557744"/>
                  <a:pt x="2241993" y="1569660"/>
                </a:cubicBezTo>
                <a:cubicBezTo>
                  <a:pt x="1949610" y="1581576"/>
                  <a:pt x="1808480" y="1543521"/>
                  <a:pt x="1654804" y="1569660"/>
                </a:cubicBezTo>
                <a:cubicBezTo>
                  <a:pt x="1501128" y="1595799"/>
                  <a:pt x="1232985" y="1546040"/>
                  <a:pt x="1107651" y="1569660"/>
                </a:cubicBezTo>
                <a:cubicBezTo>
                  <a:pt x="982317" y="1593280"/>
                  <a:pt x="281349" y="1570888"/>
                  <a:pt x="0" y="1569660"/>
                </a:cubicBezTo>
                <a:cubicBezTo>
                  <a:pt x="6761" y="1383290"/>
                  <a:pt x="7295" y="1280292"/>
                  <a:pt x="0" y="1077833"/>
                </a:cubicBezTo>
                <a:cubicBezTo>
                  <a:pt x="-7295" y="875374"/>
                  <a:pt x="-17038" y="818341"/>
                  <a:pt x="0" y="586006"/>
                </a:cubicBezTo>
                <a:cubicBezTo>
                  <a:pt x="17038" y="353671"/>
                  <a:pt x="-18842" y="265547"/>
                  <a:pt x="0" y="0"/>
                </a:cubicBezTo>
                <a:close/>
              </a:path>
            </a:pathLst>
          </a:custGeom>
          <a:noFill/>
          <a:ln>
            <a:solidFill>
              <a:schemeClr val="tx1"/>
            </a:solidFill>
            <a:extLst>
              <a:ext uri="{C807C97D-BFC1-408E-A445-0C87EB9F89A2}">
                <ask:lineSketchStyleProps xmlns:ask="http://schemas.microsoft.com/office/drawing/2018/sketchyshapes" xmlns="" sd="2215597123">
                  <a:prstGeom prst="rect">
                    <a:avLst/>
                  </a:prstGeom>
                  <ask:type>
                    <ask:lineSketchFreehand/>
                  </ask:type>
                </ask:lineSketchStyleProps>
              </a:ext>
            </a:extLst>
          </a:ln>
        </p:spPr>
        <p:txBody>
          <a:bodyPr wrap="square" rtlCol="0">
            <a:spAutoFit/>
          </a:bodyPr>
          <a:lstStyle/>
          <a:p>
            <a:pPr algn="ctr"/>
            <a:r>
              <a:rPr lang="en-US" sz="2400" b="1" dirty="0">
                <a:solidFill>
                  <a:srgbClr val="09164D"/>
                </a:solidFill>
                <a:latin typeface="Arial" panose="020B0604020202020204" pitchFamily="34" charset="0"/>
                <a:cs typeface="Arial" panose="020B0604020202020204" pitchFamily="34" charset="0"/>
              </a:rPr>
              <a:t>REMEMBER! </a:t>
            </a:r>
          </a:p>
          <a:p>
            <a:pPr algn="ctr"/>
            <a:endParaRPr lang="en-US" sz="2400" b="1" dirty="0">
              <a:solidFill>
                <a:srgbClr val="09164D"/>
              </a:solidFill>
              <a:latin typeface="Arial" panose="020B0604020202020204" pitchFamily="34" charset="0"/>
              <a:cs typeface="Arial" panose="020B0604020202020204" pitchFamily="34" charset="0"/>
            </a:endParaRPr>
          </a:p>
          <a:p>
            <a:pPr algn="ctr"/>
            <a:r>
              <a:rPr lang="en-US" sz="2400" dirty="0">
                <a:solidFill>
                  <a:srgbClr val="09164D"/>
                </a:solidFill>
                <a:latin typeface="Arial" panose="020B0604020202020204" pitchFamily="34" charset="0"/>
                <a:cs typeface="Arial" panose="020B0604020202020204" pitchFamily="34" charset="0"/>
              </a:rPr>
              <a:t>Perform hand hygiene immediately after removing personal protective equipment </a:t>
            </a:r>
            <a:endParaRPr lang="de-DE" sz="2400" dirty="0">
              <a:solidFill>
                <a:srgbClr val="09164D"/>
              </a:solidFill>
              <a:latin typeface="Arial" panose="020B0604020202020204" pitchFamily="34" charset="0"/>
              <a:cs typeface="Arial" panose="020B0604020202020204" pitchFamily="34" charset="0"/>
            </a:endParaRPr>
          </a:p>
        </p:txBody>
      </p:sp>
      <p:graphicFrame>
        <p:nvGraphicFramePr>
          <p:cNvPr id="11" name="Content Placeholder 3">
            <a:extLst>
              <a:ext uri="{FF2B5EF4-FFF2-40B4-BE49-F238E27FC236}">
                <a16:creationId xmlns:a16="http://schemas.microsoft.com/office/drawing/2014/main" id="{03273481-0119-4F40-AB99-D234AE3D759B}"/>
              </a:ext>
            </a:extLst>
          </p:cNvPr>
          <p:cNvGraphicFramePr>
            <a:graphicFrameLocks/>
          </p:cNvGraphicFramePr>
          <p:nvPr>
            <p:extLst>
              <p:ext uri="{D42A27DB-BD31-4B8C-83A1-F6EECF244321}">
                <p14:modId xmlns:p14="http://schemas.microsoft.com/office/powerpoint/2010/main" val="1413220413"/>
              </p:ext>
            </p:extLst>
          </p:nvPr>
        </p:nvGraphicFramePr>
        <p:xfrm>
          <a:off x="724807" y="5356228"/>
          <a:ext cx="11233150" cy="1220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magine 10">
            <a:extLst>
              <a:ext uri="{FF2B5EF4-FFF2-40B4-BE49-F238E27FC236}">
                <a16:creationId xmlns:a16="http://schemas.microsoft.com/office/drawing/2014/main" id="{03970F96-354D-4CFA-9472-8ED5C1F9A82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4807" y="3929154"/>
            <a:ext cx="732997" cy="1171184"/>
          </a:xfrm>
          <a:prstGeom prst="rect">
            <a:avLst/>
          </a:prstGeom>
        </p:spPr>
      </p:pic>
      <p:sp>
        <p:nvSpPr>
          <p:cNvPr id="7" name="Slide Number Placeholder 6">
            <a:extLst>
              <a:ext uri="{FF2B5EF4-FFF2-40B4-BE49-F238E27FC236}">
                <a16:creationId xmlns:a16="http://schemas.microsoft.com/office/drawing/2014/main" id="{2E54903A-B5AD-4B62-B94D-223D8A0A9ED2}"/>
              </a:ext>
            </a:extLst>
          </p:cNvPr>
          <p:cNvSpPr>
            <a:spLocks noGrp="1"/>
          </p:cNvSpPr>
          <p:nvPr>
            <p:ph type="sldNum" sz="quarter" idx="12"/>
          </p:nvPr>
        </p:nvSpPr>
        <p:spPr/>
        <p:txBody>
          <a:bodyPr/>
          <a:lstStyle/>
          <a:p>
            <a:fld id="{2D0AA5EB-64AB-BF41-92BE-B61D8618F692}" type="slidenum">
              <a:rPr lang="it-IT" smtClean="0"/>
              <a:t>15</a:t>
            </a:fld>
            <a:endParaRPr lang="it-IT" dirty="0"/>
          </a:p>
        </p:txBody>
      </p:sp>
    </p:spTree>
    <p:extLst>
      <p:ext uri="{BB962C8B-B14F-4D97-AF65-F5344CB8AC3E}">
        <p14:creationId xmlns:p14="http://schemas.microsoft.com/office/powerpoint/2010/main" val="2009776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ound, person, outdoor, container&#10;&#10;Description automatically generated">
            <a:extLst>
              <a:ext uri="{FF2B5EF4-FFF2-40B4-BE49-F238E27FC236}">
                <a16:creationId xmlns:a16="http://schemas.microsoft.com/office/drawing/2014/main" id="{20CFA6A7-0BB6-496F-91EB-F187F3FE65B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
          <a:stretch/>
        </p:blipFill>
        <p:spPr>
          <a:xfrm>
            <a:off x="18" y="189"/>
            <a:ext cx="12191982" cy="6857631"/>
          </a:xfrm>
          <a:prstGeom prst="rect">
            <a:avLst/>
          </a:prstGeom>
        </p:spPr>
      </p:pic>
      <p:sp>
        <p:nvSpPr>
          <p:cNvPr id="3" name="TextBox 2">
            <a:extLst>
              <a:ext uri="{FF2B5EF4-FFF2-40B4-BE49-F238E27FC236}">
                <a16:creationId xmlns:a16="http://schemas.microsoft.com/office/drawing/2014/main" id="{5C39D564-77C9-4C50-8747-C52FD82D8A51}"/>
              </a:ext>
            </a:extLst>
          </p:cNvPr>
          <p:cNvSpPr txBox="1"/>
          <p:nvPr/>
        </p:nvSpPr>
        <p:spPr>
          <a:xfrm>
            <a:off x="1" y="5430644"/>
            <a:ext cx="12191982" cy="1569660"/>
          </a:xfrm>
          <a:prstGeom prst="rect">
            <a:avLst/>
          </a:prstGeom>
          <a:solidFill>
            <a:schemeClr val="tx1"/>
          </a:solid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Rational use of PPE: What PPE does this worker need to protect against COVID-19? What are the consequences of using too much PPE?</a:t>
            </a:r>
          </a:p>
        </p:txBody>
      </p:sp>
      <p:grpSp>
        <p:nvGrpSpPr>
          <p:cNvPr id="4" name="Group 3">
            <a:extLst>
              <a:ext uri="{FF2B5EF4-FFF2-40B4-BE49-F238E27FC236}">
                <a16:creationId xmlns:a16="http://schemas.microsoft.com/office/drawing/2014/main" id="{0181A5E7-4B7E-4103-B26C-C1DA2CB7F2D4}"/>
              </a:ext>
            </a:extLst>
          </p:cNvPr>
          <p:cNvGrpSpPr/>
          <p:nvPr/>
        </p:nvGrpSpPr>
        <p:grpSpPr>
          <a:xfrm>
            <a:off x="374944" y="189"/>
            <a:ext cx="1458601" cy="1556638"/>
            <a:chOff x="10475415" y="275913"/>
            <a:chExt cx="1458677" cy="1556719"/>
          </a:xfrm>
        </p:grpSpPr>
        <p:pic>
          <p:nvPicPr>
            <p:cNvPr id="6" name="Picture 5">
              <a:extLst>
                <a:ext uri="{FF2B5EF4-FFF2-40B4-BE49-F238E27FC236}">
                  <a16:creationId xmlns:a16="http://schemas.microsoft.com/office/drawing/2014/main" id="{BA140940-4087-4403-9169-AFFB80C269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7" name="Content Placeholder 2">
              <a:extLst>
                <a:ext uri="{FF2B5EF4-FFF2-40B4-BE49-F238E27FC236}">
                  <a16:creationId xmlns:a16="http://schemas.microsoft.com/office/drawing/2014/main" id="{77E583E7-E083-464D-AF4E-6BE898486FB1}"/>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Arial" panose="020B0604020202020204" pitchFamily="34" charset="0"/>
                  <a:cs typeface="Arial" panose="020B0604020202020204" pitchFamily="34" charset="0"/>
                </a:rPr>
                <a:t>2 min</a:t>
              </a:r>
            </a:p>
          </p:txBody>
        </p:sp>
      </p:grpSp>
      <p:pic>
        <p:nvPicPr>
          <p:cNvPr id="8" name="Picture 7">
            <a:extLst>
              <a:ext uri="{FF2B5EF4-FFF2-40B4-BE49-F238E27FC236}">
                <a16:creationId xmlns:a16="http://schemas.microsoft.com/office/drawing/2014/main" id="{F2477E37-645B-2740-A24B-7D2073EEB5BF}"/>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1833545" y="198641"/>
            <a:ext cx="1092696" cy="952952"/>
          </a:xfrm>
          <a:prstGeom prst="rect">
            <a:avLst/>
          </a:prstGeom>
        </p:spPr>
      </p:pic>
    </p:spTree>
    <p:extLst>
      <p:ext uri="{BB962C8B-B14F-4D97-AF65-F5344CB8AC3E}">
        <p14:creationId xmlns:p14="http://schemas.microsoft.com/office/powerpoint/2010/main" val="194312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B648CDE-EEA2-415A-A444-FD36A4828E64}"/>
              </a:ext>
            </a:extLst>
          </p:cNvPr>
          <p:cNvSpPr>
            <a:spLocks noGrp="1"/>
          </p:cNvSpPr>
          <p:nvPr>
            <p:ph type="body" idx="1"/>
          </p:nvPr>
        </p:nvSpPr>
        <p:spPr/>
        <p:txBody>
          <a:bodyPr/>
          <a:lstStyle/>
          <a:p>
            <a:pPr marL="342900" indent="-342900">
              <a:spcAft>
                <a:spcPts val="1200"/>
              </a:spcAft>
              <a:buClr>
                <a:srgbClr val="09164D"/>
              </a:buClr>
              <a:buFont typeface="Arial" panose="020B0604020202020204" pitchFamily="34" charset="0"/>
              <a:buChar char="•"/>
            </a:pPr>
            <a:r>
              <a:rPr lang="en-GB" sz="2177" b="1" dirty="0">
                <a:solidFill>
                  <a:srgbClr val="09164D"/>
                </a:solidFill>
              </a:rPr>
              <a:t>Size of storage area: </a:t>
            </a:r>
            <a:r>
              <a:rPr lang="en-GB" sz="2177" dirty="0">
                <a:solidFill>
                  <a:srgbClr val="09164D"/>
                </a:solidFill>
              </a:rPr>
              <a:t>based on volume of waste generated and frequency of collection</a:t>
            </a:r>
          </a:p>
          <a:p>
            <a:pPr marL="342900" indent="-342900">
              <a:spcAft>
                <a:spcPts val="1200"/>
              </a:spcAft>
              <a:buClr>
                <a:srgbClr val="09164D"/>
              </a:buClr>
              <a:buFont typeface="Arial" panose="020B0604020202020204" pitchFamily="34" charset="0"/>
              <a:buChar char="•"/>
            </a:pPr>
            <a:r>
              <a:rPr lang="en-GB" sz="2177" b="1" dirty="0">
                <a:solidFill>
                  <a:srgbClr val="09164D"/>
                </a:solidFill>
              </a:rPr>
              <a:t>Fenced</a:t>
            </a:r>
            <a:r>
              <a:rPr lang="en-GB" sz="2177" dirty="0">
                <a:solidFill>
                  <a:srgbClr val="09164D"/>
                </a:solidFill>
              </a:rPr>
              <a:t> to prevent unauthorized access (waste picker, animals) and paved</a:t>
            </a:r>
          </a:p>
          <a:p>
            <a:pPr marL="342900" indent="-342900">
              <a:spcAft>
                <a:spcPts val="1200"/>
              </a:spcAft>
              <a:buClr>
                <a:srgbClr val="09164D"/>
              </a:buClr>
              <a:buFont typeface="Arial" panose="020B0604020202020204" pitchFamily="34" charset="0"/>
              <a:buChar char="•"/>
            </a:pPr>
            <a:r>
              <a:rPr lang="en-GB" sz="2177" dirty="0">
                <a:solidFill>
                  <a:srgbClr val="09164D"/>
                </a:solidFill>
              </a:rPr>
              <a:t>Easy access for municipal waste collection trucks</a:t>
            </a:r>
          </a:p>
          <a:p>
            <a:pPr marL="342900" indent="-342900">
              <a:spcAft>
                <a:spcPts val="1200"/>
              </a:spcAft>
              <a:buClr>
                <a:srgbClr val="09164D"/>
              </a:buClr>
              <a:buFont typeface="Arial" panose="020B0604020202020204" pitchFamily="34" charset="0"/>
              <a:buChar char="•"/>
            </a:pPr>
            <a:r>
              <a:rPr lang="en-GB" sz="2177" dirty="0">
                <a:solidFill>
                  <a:srgbClr val="09164D"/>
                </a:solidFill>
              </a:rPr>
              <a:t>Where recycling takes place, separate areas for recyclables should be available</a:t>
            </a:r>
          </a:p>
          <a:p>
            <a:pPr marL="342900" indent="-342900">
              <a:buFont typeface="Arial" panose="020B0604020202020204" pitchFamily="34" charset="0"/>
              <a:buChar char="•"/>
            </a:pPr>
            <a:endParaRPr lang="en-US" dirty="0"/>
          </a:p>
        </p:txBody>
      </p:sp>
      <p:sp>
        <p:nvSpPr>
          <p:cNvPr id="8" name="Text Placeholder 7">
            <a:extLst>
              <a:ext uri="{FF2B5EF4-FFF2-40B4-BE49-F238E27FC236}">
                <a16:creationId xmlns:a16="http://schemas.microsoft.com/office/drawing/2014/main" id="{13ECA28D-D187-44B2-930D-8012F14FF3A3}"/>
              </a:ext>
            </a:extLst>
          </p:cNvPr>
          <p:cNvSpPr>
            <a:spLocks noGrp="1"/>
          </p:cNvSpPr>
          <p:nvPr>
            <p:ph type="body" sz="quarter" idx="14"/>
          </p:nvPr>
        </p:nvSpPr>
        <p:spPr/>
        <p:txBody>
          <a:bodyPr/>
          <a:lstStyle/>
          <a:p>
            <a:r>
              <a:rPr lang="en-US" dirty="0"/>
              <a:t>Storage of non-hazardous waste</a:t>
            </a:r>
          </a:p>
        </p:txBody>
      </p:sp>
      <p:pic>
        <p:nvPicPr>
          <p:cNvPr id="5" name="Grafik 4" descr="CIMG2539"/>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3246" y="3518210"/>
            <a:ext cx="5057751" cy="2475534"/>
          </a:xfrm>
          <a:prstGeom prst="rect">
            <a:avLst/>
          </a:prstGeom>
          <a:noFill/>
          <a:ln>
            <a:noFill/>
          </a:ln>
        </p:spPr>
      </p:pic>
      <p:sp>
        <p:nvSpPr>
          <p:cNvPr id="11" name="TextBox 10">
            <a:extLst>
              <a:ext uri="{FF2B5EF4-FFF2-40B4-BE49-F238E27FC236}">
                <a16:creationId xmlns:a16="http://schemas.microsoft.com/office/drawing/2014/main" id="{F3888EDF-C2CF-4B43-A918-66862F3F4B8E}"/>
              </a:ext>
            </a:extLst>
          </p:cNvPr>
          <p:cNvSpPr txBox="1"/>
          <p:nvPr/>
        </p:nvSpPr>
        <p:spPr>
          <a:xfrm>
            <a:off x="8094828" y="6178648"/>
            <a:ext cx="3806169" cy="400110"/>
          </a:xfrm>
          <a:prstGeom prst="rect">
            <a:avLst/>
          </a:prstGeom>
          <a:noFill/>
        </p:spPr>
        <p:txBody>
          <a:bodyPr wrap="square" rtlCol="0">
            <a:spAutoFit/>
          </a:bodyPr>
          <a:lstStyle/>
          <a:p>
            <a:pPr algn="l"/>
            <a:r>
              <a:rPr lang="en-US" sz="2000" dirty="0">
                <a:solidFill>
                  <a:schemeClr val="bg1"/>
                </a:solidFill>
                <a:latin typeface="Arial Narrow" panose="020B0606020202030204" pitchFamily="34" charset="0"/>
                <a:cs typeface="Arial" panose="020B0604020202020204" pitchFamily="34" charset="0"/>
              </a:rPr>
              <a:t>Waste storage in Tajikistan </a:t>
            </a:r>
          </a:p>
        </p:txBody>
      </p:sp>
      <p:sp>
        <p:nvSpPr>
          <p:cNvPr id="12" name="Slide Number Placeholder 11">
            <a:extLst>
              <a:ext uri="{FF2B5EF4-FFF2-40B4-BE49-F238E27FC236}">
                <a16:creationId xmlns:a16="http://schemas.microsoft.com/office/drawing/2014/main" id="{E46B4EED-772B-4886-8095-053E11E17862}"/>
              </a:ext>
            </a:extLst>
          </p:cNvPr>
          <p:cNvSpPr>
            <a:spLocks noGrp="1"/>
          </p:cNvSpPr>
          <p:nvPr>
            <p:ph type="sldNum" sz="quarter" idx="12"/>
          </p:nvPr>
        </p:nvSpPr>
        <p:spPr/>
        <p:txBody>
          <a:bodyPr/>
          <a:lstStyle/>
          <a:p>
            <a:fld id="{2D0AA5EB-64AB-BF41-92BE-B61D8618F692}" type="slidenum">
              <a:rPr lang="it-IT" smtClean="0"/>
              <a:t>17</a:t>
            </a:fld>
            <a:endParaRPr lang="it-IT" dirty="0"/>
          </a:p>
        </p:txBody>
      </p:sp>
    </p:spTree>
    <p:extLst>
      <p:ext uri="{BB962C8B-B14F-4D97-AF65-F5344CB8AC3E}">
        <p14:creationId xmlns:p14="http://schemas.microsoft.com/office/powerpoint/2010/main" val="61190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a:bodyPr>
          <a:lstStyle/>
          <a:p>
            <a:pPr>
              <a:defRPr/>
            </a:pPr>
            <a:r>
              <a:rPr lang="en-US" altLang="en-US" dirty="0"/>
              <a:t>Storage of infectious &amp; sharp waste</a:t>
            </a:r>
            <a:endParaRPr lang="en-US" altLang="fr-FR" dirty="0"/>
          </a:p>
        </p:txBody>
      </p:sp>
      <p:graphicFrame>
        <p:nvGraphicFramePr>
          <p:cNvPr id="12" name="Content Placeholder 3">
            <a:extLst>
              <a:ext uri="{FF2B5EF4-FFF2-40B4-BE49-F238E27FC236}">
                <a16:creationId xmlns:a16="http://schemas.microsoft.com/office/drawing/2014/main" id="{B7BFEC1C-3B40-4A06-A1C2-0EF958736EA9}"/>
              </a:ext>
            </a:extLst>
          </p:cNvPr>
          <p:cNvGraphicFramePr>
            <a:graphicFrameLocks noGrp="1"/>
          </p:cNvGraphicFramePr>
          <p:nvPr>
            <p:ph idx="4294967295"/>
            <p:extLst>
              <p:ext uri="{D42A27DB-BD31-4B8C-83A1-F6EECF244321}">
                <p14:modId xmlns:p14="http://schemas.microsoft.com/office/powerpoint/2010/main" val="3549038894"/>
              </p:ext>
            </p:extLst>
          </p:nvPr>
        </p:nvGraphicFramePr>
        <p:xfrm>
          <a:off x="602166" y="5338617"/>
          <a:ext cx="11233150" cy="122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8613"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05304" y="1526237"/>
            <a:ext cx="3255001" cy="2819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8611" name="Rectangle 4"/>
          <p:cNvSpPr>
            <a:spLocks noChangeArrowheads="1"/>
          </p:cNvSpPr>
          <p:nvPr/>
        </p:nvSpPr>
        <p:spPr bwMode="auto">
          <a:xfrm>
            <a:off x="510416" y="1264300"/>
            <a:ext cx="5338826" cy="460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Aft>
                <a:spcPts val="1200"/>
              </a:spcAft>
              <a:buClr>
                <a:schemeClr val="accent6">
                  <a:lumMod val="50000"/>
                </a:schemeClr>
              </a:buClr>
              <a:buFont typeface="Arial" panose="020B0604020202020204" pitchFamily="34" charset="0"/>
              <a:buChar char="•"/>
            </a:pPr>
            <a:r>
              <a:rPr lang="en-GB" sz="2200" dirty="0">
                <a:solidFill>
                  <a:srgbClr val="002060"/>
                </a:solidFill>
              </a:rPr>
              <a:t>Floor and walls are sealed or tiled to allow easy disinfection </a:t>
            </a:r>
          </a:p>
          <a:p>
            <a:pPr>
              <a:spcAft>
                <a:spcPts val="1200"/>
              </a:spcAft>
              <a:buClr>
                <a:schemeClr val="accent6">
                  <a:lumMod val="50000"/>
                </a:schemeClr>
              </a:buClr>
              <a:buFont typeface="Arial" panose="020B0604020202020204" pitchFamily="34" charset="0"/>
              <a:buChar char="•"/>
            </a:pPr>
            <a:r>
              <a:rPr lang="en-US" altLang="en-US" sz="2200" dirty="0">
                <a:solidFill>
                  <a:srgbClr val="002060"/>
                </a:solidFill>
              </a:rPr>
              <a:t>Well ventilated &amp; protected from rain </a:t>
            </a:r>
          </a:p>
          <a:p>
            <a:pPr>
              <a:spcAft>
                <a:spcPts val="1200"/>
              </a:spcAft>
              <a:buClr>
                <a:schemeClr val="accent6">
                  <a:lumMod val="50000"/>
                </a:schemeClr>
              </a:buClr>
              <a:buFont typeface="Arial" panose="020B0604020202020204" pitchFamily="34" charset="0"/>
              <a:buChar char="•"/>
            </a:pPr>
            <a:r>
              <a:rPr lang="en-US" altLang="en-US" sz="2200" dirty="0">
                <a:solidFill>
                  <a:srgbClr val="002060"/>
                </a:solidFill>
              </a:rPr>
              <a:t>No other types of waste stored (i.e. general waste) </a:t>
            </a:r>
          </a:p>
          <a:p>
            <a:pPr>
              <a:spcAft>
                <a:spcPts val="1200"/>
              </a:spcAft>
              <a:buClr>
                <a:schemeClr val="accent6">
                  <a:lumMod val="50000"/>
                </a:schemeClr>
              </a:buClr>
              <a:buFont typeface="Arial" panose="020B0604020202020204" pitchFamily="34" charset="0"/>
              <a:buChar char="•"/>
            </a:pPr>
            <a:r>
              <a:rPr lang="en-US" altLang="en-US" sz="2200" dirty="0">
                <a:solidFill>
                  <a:srgbClr val="002060"/>
                </a:solidFill>
              </a:rPr>
              <a:t>Storage does not exceed maximum time limit</a:t>
            </a:r>
          </a:p>
          <a:p>
            <a:pPr marL="0" indent="0">
              <a:spcAft>
                <a:spcPts val="1200"/>
              </a:spcAft>
              <a:buClr>
                <a:schemeClr val="accent6">
                  <a:lumMod val="50000"/>
                </a:schemeClr>
              </a:buClr>
              <a:buNone/>
            </a:pPr>
            <a:r>
              <a:rPr lang="en-US" altLang="en-US" sz="2200" dirty="0">
                <a:solidFill>
                  <a:srgbClr val="002060"/>
                </a:solidFill>
              </a:rPr>
              <a:t> </a:t>
            </a:r>
          </a:p>
        </p:txBody>
      </p:sp>
      <p:pic>
        <p:nvPicPr>
          <p:cNvPr id="5122" name="Picture 2">
            <a:extLst>
              <a:ext uri="{FF2B5EF4-FFF2-40B4-BE49-F238E27FC236}">
                <a16:creationId xmlns:a16="http://schemas.microsoft.com/office/drawing/2014/main" id="{672A482E-3689-4533-9288-DD8C8FF6B08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076560" y="1513333"/>
            <a:ext cx="2606931" cy="26069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0B0C8E9-CBF9-473F-BB93-E2AD00FCF786}"/>
              </a:ext>
            </a:extLst>
          </p:cNvPr>
          <p:cNvSpPr txBox="1"/>
          <p:nvPr/>
        </p:nvSpPr>
        <p:spPr>
          <a:xfrm>
            <a:off x="8726782" y="4078974"/>
            <a:ext cx="3465218" cy="1015663"/>
          </a:xfrm>
          <a:prstGeom prst="rect">
            <a:avLst/>
          </a:prstGeom>
          <a:noFill/>
        </p:spPr>
        <p:txBody>
          <a:bodyPr wrap="square" rtlCol="0">
            <a:spAutoFit/>
          </a:bodyPr>
          <a:lstStyle/>
          <a:p>
            <a:pPr algn="ctr">
              <a:spcAft>
                <a:spcPts val="1200"/>
              </a:spcAft>
              <a:buClr>
                <a:schemeClr val="accent6">
                  <a:lumMod val="50000"/>
                </a:schemeClr>
              </a:buClr>
            </a:pPr>
            <a:r>
              <a:rPr lang="en-US" altLang="en-US" sz="2000" dirty="0">
                <a:solidFill>
                  <a:srgbClr val="002060"/>
                </a:solidFill>
                <a:latin typeface="Arial" panose="020B0604020202020204" pitchFamily="34" charset="0"/>
                <a:cs typeface="Arial" panose="020B0604020202020204" pitchFamily="34" charset="0"/>
              </a:rPr>
              <a:t>Inaccessible to unauthorized persons/children, animals, insects and birds</a:t>
            </a:r>
          </a:p>
        </p:txBody>
      </p:sp>
      <p:sp>
        <p:nvSpPr>
          <p:cNvPr id="15" name="TextBox 14">
            <a:extLst>
              <a:ext uri="{FF2B5EF4-FFF2-40B4-BE49-F238E27FC236}">
                <a16:creationId xmlns:a16="http://schemas.microsoft.com/office/drawing/2014/main" id="{2CF0DA3F-FBA8-4E5A-B230-7EE15E5D23C1}"/>
              </a:ext>
            </a:extLst>
          </p:cNvPr>
          <p:cNvSpPr txBox="1"/>
          <p:nvPr/>
        </p:nvSpPr>
        <p:spPr>
          <a:xfrm>
            <a:off x="5300195" y="4413938"/>
            <a:ext cx="3465218" cy="707886"/>
          </a:xfrm>
          <a:prstGeom prst="rect">
            <a:avLst/>
          </a:prstGeom>
          <a:noFill/>
        </p:spPr>
        <p:txBody>
          <a:bodyPr wrap="square" rtlCol="0">
            <a:spAutoFit/>
          </a:bodyPr>
          <a:lstStyle/>
          <a:p>
            <a:pPr algn="ctr">
              <a:spcAft>
                <a:spcPts val="1200"/>
              </a:spcAft>
              <a:buClr>
                <a:schemeClr val="accent6">
                  <a:lumMod val="50000"/>
                </a:schemeClr>
              </a:buClr>
            </a:pPr>
            <a:r>
              <a:rPr lang="en-US" altLang="en-US" sz="2000" dirty="0">
                <a:solidFill>
                  <a:srgbClr val="002060"/>
                </a:solidFill>
                <a:latin typeface="Arial" panose="020B0604020202020204" pitchFamily="34" charset="0"/>
                <a:cs typeface="Arial" panose="020B0604020202020204" pitchFamily="34" charset="0"/>
              </a:rPr>
              <a:t>Labelled with biohazard symbol </a:t>
            </a:r>
          </a:p>
        </p:txBody>
      </p:sp>
      <p:sp>
        <p:nvSpPr>
          <p:cNvPr id="4" name="Slide Number Placeholder 3">
            <a:extLst>
              <a:ext uri="{FF2B5EF4-FFF2-40B4-BE49-F238E27FC236}">
                <a16:creationId xmlns:a16="http://schemas.microsoft.com/office/drawing/2014/main" id="{42621091-5A0A-4FE6-A2F2-D21EC0320DE4}"/>
              </a:ext>
            </a:extLst>
          </p:cNvPr>
          <p:cNvSpPr>
            <a:spLocks noGrp="1"/>
          </p:cNvSpPr>
          <p:nvPr>
            <p:ph type="sldNum" sz="quarter" idx="12"/>
          </p:nvPr>
        </p:nvSpPr>
        <p:spPr/>
        <p:txBody>
          <a:bodyPr/>
          <a:lstStyle/>
          <a:p>
            <a:fld id="{2D0AA5EB-64AB-BF41-92BE-B61D8618F692}" type="slidenum">
              <a:rPr lang="it-IT" smtClean="0"/>
              <a:t>18</a:t>
            </a:fld>
            <a:endParaRPr lang="it-IT" dirty="0"/>
          </a:p>
        </p:txBody>
      </p:sp>
    </p:spTree>
    <p:extLst>
      <p:ext uri="{BB962C8B-B14F-4D97-AF65-F5344CB8AC3E}">
        <p14:creationId xmlns:p14="http://schemas.microsoft.com/office/powerpoint/2010/main" val="390439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C343-3787-479A-B103-E3EAC0645C80}"/>
              </a:ext>
            </a:extLst>
          </p:cNvPr>
          <p:cNvSpPr>
            <a:spLocks noGrp="1"/>
          </p:cNvSpPr>
          <p:nvPr>
            <p:ph type="title"/>
          </p:nvPr>
        </p:nvSpPr>
        <p:spPr>
          <a:xfrm>
            <a:off x="392291" y="961039"/>
            <a:ext cx="4854474" cy="2734100"/>
          </a:xfrm>
          <a:prstGeom prst="rect">
            <a:avLst/>
          </a:prstGeom>
        </p:spPr>
        <p:txBody>
          <a:bodyPr/>
          <a:lstStyle/>
          <a:p>
            <a:r>
              <a:rPr lang="en-US" dirty="0"/>
              <a:t>How much infectious waste is generated in a typical facility in a day?</a:t>
            </a:r>
          </a:p>
        </p:txBody>
      </p:sp>
      <p:sp>
        <p:nvSpPr>
          <p:cNvPr id="23" name="Text Placeholder 22">
            <a:extLst>
              <a:ext uri="{FF2B5EF4-FFF2-40B4-BE49-F238E27FC236}">
                <a16:creationId xmlns:a16="http://schemas.microsoft.com/office/drawing/2014/main" id="{6714EDC9-3EB6-4FDB-A366-1F77A474D231}"/>
              </a:ext>
            </a:extLst>
          </p:cNvPr>
          <p:cNvSpPr>
            <a:spLocks noGrp="1"/>
          </p:cNvSpPr>
          <p:nvPr>
            <p:ph type="body" sz="quarter" idx="15"/>
          </p:nvPr>
        </p:nvSpPr>
        <p:spPr>
          <a:xfrm>
            <a:off x="378004" y="296022"/>
            <a:ext cx="4116387" cy="710698"/>
          </a:xfrm>
        </p:spPr>
        <p:txBody>
          <a:bodyPr>
            <a:normAutofit/>
          </a:bodyPr>
          <a:lstStyle/>
          <a:p>
            <a:r>
              <a:rPr lang="en-US" sz="4400" dirty="0"/>
              <a:t>QUIZ  </a:t>
            </a:r>
          </a:p>
        </p:txBody>
      </p:sp>
      <p:grpSp>
        <p:nvGrpSpPr>
          <p:cNvPr id="10" name="Group 9">
            <a:extLst>
              <a:ext uri="{FF2B5EF4-FFF2-40B4-BE49-F238E27FC236}">
                <a16:creationId xmlns:a16="http://schemas.microsoft.com/office/drawing/2014/main" id="{09FE04D0-AC1A-44A5-AA63-6F41C5D26FB5}"/>
              </a:ext>
            </a:extLst>
          </p:cNvPr>
          <p:cNvGrpSpPr/>
          <p:nvPr/>
        </p:nvGrpSpPr>
        <p:grpSpPr>
          <a:xfrm>
            <a:off x="712244" y="3758199"/>
            <a:ext cx="9698313" cy="2281180"/>
            <a:chOff x="0" y="2523011"/>
            <a:chExt cx="10693400" cy="2515239"/>
          </a:xfrm>
        </p:grpSpPr>
        <p:pic>
          <p:nvPicPr>
            <p:cNvPr id="6" name="Picture 5">
              <a:extLst>
                <a:ext uri="{FF2B5EF4-FFF2-40B4-BE49-F238E27FC236}">
                  <a16:creationId xmlns:a16="http://schemas.microsoft.com/office/drawing/2014/main" id="{47A3F2FB-9ADB-4F53-84CD-A4F124C39B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23011"/>
              <a:ext cx="10693400" cy="2515239"/>
            </a:xfrm>
            <a:prstGeom prst="rect">
              <a:avLst/>
            </a:prstGeom>
          </p:spPr>
        </p:pic>
        <p:sp>
          <p:nvSpPr>
            <p:cNvPr id="7" name="Rectangle 6">
              <a:extLst>
                <a:ext uri="{FF2B5EF4-FFF2-40B4-BE49-F238E27FC236}">
                  <a16:creationId xmlns:a16="http://schemas.microsoft.com/office/drawing/2014/main" id="{2D25F47B-C45A-4F46-B123-FDEF4E8EB4C8}"/>
                </a:ext>
              </a:extLst>
            </p:cNvPr>
            <p:cNvSpPr/>
            <p:nvPr/>
          </p:nvSpPr>
          <p:spPr>
            <a:xfrm>
              <a:off x="5726931" y="3112313"/>
              <a:ext cx="684761" cy="349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p>
          </p:txBody>
        </p:sp>
        <p:sp>
          <p:nvSpPr>
            <p:cNvPr id="8" name="Rectangle 7">
              <a:extLst>
                <a:ext uri="{FF2B5EF4-FFF2-40B4-BE49-F238E27FC236}">
                  <a16:creationId xmlns:a16="http://schemas.microsoft.com/office/drawing/2014/main" id="{34FA436D-72FD-41ED-84C5-B26452FC9687}"/>
                </a:ext>
              </a:extLst>
            </p:cNvPr>
            <p:cNvSpPr/>
            <p:nvPr/>
          </p:nvSpPr>
          <p:spPr>
            <a:xfrm>
              <a:off x="5726931" y="3592189"/>
              <a:ext cx="589203" cy="349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9" name="Rectangle 8">
              <a:extLst>
                <a:ext uri="{FF2B5EF4-FFF2-40B4-BE49-F238E27FC236}">
                  <a16:creationId xmlns:a16="http://schemas.microsoft.com/office/drawing/2014/main" id="{100C824F-48EB-40E9-83FE-146C307483A5}"/>
                </a:ext>
              </a:extLst>
            </p:cNvPr>
            <p:cNvSpPr/>
            <p:nvPr/>
          </p:nvSpPr>
          <p:spPr>
            <a:xfrm>
              <a:off x="5726931" y="4084397"/>
              <a:ext cx="589203" cy="349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grpSp>
      <p:sp>
        <p:nvSpPr>
          <p:cNvPr id="3" name="Textfeld 2">
            <a:extLst>
              <a:ext uri="{FF2B5EF4-FFF2-40B4-BE49-F238E27FC236}">
                <a16:creationId xmlns:a16="http://schemas.microsoft.com/office/drawing/2014/main" id="{2C906F76-A114-4CF6-BE47-FC84C7172A31}"/>
              </a:ext>
            </a:extLst>
          </p:cNvPr>
          <p:cNvSpPr txBox="1"/>
          <p:nvPr/>
        </p:nvSpPr>
        <p:spPr>
          <a:xfrm>
            <a:off x="5965410" y="4271353"/>
            <a:ext cx="502061" cy="427361"/>
          </a:xfrm>
          <a:prstGeom prst="rect">
            <a:avLst/>
          </a:prstGeom>
          <a:noFill/>
        </p:spPr>
        <p:txBody>
          <a:bodyPr wrap="none" rtlCol="0">
            <a:spAutoFit/>
          </a:bodyPr>
          <a:lstStyle/>
          <a:p>
            <a:pPr algn="r" rtl="0"/>
            <a:r>
              <a:rPr lang="de-DE" sz="2177" dirty="0">
                <a:latin typeface="Arial Narrow" panose="020B0606020202030204" pitchFamily="34" charset="0"/>
              </a:rPr>
              <a:t>0.5</a:t>
            </a:r>
            <a:endParaRPr lang="en-US" sz="2177" dirty="0">
              <a:latin typeface="Arial Narrow" panose="020B0606020202030204" pitchFamily="34" charset="0"/>
            </a:endParaRPr>
          </a:p>
        </p:txBody>
      </p:sp>
      <p:sp>
        <p:nvSpPr>
          <p:cNvPr id="13" name="Textfeld 12">
            <a:extLst>
              <a:ext uri="{FF2B5EF4-FFF2-40B4-BE49-F238E27FC236}">
                <a16:creationId xmlns:a16="http://schemas.microsoft.com/office/drawing/2014/main" id="{52F61563-0FC5-4022-A7C4-6DA60366C638}"/>
              </a:ext>
            </a:extLst>
          </p:cNvPr>
          <p:cNvSpPr txBox="1"/>
          <p:nvPr/>
        </p:nvSpPr>
        <p:spPr>
          <a:xfrm>
            <a:off x="5887225" y="5148854"/>
            <a:ext cx="611065" cy="413318"/>
          </a:xfrm>
          <a:prstGeom prst="rect">
            <a:avLst/>
          </a:prstGeom>
          <a:noFill/>
        </p:spPr>
        <p:txBody>
          <a:bodyPr wrap="none" rtlCol="0">
            <a:spAutoFit/>
          </a:bodyPr>
          <a:lstStyle/>
          <a:p>
            <a:pPr algn="r" rtl="0"/>
            <a:r>
              <a:rPr lang="de-DE" sz="2086" dirty="0">
                <a:latin typeface="Arial Narrow" panose="020B0606020202030204" pitchFamily="34" charset="0"/>
              </a:rPr>
              <a:t>0.01</a:t>
            </a:r>
            <a:endParaRPr lang="en-US" sz="2086" dirty="0">
              <a:latin typeface="Arial Narrow" panose="020B0606020202030204" pitchFamily="34" charset="0"/>
            </a:endParaRPr>
          </a:p>
        </p:txBody>
      </p:sp>
      <p:sp>
        <p:nvSpPr>
          <p:cNvPr id="14" name="Textfeld 13">
            <a:extLst>
              <a:ext uri="{FF2B5EF4-FFF2-40B4-BE49-F238E27FC236}">
                <a16:creationId xmlns:a16="http://schemas.microsoft.com/office/drawing/2014/main" id="{572BB0DA-AE4F-410C-A567-7DDB325AAA32}"/>
              </a:ext>
            </a:extLst>
          </p:cNvPr>
          <p:cNvSpPr txBox="1"/>
          <p:nvPr/>
        </p:nvSpPr>
        <p:spPr>
          <a:xfrm>
            <a:off x="5867903" y="4702058"/>
            <a:ext cx="611065" cy="413318"/>
          </a:xfrm>
          <a:prstGeom prst="rect">
            <a:avLst/>
          </a:prstGeom>
          <a:noFill/>
        </p:spPr>
        <p:txBody>
          <a:bodyPr wrap="none" rtlCol="0">
            <a:spAutoFit/>
          </a:bodyPr>
          <a:lstStyle/>
          <a:p>
            <a:pPr algn="r" rtl="0"/>
            <a:r>
              <a:rPr lang="de-DE" sz="2086" dirty="0">
                <a:latin typeface="Arial Narrow" panose="020B0606020202030204" pitchFamily="34" charset="0"/>
              </a:rPr>
              <a:t>0.07</a:t>
            </a:r>
            <a:endParaRPr lang="en-US" sz="2086" dirty="0">
              <a:latin typeface="Arial Narrow" panose="020B0606020202030204" pitchFamily="34" charset="0"/>
            </a:endParaRPr>
          </a:p>
        </p:txBody>
      </p:sp>
      <p:grpSp>
        <p:nvGrpSpPr>
          <p:cNvPr id="16" name="Group 15">
            <a:extLst>
              <a:ext uri="{FF2B5EF4-FFF2-40B4-BE49-F238E27FC236}">
                <a16:creationId xmlns:a16="http://schemas.microsoft.com/office/drawing/2014/main" id="{0FCD3CE3-693E-4CE5-9DDA-B02B62B7A915}"/>
              </a:ext>
            </a:extLst>
          </p:cNvPr>
          <p:cNvGrpSpPr/>
          <p:nvPr/>
        </p:nvGrpSpPr>
        <p:grpSpPr>
          <a:xfrm>
            <a:off x="10529941" y="194001"/>
            <a:ext cx="1458601" cy="1556638"/>
            <a:chOff x="10475415" y="275913"/>
            <a:chExt cx="1458677" cy="1556719"/>
          </a:xfrm>
        </p:grpSpPr>
        <p:pic>
          <p:nvPicPr>
            <p:cNvPr id="17" name="Picture 16">
              <a:extLst>
                <a:ext uri="{FF2B5EF4-FFF2-40B4-BE49-F238E27FC236}">
                  <a16:creationId xmlns:a16="http://schemas.microsoft.com/office/drawing/2014/main" id="{52891C6E-09B2-4911-AA59-75F3F608D6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18" name="Content Placeholder 2">
              <a:extLst>
                <a:ext uri="{FF2B5EF4-FFF2-40B4-BE49-F238E27FC236}">
                  <a16:creationId xmlns:a16="http://schemas.microsoft.com/office/drawing/2014/main" id="{3C99F275-54FA-4164-B3FB-FBC4B626DB77}"/>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02060"/>
                  </a:solidFill>
                  <a:latin typeface="Arial" panose="020B0604020202020204" pitchFamily="34" charset="0"/>
                  <a:cs typeface="Arial" panose="020B0604020202020204" pitchFamily="34" charset="0"/>
                </a:rPr>
                <a:t>5 min</a:t>
              </a:r>
            </a:p>
          </p:txBody>
        </p:sp>
      </p:grpSp>
      <p:sp>
        <p:nvSpPr>
          <p:cNvPr id="4" name="TextBox 3">
            <a:extLst>
              <a:ext uri="{FF2B5EF4-FFF2-40B4-BE49-F238E27FC236}">
                <a16:creationId xmlns:a16="http://schemas.microsoft.com/office/drawing/2014/main" id="{29BA22DC-40B4-4C65-922B-A78D51E75301}"/>
              </a:ext>
            </a:extLst>
          </p:cNvPr>
          <p:cNvSpPr txBox="1"/>
          <p:nvPr/>
        </p:nvSpPr>
        <p:spPr>
          <a:xfrm>
            <a:off x="8174673" y="2058093"/>
            <a:ext cx="3889717" cy="1655325"/>
          </a:xfrm>
          <a:prstGeom prst="rect">
            <a:avLst/>
          </a:prstGeom>
          <a:noFill/>
        </p:spPr>
        <p:txBody>
          <a:bodyPr wrap="square" rtlCol="0">
            <a:spAutoFit/>
          </a:bodyPr>
          <a:lstStyle/>
          <a:p>
            <a:pPr algn="r" rtl="0"/>
            <a:r>
              <a:rPr lang="en-US" sz="2539" dirty="0">
                <a:latin typeface="Arial Narrow" panose="020B0606020202030204" pitchFamily="34" charset="0"/>
              </a:rPr>
              <a:t>During COVID-19, volumes of waste have dramatically increased. What are the reasons for this? </a:t>
            </a:r>
          </a:p>
        </p:txBody>
      </p:sp>
      <p:pic>
        <p:nvPicPr>
          <p:cNvPr id="11" name="Picture 10">
            <a:extLst>
              <a:ext uri="{FF2B5EF4-FFF2-40B4-BE49-F238E27FC236}">
                <a16:creationId xmlns:a16="http://schemas.microsoft.com/office/drawing/2014/main" id="{89E902F1-1FFA-4B8A-910B-EA69D54497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3679" y="617108"/>
            <a:ext cx="2354080" cy="3065136"/>
          </a:xfrm>
          <a:prstGeom prst="rect">
            <a:avLst/>
          </a:prstGeom>
          <a:ln>
            <a:noFill/>
          </a:ln>
          <a:effectLst>
            <a:outerShdw blurRad="292100" dist="139700" dir="2700000" algn="tl" rotWithShape="0">
              <a:srgbClr val="333333">
                <a:alpha val="65000"/>
              </a:srgbClr>
            </a:outerShdw>
          </a:effectLst>
        </p:spPr>
      </p:pic>
      <p:cxnSp>
        <p:nvCxnSpPr>
          <p:cNvPr id="19" name="Straight Arrow Connector 18">
            <a:extLst>
              <a:ext uri="{FF2B5EF4-FFF2-40B4-BE49-F238E27FC236}">
                <a16:creationId xmlns:a16="http://schemas.microsoft.com/office/drawing/2014/main" id="{9ABCD8F7-2B75-4DE6-8018-80D81FCA5F0A}"/>
              </a:ext>
            </a:extLst>
          </p:cNvPr>
          <p:cNvCxnSpPr>
            <a:cxnSpLocks/>
          </p:cNvCxnSpPr>
          <p:nvPr/>
        </p:nvCxnSpPr>
        <p:spPr>
          <a:xfrm flipH="1" flipV="1">
            <a:off x="7793830" y="1938625"/>
            <a:ext cx="1769718" cy="2058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82F908F-8A7B-4754-BB08-4A1F7624AFF4}"/>
              </a:ext>
            </a:extLst>
          </p:cNvPr>
          <p:cNvGrpSpPr/>
          <p:nvPr/>
        </p:nvGrpSpPr>
        <p:grpSpPr>
          <a:xfrm>
            <a:off x="9160706" y="160866"/>
            <a:ext cx="1161098" cy="1171184"/>
            <a:chOff x="9555224" y="5116370"/>
            <a:chExt cx="1161098" cy="1171184"/>
          </a:xfrm>
        </p:grpSpPr>
        <p:pic>
          <p:nvPicPr>
            <p:cNvPr id="21" name="Picture 20" descr="Shape&#10;&#10;Description automatically generated with low confidence">
              <a:extLst>
                <a:ext uri="{FF2B5EF4-FFF2-40B4-BE49-F238E27FC236}">
                  <a16:creationId xmlns:a16="http://schemas.microsoft.com/office/drawing/2014/main" id="{38EE5CFC-0DBE-4972-B9BB-8667DBF3E8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22" name="Oval 21">
              <a:extLst>
                <a:ext uri="{FF2B5EF4-FFF2-40B4-BE49-F238E27FC236}">
                  <a16:creationId xmlns:a16="http://schemas.microsoft.com/office/drawing/2014/main" id="{1D8EAF2D-E474-417E-8503-CAB2D9F9DD2E}"/>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Slide Number Placeholder 26">
            <a:extLst>
              <a:ext uri="{FF2B5EF4-FFF2-40B4-BE49-F238E27FC236}">
                <a16:creationId xmlns:a16="http://schemas.microsoft.com/office/drawing/2014/main" id="{14F0B83A-956B-472B-8F45-323C7FD9330E}"/>
              </a:ext>
            </a:extLst>
          </p:cNvPr>
          <p:cNvSpPr>
            <a:spLocks noGrp="1"/>
          </p:cNvSpPr>
          <p:nvPr>
            <p:ph type="sldNum" sz="quarter" idx="12"/>
          </p:nvPr>
        </p:nvSpPr>
        <p:spPr/>
        <p:txBody>
          <a:bodyPr/>
          <a:lstStyle/>
          <a:p>
            <a:fld id="{2D0AA5EB-64AB-BF41-92BE-B61D8618F692}" type="slidenum">
              <a:rPr lang="it-IT" smtClean="0"/>
              <a:t>19</a:t>
            </a:fld>
            <a:endParaRPr lang="it-IT" dirty="0"/>
          </a:p>
        </p:txBody>
      </p:sp>
      <p:sp>
        <p:nvSpPr>
          <p:cNvPr id="24" name="TextBox 23">
            <a:extLst>
              <a:ext uri="{FF2B5EF4-FFF2-40B4-BE49-F238E27FC236}">
                <a16:creationId xmlns:a16="http://schemas.microsoft.com/office/drawing/2014/main" id="{F994C37F-DE4A-4971-93AD-D7DB7D5D1AD7}"/>
              </a:ext>
            </a:extLst>
          </p:cNvPr>
          <p:cNvSpPr txBox="1"/>
          <p:nvPr/>
        </p:nvSpPr>
        <p:spPr>
          <a:xfrm>
            <a:off x="488565" y="5889043"/>
            <a:ext cx="11499977" cy="873829"/>
          </a:xfrm>
          <a:prstGeom prst="rect">
            <a:avLst/>
          </a:prstGeom>
          <a:solidFill>
            <a:schemeClr val="bg1"/>
          </a:solidFill>
        </p:spPr>
        <p:txBody>
          <a:bodyPr wrap="square" rtlCol="0">
            <a:spAutoFit/>
          </a:bodyPr>
          <a:lstStyle/>
          <a:p>
            <a:pPr rtl="0"/>
            <a:r>
              <a:rPr lang="en-US" sz="2539" dirty="0">
                <a:latin typeface="Arial Narrow" panose="020B0606020202030204" pitchFamily="34" charset="0"/>
              </a:rPr>
              <a:t>How much waste would a hospital with 200 beds and an occupancy rate of 80% generate in one day? One month? One year? How much would typically be hazardous?</a:t>
            </a:r>
          </a:p>
        </p:txBody>
      </p:sp>
    </p:spTree>
    <p:extLst>
      <p:ext uri="{BB962C8B-B14F-4D97-AF65-F5344CB8AC3E}">
        <p14:creationId xmlns:p14="http://schemas.microsoft.com/office/powerpoint/2010/main" val="1314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4" grpId="0"/>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A64D43-AF9C-8D43-8ADE-F7FAFE627A43}"/>
              </a:ext>
            </a:extLst>
          </p:cNvPr>
          <p:cNvSpPr>
            <a:spLocks noGrp="1"/>
          </p:cNvSpPr>
          <p:nvPr>
            <p:ph type="ctrTitle"/>
          </p:nvPr>
        </p:nvSpPr>
        <p:spPr/>
        <p:txBody>
          <a:bodyPr/>
          <a:lstStyle/>
          <a:p>
            <a:r>
              <a:rPr lang="it-IT" dirty="0"/>
              <a:t>Safe and environmentally friendly health care waste management </a:t>
            </a:r>
          </a:p>
        </p:txBody>
      </p:sp>
      <p:sp>
        <p:nvSpPr>
          <p:cNvPr id="3" name="Sottotitolo 2">
            <a:extLst>
              <a:ext uri="{FF2B5EF4-FFF2-40B4-BE49-F238E27FC236}">
                <a16:creationId xmlns:a16="http://schemas.microsoft.com/office/drawing/2014/main" id="{B7939958-D54D-114D-9924-BC91D052F88D}"/>
              </a:ext>
            </a:extLst>
          </p:cNvPr>
          <p:cNvSpPr>
            <a:spLocks noGrp="1"/>
          </p:cNvSpPr>
          <p:nvPr>
            <p:ph type="subTitle" idx="1"/>
          </p:nvPr>
        </p:nvSpPr>
        <p:spPr/>
        <p:txBody>
          <a:bodyPr>
            <a:normAutofit/>
          </a:bodyPr>
          <a:lstStyle/>
          <a:p>
            <a:r>
              <a:rPr lang="it-IT" sz="3200" dirty="0"/>
              <a:t>WASH FIT technical module </a:t>
            </a:r>
          </a:p>
          <a:p>
            <a:endParaRPr lang="it-IT" sz="3200" dirty="0"/>
          </a:p>
        </p:txBody>
      </p:sp>
      <p:sp>
        <p:nvSpPr>
          <p:cNvPr id="4" name="Segnaposto numero diapositiva 3">
            <a:extLst>
              <a:ext uri="{FF2B5EF4-FFF2-40B4-BE49-F238E27FC236}">
                <a16:creationId xmlns:a16="http://schemas.microsoft.com/office/drawing/2014/main" id="{894F6DC5-5071-4A48-8D1E-5D81627443F0}"/>
              </a:ext>
            </a:extLst>
          </p:cNvPr>
          <p:cNvSpPr>
            <a:spLocks noGrp="1"/>
          </p:cNvSpPr>
          <p:nvPr>
            <p:ph type="sldNum" sz="quarter" idx="4"/>
          </p:nvPr>
        </p:nvSpPr>
        <p:spPr/>
        <p:txBody>
          <a:bodyPr/>
          <a:lstStyle/>
          <a:p>
            <a:fld id="{A5BA30F2-EADE-E847-915A-1E3BC37EDCB4}" type="slidenum">
              <a:rPr lang="it-IT" smtClean="0"/>
              <a:pPr/>
              <a:t>2</a:t>
            </a:fld>
            <a:endParaRPr lang="it-IT" dirty="0"/>
          </a:p>
        </p:txBody>
      </p:sp>
      <p:sp>
        <p:nvSpPr>
          <p:cNvPr id="5" name="Sottotitolo 2">
            <a:extLst>
              <a:ext uri="{FF2B5EF4-FFF2-40B4-BE49-F238E27FC236}">
                <a16:creationId xmlns:a16="http://schemas.microsoft.com/office/drawing/2014/main" id="{A7064B8D-6D39-454D-8BFF-3CFB06DBAAD8}"/>
              </a:ext>
            </a:extLst>
          </p:cNvPr>
          <p:cNvSpPr txBox="1">
            <a:spLocks/>
          </p:cNvSpPr>
          <p:nvPr/>
        </p:nvSpPr>
        <p:spPr>
          <a:xfrm>
            <a:off x="838200" y="5376103"/>
            <a:ext cx="10515600" cy="175946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i="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t>Add date &amp; location</a:t>
            </a:r>
            <a:endParaRPr lang="it-IT" dirty="0"/>
          </a:p>
        </p:txBody>
      </p:sp>
    </p:spTree>
    <p:extLst>
      <p:ext uri="{BB962C8B-B14F-4D97-AF65-F5344CB8AC3E}">
        <p14:creationId xmlns:p14="http://schemas.microsoft.com/office/powerpoint/2010/main" val="337913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C343-3787-479A-B103-E3EAC0645C80}"/>
              </a:ext>
            </a:extLst>
          </p:cNvPr>
          <p:cNvSpPr>
            <a:spLocks noGrp="1"/>
          </p:cNvSpPr>
          <p:nvPr>
            <p:ph type="title"/>
          </p:nvPr>
        </p:nvSpPr>
        <p:spPr>
          <a:xfrm>
            <a:off x="392291" y="961039"/>
            <a:ext cx="4854474" cy="2029587"/>
          </a:xfrm>
          <a:prstGeom prst="rect">
            <a:avLst/>
          </a:prstGeom>
        </p:spPr>
        <p:txBody>
          <a:bodyPr/>
          <a:lstStyle/>
          <a:p>
            <a:r>
              <a:rPr lang="en-US" sz="4000" dirty="0"/>
              <a:t>How much infectious waste is generated in a typical facility in one year?</a:t>
            </a:r>
          </a:p>
        </p:txBody>
      </p:sp>
      <p:sp>
        <p:nvSpPr>
          <p:cNvPr id="23" name="Text Placeholder 22">
            <a:extLst>
              <a:ext uri="{FF2B5EF4-FFF2-40B4-BE49-F238E27FC236}">
                <a16:creationId xmlns:a16="http://schemas.microsoft.com/office/drawing/2014/main" id="{6714EDC9-3EB6-4FDB-A366-1F77A474D231}"/>
              </a:ext>
            </a:extLst>
          </p:cNvPr>
          <p:cNvSpPr>
            <a:spLocks noGrp="1"/>
          </p:cNvSpPr>
          <p:nvPr>
            <p:ph type="body" sz="quarter" idx="15"/>
          </p:nvPr>
        </p:nvSpPr>
        <p:spPr>
          <a:xfrm>
            <a:off x="378004" y="296022"/>
            <a:ext cx="4116387" cy="710698"/>
          </a:xfrm>
        </p:spPr>
        <p:txBody>
          <a:bodyPr>
            <a:normAutofit/>
          </a:bodyPr>
          <a:lstStyle/>
          <a:p>
            <a:r>
              <a:rPr lang="en-US" sz="4400" dirty="0"/>
              <a:t>ANSWER  </a:t>
            </a:r>
          </a:p>
        </p:txBody>
      </p:sp>
      <p:sp>
        <p:nvSpPr>
          <p:cNvPr id="27" name="Slide Number Placeholder 26">
            <a:extLst>
              <a:ext uri="{FF2B5EF4-FFF2-40B4-BE49-F238E27FC236}">
                <a16:creationId xmlns:a16="http://schemas.microsoft.com/office/drawing/2014/main" id="{14F0B83A-956B-472B-8F45-323C7FD9330E}"/>
              </a:ext>
            </a:extLst>
          </p:cNvPr>
          <p:cNvSpPr>
            <a:spLocks noGrp="1"/>
          </p:cNvSpPr>
          <p:nvPr>
            <p:ph type="sldNum" sz="quarter" idx="12"/>
          </p:nvPr>
        </p:nvSpPr>
        <p:spPr/>
        <p:txBody>
          <a:bodyPr/>
          <a:lstStyle/>
          <a:p>
            <a:fld id="{2D0AA5EB-64AB-BF41-92BE-B61D8618F692}" type="slidenum">
              <a:rPr lang="it-IT" smtClean="0"/>
              <a:t>20</a:t>
            </a:fld>
            <a:endParaRPr lang="it-IT" dirty="0"/>
          </a:p>
        </p:txBody>
      </p:sp>
      <p:sp>
        <p:nvSpPr>
          <p:cNvPr id="24" name="TextBox 23">
            <a:extLst>
              <a:ext uri="{FF2B5EF4-FFF2-40B4-BE49-F238E27FC236}">
                <a16:creationId xmlns:a16="http://schemas.microsoft.com/office/drawing/2014/main" id="{F994C37F-DE4A-4971-93AD-D7DB7D5D1AD7}"/>
              </a:ext>
            </a:extLst>
          </p:cNvPr>
          <p:cNvSpPr txBox="1"/>
          <p:nvPr/>
        </p:nvSpPr>
        <p:spPr>
          <a:xfrm>
            <a:off x="5871369" y="685622"/>
            <a:ext cx="6320630" cy="5172057"/>
          </a:xfrm>
          <a:prstGeom prst="rect">
            <a:avLst/>
          </a:prstGeom>
          <a:noFill/>
        </p:spPr>
        <p:txBody>
          <a:bodyPr wrap="square" rtlCol="0">
            <a:spAutoFit/>
          </a:bodyPr>
          <a:lstStyle/>
          <a:p>
            <a:pPr rtl="0"/>
            <a:endParaRPr lang="en-US" sz="2539" dirty="0">
              <a:latin typeface="Arial Narrow" panose="020B0606020202030204" pitchFamily="34" charset="0"/>
            </a:endParaRPr>
          </a:p>
          <a:p>
            <a:pPr rtl="0"/>
            <a:r>
              <a:rPr lang="en-US" sz="2539" dirty="0">
                <a:latin typeface="Arial Narrow" panose="020B0606020202030204" pitchFamily="34" charset="0"/>
              </a:rPr>
              <a:t>200 beds x 0.5 kg/bed x 0.80= 80 kg/day</a:t>
            </a:r>
          </a:p>
          <a:p>
            <a:pPr rtl="0"/>
            <a:r>
              <a:rPr lang="en-US" sz="2539" dirty="0">
                <a:latin typeface="Arial Narrow" panose="020B0606020202030204" pitchFamily="34" charset="0"/>
              </a:rPr>
              <a:t> </a:t>
            </a:r>
          </a:p>
          <a:p>
            <a:pPr rtl="0"/>
            <a:r>
              <a:rPr lang="en-US" sz="2539" dirty="0">
                <a:latin typeface="Arial Narrow" panose="020B0606020202030204" pitchFamily="34" charset="0"/>
              </a:rPr>
              <a:t>80 kg/day x 30 days/month= 2,400 kg/month</a:t>
            </a:r>
          </a:p>
          <a:p>
            <a:pPr rtl="0"/>
            <a:endParaRPr lang="en-US" sz="2539" dirty="0">
              <a:latin typeface="Arial Narrow" panose="020B0606020202030204" pitchFamily="34" charset="0"/>
            </a:endParaRPr>
          </a:p>
          <a:p>
            <a:pPr rtl="0"/>
            <a:r>
              <a:rPr lang="en-US" sz="2539" dirty="0">
                <a:latin typeface="Arial Narrow" panose="020B0606020202030204" pitchFamily="34" charset="0"/>
              </a:rPr>
              <a:t>2,400 kg/month x 12 months/year= 28,800 kg/year (28.8 </a:t>
            </a:r>
            <a:r>
              <a:rPr lang="en-US" sz="2539" dirty="0" err="1">
                <a:latin typeface="Arial Narrow" panose="020B0606020202030204" pitchFamily="34" charset="0"/>
              </a:rPr>
              <a:t>tonnes</a:t>
            </a:r>
            <a:r>
              <a:rPr lang="en-US" sz="2539" dirty="0">
                <a:latin typeface="Arial Narrow" panose="020B0606020202030204" pitchFamily="34" charset="0"/>
              </a:rPr>
              <a:t>)</a:t>
            </a:r>
          </a:p>
          <a:p>
            <a:pPr rtl="0"/>
            <a:endParaRPr lang="en-US" sz="2539" dirty="0">
              <a:latin typeface="Arial Narrow" panose="020B0606020202030204" pitchFamily="34" charset="0"/>
            </a:endParaRPr>
          </a:p>
          <a:p>
            <a:pPr rtl="0"/>
            <a:r>
              <a:rPr lang="en-US" sz="2539" dirty="0">
                <a:latin typeface="Arial Narrow" panose="020B0606020202030204" pitchFamily="34" charset="0"/>
              </a:rPr>
              <a:t>If waste segregated, only 4,320 kg (4.32 </a:t>
            </a:r>
            <a:r>
              <a:rPr lang="en-US" sz="2539" dirty="0" err="1">
                <a:latin typeface="Arial Narrow" panose="020B0606020202030204" pitchFamily="34" charset="0"/>
              </a:rPr>
              <a:t>tonnes</a:t>
            </a:r>
            <a:r>
              <a:rPr lang="en-US" sz="2539" dirty="0">
                <a:latin typeface="Arial Narrow" panose="020B0606020202030204" pitchFamily="34" charset="0"/>
              </a:rPr>
              <a:t>)of waste is hazardous needs to be treated.</a:t>
            </a:r>
          </a:p>
          <a:p>
            <a:pPr rtl="0"/>
            <a:endParaRPr lang="en-US" sz="2539" dirty="0">
              <a:latin typeface="Arial Narrow" panose="020B0606020202030204" pitchFamily="34" charset="0"/>
            </a:endParaRPr>
          </a:p>
          <a:p>
            <a:pPr rtl="0"/>
            <a:r>
              <a:rPr lang="en-US" sz="2539" dirty="0">
                <a:latin typeface="Arial Narrow" panose="020B0606020202030204" pitchFamily="34" charset="0"/>
              </a:rPr>
              <a:t>On average, 40% of health care waste can be recycled.</a:t>
            </a:r>
          </a:p>
        </p:txBody>
      </p:sp>
      <p:graphicFrame>
        <p:nvGraphicFramePr>
          <p:cNvPr id="25" name="Chart 24">
            <a:extLst>
              <a:ext uri="{FF2B5EF4-FFF2-40B4-BE49-F238E27FC236}">
                <a16:creationId xmlns:a16="http://schemas.microsoft.com/office/drawing/2014/main" id="{8293EC93-7FF4-4D7D-A0CF-3F31621AE56A}"/>
              </a:ext>
            </a:extLst>
          </p:cNvPr>
          <p:cNvGraphicFramePr>
            <a:graphicFrameLocks/>
          </p:cNvGraphicFramePr>
          <p:nvPr>
            <p:extLst>
              <p:ext uri="{D42A27DB-BD31-4B8C-83A1-F6EECF244321}">
                <p14:modId xmlns:p14="http://schemas.microsoft.com/office/powerpoint/2010/main" val="4248900925"/>
              </p:ext>
            </p:extLst>
          </p:nvPr>
        </p:nvGraphicFramePr>
        <p:xfrm>
          <a:off x="610879" y="3775934"/>
          <a:ext cx="4778701" cy="2946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747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11917E-F16C-7E44-8B48-5CEABB54B152}"/>
              </a:ext>
            </a:extLst>
          </p:cNvPr>
          <p:cNvSpPr>
            <a:spLocks noGrp="1"/>
          </p:cNvSpPr>
          <p:nvPr>
            <p:ph type="title"/>
          </p:nvPr>
        </p:nvSpPr>
        <p:spPr/>
        <p:txBody>
          <a:bodyPr/>
          <a:lstStyle/>
          <a:p>
            <a:r>
              <a:rPr lang="en-US" dirty="0"/>
              <a:t>Health care waste in the context of COVID-19</a:t>
            </a:r>
          </a:p>
        </p:txBody>
      </p:sp>
      <p:sp>
        <p:nvSpPr>
          <p:cNvPr id="2" name="Content Placeholder 1">
            <a:extLst>
              <a:ext uri="{FF2B5EF4-FFF2-40B4-BE49-F238E27FC236}">
                <a16:creationId xmlns:a16="http://schemas.microsoft.com/office/drawing/2014/main" id="{FADDCB2A-6FE9-4743-87EE-06EDBE85BF71}"/>
              </a:ext>
            </a:extLst>
          </p:cNvPr>
          <p:cNvSpPr>
            <a:spLocks noGrp="1"/>
          </p:cNvSpPr>
          <p:nvPr>
            <p:ph type="body" sz="quarter" idx="16"/>
          </p:nvPr>
        </p:nvSpPr>
        <p:spPr>
          <a:xfrm>
            <a:off x="615176" y="1213927"/>
            <a:ext cx="5092602" cy="2839734"/>
          </a:xfrm>
          <a:ln>
            <a:solidFill>
              <a:schemeClr val="tx1"/>
            </a:solidFill>
          </a:ln>
        </p:spPr>
        <p:txBody>
          <a:bodyPr>
            <a:normAutofit fontScale="92500" lnSpcReduction="10000"/>
          </a:bodyPr>
          <a:lstStyle/>
          <a:p>
            <a:pPr marL="342900" indent="-342900">
              <a:buFont typeface="Arial" panose="020B0604020202020204" pitchFamily="34" charset="0"/>
              <a:buChar char="•"/>
            </a:pPr>
            <a:r>
              <a:rPr lang="en-US" dirty="0">
                <a:solidFill>
                  <a:srgbClr val="09164D"/>
                </a:solidFill>
              </a:rPr>
              <a:t>Waste generated from facilities treating COVID19 patients does not require special or additional treatment.</a:t>
            </a:r>
          </a:p>
          <a:p>
            <a:r>
              <a:rPr lang="en-US" dirty="0">
                <a:solidFill>
                  <a:srgbClr val="09164D"/>
                </a:solidFill>
              </a:rPr>
              <a:t>	</a:t>
            </a:r>
            <a:r>
              <a:rPr lang="en-US" dirty="0">
                <a:solidFill>
                  <a:srgbClr val="09164D"/>
                </a:solidFill>
                <a:sym typeface="Wingdings" panose="05000000000000000000" pitchFamily="2" charset="2"/>
              </a:rPr>
              <a:t> </a:t>
            </a:r>
            <a:r>
              <a:rPr lang="en-US" dirty="0">
                <a:solidFill>
                  <a:srgbClr val="09164D"/>
                </a:solidFill>
              </a:rPr>
              <a:t>standard best practices should 	be followed and enforced.</a:t>
            </a:r>
          </a:p>
          <a:p>
            <a:pPr marL="342900" indent="-342900">
              <a:buFont typeface="Arial" panose="020B0604020202020204" pitchFamily="34" charset="0"/>
              <a:buChar char="•"/>
            </a:pPr>
            <a:r>
              <a:rPr lang="en-GB" b="1" dirty="0">
                <a:solidFill>
                  <a:srgbClr val="09164D"/>
                </a:solidFill>
              </a:rPr>
              <a:t>Very low risk of fomite transmission of SARS-CoV-2. No evidence </a:t>
            </a:r>
            <a:r>
              <a:rPr lang="en-GB" dirty="0">
                <a:solidFill>
                  <a:srgbClr val="09164D"/>
                </a:solidFill>
              </a:rPr>
              <a:t>that direct, unprotected human contact during the handling of health care waste has resulted in the transmission of the COVID-19 virus. </a:t>
            </a:r>
          </a:p>
        </p:txBody>
      </p:sp>
      <p:sp>
        <p:nvSpPr>
          <p:cNvPr id="3" name="Text Placeholder 2">
            <a:extLst>
              <a:ext uri="{FF2B5EF4-FFF2-40B4-BE49-F238E27FC236}">
                <a16:creationId xmlns:a16="http://schemas.microsoft.com/office/drawing/2014/main" id="{7DE27F29-4813-44A3-A94A-021CF9C1BE7F}"/>
              </a:ext>
            </a:extLst>
          </p:cNvPr>
          <p:cNvSpPr>
            <a:spLocks noGrp="1"/>
          </p:cNvSpPr>
          <p:nvPr>
            <p:ph type="body" sz="quarter" idx="17"/>
          </p:nvPr>
        </p:nvSpPr>
        <p:spPr>
          <a:xfrm>
            <a:off x="5930802" y="1213927"/>
            <a:ext cx="5790988" cy="4973638"/>
          </a:xfrm>
          <a:ln>
            <a:solidFill>
              <a:schemeClr val="tx1"/>
            </a:solidFill>
          </a:ln>
        </p:spPr>
        <p:txBody>
          <a:bodyPr/>
          <a:lstStyle/>
          <a:p>
            <a:pPr marL="342900" indent="-342900">
              <a:buFont typeface="Arial" panose="020B0604020202020204" pitchFamily="34" charset="0"/>
              <a:buChar char="•"/>
            </a:pPr>
            <a:r>
              <a:rPr lang="en-US" b="1" dirty="0">
                <a:solidFill>
                  <a:srgbClr val="09164D"/>
                </a:solidFill>
              </a:rPr>
              <a:t>General waste: </a:t>
            </a:r>
            <a:r>
              <a:rPr lang="en-US" dirty="0">
                <a:solidFill>
                  <a:srgbClr val="09164D"/>
                </a:solidFill>
              </a:rPr>
              <a:t>segregated from infectious in clearly marked bins, bagged and tied, and disposed as general municipal waste. </a:t>
            </a:r>
          </a:p>
          <a:p>
            <a:pPr marL="342900" indent="-342900">
              <a:buFont typeface="Arial" panose="020B0604020202020204" pitchFamily="34" charset="0"/>
              <a:buChar char="•"/>
            </a:pPr>
            <a:r>
              <a:rPr lang="en-US" b="1" dirty="0">
                <a:solidFill>
                  <a:srgbClr val="09164D"/>
                </a:solidFill>
              </a:rPr>
              <a:t>Infectious waste: </a:t>
            </a:r>
            <a:r>
              <a:rPr lang="en-US" dirty="0">
                <a:solidFill>
                  <a:srgbClr val="09164D"/>
                </a:solidFill>
              </a:rPr>
              <a:t>produced during patient care, including those with confirmed COVID-19 infection (e.g. sharps, bandages, pathological waste)  </a:t>
            </a:r>
          </a:p>
          <a:p>
            <a:pPr marL="703211" lvl="1" indent="-342900">
              <a:buFont typeface="Arial" panose="020B0604020202020204" pitchFamily="34" charset="0"/>
              <a:buChar char="•"/>
            </a:pPr>
            <a:r>
              <a:rPr lang="en-US" sz="2000" dirty="0">
                <a:solidFill>
                  <a:srgbClr val="09164D"/>
                </a:solidFill>
                <a:latin typeface="Arial" panose="020B0604020202020204" pitchFamily="34" charset="0"/>
                <a:cs typeface="Arial" panose="020B0604020202020204" pitchFamily="34" charset="0"/>
              </a:rPr>
              <a:t>collected safely in clearly marked lined containers and sharp boxes. </a:t>
            </a:r>
          </a:p>
          <a:p>
            <a:pPr marL="703211" lvl="1" indent="-342900">
              <a:buFont typeface="Arial" panose="020B0604020202020204" pitchFamily="34" charset="0"/>
              <a:buChar char="•"/>
            </a:pPr>
            <a:r>
              <a:rPr lang="en-GB" sz="2000" dirty="0">
                <a:solidFill>
                  <a:srgbClr val="09164D"/>
                </a:solidFill>
                <a:latin typeface="Arial" panose="020B0604020202020204" pitchFamily="34" charset="0"/>
                <a:cs typeface="Arial" panose="020B0604020202020204" pitchFamily="34" charset="0"/>
              </a:rPr>
              <a:t>treated (preferably on-site) with alternative treatment technologies like autoclaving or high temperature burn incinerators, and then safely disposed. </a:t>
            </a:r>
          </a:p>
          <a:p>
            <a:pPr marL="342900" indent="-342900">
              <a:buFont typeface="Arial" panose="020B0604020202020204" pitchFamily="34" charset="0"/>
              <a:buChar char="•"/>
            </a:pPr>
            <a:r>
              <a:rPr lang="en-GB" dirty="0">
                <a:solidFill>
                  <a:srgbClr val="09164D"/>
                </a:solidFill>
              </a:rPr>
              <a:t>For waste moved off-site: critical to understand where and how it will be </a:t>
            </a:r>
            <a:r>
              <a:rPr lang="en-GB" b="1" dirty="0">
                <a:solidFill>
                  <a:srgbClr val="09164D"/>
                </a:solidFill>
              </a:rPr>
              <a:t>treated</a:t>
            </a:r>
            <a:r>
              <a:rPr lang="en-GB" dirty="0">
                <a:solidFill>
                  <a:srgbClr val="09164D"/>
                </a:solidFill>
              </a:rPr>
              <a:t> and </a:t>
            </a:r>
            <a:r>
              <a:rPr lang="en-GB" b="1" dirty="0">
                <a:solidFill>
                  <a:srgbClr val="09164D"/>
                </a:solidFill>
              </a:rPr>
              <a:t>disposed</a:t>
            </a:r>
            <a:r>
              <a:rPr lang="en-GB" dirty="0">
                <a:solidFill>
                  <a:srgbClr val="09164D"/>
                </a:solidFill>
              </a:rPr>
              <a:t>. </a:t>
            </a:r>
            <a:endParaRPr lang="en-US" dirty="0">
              <a:solidFill>
                <a:srgbClr val="09164D"/>
              </a:solidFill>
            </a:endParaRPr>
          </a:p>
          <a:p>
            <a:endParaRPr lang="en-US" dirty="0"/>
          </a:p>
        </p:txBody>
      </p:sp>
      <p:pic>
        <p:nvPicPr>
          <p:cNvPr id="5" name="Picture 2" descr="Covid 19 Pictures | Download Free Images on Unsplash">
            <a:extLst>
              <a:ext uri="{FF2B5EF4-FFF2-40B4-BE49-F238E27FC236}">
                <a16:creationId xmlns:a16="http://schemas.microsoft.com/office/drawing/2014/main" id="{16F1E721-C6B0-4FE8-B877-485875FF3AF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73820" y="4224206"/>
            <a:ext cx="3165088" cy="25038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535F554-3314-4238-91CE-9EDEBFE5A725}"/>
              </a:ext>
            </a:extLst>
          </p:cNvPr>
          <p:cNvSpPr>
            <a:spLocks noGrp="1"/>
          </p:cNvSpPr>
          <p:nvPr>
            <p:ph type="sldNum" sz="quarter" idx="12"/>
          </p:nvPr>
        </p:nvSpPr>
        <p:spPr/>
        <p:txBody>
          <a:bodyPr/>
          <a:lstStyle/>
          <a:p>
            <a:fld id="{2D0AA5EB-64AB-BF41-92BE-B61D8618F692}" type="slidenum">
              <a:rPr lang="it-IT" smtClean="0"/>
              <a:t>21</a:t>
            </a:fld>
            <a:endParaRPr lang="it-IT" dirty="0"/>
          </a:p>
        </p:txBody>
      </p:sp>
    </p:spTree>
    <p:extLst>
      <p:ext uri="{BB962C8B-B14F-4D97-AF65-F5344CB8AC3E}">
        <p14:creationId xmlns:p14="http://schemas.microsoft.com/office/powerpoint/2010/main" val="413670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11917E-F16C-7E44-8B48-5CEABB54B152}"/>
              </a:ext>
            </a:extLst>
          </p:cNvPr>
          <p:cNvSpPr>
            <a:spLocks noGrp="1"/>
          </p:cNvSpPr>
          <p:nvPr>
            <p:ph type="title"/>
          </p:nvPr>
        </p:nvSpPr>
        <p:spPr>
          <a:xfrm>
            <a:off x="99147" y="221339"/>
            <a:ext cx="10515600" cy="714375"/>
          </a:xfrm>
        </p:spPr>
        <p:txBody>
          <a:bodyPr/>
          <a:lstStyle/>
          <a:p>
            <a:r>
              <a:rPr lang="en-US" dirty="0"/>
              <a:t>Coping with higher volumes of waste</a:t>
            </a:r>
          </a:p>
        </p:txBody>
      </p:sp>
      <p:sp>
        <p:nvSpPr>
          <p:cNvPr id="2" name="Content Placeholder 1">
            <a:extLst>
              <a:ext uri="{FF2B5EF4-FFF2-40B4-BE49-F238E27FC236}">
                <a16:creationId xmlns:a16="http://schemas.microsoft.com/office/drawing/2014/main" id="{FADDCB2A-6FE9-4743-87EE-06EDBE85BF71}"/>
              </a:ext>
            </a:extLst>
          </p:cNvPr>
          <p:cNvSpPr>
            <a:spLocks noGrp="1"/>
          </p:cNvSpPr>
          <p:nvPr>
            <p:ph type="body" sz="quarter" idx="16"/>
          </p:nvPr>
        </p:nvSpPr>
        <p:spPr/>
        <p:txBody>
          <a:bodyPr>
            <a:normAutofit fontScale="92500"/>
          </a:bodyPr>
          <a:lstStyle/>
          <a:p>
            <a:pPr marL="342900" indent="-342900">
              <a:buFont typeface="Arial" panose="020B0604020202020204" pitchFamily="34" charset="0"/>
              <a:buChar char="•"/>
            </a:pPr>
            <a:r>
              <a:rPr lang="en-GB" sz="2400" dirty="0">
                <a:solidFill>
                  <a:srgbClr val="09164D"/>
                </a:solidFill>
              </a:rPr>
              <a:t>Waste from </a:t>
            </a:r>
            <a:r>
              <a:rPr lang="en-GB" sz="2400" b="1" dirty="0">
                <a:solidFill>
                  <a:srgbClr val="09164D"/>
                </a:solidFill>
              </a:rPr>
              <a:t>waiting areas of health care facilities </a:t>
            </a:r>
            <a:r>
              <a:rPr lang="en-GB" sz="2400" dirty="0">
                <a:solidFill>
                  <a:srgbClr val="09164D"/>
                </a:solidFill>
              </a:rPr>
              <a:t>or</a:t>
            </a:r>
            <a:r>
              <a:rPr lang="en-GB" sz="2400" b="1" dirty="0">
                <a:solidFill>
                  <a:srgbClr val="09164D"/>
                </a:solidFill>
              </a:rPr>
              <a:t> at home </a:t>
            </a:r>
            <a:r>
              <a:rPr lang="en-GB" sz="2400" dirty="0">
                <a:solidFill>
                  <a:srgbClr val="09164D"/>
                </a:solidFill>
              </a:rPr>
              <a:t>during home based quarantine: </a:t>
            </a:r>
            <a:r>
              <a:rPr lang="en-GB" sz="2400" b="1" dirty="0">
                <a:solidFill>
                  <a:schemeClr val="bg2">
                    <a:lumMod val="75000"/>
                  </a:schemeClr>
                </a:solidFill>
              </a:rPr>
              <a:t>non-hazardous</a:t>
            </a:r>
          </a:p>
          <a:p>
            <a:pPr marL="703211" lvl="1" indent="-342900">
              <a:buFont typeface="Arial" panose="020B0604020202020204" pitchFamily="34" charset="0"/>
              <a:buChar char="•"/>
            </a:pPr>
            <a:r>
              <a:rPr lang="en-GB" sz="2400" dirty="0">
                <a:solidFill>
                  <a:srgbClr val="09164D"/>
                </a:solidFill>
                <a:latin typeface="Arial" panose="020B0604020202020204" pitchFamily="34" charset="0"/>
                <a:cs typeface="Arial" panose="020B0604020202020204" pitchFamily="34" charset="0"/>
              </a:rPr>
              <a:t>Should be packed in strong black bags and closed/tied securely before disposal to municipal waste services. </a:t>
            </a:r>
          </a:p>
          <a:p>
            <a:pPr marL="703211" lvl="1" indent="-342900">
              <a:buFont typeface="Arial" panose="020B0604020202020204" pitchFamily="34" charset="0"/>
              <a:buChar char="•"/>
            </a:pPr>
            <a:r>
              <a:rPr lang="en-GB" sz="2400" dirty="0">
                <a:solidFill>
                  <a:srgbClr val="09164D"/>
                </a:solidFill>
                <a:latin typeface="Arial" panose="020B0604020202020204" pitchFamily="34" charset="0"/>
                <a:cs typeface="Arial" panose="020B0604020202020204" pitchFamily="34" charset="0"/>
              </a:rPr>
              <a:t>If no waste services available: consider interim solutions (safe burying or controlled burning)</a:t>
            </a:r>
          </a:p>
          <a:p>
            <a:pPr marL="342900" indent="-342900">
              <a:buFont typeface="Arial" panose="020B0604020202020204" pitchFamily="34" charset="0"/>
              <a:buChar char="•"/>
            </a:pPr>
            <a:r>
              <a:rPr lang="en-GB" sz="2400" dirty="0">
                <a:solidFill>
                  <a:srgbClr val="09164D"/>
                </a:solidFill>
              </a:rPr>
              <a:t>It is important to </a:t>
            </a:r>
            <a:r>
              <a:rPr lang="en-GB" sz="2400" b="1" dirty="0">
                <a:solidFill>
                  <a:srgbClr val="09164D"/>
                </a:solidFill>
              </a:rPr>
              <a:t>asses</a:t>
            </a:r>
            <a:r>
              <a:rPr lang="en-GB" sz="2400" dirty="0">
                <a:solidFill>
                  <a:srgbClr val="09164D"/>
                </a:solidFill>
              </a:rPr>
              <a:t> the existing waste treatment capacity as the volume of waste during an outbreak will increase (mainly PPE) and additional handling, storage and treatment capacity might be needed. </a:t>
            </a:r>
          </a:p>
          <a:p>
            <a:pPr marL="342900" indent="-342900">
              <a:buFont typeface="Arial" panose="020B0604020202020204" pitchFamily="34" charset="0"/>
              <a:buChar char="•"/>
            </a:pPr>
            <a:r>
              <a:rPr lang="en-GB" sz="2400" dirty="0">
                <a:solidFill>
                  <a:srgbClr val="09164D"/>
                </a:solidFill>
              </a:rPr>
              <a:t>Use available waste treatment equipment to full capacity by </a:t>
            </a:r>
            <a:r>
              <a:rPr lang="en-GB" sz="2400" b="1" dirty="0">
                <a:solidFill>
                  <a:srgbClr val="09164D"/>
                </a:solidFill>
              </a:rPr>
              <a:t>increasing operation times</a:t>
            </a:r>
          </a:p>
          <a:p>
            <a:pPr marL="342900" indent="-342900">
              <a:buFont typeface="Arial" panose="020B0604020202020204" pitchFamily="34" charset="0"/>
              <a:buChar char="•"/>
            </a:pPr>
            <a:r>
              <a:rPr lang="en-GB" sz="2400" dirty="0">
                <a:solidFill>
                  <a:srgbClr val="09164D"/>
                </a:solidFill>
              </a:rPr>
              <a:t>Provide / procure additional treatment capacity such as autoclaves and high temperature burn incinerators and ensure their sustained operation through sufficient human and financial resources and/or centralized treatment. </a:t>
            </a:r>
          </a:p>
        </p:txBody>
      </p:sp>
      <p:sp>
        <p:nvSpPr>
          <p:cNvPr id="3" name="Slide Number Placeholder 2">
            <a:extLst>
              <a:ext uri="{FF2B5EF4-FFF2-40B4-BE49-F238E27FC236}">
                <a16:creationId xmlns:a16="http://schemas.microsoft.com/office/drawing/2014/main" id="{5DF2F3E9-5DE7-4091-8946-D5733E54BBE7}"/>
              </a:ext>
            </a:extLst>
          </p:cNvPr>
          <p:cNvSpPr>
            <a:spLocks noGrp="1"/>
          </p:cNvSpPr>
          <p:nvPr>
            <p:ph type="sldNum" sz="quarter" idx="12"/>
          </p:nvPr>
        </p:nvSpPr>
        <p:spPr/>
        <p:txBody>
          <a:bodyPr/>
          <a:lstStyle/>
          <a:p>
            <a:fld id="{2D0AA5EB-64AB-BF41-92BE-B61D8618F692}" type="slidenum">
              <a:rPr lang="it-IT" smtClean="0"/>
              <a:t>22</a:t>
            </a:fld>
            <a:endParaRPr lang="it-IT" dirty="0"/>
          </a:p>
        </p:txBody>
      </p:sp>
      <p:grpSp>
        <p:nvGrpSpPr>
          <p:cNvPr id="5" name="Group 4">
            <a:extLst>
              <a:ext uri="{FF2B5EF4-FFF2-40B4-BE49-F238E27FC236}">
                <a16:creationId xmlns:a16="http://schemas.microsoft.com/office/drawing/2014/main" id="{D708BFD5-AA69-6E4F-B54C-AFB902E272A5}"/>
              </a:ext>
            </a:extLst>
          </p:cNvPr>
          <p:cNvGrpSpPr/>
          <p:nvPr/>
        </p:nvGrpSpPr>
        <p:grpSpPr>
          <a:xfrm>
            <a:off x="9415465" y="57341"/>
            <a:ext cx="1276345" cy="1326958"/>
            <a:chOff x="10475415" y="275913"/>
            <a:chExt cx="1458677" cy="1556719"/>
          </a:xfrm>
        </p:grpSpPr>
        <p:pic>
          <p:nvPicPr>
            <p:cNvPr id="7" name="Picture 6">
              <a:extLst>
                <a:ext uri="{FF2B5EF4-FFF2-40B4-BE49-F238E27FC236}">
                  <a16:creationId xmlns:a16="http://schemas.microsoft.com/office/drawing/2014/main" id="{D18CC727-7FA5-3240-B144-986C00D13F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8" name="Content Placeholder 2">
              <a:extLst>
                <a:ext uri="{FF2B5EF4-FFF2-40B4-BE49-F238E27FC236}">
                  <a16:creationId xmlns:a16="http://schemas.microsoft.com/office/drawing/2014/main" id="{D6DD6F99-B85A-A243-BC00-96EC48BF722D}"/>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Arial" panose="020B0604020202020204" pitchFamily="34" charset="0"/>
                  <a:cs typeface="Arial" panose="020B0604020202020204" pitchFamily="34" charset="0"/>
                </a:rPr>
                <a:t>2 min</a:t>
              </a:r>
            </a:p>
          </p:txBody>
        </p:sp>
      </p:grpSp>
      <p:pic>
        <p:nvPicPr>
          <p:cNvPr id="9" name="Picture 8">
            <a:extLst>
              <a:ext uri="{FF2B5EF4-FFF2-40B4-BE49-F238E27FC236}">
                <a16:creationId xmlns:a16="http://schemas.microsoft.com/office/drawing/2014/main" id="{E6BCBB0E-EEA8-5C4D-865A-74C8A2CF8B4D}"/>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10691810" y="198641"/>
            <a:ext cx="1092696" cy="952952"/>
          </a:xfrm>
          <a:prstGeom prst="rect">
            <a:avLst/>
          </a:prstGeom>
        </p:spPr>
      </p:pic>
    </p:spTree>
    <p:extLst>
      <p:ext uri="{BB962C8B-B14F-4D97-AF65-F5344CB8AC3E}">
        <p14:creationId xmlns:p14="http://schemas.microsoft.com/office/powerpoint/2010/main" val="3126473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dirty="0"/>
              <a:t>Part 2: Waste treatment technologies</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23</a:t>
            </a:fld>
            <a:endParaRPr lang="it-IT" dirty="0"/>
          </a:p>
        </p:txBody>
      </p:sp>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518288" y="3171554"/>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Hierarchy of waste treatment options </a:t>
            </a:r>
          </a:p>
          <a:p>
            <a:pPr marL="457200" indent="-457200">
              <a:buFont typeface="+mj-lt"/>
              <a:buAutoNum type="arabicPeriod"/>
            </a:pPr>
            <a:r>
              <a:rPr lang="en-US" sz="2400" dirty="0"/>
              <a:t>How to select the best technology</a:t>
            </a:r>
          </a:p>
          <a:p>
            <a:pPr marL="457200" indent="-457200">
              <a:buFont typeface="+mj-lt"/>
              <a:buAutoNum type="arabicPeriod"/>
            </a:pPr>
            <a:r>
              <a:rPr lang="en-US" sz="2400" dirty="0"/>
              <a:t>Burn vs. non-burn technologies </a:t>
            </a:r>
          </a:p>
        </p:txBody>
      </p:sp>
      <p:pic>
        <p:nvPicPr>
          <p:cNvPr id="5" name="Picture 4" descr="A picture containing outdoor, sky, ground, building&#10;&#10;Description automatically generated">
            <a:extLst>
              <a:ext uri="{FF2B5EF4-FFF2-40B4-BE49-F238E27FC236}">
                <a16:creationId xmlns:a16="http://schemas.microsoft.com/office/drawing/2014/main" id="{864017F1-F7D8-4170-A499-892FC4B3AE7E}"/>
              </a:ext>
            </a:extLst>
          </p:cNvPr>
          <p:cNvPicPr>
            <a:picLocks noChangeAspect="1"/>
          </p:cNvPicPr>
          <p:nvPr/>
        </p:nvPicPr>
        <p:blipFill>
          <a:blip r:embed="rId3"/>
          <a:stretch>
            <a:fillRect/>
          </a:stretch>
        </p:blipFill>
        <p:spPr>
          <a:xfrm>
            <a:off x="7244577" y="3090727"/>
            <a:ext cx="4572000" cy="3429000"/>
          </a:xfrm>
          <a:prstGeom prst="rect">
            <a:avLst/>
          </a:prstGeom>
        </p:spPr>
      </p:pic>
    </p:spTree>
    <p:extLst>
      <p:ext uri="{BB962C8B-B14F-4D97-AF65-F5344CB8AC3E}">
        <p14:creationId xmlns:p14="http://schemas.microsoft.com/office/powerpoint/2010/main" val="311543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516"/>
            <a:ext cx="10515600" cy="714375"/>
          </a:xfrm>
        </p:spPr>
        <p:txBody>
          <a:bodyPr/>
          <a:lstStyle/>
          <a:p>
            <a:r>
              <a:rPr lang="de-DE" dirty="0"/>
              <a:t>Heirarchy of waste treatment options</a:t>
            </a:r>
            <a:endParaRPr lang="en-GB" dirty="0"/>
          </a:p>
        </p:txBody>
      </p:sp>
      <p:pic>
        <p:nvPicPr>
          <p:cNvPr id="6" name="Grafik 5">
            <a:extLst>
              <a:ext uri="{FF2B5EF4-FFF2-40B4-BE49-F238E27FC236}">
                <a16:creationId xmlns:a16="http://schemas.microsoft.com/office/drawing/2014/main" id="{DDF32BB5-352F-453D-976C-741B7FDE8F59}"/>
              </a:ext>
            </a:extLst>
          </p:cNvPr>
          <p:cNvPicPr>
            <a:picLocks noChangeAspect="1"/>
          </p:cNvPicPr>
          <p:nvPr/>
        </p:nvPicPr>
        <p:blipFill>
          <a:blip r:embed="rId3"/>
          <a:stretch>
            <a:fillRect/>
          </a:stretch>
        </p:blipFill>
        <p:spPr>
          <a:xfrm>
            <a:off x="1393594" y="949564"/>
            <a:ext cx="5236526" cy="5024754"/>
          </a:xfrm>
          <a:prstGeom prst="rect">
            <a:avLst/>
          </a:prstGeom>
        </p:spPr>
      </p:pic>
      <p:pic>
        <p:nvPicPr>
          <p:cNvPr id="10" name="Picture 7">
            <a:extLst>
              <a:ext uri="{FF2B5EF4-FFF2-40B4-BE49-F238E27FC236}">
                <a16:creationId xmlns:a16="http://schemas.microsoft.com/office/drawing/2014/main" id="{1B0CE0D2-F548-4C98-A3CC-C6957E5E449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62283" y="2726182"/>
            <a:ext cx="1910730" cy="1447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DE1AB570-8BD0-4B56-8573-8D9CD60FC4A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87474" y="883496"/>
            <a:ext cx="1476056" cy="1750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Grafik 11">
            <a:extLst>
              <a:ext uri="{FF2B5EF4-FFF2-40B4-BE49-F238E27FC236}">
                <a16:creationId xmlns:a16="http://schemas.microsoft.com/office/drawing/2014/main" id="{8A2C492E-D1A9-4551-BA12-8394A1793F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2283" y="4638281"/>
            <a:ext cx="1894522" cy="1254381"/>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C423FEB5-2093-4618-B9F8-70B971DE7149}"/>
              </a:ext>
            </a:extLst>
          </p:cNvPr>
          <p:cNvCxnSpPr>
            <a:cxnSpLocks/>
          </p:cNvCxnSpPr>
          <p:nvPr/>
        </p:nvCxnSpPr>
        <p:spPr>
          <a:xfrm>
            <a:off x="6427148" y="5252473"/>
            <a:ext cx="777544" cy="1299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C8D441-8A02-46DD-BF8D-E6202B569C0E}"/>
              </a:ext>
            </a:extLst>
          </p:cNvPr>
          <p:cNvCxnSpPr>
            <a:cxnSpLocks/>
          </p:cNvCxnSpPr>
          <p:nvPr/>
        </p:nvCxnSpPr>
        <p:spPr>
          <a:xfrm>
            <a:off x="6427148" y="3416002"/>
            <a:ext cx="777544" cy="12998"/>
          </a:xfrm>
          <a:prstGeom prst="straightConnector1">
            <a:avLst/>
          </a:prstGeom>
          <a:ln w="57150">
            <a:solidFill>
              <a:srgbClr val="FABA27"/>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58B2B8B-FF89-4B31-9AE3-DC5AA10157D2}"/>
              </a:ext>
            </a:extLst>
          </p:cNvPr>
          <p:cNvCxnSpPr>
            <a:cxnSpLocks/>
          </p:cNvCxnSpPr>
          <p:nvPr/>
        </p:nvCxnSpPr>
        <p:spPr>
          <a:xfrm>
            <a:off x="6427147" y="1654259"/>
            <a:ext cx="777544" cy="12998"/>
          </a:xfrm>
          <a:prstGeom prst="straightConnector1">
            <a:avLst/>
          </a:prstGeom>
          <a:ln w="57150">
            <a:solidFill>
              <a:srgbClr val="4DA23E"/>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3">
            <a:extLst>
              <a:ext uri="{FF2B5EF4-FFF2-40B4-BE49-F238E27FC236}">
                <a16:creationId xmlns:a16="http://schemas.microsoft.com/office/drawing/2014/main" id="{E4E66053-522C-44BA-A6AE-3E6803FC4965}"/>
              </a:ext>
            </a:extLst>
          </p:cNvPr>
          <p:cNvGraphicFramePr>
            <a:graphicFrameLocks/>
          </p:cNvGraphicFramePr>
          <p:nvPr>
            <p:extLst>
              <p:ext uri="{D42A27DB-BD31-4B8C-83A1-F6EECF244321}">
                <p14:modId xmlns:p14="http://schemas.microsoft.com/office/powerpoint/2010/main" val="255657761"/>
              </p:ext>
            </p:extLst>
          </p:nvPr>
        </p:nvGraphicFramePr>
        <p:xfrm>
          <a:off x="602166" y="5828416"/>
          <a:ext cx="11233150" cy="12207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Slide Number Placeholder 7">
            <a:extLst>
              <a:ext uri="{FF2B5EF4-FFF2-40B4-BE49-F238E27FC236}">
                <a16:creationId xmlns:a16="http://schemas.microsoft.com/office/drawing/2014/main" id="{9F69DE9A-5425-48E2-ACDC-6138C7D3DC10}"/>
              </a:ext>
            </a:extLst>
          </p:cNvPr>
          <p:cNvSpPr>
            <a:spLocks noGrp="1"/>
          </p:cNvSpPr>
          <p:nvPr>
            <p:ph type="sldNum" sz="quarter" idx="12"/>
          </p:nvPr>
        </p:nvSpPr>
        <p:spPr/>
        <p:txBody>
          <a:bodyPr/>
          <a:lstStyle/>
          <a:p>
            <a:fld id="{2D0AA5EB-64AB-BF41-92BE-B61D8618F692}" type="slidenum">
              <a:rPr lang="it-IT" smtClean="0"/>
              <a:t>24</a:t>
            </a:fld>
            <a:endParaRPr lang="it-IT" dirty="0"/>
          </a:p>
        </p:txBody>
      </p:sp>
    </p:spTree>
    <p:extLst>
      <p:ext uri="{BB962C8B-B14F-4D97-AF65-F5344CB8AC3E}">
        <p14:creationId xmlns:p14="http://schemas.microsoft.com/office/powerpoint/2010/main" val="266977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42C5860-476D-481F-A96E-2704F8288B76}"/>
              </a:ext>
            </a:extLst>
          </p:cNvPr>
          <p:cNvSpPr>
            <a:spLocks noGrp="1"/>
          </p:cNvSpPr>
          <p:nvPr>
            <p:ph type="body" sz="quarter" idx="14"/>
          </p:nvPr>
        </p:nvSpPr>
        <p:spPr/>
        <p:txBody>
          <a:bodyPr/>
          <a:lstStyle/>
          <a:p>
            <a:r>
              <a:rPr lang="de-DE" dirty="0"/>
              <a:t>Selecting the best technology</a:t>
            </a:r>
            <a:endParaRPr lang="en-US" dirty="0"/>
          </a:p>
        </p:txBody>
      </p:sp>
      <p:sp>
        <p:nvSpPr>
          <p:cNvPr id="118" name="Rectangle 133">
            <a:extLst>
              <a:ext uri="{FF2B5EF4-FFF2-40B4-BE49-F238E27FC236}">
                <a16:creationId xmlns:a16="http://schemas.microsoft.com/office/drawing/2014/main" id="{6C2A66F3-83A1-4838-B305-108000ECCB8D}"/>
              </a:ext>
            </a:extLst>
          </p:cNvPr>
          <p:cNvSpPr>
            <a:spLocks noChangeArrowheads="1"/>
          </p:cNvSpPr>
          <p:nvPr/>
        </p:nvSpPr>
        <p:spPr bwMode="auto">
          <a:xfrm>
            <a:off x="1676633" y="-193672"/>
            <a:ext cx="184720" cy="69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5" tIns="45717" rIns="91435" bIns="45717" numCol="1" anchor="ctr" anchorCtr="0" compatLnSpc="1">
            <a:prstTxWarp prst="textNoShape">
              <a:avLst/>
            </a:prstTxWarp>
            <a:spAutoFit/>
          </a:bodyPr>
          <a:lstStyle/>
          <a:p>
            <a:pPr defTabSz="829269" rtl="1" fontAlgn="base">
              <a:spcBef>
                <a:spcPct val="0"/>
              </a:spcBef>
              <a:spcAft>
                <a:spcPct val="0"/>
              </a:spcAft>
              <a:defRPr/>
            </a:pPr>
            <a:endParaRPr lang="de-DE" sz="3900" b="1">
              <a:solidFill>
                <a:srgbClr val="000066"/>
              </a:solidFill>
              <a:latin typeface="Arial" charset="0"/>
              <a:cs typeface="Arial" charset="0"/>
            </a:endParaRPr>
          </a:p>
        </p:txBody>
      </p:sp>
      <p:sp>
        <p:nvSpPr>
          <p:cNvPr id="7" name="Textfeld 6">
            <a:extLst>
              <a:ext uri="{FF2B5EF4-FFF2-40B4-BE49-F238E27FC236}">
                <a16:creationId xmlns:a16="http://schemas.microsoft.com/office/drawing/2014/main" id="{DB86EDC3-065C-489E-B8B8-16A8AA66472A}"/>
              </a:ext>
            </a:extLst>
          </p:cNvPr>
          <p:cNvSpPr txBox="1"/>
          <p:nvPr/>
        </p:nvSpPr>
        <p:spPr>
          <a:xfrm>
            <a:off x="565561" y="1297730"/>
            <a:ext cx="5946751" cy="5055999"/>
          </a:xfrm>
          <a:prstGeom prst="rect">
            <a:avLst/>
          </a:prstGeom>
          <a:noFill/>
        </p:spPr>
        <p:txBody>
          <a:bodyPr wrap="square" rtlCol="0">
            <a:spAutoFit/>
          </a:bodyPr>
          <a:lstStyle/>
          <a:p>
            <a:pPr defTabSz="829269" fontAlgn="base">
              <a:lnSpc>
                <a:spcPct val="150000"/>
              </a:lnSpc>
              <a:spcBef>
                <a:spcPct val="0"/>
              </a:spcBef>
              <a:spcAft>
                <a:spcPct val="0"/>
              </a:spcAft>
              <a:defRPr/>
            </a:pPr>
            <a:r>
              <a:rPr lang="en-US" sz="2177" b="1" dirty="0">
                <a:solidFill>
                  <a:srgbClr val="09164D"/>
                </a:solidFill>
                <a:latin typeface="Arial" charset="0"/>
                <a:cs typeface="Arial" charset="0"/>
              </a:rPr>
              <a:t>Based on: </a:t>
            </a:r>
          </a:p>
          <a:p>
            <a:pPr marL="310976" indent="-310976" defTabSz="829269" fontAlgn="base">
              <a:lnSpc>
                <a:spcPct val="150000"/>
              </a:lnSpc>
              <a:spcBef>
                <a:spcPct val="0"/>
              </a:spcBef>
              <a:spcAft>
                <a:spcPct val="0"/>
              </a:spcAft>
              <a:buFont typeface="Arial" panose="020B0604020202020204" pitchFamily="34" charset="0"/>
              <a:buChar char="•"/>
              <a:defRPr/>
            </a:pPr>
            <a:r>
              <a:rPr lang="en-US" sz="2177" dirty="0">
                <a:solidFill>
                  <a:srgbClr val="09164D"/>
                </a:solidFill>
                <a:latin typeface="Arial" charset="0"/>
                <a:cs typeface="Arial" charset="0"/>
              </a:rPr>
              <a:t>National &amp; international regulations </a:t>
            </a:r>
          </a:p>
          <a:p>
            <a:pPr marL="310976" indent="-310976" defTabSz="829269" fontAlgn="base">
              <a:lnSpc>
                <a:spcPct val="150000"/>
              </a:lnSpc>
              <a:spcBef>
                <a:spcPct val="0"/>
              </a:spcBef>
              <a:spcAft>
                <a:spcPct val="0"/>
              </a:spcAft>
              <a:buFont typeface="Arial" panose="020B0604020202020204" pitchFamily="34" charset="0"/>
              <a:buChar char="•"/>
              <a:defRPr/>
            </a:pPr>
            <a:r>
              <a:rPr lang="en-US" sz="2177" dirty="0">
                <a:solidFill>
                  <a:srgbClr val="09164D"/>
                </a:solidFill>
                <a:latin typeface="Arial" charset="0"/>
                <a:cs typeface="Arial" charset="0"/>
              </a:rPr>
              <a:t>Available budget (initial investment and ongoing maintenance) </a:t>
            </a:r>
          </a:p>
          <a:p>
            <a:pPr marL="310976" indent="-310976" defTabSz="829269" fontAlgn="base">
              <a:lnSpc>
                <a:spcPct val="150000"/>
              </a:lnSpc>
              <a:spcBef>
                <a:spcPct val="0"/>
              </a:spcBef>
              <a:spcAft>
                <a:spcPct val="0"/>
              </a:spcAft>
              <a:buFont typeface="Arial" panose="020B0604020202020204" pitchFamily="34" charset="0"/>
              <a:buChar char="•"/>
              <a:defRPr/>
            </a:pPr>
            <a:r>
              <a:rPr lang="en-US" sz="2177" dirty="0">
                <a:solidFill>
                  <a:srgbClr val="09164D"/>
                </a:solidFill>
                <a:latin typeface="Arial" charset="0"/>
                <a:cs typeface="Arial" charset="0"/>
              </a:rPr>
              <a:t>Infrastructure (space)</a:t>
            </a:r>
          </a:p>
          <a:p>
            <a:pPr marL="310976" indent="-310976" defTabSz="829269" fontAlgn="base">
              <a:lnSpc>
                <a:spcPct val="150000"/>
              </a:lnSpc>
              <a:spcBef>
                <a:spcPct val="0"/>
              </a:spcBef>
              <a:spcAft>
                <a:spcPct val="0"/>
              </a:spcAft>
              <a:buFont typeface="Arial" panose="020B0604020202020204" pitchFamily="34" charset="0"/>
              <a:buChar char="•"/>
              <a:defRPr/>
            </a:pPr>
            <a:r>
              <a:rPr lang="en-US" sz="2177" dirty="0">
                <a:solidFill>
                  <a:srgbClr val="09164D"/>
                </a:solidFill>
                <a:latin typeface="Arial" charset="0"/>
                <a:cs typeface="Arial" charset="0"/>
              </a:rPr>
              <a:t>Available energy (electricity, water, fuel etc.) </a:t>
            </a:r>
          </a:p>
          <a:p>
            <a:pPr marL="310976" indent="-310976" defTabSz="829269" fontAlgn="base">
              <a:lnSpc>
                <a:spcPct val="150000"/>
              </a:lnSpc>
              <a:spcBef>
                <a:spcPct val="0"/>
              </a:spcBef>
              <a:spcAft>
                <a:spcPct val="0"/>
              </a:spcAft>
              <a:buFont typeface="Arial" panose="020B0604020202020204" pitchFamily="34" charset="0"/>
              <a:buChar char="•"/>
              <a:defRPr/>
            </a:pPr>
            <a:r>
              <a:rPr lang="en-US" sz="2177" dirty="0">
                <a:solidFill>
                  <a:srgbClr val="09164D"/>
                </a:solidFill>
                <a:latin typeface="Arial" charset="0"/>
                <a:cs typeface="Arial" charset="0"/>
              </a:rPr>
              <a:t>Type &amp; quantity of waste generated</a:t>
            </a:r>
          </a:p>
          <a:p>
            <a:pPr marL="310976" indent="-310976" defTabSz="829269" fontAlgn="base">
              <a:lnSpc>
                <a:spcPct val="150000"/>
              </a:lnSpc>
              <a:spcBef>
                <a:spcPct val="0"/>
              </a:spcBef>
              <a:spcAft>
                <a:spcPct val="0"/>
              </a:spcAft>
              <a:buFont typeface="Arial" panose="020B0604020202020204" pitchFamily="34" charset="0"/>
              <a:buChar char="•"/>
              <a:defRPr/>
            </a:pPr>
            <a:r>
              <a:rPr lang="en-US" sz="2177" dirty="0">
                <a:solidFill>
                  <a:srgbClr val="09164D"/>
                </a:solidFill>
                <a:latin typeface="Arial" charset="0"/>
                <a:cs typeface="Arial" charset="0"/>
              </a:rPr>
              <a:t>Available final disposal options (recycling, landfill)</a:t>
            </a:r>
          </a:p>
          <a:p>
            <a:pPr marL="310976" indent="-310976" defTabSz="829269" fontAlgn="base">
              <a:lnSpc>
                <a:spcPct val="150000"/>
              </a:lnSpc>
              <a:spcBef>
                <a:spcPct val="0"/>
              </a:spcBef>
              <a:spcAft>
                <a:spcPct val="0"/>
              </a:spcAft>
              <a:buFont typeface="Arial" panose="020B0604020202020204" pitchFamily="34" charset="0"/>
              <a:buChar char="•"/>
              <a:defRPr/>
            </a:pPr>
            <a:endParaRPr lang="en-US" sz="2177" dirty="0">
              <a:solidFill>
                <a:srgbClr val="09164D"/>
              </a:solidFill>
              <a:latin typeface="Arial" charset="0"/>
              <a:cs typeface="Arial" charset="0"/>
            </a:endParaRPr>
          </a:p>
        </p:txBody>
      </p:sp>
      <p:pic>
        <p:nvPicPr>
          <p:cNvPr id="4" name="Picture 3">
            <a:hlinkClick r:id="rId3"/>
            <a:extLst>
              <a:ext uri="{FF2B5EF4-FFF2-40B4-BE49-F238E27FC236}">
                <a16:creationId xmlns:a16="http://schemas.microsoft.com/office/drawing/2014/main" id="{B0A690DB-6992-4C33-9AAF-95CCABC759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2723" y="1206994"/>
            <a:ext cx="3263716" cy="4621422"/>
          </a:xfrm>
          <a:prstGeom prst="rect">
            <a:avLst/>
          </a:prstGeom>
        </p:spPr>
      </p:pic>
      <p:graphicFrame>
        <p:nvGraphicFramePr>
          <p:cNvPr id="8" name="Content Placeholder 3">
            <a:extLst>
              <a:ext uri="{FF2B5EF4-FFF2-40B4-BE49-F238E27FC236}">
                <a16:creationId xmlns:a16="http://schemas.microsoft.com/office/drawing/2014/main" id="{7131475B-BD14-4F5D-A434-2FB098EED5D9}"/>
              </a:ext>
            </a:extLst>
          </p:cNvPr>
          <p:cNvGraphicFramePr>
            <a:graphicFrameLocks/>
          </p:cNvGraphicFramePr>
          <p:nvPr>
            <p:extLst>
              <p:ext uri="{D42A27DB-BD31-4B8C-83A1-F6EECF244321}">
                <p14:modId xmlns:p14="http://schemas.microsoft.com/office/powerpoint/2010/main" val="3290815173"/>
              </p:ext>
            </p:extLst>
          </p:nvPr>
        </p:nvGraphicFramePr>
        <p:xfrm>
          <a:off x="602166" y="5828416"/>
          <a:ext cx="11233150" cy="1220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8">
            <a:extLst>
              <a:ext uri="{FF2B5EF4-FFF2-40B4-BE49-F238E27FC236}">
                <a16:creationId xmlns:a16="http://schemas.microsoft.com/office/drawing/2014/main" id="{DEAE7F22-F58C-468C-856C-2229EA994D04}"/>
              </a:ext>
            </a:extLst>
          </p:cNvPr>
          <p:cNvSpPr>
            <a:spLocks noGrp="1"/>
          </p:cNvSpPr>
          <p:nvPr>
            <p:ph type="sldNum" sz="quarter" idx="12"/>
          </p:nvPr>
        </p:nvSpPr>
        <p:spPr/>
        <p:txBody>
          <a:bodyPr/>
          <a:lstStyle/>
          <a:p>
            <a:fld id="{2D0AA5EB-64AB-BF41-92BE-B61D8618F692}" type="slidenum">
              <a:rPr lang="it-IT" smtClean="0"/>
              <a:t>25</a:t>
            </a:fld>
            <a:endParaRPr lang="it-IT" dirty="0"/>
          </a:p>
        </p:txBody>
      </p:sp>
    </p:spTree>
    <p:extLst>
      <p:ext uri="{BB962C8B-B14F-4D97-AF65-F5344CB8AC3E}">
        <p14:creationId xmlns:p14="http://schemas.microsoft.com/office/powerpoint/2010/main" val="3234114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DF11309-1167-4AEE-9CBD-CBBAE0A45E7B}"/>
              </a:ext>
            </a:extLst>
          </p:cNvPr>
          <p:cNvSpPr>
            <a:spLocks noGrp="1"/>
          </p:cNvSpPr>
          <p:nvPr>
            <p:ph type="body" idx="1"/>
          </p:nvPr>
        </p:nvSpPr>
        <p:spPr/>
        <p:txBody>
          <a:bodyPr anchor="ctr">
            <a:normAutofit fontScale="85000" lnSpcReduction="10000"/>
          </a:bodyPr>
          <a:lstStyle/>
          <a:p>
            <a:pPr marL="310976" indent="-310976" defTabSz="829269" fontAlgn="base">
              <a:lnSpc>
                <a:spcPct val="120000"/>
              </a:lnSpc>
              <a:spcBef>
                <a:spcPct val="20000"/>
              </a:spcBef>
              <a:spcAft>
                <a:spcPct val="0"/>
              </a:spcAft>
              <a:buClr>
                <a:srgbClr val="09164D"/>
              </a:buClr>
              <a:buFont typeface="Wingdings" panose="05000000000000000000" pitchFamily="2" charset="2"/>
              <a:buChar char="§"/>
              <a:defRPr/>
            </a:pPr>
            <a:r>
              <a:rPr lang="en-US" sz="2358" dirty="0">
                <a:solidFill>
                  <a:srgbClr val="09164D"/>
                </a:solidFill>
              </a:rPr>
              <a:t>Treatment by steam ~121°C or ~134°C </a:t>
            </a:r>
          </a:p>
          <a:p>
            <a:pPr marL="310976" indent="-310976" defTabSz="829269" fontAlgn="base">
              <a:lnSpc>
                <a:spcPct val="120000"/>
              </a:lnSpc>
              <a:spcBef>
                <a:spcPct val="20000"/>
              </a:spcBef>
              <a:spcAft>
                <a:spcPct val="0"/>
              </a:spcAft>
              <a:buClr>
                <a:srgbClr val="09164D"/>
              </a:buClr>
              <a:buFont typeface="Wingdings" panose="05000000000000000000" pitchFamily="2" charset="2"/>
              <a:buChar char="§"/>
              <a:defRPr/>
            </a:pPr>
            <a:r>
              <a:rPr lang="en-US" sz="2358" dirty="0">
                <a:solidFill>
                  <a:srgbClr val="09164D"/>
                </a:solidFill>
              </a:rPr>
              <a:t>No hazardous emissions or ash</a:t>
            </a:r>
          </a:p>
          <a:p>
            <a:pPr marL="310976" indent="-310976" defTabSz="829269" fontAlgn="base">
              <a:lnSpc>
                <a:spcPct val="120000"/>
              </a:lnSpc>
              <a:spcBef>
                <a:spcPct val="20000"/>
              </a:spcBef>
              <a:spcAft>
                <a:spcPct val="0"/>
              </a:spcAft>
              <a:buClr>
                <a:srgbClr val="09164D"/>
              </a:buClr>
              <a:buFont typeface="Wingdings" panose="05000000000000000000" pitchFamily="2" charset="2"/>
              <a:buChar char="§"/>
              <a:defRPr/>
            </a:pPr>
            <a:r>
              <a:rPr lang="en-US" sz="2358" dirty="0">
                <a:solidFill>
                  <a:srgbClr val="09164D"/>
                </a:solidFill>
              </a:rPr>
              <a:t>Only for infectious / sharp waste</a:t>
            </a:r>
          </a:p>
          <a:p>
            <a:pPr marL="310976" indent="-310976" defTabSz="829269" fontAlgn="base">
              <a:lnSpc>
                <a:spcPct val="120000"/>
              </a:lnSpc>
              <a:spcBef>
                <a:spcPct val="20000"/>
              </a:spcBef>
              <a:spcAft>
                <a:spcPct val="0"/>
              </a:spcAft>
              <a:buClr>
                <a:srgbClr val="09164D"/>
              </a:buClr>
              <a:buFont typeface="Wingdings" panose="05000000000000000000" pitchFamily="2" charset="2"/>
              <a:buChar char="§"/>
              <a:defRPr/>
            </a:pPr>
            <a:r>
              <a:rPr lang="en-US" sz="2358" dirty="0">
                <a:solidFill>
                  <a:srgbClr val="09164D"/>
                </a:solidFill>
              </a:rPr>
              <a:t>After treatment, waste is non-hazardous, some may be recycled</a:t>
            </a:r>
          </a:p>
          <a:p>
            <a:pPr marL="310976" indent="-310976" defTabSz="829269" fontAlgn="base">
              <a:lnSpc>
                <a:spcPct val="120000"/>
              </a:lnSpc>
              <a:spcBef>
                <a:spcPct val="20000"/>
              </a:spcBef>
              <a:spcAft>
                <a:spcPct val="0"/>
              </a:spcAft>
              <a:buClr>
                <a:srgbClr val="09164D"/>
              </a:buClr>
              <a:buFont typeface="Wingdings" panose="05000000000000000000" pitchFamily="2" charset="2"/>
              <a:buChar char="§"/>
              <a:defRPr/>
            </a:pPr>
            <a:r>
              <a:rPr lang="en-US" sz="2358" dirty="0">
                <a:solidFill>
                  <a:srgbClr val="09164D"/>
                </a:solidFill>
              </a:rPr>
              <a:t>Most environmentally friendly </a:t>
            </a:r>
          </a:p>
          <a:p>
            <a:pPr marL="310976" indent="-310976" defTabSz="829269" fontAlgn="base">
              <a:lnSpc>
                <a:spcPct val="120000"/>
              </a:lnSpc>
              <a:spcBef>
                <a:spcPct val="20000"/>
              </a:spcBef>
              <a:spcAft>
                <a:spcPct val="0"/>
              </a:spcAft>
              <a:buClr>
                <a:srgbClr val="09164D"/>
              </a:buClr>
              <a:buFont typeface="Wingdings" panose="05000000000000000000" pitchFamily="2" charset="2"/>
              <a:buChar char="§"/>
              <a:defRPr/>
            </a:pPr>
            <a:r>
              <a:rPr lang="en-US" sz="2358" dirty="0">
                <a:solidFill>
                  <a:srgbClr val="09164D"/>
                </a:solidFill>
              </a:rPr>
              <a:t>Recommended to confirm waste is sterile by chemical or biological indicator</a:t>
            </a:r>
          </a:p>
          <a:p>
            <a:pPr marL="310976" indent="-310976" defTabSz="829269" fontAlgn="base">
              <a:lnSpc>
                <a:spcPct val="120000"/>
              </a:lnSpc>
              <a:spcBef>
                <a:spcPct val="20000"/>
              </a:spcBef>
              <a:spcAft>
                <a:spcPct val="0"/>
              </a:spcAft>
              <a:buClr>
                <a:srgbClr val="09164D"/>
              </a:buClr>
              <a:buFont typeface="Wingdings" panose="05000000000000000000" pitchFamily="2" charset="2"/>
              <a:buChar char="§"/>
              <a:defRPr/>
            </a:pPr>
            <a:r>
              <a:rPr lang="en-US" sz="2358" dirty="0">
                <a:solidFill>
                  <a:srgbClr val="09164D"/>
                </a:solidFill>
              </a:rPr>
              <a:t>Typical size ranges from 35-200 liters treatment capacity</a:t>
            </a:r>
          </a:p>
          <a:p>
            <a:pPr marL="310976" indent="-310976" defTabSz="829269" fontAlgn="base">
              <a:lnSpc>
                <a:spcPct val="120000"/>
              </a:lnSpc>
              <a:spcBef>
                <a:spcPct val="20000"/>
              </a:spcBef>
              <a:spcAft>
                <a:spcPct val="0"/>
              </a:spcAft>
              <a:buClr>
                <a:srgbClr val="09164D"/>
              </a:buClr>
              <a:buFont typeface="Wingdings" panose="05000000000000000000" pitchFamily="2" charset="2"/>
              <a:buChar char="§"/>
              <a:defRPr/>
            </a:pPr>
            <a:r>
              <a:rPr lang="en-US" sz="2358" b="1" dirty="0">
                <a:solidFill>
                  <a:schemeClr val="bg2">
                    <a:lumMod val="75000"/>
                  </a:schemeClr>
                </a:solidFill>
              </a:rPr>
              <a:t>Needs continuous water and power supply</a:t>
            </a:r>
            <a:endParaRPr lang="en-US" dirty="0">
              <a:solidFill>
                <a:srgbClr val="000000"/>
              </a:solidFill>
            </a:endParaRPr>
          </a:p>
        </p:txBody>
      </p:sp>
      <p:sp>
        <p:nvSpPr>
          <p:cNvPr id="6" name="Text Placeholder 5">
            <a:extLst>
              <a:ext uri="{FF2B5EF4-FFF2-40B4-BE49-F238E27FC236}">
                <a16:creationId xmlns:a16="http://schemas.microsoft.com/office/drawing/2014/main" id="{276B09F4-6CF3-4314-9CCE-090A4A6D612B}"/>
              </a:ext>
            </a:extLst>
          </p:cNvPr>
          <p:cNvSpPr>
            <a:spLocks noGrp="1"/>
          </p:cNvSpPr>
          <p:nvPr>
            <p:ph type="body" sz="quarter" idx="14"/>
          </p:nvPr>
        </p:nvSpPr>
        <p:spPr/>
        <p:txBody>
          <a:bodyPr/>
          <a:lstStyle/>
          <a:p>
            <a:r>
              <a:rPr lang="en-US" sz="4400" dirty="0"/>
              <a:t>Non-burn treatment options </a:t>
            </a:r>
          </a:p>
          <a:p>
            <a:endParaRPr lang="en-US" dirty="0"/>
          </a:p>
        </p:txBody>
      </p:sp>
      <p:pic>
        <p:nvPicPr>
          <p:cNvPr id="5" name="Picture 2">
            <a:extLst>
              <a:ext uri="{FF2B5EF4-FFF2-40B4-BE49-F238E27FC236}">
                <a16:creationId xmlns:a16="http://schemas.microsoft.com/office/drawing/2014/main" id="{8C9B0F8E-278E-4F5E-8D2D-C432C8B16E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8874" y="1117658"/>
            <a:ext cx="4380960" cy="4710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3">
            <a:extLst>
              <a:ext uri="{FF2B5EF4-FFF2-40B4-BE49-F238E27FC236}">
                <a16:creationId xmlns:a16="http://schemas.microsoft.com/office/drawing/2014/main" id="{E2E26CC8-78F9-4579-AC07-1EB5E76C1EFC}"/>
              </a:ext>
            </a:extLst>
          </p:cNvPr>
          <p:cNvGraphicFramePr>
            <a:graphicFrameLocks/>
          </p:cNvGraphicFramePr>
          <p:nvPr>
            <p:extLst>
              <p:ext uri="{D42A27DB-BD31-4B8C-83A1-F6EECF244321}">
                <p14:modId xmlns:p14="http://schemas.microsoft.com/office/powerpoint/2010/main" val="1420889210"/>
              </p:ext>
            </p:extLst>
          </p:nvPr>
        </p:nvGraphicFramePr>
        <p:xfrm>
          <a:off x="602166" y="5828416"/>
          <a:ext cx="11233150" cy="1220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Slide Number Placeholder 10">
            <a:extLst>
              <a:ext uri="{FF2B5EF4-FFF2-40B4-BE49-F238E27FC236}">
                <a16:creationId xmlns:a16="http://schemas.microsoft.com/office/drawing/2014/main" id="{74114845-4D19-4FBE-AA30-04587F8F5FCC}"/>
              </a:ext>
            </a:extLst>
          </p:cNvPr>
          <p:cNvSpPr>
            <a:spLocks noGrp="1"/>
          </p:cNvSpPr>
          <p:nvPr>
            <p:ph type="sldNum" sz="quarter" idx="12"/>
          </p:nvPr>
        </p:nvSpPr>
        <p:spPr/>
        <p:txBody>
          <a:bodyPr/>
          <a:lstStyle/>
          <a:p>
            <a:fld id="{2D0AA5EB-64AB-BF41-92BE-B61D8618F692}" type="slidenum">
              <a:rPr lang="it-IT" smtClean="0"/>
              <a:t>26</a:t>
            </a:fld>
            <a:endParaRPr lang="it-IT" dirty="0"/>
          </a:p>
        </p:txBody>
      </p:sp>
      <p:sp>
        <p:nvSpPr>
          <p:cNvPr id="2" name="TextBox 1">
            <a:extLst>
              <a:ext uri="{FF2B5EF4-FFF2-40B4-BE49-F238E27FC236}">
                <a16:creationId xmlns:a16="http://schemas.microsoft.com/office/drawing/2014/main" id="{6D6A8398-96A8-5C4F-96E6-F9150B712B36}"/>
              </a:ext>
            </a:extLst>
          </p:cNvPr>
          <p:cNvSpPr txBox="1"/>
          <p:nvPr/>
        </p:nvSpPr>
        <p:spPr>
          <a:xfrm>
            <a:off x="839788" y="1091116"/>
            <a:ext cx="8472487" cy="369332"/>
          </a:xfrm>
          <a:prstGeom prst="rect">
            <a:avLst/>
          </a:prstGeom>
          <a:noFill/>
        </p:spPr>
        <p:txBody>
          <a:bodyPr wrap="square" rtlCol="0">
            <a:spAutoFit/>
          </a:bodyPr>
          <a:lstStyle/>
          <a:p>
            <a:r>
              <a:rPr lang="en-US" dirty="0"/>
              <a:t>UNDP Jordan project video: </a:t>
            </a:r>
            <a:r>
              <a:rPr lang="en-US" dirty="0">
                <a:solidFill>
                  <a:srgbClr val="FF0000"/>
                </a:solidFill>
                <a:hlinkClick r:id="rId9"/>
              </a:rPr>
              <a:t>https://www.youtube.com/watch?v=E2Na8-G7NUQ</a:t>
            </a:r>
            <a:r>
              <a:rPr lang="en-US" dirty="0">
                <a:solidFill>
                  <a:srgbClr val="FF0000"/>
                </a:solidFill>
              </a:rPr>
              <a:t>   </a:t>
            </a:r>
            <a:endParaRPr lang="en-US" dirty="0">
              <a:solidFill>
                <a:srgbClr val="09164D"/>
              </a:solidFill>
            </a:endParaRPr>
          </a:p>
        </p:txBody>
      </p:sp>
    </p:spTree>
    <p:extLst>
      <p:ext uri="{BB962C8B-B14F-4D97-AF65-F5344CB8AC3E}">
        <p14:creationId xmlns:p14="http://schemas.microsoft.com/office/powerpoint/2010/main" val="251530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213275" y="202623"/>
            <a:ext cx="5781501" cy="37684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342900" indent="-342900">
              <a:spcBef>
                <a:spcPct val="20000"/>
              </a:spcBef>
              <a:buClr>
                <a:srgbClr val="09164D"/>
              </a:buClr>
              <a:buFont typeface="Arial" panose="020B0604020202020204" pitchFamily="34" charset="0"/>
              <a:buChar char="•"/>
            </a:pPr>
            <a:r>
              <a:rPr lang="en-US" altLang="en-US" sz="2400" dirty="0">
                <a:solidFill>
                  <a:srgbClr val="09164D"/>
                </a:solidFill>
                <a:ea typeface="ＭＳ Ｐゴシック" charset="0"/>
              </a:rPr>
              <a:t>Should comply with the Stockholm Convention</a:t>
            </a:r>
          </a:p>
          <a:p>
            <a:pPr marL="342900" indent="-342900">
              <a:spcBef>
                <a:spcPct val="20000"/>
              </a:spcBef>
              <a:buClr>
                <a:srgbClr val="09164D"/>
              </a:buClr>
              <a:buFont typeface="Arial" panose="020B0604020202020204" pitchFamily="34" charset="0"/>
              <a:buChar char="•"/>
            </a:pPr>
            <a:r>
              <a:rPr lang="en-US" altLang="en-US" sz="2400" dirty="0">
                <a:solidFill>
                  <a:srgbClr val="09164D"/>
                </a:solidFill>
                <a:ea typeface="ＭＳ Ｐゴシック" charset="0"/>
              </a:rPr>
              <a:t>High temperature required to prevent release of POPs (</a:t>
            </a:r>
            <a:r>
              <a:rPr lang="en-US" altLang="en-US" sz="2400" dirty="0" err="1">
                <a:solidFill>
                  <a:srgbClr val="09164D"/>
                </a:solidFill>
                <a:ea typeface="ＭＳ Ｐゴシック" charset="0"/>
              </a:rPr>
              <a:t>dioxans</a:t>
            </a:r>
            <a:r>
              <a:rPr lang="en-US" altLang="en-US" sz="2400" dirty="0">
                <a:solidFill>
                  <a:srgbClr val="09164D"/>
                </a:solidFill>
                <a:ea typeface="ＭＳ Ｐゴシック" charset="0"/>
              </a:rPr>
              <a:t> &amp; furans) </a:t>
            </a:r>
          </a:p>
          <a:p>
            <a:pPr marL="703211" lvl="1" indent="-342900">
              <a:spcBef>
                <a:spcPct val="20000"/>
              </a:spcBef>
              <a:buClr>
                <a:srgbClr val="09164D"/>
              </a:buClr>
              <a:buFont typeface="Arial" panose="020B0604020202020204" pitchFamily="34" charset="0"/>
              <a:buChar char="•"/>
            </a:pPr>
            <a:r>
              <a:rPr lang="en-US" altLang="en-US" sz="2400" dirty="0">
                <a:solidFill>
                  <a:srgbClr val="09164D"/>
                </a:solidFill>
                <a:latin typeface="Arial" panose="020B0604020202020204" pitchFamily="34" charset="0"/>
                <a:ea typeface="ＭＳ Ｐゴシック" charset="0"/>
                <a:cs typeface="Arial" panose="020B0604020202020204" pitchFamily="34" charset="0"/>
              </a:rPr>
              <a:t>2 chambers: 850</a:t>
            </a:r>
            <a:r>
              <a:rPr lang="en-US" sz="2400" b="0" i="0" dirty="0">
                <a:solidFill>
                  <a:srgbClr val="09164D"/>
                </a:solidFill>
                <a:effectLst/>
                <a:latin typeface="arial" panose="020B0604020202020204" pitchFamily="34" charset="0"/>
              </a:rPr>
              <a:t>°C </a:t>
            </a:r>
            <a:r>
              <a:rPr lang="en-US" altLang="en-US" sz="2400" dirty="0">
                <a:solidFill>
                  <a:srgbClr val="09164D"/>
                </a:solidFill>
                <a:latin typeface="Arial" panose="020B0604020202020204" pitchFamily="34" charset="0"/>
                <a:ea typeface="ＭＳ Ｐゴシック" charset="0"/>
                <a:cs typeface="Arial" panose="020B0604020202020204" pitchFamily="34" charset="0"/>
              </a:rPr>
              <a:t>&amp; 1100</a:t>
            </a:r>
            <a:r>
              <a:rPr lang="en-US" sz="2400" b="0" i="0" dirty="0">
                <a:solidFill>
                  <a:srgbClr val="09164D"/>
                </a:solidFill>
                <a:effectLst/>
                <a:latin typeface="arial" panose="020B0604020202020204" pitchFamily="34" charset="0"/>
              </a:rPr>
              <a:t>°C</a:t>
            </a:r>
          </a:p>
          <a:p>
            <a:pPr marL="342900" indent="-342900">
              <a:spcBef>
                <a:spcPct val="20000"/>
              </a:spcBef>
              <a:buClr>
                <a:srgbClr val="09164D"/>
              </a:buClr>
              <a:buFont typeface="Arial" panose="020B0604020202020204" pitchFamily="34" charset="0"/>
              <a:buChar char="•"/>
            </a:pPr>
            <a:r>
              <a:rPr lang="en-US" altLang="en-US" sz="2400" dirty="0">
                <a:solidFill>
                  <a:srgbClr val="09164D"/>
                </a:solidFill>
                <a:latin typeface="arial" panose="020B0604020202020204" pitchFamily="34" charset="0"/>
                <a:ea typeface="ＭＳ Ｐゴシック" charset="0"/>
              </a:rPr>
              <a:t>In low resource settings, locally constructed incinerators are an interim option</a:t>
            </a:r>
          </a:p>
          <a:p>
            <a:pPr marL="342900" indent="-342900">
              <a:spcBef>
                <a:spcPct val="20000"/>
              </a:spcBef>
              <a:buClr>
                <a:srgbClr val="09164D"/>
              </a:buClr>
              <a:buFont typeface="Arial" panose="020B0604020202020204" pitchFamily="34" charset="0"/>
              <a:buChar char="•"/>
            </a:pPr>
            <a:r>
              <a:rPr lang="en-US" altLang="en-US" sz="2400" dirty="0">
                <a:solidFill>
                  <a:srgbClr val="09164D"/>
                </a:solidFill>
                <a:latin typeface="arial" panose="020B0604020202020204" pitchFamily="34" charset="0"/>
                <a:ea typeface="ＭＳ Ｐゴシック" charset="0"/>
              </a:rPr>
              <a:t>Pre-heating, use of high-quality clay, sliding (rather than hinged) doors can improve performance of locally constructed incinerators</a:t>
            </a:r>
            <a:endParaRPr lang="en-US" altLang="en-US" sz="2400" dirty="0">
              <a:solidFill>
                <a:srgbClr val="09164D"/>
              </a:solidFill>
              <a:ea typeface="ＭＳ Ｐゴシック" charset="0"/>
            </a:endParaRPr>
          </a:p>
          <a:p>
            <a:pPr marL="342900" indent="-342900">
              <a:spcBef>
                <a:spcPct val="20000"/>
              </a:spcBef>
              <a:buClr>
                <a:srgbClr val="09164D"/>
              </a:buClr>
              <a:buFont typeface="Arial" panose="020B0604020202020204" pitchFamily="34" charset="0"/>
              <a:buChar char="•"/>
            </a:pPr>
            <a:endParaRPr lang="en-GB" sz="2400" dirty="0">
              <a:solidFill>
                <a:srgbClr val="09164D"/>
              </a:solidFill>
              <a:ea typeface="ＭＳ Ｐゴシック" charset="0"/>
            </a:endParaRPr>
          </a:p>
        </p:txBody>
      </p:sp>
      <p:sp>
        <p:nvSpPr>
          <p:cNvPr id="2" name="Text Placeholder 1">
            <a:extLst>
              <a:ext uri="{FF2B5EF4-FFF2-40B4-BE49-F238E27FC236}">
                <a16:creationId xmlns:a16="http://schemas.microsoft.com/office/drawing/2014/main" id="{51AB8CE2-1D4A-4690-B2A1-77B4A1E092AF}"/>
              </a:ext>
            </a:extLst>
          </p:cNvPr>
          <p:cNvSpPr>
            <a:spLocks noGrp="1"/>
          </p:cNvSpPr>
          <p:nvPr>
            <p:ph type="body" sz="quarter" idx="13"/>
          </p:nvPr>
        </p:nvSpPr>
        <p:spPr>
          <a:xfrm>
            <a:off x="784167" y="4851977"/>
            <a:ext cx="10623666" cy="1803400"/>
          </a:xfrm>
        </p:spPr>
        <p:txBody>
          <a:bodyPr numCol="2">
            <a:normAutofit/>
          </a:bodyPr>
          <a:lstStyle/>
          <a:p>
            <a:r>
              <a:rPr lang="en-US" sz="2000" b="0" dirty="0"/>
              <a:t>Pressurized gas containers</a:t>
            </a:r>
          </a:p>
          <a:p>
            <a:r>
              <a:rPr lang="en-US" sz="2000" b="0" dirty="0"/>
              <a:t>Sealed ampoules or vials (explode in the chamber)</a:t>
            </a:r>
          </a:p>
          <a:p>
            <a:r>
              <a:rPr lang="en-US" sz="2000" b="0" dirty="0"/>
              <a:t>Chemical waste (e.g. reactive chemicals, aldehydes) </a:t>
            </a:r>
          </a:p>
          <a:p>
            <a:r>
              <a:rPr lang="en-US" sz="2000" b="0" dirty="0"/>
              <a:t>Halogenated materials (e.g. PVC plastics)</a:t>
            </a:r>
          </a:p>
          <a:p>
            <a:r>
              <a:rPr lang="en-US" sz="2000" b="0" dirty="0"/>
              <a:t>Waste containing mercury, cadmium and other heavy metals </a:t>
            </a:r>
          </a:p>
          <a:p>
            <a:r>
              <a:rPr lang="en-US" sz="2000" b="0" dirty="0"/>
              <a:t>Radioactive waste </a:t>
            </a:r>
          </a:p>
          <a:p>
            <a:endParaRPr lang="en-US" sz="2000" b="0" dirty="0"/>
          </a:p>
        </p:txBody>
      </p:sp>
      <p:sp>
        <p:nvSpPr>
          <p:cNvPr id="5" name="Title 1"/>
          <p:cNvSpPr>
            <a:spLocks noGrp="1"/>
          </p:cNvSpPr>
          <p:nvPr>
            <p:ph type="title"/>
          </p:nvPr>
        </p:nvSpPr>
        <p:spPr>
          <a:xfrm>
            <a:off x="839788" y="4038600"/>
            <a:ext cx="10515600" cy="533400"/>
          </a:xfrm>
        </p:spPr>
        <p:txBody>
          <a:bodyPr vert="horz" lIns="16325" tIns="0" rIns="326500" bIns="0" rtlCol="0" anchor="b">
            <a:noAutofit/>
          </a:bodyPr>
          <a:lstStyle/>
          <a:p>
            <a:br>
              <a:rPr lang="en-GB" altLang="en-US" dirty="0"/>
            </a:br>
            <a:r>
              <a:rPr lang="en-GB" altLang="en-US" sz="2400" dirty="0">
                <a:latin typeface="Arial Narrow" panose="020B0606020202030204" pitchFamily="34" charset="0"/>
              </a:rPr>
              <a:t>The following should not be incinerated…</a:t>
            </a:r>
            <a:endParaRPr altLang="fr-FR" dirty="0">
              <a:latin typeface="Arial Narrow" panose="020B0606020202030204" pitchFamily="34" charset="0"/>
            </a:endParaRPr>
          </a:p>
        </p:txBody>
      </p:sp>
      <p:pic>
        <p:nvPicPr>
          <p:cNvPr id="9" name="Picture 6">
            <a:extLst>
              <a:ext uri="{FF2B5EF4-FFF2-40B4-BE49-F238E27FC236}">
                <a16:creationId xmlns:a16="http://schemas.microsoft.com/office/drawing/2014/main" id="{4FF5D442-70C1-4B6B-A9EB-2D03BDBE33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8821" y="1411651"/>
            <a:ext cx="2834454" cy="2017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id="{CA6199E6-8678-47F6-B874-28D1466BA5D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56838" y="1011797"/>
            <a:ext cx="2903554" cy="2199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BC497F-AD36-42AC-9689-E272F6FBAF51}"/>
              </a:ext>
            </a:extLst>
          </p:cNvPr>
          <p:cNvSpPr txBox="1"/>
          <p:nvPr/>
        </p:nvSpPr>
        <p:spPr>
          <a:xfrm>
            <a:off x="185388" y="134386"/>
            <a:ext cx="6858000" cy="769441"/>
          </a:xfrm>
          <a:prstGeom prst="rect">
            <a:avLst/>
          </a:prstGeom>
          <a:noFill/>
        </p:spPr>
        <p:txBody>
          <a:bodyPr wrap="square" rtlCol="0">
            <a:spAutoFit/>
          </a:bodyPr>
          <a:lstStyle/>
          <a:p>
            <a:pPr algn="ctr"/>
            <a:r>
              <a:rPr lang="en-US" sz="4400" b="1" dirty="0">
                <a:solidFill>
                  <a:srgbClr val="00B0F0"/>
                </a:solidFill>
                <a:latin typeface="Arial Narrow" panose="020B0606020202030204" pitchFamily="34" charset="0"/>
                <a:cs typeface="Arial" panose="020B0604020202020204" pitchFamily="34" charset="0"/>
              </a:rPr>
              <a:t>Incineration </a:t>
            </a:r>
          </a:p>
        </p:txBody>
      </p:sp>
      <p:sp>
        <p:nvSpPr>
          <p:cNvPr id="13" name="Slide Number Placeholder 12">
            <a:extLst>
              <a:ext uri="{FF2B5EF4-FFF2-40B4-BE49-F238E27FC236}">
                <a16:creationId xmlns:a16="http://schemas.microsoft.com/office/drawing/2014/main" id="{26336420-D36F-47C9-9A8D-D1C03B05D53E}"/>
              </a:ext>
            </a:extLst>
          </p:cNvPr>
          <p:cNvSpPr>
            <a:spLocks noGrp="1"/>
          </p:cNvSpPr>
          <p:nvPr>
            <p:ph type="sldNum" sz="quarter" idx="12"/>
          </p:nvPr>
        </p:nvSpPr>
        <p:spPr/>
        <p:txBody>
          <a:bodyPr/>
          <a:lstStyle/>
          <a:p>
            <a:fld id="{2D0AA5EB-64AB-BF41-92BE-B61D8618F692}" type="slidenum">
              <a:rPr lang="it-IT" smtClean="0"/>
              <a:t>27</a:t>
            </a:fld>
            <a:endParaRPr lang="it-IT" dirty="0"/>
          </a:p>
        </p:txBody>
      </p:sp>
    </p:spTree>
    <p:extLst>
      <p:ext uri="{BB962C8B-B14F-4D97-AF65-F5344CB8AC3E}">
        <p14:creationId xmlns:p14="http://schemas.microsoft.com/office/powerpoint/2010/main" val="1633777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1DF1-B15D-4E86-9BC4-92AA6E398631}"/>
              </a:ext>
            </a:extLst>
          </p:cNvPr>
          <p:cNvSpPr>
            <a:spLocks noGrp="1"/>
          </p:cNvSpPr>
          <p:nvPr>
            <p:ph type="title"/>
          </p:nvPr>
        </p:nvSpPr>
        <p:spPr>
          <a:xfrm>
            <a:off x="838199" y="268326"/>
            <a:ext cx="10515600" cy="714375"/>
          </a:xfrm>
        </p:spPr>
        <p:txBody>
          <a:bodyPr/>
          <a:lstStyle/>
          <a:p>
            <a:r>
              <a:rPr lang="en-GB" altLang="en-US" sz="4400" dirty="0">
                <a:solidFill>
                  <a:srgbClr val="00B0F0"/>
                </a:solidFill>
              </a:rPr>
              <a:t>Disposal: general waste</a:t>
            </a:r>
            <a:endParaRPr lang="en-US" dirty="0">
              <a:solidFill>
                <a:srgbClr val="00B0F0"/>
              </a:solidFill>
            </a:endParaRPr>
          </a:p>
        </p:txBody>
      </p:sp>
      <p:pic>
        <p:nvPicPr>
          <p:cNvPr id="72708"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6684" y="2743724"/>
            <a:ext cx="6027895" cy="314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346AF738-E1CC-4117-A9A4-1D5A743244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28" y="1881973"/>
            <a:ext cx="5602733" cy="399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3">
            <a:extLst>
              <a:ext uri="{FF2B5EF4-FFF2-40B4-BE49-F238E27FC236}">
                <a16:creationId xmlns:a16="http://schemas.microsoft.com/office/drawing/2014/main" id="{93F36A3E-730A-47E7-8C7F-2B5B0310F32A}"/>
              </a:ext>
            </a:extLst>
          </p:cNvPr>
          <p:cNvGraphicFramePr>
            <a:graphicFrameLocks/>
          </p:cNvGraphicFramePr>
          <p:nvPr>
            <p:extLst>
              <p:ext uri="{D42A27DB-BD31-4B8C-83A1-F6EECF244321}">
                <p14:modId xmlns:p14="http://schemas.microsoft.com/office/powerpoint/2010/main" val="3258427103"/>
              </p:ext>
            </p:extLst>
          </p:nvPr>
        </p:nvGraphicFramePr>
        <p:xfrm>
          <a:off x="602166" y="5828416"/>
          <a:ext cx="11233150" cy="1220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165ED96A-6767-4001-8D7A-33483A9BE2CD}"/>
              </a:ext>
            </a:extLst>
          </p:cNvPr>
          <p:cNvSpPr txBox="1"/>
          <p:nvPr/>
        </p:nvSpPr>
        <p:spPr>
          <a:xfrm>
            <a:off x="8452396" y="1063005"/>
            <a:ext cx="3735659" cy="738664"/>
          </a:xfrm>
          <a:prstGeom prst="rect">
            <a:avLst/>
          </a:prstGeom>
          <a:solidFill>
            <a:schemeClr val="tx1"/>
          </a:solidFill>
        </p:spPr>
        <p:txBody>
          <a:bodyPr wrap="square" rtlCol="0">
            <a:spAutoFit/>
          </a:bodyPr>
          <a:lstStyle/>
          <a:p>
            <a:pPr algn="l"/>
            <a:r>
              <a:rPr lang="en-US" sz="2400" b="1" dirty="0">
                <a:solidFill>
                  <a:schemeClr val="bg1"/>
                </a:solidFill>
                <a:latin typeface="Arial" panose="020B0604020202020204" pitchFamily="34" charset="0"/>
                <a:cs typeface="Arial" panose="020B0604020202020204" pitchFamily="34" charset="0"/>
              </a:rPr>
              <a:t>Protected pit</a:t>
            </a:r>
          </a:p>
          <a:p>
            <a:pPr algn="l"/>
            <a:r>
              <a:rPr lang="en-US" dirty="0">
                <a:solidFill>
                  <a:schemeClr val="bg1"/>
                </a:solidFill>
                <a:latin typeface="Arial" panose="020B0604020202020204" pitchFamily="34" charset="0"/>
                <a:cs typeface="Arial" panose="020B0604020202020204" pitchFamily="34" charset="0"/>
              </a:rPr>
              <a:t>In facility grounds</a:t>
            </a:r>
          </a:p>
        </p:txBody>
      </p:sp>
      <p:sp>
        <p:nvSpPr>
          <p:cNvPr id="11" name="TextBox 10">
            <a:extLst>
              <a:ext uri="{FF2B5EF4-FFF2-40B4-BE49-F238E27FC236}">
                <a16:creationId xmlns:a16="http://schemas.microsoft.com/office/drawing/2014/main" id="{05E48FBC-D758-4984-8174-D16D5FC08C4E}"/>
              </a:ext>
            </a:extLst>
          </p:cNvPr>
          <p:cNvSpPr txBox="1"/>
          <p:nvPr/>
        </p:nvSpPr>
        <p:spPr>
          <a:xfrm>
            <a:off x="3946" y="1225657"/>
            <a:ext cx="3735659" cy="1292662"/>
          </a:xfrm>
          <a:prstGeom prst="rect">
            <a:avLst/>
          </a:prstGeom>
          <a:solidFill>
            <a:schemeClr val="tx1"/>
          </a:solidFill>
        </p:spPr>
        <p:txBody>
          <a:bodyPr wrap="square" rtlCol="0">
            <a:spAutoFit/>
          </a:bodyPr>
          <a:lstStyle/>
          <a:p>
            <a:pPr algn="l"/>
            <a:r>
              <a:rPr lang="en-US" sz="2400" b="1" dirty="0">
                <a:solidFill>
                  <a:schemeClr val="bg1"/>
                </a:solidFill>
                <a:latin typeface="Arial" panose="020B0604020202020204" pitchFamily="34" charset="0"/>
                <a:cs typeface="Arial" panose="020B0604020202020204" pitchFamily="34" charset="0"/>
              </a:rPr>
              <a:t>Municipal landfill </a:t>
            </a:r>
          </a:p>
          <a:p>
            <a:pPr algn="l"/>
            <a:r>
              <a:rPr lang="en-US" dirty="0">
                <a:solidFill>
                  <a:schemeClr val="bg1"/>
                </a:solidFill>
                <a:latin typeface="Arial" panose="020B0604020202020204" pitchFamily="34" charset="0"/>
                <a:cs typeface="Arial" panose="020B0604020202020204" pitchFamily="34" charset="0"/>
              </a:rPr>
              <a:t>Lined landfill prevents leachate from contaminating the environment (preferable)</a:t>
            </a:r>
          </a:p>
        </p:txBody>
      </p:sp>
      <p:sp>
        <p:nvSpPr>
          <p:cNvPr id="13" name="Slide Number Placeholder 12">
            <a:extLst>
              <a:ext uri="{FF2B5EF4-FFF2-40B4-BE49-F238E27FC236}">
                <a16:creationId xmlns:a16="http://schemas.microsoft.com/office/drawing/2014/main" id="{48CD833A-34A9-4352-91A9-AE9D022E7BD5}"/>
              </a:ext>
            </a:extLst>
          </p:cNvPr>
          <p:cNvSpPr>
            <a:spLocks noGrp="1"/>
          </p:cNvSpPr>
          <p:nvPr>
            <p:ph type="sldNum" sz="quarter" idx="12"/>
          </p:nvPr>
        </p:nvSpPr>
        <p:spPr/>
        <p:txBody>
          <a:bodyPr/>
          <a:lstStyle/>
          <a:p>
            <a:fld id="{2D0AA5EB-64AB-BF41-92BE-B61D8618F692}" type="slidenum">
              <a:rPr lang="it-IT" smtClean="0"/>
              <a:t>28</a:t>
            </a:fld>
            <a:endParaRPr lang="it-IT" dirty="0"/>
          </a:p>
        </p:txBody>
      </p:sp>
    </p:spTree>
    <p:extLst>
      <p:ext uri="{BB962C8B-B14F-4D97-AF65-F5344CB8AC3E}">
        <p14:creationId xmlns:p14="http://schemas.microsoft.com/office/powerpoint/2010/main" val="239175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995" tIns="46797" rIns="89995" bIns="46797" numCol="1" rtlCol="0" anchor="ctr" anchorCtr="0" compatLnSpc="1">
            <a:prstTxWarp prst="textNoShape">
              <a:avLst/>
            </a:prstTxWarp>
            <a:noAutofit/>
          </a:bodyPr>
          <a:lstStyle/>
          <a:p>
            <a:r>
              <a:rPr lang="en-US" dirty="0">
                <a:solidFill>
                  <a:srgbClr val="00B0F0"/>
                </a:solidFill>
              </a:rPr>
              <a:t>Disposal: ash and placenta waste pits </a:t>
            </a:r>
          </a:p>
        </p:txBody>
      </p:sp>
      <p:graphicFrame>
        <p:nvGraphicFramePr>
          <p:cNvPr id="4" name="Objekt 3"/>
          <p:cNvGraphicFramePr>
            <a:graphicFrameLocks noChangeAspect="1"/>
          </p:cNvGraphicFramePr>
          <p:nvPr/>
        </p:nvGraphicFramePr>
        <p:xfrm>
          <a:off x="1708956" y="1068622"/>
          <a:ext cx="4071463" cy="5267854"/>
        </p:xfrm>
        <a:graphic>
          <a:graphicData uri="http://schemas.openxmlformats.org/presentationml/2006/ole">
            <mc:AlternateContent xmlns:mc="http://schemas.openxmlformats.org/markup-compatibility/2006">
              <mc:Choice xmlns:v="urn:schemas-microsoft-com:vml" Requires="v">
                <p:oleObj spid="_x0000_s2164" r:id="rId4" imgW="7773840" imgH="10060560" progId="">
                  <p:embed/>
                </p:oleObj>
              </mc:Choice>
              <mc:Fallback>
                <p:oleObj r:id="rId4" imgW="7773840" imgH="10060560" progId="">
                  <p:embed/>
                  <p:pic>
                    <p:nvPicPr>
                      <p:cNvPr id="4"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956" y="1068622"/>
                        <a:ext cx="4071463" cy="5267854"/>
                      </a:xfrm>
                      <a:prstGeom prst="rect">
                        <a:avLst/>
                      </a:prstGeom>
                      <a:noFill/>
                    </p:spPr>
                  </p:pic>
                </p:oleObj>
              </mc:Fallback>
            </mc:AlternateContent>
          </a:graphicData>
        </a:graphic>
      </p:graphicFrame>
      <p:sp>
        <p:nvSpPr>
          <p:cNvPr id="6" name="Rectangle 5"/>
          <p:cNvSpPr>
            <a:spLocks noChangeArrowheads="1"/>
          </p:cNvSpPr>
          <p:nvPr/>
        </p:nvSpPr>
        <p:spPr bwMode="auto">
          <a:xfrm>
            <a:off x="1524241" y="-346064"/>
            <a:ext cx="184720" cy="69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5" tIns="45717" rIns="91435" bIns="45717" numCol="1" anchor="ctr" anchorCtr="0" compatLnSpc="1">
            <a:prstTxWarp prst="textNoShape">
              <a:avLst/>
            </a:prstTxWarp>
            <a:spAutoFit/>
          </a:bodyPr>
          <a:lstStyle/>
          <a:p>
            <a:endParaRPr lang="en-US" sz="3900"/>
          </a:p>
        </p:txBody>
      </p:sp>
      <p:graphicFrame>
        <p:nvGraphicFramePr>
          <p:cNvPr id="7" name="Objekt 6"/>
          <p:cNvGraphicFramePr>
            <a:graphicFrameLocks noChangeAspect="1"/>
          </p:cNvGraphicFramePr>
          <p:nvPr/>
        </p:nvGraphicFramePr>
        <p:xfrm>
          <a:off x="6411583" y="1068622"/>
          <a:ext cx="3976201" cy="5145283"/>
        </p:xfrm>
        <a:graphic>
          <a:graphicData uri="http://schemas.openxmlformats.org/presentationml/2006/ole">
            <mc:AlternateContent xmlns:mc="http://schemas.openxmlformats.org/markup-compatibility/2006">
              <mc:Choice xmlns:v="urn:schemas-microsoft-com:vml" Requires="v">
                <p:oleObj spid="_x0000_s2165" r:id="rId6" imgW="7779960" imgH="10051560" progId="AcroExch.Document.7">
                  <p:embed/>
                </p:oleObj>
              </mc:Choice>
              <mc:Fallback>
                <p:oleObj r:id="rId6" imgW="7779960" imgH="10051560" progId="AcroExch.Document.7">
                  <p:embed/>
                  <p:pic>
                    <p:nvPicPr>
                      <p:cNvPr id="7" name="Objek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1583" y="1068622"/>
                        <a:ext cx="3976201" cy="5145283"/>
                      </a:xfrm>
                      <a:prstGeom prst="rect">
                        <a:avLst/>
                      </a:prstGeom>
                      <a:noFill/>
                    </p:spPr>
                  </p:pic>
                </p:oleObj>
              </mc:Fallback>
            </mc:AlternateContent>
          </a:graphicData>
        </a:graphic>
      </p:graphicFrame>
      <p:sp>
        <p:nvSpPr>
          <p:cNvPr id="8" name="Textfeld 7"/>
          <p:cNvSpPr txBox="1"/>
          <p:nvPr/>
        </p:nvSpPr>
        <p:spPr>
          <a:xfrm>
            <a:off x="6215102" y="5802426"/>
            <a:ext cx="4542013" cy="307777"/>
          </a:xfrm>
          <a:prstGeom prst="rect">
            <a:avLst/>
          </a:prstGeom>
          <a:solidFill>
            <a:schemeClr val="bg1"/>
          </a:solidFill>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rtlCol="0">
            <a:spAutoFit/>
          </a:bodyPr>
          <a:lstStyle/>
          <a:p>
            <a:r>
              <a:rPr lang="en-US" sz="1400" dirty="0">
                <a:latin typeface="Arial Narrow" panose="020B0606020202030204" pitchFamily="34" charset="0"/>
              </a:rPr>
              <a:t>Source: Technical Specifications, Health Care Without Harm / MSF</a:t>
            </a:r>
          </a:p>
        </p:txBody>
      </p:sp>
      <p:graphicFrame>
        <p:nvGraphicFramePr>
          <p:cNvPr id="11" name="Content Placeholder 3">
            <a:extLst>
              <a:ext uri="{FF2B5EF4-FFF2-40B4-BE49-F238E27FC236}">
                <a16:creationId xmlns:a16="http://schemas.microsoft.com/office/drawing/2014/main" id="{2F7DA1A6-B487-4ABA-B5FB-573308D1F67C}"/>
              </a:ext>
            </a:extLst>
          </p:cNvPr>
          <p:cNvGraphicFramePr>
            <a:graphicFrameLocks/>
          </p:cNvGraphicFramePr>
          <p:nvPr>
            <p:extLst>
              <p:ext uri="{D42A27DB-BD31-4B8C-83A1-F6EECF244321}">
                <p14:modId xmlns:p14="http://schemas.microsoft.com/office/powerpoint/2010/main" val="437316607"/>
              </p:ext>
            </p:extLst>
          </p:nvPr>
        </p:nvGraphicFramePr>
        <p:xfrm>
          <a:off x="602166" y="5824105"/>
          <a:ext cx="11233150" cy="12207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Slide Number Placeholder 11">
            <a:extLst>
              <a:ext uri="{FF2B5EF4-FFF2-40B4-BE49-F238E27FC236}">
                <a16:creationId xmlns:a16="http://schemas.microsoft.com/office/drawing/2014/main" id="{0DB6A700-9B3A-426E-9110-6695AA2EE080}"/>
              </a:ext>
            </a:extLst>
          </p:cNvPr>
          <p:cNvSpPr>
            <a:spLocks noGrp="1"/>
          </p:cNvSpPr>
          <p:nvPr>
            <p:ph type="sldNum" sz="quarter" idx="12"/>
          </p:nvPr>
        </p:nvSpPr>
        <p:spPr/>
        <p:txBody>
          <a:bodyPr/>
          <a:lstStyle/>
          <a:p>
            <a:fld id="{2D0AA5EB-64AB-BF41-92BE-B61D8618F692}" type="slidenum">
              <a:rPr lang="it-IT" smtClean="0"/>
              <a:t>29</a:t>
            </a:fld>
            <a:endParaRPr lang="it-IT" dirty="0"/>
          </a:p>
        </p:txBody>
      </p:sp>
    </p:spTree>
    <p:extLst>
      <p:ext uri="{BB962C8B-B14F-4D97-AF65-F5344CB8AC3E}">
        <p14:creationId xmlns:p14="http://schemas.microsoft.com/office/powerpoint/2010/main" val="284487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7F0003-C9A0-49DE-A9F0-804418FDE32C}"/>
              </a:ext>
            </a:extLst>
          </p:cNvPr>
          <p:cNvSpPr>
            <a:spLocks noGrp="1"/>
          </p:cNvSpPr>
          <p:nvPr>
            <p:ph type="title"/>
          </p:nvPr>
        </p:nvSpPr>
        <p:spPr/>
        <p:txBody>
          <a:bodyPr/>
          <a:lstStyle/>
          <a:p>
            <a:r>
              <a:rPr lang="en-US" dirty="0"/>
              <a:t>Learning objectives </a:t>
            </a:r>
          </a:p>
        </p:txBody>
      </p:sp>
      <p:sp>
        <p:nvSpPr>
          <p:cNvPr id="3" name="Segnaposto numero diapositiva 2">
            <a:extLst>
              <a:ext uri="{FF2B5EF4-FFF2-40B4-BE49-F238E27FC236}">
                <a16:creationId xmlns:a16="http://schemas.microsoft.com/office/drawing/2014/main" id="{5A34EC6E-2A09-F449-8FB4-7A896AFCEEC2}"/>
              </a:ext>
            </a:extLst>
          </p:cNvPr>
          <p:cNvSpPr>
            <a:spLocks noGrp="1"/>
          </p:cNvSpPr>
          <p:nvPr>
            <p:ph type="sldNum" sz="quarter" idx="12"/>
          </p:nvPr>
        </p:nvSpPr>
        <p:spPr/>
        <p:txBody>
          <a:bodyPr/>
          <a:lstStyle/>
          <a:p>
            <a:fld id="{2D0AA5EB-64AB-BF41-92BE-B61D8618F692}" type="slidenum">
              <a:rPr lang="it-IT" smtClean="0"/>
              <a:t>3</a:t>
            </a:fld>
            <a:endParaRPr lang="it-IT" dirty="0"/>
          </a:p>
        </p:txBody>
      </p:sp>
      <p:sp>
        <p:nvSpPr>
          <p:cNvPr id="7" name="Text Placeholder 6">
            <a:extLst>
              <a:ext uri="{FF2B5EF4-FFF2-40B4-BE49-F238E27FC236}">
                <a16:creationId xmlns:a16="http://schemas.microsoft.com/office/drawing/2014/main" id="{95C84F75-4A70-4D46-ACB6-ECE4693F0A1C}"/>
              </a:ext>
            </a:extLst>
          </p:cNvPr>
          <p:cNvSpPr>
            <a:spLocks noGrp="1"/>
          </p:cNvSpPr>
          <p:nvPr>
            <p:ph type="body" sz="quarter" idx="16"/>
          </p:nvPr>
        </p:nvSpPr>
        <p:spPr>
          <a:xfrm>
            <a:off x="838200" y="1704987"/>
            <a:ext cx="8703752" cy="4973466"/>
          </a:xfrm>
        </p:spPr>
        <p:txBody>
          <a:bodyPr/>
          <a:lstStyle/>
          <a:p>
            <a:pPr marL="0" indent="0">
              <a:buNone/>
            </a:pPr>
            <a:r>
              <a:rPr lang="en-GB" sz="2400" dirty="0"/>
              <a:t>By the end of this session, you should:</a:t>
            </a:r>
          </a:p>
          <a:p>
            <a:pPr marL="509588" indent="-509588">
              <a:buClr>
                <a:srgbClr val="09164D"/>
              </a:buClr>
              <a:buSzPct val="100000"/>
              <a:buAutoNum type="arabicPeriod"/>
            </a:pPr>
            <a:r>
              <a:rPr lang="en-US" sz="2400" dirty="0"/>
              <a:t>Understand the risks caused by unsafe health care waste management practices in health care facilities </a:t>
            </a:r>
          </a:p>
          <a:p>
            <a:pPr marL="509588" indent="-509588">
              <a:buClr>
                <a:srgbClr val="09164D"/>
              </a:buClr>
              <a:buSzPct val="100000"/>
              <a:buAutoNum type="arabicPeriod"/>
            </a:pPr>
            <a:r>
              <a:rPr lang="en-US" sz="2400" dirty="0"/>
              <a:t>Understand the process of health care waste management from generation to safe treatment and disposal</a:t>
            </a:r>
          </a:p>
          <a:p>
            <a:pPr marL="509588" indent="-509588">
              <a:buClr>
                <a:srgbClr val="09164D"/>
              </a:buClr>
              <a:buSzPct val="100000"/>
              <a:buAutoNum type="arabicPeriod"/>
            </a:pPr>
            <a:r>
              <a:rPr lang="en-US" sz="2400" dirty="0"/>
              <a:t>Outline waste management guidelines in the context of COVID-19 </a:t>
            </a:r>
          </a:p>
          <a:p>
            <a:pPr marL="509588" indent="-509588">
              <a:buClr>
                <a:srgbClr val="09164D"/>
              </a:buClr>
              <a:buSzPct val="100000"/>
              <a:buAutoNum type="arabicPeriod"/>
            </a:pPr>
            <a:r>
              <a:rPr lang="en-US" sz="2400" dirty="0"/>
              <a:t>Understand which waste treatment options are the most environmentally-friendly and be aware of mitigation measures against climate change </a:t>
            </a:r>
          </a:p>
          <a:p>
            <a:pPr marL="509588" indent="-509588">
              <a:buClr>
                <a:srgbClr val="09164D"/>
              </a:buClr>
              <a:buSzPct val="100000"/>
              <a:buAutoNum type="arabicPeriod"/>
            </a:pPr>
            <a:r>
              <a:rPr lang="en-US" sz="2400" dirty="0"/>
              <a:t>Apply an incremental improvement approach </a:t>
            </a:r>
            <a:endParaRPr lang="en-GB" sz="2400" dirty="0"/>
          </a:p>
          <a:p>
            <a:pPr marL="525194" lvl="1" indent="0">
              <a:buNone/>
            </a:pPr>
            <a:endParaRPr lang="en-GB" sz="2400" dirty="0"/>
          </a:p>
          <a:p>
            <a:endParaRPr lang="en-US" dirty="0"/>
          </a:p>
        </p:txBody>
      </p:sp>
      <p:sp>
        <p:nvSpPr>
          <p:cNvPr id="12" name="TextBox 11">
            <a:extLst>
              <a:ext uri="{FF2B5EF4-FFF2-40B4-BE49-F238E27FC236}">
                <a16:creationId xmlns:a16="http://schemas.microsoft.com/office/drawing/2014/main" id="{57A4EC74-7533-406F-ABAA-F1CA1D667ADC}"/>
              </a:ext>
            </a:extLst>
          </p:cNvPr>
          <p:cNvSpPr txBox="1"/>
          <p:nvPr/>
        </p:nvSpPr>
        <p:spPr>
          <a:xfrm>
            <a:off x="10050512" y="4088243"/>
            <a:ext cx="1414782" cy="646331"/>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Group </a:t>
            </a:r>
          </a:p>
          <a:p>
            <a:pPr algn="ctr" rtl="0"/>
            <a:r>
              <a:rPr lang="en-US" b="1" dirty="0">
                <a:solidFill>
                  <a:schemeClr val="bg2"/>
                </a:solidFill>
                <a:latin typeface="Arial" panose="020B0604020202020204" pitchFamily="34" charset="0"/>
                <a:cs typeface="Arial" panose="020B0604020202020204" pitchFamily="34" charset="0"/>
              </a:rPr>
              <a:t>work </a:t>
            </a:r>
          </a:p>
        </p:txBody>
      </p:sp>
      <p:sp>
        <p:nvSpPr>
          <p:cNvPr id="13" name="TextBox 12">
            <a:extLst>
              <a:ext uri="{FF2B5EF4-FFF2-40B4-BE49-F238E27FC236}">
                <a16:creationId xmlns:a16="http://schemas.microsoft.com/office/drawing/2014/main" id="{743EA4B8-0B7E-4011-8457-23E2CD60674D}"/>
              </a:ext>
            </a:extLst>
          </p:cNvPr>
          <p:cNvSpPr txBox="1"/>
          <p:nvPr/>
        </p:nvSpPr>
        <p:spPr>
          <a:xfrm rot="16200000">
            <a:off x="9453185" y="4120780"/>
            <a:ext cx="5012775" cy="461665"/>
          </a:xfrm>
          <a:prstGeom prst="rect">
            <a:avLst/>
          </a:prstGeom>
          <a:solidFill>
            <a:schemeClr val="tx1"/>
          </a:solidFill>
        </p:spPr>
        <p:txBody>
          <a:bodyPr wrap="square" rtlCol="0">
            <a:spAutoFit/>
          </a:bodyPr>
          <a:lstStyle/>
          <a:p>
            <a:pPr algn="ctr" rtl="0"/>
            <a:r>
              <a:rPr lang="en-US" sz="2400" b="0" dirty="0">
                <a:solidFill>
                  <a:schemeClr val="bg1"/>
                </a:solidFill>
                <a:latin typeface="Arial" panose="020B0604020202020204" pitchFamily="34" charset="0"/>
                <a:cs typeface="Arial" panose="020B0604020202020204" pitchFamily="34" charset="0"/>
              </a:rPr>
              <a:t>Icons to look out for </a:t>
            </a:r>
          </a:p>
        </p:txBody>
      </p:sp>
      <p:pic>
        <p:nvPicPr>
          <p:cNvPr id="14" name="Immagine 5">
            <a:extLst>
              <a:ext uri="{FF2B5EF4-FFF2-40B4-BE49-F238E27FC236}">
                <a16:creationId xmlns:a16="http://schemas.microsoft.com/office/drawing/2014/main" id="{10C6013A-64CF-4FAC-8771-82592AFBD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90966" y="4926745"/>
            <a:ext cx="733874" cy="749591"/>
          </a:xfrm>
          <a:prstGeom prst="rect">
            <a:avLst/>
          </a:prstGeom>
        </p:spPr>
      </p:pic>
      <p:sp>
        <p:nvSpPr>
          <p:cNvPr id="16" name="TextBox 15">
            <a:extLst>
              <a:ext uri="{FF2B5EF4-FFF2-40B4-BE49-F238E27FC236}">
                <a16:creationId xmlns:a16="http://schemas.microsoft.com/office/drawing/2014/main" id="{27DC3E0B-5BD4-48C4-ACBE-1D9F978A597A}"/>
              </a:ext>
            </a:extLst>
          </p:cNvPr>
          <p:cNvSpPr txBox="1"/>
          <p:nvPr/>
        </p:nvSpPr>
        <p:spPr>
          <a:xfrm>
            <a:off x="10075275" y="5672969"/>
            <a:ext cx="1414782" cy="923330"/>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Links to climate </a:t>
            </a:r>
          </a:p>
          <a:p>
            <a:pPr algn="ctr" rtl="0"/>
            <a:r>
              <a:rPr lang="en-US" b="1" dirty="0">
                <a:solidFill>
                  <a:schemeClr val="bg2"/>
                </a:solidFill>
                <a:latin typeface="Arial" panose="020B0604020202020204" pitchFamily="34" charset="0"/>
                <a:cs typeface="Arial" panose="020B0604020202020204" pitchFamily="34" charset="0"/>
              </a:rPr>
              <a:t>resilience</a:t>
            </a:r>
          </a:p>
        </p:txBody>
      </p:sp>
      <p:grpSp>
        <p:nvGrpSpPr>
          <p:cNvPr id="24" name="Group 23">
            <a:extLst>
              <a:ext uri="{FF2B5EF4-FFF2-40B4-BE49-F238E27FC236}">
                <a16:creationId xmlns:a16="http://schemas.microsoft.com/office/drawing/2014/main" id="{360DAC0E-3203-4809-8194-7FEE023D38A2}"/>
              </a:ext>
            </a:extLst>
          </p:cNvPr>
          <p:cNvGrpSpPr/>
          <p:nvPr/>
        </p:nvGrpSpPr>
        <p:grpSpPr>
          <a:xfrm>
            <a:off x="10411098" y="3304577"/>
            <a:ext cx="743136" cy="734102"/>
            <a:chOff x="9555224" y="5116370"/>
            <a:chExt cx="1161098" cy="1171184"/>
          </a:xfrm>
        </p:grpSpPr>
        <p:pic>
          <p:nvPicPr>
            <p:cNvPr id="20" name="Picture 19" descr="Shape&#10;&#10;Description automatically generated with low confidence">
              <a:extLst>
                <a:ext uri="{FF2B5EF4-FFF2-40B4-BE49-F238E27FC236}">
                  <a16:creationId xmlns:a16="http://schemas.microsoft.com/office/drawing/2014/main" id="{4295390C-B8DB-431B-9E50-D6628DCA52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23" name="Oval 22">
              <a:extLst>
                <a:ext uri="{FF2B5EF4-FFF2-40B4-BE49-F238E27FC236}">
                  <a16:creationId xmlns:a16="http://schemas.microsoft.com/office/drawing/2014/main" id="{C3469075-74ED-45C9-8D5A-13DB49FD0157}"/>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Immagine 3">
            <a:extLst>
              <a:ext uri="{FF2B5EF4-FFF2-40B4-BE49-F238E27FC236}">
                <a16:creationId xmlns:a16="http://schemas.microsoft.com/office/drawing/2014/main" id="{D6298802-5893-43BA-A213-71E8091A85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32028" y="228362"/>
            <a:ext cx="896712" cy="1171184"/>
          </a:xfrm>
          <a:prstGeom prst="rect">
            <a:avLst/>
          </a:prstGeom>
        </p:spPr>
      </p:pic>
      <p:pic>
        <p:nvPicPr>
          <p:cNvPr id="18" name="Immagine 3">
            <a:extLst>
              <a:ext uri="{FF2B5EF4-FFF2-40B4-BE49-F238E27FC236}">
                <a16:creationId xmlns:a16="http://schemas.microsoft.com/office/drawing/2014/main" id="{E59909E9-CA56-4B92-B0F0-8483F82302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5058" y="179547"/>
            <a:ext cx="896712" cy="1171184"/>
          </a:xfrm>
          <a:prstGeom prst="rect">
            <a:avLst/>
          </a:prstGeom>
        </p:spPr>
      </p:pic>
      <p:grpSp>
        <p:nvGrpSpPr>
          <p:cNvPr id="15" name="Group 14">
            <a:extLst>
              <a:ext uri="{FF2B5EF4-FFF2-40B4-BE49-F238E27FC236}">
                <a16:creationId xmlns:a16="http://schemas.microsoft.com/office/drawing/2014/main" id="{4B0900D9-1549-6C49-9846-DDF44C0BC9FA}"/>
              </a:ext>
            </a:extLst>
          </p:cNvPr>
          <p:cNvGrpSpPr/>
          <p:nvPr/>
        </p:nvGrpSpPr>
        <p:grpSpPr>
          <a:xfrm>
            <a:off x="10050512" y="1661765"/>
            <a:ext cx="1414782" cy="1488083"/>
            <a:chOff x="10279282" y="4028379"/>
            <a:chExt cx="1414782" cy="1488083"/>
          </a:xfrm>
        </p:grpSpPr>
        <p:pic>
          <p:nvPicPr>
            <p:cNvPr id="19" name="Picture 18">
              <a:extLst>
                <a:ext uri="{FF2B5EF4-FFF2-40B4-BE49-F238E27FC236}">
                  <a16:creationId xmlns:a16="http://schemas.microsoft.com/office/drawing/2014/main" id="{925E975B-89BA-D24F-8D65-71C84251E5ED}"/>
                </a:ext>
              </a:extLst>
            </p:cNvPr>
            <p:cNvPicPr>
              <a:picLocks noChangeAspect="1"/>
            </p:cNvPicPr>
            <p:nvPr/>
          </p:nvPicPr>
          <p:blipFill>
            <a:blip r:embed="rId6" cstate="screen">
              <a:biLevel thresh="75000"/>
              <a:extLst>
                <a:ext uri="{28A0092B-C50C-407E-A947-70E740481C1C}">
                  <a14:useLocalDpi xmlns:a14="http://schemas.microsoft.com/office/drawing/2010/main"/>
                </a:ext>
              </a:extLst>
            </a:blip>
            <a:stretch>
              <a:fillRect/>
            </a:stretch>
          </p:blipFill>
          <p:spPr>
            <a:xfrm>
              <a:off x="10465088" y="4028379"/>
              <a:ext cx="1092696" cy="952952"/>
            </a:xfrm>
            <a:prstGeom prst="rect">
              <a:avLst/>
            </a:prstGeom>
          </p:spPr>
        </p:pic>
        <p:sp>
          <p:nvSpPr>
            <p:cNvPr id="21" name="TextBox 20">
              <a:extLst>
                <a:ext uri="{FF2B5EF4-FFF2-40B4-BE49-F238E27FC236}">
                  <a16:creationId xmlns:a16="http://schemas.microsoft.com/office/drawing/2014/main" id="{98199492-F7C6-FA4B-8511-56CDF0F4A1F3}"/>
                </a:ext>
              </a:extLst>
            </p:cNvPr>
            <p:cNvSpPr txBox="1"/>
            <p:nvPr/>
          </p:nvSpPr>
          <p:spPr>
            <a:xfrm>
              <a:off x="10279282" y="4870131"/>
              <a:ext cx="1414782" cy="646331"/>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All group discussion</a:t>
              </a:r>
            </a:p>
          </p:txBody>
        </p:sp>
      </p:grpSp>
    </p:spTree>
    <p:extLst>
      <p:ext uri="{BB962C8B-B14F-4D97-AF65-F5344CB8AC3E}">
        <p14:creationId xmlns:p14="http://schemas.microsoft.com/office/powerpoint/2010/main" val="3094717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C2B3D9-CCBB-4A86-9242-12CF09562C89}"/>
              </a:ext>
            </a:extLst>
          </p:cNvPr>
          <p:cNvSpPr>
            <a:spLocks noGrp="1"/>
          </p:cNvSpPr>
          <p:nvPr>
            <p:ph type="body" sz="quarter" idx="14"/>
          </p:nvPr>
        </p:nvSpPr>
        <p:spPr>
          <a:xfrm>
            <a:off x="5532972" y="1141806"/>
            <a:ext cx="5929313" cy="5727700"/>
          </a:xfrm>
        </p:spPr>
        <p:txBody>
          <a:bodyPr/>
          <a:lstStyle/>
          <a:p>
            <a:endParaRPr lang="en-US" b="1" dirty="0">
              <a:solidFill>
                <a:srgbClr val="09164D"/>
              </a:solidFill>
            </a:endParaRPr>
          </a:p>
          <a:p>
            <a:pPr marL="310976" indent="-310976"/>
            <a:r>
              <a:rPr lang="en-US" dirty="0">
                <a:solidFill>
                  <a:srgbClr val="09164D"/>
                </a:solidFill>
              </a:rPr>
              <a:t>You are responsible for waste management at a facility. </a:t>
            </a:r>
          </a:p>
          <a:p>
            <a:pPr marL="310976" indent="-310976"/>
            <a:r>
              <a:rPr lang="en-US" dirty="0">
                <a:solidFill>
                  <a:srgbClr val="09164D"/>
                </a:solidFill>
              </a:rPr>
              <a:t>The director of your facility receives complaints from the local community about smoke from the incinerator used for treating infectious and sharp waste and is asking you to improve the situation.</a:t>
            </a:r>
          </a:p>
          <a:p>
            <a:pPr marL="310976" indent="-310976"/>
            <a:r>
              <a:rPr lang="en-US" dirty="0">
                <a:solidFill>
                  <a:srgbClr val="09164D"/>
                </a:solidFill>
              </a:rPr>
              <a:t>What are the positives and negatives about using incineration? </a:t>
            </a:r>
          </a:p>
          <a:p>
            <a:pPr marL="310976" indent="-310976"/>
            <a:r>
              <a:rPr lang="en-US" dirty="0">
                <a:solidFill>
                  <a:srgbClr val="09164D"/>
                </a:solidFill>
              </a:rPr>
              <a:t>What measures should you take to address the community’s concerns? Which actions take priority? </a:t>
            </a:r>
          </a:p>
          <a:p>
            <a:pPr marL="310976" indent="-310976"/>
            <a:r>
              <a:rPr lang="en-US" dirty="0">
                <a:solidFill>
                  <a:srgbClr val="09164D"/>
                </a:solidFill>
              </a:rPr>
              <a:t>What improvements could you make along the waste chain?  </a:t>
            </a:r>
          </a:p>
          <a:p>
            <a:endParaRPr lang="en-US" dirty="0"/>
          </a:p>
        </p:txBody>
      </p:sp>
      <p:sp>
        <p:nvSpPr>
          <p:cNvPr id="9" name="Text Placeholder 8">
            <a:extLst>
              <a:ext uri="{FF2B5EF4-FFF2-40B4-BE49-F238E27FC236}">
                <a16:creationId xmlns:a16="http://schemas.microsoft.com/office/drawing/2014/main" id="{0BC88E39-2BF4-4C95-BE04-F868DAB86AF9}"/>
              </a:ext>
            </a:extLst>
          </p:cNvPr>
          <p:cNvSpPr>
            <a:spLocks noGrp="1"/>
          </p:cNvSpPr>
          <p:nvPr>
            <p:ph type="body" sz="quarter" idx="15"/>
          </p:nvPr>
        </p:nvSpPr>
        <p:spPr>
          <a:xfrm>
            <a:off x="839788" y="495300"/>
            <a:ext cx="4324281" cy="630973"/>
          </a:xfrm>
        </p:spPr>
        <p:txBody>
          <a:bodyPr>
            <a:noAutofit/>
          </a:bodyPr>
          <a:lstStyle/>
          <a:p>
            <a:r>
              <a:rPr lang="en-US" sz="4400" dirty="0"/>
              <a:t>GROUP WORK</a:t>
            </a:r>
          </a:p>
        </p:txBody>
      </p:sp>
      <p:grpSp>
        <p:nvGrpSpPr>
          <p:cNvPr id="4" name="Group 30">
            <a:extLst>
              <a:ext uri="{FF2B5EF4-FFF2-40B4-BE49-F238E27FC236}">
                <a16:creationId xmlns:a16="http://schemas.microsoft.com/office/drawing/2014/main" id="{2A4B3C9F-86E1-4E0C-AC97-F2EA6676CEA0}"/>
              </a:ext>
            </a:extLst>
          </p:cNvPr>
          <p:cNvGrpSpPr/>
          <p:nvPr/>
        </p:nvGrpSpPr>
        <p:grpSpPr>
          <a:xfrm>
            <a:off x="10559737" y="168561"/>
            <a:ext cx="1294892" cy="1427967"/>
            <a:chOff x="10475415" y="275913"/>
            <a:chExt cx="1458677" cy="1556719"/>
          </a:xfrm>
        </p:grpSpPr>
        <p:pic>
          <p:nvPicPr>
            <p:cNvPr id="5" name="Picture 28">
              <a:extLst>
                <a:ext uri="{FF2B5EF4-FFF2-40B4-BE49-F238E27FC236}">
                  <a16:creationId xmlns:a16="http://schemas.microsoft.com/office/drawing/2014/main" id="{6D8E9352-D62A-4FF0-AF93-0E31F7FC7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6" name="Content Placeholder 2">
              <a:extLst>
                <a:ext uri="{FF2B5EF4-FFF2-40B4-BE49-F238E27FC236}">
                  <a16:creationId xmlns:a16="http://schemas.microsoft.com/office/drawing/2014/main" id="{ACF6583A-40DC-424C-89D2-DCC183A478A4}"/>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77" dirty="0">
                  <a:solidFill>
                    <a:srgbClr val="002060"/>
                  </a:solidFill>
                  <a:latin typeface="Arial" panose="020B0604020202020204" pitchFamily="34" charset="0"/>
                  <a:cs typeface="Arial" panose="020B0604020202020204" pitchFamily="34" charset="0"/>
                </a:rPr>
                <a:t>10 mins</a:t>
              </a:r>
            </a:p>
          </p:txBody>
        </p:sp>
      </p:grpSp>
      <p:pic>
        <p:nvPicPr>
          <p:cNvPr id="7" name="Picture 3" descr="CIMG0531">
            <a:extLst>
              <a:ext uri="{FF2B5EF4-FFF2-40B4-BE49-F238E27FC236}">
                <a16:creationId xmlns:a16="http://schemas.microsoft.com/office/drawing/2014/main" id="{1E98033C-45B4-4E83-A430-53D04F93B1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473" y="2465782"/>
            <a:ext cx="4482790" cy="3362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ontent Placeholder 3">
            <a:extLst>
              <a:ext uri="{FF2B5EF4-FFF2-40B4-BE49-F238E27FC236}">
                <a16:creationId xmlns:a16="http://schemas.microsoft.com/office/drawing/2014/main" id="{BC3A1F05-F7A5-43B0-A354-75E722F35C94}"/>
              </a:ext>
            </a:extLst>
          </p:cNvPr>
          <p:cNvGraphicFramePr>
            <a:graphicFrameLocks/>
          </p:cNvGraphicFramePr>
          <p:nvPr>
            <p:extLst>
              <p:ext uri="{D42A27DB-BD31-4B8C-83A1-F6EECF244321}">
                <p14:modId xmlns:p14="http://schemas.microsoft.com/office/powerpoint/2010/main" val="327624097"/>
              </p:ext>
            </p:extLst>
          </p:nvPr>
        </p:nvGraphicFramePr>
        <p:xfrm>
          <a:off x="602166" y="5828416"/>
          <a:ext cx="11233150" cy="1220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3" name="Group 12">
            <a:extLst>
              <a:ext uri="{FF2B5EF4-FFF2-40B4-BE49-F238E27FC236}">
                <a16:creationId xmlns:a16="http://schemas.microsoft.com/office/drawing/2014/main" id="{AB55E683-94E8-4CED-805F-0D7A18D065C2}"/>
              </a:ext>
            </a:extLst>
          </p:cNvPr>
          <p:cNvGrpSpPr/>
          <p:nvPr/>
        </p:nvGrpSpPr>
        <p:grpSpPr>
          <a:xfrm>
            <a:off x="9160706" y="160866"/>
            <a:ext cx="1161098" cy="1171184"/>
            <a:chOff x="9555224" y="5116370"/>
            <a:chExt cx="1161098" cy="1171184"/>
          </a:xfrm>
        </p:grpSpPr>
        <p:pic>
          <p:nvPicPr>
            <p:cNvPr id="14" name="Picture 13" descr="Shape&#10;&#10;Description automatically generated with low confidence">
              <a:extLst>
                <a:ext uri="{FF2B5EF4-FFF2-40B4-BE49-F238E27FC236}">
                  <a16:creationId xmlns:a16="http://schemas.microsoft.com/office/drawing/2014/main" id="{90A38674-042D-4AC9-8D50-906F16BBF5D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5" name="Oval 14">
              <a:extLst>
                <a:ext uri="{FF2B5EF4-FFF2-40B4-BE49-F238E27FC236}">
                  <a16:creationId xmlns:a16="http://schemas.microsoft.com/office/drawing/2014/main" id="{5330A3D5-46D0-47EE-8229-F06BEEBAC43E}"/>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Slide Number Placeholder 17">
            <a:extLst>
              <a:ext uri="{FF2B5EF4-FFF2-40B4-BE49-F238E27FC236}">
                <a16:creationId xmlns:a16="http://schemas.microsoft.com/office/drawing/2014/main" id="{C71437AB-4B67-426D-90DA-F6624B44795C}"/>
              </a:ext>
            </a:extLst>
          </p:cNvPr>
          <p:cNvSpPr>
            <a:spLocks noGrp="1"/>
          </p:cNvSpPr>
          <p:nvPr>
            <p:ph type="sldNum" sz="quarter" idx="12"/>
          </p:nvPr>
        </p:nvSpPr>
        <p:spPr/>
        <p:txBody>
          <a:bodyPr/>
          <a:lstStyle/>
          <a:p>
            <a:fld id="{2D0AA5EB-64AB-BF41-92BE-B61D8618F692}" type="slidenum">
              <a:rPr lang="it-IT" smtClean="0"/>
              <a:t>30</a:t>
            </a:fld>
            <a:endParaRPr lang="it-IT" dirty="0"/>
          </a:p>
        </p:txBody>
      </p:sp>
    </p:spTree>
    <p:extLst>
      <p:ext uri="{BB962C8B-B14F-4D97-AF65-F5344CB8AC3E}">
        <p14:creationId xmlns:p14="http://schemas.microsoft.com/office/powerpoint/2010/main" val="3137050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dirty="0"/>
              <a:t>Part 3: </a:t>
            </a:r>
            <a:r>
              <a:rPr lang="en-US" sz="8000" dirty="0">
                <a:solidFill>
                  <a:srgbClr val="FFFFFF"/>
                </a:solidFill>
              </a:rPr>
              <a:t>Climate change and waste</a:t>
            </a:r>
            <a:endParaRPr lang="en-US" dirty="0"/>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31</a:t>
            </a:fld>
            <a:endParaRPr lang="it-IT" dirty="0"/>
          </a:p>
        </p:txBody>
      </p:sp>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518288" y="3171554"/>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The links between health care waste and climate change </a:t>
            </a:r>
          </a:p>
          <a:p>
            <a:pPr marL="457200" indent="-457200">
              <a:buFont typeface="+mj-lt"/>
              <a:buAutoNum type="arabicPeriod"/>
            </a:pPr>
            <a:r>
              <a:rPr lang="en-US" sz="2400" dirty="0"/>
              <a:t>Climate resilient improvements</a:t>
            </a:r>
          </a:p>
          <a:p>
            <a:pPr marL="457200" indent="-457200">
              <a:buFont typeface="+mj-lt"/>
              <a:buAutoNum type="arabicPeriod"/>
            </a:pPr>
            <a:endParaRPr lang="en-US" sz="2400" dirty="0"/>
          </a:p>
        </p:txBody>
      </p:sp>
      <p:pic>
        <p:nvPicPr>
          <p:cNvPr id="5" name="Picture 4" descr="A high angle view of a swimming pool&#10;&#10;Description automatically generated with medium confidence">
            <a:extLst>
              <a:ext uri="{FF2B5EF4-FFF2-40B4-BE49-F238E27FC236}">
                <a16:creationId xmlns:a16="http://schemas.microsoft.com/office/drawing/2014/main" id="{4EA87362-A948-4F9D-87DF-15387CBA1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4817" y="2957087"/>
            <a:ext cx="5098895" cy="3399263"/>
          </a:xfrm>
          <a:prstGeom prst="rect">
            <a:avLst/>
          </a:prstGeom>
        </p:spPr>
      </p:pic>
    </p:spTree>
    <p:extLst>
      <p:ext uri="{BB962C8B-B14F-4D97-AF65-F5344CB8AC3E}">
        <p14:creationId xmlns:p14="http://schemas.microsoft.com/office/powerpoint/2010/main" val="245292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C95E9-F8DF-45AB-A141-4E56BC05CB85}"/>
              </a:ext>
            </a:extLst>
          </p:cNvPr>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995" tIns="46797" rIns="89995" bIns="46797" numCol="1" rtlCol="0" anchor="ctr" anchorCtr="0" compatLnSpc="1">
            <a:prstTxWarp prst="textNoShape">
              <a:avLst/>
            </a:prstTxWarp>
            <a:noAutofit/>
          </a:bodyPr>
          <a:lstStyle/>
          <a:p>
            <a:r>
              <a:rPr lang="en-US" dirty="0"/>
              <a:t>Climate change and waste</a:t>
            </a:r>
          </a:p>
        </p:txBody>
      </p:sp>
      <p:sp>
        <p:nvSpPr>
          <p:cNvPr id="3" name="Inhaltsplatzhalter 2">
            <a:extLst>
              <a:ext uri="{FF2B5EF4-FFF2-40B4-BE49-F238E27FC236}">
                <a16:creationId xmlns:a16="http://schemas.microsoft.com/office/drawing/2014/main" id="{5E37E1F9-CCC4-493E-876F-CDCF6830C189}"/>
              </a:ext>
            </a:extLst>
          </p:cNvPr>
          <p:cNvSpPr>
            <a:spLocks noGrp="1"/>
          </p:cNvSpPr>
          <p:nvPr>
            <p:ph type="body" sz="quarter" idx="16"/>
          </p:nvPr>
        </p:nvSpPr>
        <p:spPr/>
        <p:txBody>
          <a:bodyPr/>
          <a:lstStyle/>
          <a:p>
            <a:pPr marL="457135" indent="-457135">
              <a:buFont typeface="Arial" panose="020B0604020202020204" pitchFamily="34" charset="0"/>
              <a:buChar char="•"/>
            </a:pPr>
            <a:r>
              <a:rPr lang="en-US" sz="2177" dirty="0">
                <a:solidFill>
                  <a:srgbClr val="09164D"/>
                </a:solidFill>
              </a:rPr>
              <a:t>Shipping and packaging and health commodities (PPE, vaccines, diagnostics, medicines) which all end up as waste is large contributor to carbon emissions from the health sector</a:t>
            </a:r>
          </a:p>
          <a:p>
            <a:pPr marL="457135" indent="-457135">
              <a:buFont typeface="Arial" panose="020B0604020202020204" pitchFamily="34" charset="0"/>
              <a:buChar char="•"/>
            </a:pPr>
            <a:r>
              <a:rPr lang="en-US" sz="2177" dirty="0">
                <a:solidFill>
                  <a:srgbClr val="09164D"/>
                </a:solidFill>
              </a:rPr>
              <a:t>Incineration and landfill leads to </a:t>
            </a:r>
            <a:r>
              <a:rPr lang="en-US" dirty="0">
                <a:solidFill>
                  <a:srgbClr val="09164D"/>
                </a:solidFill>
              </a:rPr>
              <a:t>e</a:t>
            </a:r>
            <a:r>
              <a:rPr lang="en-US" sz="2177" dirty="0">
                <a:solidFill>
                  <a:srgbClr val="09164D"/>
                </a:solidFill>
              </a:rPr>
              <a:t>mission of greenhouse gasses (</a:t>
            </a:r>
            <a:r>
              <a:rPr lang="en-US" dirty="0">
                <a:solidFill>
                  <a:srgbClr val="09164D"/>
                </a:solidFill>
              </a:rPr>
              <a:t>CO</a:t>
            </a:r>
            <a:r>
              <a:rPr lang="en-US" baseline="-25000" dirty="0">
                <a:solidFill>
                  <a:srgbClr val="09164D"/>
                </a:solidFill>
              </a:rPr>
              <a:t>2</a:t>
            </a:r>
            <a:r>
              <a:rPr lang="en-US" sz="2177" dirty="0">
                <a:solidFill>
                  <a:srgbClr val="09164D"/>
                </a:solidFill>
              </a:rPr>
              <a:t>, CH</a:t>
            </a:r>
            <a:r>
              <a:rPr lang="en-US" sz="2177" baseline="-25000" dirty="0">
                <a:solidFill>
                  <a:srgbClr val="09164D"/>
                </a:solidFill>
              </a:rPr>
              <a:t>4</a:t>
            </a:r>
            <a:r>
              <a:rPr lang="en-US" sz="2177" dirty="0">
                <a:solidFill>
                  <a:srgbClr val="09164D"/>
                </a:solidFill>
              </a:rPr>
              <a:t>, N</a:t>
            </a:r>
            <a:r>
              <a:rPr lang="en-US" baseline="-25000" dirty="0">
                <a:solidFill>
                  <a:srgbClr val="09164D"/>
                </a:solidFill>
              </a:rPr>
              <a:t>2</a:t>
            </a:r>
            <a:r>
              <a:rPr lang="en-US" sz="2177" dirty="0">
                <a:solidFill>
                  <a:srgbClr val="09164D"/>
                </a:solidFill>
              </a:rPr>
              <a:t>O)</a:t>
            </a:r>
          </a:p>
          <a:p>
            <a:pPr marL="742950" lvl="1" indent="-285750">
              <a:buFont typeface="Arial" panose="020B0604020202020204" pitchFamily="34" charset="0"/>
              <a:buChar char="•"/>
            </a:pPr>
            <a:r>
              <a:rPr lang="en-US" dirty="0">
                <a:solidFill>
                  <a:srgbClr val="09164D"/>
                </a:solidFill>
                <a:latin typeface="Arial" panose="020B0604020202020204" pitchFamily="34" charset="0"/>
                <a:cs typeface="Arial" panose="020B0604020202020204" pitchFamily="34" charset="0"/>
                <a:sym typeface="Wingdings" panose="05000000000000000000" pitchFamily="2" charset="2"/>
              </a:rPr>
              <a:t> </a:t>
            </a:r>
            <a:r>
              <a:rPr lang="en-US" dirty="0">
                <a:solidFill>
                  <a:srgbClr val="09164D"/>
                </a:solidFill>
                <a:latin typeface="Arial" panose="020B0604020202020204" pitchFamily="34" charset="0"/>
                <a:cs typeface="Arial" panose="020B0604020202020204" pitchFamily="34" charset="0"/>
              </a:rPr>
              <a:t>Methane (</a:t>
            </a:r>
            <a:r>
              <a:rPr lang="en-US" sz="2177" dirty="0">
                <a:solidFill>
                  <a:srgbClr val="09164D"/>
                </a:solidFill>
                <a:latin typeface="Arial" panose="020B0604020202020204" pitchFamily="34" charset="0"/>
                <a:cs typeface="Arial" panose="020B0604020202020204" pitchFamily="34" charset="0"/>
              </a:rPr>
              <a:t>CH</a:t>
            </a:r>
            <a:r>
              <a:rPr lang="en-US" sz="2177" baseline="-25000" dirty="0">
                <a:solidFill>
                  <a:srgbClr val="09164D"/>
                </a:solidFill>
                <a:latin typeface="Arial" panose="020B0604020202020204" pitchFamily="34" charset="0"/>
                <a:cs typeface="Arial" panose="020B0604020202020204" pitchFamily="34" charset="0"/>
              </a:rPr>
              <a:t>4</a:t>
            </a:r>
            <a:r>
              <a:rPr lang="en-US" dirty="0">
                <a:solidFill>
                  <a:srgbClr val="09164D"/>
                </a:solidFill>
                <a:latin typeface="Arial" panose="020B0604020202020204" pitchFamily="34" charset="0"/>
                <a:cs typeface="Arial" panose="020B0604020202020204" pitchFamily="34" charset="0"/>
                <a:sym typeface="Wingdings" panose="05000000000000000000" pitchFamily="2" charset="2"/>
              </a:rPr>
              <a:t>):</a:t>
            </a:r>
            <a:r>
              <a:rPr lang="en-US" dirty="0">
                <a:solidFill>
                  <a:srgbClr val="09164D"/>
                </a:solidFill>
                <a:latin typeface="Arial" panose="020B0604020202020204" pitchFamily="34" charset="0"/>
                <a:cs typeface="Arial" panose="020B0604020202020204" pitchFamily="34" charset="0"/>
              </a:rPr>
              <a:t> 28x the global warming potential of CO</a:t>
            </a:r>
            <a:r>
              <a:rPr lang="en-US" baseline="-25000" dirty="0">
                <a:solidFill>
                  <a:srgbClr val="09164D"/>
                </a:solidFill>
                <a:latin typeface="Arial" panose="020B0604020202020204" pitchFamily="34" charset="0"/>
                <a:cs typeface="Arial" panose="020B0604020202020204" pitchFamily="34" charset="0"/>
              </a:rPr>
              <a:t>2</a:t>
            </a:r>
            <a:endParaRPr lang="en-US" dirty="0">
              <a:solidFill>
                <a:srgbClr val="09164D"/>
              </a:solidFill>
              <a:latin typeface="Arial" panose="020B0604020202020204" pitchFamily="34" charset="0"/>
              <a:cs typeface="Arial" panose="020B0604020202020204" pitchFamily="34" charset="0"/>
            </a:endParaRPr>
          </a:p>
          <a:p>
            <a:pPr marL="457135" indent="-457135">
              <a:buFont typeface="Arial" panose="020B0604020202020204" pitchFamily="34" charset="0"/>
              <a:buChar char="•"/>
            </a:pPr>
            <a:r>
              <a:rPr lang="en-US" sz="2177" dirty="0">
                <a:solidFill>
                  <a:srgbClr val="09164D"/>
                </a:solidFill>
              </a:rPr>
              <a:t>Changes in hydrology and temperature affect the stability of waste containment structures</a:t>
            </a:r>
          </a:p>
          <a:p>
            <a:pPr marL="457135" indent="-457135">
              <a:buFont typeface="Arial" panose="020B0604020202020204" pitchFamily="34" charset="0"/>
              <a:buChar char="•"/>
            </a:pPr>
            <a:r>
              <a:rPr lang="en-US" sz="2177" dirty="0">
                <a:solidFill>
                  <a:srgbClr val="09164D"/>
                </a:solidFill>
              </a:rPr>
              <a:t>Increased rainfall and flooding affect waste containers </a:t>
            </a:r>
          </a:p>
          <a:p>
            <a:pPr marL="742950" lvl="1" indent="-285750">
              <a:buFont typeface="Arial" panose="020B0604020202020204" pitchFamily="34" charset="0"/>
              <a:buChar char="•"/>
            </a:pPr>
            <a:r>
              <a:rPr lang="en-US" dirty="0">
                <a:solidFill>
                  <a:srgbClr val="09164D"/>
                </a:solidFill>
                <a:latin typeface="Arial" panose="020B0604020202020204" pitchFamily="34" charset="0"/>
                <a:cs typeface="Arial" panose="020B0604020202020204" pitchFamily="34" charset="0"/>
                <a:sym typeface="Wingdings" panose="05000000000000000000" pitchFamily="2" charset="2"/>
              </a:rPr>
              <a:t> </a:t>
            </a:r>
            <a:r>
              <a:rPr lang="en-US" dirty="0">
                <a:solidFill>
                  <a:srgbClr val="09164D"/>
                </a:solidFill>
                <a:latin typeface="Arial" panose="020B0604020202020204" pitchFamily="34" charset="0"/>
                <a:cs typeface="Arial" panose="020B0604020202020204" pitchFamily="34" charset="0"/>
              </a:rPr>
              <a:t>Spreads contaminants</a:t>
            </a:r>
          </a:p>
          <a:p>
            <a:pPr marL="457135" indent="-457135">
              <a:buFont typeface="Arial" panose="020B0604020202020204" pitchFamily="34" charset="0"/>
              <a:buChar char="•"/>
            </a:pPr>
            <a:r>
              <a:rPr lang="en-US" sz="2177" dirty="0">
                <a:solidFill>
                  <a:srgbClr val="09164D"/>
                </a:solidFill>
              </a:rPr>
              <a:t>Disruption to waste management chain from local flooding </a:t>
            </a:r>
          </a:p>
        </p:txBody>
      </p:sp>
      <p:sp>
        <p:nvSpPr>
          <p:cNvPr id="4" name="Slide Number Placeholder 3">
            <a:extLst>
              <a:ext uri="{FF2B5EF4-FFF2-40B4-BE49-F238E27FC236}">
                <a16:creationId xmlns:a16="http://schemas.microsoft.com/office/drawing/2014/main" id="{C13D98A8-FBEB-4EF5-A550-700A7390A136}"/>
              </a:ext>
            </a:extLst>
          </p:cNvPr>
          <p:cNvSpPr>
            <a:spLocks noGrp="1"/>
          </p:cNvSpPr>
          <p:nvPr>
            <p:ph type="sldNum" sz="quarter" idx="12"/>
          </p:nvPr>
        </p:nvSpPr>
        <p:spPr/>
        <p:txBody>
          <a:bodyPr/>
          <a:lstStyle/>
          <a:p>
            <a:fld id="{2D0AA5EB-64AB-BF41-92BE-B61D8618F692}" type="slidenum">
              <a:rPr lang="it-IT" smtClean="0"/>
              <a:t>32</a:t>
            </a:fld>
            <a:endParaRPr lang="it-IT" dirty="0"/>
          </a:p>
        </p:txBody>
      </p:sp>
      <p:pic>
        <p:nvPicPr>
          <p:cNvPr id="5" name="Immagine 5">
            <a:extLst>
              <a:ext uri="{FF2B5EF4-FFF2-40B4-BE49-F238E27FC236}">
                <a16:creationId xmlns:a16="http://schemas.microsoft.com/office/drawing/2014/main" id="{D7F6E61A-32A8-4D62-93B5-F945B62D96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2712" y="4549591"/>
            <a:ext cx="1809465" cy="1848218"/>
          </a:xfrm>
          <a:prstGeom prst="rect">
            <a:avLst/>
          </a:prstGeom>
        </p:spPr>
      </p:pic>
    </p:spTree>
    <p:extLst>
      <p:ext uri="{BB962C8B-B14F-4D97-AF65-F5344CB8AC3E}">
        <p14:creationId xmlns:p14="http://schemas.microsoft.com/office/powerpoint/2010/main" val="2278213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E37E1F9-CCC4-493E-876F-CDCF6830C189}"/>
              </a:ext>
            </a:extLst>
          </p:cNvPr>
          <p:cNvSpPr>
            <a:spLocks noGrp="1"/>
          </p:cNvSpPr>
          <p:nvPr>
            <p:ph type="body" idx="1"/>
          </p:nvPr>
        </p:nvSpPr>
        <p:spPr>
          <a:xfrm>
            <a:off x="523558" y="1400432"/>
            <a:ext cx="5393056" cy="4761053"/>
          </a:xfrm>
        </p:spPr>
        <p:txBody>
          <a:bodyPr/>
          <a:lstStyle/>
          <a:p>
            <a:pPr marL="457135" indent="-457135"/>
            <a:r>
              <a:rPr lang="en-US" sz="2177" dirty="0">
                <a:solidFill>
                  <a:srgbClr val="09164D"/>
                </a:solidFill>
              </a:rPr>
              <a:t>Waste </a:t>
            </a:r>
            <a:r>
              <a:rPr lang="en-US" sz="2177" b="1" dirty="0">
                <a:solidFill>
                  <a:srgbClr val="09164D"/>
                </a:solidFill>
              </a:rPr>
              <a:t>prevention and reduction</a:t>
            </a:r>
            <a:r>
              <a:rPr lang="en-US" sz="2177" dirty="0">
                <a:solidFill>
                  <a:srgbClr val="09164D"/>
                </a:solidFill>
              </a:rPr>
              <a:t>: strategies are employed which result in a reduction in the quantity of waste generated</a:t>
            </a:r>
          </a:p>
          <a:p>
            <a:pPr marL="457135" indent="-457135"/>
            <a:r>
              <a:rPr lang="en-US" sz="2177" dirty="0">
                <a:solidFill>
                  <a:srgbClr val="09164D"/>
                </a:solidFill>
              </a:rPr>
              <a:t>Waste </a:t>
            </a:r>
            <a:r>
              <a:rPr lang="en-US" sz="2177" b="1" dirty="0">
                <a:solidFill>
                  <a:srgbClr val="09164D"/>
                </a:solidFill>
              </a:rPr>
              <a:t>recycling</a:t>
            </a:r>
            <a:r>
              <a:rPr lang="en-US" sz="2177" dirty="0">
                <a:solidFill>
                  <a:srgbClr val="09164D"/>
                </a:solidFill>
              </a:rPr>
              <a:t>: Non-hazardous waste is safely recycled</a:t>
            </a:r>
          </a:p>
          <a:p>
            <a:pPr marL="457135" indent="-457135"/>
            <a:r>
              <a:rPr lang="en-US" sz="2177" dirty="0">
                <a:solidFill>
                  <a:srgbClr val="09164D"/>
                </a:solidFill>
              </a:rPr>
              <a:t>Sufficient </a:t>
            </a:r>
            <a:r>
              <a:rPr lang="en-US" sz="2177" b="1" dirty="0">
                <a:solidFill>
                  <a:srgbClr val="09164D"/>
                </a:solidFill>
              </a:rPr>
              <a:t>waste containers </a:t>
            </a:r>
            <a:r>
              <a:rPr lang="en-US" sz="2177" dirty="0">
                <a:solidFill>
                  <a:srgbClr val="09164D"/>
                </a:solidFill>
              </a:rPr>
              <a:t>are in stock and/or frequency of emptying planned and resourced in case demands on health care facilities increase</a:t>
            </a:r>
          </a:p>
          <a:p>
            <a:pPr marL="457135" indent="-457135"/>
            <a:r>
              <a:rPr lang="en-US" sz="2177" dirty="0">
                <a:solidFill>
                  <a:srgbClr val="09164D"/>
                </a:solidFill>
              </a:rPr>
              <a:t>Safe </a:t>
            </a:r>
            <a:r>
              <a:rPr lang="en-US" sz="2177" b="1" dirty="0">
                <a:solidFill>
                  <a:srgbClr val="09164D"/>
                </a:solidFill>
              </a:rPr>
              <a:t>storage</a:t>
            </a:r>
            <a:r>
              <a:rPr lang="en-US" sz="2177" dirty="0">
                <a:solidFill>
                  <a:srgbClr val="09164D"/>
                </a:solidFill>
              </a:rPr>
              <a:t> capacity is available for additional waste generated during climate-events and/or emergencies</a:t>
            </a:r>
          </a:p>
          <a:p>
            <a:endParaRPr lang="en-US" sz="2177" b="1" dirty="0">
              <a:solidFill>
                <a:srgbClr val="09164D"/>
              </a:solidFill>
            </a:endParaRPr>
          </a:p>
        </p:txBody>
      </p:sp>
      <p:sp>
        <p:nvSpPr>
          <p:cNvPr id="6" name="Text Placeholder 5">
            <a:extLst>
              <a:ext uri="{FF2B5EF4-FFF2-40B4-BE49-F238E27FC236}">
                <a16:creationId xmlns:a16="http://schemas.microsoft.com/office/drawing/2014/main" id="{C7037D27-FE70-47BE-A63A-C6528D0F39B4}"/>
              </a:ext>
            </a:extLst>
          </p:cNvPr>
          <p:cNvSpPr>
            <a:spLocks noGrp="1"/>
          </p:cNvSpPr>
          <p:nvPr>
            <p:ph type="body" sz="quarter" idx="14"/>
          </p:nvPr>
        </p:nvSpPr>
        <p:spPr/>
        <p:txBody>
          <a:bodyPr/>
          <a:lstStyle/>
          <a:p>
            <a:r>
              <a:rPr lang="en-US" dirty="0"/>
              <a:t>Strategies to mitigate climate change </a:t>
            </a:r>
          </a:p>
        </p:txBody>
      </p:sp>
      <p:pic>
        <p:nvPicPr>
          <p:cNvPr id="5" name="Picture 4">
            <a:extLst>
              <a:ext uri="{FF2B5EF4-FFF2-40B4-BE49-F238E27FC236}">
                <a16:creationId xmlns:a16="http://schemas.microsoft.com/office/drawing/2014/main" id="{650F3001-4B8C-4C87-8EAF-BEB9F2329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8549" y="2748810"/>
            <a:ext cx="4559894" cy="3412675"/>
          </a:xfrm>
          <a:prstGeom prst="rect">
            <a:avLst/>
          </a:prstGeom>
        </p:spPr>
      </p:pic>
      <p:sp>
        <p:nvSpPr>
          <p:cNvPr id="7" name="TextBox 6">
            <a:extLst>
              <a:ext uri="{FF2B5EF4-FFF2-40B4-BE49-F238E27FC236}">
                <a16:creationId xmlns:a16="http://schemas.microsoft.com/office/drawing/2014/main" id="{4FCE7115-31B0-44E0-89FC-FAACE1781BB9}"/>
              </a:ext>
            </a:extLst>
          </p:cNvPr>
          <p:cNvSpPr txBox="1"/>
          <p:nvPr/>
        </p:nvSpPr>
        <p:spPr>
          <a:xfrm>
            <a:off x="6735338" y="6270896"/>
            <a:ext cx="4933106" cy="538865"/>
          </a:xfrm>
          <a:prstGeom prst="rect">
            <a:avLst/>
          </a:prstGeom>
          <a:noFill/>
        </p:spPr>
        <p:txBody>
          <a:bodyPr wrap="square">
            <a:spAutoFit/>
          </a:bodyPr>
          <a:lstStyle/>
          <a:p>
            <a:pPr algn="ctr" rtl="0">
              <a:defRPr/>
            </a:pPr>
            <a:r>
              <a:rPr lang="en-US" sz="1451" i="1" dirty="0">
                <a:solidFill>
                  <a:schemeClr val="bg1"/>
                </a:solidFill>
                <a:latin typeface="Arial Narrow" panose="020B0606020202030204" pitchFamily="34" charset="0"/>
                <a:cs typeface="Arial" panose="020B0604020202020204" pitchFamily="34" charset="0"/>
              </a:rPr>
              <a:t>Repairing a dumpsite after its collapse from heavy rains </a:t>
            </a:r>
          </a:p>
          <a:p>
            <a:pPr algn="ctr" rtl="0">
              <a:defRPr/>
            </a:pPr>
            <a:r>
              <a:rPr lang="en-US" sz="1451" i="1" dirty="0">
                <a:solidFill>
                  <a:schemeClr val="bg1"/>
                </a:solidFill>
                <a:latin typeface="Arial Narrow" panose="020B0606020202030204" pitchFamily="34" charset="0"/>
                <a:cs typeface="Arial" panose="020B0604020202020204" pitchFamily="34" charset="0"/>
              </a:rPr>
              <a:t>Colombo, Sri Lanka </a:t>
            </a:r>
          </a:p>
        </p:txBody>
      </p:sp>
      <p:sp>
        <p:nvSpPr>
          <p:cNvPr id="8" name="Slide Number Placeholder 7">
            <a:extLst>
              <a:ext uri="{FF2B5EF4-FFF2-40B4-BE49-F238E27FC236}">
                <a16:creationId xmlns:a16="http://schemas.microsoft.com/office/drawing/2014/main" id="{22541003-6B53-4EE0-9A13-5BC11C2FA968}"/>
              </a:ext>
            </a:extLst>
          </p:cNvPr>
          <p:cNvSpPr>
            <a:spLocks noGrp="1"/>
          </p:cNvSpPr>
          <p:nvPr>
            <p:ph type="sldNum" sz="quarter" idx="12"/>
          </p:nvPr>
        </p:nvSpPr>
        <p:spPr/>
        <p:txBody>
          <a:bodyPr/>
          <a:lstStyle/>
          <a:p>
            <a:fld id="{2D0AA5EB-64AB-BF41-92BE-B61D8618F692}" type="slidenum">
              <a:rPr lang="it-IT" smtClean="0"/>
              <a:t>33</a:t>
            </a:fld>
            <a:endParaRPr lang="it-IT" dirty="0"/>
          </a:p>
        </p:txBody>
      </p:sp>
      <p:pic>
        <p:nvPicPr>
          <p:cNvPr id="9" name="Immagine 5">
            <a:extLst>
              <a:ext uri="{FF2B5EF4-FFF2-40B4-BE49-F238E27FC236}">
                <a16:creationId xmlns:a16="http://schemas.microsoft.com/office/drawing/2014/main" id="{0A625085-291F-459B-9F15-0CF949A36F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58400" y="813723"/>
            <a:ext cx="1809465" cy="1848218"/>
          </a:xfrm>
          <a:prstGeom prst="rect">
            <a:avLst/>
          </a:prstGeom>
        </p:spPr>
      </p:pic>
    </p:spTree>
    <p:extLst>
      <p:ext uri="{BB962C8B-B14F-4D97-AF65-F5344CB8AC3E}">
        <p14:creationId xmlns:p14="http://schemas.microsoft.com/office/powerpoint/2010/main" val="1965092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E37E1F9-CCC4-493E-876F-CDCF6830C189}"/>
              </a:ext>
            </a:extLst>
          </p:cNvPr>
          <p:cNvSpPr>
            <a:spLocks noGrp="1"/>
          </p:cNvSpPr>
          <p:nvPr>
            <p:ph type="body" idx="1"/>
          </p:nvPr>
        </p:nvSpPr>
        <p:spPr>
          <a:xfrm>
            <a:off x="449636" y="1400432"/>
            <a:ext cx="5466978" cy="4761053"/>
          </a:xfrm>
        </p:spPr>
        <p:txBody>
          <a:bodyPr>
            <a:noAutofit/>
          </a:bodyPr>
          <a:lstStyle/>
          <a:p>
            <a:r>
              <a:rPr lang="en-GB" sz="2400" b="1" dirty="0">
                <a:solidFill>
                  <a:srgbClr val="09164D"/>
                </a:solidFill>
              </a:rPr>
              <a:t>Phase out incineration and implement non-burn technologies</a:t>
            </a:r>
            <a:endParaRPr lang="en-GB" sz="2400" dirty="0">
              <a:solidFill>
                <a:srgbClr val="09164D"/>
              </a:solidFill>
            </a:endParaRPr>
          </a:p>
          <a:p>
            <a:pPr marL="817446" lvl="1" indent="-457135">
              <a:buFont typeface="Arial" panose="020B0604020202020204" pitchFamily="34" charset="0"/>
              <a:buChar char="•"/>
            </a:pPr>
            <a:r>
              <a:rPr lang="en-GB" sz="2400" dirty="0">
                <a:solidFill>
                  <a:srgbClr val="09164D"/>
                </a:solidFill>
                <a:latin typeface="Arial" panose="020B0604020202020204" pitchFamily="34" charset="0"/>
                <a:cs typeface="Arial" panose="020B0604020202020204" pitchFamily="34" charset="0"/>
              </a:rPr>
              <a:t>non-burn technologies can safely disinfect, neutralize or contain waste (e.g. autoclaves)</a:t>
            </a:r>
          </a:p>
          <a:p>
            <a:r>
              <a:rPr lang="en-GB" sz="2400" b="1" dirty="0">
                <a:solidFill>
                  <a:srgbClr val="09164D"/>
                </a:solidFill>
              </a:rPr>
              <a:t>Flood prone areas</a:t>
            </a:r>
          </a:p>
          <a:p>
            <a:pPr marL="457135" indent="-457135">
              <a:buFont typeface="Arial" panose="020B0604020202020204" pitchFamily="34" charset="0"/>
              <a:buChar char="•"/>
            </a:pPr>
            <a:r>
              <a:rPr lang="en-GB" sz="2400" dirty="0">
                <a:solidFill>
                  <a:srgbClr val="09164D"/>
                </a:solidFill>
              </a:rPr>
              <a:t>Alternative storage in elevated containers and/or transporting off-site </a:t>
            </a:r>
          </a:p>
          <a:p>
            <a:pPr marL="457135" indent="-457135">
              <a:buFont typeface="Arial" panose="020B0604020202020204" pitchFamily="34" charset="0"/>
              <a:buChar char="•"/>
            </a:pPr>
            <a:r>
              <a:rPr lang="en-GB" sz="2400" dirty="0">
                <a:solidFill>
                  <a:srgbClr val="09164D"/>
                </a:solidFill>
              </a:rPr>
              <a:t>Ash pits are watertight are not over filled</a:t>
            </a:r>
          </a:p>
          <a:p>
            <a:pPr marL="457135" indent="-457135">
              <a:buFont typeface="Arial" panose="020B0604020202020204" pitchFamily="34" charset="0"/>
              <a:buChar char="•"/>
            </a:pPr>
            <a:r>
              <a:rPr lang="en-GB" sz="2400" dirty="0">
                <a:solidFill>
                  <a:srgbClr val="09164D"/>
                </a:solidFill>
              </a:rPr>
              <a:t>Waste treatment areas and pits are elevated to prevent flooding</a:t>
            </a:r>
          </a:p>
          <a:p>
            <a:pPr marL="457135" indent="-457135">
              <a:buFont typeface="Arial" panose="020B0604020202020204" pitchFamily="34" charset="0"/>
              <a:buChar char="•"/>
            </a:pPr>
            <a:endParaRPr lang="en-GB" sz="2400" dirty="0">
              <a:solidFill>
                <a:srgbClr val="09164D"/>
              </a:solidFill>
            </a:endParaRPr>
          </a:p>
        </p:txBody>
      </p:sp>
      <p:sp>
        <p:nvSpPr>
          <p:cNvPr id="5" name="Text Placeholder 4">
            <a:extLst>
              <a:ext uri="{FF2B5EF4-FFF2-40B4-BE49-F238E27FC236}">
                <a16:creationId xmlns:a16="http://schemas.microsoft.com/office/drawing/2014/main" id="{0B2B94D4-5053-4214-8758-A956029F8298}"/>
              </a:ext>
            </a:extLst>
          </p:cNvPr>
          <p:cNvSpPr>
            <a:spLocks noGrp="1"/>
          </p:cNvSpPr>
          <p:nvPr>
            <p:ph type="body" sz="quarter" idx="14"/>
          </p:nvPr>
        </p:nvSpPr>
        <p:spPr/>
        <p:txBody>
          <a:bodyPr/>
          <a:lstStyle/>
          <a:p>
            <a:r>
              <a:rPr lang="en-US" dirty="0"/>
              <a:t>Climate-resilient improvements</a:t>
            </a:r>
          </a:p>
        </p:txBody>
      </p:sp>
      <p:sp>
        <p:nvSpPr>
          <p:cNvPr id="7" name="TextBox 6">
            <a:extLst>
              <a:ext uri="{FF2B5EF4-FFF2-40B4-BE49-F238E27FC236}">
                <a16:creationId xmlns:a16="http://schemas.microsoft.com/office/drawing/2014/main" id="{4FCE7115-31B0-44E0-89FC-FAACE1781BB9}"/>
              </a:ext>
            </a:extLst>
          </p:cNvPr>
          <p:cNvSpPr txBox="1"/>
          <p:nvPr/>
        </p:nvSpPr>
        <p:spPr>
          <a:xfrm>
            <a:off x="8197808" y="4018897"/>
            <a:ext cx="3452837" cy="315599"/>
          </a:xfrm>
          <a:prstGeom prst="rect">
            <a:avLst/>
          </a:prstGeom>
          <a:noFill/>
        </p:spPr>
        <p:txBody>
          <a:bodyPr wrap="square">
            <a:spAutoFit/>
          </a:bodyPr>
          <a:lstStyle/>
          <a:p>
            <a:pPr algn="ctr">
              <a:defRPr/>
            </a:pPr>
            <a:r>
              <a:rPr lang="en-US" sz="1451" i="1" dirty="0"/>
              <a:t>Autoclave treatment of medical waste</a:t>
            </a:r>
          </a:p>
        </p:txBody>
      </p:sp>
      <p:pic>
        <p:nvPicPr>
          <p:cNvPr id="6" name="Picture 5">
            <a:extLst>
              <a:ext uri="{FF2B5EF4-FFF2-40B4-BE49-F238E27FC236}">
                <a16:creationId xmlns:a16="http://schemas.microsoft.com/office/drawing/2014/main" id="{414E07D6-E0A8-4717-A1C2-4E3059B04F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1353" y="2703307"/>
            <a:ext cx="4157061" cy="3050722"/>
          </a:xfrm>
          <a:prstGeom prst="rect">
            <a:avLst/>
          </a:prstGeom>
        </p:spPr>
      </p:pic>
      <p:sp>
        <p:nvSpPr>
          <p:cNvPr id="8" name="Slide Number Placeholder 7">
            <a:extLst>
              <a:ext uri="{FF2B5EF4-FFF2-40B4-BE49-F238E27FC236}">
                <a16:creationId xmlns:a16="http://schemas.microsoft.com/office/drawing/2014/main" id="{B970B169-B270-46F5-BD37-3E37C17B77E9}"/>
              </a:ext>
            </a:extLst>
          </p:cNvPr>
          <p:cNvSpPr>
            <a:spLocks noGrp="1"/>
          </p:cNvSpPr>
          <p:nvPr>
            <p:ph type="sldNum" sz="quarter" idx="12"/>
          </p:nvPr>
        </p:nvSpPr>
        <p:spPr/>
        <p:txBody>
          <a:bodyPr/>
          <a:lstStyle/>
          <a:p>
            <a:fld id="{2D0AA5EB-64AB-BF41-92BE-B61D8618F692}" type="slidenum">
              <a:rPr lang="it-IT" smtClean="0"/>
              <a:t>34</a:t>
            </a:fld>
            <a:endParaRPr lang="it-IT" dirty="0"/>
          </a:p>
        </p:txBody>
      </p:sp>
      <p:pic>
        <p:nvPicPr>
          <p:cNvPr id="11" name="Immagine 5">
            <a:extLst>
              <a:ext uri="{FF2B5EF4-FFF2-40B4-BE49-F238E27FC236}">
                <a16:creationId xmlns:a16="http://schemas.microsoft.com/office/drawing/2014/main" id="{C1F08D3A-E89E-4637-BD76-7C20A0A47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2900" y="455655"/>
            <a:ext cx="1809465" cy="1848218"/>
          </a:xfrm>
          <a:prstGeom prst="rect">
            <a:avLst/>
          </a:prstGeom>
        </p:spPr>
      </p:pic>
      <p:sp>
        <p:nvSpPr>
          <p:cNvPr id="2" name="TextBox 1">
            <a:extLst>
              <a:ext uri="{FF2B5EF4-FFF2-40B4-BE49-F238E27FC236}">
                <a16:creationId xmlns:a16="http://schemas.microsoft.com/office/drawing/2014/main" id="{7AFDFC64-BD41-4798-A109-B774A71F3810}"/>
              </a:ext>
            </a:extLst>
          </p:cNvPr>
          <p:cNvSpPr txBox="1"/>
          <p:nvPr/>
        </p:nvSpPr>
        <p:spPr>
          <a:xfrm>
            <a:off x="6725021" y="5929217"/>
            <a:ext cx="5466978" cy="830997"/>
          </a:xfrm>
          <a:prstGeom prst="rect">
            <a:avLst/>
          </a:prstGeom>
          <a:noFill/>
        </p:spPr>
        <p:txBody>
          <a:bodyPr wrap="square" rtlCol="0">
            <a:spAutoFit/>
          </a:bodyPr>
          <a:lstStyle/>
          <a:p>
            <a:pPr algn="ctr"/>
            <a:r>
              <a:rPr lang="en-US" sz="2400" dirty="0">
                <a:solidFill>
                  <a:schemeClr val="bg1"/>
                </a:solidFill>
                <a:latin typeface="Arial Narrow" panose="020B0606020202030204" pitchFamily="34" charset="0"/>
                <a:cs typeface="Arial" panose="020B0604020202020204" pitchFamily="34" charset="0"/>
              </a:rPr>
              <a:t>Drawing of a large autoclave - a non-burn, more environmentally friendly technology </a:t>
            </a:r>
          </a:p>
        </p:txBody>
      </p:sp>
    </p:spTree>
    <p:extLst>
      <p:ext uri="{BB962C8B-B14F-4D97-AF65-F5344CB8AC3E}">
        <p14:creationId xmlns:p14="http://schemas.microsoft.com/office/powerpoint/2010/main" val="4258367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E37E1F9-CCC4-493E-876F-CDCF6830C189}"/>
              </a:ext>
            </a:extLst>
          </p:cNvPr>
          <p:cNvSpPr>
            <a:spLocks noGrp="1"/>
          </p:cNvSpPr>
          <p:nvPr>
            <p:ph type="body" idx="1"/>
          </p:nvPr>
        </p:nvSpPr>
        <p:spPr>
          <a:xfrm>
            <a:off x="299029" y="1520883"/>
            <a:ext cx="5875860" cy="4761053"/>
          </a:xfrm>
        </p:spPr>
        <p:txBody>
          <a:bodyPr>
            <a:noAutofit/>
          </a:bodyPr>
          <a:lstStyle/>
          <a:p>
            <a:pPr marL="342900" indent="-342900">
              <a:buFont typeface="Arial" panose="020B0604020202020204" pitchFamily="34" charset="0"/>
              <a:buChar char="•"/>
            </a:pPr>
            <a:r>
              <a:rPr lang="en-US" sz="2400" dirty="0">
                <a:solidFill>
                  <a:srgbClr val="09164D"/>
                </a:solidFill>
              </a:rPr>
              <a:t>As of 2022, &gt; 50 countries have committed to low-carbon and sustainable health systems as part of CoP 26 commitments</a:t>
            </a:r>
          </a:p>
          <a:p>
            <a:pPr marL="817446" lvl="1" indent="-457135">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More sustainable waste management is a tangible measure for realizing these commitments</a:t>
            </a:r>
          </a:p>
          <a:p>
            <a:pPr marL="342900" indent="-342900">
              <a:buFont typeface="Arial" panose="020B0604020202020204" pitchFamily="34" charset="0"/>
              <a:buChar char="•"/>
            </a:pPr>
            <a:r>
              <a:rPr lang="en-US" sz="2400" dirty="0">
                <a:solidFill>
                  <a:srgbClr val="09164D"/>
                </a:solidFill>
              </a:rPr>
              <a:t>Waste should be monitored, resourced/financed and included in all health sector CoP 26 country action plans</a:t>
            </a:r>
          </a:p>
          <a:p>
            <a:pPr marL="457135" indent="-457135">
              <a:buFont typeface="Arial" panose="020B0604020202020204" pitchFamily="34" charset="0"/>
              <a:buChar char="•"/>
            </a:pPr>
            <a:endParaRPr lang="en-US" sz="2400" dirty="0">
              <a:solidFill>
                <a:srgbClr val="09164D"/>
              </a:solidFill>
            </a:endParaRPr>
          </a:p>
        </p:txBody>
      </p:sp>
      <p:sp>
        <p:nvSpPr>
          <p:cNvPr id="5" name="Text Placeholder 4">
            <a:extLst>
              <a:ext uri="{FF2B5EF4-FFF2-40B4-BE49-F238E27FC236}">
                <a16:creationId xmlns:a16="http://schemas.microsoft.com/office/drawing/2014/main" id="{0B2B94D4-5053-4214-8758-A956029F8298}"/>
              </a:ext>
            </a:extLst>
          </p:cNvPr>
          <p:cNvSpPr>
            <a:spLocks noGrp="1"/>
          </p:cNvSpPr>
          <p:nvPr>
            <p:ph type="body" sz="quarter" idx="14"/>
          </p:nvPr>
        </p:nvSpPr>
        <p:spPr>
          <a:xfrm>
            <a:off x="839786" y="218529"/>
            <a:ext cx="10512425" cy="722508"/>
          </a:xfrm>
        </p:spPr>
        <p:txBody>
          <a:bodyPr/>
          <a:lstStyle/>
          <a:p>
            <a:r>
              <a:rPr lang="en-US" dirty="0"/>
              <a:t>UN Conference of Parties (CoP) 26 commitments</a:t>
            </a:r>
          </a:p>
        </p:txBody>
      </p:sp>
      <p:sp>
        <p:nvSpPr>
          <p:cNvPr id="8" name="Slide Number Placeholder 7">
            <a:extLst>
              <a:ext uri="{FF2B5EF4-FFF2-40B4-BE49-F238E27FC236}">
                <a16:creationId xmlns:a16="http://schemas.microsoft.com/office/drawing/2014/main" id="{B970B169-B270-46F5-BD37-3E37C17B77E9}"/>
              </a:ext>
            </a:extLst>
          </p:cNvPr>
          <p:cNvSpPr>
            <a:spLocks noGrp="1"/>
          </p:cNvSpPr>
          <p:nvPr>
            <p:ph type="sldNum" sz="quarter" idx="12"/>
          </p:nvPr>
        </p:nvSpPr>
        <p:spPr/>
        <p:txBody>
          <a:bodyPr/>
          <a:lstStyle/>
          <a:p>
            <a:fld id="{2D0AA5EB-64AB-BF41-92BE-B61D8618F692}" type="slidenum">
              <a:rPr lang="it-IT" smtClean="0"/>
              <a:t>35</a:t>
            </a:fld>
            <a:endParaRPr lang="it-IT" dirty="0"/>
          </a:p>
        </p:txBody>
      </p:sp>
      <p:pic>
        <p:nvPicPr>
          <p:cNvPr id="9" name="Picture 8">
            <a:extLst>
              <a:ext uri="{FF2B5EF4-FFF2-40B4-BE49-F238E27FC236}">
                <a16:creationId xmlns:a16="http://schemas.microsoft.com/office/drawing/2014/main" id="{7F1BF5F3-76D7-4324-A90F-7453CC122451}"/>
              </a:ext>
            </a:extLst>
          </p:cNvPr>
          <p:cNvPicPr>
            <a:picLocks noChangeAspect="1"/>
          </p:cNvPicPr>
          <p:nvPr/>
        </p:nvPicPr>
        <p:blipFill>
          <a:blip r:embed="rId3"/>
          <a:stretch>
            <a:fillRect/>
          </a:stretch>
        </p:blipFill>
        <p:spPr>
          <a:xfrm>
            <a:off x="7043172" y="1708318"/>
            <a:ext cx="4849799" cy="3441364"/>
          </a:xfrm>
          <a:prstGeom prst="rect">
            <a:avLst/>
          </a:prstGeom>
        </p:spPr>
      </p:pic>
      <p:sp>
        <p:nvSpPr>
          <p:cNvPr id="7" name="TextBox 6">
            <a:extLst>
              <a:ext uri="{FF2B5EF4-FFF2-40B4-BE49-F238E27FC236}">
                <a16:creationId xmlns:a16="http://schemas.microsoft.com/office/drawing/2014/main" id="{E3B00832-D3FF-4AB2-B4C6-4C12AEB6BFFD}"/>
              </a:ext>
            </a:extLst>
          </p:cNvPr>
          <p:cNvSpPr txBox="1"/>
          <p:nvPr/>
        </p:nvSpPr>
        <p:spPr>
          <a:xfrm>
            <a:off x="6556917" y="5476591"/>
            <a:ext cx="5635083" cy="1200329"/>
          </a:xfrm>
          <a:prstGeom prst="rect">
            <a:avLst/>
          </a:prstGeom>
          <a:noFill/>
        </p:spPr>
        <p:txBody>
          <a:bodyPr wrap="square">
            <a:spAutoFit/>
          </a:bodyPr>
          <a:lstStyle/>
          <a:p>
            <a:pPr algn="ctr"/>
            <a:r>
              <a:rPr lang="en-US" sz="1800" b="1" dirty="0">
                <a:solidFill>
                  <a:schemeClr val="bg1"/>
                </a:solidFill>
                <a:latin typeface="Arial" panose="020B0604020202020204" pitchFamily="34" charset="0"/>
                <a:cs typeface="Arial" panose="020B0604020202020204" pitchFamily="34" charset="0"/>
              </a:rPr>
              <a:t>Find out what your country is doing and advocate! </a:t>
            </a:r>
          </a:p>
          <a:p>
            <a:pPr algn="ctr"/>
            <a:r>
              <a:rPr lang="en-US" sz="1800" b="1" dirty="0">
                <a:solidFill>
                  <a:schemeClr val="bg1"/>
                </a:solidFill>
                <a:latin typeface="Arial" panose="020B0604020202020204" pitchFamily="34" charset="0"/>
                <a:cs typeface="Arial" panose="020B0604020202020204" pitchFamily="34" charset="0"/>
              </a:rPr>
              <a:t>Addressing waste should be a part of climate action</a:t>
            </a:r>
          </a:p>
        </p:txBody>
      </p:sp>
      <p:pic>
        <p:nvPicPr>
          <p:cNvPr id="10" name="Immagine 5">
            <a:extLst>
              <a:ext uri="{FF2B5EF4-FFF2-40B4-BE49-F238E27FC236}">
                <a16:creationId xmlns:a16="http://schemas.microsoft.com/office/drawing/2014/main" id="{7C83294C-F066-024F-A52E-F1087CF138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29863" y="121910"/>
            <a:ext cx="1369640" cy="1398973"/>
          </a:xfrm>
          <a:prstGeom prst="rect">
            <a:avLst/>
          </a:prstGeom>
        </p:spPr>
      </p:pic>
    </p:spTree>
    <p:extLst>
      <p:ext uri="{BB962C8B-B14F-4D97-AF65-F5344CB8AC3E}">
        <p14:creationId xmlns:p14="http://schemas.microsoft.com/office/powerpoint/2010/main" val="200480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dirty="0"/>
              <a:t>Part 4: Improving health care waste practices</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36</a:t>
            </a:fld>
            <a:endParaRPr lang="it-IT" dirty="0"/>
          </a:p>
        </p:txBody>
      </p:sp>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518288" y="3171554"/>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Examples of simple, low-cost improvements </a:t>
            </a:r>
          </a:p>
          <a:p>
            <a:pPr marL="457200" indent="-457200">
              <a:buFont typeface="+mj-lt"/>
              <a:buAutoNum type="arabicPeriod"/>
            </a:pPr>
            <a:r>
              <a:rPr lang="en-US" sz="2400" dirty="0"/>
              <a:t>Longer-term, more resource intensive improvements</a:t>
            </a:r>
          </a:p>
          <a:p>
            <a:pPr marL="457200" indent="-457200">
              <a:buFont typeface="+mj-lt"/>
              <a:buAutoNum type="arabicPeriod"/>
            </a:pPr>
            <a:r>
              <a:rPr lang="en-US" sz="2400" dirty="0"/>
              <a:t>Improving sustainability of waste management practices </a:t>
            </a:r>
          </a:p>
        </p:txBody>
      </p:sp>
      <p:pic>
        <p:nvPicPr>
          <p:cNvPr id="5" name="Picture 4" descr="A picture containing text, indoor&#10;&#10;Description automatically generated">
            <a:extLst>
              <a:ext uri="{FF2B5EF4-FFF2-40B4-BE49-F238E27FC236}">
                <a16:creationId xmlns:a16="http://schemas.microsoft.com/office/drawing/2014/main" id="{D64B56B5-8F05-487B-BC51-0AA49EDF44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3327" y="3171554"/>
            <a:ext cx="4738028" cy="2665141"/>
          </a:xfrm>
          <a:prstGeom prst="rect">
            <a:avLst/>
          </a:prstGeom>
        </p:spPr>
      </p:pic>
    </p:spTree>
    <p:extLst>
      <p:ext uri="{BB962C8B-B14F-4D97-AF65-F5344CB8AC3E}">
        <p14:creationId xmlns:p14="http://schemas.microsoft.com/office/powerpoint/2010/main" val="3826504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7C7F-115B-4AC1-BED8-C757D4FAF3F0}"/>
              </a:ext>
            </a:extLst>
          </p:cNvPr>
          <p:cNvSpPr>
            <a:spLocks noGrp="1"/>
          </p:cNvSpPr>
          <p:nvPr>
            <p:ph type="title"/>
          </p:nvPr>
        </p:nvSpPr>
        <p:spPr>
          <a:xfrm>
            <a:off x="726049" y="275196"/>
            <a:ext cx="4102100" cy="2734100"/>
          </a:xfrm>
        </p:spPr>
        <p:txBody>
          <a:bodyPr/>
          <a:lstStyle/>
          <a:p>
            <a:r>
              <a:rPr lang="en-US" dirty="0"/>
              <a:t>Simple, low-cost improvements </a:t>
            </a:r>
          </a:p>
        </p:txBody>
      </p:sp>
      <p:sp>
        <p:nvSpPr>
          <p:cNvPr id="8" name="Text Placeholder 7">
            <a:extLst>
              <a:ext uri="{FF2B5EF4-FFF2-40B4-BE49-F238E27FC236}">
                <a16:creationId xmlns:a16="http://schemas.microsoft.com/office/drawing/2014/main" id="{9255BEEB-5B1A-4149-982E-05E5F3BF8FDC}"/>
              </a:ext>
            </a:extLst>
          </p:cNvPr>
          <p:cNvSpPr>
            <a:spLocks noGrp="1"/>
          </p:cNvSpPr>
          <p:nvPr>
            <p:ph type="body" sz="quarter" idx="14"/>
          </p:nvPr>
        </p:nvSpPr>
        <p:spPr>
          <a:xfrm>
            <a:off x="5422899" y="495300"/>
            <a:ext cx="5929313" cy="4400085"/>
          </a:xfrm>
        </p:spPr>
        <p:txBody>
          <a:bodyPr/>
          <a:lstStyle/>
          <a:p>
            <a:pPr marL="342900" indent="-342900">
              <a:buFont typeface="Arial" panose="020B0604020202020204" pitchFamily="34" charset="0"/>
              <a:buChar char="•"/>
            </a:pPr>
            <a:r>
              <a:rPr lang="en-US" dirty="0">
                <a:solidFill>
                  <a:srgbClr val="09164D"/>
                </a:solidFill>
              </a:rPr>
              <a:t>Regular staff training, mentoring and awareness raising activities (clinical &amp; non-clinical staff)</a:t>
            </a:r>
          </a:p>
          <a:p>
            <a:pPr marL="342900" indent="-342900">
              <a:buFont typeface="Arial" panose="020B0604020202020204" pitchFamily="34" charset="0"/>
              <a:buChar char="•"/>
            </a:pPr>
            <a:r>
              <a:rPr lang="en-US" dirty="0">
                <a:solidFill>
                  <a:srgbClr val="09164D"/>
                </a:solidFill>
              </a:rPr>
              <a:t>Purchase bins for better segregation</a:t>
            </a:r>
          </a:p>
          <a:p>
            <a:pPr marL="342900" indent="-342900">
              <a:buFont typeface="Arial" panose="020B0604020202020204" pitchFamily="34" charset="0"/>
              <a:buChar char="•"/>
            </a:pPr>
            <a:r>
              <a:rPr lang="en-US" dirty="0">
                <a:solidFill>
                  <a:srgbClr val="09164D"/>
                </a:solidFill>
              </a:rPr>
              <a:t>Waste minimization – composting, recycling, rational PPE use </a:t>
            </a:r>
          </a:p>
          <a:p>
            <a:pPr marL="342900" indent="-342900">
              <a:buFont typeface="Arial" panose="020B0604020202020204" pitchFamily="34" charset="0"/>
              <a:buChar char="•"/>
            </a:pPr>
            <a:r>
              <a:rPr lang="en-US" dirty="0">
                <a:solidFill>
                  <a:srgbClr val="09164D"/>
                </a:solidFill>
              </a:rPr>
              <a:t>Document quantities of waste generated </a:t>
            </a:r>
          </a:p>
          <a:p>
            <a:pPr marL="342900" indent="-342900">
              <a:buFont typeface="Arial" panose="020B0604020202020204" pitchFamily="34" charset="0"/>
              <a:buChar char="•"/>
            </a:pPr>
            <a:r>
              <a:rPr lang="en-US" dirty="0">
                <a:solidFill>
                  <a:srgbClr val="09164D"/>
                </a:solidFill>
              </a:rPr>
              <a:t>Fence and weather-proof waste storage areas </a:t>
            </a:r>
          </a:p>
          <a:p>
            <a:pPr marL="342900" indent="-342900">
              <a:buFont typeface="Arial" panose="020B0604020202020204" pitchFamily="34" charset="0"/>
              <a:buChar char="•"/>
            </a:pPr>
            <a:r>
              <a:rPr lang="en-US" dirty="0">
                <a:solidFill>
                  <a:srgbClr val="09164D"/>
                </a:solidFill>
              </a:rPr>
              <a:t>Work with municipality to improve waste collection</a:t>
            </a:r>
          </a:p>
          <a:p>
            <a:pPr marL="342900" indent="-342900">
              <a:buFont typeface="Arial" panose="020B0604020202020204" pitchFamily="34" charset="0"/>
              <a:buChar char="•"/>
            </a:pPr>
            <a:r>
              <a:rPr lang="en-US" dirty="0">
                <a:solidFill>
                  <a:srgbClr val="09164D"/>
                </a:solidFill>
              </a:rPr>
              <a:t>New waste pits once existing pits full </a:t>
            </a:r>
          </a:p>
          <a:p>
            <a:pPr marL="342900" indent="-342900">
              <a:buFont typeface="Arial" panose="020B0604020202020204" pitchFamily="34" charset="0"/>
              <a:buChar char="•"/>
            </a:pPr>
            <a:r>
              <a:rPr lang="en-US" dirty="0">
                <a:solidFill>
                  <a:srgbClr val="09164D"/>
                </a:solidFill>
              </a:rPr>
              <a:t>Plan for further improvements including a dedicated budget</a:t>
            </a:r>
          </a:p>
          <a:p>
            <a:pPr marL="342900" indent="-342900">
              <a:buFont typeface="Arial" panose="020B0604020202020204" pitchFamily="34" charset="0"/>
              <a:buChar char="•"/>
            </a:pPr>
            <a:endParaRPr lang="en-US" dirty="0">
              <a:solidFill>
                <a:srgbClr val="09164D"/>
              </a:solidFill>
            </a:endParaRPr>
          </a:p>
          <a:p>
            <a:pPr marL="342900" indent="-342900">
              <a:buFont typeface="Arial" panose="020B0604020202020204" pitchFamily="34" charset="0"/>
              <a:buChar char="•"/>
            </a:pPr>
            <a:endParaRPr lang="en-US" dirty="0">
              <a:solidFill>
                <a:srgbClr val="09164D"/>
              </a:solidFill>
            </a:endParaRPr>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0E07082F-2621-4B5C-B6BE-5534A0EACF26}"/>
              </a:ext>
            </a:extLst>
          </p:cNvPr>
          <p:cNvSpPr txBox="1"/>
          <p:nvPr/>
        </p:nvSpPr>
        <p:spPr>
          <a:xfrm>
            <a:off x="5976274" y="5452696"/>
            <a:ext cx="3432420" cy="650691"/>
          </a:xfrm>
          <a:prstGeom prst="rect">
            <a:avLst/>
          </a:prstGeom>
          <a:solidFill>
            <a:schemeClr val="tx1"/>
          </a:solidFill>
        </p:spPr>
        <p:txBody>
          <a:bodyPr wrap="square" rtlCol="0">
            <a:spAutoFit/>
          </a:bodyPr>
          <a:lstStyle/>
          <a:p>
            <a:pPr algn="ctr" rtl="0"/>
            <a:r>
              <a:rPr lang="en-US" sz="1814" dirty="0">
                <a:solidFill>
                  <a:schemeClr val="bg1"/>
                </a:solidFill>
                <a:latin typeface="Arial" panose="020B0604020202020204" pitchFamily="34" charset="0"/>
                <a:cs typeface="Arial" panose="020B0604020202020204" pitchFamily="34" charset="0"/>
              </a:rPr>
              <a:t>Incremental improvement approach will be required</a:t>
            </a:r>
          </a:p>
        </p:txBody>
      </p:sp>
      <p:pic>
        <p:nvPicPr>
          <p:cNvPr id="5" name="Grafik 5">
            <a:extLst>
              <a:ext uri="{FF2B5EF4-FFF2-40B4-BE49-F238E27FC236}">
                <a16:creationId xmlns:a16="http://schemas.microsoft.com/office/drawing/2014/main" id="{C4A262F6-C557-45A9-9C3C-E04FA349C4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109" y="2059220"/>
            <a:ext cx="4669969" cy="4481109"/>
          </a:xfrm>
          <a:prstGeom prst="rect">
            <a:avLst/>
          </a:prstGeom>
          <a:ln>
            <a:noFill/>
          </a:ln>
          <a:effectLst>
            <a:outerShdw blurRad="292100" dist="139700" dir="2700000" algn="tl" rotWithShape="0">
              <a:srgbClr val="333333">
                <a:alpha val="65000"/>
              </a:srgbClr>
            </a:outerShdw>
          </a:effectLst>
        </p:spPr>
      </p:pic>
      <p:sp>
        <p:nvSpPr>
          <p:cNvPr id="10" name="Slide Number Placeholder 9">
            <a:extLst>
              <a:ext uri="{FF2B5EF4-FFF2-40B4-BE49-F238E27FC236}">
                <a16:creationId xmlns:a16="http://schemas.microsoft.com/office/drawing/2014/main" id="{08CC5CED-3294-428F-AE66-486C0FDCE03A}"/>
              </a:ext>
            </a:extLst>
          </p:cNvPr>
          <p:cNvSpPr>
            <a:spLocks noGrp="1"/>
          </p:cNvSpPr>
          <p:nvPr>
            <p:ph type="sldNum" sz="quarter" idx="12"/>
          </p:nvPr>
        </p:nvSpPr>
        <p:spPr/>
        <p:txBody>
          <a:bodyPr/>
          <a:lstStyle/>
          <a:p>
            <a:fld id="{2D0AA5EB-64AB-BF41-92BE-B61D8618F692}" type="slidenum">
              <a:rPr lang="it-IT" smtClean="0"/>
              <a:t>37</a:t>
            </a:fld>
            <a:endParaRPr lang="it-IT" dirty="0"/>
          </a:p>
        </p:txBody>
      </p:sp>
      <p:cxnSp>
        <p:nvCxnSpPr>
          <p:cNvPr id="12" name="Straight Arrow Connector 11">
            <a:extLst>
              <a:ext uri="{FF2B5EF4-FFF2-40B4-BE49-F238E27FC236}">
                <a16:creationId xmlns:a16="http://schemas.microsoft.com/office/drawing/2014/main" id="{94E751DA-CE8D-408A-A3F3-7567FBCE976C}"/>
              </a:ext>
            </a:extLst>
          </p:cNvPr>
          <p:cNvCxnSpPr/>
          <p:nvPr/>
        </p:nvCxnSpPr>
        <p:spPr>
          <a:xfrm flipH="1" flipV="1">
            <a:off x="5057078" y="5006898"/>
            <a:ext cx="919196" cy="79173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63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indoor, wall, tiled, kitchen appliance&#10;&#10;Description automatically generated">
            <a:extLst>
              <a:ext uri="{FF2B5EF4-FFF2-40B4-BE49-F238E27FC236}">
                <a16:creationId xmlns:a16="http://schemas.microsoft.com/office/drawing/2014/main" id="{D3A9B5E3-BEA2-4E96-9547-E6341C6780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9510943" y="3920661"/>
            <a:ext cx="2737792" cy="2290068"/>
          </a:xfrm>
          <a:prstGeom prst="rect">
            <a:avLst/>
          </a:prstGeom>
        </p:spPr>
      </p:pic>
      <p:graphicFrame>
        <p:nvGraphicFramePr>
          <p:cNvPr id="6" name="Diagram 5">
            <a:extLst>
              <a:ext uri="{FF2B5EF4-FFF2-40B4-BE49-F238E27FC236}">
                <a16:creationId xmlns:a16="http://schemas.microsoft.com/office/drawing/2014/main" id="{3FEB5E58-C383-4EB4-9F1B-74E513E92DEC}"/>
              </a:ext>
            </a:extLst>
          </p:cNvPr>
          <p:cNvGraphicFramePr/>
          <p:nvPr>
            <p:extLst>
              <p:ext uri="{D42A27DB-BD31-4B8C-83A1-F6EECF244321}">
                <p14:modId xmlns:p14="http://schemas.microsoft.com/office/powerpoint/2010/main" val="3010760388"/>
              </p:ext>
            </p:extLst>
          </p:nvPr>
        </p:nvGraphicFramePr>
        <p:xfrm>
          <a:off x="2108551" y="219781"/>
          <a:ext cx="9450746" cy="62148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230B99F0-AF0A-41E7-968E-C0A5AD0B8413}"/>
              </a:ext>
            </a:extLst>
          </p:cNvPr>
          <p:cNvSpPr txBox="1"/>
          <p:nvPr/>
        </p:nvSpPr>
        <p:spPr>
          <a:xfrm>
            <a:off x="370001" y="2734892"/>
            <a:ext cx="2232756" cy="109741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77" b="1" i="0" u="none" strike="noStrike" kern="1200" cap="none" spc="0" normalizeH="0" baseline="0" noProof="0" dirty="0">
                <a:ln>
                  <a:noFill/>
                </a:ln>
                <a:solidFill>
                  <a:srgbClr val="1C245F">
                    <a:lumMod val="40000"/>
                    <a:lumOff val="60000"/>
                  </a:srgbClr>
                </a:solidFill>
                <a:effectLst/>
                <a:uLnTx/>
                <a:uFillTx/>
                <a:latin typeface="Arial" panose="020B0604020202020204" pitchFamily="34" charset="0"/>
                <a:ea typeface="+mn-ea"/>
                <a:cs typeface="Arial" panose="020B0604020202020204" pitchFamily="34" charset="0"/>
              </a:rPr>
              <a:t>Immediate improvements, minimal cost </a:t>
            </a:r>
          </a:p>
        </p:txBody>
      </p:sp>
      <p:sp>
        <p:nvSpPr>
          <p:cNvPr id="8" name="TextBox 7">
            <a:extLst>
              <a:ext uri="{FF2B5EF4-FFF2-40B4-BE49-F238E27FC236}">
                <a16:creationId xmlns:a16="http://schemas.microsoft.com/office/drawing/2014/main" id="{D70B5F13-2459-47DA-B5A9-B102E0C974C9}"/>
              </a:ext>
            </a:extLst>
          </p:cNvPr>
          <p:cNvSpPr txBox="1"/>
          <p:nvPr/>
        </p:nvSpPr>
        <p:spPr>
          <a:xfrm>
            <a:off x="4657725" y="1384246"/>
            <a:ext cx="2425700" cy="4273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77"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Medium term</a:t>
            </a:r>
          </a:p>
        </p:txBody>
      </p:sp>
      <p:sp>
        <p:nvSpPr>
          <p:cNvPr id="9" name="TextBox 8">
            <a:extLst>
              <a:ext uri="{FF2B5EF4-FFF2-40B4-BE49-F238E27FC236}">
                <a16:creationId xmlns:a16="http://schemas.microsoft.com/office/drawing/2014/main" id="{14F17F43-AC11-4DD2-8667-E5A3ACBD97C1}"/>
              </a:ext>
            </a:extLst>
          </p:cNvPr>
          <p:cNvSpPr txBox="1"/>
          <p:nvPr/>
        </p:nvSpPr>
        <p:spPr>
          <a:xfrm>
            <a:off x="8027838" y="420863"/>
            <a:ext cx="2290067" cy="76238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77" b="1" i="0" u="none" strike="noStrike" kern="1200" cap="none" spc="0" normalizeH="0" baseline="0" noProof="0" dirty="0">
                <a:ln>
                  <a:noFill/>
                </a:ln>
                <a:solidFill>
                  <a:srgbClr val="1C245F">
                    <a:lumMod val="50000"/>
                  </a:srgbClr>
                </a:solidFill>
                <a:effectLst/>
                <a:uLnTx/>
                <a:uFillTx/>
                <a:latin typeface="Arial" panose="020B0604020202020204" pitchFamily="34" charset="0"/>
                <a:ea typeface="+mn-ea"/>
                <a:cs typeface="Arial" panose="020B0604020202020204" pitchFamily="34" charset="0"/>
              </a:rPr>
              <a:t>Long term, most expensive </a:t>
            </a:r>
          </a:p>
        </p:txBody>
      </p:sp>
      <p:pic>
        <p:nvPicPr>
          <p:cNvPr id="13" name="Picture 12" descr="A picture containing text, indoor, green, cluttered&#10;&#10;Description automatically generated">
            <a:extLst>
              <a:ext uri="{FF2B5EF4-FFF2-40B4-BE49-F238E27FC236}">
                <a16:creationId xmlns:a16="http://schemas.microsoft.com/office/drawing/2014/main" id="{A2AA48DA-2036-4E53-91C5-FB043D5C78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a:off x="6079" y="4296372"/>
            <a:ext cx="2502141" cy="1774297"/>
          </a:xfrm>
          <a:prstGeom prst="rect">
            <a:avLst/>
          </a:prstGeom>
        </p:spPr>
      </p:pic>
      <p:pic>
        <p:nvPicPr>
          <p:cNvPr id="18" name="Picture 17" descr="A picture containing person, building, standing, gate&#10;&#10;Description automatically generated">
            <a:extLst>
              <a:ext uri="{FF2B5EF4-FFF2-40B4-BE49-F238E27FC236}">
                <a16:creationId xmlns:a16="http://schemas.microsoft.com/office/drawing/2014/main" id="{8F6893D7-D155-4123-841E-44858D7E38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45079" y="3897083"/>
            <a:ext cx="3390601" cy="2260400"/>
          </a:xfrm>
          <a:prstGeom prst="rect">
            <a:avLst/>
          </a:prstGeom>
        </p:spPr>
      </p:pic>
      <p:sp>
        <p:nvSpPr>
          <p:cNvPr id="19" name="Title 1">
            <a:extLst>
              <a:ext uri="{FF2B5EF4-FFF2-40B4-BE49-F238E27FC236}">
                <a16:creationId xmlns:a16="http://schemas.microsoft.com/office/drawing/2014/main" id="{3C0124E2-5464-4C9B-8703-AB2FF94A5DC7}"/>
              </a:ext>
            </a:extLst>
          </p:cNvPr>
          <p:cNvSpPr>
            <a:spLocks noGrp="1"/>
          </p:cNvSpPr>
          <p:nvPr>
            <p:ph type="title"/>
          </p:nvPr>
        </p:nvSpPr>
        <p:spPr>
          <a:xfrm>
            <a:off x="-842963" y="150060"/>
            <a:ext cx="8615363" cy="270803"/>
          </a:xfrm>
        </p:spPr>
        <p:txBody>
          <a:bodyPr/>
          <a:lstStyle/>
          <a:p>
            <a:r>
              <a:rPr lang="en-US" dirty="0">
                <a:solidFill>
                  <a:srgbClr val="00B0F0"/>
                </a:solidFill>
              </a:rPr>
              <a:t>How to make incremental improvements</a:t>
            </a:r>
          </a:p>
        </p:txBody>
      </p:sp>
      <p:sp>
        <p:nvSpPr>
          <p:cNvPr id="3" name="Slide Number Placeholder 2">
            <a:extLst>
              <a:ext uri="{FF2B5EF4-FFF2-40B4-BE49-F238E27FC236}">
                <a16:creationId xmlns:a16="http://schemas.microsoft.com/office/drawing/2014/main" id="{BCBBFD2E-3EA3-4B67-B43C-B7E573598B8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D0AA5EB-64AB-BF41-92BE-B61D8618F692}" type="slidenum">
              <a:rPr kumimoji="0" lang="it-IT" sz="1000" b="0" i="0" u="none" strike="noStrike" kern="1200" cap="none" spc="0" normalizeH="0" baseline="0" noProof="0" smtClean="0">
                <a:ln>
                  <a:noFill/>
                </a:ln>
                <a:solidFill>
                  <a:srgbClr val="009EE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it-IT" sz="1000" b="0" i="0" u="none" strike="noStrike" kern="1200" cap="none" spc="0" normalizeH="0" baseline="0" noProof="0" dirty="0">
              <a:ln>
                <a:noFill/>
              </a:ln>
              <a:solidFill>
                <a:srgbClr val="009EE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6544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rock&#10;&#10;Description generated with high confidence">
            <a:extLst>
              <a:ext uri="{FF2B5EF4-FFF2-40B4-BE49-F238E27FC236}">
                <a16:creationId xmlns:a16="http://schemas.microsoft.com/office/drawing/2014/main" id="{EBAB91F0-CD83-422F-897A-13149D9472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794" y="2986011"/>
            <a:ext cx="2408946" cy="3687600"/>
          </a:xfrm>
          <a:prstGeom prst="rect">
            <a:avLst/>
          </a:prstGeom>
        </p:spPr>
      </p:pic>
      <p:pic>
        <p:nvPicPr>
          <p:cNvPr id="8" name="Picture 7" descr="A house with a green door&#10;&#10;Description generated with very high confidence">
            <a:extLst>
              <a:ext uri="{FF2B5EF4-FFF2-40B4-BE49-F238E27FC236}">
                <a16:creationId xmlns:a16="http://schemas.microsoft.com/office/drawing/2014/main" id="{0C1538E9-9FC9-4C35-B9D2-D3E2E8CFCD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6778" y="172762"/>
            <a:ext cx="2634808" cy="3513077"/>
          </a:xfrm>
          <a:prstGeom prst="rect">
            <a:avLst/>
          </a:prstGeom>
        </p:spPr>
      </p:pic>
      <p:pic>
        <p:nvPicPr>
          <p:cNvPr id="14" name="Picture 13" descr="A close up of a flower garden&#10;&#10;Description generated with very high confidence">
            <a:extLst>
              <a:ext uri="{FF2B5EF4-FFF2-40B4-BE49-F238E27FC236}">
                <a16:creationId xmlns:a16="http://schemas.microsoft.com/office/drawing/2014/main" id="{9BB16D06-831B-462B-9F92-EE0EFF2640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7668" y="2120018"/>
            <a:ext cx="2634807" cy="3513076"/>
          </a:xfrm>
          <a:prstGeom prst="rect">
            <a:avLst/>
          </a:prstGeom>
        </p:spPr>
      </p:pic>
      <p:cxnSp>
        <p:nvCxnSpPr>
          <p:cNvPr id="16" name="Straight Arrow Connector 15">
            <a:extLst>
              <a:ext uri="{FF2B5EF4-FFF2-40B4-BE49-F238E27FC236}">
                <a16:creationId xmlns:a16="http://schemas.microsoft.com/office/drawing/2014/main" id="{0A762FF9-E1A2-48F6-B882-960310390E50}"/>
              </a:ext>
            </a:extLst>
          </p:cNvPr>
          <p:cNvCxnSpPr>
            <a:cxnSpLocks/>
          </p:cNvCxnSpPr>
          <p:nvPr/>
        </p:nvCxnSpPr>
        <p:spPr>
          <a:xfrm flipV="1">
            <a:off x="2791740" y="4309051"/>
            <a:ext cx="935928" cy="802369"/>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4B98EE9-C2E1-4303-B73B-4554C893F744}"/>
              </a:ext>
            </a:extLst>
          </p:cNvPr>
          <p:cNvSpPr txBox="1"/>
          <p:nvPr/>
        </p:nvSpPr>
        <p:spPr>
          <a:xfrm>
            <a:off x="6612011" y="4055348"/>
            <a:ext cx="5438216" cy="2437527"/>
          </a:xfrm>
          <a:prstGeom prst="rect">
            <a:avLst/>
          </a:prstGeom>
          <a:noFill/>
        </p:spPr>
        <p:txBody>
          <a:bodyPr wrap="square" rtlCol="0">
            <a:spAutoFit/>
          </a:bodyPr>
          <a:lstStyle/>
          <a:p>
            <a:pPr marL="310976" marR="0" lvl="0" indent="-3109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7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Waste outside nutrition clinic identified as a major problem</a:t>
            </a:r>
          </a:p>
          <a:p>
            <a:pPr marL="310976" marR="0" lvl="0" indent="-3109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7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Cleaning campaign for 1 month</a:t>
            </a:r>
          </a:p>
          <a:p>
            <a:pPr marL="310976" marR="0" lvl="0" indent="-3109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7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Bins installed for general waste in grounds</a:t>
            </a:r>
          </a:p>
          <a:p>
            <a:pPr marL="310976" marR="0" lvl="0" indent="-3109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7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Clean surroundings, risk of infection and injury decreased</a:t>
            </a:r>
          </a:p>
        </p:txBody>
      </p:sp>
      <p:sp>
        <p:nvSpPr>
          <p:cNvPr id="22" name="TextBox 21">
            <a:extLst>
              <a:ext uri="{FF2B5EF4-FFF2-40B4-BE49-F238E27FC236}">
                <a16:creationId xmlns:a16="http://schemas.microsoft.com/office/drawing/2014/main" id="{07A878ED-B5D7-42B8-8F7F-6347FCE56B7F}"/>
              </a:ext>
            </a:extLst>
          </p:cNvPr>
          <p:cNvSpPr txBox="1"/>
          <p:nvPr/>
        </p:nvSpPr>
        <p:spPr>
          <a:xfrm>
            <a:off x="9860081" y="2078278"/>
            <a:ext cx="2634808" cy="5110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21" b="1" i="0" u="none" strike="noStrike" kern="1200" cap="none" spc="0" normalizeH="0" baseline="0" noProof="0" dirty="0">
                <a:ln>
                  <a:noFill/>
                </a:ln>
                <a:solidFill>
                  <a:srgbClr val="EACD54">
                    <a:lumMod val="75000"/>
                  </a:srgbClr>
                </a:solidFill>
                <a:effectLst/>
                <a:uLnTx/>
                <a:uFillTx/>
                <a:latin typeface="Arial" panose="020B0604020202020204" pitchFamily="34" charset="0"/>
                <a:ea typeface="+mn-ea"/>
                <a:cs typeface="Arial" panose="020B0604020202020204" pitchFamily="34" charset="0"/>
              </a:rPr>
              <a:t>After</a:t>
            </a:r>
          </a:p>
        </p:txBody>
      </p:sp>
      <p:sp>
        <p:nvSpPr>
          <p:cNvPr id="19" name="TextBox 18">
            <a:extLst>
              <a:ext uri="{FF2B5EF4-FFF2-40B4-BE49-F238E27FC236}">
                <a16:creationId xmlns:a16="http://schemas.microsoft.com/office/drawing/2014/main" id="{3DAD5E01-1B64-4E14-879F-8FBC9E656849}"/>
              </a:ext>
            </a:extLst>
          </p:cNvPr>
          <p:cNvSpPr txBox="1"/>
          <p:nvPr/>
        </p:nvSpPr>
        <p:spPr>
          <a:xfrm>
            <a:off x="-111631" y="2441578"/>
            <a:ext cx="2408946" cy="5110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21" b="1" i="0" u="none" strike="noStrike" kern="1200" cap="none" spc="0" normalizeH="0" baseline="0" noProof="0" dirty="0">
                <a:ln>
                  <a:noFill/>
                </a:ln>
                <a:solidFill>
                  <a:srgbClr val="EACD54">
                    <a:lumMod val="75000"/>
                  </a:srgbClr>
                </a:solidFill>
                <a:effectLst/>
                <a:uLnTx/>
                <a:uFillTx/>
                <a:latin typeface="Arial" panose="020B0604020202020204" pitchFamily="34" charset="0"/>
                <a:ea typeface="+mn-ea"/>
                <a:cs typeface="Arial" panose="020B0604020202020204" pitchFamily="34" charset="0"/>
              </a:rPr>
              <a:t>Before</a:t>
            </a:r>
          </a:p>
        </p:txBody>
      </p:sp>
      <p:sp>
        <p:nvSpPr>
          <p:cNvPr id="4" name="Slide Number Placeholder 3">
            <a:extLst>
              <a:ext uri="{FF2B5EF4-FFF2-40B4-BE49-F238E27FC236}">
                <a16:creationId xmlns:a16="http://schemas.microsoft.com/office/drawing/2014/main" id="{BC9877AE-48B8-418B-B546-0335C22D831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D0AA5EB-64AB-BF41-92BE-B61D8618F692}" type="slidenum">
              <a:rPr kumimoji="0" lang="it-IT" sz="1000" b="0" i="0" u="none" strike="noStrike" kern="1200" cap="none" spc="0" normalizeH="0" baseline="0" noProof="0" smtClean="0">
                <a:ln>
                  <a:noFill/>
                </a:ln>
                <a:solidFill>
                  <a:srgbClr val="009EE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it-IT" sz="1000" b="0" i="0" u="none" strike="noStrike" kern="1200" cap="none" spc="0" normalizeH="0" baseline="0" noProof="0" dirty="0">
              <a:ln>
                <a:noFill/>
              </a:ln>
              <a:solidFill>
                <a:srgbClr val="009EE3"/>
              </a:solidFill>
              <a:effectLst/>
              <a:uLnTx/>
              <a:uFillTx/>
              <a:latin typeface="Arial" panose="020B0604020202020204" pitchFamily="34" charset="0"/>
              <a:ea typeface="+mn-ea"/>
              <a:cs typeface="Arial" panose="020B0604020202020204" pitchFamily="34" charset="0"/>
            </a:endParaRPr>
          </a:p>
        </p:txBody>
      </p:sp>
      <p:cxnSp>
        <p:nvCxnSpPr>
          <p:cNvPr id="25" name="Straight Arrow Connector 24">
            <a:extLst>
              <a:ext uri="{FF2B5EF4-FFF2-40B4-BE49-F238E27FC236}">
                <a16:creationId xmlns:a16="http://schemas.microsoft.com/office/drawing/2014/main" id="{A83686DA-E7A1-4470-8180-E0B9343179B4}"/>
              </a:ext>
            </a:extLst>
          </p:cNvPr>
          <p:cNvCxnSpPr>
            <a:cxnSpLocks/>
          </p:cNvCxnSpPr>
          <p:nvPr/>
        </p:nvCxnSpPr>
        <p:spPr>
          <a:xfrm flipV="1">
            <a:off x="6450439" y="2115927"/>
            <a:ext cx="935928" cy="802369"/>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855FCCA1-ADF5-44CC-B272-0AD636049921}"/>
              </a:ext>
            </a:extLst>
          </p:cNvPr>
          <p:cNvSpPr txBox="1">
            <a:spLocks/>
          </p:cNvSpPr>
          <p:nvPr/>
        </p:nvSpPr>
        <p:spPr>
          <a:xfrm>
            <a:off x="374012" y="143844"/>
            <a:ext cx="7208817" cy="7143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rgbClr val="00B0F0"/>
                </a:solidFill>
              </a:rPr>
              <a:t>Example of low-cost</a:t>
            </a:r>
            <a:r>
              <a:rPr kumimoji="0" lang="en-US" sz="4400" b="1" i="0" u="none" strike="noStrike" kern="1200" cap="none" spc="0" normalizeH="0" baseline="0" noProof="0" dirty="0">
                <a:ln>
                  <a:noFill/>
                </a:ln>
                <a:solidFill>
                  <a:srgbClr val="00B0F0"/>
                </a:solidFill>
                <a:effectLst/>
                <a:uLnTx/>
                <a:uFillTx/>
                <a:latin typeface="Arial Narrow" panose="020B0604020202020204" pitchFamily="34" charset="0"/>
                <a:ea typeface="+mj-ea"/>
              </a:rPr>
              <a:t> improvements in Indonesia</a:t>
            </a:r>
          </a:p>
        </p:txBody>
      </p:sp>
    </p:spTree>
    <p:extLst>
      <p:ext uri="{BB962C8B-B14F-4D97-AF65-F5344CB8AC3E}">
        <p14:creationId xmlns:p14="http://schemas.microsoft.com/office/powerpoint/2010/main" val="375211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dirty="0"/>
              <a:t>Part 1: Waste treatment technologies</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4</a:t>
            </a:fld>
            <a:endParaRPr lang="it-IT" dirty="0"/>
          </a:p>
        </p:txBody>
      </p:sp>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518288" y="3171554"/>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Waste management from generation to final disposal</a:t>
            </a:r>
          </a:p>
          <a:p>
            <a:pPr marL="457200" indent="-457200">
              <a:buFont typeface="+mj-lt"/>
              <a:buAutoNum type="arabicPeriod"/>
            </a:pPr>
            <a:r>
              <a:rPr lang="en-US" sz="2400" dirty="0"/>
              <a:t>Segregation and waste minimization </a:t>
            </a:r>
          </a:p>
          <a:p>
            <a:pPr marL="457200" indent="-457200">
              <a:buFont typeface="+mj-lt"/>
              <a:buAutoNum type="arabicPeriod"/>
            </a:pPr>
            <a:r>
              <a:rPr lang="en-US" sz="2400" dirty="0"/>
              <a:t>Collection and storage</a:t>
            </a:r>
          </a:p>
          <a:p>
            <a:pPr marL="457200" indent="-457200">
              <a:buFont typeface="+mj-lt"/>
              <a:buAutoNum type="arabicPeriod"/>
            </a:pPr>
            <a:r>
              <a:rPr lang="en-US" sz="2400" dirty="0"/>
              <a:t>Waste in the context of COVID-19 </a:t>
            </a:r>
          </a:p>
        </p:txBody>
      </p:sp>
      <p:pic>
        <p:nvPicPr>
          <p:cNvPr id="5" name="Picture 4">
            <a:extLst>
              <a:ext uri="{FF2B5EF4-FFF2-40B4-BE49-F238E27FC236}">
                <a16:creationId xmlns:a16="http://schemas.microsoft.com/office/drawing/2014/main" id="{6B635770-C073-42F7-B207-0312FD7A24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7513" y="3126368"/>
            <a:ext cx="4691839" cy="3129466"/>
          </a:xfrm>
          <a:prstGeom prst="rect">
            <a:avLst/>
          </a:prstGeom>
        </p:spPr>
      </p:pic>
    </p:spTree>
    <p:extLst>
      <p:ext uri="{BB962C8B-B14F-4D97-AF65-F5344CB8AC3E}">
        <p14:creationId xmlns:p14="http://schemas.microsoft.com/office/powerpoint/2010/main" val="3443924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57449-7BEC-4EA0-83C7-1BB6314555A7}"/>
              </a:ext>
            </a:extLst>
          </p:cNvPr>
          <p:cNvSpPr>
            <a:spLocks noGrp="1"/>
          </p:cNvSpPr>
          <p:nvPr>
            <p:ph type="body" idx="1"/>
          </p:nvPr>
        </p:nvSpPr>
        <p:spPr/>
        <p:txBody>
          <a:bodyPr>
            <a:normAutofit/>
          </a:bodyPr>
          <a:lstStyle/>
          <a:p>
            <a:pPr marL="310976" indent="-310976"/>
            <a:r>
              <a:rPr lang="en-US" sz="2400" b="1" dirty="0">
                <a:solidFill>
                  <a:srgbClr val="09164D"/>
                </a:solidFill>
              </a:rPr>
              <a:t>Upgrade</a:t>
            </a:r>
            <a:r>
              <a:rPr lang="en-US" sz="2400" dirty="0">
                <a:solidFill>
                  <a:srgbClr val="09164D"/>
                </a:solidFill>
              </a:rPr>
              <a:t> from low- to high-temperature incineration with air pollution control </a:t>
            </a:r>
          </a:p>
          <a:p>
            <a:pPr marL="310976" indent="-310976"/>
            <a:r>
              <a:rPr lang="en-US" sz="2400" b="1" dirty="0">
                <a:solidFill>
                  <a:srgbClr val="09164D"/>
                </a:solidFill>
              </a:rPr>
              <a:t>Switch</a:t>
            </a:r>
            <a:r>
              <a:rPr lang="en-US" sz="2400" dirty="0">
                <a:solidFill>
                  <a:srgbClr val="09164D"/>
                </a:solidFill>
              </a:rPr>
              <a:t> from burn to non-burn technologies </a:t>
            </a:r>
          </a:p>
          <a:p>
            <a:pPr marL="310976" indent="-310976"/>
            <a:r>
              <a:rPr lang="en-US" sz="2400" b="1" dirty="0">
                <a:solidFill>
                  <a:srgbClr val="09164D"/>
                </a:solidFill>
              </a:rPr>
              <a:t>Solar power </a:t>
            </a:r>
            <a:r>
              <a:rPr lang="en-US" sz="2400" dirty="0">
                <a:solidFill>
                  <a:srgbClr val="09164D"/>
                </a:solidFill>
              </a:rPr>
              <a:t>for waste technologies </a:t>
            </a:r>
          </a:p>
          <a:p>
            <a:pPr marL="310976" indent="-310976"/>
            <a:r>
              <a:rPr lang="en-US" sz="2400" b="1" dirty="0">
                <a:solidFill>
                  <a:srgbClr val="09164D"/>
                </a:solidFill>
              </a:rPr>
              <a:t>Centralized treatment </a:t>
            </a:r>
            <a:r>
              <a:rPr lang="en-US" sz="2400" dirty="0">
                <a:solidFill>
                  <a:srgbClr val="09164D"/>
                </a:solidFill>
              </a:rPr>
              <a:t>and reverse logistics</a:t>
            </a:r>
          </a:p>
          <a:p>
            <a:pPr marL="310976" indent="-310976"/>
            <a:r>
              <a:rPr lang="en-US" sz="2400" dirty="0">
                <a:solidFill>
                  <a:srgbClr val="09164D"/>
                </a:solidFill>
              </a:rPr>
              <a:t>Procure </a:t>
            </a:r>
            <a:r>
              <a:rPr lang="en-US" sz="2400" b="1" dirty="0">
                <a:solidFill>
                  <a:srgbClr val="09164D"/>
                </a:solidFill>
              </a:rPr>
              <a:t>biobased/renewable materials </a:t>
            </a:r>
            <a:r>
              <a:rPr lang="en-US" sz="2400" dirty="0">
                <a:solidFill>
                  <a:srgbClr val="09164D"/>
                </a:solidFill>
              </a:rPr>
              <a:t>and safe reusable PPE with more ecological packaging. </a:t>
            </a:r>
          </a:p>
          <a:p>
            <a:pPr marL="310976" indent="-310976"/>
            <a:endParaRPr lang="en-US" sz="2400" dirty="0">
              <a:solidFill>
                <a:srgbClr val="09164D"/>
              </a:solidFill>
            </a:endParaRPr>
          </a:p>
          <a:p>
            <a:pPr marL="310976" indent="-310976"/>
            <a:endParaRPr lang="en-US" sz="2400" dirty="0">
              <a:solidFill>
                <a:srgbClr val="09164D"/>
              </a:solidFill>
            </a:endParaRPr>
          </a:p>
        </p:txBody>
      </p:sp>
      <p:sp>
        <p:nvSpPr>
          <p:cNvPr id="7" name="Text Placeholder 6">
            <a:extLst>
              <a:ext uri="{FF2B5EF4-FFF2-40B4-BE49-F238E27FC236}">
                <a16:creationId xmlns:a16="http://schemas.microsoft.com/office/drawing/2014/main" id="{622E2B80-71AF-4B17-BB7C-EFB3F71279A3}"/>
              </a:ext>
            </a:extLst>
          </p:cNvPr>
          <p:cNvSpPr>
            <a:spLocks noGrp="1"/>
          </p:cNvSpPr>
          <p:nvPr>
            <p:ph type="body" sz="quarter" idx="14"/>
          </p:nvPr>
        </p:nvSpPr>
        <p:spPr/>
        <p:txBody>
          <a:bodyPr/>
          <a:lstStyle/>
          <a:p>
            <a:r>
              <a:rPr lang="en-US" dirty="0"/>
              <a:t>Longer-term improvements </a:t>
            </a:r>
          </a:p>
        </p:txBody>
      </p:sp>
      <p:pic>
        <p:nvPicPr>
          <p:cNvPr id="5" name="Picture 4" descr="A picture containing outdoor, sky, ground, building&#10;&#10;Description automatically generated">
            <a:extLst>
              <a:ext uri="{FF2B5EF4-FFF2-40B4-BE49-F238E27FC236}">
                <a16:creationId xmlns:a16="http://schemas.microsoft.com/office/drawing/2014/main" id="{D18C753E-0E5E-4138-8185-37E8BF89AA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23745" y="3028055"/>
            <a:ext cx="4718617" cy="272582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B44E53B-1D20-4EEE-95D2-57BAFD826057}"/>
              </a:ext>
            </a:extLst>
          </p:cNvPr>
          <p:cNvSpPr txBox="1"/>
          <p:nvPr/>
        </p:nvSpPr>
        <p:spPr>
          <a:xfrm>
            <a:off x="7575104" y="6049801"/>
            <a:ext cx="4367258" cy="315599"/>
          </a:xfrm>
          <a:prstGeom prst="rect">
            <a:avLst/>
          </a:prstGeom>
          <a:noFill/>
        </p:spPr>
        <p:txBody>
          <a:bodyPr wrap="square" rtlCol="0">
            <a:spAutoFit/>
          </a:bodyPr>
          <a:lstStyle/>
          <a:p>
            <a:pPr algn="ctr" rtl="0"/>
            <a:r>
              <a:rPr lang="en-US" sz="1451" i="1" dirty="0">
                <a:solidFill>
                  <a:schemeClr val="bg1"/>
                </a:solidFill>
                <a:latin typeface="Arial Narrow" panose="020B0606020202030204" pitchFamily="34" charset="0"/>
              </a:rPr>
              <a:t>Dedicated waste treatment building with an autoclave, Ghana</a:t>
            </a:r>
          </a:p>
        </p:txBody>
      </p:sp>
      <p:sp>
        <p:nvSpPr>
          <p:cNvPr id="8" name="Slide Number Placeholder 7">
            <a:extLst>
              <a:ext uri="{FF2B5EF4-FFF2-40B4-BE49-F238E27FC236}">
                <a16:creationId xmlns:a16="http://schemas.microsoft.com/office/drawing/2014/main" id="{5A104C93-0520-42C5-ADBA-B648625E6E2D}"/>
              </a:ext>
            </a:extLst>
          </p:cNvPr>
          <p:cNvSpPr>
            <a:spLocks noGrp="1"/>
          </p:cNvSpPr>
          <p:nvPr>
            <p:ph type="sldNum" sz="quarter" idx="12"/>
          </p:nvPr>
        </p:nvSpPr>
        <p:spPr/>
        <p:txBody>
          <a:bodyPr/>
          <a:lstStyle/>
          <a:p>
            <a:fld id="{2D0AA5EB-64AB-BF41-92BE-B61D8618F692}" type="slidenum">
              <a:rPr lang="it-IT" smtClean="0"/>
              <a:t>40</a:t>
            </a:fld>
            <a:endParaRPr lang="it-IT" dirty="0"/>
          </a:p>
        </p:txBody>
      </p:sp>
    </p:spTree>
    <p:extLst>
      <p:ext uri="{BB962C8B-B14F-4D97-AF65-F5344CB8AC3E}">
        <p14:creationId xmlns:p14="http://schemas.microsoft.com/office/powerpoint/2010/main" val="432210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generated with very high confidence">
            <a:extLst>
              <a:ext uri="{FF2B5EF4-FFF2-40B4-BE49-F238E27FC236}">
                <a16:creationId xmlns:a16="http://schemas.microsoft.com/office/drawing/2014/main" id="{C68BC2FC-3C79-484F-A096-67B5D32015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420064" y="2045426"/>
            <a:ext cx="4889419" cy="3599432"/>
          </a:xfrm>
          <a:prstGeom prst="rect">
            <a:avLst/>
          </a:prstGeom>
          <a:ln>
            <a:noFill/>
          </a:ln>
          <a:effectLst>
            <a:outerShdw blurRad="292100" dist="139700" dir="2700000" algn="tl" rotWithShape="0">
              <a:srgbClr val="333333">
                <a:alpha val="65000"/>
              </a:srgbClr>
            </a:outerShdw>
          </a:effectLst>
        </p:spPr>
      </p:pic>
      <p:sp>
        <p:nvSpPr>
          <p:cNvPr id="7" name="Text Placeholder 6">
            <a:extLst>
              <a:ext uri="{FF2B5EF4-FFF2-40B4-BE49-F238E27FC236}">
                <a16:creationId xmlns:a16="http://schemas.microsoft.com/office/drawing/2014/main" id="{B8202D87-F6FF-4901-8F85-C7570C254FCC}"/>
              </a:ext>
            </a:extLst>
          </p:cNvPr>
          <p:cNvSpPr>
            <a:spLocks noGrp="1"/>
          </p:cNvSpPr>
          <p:nvPr>
            <p:ph type="body" sz="quarter" idx="14"/>
          </p:nvPr>
        </p:nvSpPr>
        <p:spPr/>
        <p:txBody>
          <a:bodyPr/>
          <a:lstStyle/>
          <a:p>
            <a:r>
              <a:rPr lang="en-US" dirty="0"/>
              <a:t>Increasing sustainability of waste practices</a:t>
            </a:r>
          </a:p>
        </p:txBody>
      </p:sp>
      <p:sp>
        <p:nvSpPr>
          <p:cNvPr id="9" name="Inhaltsplatzhalter 2">
            <a:extLst>
              <a:ext uri="{FF2B5EF4-FFF2-40B4-BE49-F238E27FC236}">
                <a16:creationId xmlns:a16="http://schemas.microsoft.com/office/drawing/2014/main" id="{D372FCA0-3DCE-451C-A2F7-D21A799AF3AE}"/>
              </a:ext>
            </a:extLst>
          </p:cNvPr>
          <p:cNvSpPr txBox="1">
            <a:spLocks/>
          </p:cNvSpPr>
          <p:nvPr/>
        </p:nvSpPr>
        <p:spPr bwMode="gray">
          <a:xfrm>
            <a:off x="438300" y="3553645"/>
            <a:ext cx="5851742" cy="2986684"/>
          </a:xfrm>
          <a:prstGeom prst="rect">
            <a:avLst/>
          </a:prstGeom>
          <a:ln>
            <a:solidFill>
              <a:schemeClr val="tx1"/>
            </a:solidFill>
          </a:ln>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2400"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2400"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spcBef>
                <a:spcPts val="0"/>
              </a:spcBef>
              <a:spcAft>
                <a:spcPts val="1000"/>
              </a:spcAft>
            </a:pPr>
            <a:r>
              <a:rPr lang="en-US" sz="2000" b="1" dirty="0">
                <a:solidFill>
                  <a:srgbClr val="09164D"/>
                </a:solidFill>
                <a:latin typeface="Arial" panose="020B0604020202020204" pitchFamily="34" charset="0"/>
                <a:cs typeface="Arial" panose="020B0604020202020204" pitchFamily="34" charset="0"/>
              </a:rPr>
              <a:t>Facility &amp; district level </a:t>
            </a:r>
          </a:p>
          <a:p>
            <a:pPr marL="512763" indent="-401638">
              <a:lnSpc>
                <a:spcPct val="100000"/>
              </a:lnSpc>
              <a:spcBef>
                <a:spcPts val="0"/>
              </a:spcBef>
              <a:spcAft>
                <a:spcPts val="1000"/>
              </a:spcAft>
              <a:buSzPct val="100000"/>
              <a:buFont typeface="Arial" panose="020B0604020202020204" pitchFamily="34" charset="0"/>
              <a:buChar char="•"/>
            </a:pPr>
            <a:r>
              <a:rPr lang="en-US" sz="2000" dirty="0">
                <a:solidFill>
                  <a:srgbClr val="09164D"/>
                </a:solidFill>
                <a:latin typeface="Arial" panose="020B0604020202020204" pitchFamily="34" charset="0"/>
                <a:cs typeface="Arial" panose="020B0604020202020204" pitchFamily="34" charset="0"/>
              </a:rPr>
              <a:t>Adequate budget available </a:t>
            </a:r>
          </a:p>
          <a:p>
            <a:pPr marL="512763" indent="-401638">
              <a:lnSpc>
                <a:spcPct val="100000"/>
              </a:lnSpc>
              <a:spcBef>
                <a:spcPts val="0"/>
              </a:spcBef>
              <a:spcAft>
                <a:spcPts val="1000"/>
              </a:spcAft>
              <a:buSzPct val="100000"/>
              <a:buFont typeface="Arial" panose="020B0604020202020204" pitchFamily="34" charset="0"/>
              <a:buChar char="•"/>
            </a:pPr>
            <a:r>
              <a:rPr lang="en-US" sz="2000" dirty="0">
                <a:solidFill>
                  <a:srgbClr val="09164D"/>
                </a:solidFill>
                <a:latin typeface="Arial" panose="020B0604020202020204" pitchFamily="34" charset="0"/>
                <a:cs typeface="Arial" panose="020B0604020202020204" pitchFamily="34" charset="0"/>
              </a:rPr>
              <a:t>Training on HCWM part of district and facility organizational culture </a:t>
            </a:r>
          </a:p>
          <a:p>
            <a:pPr marL="512763" indent="-401638">
              <a:lnSpc>
                <a:spcPct val="100000"/>
              </a:lnSpc>
              <a:spcBef>
                <a:spcPts val="0"/>
              </a:spcBef>
              <a:spcAft>
                <a:spcPts val="1000"/>
              </a:spcAft>
              <a:buSzPct val="100000"/>
              <a:buFont typeface="Arial" panose="020B0604020202020204" pitchFamily="34" charset="0"/>
              <a:buChar char="•"/>
            </a:pPr>
            <a:r>
              <a:rPr lang="en-US" sz="2000" dirty="0">
                <a:solidFill>
                  <a:srgbClr val="09164D"/>
                </a:solidFill>
                <a:latin typeface="Arial" panose="020B0604020202020204" pitchFamily="34" charset="0"/>
                <a:cs typeface="Arial" panose="020B0604020202020204" pitchFamily="34" charset="0"/>
              </a:rPr>
              <a:t>Regular maintenance and repair of equipment and infrastructure</a:t>
            </a:r>
          </a:p>
          <a:p>
            <a:pPr marL="512763" indent="-401638">
              <a:lnSpc>
                <a:spcPct val="100000"/>
              </a:lnSpc>
              <a:spcBef>
                <a:spcPts val="0"/>
              </a:spcBef>
              <a:spcAft>
                <a:spcPts val="1000"/>
              </a:spcAft>
              <a:buSzPct val="100000"/>
              <a:buFont typeface="Arial" panose="020B0604020202020204" pitchFamily="34" charset="0"/>
              <a:buChar char="•"/>
            </a:pPr>
            <a:r>
              <a:rPr lang="en-US" sz="2000" dirty="0">
                <a:solidFill>
                  <a:srgbClr val="09164D"/>
                </a:solidFill>
                <a:latin typeface="Arial" panose="020B0604020202020204" pitchFamily="34" charset="0"/>
                <a:cs typeface="Arial" panose="020B0604020202020204" pitchFamily="34" charset="0"/>
              </a:rPr>
              <a:t>Continuous monitoring and mentoring of staff </a:t>
            </a:r>
          </a:p>
        </p:txBody>
      </p:sp>
      <p:sp>
        <p:nvSpPr>
          <p:cNvPr id="8" name="Slide Number Placeholder 7">
            <a:extLst>
              <a:ext uri="{FF2B5EF4-FFF2-40B4-BE49-F238E27FC236}">
                <a16:creationId xmlns:a16="http://schemas.microsoft.com/office/drawing/2014/main" id="{9ED17B70-E868-4ADC-B1A3-1EF4D57CF57E}"/>
              </a:ext>
            </a:extLst>
          </p:cNvPr>
          <p:cNvSpPr>
            <a:spLocks noGrp="1"/>
          </p:cNvSpPr>
          <p:nvPr>
            <p:ph type="sldNum" sz="quarter" idx="12"/>
          </p:nvPr>
        </p:nvSpPr>
        <p:spPr/>
        <p:txBody>
          <a:bodyPr/>
          <a:lstStyle/>
          <a:p>
            <a:fld id="{2D0AA5EB-64AB-BF41-92BE-B61D8618F692}" type="slidenum">
              <a:rPr lang="it-IT" smtClean="0"/>
              <a:t>41</a:t>
            </a:fld>
            <a:endParaRPr lang="it-IT" dirty="0"/>
          </a:p>
        </p:txBody>
      </p:sp>
      <p:sp>
        <p:nvSpPr>
          <p:cNvPr id="13" name="Text Placeholder 12">
            <a:extLst>
              <a:ext uri="{FF2B5EF4-FFF2-40B4-BE49-F238E27FC236}">
                <a16:creationId xmlns:a16="http://schemas.microsoft.com/office/drawing/2014/main" id="{A65744DD-C0BC-4B6C-A372-B1AEAF184CF7}"/>
              </a:ext>
            </a:extLst>
          </p:cNvPr>
          <p:cNvSpPr>
            <a:spLocks noGrp="1"/>
          </p:cNvSpPr>
          <p:nvPr>
            <p:ph type="body" idx="1"/>
          </p:nvPr>
        </p:nvSpPr>
        <p:spPr>
          <a:xfrm>
            <a:off x="482904" y="1086031"/>
            <a:ext cx="5851741" cy="2342970"/>
          </a:xfrm>
          <a:ln>
            <a:solidFill>
              <a:schemeClr val="tx1"/>
            </a:solidFill>
          </a:ln>
        </p:spPr>
        <p:txBody>
          <a:bodyPr/>
          <a:lstStyle/>
          <a:p>
            <a:r>
              <a:rPr lang="en-US" b="1" dirty="0">
                <a:solidFill>
                  <a:srgbClr val="09164D"/>
                </a:solidFill>
              </a:rPr>
              <a:t>National level</a:t>
            </a:r>
          </a:p>
          <a:p>
            <a:pPr marL="457135" indent="-457135">
              <a:buFont typeface="Arial" panose="020B0604020202020204" pitchFamily="34" charset="0"/>
              <a:buChar char="•"/>
            </a:pPr>
            <a:r>
              <a:rPr lang="en-US" sz="2000" dirty="0">
                <a:solidFill>
                  <a:srgbClr val="09164D"/>
                </a:solidFill>
              </a:rPr>
              <a:t>Legal framework, rules and guidance is available, standardized, known and available for all</a:t>
            </a:r>
          </a:p>
          <a:p>
            <a:pPr marL="457135" indent="-457135">
              <a:buFont typeface="Arial" panose="020B0604020202020204" pitchFamily="34" charset="0"/>
              <a:buChar char="•"/>
            </a:pPr>
            <a:r>
              <a:rPr lang="en-US" sz="2000" dirty="0">
                <a:solidFill>
                  <a:srgbClr val="09164D"/>
                </a:solidFill>
              </a:rPr>
              <a:t>Stakeholders understand that proper waste management is important for health and environment!</a:t>
            </a:r>
          </a:p>
          <a:p>
            <a:endParaRPr lang="en-US" b="1" dirty="0">
              <a:solidFill>
                <a:srgbClr val="09164D"/>
              </a:solidFill>
            </a:endParaRPr>
          </a:p>
          <a:p>
            <a:endParaRPr lang="en-US" dirty="0"/>
          </a:p>
        </p:txBody>
      </p:sp>
    </p:spTree>
    <p:extLst>
      <p:ext uri="{BB962C8B-B14F-4D97-AF65-F5344CB8AC3E}">
        <p14:creationId xmlns:p14="http://schemas.microsoft.com/office/powerpoint/2010/main" val="23729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BCC9-72C1-4B4F-95CE-CF955B86D375}"/>
              </a:ext>
            </a:extLst>
          </p:cNvPr>
          <p:cNvSpPr>
            <a:spLocks noGrp="1"/>
          </p:cNvSpPr>
          <p:nvPr>
            <p:ph type="ctrTitle"/>
          </p:nvPr>
        </p:nvSpPr>
        <p:spPr/>
        <p:txBody>
          <a:bodyPr/>
          <a:lstStyle/>
          <a:p>
            <a:r>
              <a:rPr lang="en-US" dirty="0"/>
              <a:t>Key take-aways</a:t>
            </a:r>
            <a:endParaRPr lang="en-US" dirty="0">
              <a:highlight>
                <a:srgbClr val="FFFF00"/>
              </a:highlight>
            </a:endParaRPr>
          </a:p>
        </p:txBody>
      </p:sp>
      <p:sp>
        <p:nvSpPr>
          <p:cNvPr id="3" name="Content Placeholder 2">
            <a:extLst>
              <a:ext uri="{FF2B5EF4-FFF2-40B4-BE49-F238E27FC236}">
                <a16:creationId xmlns:a16="http://schemas.microsoft.com/office/drawing/2014/main" id="{03A22411-8C87-4C9F-91D2-A4D33A7D516C}"/>
              </a:ext>
            </a:extLst>
          </p:cNvPr>
          <p:cNvSpPr>
            <a:spLocks noGrp="1"/>
          </p:cNvSpPr>
          <p:nvPr>
            <p:ph type="subTitle" idx="1"/>
          </p:nvPr>
        </p:nvSpPr>
        <p:spPr>
          <a:xfrm>
            <a:off x="838200" y="2527301"/>
            <a:ext cx="10515600" cy="3728534"/>
          </a:xfrm>
        </p:spPr>
        <p:txBody>
          <a:bodyPr>
            <a:normAutofit/>
          </a:bodyPr>
          <a:lstStyle/>
          <a:p>
            <a:pPr marL="310976" indent="-310976" algn="l">
              <a:buAutoNum type="arabicPeriod"/>
            </a:pPr>
            <a:r>
              <a:rPr lang="en-US" sz="2177" b="0" dirty="0">
                <a:solidFill>
                  <a:schemeClr val="tx1"/>
                </a:solidFill>
              </a:rPr>
              <a:t>Segregate hazardous and non-hazardous waste at the point of generation </a:t>
            </a:r>
          </a:p>
          <a:p>
            <a:pPr marL="310976" indent="-310976" algn="l">
              <a:buAutoNum type="arabicPeriod"/>
            </a:pPr>
            <a:r>
              <a:rPr lang="en-US" sz="2177" b="0" dirty="0">
                <a:solidFill>
                  <a:schemeClr val="tx1"/>
                </a:solidFill>
              </a:rPr>
              <a:t>Use sharp boxes – never recap or reuse needles</a:t>
            </a:r>
          </a:p>
          <a:p>
            <a:pPr marL="310976" indent="-310976" algn="l">
              <a:buAutoNum type="arabicPeriod"/>
            </a:pPr>
            <a:r>
              <a:rPr lang="en-US" sz="2177" b="0" dirty="0">
                <a:solidFill>
                  <a:schemeClr val="tx1"/>
                </a:solidFill>
              </a:rPr>
              <a:t>Keep infectious and sharp waste away from patients and public</a:t>
            </a:r>
          </a:p>
          <a:p>
            <a:pPr marL="310976" indent="-310976" algn="l">
              <a:buAutoNum type="arabicPeriod"/>
            </a:pPr>
            <a:r>
              <a:rPr lang="en-US" sz="2177" b="0" dirty="0">
                <a:solidFill>
                  <a:schemeClr val="tx1"/>
                </a:solidFill>
              </a:rPr>
              <a:t>Treat infectious and sharp waste before disposal – preferable with environmentally friendly technologies like autoclaving</a:t>
            </a:r>
          </a:p>
          <a:p>
            <a:pPr marL="310976" indent="-310976" algn="l">
              <a:buAutoNum type="arabicPeriod"/>
            </a:pPr>
            <a:r>
              <a:rPr lang="en-US" sz="2177" b="0" dirty="0">
                <a:solidFill>
                  <a:schemeClr val="tx1"/>
                </a:solidFill>
              </a:rPr>
              <a:t>Plan for incremental improvement of waste systems where resources are limited </a:t>
            </a:r>
          </a:p>
          <a:p>
            <a:pPr marL="310976" indent="-310976" algn="l">
              <a:buAutoNum type="arabicPeriod"/>
            </a:pPr>
            <a:r>
              <a:rPr lang="en-US" sz="2177" b="0" dirty="0">
                <a:solidFill>
                  <a:schemeClr val="tx1"/>
                </a:solidFill>
              </a:rPr>
              <a:t>As much as possible, adapt waste systems to reduce negative impact on climate</a:t>
            </a:r>
          </a:p>
        </p:txBody>
      </p:sp>
      <p:sp>
        <p:nvSpPr>
          <p:cNvPr id="4" name="Slide Number Placeholder 3">
            <a:extLst>
              <a:ext uri="{FF2B5EF4-FFF2-40B4-BE49-F238E27FC236}">
                <a16:creationId xmlns:a16="http://schemas.microsoft.com/office/drawing/2014/main" id="{47FE442E-9F91-4C5B-B4FB-04465363A73B}"/>
              </a:ext>
            </a:extLst>
          </p:cNvPr>
          <p:cNvSpPr>
            <a:spLocks noGrp="1"/>
          </p:cNvSpPr>
          <p:nvPr>
            <p:ph type="sldNum" sz="quarter" idx="4"/>
          </p:nvPr>
        </p:nvSpPr>
        <p:spPr/>
        <p:txBody>
          <a:bodyPr/>
          <a:lstStyle/>
          <a:p>
            <a:fld id="{A5BA30F2-EADE-E847-915A-1E3BC37EDCB4}" type="slidenum">
              <a:rPr lang="it-IT" smtClean="0"/>
              <a:pPr/>
              <a:t>42</a:t>
            </a:fld>
            <a:endParaRPr lang="it-IT" dirty="0"/>
          </a:p>
        </p:txBody>
      </p:sp>
    </p:spTree>
    <p:extLst>
      <p:ext uri="{BB962C8B-B14F-4D97-AF65-F5344CB8AC3E}">
        <p14:creationId xmlns:p14="http://schemas.microsoft.com/office/powerpoint/2010/main" val="1270247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C2BF4F-4904-4A73-9996-2C45F1DF5C2B}"/>
              </a:ext>
            </a:extLst>
          </p:cNvPr>
          <p:cNvSpPr>
            <a:spLocks noGrp="1"/>
          </p:cNvSpPr>
          <p:nvPr>
            <p:ph type="sldNum" sz="quarter" idx="12"/>
          </p:nvPr>
        </p:nvSpPr>
        <p:spPr/>
        <p:txBody>
          <a:bodyPr/>
          <a:lstStyle/>
          <a:p>
            <a:fld id="{A74CE0EA-F3B5-4684-BA10-C594598FDB9C}" type="slidenum">
              <a:rPr lang="en-GB" smtClean="0">
                <a:solidFill>
                  <a:prstClr val="black"/>
                </a:solidFill>
              </a:rPr>
              <a:pPr/>
              <a:t>43</a:t>
            </a:fld>
            <a:endParaRPr lang="en-GB" dirty="0">
              <a:solidFill>
                <a:prstClr val="black"/>
              </a:solidFill>
            </a:endParaRPr>
          </a:p>
        </p:txBody>
      </p:sp>
      <p:graphicFrame>
        <p:nvGraphicFramePr>
          <p:cNvPr id="14" name="Content Placeholder 13">
            <a:extLst>
              <a:ext uri="{FF2B5EF4-FFF2-40B4-BE49-F238E27FC236}">
                <a16:creationId xmlns:a16="http://schemas.microsoft.com/office/drawing/2014/main" id="{3665E4C3-8128-44FE-9384-0E0D8B8DCF7A}"/>
              </a:ext>
            </a:extLst>
          </p:cNvPr>
          <p:cNvGraphicFramePr>
            <a:graphicFrameLocks noGrp="1"/>
          </p:cNvGraphicFramePr>
          <p:nvPr>
            <p:ph idx="4294967295"/>
            <p:extLst>
              <p:ext uri="{D42A27DB-BD31-4B8C-83A1-F6EECF244321}">
                <p14:modId xmlns:p14="http://schemas.microsoft.com/office/powerpoint/2010/main" val="2070506415"/>
              </p:ext>
            </p:extLst>
          </p:nvPr>
        </p:nvGraphicFramePr>
        <p:xfrm>
          <a:off x="323385" y="1136650"/>
          <a:ext cx="11402126" cy="4422983"/>
        </p:xfrm>
        <a:graphic>
          <a:graphicData uri="http://schemas.openxmlformats.org/drawingml/2006/table">
            <a:tbl>
              <a:tblPr firstRow="1" firstCol="1" bandRow="1">
                <a:tableStyleId>{2D5ABB26-0587-4C30-8999-92F81FD0307C}</a:tableStyleId>
              </a:tblPr>
              <a:tblGrid>
                <a:gridCol w="620524">
                  <a:extLst>
                    <a:ext uri="{9D8B030D-6E8A-4147-A177-3AD203B41FA5}">
                      <a16:colId xmlns:a16="http://schemas.microsoft.com/office/drawing/2014/main" val="758631984"/>
                    </a:ext>
                  </a:extLst>
                </a:gridCol>
                <a:gridCol w="9152727">
                  <a:extLst>
                    <a:ext uri="{9D8B030D-6E8A-4147-A177-3AD203B41FA5}">
                      <a16:colId xmlns:a16="http://schemas.microsoft.com/office/drawing/2014/main" val="3203988651"/>
                    </a:ext>
                  </a:extLst>
                </a:gridCol>
                <a:gridCol w="1628875">
                  <a:extLst>
                    <a:ext uri="{9D8B030D-6E8A-4147-A177-3AD203B41FA5}">
                      <a16:colId xmlns:a16="http://schemas.microsoft.com/office/drawing/2014/main" val="2737768968"/>
                    </a:ext>
                  </a:extLst>
                </a:gridCol>
              </a:tblGrid>
              <a:tr h="552873">
                <a:tc>
                  <a:txBody>
                    <a:bodyPr/>
                    <a:lstStyle/>
                    <a:p>
                      <a:pPr marL="0" marR="0" algn="ctr">
                        <a:spcBef>
                          <a:spcPts val="0"/>
                        </a:spcBef>
                        <a:spcAft>
                          <a:spcPts val="0"/>
                        </a:spcAft>
                      </a:pPr>
                      <a:r>
                        <a:rPr lang="en-GB" sz="1800" dirty="0">
                          <a:solidFill>
                            <a:srgbClr val="09164D"/>
                          </a:solidFill>
                          <a:effectLst/>
                          <a:latin typeface="Arial Narrow" panose="020B0606020202030204" pitchFamily="34" charset="0"/>
                          <a:cs typeface="Arial" panose="020B0604020202020204" pitchFamily="34" charset="0"/>
                        </a:rPr>
                        <a:t>1</a:t>
                      </a:r>
                      <a:endParaRPr lang="en-US" sz="1800"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b="1" dirty="0">
                          <a:solidFill>
                            <a:srgbClr val="09164D"/>
                          </a:solidFill>
                          <a:effectLst/>
                          <a:latin typeface="Arial Narrow" panose="020B0606020202030204" pitchFamily="34" charset="0"/>
                          <a:cs typeface="Arial" panose="020B0604020202020204" pitchFamily="34" charset="0"/>
                        </a:rPr>
                        <a:t>Functional waste collection containers are available in close proximity to all waste generation points for non-infectious (general) waste, infectious waste AND sharps waste </a:t>
                      </a:r>
                      <a:endParaRPr lang="en-US" sz="1800" b="1"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Segregation</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788078"/>
                  </a:ext>
                </a:extLst>
              </a:tr>
              <a:tr h="276436">
                <a:tc>
                  <a:txBody>
                    <a:bodyPr/>
                    <a:lstStyle/>
                    <a:p>
                      <a:pPr marL="0" marR="0" algn="ctr">
                        <a:spcBef>
                          <a:spcPts val="0"/>
                        </a:spcBef>
                        <a:spcAft>
                          <a:spcPts val="0"/>
                        </a:spcAft>
                      </a:pPr>
                      <a:r>
                        <a:rPr lang="en-GB" sz="1800" dirty="0">
                          <a:solidFill>
                            <a:srgbClr val="09164D"/>
                          </a:solidFill>
                          <a:effectLst/>
                          <a:latin typeface="Arial Narrow" panose="020B0606020202030204" pitchFamily="34" charset="0"/>
                          <a:cs typeface="Arial" panose="020B0604020202020204" pitchFamily="34" charset="0"/>
                        </a:rPr>
                        <a:t>2</a:t>
                      </a:r>
                      <a:endParaRPr lang="en-US" sz="1800"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b="1" dirty="0">
                          <a:solidFill>
                            <a:srgbClr val="09164D"/>
                          </a:solidFill>
                          <a:effectLst/>
                          <a:latin typeface="Arial Narrow" panose="020B0606020202030204" pitchFamily="34" charset="0"/>
                          <a:cs typeface="Arial" panose="020B0604020202020204" pitchFamily="34" charset="0"/>
                        </a:rPr>
                        <a:t>Waste is correctly segregated at all waste generation points</a:t>
                      </a:r>
                      <a:endParaRPr lang="en-US" sz="1800" b="1"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Segregation</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109255"/>
                  </a:ext>
                </a:extLst>
              </a:tr>
              <a:tr h="276436">
                <a:tc>
                  <a:txBody>
                    <a:bodyPr/>
                    <a:lstStyle/>
                    <a:p>
                      <a:pPr marL="0" marR="0" algn="ctr">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3</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b="1" dirty="0">
                          <a:solidFill>
                            <a:srgbClr val="09164D"/>
                          </a:solidFill>
                          <a:effectLst/>
                          <a:latin typeface="Arial Narrow" panose="020B0606020202030204" pitchFamily="34" charset="0"/>
                          <a:cs typeface="Arial" panose="020B0604020202020204" pitchFamily="34" charset="0"/>
                        </a:rPr>
                        <a:t>Reminders on correct waste segregation is clearly visible at all waste generation points </a:t>
                      </a:r>
                      <a:endParaRPr lang="en-US" sz="1800" b="1"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Segregation</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8328930"/>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4</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b="1" dirty="0">
                          <a:solidFill>
                            <a:srgbClr val="09164D"/>
                          </a:solidFill>
                          <a:effectLst/>
                          <a:latin typeface="Arial Narrow" panose="020B0606020202030204" pitchFamily="34" charset="0"/>
                          <a:cs typeface="Arial" panose="020B0604020202020204" pitchFamily="34" charset="0"/>
                        </a:rPr>
                        <a:t>Appropriate protective equipment and resources to perform hand hygiene are available for all staff responsible for handling waste and in charge of waste treatment and disposal </a:t>
                      </a:r>
                      <a:endParaRPr lang="en-US" sz="1800" b="1"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Personnel</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862279"/>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5</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b="1" dirty="0">
                          <a:solidFill>
                            <a:srgbClr val="09164D"/>
                          </a:solidFill>
                          <a:effectLst/>
                          <a:latin typeface="Arial Narrow" panose="020B0606020202030204" pitchFamily="34" charset="0"/>
                          <a:cs typeface="Arial" panose="020B0604020202020204" pitchFamily="34" charset="0"/>
                        </a:rPr>
                        <a:t>Reminders and training in place to promote and monitor rational use of personal protective equipment</a:t>
                      </a:r>
                      <a:endParaRPr lang="en-US" sz="1800" b="1"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cs typeface="Arial" panose="020B0604020202020204" pitchFamily="34" charset="0"/>
                        </a:rPr>
                        <a:t>Waste reduction</a:t>
                      </a:r>
                      <a:endParaRPr lang="en-US" sz="1800"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78389"/>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6</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b="1" dirty="0">
                          <a:solidFill>
                            <a:srgbClr val="09164D"/>
                          </a:solidFill>
                          <a:effectLst/>
                          <a:latin typeface="Arial Narrow" panose="020B0606020202030204" pitchFamily="34" charset="0"/>
                          <a:cs typeface="Arial" panose="020B0604020202020204" pitchFamily="34" charset="0"/>
                        </a:rPr>
                        <a:t>Strategies to reduce the quantity of waste generated are employed throughout the facility, including procuring items using less and more sustainable packaging </a:t>
                      </a:r>
                      <a:endParaRPr lang="en-US" sz="1800" b="1"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cs typeface="Arial" panose="020B0604020202020204" pitchFamily="34" charset="0"/>
                        </a:rPr>
                        <a:t>Waste reduction </a:t>
                      </a:r>
                      <a:endParaRPr lang="en-US" sz="1800"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7169641"/>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7</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[N/A if no local recycling available] </a:t>
                      </a:r>
                      <a:br>
                        <a:rPr lang="en-GB" sz="1800">
                          <a:solidFill>
                            <a:srgbClr val="09164D"/>
                          </a:solidFill>
                          <a:effectLst/>
                          <a:latin typeface="Arial Narrow" panose="020B0606020202030204" pitchFamily="34" charset="0"/>
                          <a:cs typeface="Arial" panose="020B0604020202020204" pitchFamily="34" charset="0"/>
                        </a:rPr>
                      </a:br>
                      <a:r>
                        <a:rPr lang="en-GB" sz="1800">
                          <a:solidFill>
                            <a:srgbClr val="09164D"/>
                          </a:solidFill>
                          <a:effectLst/>
                          <a:latin typeface="Arial Narrow" panose="020B0606020202030204" pitchFamily="34" charset="0"/>
                          <a:cs typeface="Arial" panose="020B0604020202020204" pitchFamily="34" charset="0"/>
                        </a:rPr>
                        <a:t>Recyclable non-hazardous waste is segregated and sent to municipal recycling plants</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cs typeface="Arial" panose="020B0604020202020204" pitchFamily="34" charset="0"/>
                        </a:rPr>
                        <a:t>Waste reduction </a:t>
                      </a:r>
                      <a:endParaRPr lang="en-US" sz="1800"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978061"/>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8</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A dedicated waste storage area is available which is fenced and secure and of sufficient capacity where sharps, infectious and non-infectious waste is stored separately </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cs typeface="Arial" panose="020B0604020202020204" pitchFamily="34" charset="0"/>
                        </a:rPr>
                        <a:t>Storage </a:t>
                      </a:r>
                      <a:endParaRPr lang="en-US" sz="1800"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2047067"/>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cs typeface="Arial" panose="020B0604020202020204" pitchFamily="34" charset="0"/>
                        </a:rPr>
                        <a:t>9</a:t>
                      </a:r>
                      <a:endParaRPr lang="en-US" sz="1800" i="1">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cs typeface="Arial" panose="020B0604020202020204" pitchFamily="34" charset="0"/>
                        </a:rPr>
                        <a:t>Infectious waste is stored for no longer than the safe limit (as determined by the climate) before treatment/disposal </a:t>
                      </a:r>
                      <a:endParaRPr lang="en-US" sz="1800"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cs typeface="Arial" panose="020B0604020202020204" pitchFamily="34" charset="0"/>
                        </a:rPr>
                        <a:t>Storage </a:t>
                      </a:r>
                      <a:endParaRPr lang="en-US" sz="1800" i="1" dirty="0">
                        <a:solidFill>
                          <a:srgbClr val="09164D"/>
                        </a:solidFill>
                        <a:effectLst/>
                        <a:latin typeface="Arial Narrow" panose="020B0606020202030204" pitchFamily="34" charset="0"/>
                        <a:ea typeface="SimSun" panose="02010600030101010101" pitchFamily="2" charset="-122"/>
                        <a:cs typeface="Arial" panose="020B0604020202020204" pitchFamily="34" charset="0"/>
                      </a:endParaRPr>
                    </a:p>
                  </a:txBody>
                  <a:tcPr marL="62198" marR="62198"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50712482"/>
                  </a:ext>
                </a:extLst>
              </a:tr>
            </a:tbl>
          </a:graphicData>
        </a:graphic>
      </p:graphicFrame>
      <p:sp>
        <p:nvSpPr>
          <p:cNvPr id="13" name="TextBox 12">
            <a:extLst>
              <a:ext uri="{FF2B5EF4-FFF2-40B4-BE49-F238E27FC236}">
                <a16:creationId xmlns:a16="http://schemas.microsoft.com/office/drawing/2014/main" id="{5A8818F1-77B0-49DB-8CD4-92C20B96E7D4}"/>
              </a:ext>
            </a:extLst>
          </p:cNvPr>
          <p:cNvSpPr txBox="1"/>
          <p:nvPr/>
        </p:nvSpPr>
        <p:spPr>
          <a:xfrm>
            <a:off x="9617685" y="599126"/>
            <a:ext cx="2088679" cy="371512"/>
          </a:xfrm>
          <a:prstGeom prst="rect">
            <a:avLst/>
          </a:prstGeom>
          <a:noFill/>
        </p:spPr>
        <p:txBody>
          <a:bodyPr wrap="square" rtlCol="0">
            <a:spAutoFit/>
          </a:bodyPr>
          <a:lstStyle/>
          <a:p>
            <a:pPr algn="l" rtl="0"/>
            <a:r>
              <a:rPr lang="en-US" sz="1814" dirty="0"/>
              <a:t> </a:t>
            </a:r>
          </a:p>
        </p:txBody>
      </p:sp>
      <p:sp>
        <p:nvSpPr>
          <p:cNvPr id="11" name="Title 9">
            <a:extLst>
              <a:ext uri="{FF2B5EF4-FFF2-40B4-BE49-F238E27FC236}">
                <a16:creationId xmlns:a16="http://schemas.microsoft.com/office/drawing/2014/main" id="{88564449-8483-4E8E-93B3-4A224F6E3423}"/>
              </a:ext>
            </a:extLst>
          </p:cNvPr>
          <p:cNvSpPr>
            <a:spLocks noGrp="1"/>
          </p:cNvSpPr>
          <p:nvPr>
            <p:ph type="title"/>
          </p:nvPr>
        </p:nvSpPr>
        <p:spPr>
          <a:xfrm>
            <a:off x="838200" y="365125"/>
            <a:ext cx="10515600" cy="714375"/>
          </a:xfrm>
        </p:spPr>
        <p:txBody>
          <a:bodyPr/>
          <a:lstStyle/>
          <a:p>
            <a:r>
              <a:rPr lang="en-US" dirty="0"/>
              <a:t>WASH FIT waste management indicators </a:t>
            </a:r>
          </a:p>
        </p:txBody>
      </p:sp>
      <p:sp>
        <p:nvSpPr>
          <p:cNvPr id="12" name="TextBox 11">
            <a:extLst>
              <a:ext uri="{FF2B5EF4-FFF2-40B4-BE49-F238E27FC236}">
                <a16:creationId xmlns:a16="http://schemas.microsoft.com/office/drawing/2014/main" id="{5F6C2EC0-7FE6-4FA7-B356-A82C21633581}"/>
              </a:ext>
            </a:extLst>
          </p:cNvPr>
          <p:cNvSpPr txBox="1"/>
          <p:nvPr/>
        </p:nvSpPr>
        <p:spPr>
          <a:xfrm>
            <a:off x="8671621" y="6073118"/>
            <a:ext cx="3034743" cy="371512"/>
          </a:xfrm>
          <a:prstGeom prst="rect">
            <a:avLst/>
          </a:prstGeom>
          <a:solidFill>
            <a:schemeClr val="tx1"/>
          </a:solidFill>
        </p:spPr>
        <p:txBody>
          <a:bodyPr wrap="square" rtlCol="0">
            <a:spAutoFit/>
          </a:bodyPr>
          <a:lstStyle/>
          <a:p>
            <a:pPr algn="ctr" rtl="0"/>
            <a:r>
              <a:rPr lang="en-US" sz="1814" dirty="0">
                <a:solidFill>
                  <a:schemeClr val="bg1"/>
                </a:solidFill>
                <a:latin typeface="Arial Narrow" panose="020B0606020202030204" pitchFamily="34" charset="0"/>
                <a:cs typeface="Arial" panose="020B0604020202020204" pitchFamily="34" charset="0"/>
              </a:rPr>
              <a:t>Indicators in bold are “essential”</a:t>
            </a:r>
          </a:p>
        </p:txBody>
      </p:sp>
    </p:spTree>
    <p:extLst>
      <p:ext uri="{BB962C8B-B14F-4D97-AF65-F5344CB8AC3E}">
        <p14:creationId xmlns:p14="http://schemas.microsoft.com/office/powerpoint/2010/main" val="484369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27772B3-9DF0-47A0-BB49-9A0A2C3148EF}"/>
              </a:ext>
            </a:extLst>
          </p:cNvPr>
          <p:cNvSpPr>
            <a:spLocks noGrp="1"/>
          </p:cNvSpPr>
          <p:nvPr>
            <p:ph type="title"/>
          </p:nvPr>
        </p:nvSpPr>
        <p:spPr/>
        <p:txBody>
          <a:bodyPr/>
          <a:lstStyle/>
          <a:p>
            <a:r>
              <a:rPr lang="en-US" dirty="0"/>
              <a:t>WASH FIT waste management indicators </a:t>
            </a:r>
          </a:p>
        </p:txBody>
      </p:sp>
      <p:graphicFrame>
        <p:nvGraphicFramePr>
          <p:cNvPr id="5" name="Content Placeholder 4">
            <a:extLst>
              <a:ext uri="{FF2B5EF4-FFF2-40B4-BE49-F238E27FC236}">
                <a16:creationId xmlns:a16="http://schemas.microsoft.com/office/drawing/2014/main" id="{18A86653-71EF-4628-A7EE-C4614F2E83DB}"/>
              </a:ext>
            </a:extLst>
          </p:cNvPr>
          <p:cNvGraphicFramePr>
            <a:graphicFrameLocks noGrp="1"/>
          </p:cNvGraphicFramePr>
          <p:nvPr>
            <p:ph idx="4294967295"/>
            <p:extLst>
              <p:ext uri="{D42A27DB-BD31-4B8C-83A1-F6EECF244321}">
                <p14:modId xmlns:p14="http://schemas.microsoft.com/office/powerpoint/2010/main" val="4037712668"/>
              </p:ext>
            </p:extLst>
          </p:nvPr>
        </p:nvGraphicFramePr>
        <p:xfrm>
          <a:off x="345688" y="1179513"/>
          <a:ext cx="11471970" cy="3593674"/>
        </p:xfrm>
        <a:graphic>
          <a:graphicData uri="http://schemas.openxmlformats.org/drawingml/2006/table">
            <a:tbl>
              <a:tblPr firstRow="1" firstCol="1" bandRow="1">
                <a:tableStyleId>{2D5ABB26-0587-4C30-8999-92F81FD0307C}</a:tableStyleId>
              </a:tblPr>
              <a:tblGrid>
                <a:gridCol w="545087">
                  <a:extLst>
                    <a:ext uri="{9D8B030D-6E8A-4147-A177-3AD203B41FA5}">
                      <a16:colId xmlns:a16="http://schemas.microsoft.com/office/drawing/2014/main" val="506348924"/>
                    </a:ext>
                  </a:extLst>
                </a:gridCol>
                <a:gridCol w="9827347">
                  <a:extLst>
                    <a:ext uri="{9D8B030D-6E8A-4147-A177-3AD203B41FA5}">
                      <a16:colId xmlns:a16="http://schemas.microsoft.com/office/drawing/2014/main" val="3040507975"/>
                    </a:ext>
                  </a:extLst>
                </a:gridCol>
                <a:gridCol w="1099536">
                  <a:extLst>
                    <a:ext uri="{9D8B030D-6E8A-4147-A177-3AD203B41FA5}">
                      <a16:colId xmlns:a16="http://schemas.microsoft.com/office/drawing/2014/main" val="4135360055"/>
                    </a:ext>
                  </a:extLst>
                </a:gridCol>
              </a:tblGrid>
              <a:tr h="1105746">
                <a:tc>
                  <a:txBody>
                    <a:bodyPr/>
                    <a:lstStyle/>
                    <a:p>
                      <a:pPr marL="0" marR="0" algn="ctr">
                        <a:spcBef>
                          <a:spcPts val="0"/>
                        </a:spcBef>
                        <a:spcAft>
                          <a:spcPts val="0"/>
                        </a:spcAft>
                      </a:pPr>
                      <a:r>
                        <a:rPr lang="en-GB" sz="1800" dirty="0">
                          <a:solidFill>
                            <a:srgbClr val="09164D"/>
                          </a:solidFill>
                          <a:effectLst/>
                          <a:latin typeface="Arial Narrow" panose="020B0606020202030204" pitchFamily="34" charset="0"/>
                        </a:rPr>
                        <a:t>10</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[On-site treatment only] </a:t>
                      </a:r>
                      <a:br>
                        <a:rPr lang="en-GB" sz="1800" dirty="0">
                          <a:solidFill>
                            <a:srgbClr val="09164D"/>
                          </a:solidFill>
                          <a:effectLst/>
                          <a:latin typeface="Arial Narrow" panose="020B0606020202030204" pitchFamily="34" charset="0"/>
                        </a:rPr>
                      </a:br>
                      <a:r>
                        <a:rPr lang="en-GB" sz="1800" dirty="0">
                          <a:solidFill>
                            <a:srgbClr val="09164D"/>
                          </a:solidFill>
                          <a:effectLst/>
                          <a:latin typeface="Arial Narrow" panose="020B0606020202030204" pitchFamily="34" charset="0"/>
                        </a:rPr>
                        <a:t>Waste treatment technology (incinerator or alternative treatment technology) for the treatment of infectious and sharp waste is built to the appropriate standards, well-maintained, functional and of a sufficient capacity for waste generated</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Treatment </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630933"/>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rPr>
                        <a:t>11</a:t>
                      </a:r>
                      <a:endParaRPr lang="en-US" sz="1800" i="1">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[On-site treatment only] </a:t>
                      </a:r>
                      <a:br>
                        <a:rPr lang="en-GB" sz="1800" dirty="0">
                          <a:solidFill>
                            <a:srgbClr val="09164D"/>
                          </a:solidFill>
                          <a:effectLst/>
                          <a:latin typeface="Arial Narrow" panose="020B0606020202030204" pitchFamily="34" charset="0"/>
                        </a:rPr>
                      </a:br>
                      <a:r>
                        <a:rPr lang="en-GB" sz="1800" dirty="0">
                          <a:solidFill>
                            <a:srgbClr val="09164D"/>
                          </a:solidFill>
                          <a:effectLst/>
                          <a:latin typeface="Arial Narrow" panose="020B0606020202030204" pitchFamily="34" charset="0"/>
                        </a:rPr>
                        <a:t>Sufficient energy/fuel is available for incineration or alternative treatment technologies </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Treatment</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4399"/>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rPr>
                        <a:t>12</a:t>
                      </a:r>
                      <a:endParaRPr lang="en-US" sz="1800" i="1">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Waste is collected for off-site treatment safely and regularly and sent to an appropriate, licensed waste treatment facility</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Treatment</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4329674"/>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rPr>
                        <a:t>13</a:t>
                      </a:r>
                      <a:endParaRPr lang="en-US" sz="1800" i="1">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Functional burial pit/ fenced waste dump or municipal pick-up available for disposal of non-infectious (non-hazardous/ general) waste</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Disposal</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907659"/>
                  </a:ext>
                </a:extLst>
              </a:tr>
              <a:tr h="829309">
                <a:tc>
                  <a:txBody>
                    <a:bodyPr/>
                    <a:lstStyle/>
                    <a:p>
                      <a:pPr marL="0" marR="0" algn="ctr">
                        <a:spcBef>
                          <a:spcPts val="0"/>
                        </a:spcBef>
                        <a:spcAft>
                          <a:spcPts val="0"/>
                        </a:spcAft>
                      </a:pPr>
                      <a:r>
                        <a:rPr lang="en-GB" sz="1800">
                          <a:solidFill>
                            <a:srgbClr val="09164D"/>
                          </a:solidFill>
                          <a:effectLst/>
                          <a:latin typeface="Arial Narrow" panose="020B0606020202030204" pitchFamily="34" charset="0"/>
                        </a:rPr>
                        <a:t>14</a:t>
                      </a:r>
                      <a:endParaRPr lang="en-US" sz="1800" i="1">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[On-site treatment &amp; disposal only; Where there is a risk of flooding]</a:t>
                      </a:r>
                      <a:br>
                        <a:rPr lang="en-GB" sz="1800" dirty="0">
                          <a:solidFill>
                            <a:srgbClr val="09164D"/>
                          </a:solidFill>
                          <a:effectLst/>
                          <a:latin typeface="Arial Narrow" panose="020B0606020202030204" pitchFamily="34" charset="0"/>
                        </a:rPr>
                      </a:br>
                      <a:r>
                        <a:rPr lang="en-GB" sz="1800" dirty="0">
                          <a:solidFill>
                            <a:srgbClr val="09164D"/>
                          </a:solidFill>
                          <a:effectLst/>
                          <a:latin typeface="Arial Narrow" panose="020B0606020202030204" pitchFamily="34" charset="0"/>
                        </a:rPr>
                        <a:t>Waste pit(s) are built to withstand climate-related events and emergencies (e.g. flooding) and/or there is a backup waste storage site available</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Disposal</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18284382"/>
                  </a:ext>
                </a:extLst>
              </a:tr>
            </a:tbl>
          </a:graphicData>
        </a:graphic>
      </p:graphicFrame>
      <p:sp>
        <p:nvSpPr>
          <p:cNvPr id="13" name="TextBox 12">
            <a:extLst>
              <a:ext uri="{FF2B5EF4-FFF2-40B4-BE49-F238E27FC236}">
                <a16:creationId xmlns:a16="http://schemas.microsoft.com/office/drawing/2014/main" id="{5A8818F1-77B0-49DB-8CD4-92C20B96E7D4}"/>
              </a:ext>
            </a:extLst>
          </p:cNvPr>
          <p:cNvSpPr txBox="1"/>
          <p:nvPr/>
        </p:nvSpPr>
        <p:spPr>
          <a:xfrm>
            <a:off x="9617685" y="599126"/>
            <a:ext cx="2088679" cy="371512"/>
          </a:xfrm>
          <a:prstGeom prst="rect">
            <a:avLst/>
          </a:prstGeom>
          <a:noFill/>
        </p:spPr>
        <p:txBody>
          <a:bodyPr wrap="square" rtlCol="0">
            <a:spAutoFit/>
          </a:bodyPr>
          <a:lstStyle/>
          <a:p>
            <a:pPr algn="l" rtl="0"/>
            <a:r>
              <a:rPr lang="en-US" sz="1814" dirty="0"/>
              <a:t> </a:t>
            </a:r>
          </a:p>
        </p:txBody>
      </p:sp>
      <p:sp>
        <p:nvSpPr>
          <p:cNvPr id="6" name="TextBox 5">
            <a:extLst>
              <a:ext uri="{FF2B5EF4-FFF2-40B4-BE49-F238E27FC236}">
                <a16:creationId xmlns:a16="http://schemas.microsoft.com/office/drawing/2014/main" id="{BD9C9941-B7BD-478D-8BD8-3AAE67059D3F}"/>
              </a:ext>
            </a:extLst>
          </p:cNvPr>
          <p:cNvSpPr txBox="1"/>
          <p:nvPr/>
        </p:nvSpPr>
        <p:spPr>
          <a:xfrm>
            <a:off x="8671621" y="6073118"/>
            <a:ext cx="3034743" cy="371512"/>
          </a:xfrm>
          <a:prstGeom prst="rect">
            <a:avLst/>
          </a:prstGeom>
          <a:solidFill>
            <a:schemeClr val="tx1"/>
          </a:solidFill>
        </p:spPr>
        <p:txBody>
          <a:bodyPr wrap="square" rtlCol="0">
            <a:spAutoFit/>
          </a:bodyPr>
          <a:lstStyle/>
          <a:p>
            <a:pPr algn="ctr" rtl="0"/>
            <a:r>
              <a:rPr lang="en-US" sz="1814" dirty="0">
                <a:solidFill>
                  <a:schemeClr val="bg1"/>
                </a:solidFill>
                <a:latin typeface="Arial Narrow" panose="020B0606020202030204" pitchFamily="34" charset="0"/>
                <a:cs typeface="Arial" panose="020B0604020202020204" pitchFamily="34" charset="0"/>
              </a:rPr>
              <a:t>Indicators in bold are “essential”</a:t>
            </a:r>
          </a:p>
        </p:txBody>
      </p:sp>
      <p:sp>
        <p:nvSpPr>
          <p:cNvPr id="3" name="Slide Number Placeholder 2">
            <a:extLst>
              <a:ext uri="{FF2B5EF4-FFF2-40B4-BE49-F238E27FC236}">
                <a16:creationId xmlns:a16="http://schemas.microsoft.com/office/drawing/2014/main" id="{FF420CC1-DCD5-4C90-8D03-F1D3A6D5712D}"/>
              </a:ext>
            </a:extLst>
          </p:cNvPr>
          <p:cNvSpPr>
            <a:spLocks noGrp="1"/>
          </p:cNvSpPr>
          <p:nvPr>
            <p:ph type="sldNum" sz="quarter" idx="12"/>
          </p:nvPr>
        </p:nvSpPr>
        <p:spPr/>
        <p:txBody>
          <a:bodyPr/>
          <a:lstStyle/>
          <a:p>
            <a:fld id="{2D0AA5EB-64AB-BF41-92BE-B61D8618F692}" type="slidenum">
              <a:rPr lang="it-IT" smtClean="0">
                <a:solidFill>
                  <a:schemeClr val="tx1"/>
                </a:solidFill>
              </a:rPr>
              <a:t>44</a:t>
            </a:fld>
            <a:endParaRPr lang="it-IT" dirty="0">
              <a:solidFill>
                <a:schemeClr val="tx1"/>
              </a:solidFill>
            </a:endParaRPr>
          </a:p>
        </p:txBody>
      </p:sp>
    </p:spTree>
    <p:extLst>
      <p:ext uri="{BB962C8B-B14F-4D97-AF65-F5344CB8AC3E}">
        <p14:creationId xmlns:p14="http://schemas.microsoft.com/office/powerpoint/2010/main" val="1041239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27772B3-9DF0-47A0-BB49-9A0A2C3148EF}"/>
              </a:ext>
            </a:extLst>
          </p:cNvPr>
          <p:cNvSpPr>
            <a:spLocks noGrp="1"/>
          </p:cNvSpPr>
          <p:nvPr>
            <p:ph type="title"/>
          </p:nvPr>
        </p:nvSpPr>
        <p:spPr/>
        <p:txBody>
          <a:bodyPr/>
          <a:lstStyle/>
          <a:p>
            <a:r>
              <a:rPr lang="en-US" dirty="0"/>
              <a:t>WASH FIT waste management indicators </a:t>
            </a:r>
          </a:p>
        </p:txBody>
      </p:sp>
      <p:sp>
        <p:nvSpPr>
          <p:cNvPr id="2" name="Slide Number Placeholder 1">
            <a:extLst>
              <a:ext uri="{FF2B5EF4-FFF2-40B4-BE49-F238E27FC236}">
                <a16:creationId xmlns:a16="http://schemas.microsoft.com/office/drawing/2014/main" id="{D5C2BF4F-4904-4A73-9996-2C45F1DF5C2B}"/>
              </a:ext>
            </a:extLst>
          </p:cNvPr>
          <p:cNvSpPr>
            <a:spLocks noGrp="1"/>
          </p:cNvSpPr>
          <p:nvPr>
            <p:ph type="sldNum" sz="quarter" idx="12"/>
          </p:nvPr>
        </p:nvSpPr>
        <p:spPr/>
        <p:txBody>
          <a:bodyPr/>
          <a:lstStyle/>
          <a:p>
            <a:fld id="{A74CE0EA-F3B5-4684-BA10-C594598FDB9C}" type="slidenum">
              <a:rPr lang="en-GB" smtClean="0">
                <a:solidFill>
                  <a:prstClr val="black"/>
                </a:solidFill>
              </a:rPr>
              <a:pPr/>
              <a:t>45</a:t>
            </a:fld>
            <a:endParaRPr lang="en-GB">
              <a:solidFill>
                <a:prstClr val="black"/>
              </a:solidFill>
            </a:endParaRPr>
          </a:p>
        </p:txBody>
      </p:sp>
      <p:graphicFrame>
        <p:nvGraphicFramePr>
          <p:cNvPr id="5" name="Content Placeholder 4">
            <a:extLst>
              <a:ext uri="{FF2B5EF4-FFF2-40B4-BE49-F238E27FC236}">
                <a16:creationId xmlns:a16="http://schemas.microsoft.com/office/drawing/2014/main" id="{18A86653-71EF-4628-A7EE-C4614F2E83DB}"/>
              </a:ext>
            </a:extLst>
          </p:cNvPr>
          <p:cNvGraphicFramePr>
            <a:graphicFrameLocks noGrp="1"/>
          </p:cNvGraphicFramePr>
          <p:nvPr>
            <p:ph idx="4294967295"/>
            <p:extLst>
              <p:ext uri="{D42A27DB-BD31-4B8C-83A1-F6EECF244321}">
                <p14:modId xmlns:p14="http://schemas.microsoft.com/office/powerpoint/2010/main" val="173049064"/>
              </p:ext>
            </p:extLst>
          </p:nvPr>
        </p:nvGraphicFramePr>
        <p:xfrm>
          <a:off x="345688" y="1179513"/>
          <a:ext cx="11471971" cy="3593674"/>
        </p:xfrm>
        <a:graphic>
          <a:graphicData uri="http://schemas.openxmlformats.org/drawingml/2006/table">
            <a:tbl>
              <a:tblPr firstRow="1" firstCol="1" bandRow="1">
                <a:tableStyleId>{2D5ABB26-0587-4C30-8999-92F81FD0307C}</a:tableStyleId>
              </a:tblPr>
              <a:tblGrid>
                <a:gridCol w="545087">
                  <a:extLst>
                    <a:ext uri="{9D8B030D-6E8A-4147-A177-3AD203B41FA5}">
                      <a16:colId xmlns:a16="http://schemas.microsoft.com/office/drawing/2014/main" val="506348924"/>
                    </a:ext>
                  </a:extLst>
                </a:gridCol>
                <a:gridCol w="9604701">
                  <a:extLst>
                    <a:ext uri="{9D8B030D-6E8A-4147-A177-3AD203B41FA5}">
                      <a16:colId xmlns:a16="http://schemas.microsoft.com/office/drawing/2014/main" val="3040507975"/>
                    </a:ext>
                  </a:extLst>
                </a:gridCol>
                <a:gridCol w="1322183">
                  <a:extLst>
                    <a:ext uri="{9D8B030D-6E8A-4147-A177-3AD203B41FA5}">
                      <a16:colId xmlns:a16="http://schemas.microsoft.com/office/drawing/2014/main" val="4135360055"/>
                    </a:ext>
                  </a:extLst>
                </a:gridCol>
              </a:tblGrid>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rPr>
                        <a:t>15</a:t>
                      </a:r>
                      <a:endParaRPr lang="en-US" sz="1800" i="1">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[On-site; where incineration is used]</a:t>
                      </a:r>
                      <a:br>
                        <a:rPr lang="en-GB" sz="1800" dirty="0">
                          <a:solidFill>
                            <a:srgbClr val="09164D"/>
                          </a:solidFill>
                          <a:effectLst/>
                          <a:latin typeface="Arial Narrow" panose="020B0606020202030204" pitchFamily="34" charset="0"/>
                        </a:rPr>
                      </a:br>
                      <a:r>
                        <a:rPr lang="en-GB" sz="1800" dirty="0">
                          <a:solidFill>
                            <a:srgbClr val="09164D"/>
                          </a:solidFill>
                          <a:effectLst/>
                          <a:latin typeface="Arial Narrow" panose="020B0606020202030204" pitchFamily="34" charset="0"/>
                        </a:rPr>
                        <a:t>Dedicated ash pits are available for disposing of ash from incineration </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Disposal</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483967"/>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rPr>
                        <a:t>16</a:t>
                      </a:r>
                      <a:endParaRPr lang="en-US" sz="1800" i="1">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Anatomical/ pathological waste is put in a dedicated pathological waste pit/ burnt in a crematory or buried in a cemetery. </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Disposal</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2503814"/>
                  </a:ext>
                </a:extLst>
              </a:tr>
              <a:tr h="829309">
                <a:tc>
                  <a:txBody>
                    <a:bodyPr/>
                    <a:lstStyle/>
                    <a:p>
                      <a:pPr marL="0" marR="0" algn="ctr">
                        <a:spcBef>
                          <a:spcPts val="0"/>
                        </a:spcBef>
                        <a:spcAft>
                          <a:spcPts val="0"/>
                        </a:spcAft>
                      </a:pPr>
                      <a:r>
                        <a:rPr lang="en-GB" sz="1800">
                          <a:solidFill>
                            <a:srgbClr val="09164D"/>
                          </a:solidFill>
                          <a:effectLst/>
                          <a:latin typeface="Arial Narrow" panose="020B0606020202030204" pitchFamily="34" charset="0"/>
                        </a:rPr>
                        <a:t>17</a:t>
                      </a:r>
                      <a:endParaRPr lang="en-US" sz="1800" i="1">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Pharmaceutical waste is treated and disposed of safely either at a centrally managed safe treatment &amp; disposal facility (i.e. off-site) or sent back to the manufacturer or incinerated by industries using high temperature kilns. </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Pharmaceutical waste </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795761"/>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rPr>
                        <a:t>18</a:t>
                      </a:r>
                      <a:endParaRPr lang="en-US" sz="1800" i="1">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A member of staff is adequately trained for management and oversight of health care waste and carries out his/her duties to the appropriate professional standards</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Personnel</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942016"/>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rPr>
                        <a:t>19</a:t>
                      </a:r>
                      <a:endParaRPr lang="en-US" sz="1800" i="1">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Staff who handle or dispose of waste and health care workers are vaccinated against Hepatitis B (and any other recommended vaccinations, according to national guidelines) </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Personnel</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52188"/>
                  </a:ext>
                </a:extLst>
              </a:tr>
              <a:tr h="552873">
                <a:tc>
                  <a:txBody>
                    <a:bodyPr/>
                    <a:lstStyle/>
                    <a:p>
                      <a:pPr marL="0" marR="0" algn="ctr">
                        <a:spcBef>
                          <a:spcPts val="0"/>
                        </a:spcBef>
                        <a:spcAft>
                          <a:spcPts val="0"/>
                        </a:spcAft>
                      </a:pPr>
                      <a:r>
                        <a:rPr lang="en-GB" sz="1800">
                          <a:solidFill>
                            <a:srgbClr val="09164D"/>
                          </a:solidFill>
                          <a:effectLst/>
                          <a:latin typeface="Arial Narrow" panose="020B0606020202030204" pitchFamily="34" charset="0"/>
                        </a:rPr>
                        <a:t>20</a:t>
                      </a:r>
                      <a:endParaRPr lang="en-US" sz="1800" i="1">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GB" sz="1800" dirty="0">
                          <a:solidFill>
                            <a:srgbClr val="09164D"/>
                          </a:solidFill>
                          <a:effectLst/>
                          <a:latin typeface="Arial Narrow" panose="020B0606020202030204" pitchFamily="34" charset="0"/>
                        </a:rPr>
                        <a:t>[When demand increases due to outbreaks or climate-related events]</a:t>
                      </a:r>
                      <a:br>
                        <a:rPr lang="en-GB" sz="1800" dirty="0">
                          <a:solidFill>
                            <a:srgbClr val="09164D"/>
                          </a:solidFill>
                          <a:effectLst/>
                          <a:latin typeface="Arial Narrow" panose="020B0606020202030204" pitchFamily="34" charset="0"/>
                        </a:rPr>
                      </a:br>
                      <a:r>
                        <a:rPr lang="en-GB" sz="1800" dirty="0">
                          <a:solidFill>
                            <a:srgbClr val="09164D"/>
                          </a:solidFill>
                          <a:effectLst/>
                          <a:latin typeface="Arial Narrow" panose="020B0606020202030204" pitchFamily="34" charset="0"/>
                        </a:rPr>
                        <a:t>Strategies to deal with additional waste are employed when demand increases</a:t>
                      </a:r>
                      <a:endParaRPr lang="en-US" sz="18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GB" sz="1500" dirty="0">
                          <a:solidFill>
                            <a:srgbClr val="09164D"/>
                          </a:solidFill>
                          <a:effectLst/>
                          <a:latin typeface="Arial Narrow" panose="020B0606020202030204" pitchFamily="34" charset="0"/>
                        </a:rPr>
                        <a:t>Emergency preparedness </a:t>
                      </a:r>
                      <a:endParaRPr lang="en-US" sz="1500" i="1" dirty="0">
                        <a:solidFill>
                          <a:srgbClr val="09164D"/>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5479003"/>
                  </a:ext>
                </a:extLst>
              </a:tr>
            </a:tbl>
          </a:graphicData>
        </a:graphic>
      </p:graphicFrame>
      <p:sp>
        <p:nvSpPr>
          <p:cNvPr id="13" name="TextBox 12">
            <a:extLst>
              <a:ext uri="{FF2B5EF4-FFF2-40B4-BE49-F238E27FC236}">
                <a16:creationId xmlns:a16="http://schemas.microsoft.com/office/drawing/2014/main" id="{5A8818F1-77B0-49DB-8CD4-92C20B96E7D4}"/>
              </a:ext>
            </a:extLst>
          </p:cNvPr>
          <p:cNvSpPr txBox="1"/>
          <p:nvPr/>
        </p:nvSpPr>
        <p:spPr>
          <a:xfrm>
            <a:off x="9617685" y="599126"/>
            <a:ext cx="2088679" cy="371512"/>
          </a:xfrm>
          <a:prstGeom prst="rect">
            <a:avLst/>
          </a:prstGeom>
          <a:noFill/>
        </p:spPr>
        <p:txBody>
          <a:bodyPr wrap="square" rtlCol="0">
            <a:spAutoFit/>
          </a:bodyPr>
          <a:lstStyle/>
          <a:p>
            <a:pPr algn="l" rtl="0"/>
            <a:r>
              <a:rPr lang="en-US" sz="1814" dirty="0"/>
              <a:t> </a:t>
            </a:r>
          </a:p>
        </p:txBody>
      </p:sp>
      <p:sp>
        <p:nvSpPr>
          <p:cNvPr id="7" name="TextBox 6">
            <a:extLst>
              <a:ext uri="{FF2B5EF4-FFF2-40B4-BE49-F238E27FC236}">
                <a16:creationId xmlns:a16="http://schemas.microsoft.com/office/drawing/2014/main" id="{0E45442C-F259-49F1-9C91-EC7EE6995D5A}"/>
              </a:ext>
            </a:extLst>
          </p:cNvPr>
          <p:cNvSpPr txBox="1"/>
          <p:nvPr/>
        </p:nvSpPr>
        <p:spPr>
          <a:xfrm>
            <a:off x="8671621" y="6073118"/>
            <a:ext cx="3034743" cy="371512"/>
          </a:xfrm>
          <a:prstGeom prst="rect">
            <a:avLst/>
          </a:prstGeom>
          <a:solidFill>
            <a:schemeClr val="tx1"/>
          </a:solidFill>
        </p:spPr>
        <p:txBody>
          <a:bodyPr wrap="square" rtlCol="0">
            <a:spAutoFit/>
          </a:bodyPr>
          <a:lstStyle/>
          <a:p>
            <a:pPr algn="ctr" rtl="0"/>
            <a:r>
              <a:rPr lang="en-US" sz="1814" dirty="0">
                <a:solidFill>
                  <a:schemeClr val="bg1"/>
                </a:solidFill>
                <a:latin typeface="Arial Narrow" panose="020B0606020202030204" pitchFamily="34" charset="0"/>
                <a:cs typeface="Arial" panose="020B0604020202020204" pitchFamily="34" charset="0"/>
              </a:rPr>
              <a:t>Indicators in bold are “essential”</a:t>
            </a:r>
          </a:p>
        </p:txBody>
      </p:sp>
    </p:spTree>
    <p:extLst>
      <p:ext uri="{BB962C8B-B14F-4D97-AF65-F5344CB8AC3E}">
        <p14:creationId xmlns:p14="http://schemas.microsoft.com/office/powerpoint/2010/main" val="2800345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a:t>Further reading </a:t>
            </a:r>
          </a:p>
        </p:txBody>
      </p:sp>
      <p:sp>
        <p:nvSpPr>
          <p:cNvPr id="8" name="Inhaltsplatzhalter 7">
            <a:extLst>
              <a:ext uri="{FF2B5EF4-FFF2-40B4-BE49-F238E27FC236}">
                <a16:creationId xmlns:a16="http://schemas.microsoft.com/office/drawing/2014/main" id="{CBFA2C59-2569-46F7-967A-99A1A0A87E03}"/>
              </a:ext>
            </a:extLst>
          </p:cNvPr>
          <p:cNvSpPr>
            <a:spLocks noGrp="1"/>
          </p:cNvSpPr>
          <p:nvPr>
            <p:ph type="body" sz="quarter" idx="16"/>
          </p:nvPr>
        </p:nvSpPr>
        <p:spPr>
          <a:xfrm>
            <a:off x="838200" y="1123667"/>
            <a:ext cx="10762129" cy="4973466"/>
          </a:xfrm>
        </p:spPr>
        <p:txBody>
          <a:bodyPr>
            <a:noAutofit/>
          </a:bodyPr>
          <a:lstStyle/>
          <a:p>
            <a:pPr>
              <a:spcAft>
                <a:spcPts val="453"/>
              </a:spcAft>
            </a:pPr>
            <a:r>
              <a:rPr lang="en-US" sz="1300" dirty="0"/>
              <a:t>UNEP (2003). </a:t>
            </a:r>
            <a:r>
              <a:rPr lang="en-US" sz="1300" i="1" dirty="0"/>
              <a:t>Technical guidelines on the environmentally sound management of biomedical and healthcare waste.</a:t>
            </a:r>
            <a:r>
              <a:rPr lang="en-US" sz="1300" dirty="0"/>
              <a:t> </a:t>
            </a:r>
            <a:r>
              <a:rPr lang="en-US" sz="1300" dirty="0">
                <a:hlinkClick r:id="rId3"/>
              </a:rPr>
              <a:t>http://archive.basel.int/pub/techguid/tech-biomedical.pdf</a:t>
            </a:r>
            <a:r>
              <a:rPr lang="en-US" sz="1300" dirty="0"/>
              <a:t>  </a:t>
            </a:r>
          </a:p>
          <a:p>
            <a:pPr>
              <a:spcBef>
                <a:spcPts val="0"/>
              </a:spcBef>
              <a:spcAft>
                <a:spcPts val="453"/>
              </a:spcAft>
            </a:pPr>
            <a:r>
              <a:rPr lang="en-US" sz="1300" dirty="0"/>
              <a:t>UNEP (2007). </a:t>
            </a:r>
            <a:r>
              <a:rPr lang="en-US" sz="1300" i="1" dirty="0"/>
              <a:t>Guidelines on best available techniques and provisional guidance on best environmental practices relevant to Article 5 and Annex C of the Stockholm Convention on Persistent Organic Pollutant. </a:t>
            </a:r>
            <a:r>
              <a:rPr lang="en-US" sz="1300" dirty="0">
                <a:hlinkClick r:id="rId4"/>
              </a:rPr>
              <a:t>http://chm.pops.int/Implementation/BATandBEP/BATBEPGuidelinesArticle5/tabid/187/Default.aspx</a:t>
            </a:r>
            <a:r>
              <a:rPr lang="en-US" sz="1300" dirty="0"/>
              <a:t>  </a:t>
            </a:r>
          </a:p>
          <a:p>
            <a:r>
              <a:rPr lang="en-US" sz="1300" dirty="0"/>
              <a:t>WHO (2003).</a:t>
            </a:r>
            <a:r>
              <a:rPr lang="en-US" sz="1300" i="1" dirty="0"/>
              <a:t> Aide-memoire for a strategy to protect health workers from infection with bloodborne viruses. </a:t>
            </a:r>
            <a:r>
              <a:rPr lang="en-GB" sz="1300" dirty="0">
                <a:hlinkClick r:id="rId5"/>
              </a:rPr>
              <a:t>https://apps.who.int/iris/handle/10665/68354</a:t>
            </a:r>
            <a:r>
              <a:rPr lang="en-GB" sz="1300" dirty="0"/>
              <a:t> </a:t>
            </a:r>
          </a:p>
          <a:p>
            <a:pPr marL="0">
              <a:spcBef>
                <a:spcPts val="0"/>
              </a:spcBef>
              <a:spcAft>
                <a:spcPts val="453"/>
              </a:spcAft>
            </a:pPr>
            <a:r>
              <a:rPr lang="en-GB" sz="1300" dirty="0">
                <a:ea typeface="Times New Roman" panose="02020603050405020304" pitchFamily="18" charset="0"/>
              </a:rPr>
              <a:t>WHO (2014). </a:t>
            </a:r>
            <a:r>
              <a:rPr lang="en-GB" sz="1300" i="1" dirty="0">
                <a:ea typeface="Times New Roman" panose="02020603050405020304" pitchFamily="18" charset="0"/>
              </a:rPr>
              <a:t>Safe management of wastes from health care activities.</a:t>
            </a:r>
            <a:r>
              <a:rPr lang="en-GB" sz="1300" dirty="0">
                <a:ea typeface="Times New Roman" panose="02020603050405020304" pitchFamily="18" charset="0"/>
              </a:rPr>
              <a:t> Second Edition.</a:t>
            </a:r>
            <a:r>
              <a:rPr lang="en-GB" sz="1300" dirty="0">
                <a:solidFill>
                  <a:srgbClr val="000000"/>
                </a:solidFill>
                <a:ea typeface="Times New Roman" panose="02020603050405020304" pitchFamily="18" charset="0"/>
              </a:rPr>
              <a:t> </a:t>
            </a:r>
            <a:r>
              <a:rPr lang="en-GB" sz="1300" u="sng" dirty="0">
                <a:solidFill>
                  <a:srgbClr val="0000FF"/>
                </a:solidFill>
                <a:ea typeface="Times New Roman" panose="02020603050405020304" pitchFamily="18" charset="0"/>
                <a:hlinkClick r:id="rId6"/>
              </a:rPr>
              <a:t>https://www.who.int/publications/i/item/9789241548564</a:t>
            </a:r>
            <a:r>
              <a:rPr lang="en-GB" sz="1300" u="sng" dirty="0">
                <a:ea typeface="Times New Roman" panose="02020603050405020304" pitchFamily="18" charset="0"/>
              </a:rPr>
              <a:t>   </a:t>
            </a:r>
            <a:endParaRPr lang="en-US" sz="1300" dirty="0">
              <a:ea typeface="Times New Roman" panose="02020603050405020304" pitchFamily="18" charset="0"/>
            </a:endParaRPr>
          </a:p>
          <a:p>
            <a:pPr marL="0">
              <a:spcBef>
                <a:spcPts val="0"/>
              </a:spcBef>
              <a:spcAft>
                <a:spcPts val="453"/>
              </a:spcAft>
            </a:pPr>
            <a:r>
              <a:rPr lang="en-GB" sz="1300" dirty="0">
                <a:ea typeface="Times New Roman" panose="02020603050405020304" pitchFamily="18" charset="0"/>
              </a:rPr>
              <a:t>WHO (2017). </a:t>
            </a:r>
            <a:r>
              <a:rPr lang="en-GB" sz="1300" i="1" dirty="0">
                <a:ea typeface="Times New Roman" panose="02020603050405020304" pitchFamily="18" charset="0"/>
              </a:rPr>
              <a:t>Safe management of wastes from health care activities: a summary.</a:t>
            </a:r>
            <a:r>
              <a:rPr lang="en-GB" sz="1300" dirty="0">
                <a:solidFill>
                  <a:srgbClr val="000000"/>
                </a:solidFill>
                <a:ea typeface="Times New Roman" panose="02020603050405020304" pitchFamily="18" charset="0"/>
              </a:rPr>
              <a:t> </a:t>
            </a:r>
            <a:r>
              <a:rPr lang="en-GB" sz="1300" u="sng" dirty="0">
                <a:solidFill>
                  <a:srgbClr val="0000FF"/>
                </a:solidFill>
                <a:ea typeface="Times New Roman" panose="02020603050405020304" pitchFamily="18" charset="0"/>
                <a:hlinkClick r:id="rId7"/>
              </a:rPr>
              <a:t>https://apps.who.int/iris/handle/10665/259491</a:t>
            </a:r>
            <a:r>
              <a:rPr lang="en-GB" sz="1300" u="sng" dirty="0">
                <a:ea typeface="Times New Roman" panose="02020603050405020304" pitchFamily="18" charset="0"/>
              </a:rPr>
              <a:t>  </a:t>
            </a:r>
            <a:endParaRPr lang="en-US" sz="1300" u="sng" dirty="0">
              <a:ea typeface="Times New Roman" panose="02020603050405020304" pitchFamily="18" charset="0"/>
            </a:endParaRPr>
          </a:p>
          <a:p>
            <a:pPr marL="0">
              <a:spcBef>
                <a:spcPts val="0"/>
              </a:spcBef>
              <a:spcAft>
                <a:spcPts val="453"/>
              </a:spcAft>
            </a:pPr>
            <a:r>
              <a:rPr lang="en-GB" sz="1300" dirty="0">
                <a:ea typeface="Times New Roman" panose="02020603050405020304" pitchFamily="18" charset="0"/>
              </a:rPr>
              <a:t>WHO (2019). </a:t>
            </a:r>
            <a:r>
              <a:rPr lang="en-GB" sz="1300" i="1" dirty="0">
                <a:ea typeface="Times New Roman" panose="02020603050405020304" pitchFamily="18" charset="0"/>
              </a:rPr>
              <a:t>Overview of treatment technologies for infectious and sharp waste from health care facilities</a:t>
            </a:r>
            <a:r>
              <a:rPr lang="en-GB" sz="1300" dirty="0">
                <a:ea typeface="Times New Roman" panose="02020603050405020304" pitchFamily="18" charset="0"/>
              </a:rPr>
              <a:t>. </a:t>
            </a:r>
            <a:r>
              <a:rPr lang="en-GB" sz="1300" u="sng" dirty="0">
                <a:solidFill>
                  <a:srgbClr val="0000FF"/>
                </a:solidFill>
                <a:ea typeface="Times New Roman" panose="02020603050405020304" pitchFamily="18" charset="0"/>
                <a:hlinkClick r:id="rId8"/>
              </a:rPr>
              <a:t>https://apps.who.int/iris/handle/10665/328146</a:t>
            </a:r>
            <a:r>
              <a:rPr lang="en-GB" sz="1300" u="sng" dirty="0">
                <a:ea typeface="Times New Roman" panose="02020603050405020304" pitchFamily="18" charset="0"/>
              </a:rPr>
              <a:t> </a:t>
            </a:r>
          </a:p>
          <a:p>
            <a:pPr>
              <a:spcBef>
                <a:spcPts val="0"/>
              </a:spcBef>
              <a:spcAft>
                <a:spcPts val="453"/>
              </a:spcAft>
            </a:pPr>
            <a:r>
              <a:rPr lang="en-GB" sz="1300" dirty="0">
                <a:ea typeface="Times New Roman" panose="02020603050405020304" pitchFamily="18" charset="0"/>
              </a:rPr>
              <a:t>UNDP/WHO/HCWH/GEF Green Healthcare Waste website </a:t>
            </a:r>
            <a:r>
              <a:rPr lang="en-GB" sz="1300" u="sng" dirty="0">
                <a:solidFill>
                  <a:srgbClr val="0000FF"/>
                </a:solidFill>
                <a:ea typeface="Times New Roman" panose="02020603050405020304" pitchFamily="18" charset="0"/>
                <a:hlinkClick r:id="rId9"/>
              </a:rPr>
              <a:t>https://greenhealthcarewaste.org/</a:t>
            </a:r>
            <a:r>
              <a:rPr lang="en-GB" sz="1300" dirty="0">
                <a:ea typeface="Times New Roman" panose="02020603050405020304" pitchFamily="18" charset="0"/>
              </a:rPr>
              <a:t> </a:t>
            </a:r>
          </a:p>
          <a:p>
            <a:r>
              <a:rPr lang="en-GB" sz="1300" dirty="0">
                <a:ea typeface="Times New Roman" panose="02020603050405020304" pitchFamily="18" charset="0"/>
              </a:rPr>
              <a:t>WHO (2020). </a:t>
            </a:r>
            <a:r>
              <a:rPr lang="en-GB" sz="1300" i="1" dirty="0"/>
              <a:t>Water, sanitation, hygiene, and waste management for SARS-CoV-2, the virus that causes COVID-19. Interim guidance. </a:t>
            </a:r>
            <a:r>
              <a:rPr lang="en-GB" sz="1300" i="1" dirty="0">
                <a:hlinkClick r:id="rId10"/>
              </a:rPr>
              <a:t>https://www.who.int/publications/i/item/WHO-2019-nCoV-IPC-WASH-2020.4</a:t>
            </a:r>
            <a:r>
              <a:rPr lang="en-GB" sz="1300" i="1" dirty="0"/>
              <a:t> </a:t>
            </a:r>
          </a:p>
          <a:p>
            <a:r>
              <a:rPr lang="de-DE" sz="1300" dirty="0"/>
              <a:t>WHO (2018). Fact </a:t>
            </a:r>
            <a:r>
              <a:rPr lang="de-DE" sz="1300" dirty="0" err="1"/>
              <a:t>sheet</a:t>
            </a:r>
            <a:r>
              <a:rPr lang="de-DE" sz="1300" dirty="0"/>
              <a:t> on </a:t>
            </a:r>
            <a:r>
              <a:rPr lang="de-DE" sz="1300" dirty="0" err="1"/>
              <a:t>health</a:t>
            </a:r>
            <a:r>
              <a:rPr lang="de-DE" sz="1300" dirty="0"/>
              <a:t> care </a:t>
            </a:r>
            <a:r>
              <a:rPr lang="de-DE" sz="1300" dirty="0" err="1"/>
              <a:t>waste</a:t>
            </a:r>
            <a:r>
              <a:rPr lang="de-DE" sz="1300" dirty="0"/>
              <a:t>: </a:t>
            </a:r>
            <a:r>
              <a:rPr lang="de-DE" sz="1300" dirty="0">
                <a:hlinkClick r:id="rId11"/>
              </a:rPr>
              <a:t>https://www.who.int/news-room/fact-sheets/detail/health-care-waste</a:t>
            </a:r>
            <a:r>
              <a:rPr lang="de-DE" sz="1300" dirty="0"/>
              <a:t> </a:t>
            </a:r>
          </a:p>
          <a:p>
            <a:r>
              <a:rPr lang="en-AU" sz="1300" dirty="0">
                <a:ea typeface="SimSun" panose="02010600030101010101" pitchFamily="2" charset="-122"/>
              </a:rPr>
              <a:t>WHO (2022). Global analysis of health care waste in the context of COVID-19 </a:t>
            </a:r>
            <a:r>
              <a:rPr lang="en-AU" sz="1300" dirty="0">
                <a:ea typeface="SimSun" panose="02010600030101010101" pitchFamily="2" charset="-122"/>
                <a:hlinkClick r:id="rId12"/>
              </a:rPr>
              <a:t>https://www.who.int/publications/i/item/9789240039612</a:t>
            </a:r>
            <a:r>
              <a:rPr lang="en-AU" sz="1300" dirty="0">
                <a:ea typeface="SimSun" panose="02010600030101010101" pitchFamily="2" charset="-122"/>
              </a:rPr>
              <a:t> </a:t>
            </a:r>
          </a:p>
          <a:p>
            <a:r>
              <a:rPr lang="en-US" sz="1300" dirty="0"/>
              <a:t>UNEP (2012). Compendium of Technologies for Treatment / Destruction of Healthcare Waste </a:t>
            </a:r>
            <a:r>
              <a:rPr lang="en-US" sz="1300" dirty="0">
                <a:hlinkClick r:id="rId13"/>
              </a:rPr>
              <a:t>https://wedocs.unep.org/bitstream/handle/20.500.11822/8628/IETC_Compendium_Technologies_Treatment_Destruction_Healthcare_Waste.pdf?sequence=3&amp;isAllowed=y</a:t>
            </a:r>
            <a:r>
              <a:rPr lang="en-US" sz="1300" dirty="0"/>
              <a:t> </a:t>
            </a:r>
          </a:p>
          <a:p>
            <a:r>
              <a:rPr lang="en-US" sz="1300" dirty="0">
                <a:solidFill>
                  <a:srgbClr val="020202"/>
                </a:solidFill>
                <a:hlinkClick r:id="rId14">
                  <a:extLst>
                    <a:ext uri="{A12FA001-AC4F-418D-AE19-62706E023703}">
                      <ahyp:hlinkClr xmlns:ahyp="http://schemas.microsoft.com/office/drawing/2018/hyperlinkcolor" val="tx"/>
                    </a:ext>
                  </a:extLst>
                </a:hlinkClick>
              </a:rPr>
              <a:t>USAID/PATH (</a:t>
            </a:r>
            <a:r>
              <a:rPr lang="en-US" sz="1300">
                <a:solidFill>
                  <a:srgbClr val="020202"/>
                </a:solidFill>
                <a:hlinkClick r:id="rId14">
                  <a:extLst>
                    <a:ext uri="{A12FA001-AC4F-418D-AE19-62706E023703}">
                      <ahyp:hlinkClr xmlns:ahyp="http://schemas.microsoft.com/office/drawing/2018/hyperlinkcolor" val="tx"/>
                    </a:ext>
                  </a:extLst>
                </a:hlinkClick>
              </a:rPr>
              <a:t>2008). </a:t>
            </a:r>
            <a:r>
              <a:rPr lang="en-US" sz="1300" dirty="0">
                <a:solidFill>
                  <a:srgbClr val="020202"/>
                </a:solidFill>
                <a:hlinkClick r:id="rId14">
                  <a:extLst>
                    <a:ext uri="{A12FA001-AC4F-418D-AE19-62706E023703}">
                      <ahyp:hlinkClr xmlns:ahyp="http://schemas.microsoft.com/office/drawing/2018/hyperlinkcolor" val="tx"/>
                    </a:ext>
                  </a:extLst>
                </a:hlinkClick>
              </a:rPr>
              <a:t>Small scale autoclaves to managed medical waste </a:t>
            </a:r>
            <a:r>
              <a:rPr lang="en-US" sz="1300" dirty="0">
                <a:solidFill>
                  <a:srgbClr val="002060"/>
                </a:solidFill>
                <a:hlinkClick r:id="rId14">
                  <a:extLst>
                    <a:ext uri="{A12FA001-AC4F-418D-AE19-62706E023703}">
                      <ahyp:hlinkClr xmlns:ahyp="http://schemas.microsoft.com/office/drawing/2018/hyperlinkcolor" val="tx"/>
                    </a:ext>
                  </a:extLst>
                </a:hlinkClick>
              </a:rPr>
              <a:t>https://pdf.usaid.gov/pdf_docs/Pnado504.pdf</a:t>
            </a:r>
            <a:r>
              <a:rPr lang="en-US" sz="1300" dirty="0">
                <a:solidFill>
                  <a:srgbClr val="002060"/>
                </a:solidFill>
              </a:rPr>
              <a:t> </a:t>
            </a:r>
          </a:p>
          <a:p>
            <a:pPr marL="0">
              <a:spcBef>
                <a:spcPts val="0"/>
              </a:spcBef>
            </a:pPr>
            <a:endParaRPr lang="en-US" sz="1300" dirty="0">
              <a:ea typeface="Times New Roman" panose="02020603050405020304" pitchFamily="18" charset="0"/>
            </a:endParaRPr>
          </a:p>
        </p:txBody>
      </p:sp>
      <p:sp>
        <p:nvSpPr>
          <p:cNvPr id="5" name="TextBox 4">
            <a:extLst>
              <a:ext uri="{FF2B5EF4-FFF2-40B4-BE49-F238E27FC236}">
                <a16:creationId xmlns:a16="http://schemas.microsoft.com/office/drawing/2014/main" id="{DF2585F3-1838-475B-85AD-588E0C39829A}"/>
              </a:ext>
            </a:extLst>
          </p:cNvPr>
          <p:cNvSpPr txBox="1"/>
          <p:nvPr/>
        </p:nvSpPr>
        <p:spPr>
          <a:xfrm>
            <a:off x="211872" y="6141300"/>
            <a:ext cx="11980127" cy="706347"/>
          </a:xfrm>
          <a:prstGeom prst="rect">
            <a:avLst/>
          </a:prstGeom>
          <a:solidFill>
            <a:schemeClr val="tx2"/>
          </a:solidFill>
        </p:spPr>
        <p:txBody>
          <a:bodyPr wrap="square">
            <a:spAutoFit/>
          </a:bodyPr>
          <a:lstStyle/>
          <a:p>
            <a:pPr algn="ctr" rtl="0"/>
            <a:r>
              <a:rPr lang="en-US" sz="1995" dirty="0">
                <a:solidFill>
                  <a:schemeClr val="bg1"/>
                </a:solidFill>
                <a:latin typeface="Arial Narrow" panose="020B0606020202030204" pitchFamily="34" charset="0"/>
              </a:rPr>
              <a:t>Full list of relevant reading available at:</a:t>
            </a:r>
          </a:p>
          <a:p>
            <a:pPr algn="ctr" rtl="0"/>
            <a:r>
              <a:rPr lang="en-US" sz="1995" dirty="0">
                <a:solidFill>
                  <a:schemeClr val="bg1"/>
                </a:solidFill>
                <a:latin typeface="Arial Narrow" panose="020B0606020202030204" pitchFamily="34" charset="0"/>
                <a:hlinkClick r:id="rId15">
                  <a:extLst>
                    <a:ext uri="{A12FA001-AC4F-418D-AE19-62706E023703}">
                      <ahyp:hlinkClr xmlns:ahyp="http://schemas.microsoft.com/office/drawing/2018/hyperlinkcolor" val="tx"/>
                    </a:ext>
                  </a:extLst>
                </a:hlinkClick>
              </a:rPr>
              <a:t>https://washinhcf.org/resource/summary-of-all-who-and-related-resources-on-wash-in-hcf/</a:t>
            </a:r>
            <a:r>
              <a:rPr lang="en-US" sz="1995" dirty="0">
                <a:solidFill>
                  <a:schemeClr val="bg1"/>
                </a:solidFill>
                <a:latin typeface="Arial Narrow" panose="020B0606020202030204" pitchFamily="34" charset="0"/>
              </a:rPr>
              <a:t> </a:t>
            </a:r>
          </a:p>
        </p:txBody>
      </p:sp>
      <p:sp>
        <p:nvSpPr>
          <p:cNvPr id="2" name="Slide Number Placeholder 1">
            <a:extLst>
              <a:ext uri="{FF2B5EF4-FFF2-40B4-BE49-F238E27FC236}">
                <a16:creationId xmlns:a16="http://schemas.microsoft.com/office/drawing/2014/main" id="{1268DAF8-C13C-4B9A-8531-8241CB37C594}"/>
              </a:ext>
            </a:extLst>
          </p:cNvPr>
          <p:cNvSpPr>
            <a:spLocks noGrp="1"/>
          </p:cNvSpPr>
          <p:nvPr>
            <p:ph type="sldNum" sz="quarter" idx="12"/>
          </p:nvPr>
        </p:nvSpPr>
        <p:spPr/>
        <p:txBody>
          <a:bodyPr/>
          <a:lstStyle/>
          <a:p>
            <a:fld id="{2D0AA5EB-64AB-BF41-92BE-B61D8618F692}" type="slidenum">
              <a:rPr lang="it-IT" smtClean="0"/>
              <a:t>46</a:t>
            </a:fld>
            <a:endParaRPr lang="it-IT" dirty="0"/>
          </a:p>
        </p:txBody>
      </p:sp>
    </p:spTree>
    <p:extLst>
      <p:ext uri="{BB962C8B-B14F-4D97-AF65-F5344CB8AC3E}">
        <p14:creationId xmlns:p14="http://schemas.microsoft.com/office/powerpoint/2010/main" val="4154048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a:xfrm>
            <a:off x="838200" y="987928"/>
            <a:ext cx="10515600" cy="3728534"/>
          </a:xfrm>
        </p:spPr>
        <p:txBody>
          <a:bodyPr/>
          <a:lstStyle/>
          <a:p>
            <a:r>
              <a:rPr lang="en-US" dirty="0"/>
              <a:t>Supplementary slides </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47</a:t>
            </a:fld>
            <a:endParaRPr lang="it-IT" dirty="0"/>
          </a:p>
        </p:txBody>
      </p:sp>
    </p:spTree>
    <p:extLst>
      <p:ext uri="{BB962C8B-B14F-4D97-AF65-F5344CB8AC3E}">
        <p14:creationId xmlns:p14="http://schemas.microsoft.com/office/powerpoint/2010/main" val="2378121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8" name="Title 1"/>
          <p:cNvSpPr>
            <a:spLocks noGrp="1"/>
          </p:cNvSpPr>
          <p:nvPr>
            <p:ph type="title"/>
          </p:nvPr>
        </p:nvSpPr>
        <p:spPr/>
        <p:txBody>
          <a:bodyPr/>
          <a:lstStyle/>
          <a:p>
            <a:pPr>
              <a:defRPr/>
            </a:pPr>
            <a:r>
              <a:rPr lang="en-US" altLang="en-US" dirty="0">
                <a:solidFill>
                  <a:srgbClr val="00B0F0"/>
                </a:solidFill>
              </a:rPr>
              <a:t>Examples of different types of waste</a:t>
            </a:r>
            <a:endParaRPr altLang="en-US" dirty="0">
              <a:solidFill>
                <a:srgbClr val="00B0F0"/>
              </a:solidFill>
            </a:endParaRPr>
          </a:p>
        </p:txBody>
      </p:sp>
      <p:graphicFrame>
        <p:nvGraphicFramePr>
          <p:cNvPr id="2" name="Tabelle 1">
            <a:extLst>
              <a:ext uri="{FF2B5EF4-FFF2-40B4-BE49-F238E27FC236}">
                <a16:creationId xmlns:a16="http://schemas.microsoft.com/office/drawing/2014/main" id="{376E15E6-912D-40C7-9713-A6526D5D1CE4}"/>
              </a:ext>
            </a:extLst>
          </p:cNvPr>
          <p:cNvGraphicFramePr>
            <a:graphicFrameLocks noGrp="1"/>
          </p:cNvGraphicFramePr>
          <p:nvPr>
            <p:extLst>
              <p:ext uri="{D42A27DB-BD31-4B8C-83A1-F6EECF244321}">
                <p14:modId xmlns:p14="http://schemas.microsoft.com/office/powerpoint/2010/main" val="413518539"/>
              </p:ext>
            </p:extLst>
          </p:nvPr>
        </p:nvGraphicFramePr>
        <p:xfrm>
          <a:off x="1347576" y="1079500"/>
          <a:ext cx="9143520" cy="468818"/>
        </p:xfrm>
        <a:graphic>
          <a:graphicData uri="http://schemas.openxmlformats.org/drawingml/2006/table">
            <a:tbl>
              <a:tblPr/>
              <a:tblGrid>
                <a:gridCol w="1970469">
                  <a:extLst>
                    <a:ext uri="{9D8B030D-6E8A-4147-A177-3AD203B41FA5}">
                      <a16:colId xmlns:a16="http://schemas.microsoft.com/office/drawing/2014/main" val="4088492196"/>
                    </a:ext>
                  </a:extLst>
                </a:gridCol>
                <a:gridCol w="7173051">
                  <a:extLst>
                    <a:ext uri="{9D8B030D-6E8A-4147-A177-3AD203B41FA5}">
                      <a16:colId xmlns:a16="http://schemas.microsoft.com/office/drawing/2014/main" val="3982221791"/>
                    </a:ext>
                  </a:extLst>
                </a:gridCol>
              </a:tblGrid>
              <a:tr h="468818">
                <a:tc>
                  <a:txBody>
                    <a:bodyPr/>
                    <a:lstStyle>
                      <a:lvl1pPr>
                        <a:spcBef>
                          <a:spcPct val="20000"/>
                        </a:spcBef>
                        <a:buClr>
                          <a:srgbClr val="DE2414"/>
                        </a:buClr>
                        <a:buFont typeface="Wingdings" charset="2"/>
                        <a:defRPr sz="2200">
                          <a:solidFill>
                            <a:schemeClr val="tx1"/>
                          </a:solidFill>
                          <a:latin typeface="Arial" charset="0"/>
                          <a:ea typeface="Arial" charset="0"/>
                          <a:cs typeface="Arial" charset="0"/>
                        </a:defRPr>
                      </a:lvl1pPr>
                      <a:lvl2pPr marL="742950" indent="-285750">
                        <a:spcBef>
                          <a:spcPct val="20000"/>
                        </a:spcBef>
                        <a:buClr>
                          <a:srgbClr val="F7941D"/>
                        </a:buClr>
                        <a:buFont typeface="Arial" charset="0"/>
                        <a:defRPr sz="2000">
                          <a:solidFill>
                            <a:schemeClr val="tx1"/>
                          </a:solidFill>
                          <a:latin typeface="Arial" charset="0"/>
                          <a:ea typeface="Arial" charset="0"/>
                          <a:cs typeface="Arial" charset="0"/>
                        </a:defRPr>
                      </a:lvl2pPr>
                      <a:lvl3pPr marL="1143000" indent="-228600">
                        <a:spcBef>
                          <a:spcPct val="20000"/>
                        </a:spcBef>
                        <a:buClr>
                          <a:srgbClr val="FF0099"/>
                        </a:buClr>
                        <a:buFont typeface="Arial" charset="0"/>
                        <a:defRPr>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defRPr sz="1600">
                          <a:solidFill>
                            <a:schemeClr val="tx1"/>
                          </a:solidFill>
                          <a:latin typeface="Arial" charset="0"/>
                          <a:ea typeface="Arial" charset="0"/>
                          <a:cs typeface="Arial" charset="0"/>
                        </a:defRPr>
                      </a:lvl4pPr>
                      <a:lvl5pPr marL="2057400" indent="-228600">
                        <a:spcBef>
                          <a:spcPct val="20000"/>
                        </a:spcBef>
                        <a:buFont typeface="Arial" charset="0"/>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Arial" charset="0"/>
                          <a:cs typeface="Arial" panose="020B0604020202020204" pitchFamily="34" charset="0"/>
                        </a:rPr>
                        <a:t>Category</a:t>
                      </a:r>
                    </a:p>
                  </a:txBody>
                  <a:tcPr marL="91435" marR="91435" marT="45717" marB="4571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rgbClr val="DE2414"/>
                        </a:buClr>
                        <a:buFont typeface="Wingdings" charset="2"/>
                        <a:defRPr sz="2200">
                          <a:solidFill>
                            <a:schemeClr val="tx1"/>
                          </a:solidFill>
                          <a:latin typeface="Arial" charset="0"/>
                          <a:ea typeface="Arial" charset="0"/>
                          <a:cs typeface="Arial" charset="0"/>
                        </a:defRPr>
                      </a:lvl1pPr>
                      <a:lvl2pPr marL="742950" indent="-285750">
                        <a:spcBef>
                          <a:spcPct val="20000"/>
                        </a:spcBef>
                        <a:buClr>
                          <a:srgbClr val="F7941D"/>
                        </a:buClr>
                        <a:buFont typeface="Arial" charset="0"/>
                        <a:defRPr sz="2000">
                          <a:solidFill>
                            <a:schemeClr val="tx1"/>
                          </a:solidFill>
                          <a:latin typeface="Arial" charset="0"/>
                          <a:ea typeface="Arial" charset="0"/>
                          <a:cs typeface="Arial" charset="0"/>
                        </a:defRPr>
                      </a:lvl2pPr>
                      <a:lvl3pPr marL="1143000" indent="-228600">
                        <a:spcBef>
                          <a:spcPct val="20000"/>
                        </a:spcBef>
                        <a:buClr>
                          <a:srgbClr val="FF0099"/>
                        </a:buClr>
                        <a:buFont typeface="Arial" charset="0"/>
                        <a:defRPr>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defRPr sz="1600">
                          <a:solidFill>
                            <a:schemeClr val="tx1"/>
                          </a:solidFill>
                          <a:latin typeface="Arial" charset="0"/>
                          <a:ea typeface="Arial" charset="0"/>
                          <a:cs typeface="Arial" charset="0"/>
                        </a:defRPr>
                      </a:lvl4pPr>
                      <a:lvl5pPr marL="2057400" indent="-228600">
                        <a:spcBef>
                          <a:spcPct val="20000"/>
                        </a:spcBef>
                        <a:buFont typeface="Arial" charset="0"/>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Arial" charset="0"/>
                          <a:cs typeface="Arial" panose="020B0604020202020204" pitchFamily="34" charset="0"/>
                        </a:rPr>
                        <a:t>Examples</a:t>
                      </a:r>
                    </a:p>
                  </a:txBody>
                  <a:tcPr marL="91435" marR="91435" marT="45717" marB="45717"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4177038513"/>
                  </a:ext>
                </a:extLst>
              </a:tr>
            </a:tbl>
          </a:graphicData>
        </a:graphic>
      </p:graphicFrame>
      <p:graphicFrame>
        <p:nvGraphicFramePr>
          <p:cNvPr id="5" name="Tabelle 4">
            <a:extLst>
              <a:ext uri="{FF2B5EF4-FFF2-40B4-BE49-F238E27FC236}">
                <a16:creationId xmlns:a16="http://schemas.microsoft.com/office/drawing/2014/main" id="{C215DD4C-5A4F-4A01-AD53-9ED24545DA4D}"/>
              </a:ext>
            </a:extLst>
          </p:cNvPr>
          <p:cNvGraphicFramePr>
            <a:graphicFrameLocks noGrp="1"/>
          </p:cNvGraphicFramePr>
          <p:nvPr>
            <p:extLst>
              <p:ext uri="{D42A27DB-BD31-4B8C-83A1-F6EECF244321}">
                <p14:modId xmlns:p14="http://schemas.microsoft.com/office/powerpoint/2010/main" val="1615442444"/>
              </p:ext>
            </p:extLst>
          </p:nvPr>
        </p:nvGraphicFramePr>
        <p:xfrm>
          <a:off x="1347576" y="1548318"/>
          <a:ext cx="9143520" cy="708275"/>
        </p:xfrm>
        <a:graphic>
          <a:graphicData uri="http://schemas.openxmlformats.org/drawingml/2006/table">
            <a:tbl>
              <a:tblPr/>
              <a:tblGrid>
                <a:gridCol w="1970469">
                  <a:extLst>
                    <a:ext uri="{9D8B030D-6E8A-4147-A177-3AD203B41FA5}">
                      <a16:colId xmlns:a16="http://schemas.microsoft.com/office/drawing/2014/main" val="4191528950"/>
                    </a:ext>
                  </a:extLst>
                </a:gridCol>
                <a:gridCol w="7173051">
                  <a:extLst>
                    <a:ext uri="{9D8B030D-6E8A-4147-A177-3AD203B41FA5}">
                      <a16:colId xmlns:a16="http://schemas.microsoft.com/office/drawing/2014/main" val="3371269832"/>
                    </a:ext>
                  </a:extLst>
                </a:gridCol>
              </a:tblGrid>
              <a:tr h="708275">
                <a:tc>
                  <a:txBody>
                    <a:bodyPr/>
                    <a:lstStyle/>
                    <a:p>
                      <a:pPr algn="r">
                        <a:spcAft>
                          <a:spcPts val="360"/>
                        </a:spcAft>
                      </a:pPr>
                      <a:r>
                        <a:rPr lang="en-GB" sz="1600" b="1" spc="10" dirty="0">
                          <a:solidFill>
                            <a:srgbClr val="09164D"/>
                          </a:solidFill>
                          <a:effectLst/>
                          <a:latin typeface="Arial" panose="020B0604020202020204" pitchFamily="34" charset="0"/>
                          <a:ea typeface="MS Mincho"/>
                          <a:cs typeface="Arial" panose="020B0604020202020204" pitchFamily="34" charset="0"/>
                        </a:rPr>
                        <a:t>Sharps</a:t>
                      </a:r>
                      <a:endParaRPr lang="en-US" sz="1600" b="1"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54610" indent="-102870">
                        <a:spcAft>
                          <a:spcPts val="360"/>
                        </a:spcAft>
                      </a:pPr>
                      <a:r>
                        <a:rPr lang="en-GB" sz="1400" spc="10" dirty="0">
                          <a:solidFill>
                            <a:srgbClr val="09164D"/>
                          </a:solidFill>
                          <a:effectLst/>
                          <a:latin typeface="Arial" panose="020B0604020202020204" pitchFamily="34" charset="0"/>
                          <a:ea typeface="MS Mincho"/>
                          <a:cs typeface="Arial" panose="020B0604020202020204" pitchFamily="34" charset="0"/>
                        </a:rPr>
                        <a:t>Used or unused sharps</a:t>
                      </a:r>
                      <a:r>
                        <a:rPr lang="en-GB" sz="1400" spc="10" baseline="0" dirty="0">
                          <a:solidFill>
                            <a:srgbClr val="09164D"/>
                          </a:solidFill>
                          <a:effectLst/>
                          <a:latin typeface="Arial" panose="020B0604020202020204" pitchFamily="34" charset="0"/>
                          <a:ea typeface="MS Mincho"/>
                          <a:cs typeface="Arial" panose="020B0604020202020204" pitchFamily="34" charset="0"/>
                        </a:rPr>
                        <a:t> (i.e. </a:t>
                      </a:r>
                      <a:r>
                        <a:rPr lang="en-GB" sz="1400" spc="10" dirty="0">
                          <a:solidFill>
                            <a:srgbClr val="09164D"/>
                          </a:solidFill>
                          <a:effectLst/>
                          <a:latin typeface="Arial" panose="020B0604020202020204" pitchFamily="34" charset="0"/>
                          <a:ea typeface="MS Mincho"/>
                          <a:cs typeface="Arial" panose="020B0604020202020204" pitchFamily="34" charset="0"/>
                        </a:rPr>
                        <a:t>hypodermic, intravenous or other needles; auto-disable syringes; syringes with attached needles; </a:t>
                      </a:r>
                      <a:r>
                        <a:rPr lang="en-GB" sz="1400" dirty="0">
                          <a:solidFill>
                            <a:srgbClr val="09164D"/>
                          </a:solidFill>
                          <a:effectLst/>
                          <a:latin typeface="Arial" panose="020B0604020202020204" pitchFamily="34" charset="0"/>
                          <a:ea typeface="MS Mincho"/>
                          <a:cs typeface="Arial" panose="020B0604020202020204" pitchFamily="34" charset="0"/>
                        </a:rPr>
                        <a:t>infusion sets; scalpels;</a:t>
                      </a:r>
                      <a:r>
                        <a:rPr lang="en-GB" sz="1400" spc="10" dirty="0">
                          <a:solidFill>
                            <a:srgbClr val="09164D"/>
                          </a:solidFill>
                          <a:effectLst/>
                          <a:latin typeface="Arial" panose="020B0604020202020204" pitchFamily="34" charset="0"/>
                          <a:ea typeface="MS Mincho"/>
                          <a:cs typeface="Arial" panose="020B0604020202020204" pitchFamily="34" charset="0"/>
                        </a:rPr>
                        <a:t> pipettes; </a:t>
                      </a:r>
                      <a:r>
                        <a:rPr lang="en-GB" sz="1400" dirty="0">
                          <a:solidFill>
                            <a:srgbClr val="09164D"/>
                          </a:solidFill>
                          <a:effectLst/>
                          <a:latin typeface="Arial" panose="020B0604020202020204" pitchFamily="34" charset="0"/>
                          <a:ea typeface="MS Mincho"/>
                          <a:cs typeface="Arial" panose="020B0604020202020204" pitchFamily="34" charset="0"/>
                        </a:rPr>
                        <a:t> knives; blades; broken</a:t>
                      </a:r>
                      <a:r>
                        <a:rPr lang="en-GB" sz="1400" spc="10" dirty="0">
                          <a:solidFill>
                            <a:srgbClr val="09164D"/>
                          </a:solidFill>
                          <a:effectLst/>
                          <a:latin typeface="Arial" panose="020B0604020202020204" pitchFamily="34" charset="0"/>
                          <a:ea typeface="MS Mincho"/>
                          <a:cs typeface="Arial" panose="020B0604020202020204" pitchFamily="34" charset="0"/>
                        </a:rPr>
                        <a:t> glass</a:t>
                      </a:r>
                      <a:endParaRPr lang="en-US" sz="1400"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819077444"/>
                  </a:ext>
                </a:extLst>
              </a:tr>
            </a:tbl>
          </a:graphicData>
        </a:graphic>
      </p:graphicFrame>
      <p:graphicFrame>
        <p:nvGraphicFramePr>
          <p:cNvPr id="6" name="Tabelle 5">
            <a:extLst>
              <a:ext uri="{FF2B5EF4-FFF2-40B4-BE49-F238E27FC236}">
                <a16:creationId xmlns:a16="http://schemas.microsoft.com/office/drawing/2014/main" id="{25CEA96D-CF2C-4019-A28A-335CE684F217}"/>
              </a:ext>
            </a:extLst>
          </p:cNvPr>
          <p:cNvGraphicFramePr>
            <a:graphicFrameLocks noGrp="1"/>
          </p:cNvGraphicFramePr>
          <p:nvPr>
            <p:extLst>
              <p:ext uri="{D42A27DB-BD31-4B8C-83A1-F6EECF244321}">
                <p14:modId xmlns:p14="http://schemas.microsoft.com/office/powerpoint/2010/main" val="2468545442"/>
              </p:ext>
            </p:extLst>
          </p:nvPr>
        </p:nvGraphicFramePr>
        <p:xfrm>
          <a:off x="1347575" y="2225656"/>
          <a:ext cx="9143520" cy="821657"/>
        </p:xfrm>
        <a:graphic>
          <a:graphicData uri="http://schemas.openxmlformats.org/drawingml/2006/table">
            <a:tbl>
              <a:tblPr/>
              <a:tblGrid>
                <a:gridCol w="1970469">
                  <a:extLst>
                    <a:ext uri="{9D8B030D-6E8A-4147-A177-3AD203B41FA5}">
                      <a16:colId xmlns:a16="http://schemas.microsoft.com/office/drawing/2014/main" val="1108013151"/>
                    </a:ext>
                  </a:extLst>
                </a:gridCol>
                <a:gridCol w="7173051">
                  <a:extLst>
                    <a:ext uri="{9D8B030D-6E8A-4147-A177-3AD203B41FA5}">
                      <a16:colId xmlns:a16="http://schemas.microsoft.com/office/drawing/2014/main" val="3922494620"/>
                    </a:ext>
                  </a:extLst>
                </a:gridCol>
              </a:tblGrid>
              <a:tr h="821657">
                <a:tc>
                  <a:txBody>
                    <a:bodyPr/>
                    <a:lstStyle/>
                    <a:p>
                      <a:pPr algn="r">
                        <a:spcAft>
                          <a:spcPts val="360"/>
                        </a:spcAft>
                      </a:pPr>
                      <a:r>
                        <a:rPr lang="en-GB" sz="1600" b="1" spc="10" dirty="0">
                          <a:solidFill>
                            <a:srgbClr val="09164D"/>
                          </a:solidFill>
                          <a:effectLst/>
                          <a:latin typeface="Arial" panose="020B0604020202020204" pitchFamily="34" charset="0"/>
                          <a:ea typeface="MS Mincho"/>
                          <a:cs typeface="Arial" panose="020B0604020202020204" pitchFamily="34" charset="0"/>
                        </a:rPr>
                        <a:t>Infectious</a:t>
                      </a:r>
                      <a:endParaRPr lang="en-US" sz="1600" b="1"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54610" indent="-102870">
                        <a:spcAft>
                          <a:spcPts val="360"/>
                        </a:spcAft>
                      </a:pPr>
                      <a:r>
                        <a:rPr lang="en-GB" sz="1400" dirty="0">
                          <a:solidFill>
                            <a:srgbClr val="09164D"/>
                          </a:solidFill>
                          <a:effectLst/>
                          <a:latin typeface="Arial" panose="020B0604020202020204" pitchFamily="34" charset="0"/>
                          <a:ea typeface="MS Mincho"/>
                          <a:cs typeface="Arial" panose="020B0604020202020204" pitchFamily="34" charset="0"/>
                        </a:rPr>
                        <a:t>Waste suspected to contain pathogens and pose a risk of disease transmission </a:t>
                      </a:r>
                    </a:p>
                    <a:p>
                      <a:pPr marL="54610" indent="-102870">
                        <a:spcAft>
                          <a:spcPts val="360"/>
                        </a:spcAft>
                      </a:pPr>
                      <a:r>
                        <a:rPr lang="en-US" sz="1400" dirty="0">
                          <a:solidFill>
                            <a:srgbClr val="09164D"/>
                          </a:solidFill>
                          <a:effectLst/>
                          <a:latin typeface="Arial" panose="020B0604020202020204" pitchFamily="34" charset="0"/>
                          <a:ea typeface="MS Mincho"/>
                          <a:cs typeface="Arial" panose="020B0604020202020204" pitchFamily="34" charset="0"/>
                        </a:rPr>
                        <a:t>(i.</a:t>
                      </a:r>
                      <a:r>
                        <a:rPr lang="en-US" sz="1400" baseline="0" dirty="0">
                          <a:solidFill>
                            <a:srgbClr val="09164D"/>
                          </a:solidFill>
                          <a:effectLst/>
                          <a:latin typeface="Arial" panose="020B0604020202020204" pitchFamily="34" charset="0"/>
                          <a:ea typeface="MS Mincho"/>
                          <a:cs typeface="Arial" panose="020B0604020202020204" pitchFamily="34" charset="0"/>
                        </a:rPr>
                        <a:t>e. </a:t>
                      </a:r>
                      <a:r>
                        <a:rPr lang="en-GB" sz="1400" dirty="0">
                          <a:solidFill>
                            <a:srgbClr val="09164D"/>
                          </a:solidFill>
                          <a:effectLst/>
                          <a:latin typeface="Arial" panose="020B0604020202020204" pitchFamily="34" charset="0"/>
                          <a:ea typeface="MS Mincho"/>
                          <a:cs typeface="Arial" panose="020B0604020202020204" pitchFamily="34" charset="0"/>
                        </a:rPr>
                        <a:t>waste contaminated with blood and other body fluids; laboratory cultures and microbiological stocks</a:t>
                      </a:r>
                      <a:endParaRPr lang="en-US" sz="1400"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001054239"/>
                  </a:ext>
                </a:extLst>
              </a:tr>
            </a:tbl>
          </a:graphicData>
        </a:graphic>
      </p:graphicFrame>
      <p:graphicFrame>
        <p:nvGraphicFramePr>
          <p:cNvPr id="12" name="Tabelle 11">
            <a:extLst>
              <a:ext uri="{FF2B5EF4-FFF2-40B4-BE49-F238E27FC236}">
                <a16:creationId xmlns:a16="http://schemas.microsoft.com/office/drawing/2014/main" id="{F4983B47-4BB9-440B-AE96-60395B5075E2}"/>
              </a:ext>
            </a:extLst>
          </p:cNvPr>
          <p:cNvGraphicFramePr>
            <a:graphicFrameLocks noGrp="1"/>
          </p:cNvGraphicFramePr>
          <p:nvPr>
            <p:extLst>
              <p:ext uri="{D42A27DB-BD31-4B8C-83A1-F6EECF244321}">
                <p14:modId xmlns:p14="http://schemas.microsoft.com/office/powerpoint/2010/main" val="2850250595"/>
              </p:ext>
            </p:extLst>
          </p:nvPr>
        </p:nvGraphicFramePr>
        <p:xfrm>
          <a:off x="1347575" y="3051206"/>
          <a:ext cx="9143520" cy="487655"/>
        </p:xfrm>
        <a:graphic>
          <a:graphicData uri="http://schemas.openxmlformats.org/drawingml/2006/table">
            <a:tbl>
              <a:tblPr/>
              <a:tblGrid>
                <a:gridCol w="1970469">
                  <a:extLst>
                    <a:ext uri="{9D8B030D-6E8A-4147-A177-3AD203B41FA5}">
                      <a16:colId xmlns:a16="http://schemas.microsoft.com/office/drawing/2014/main" val="3174522864"/>
                    </a:ext>
                  </a:extLst>
                </a:gridCol>
                <a:gridCol w="7173051">
                  <a:extLst>
                    <a:ext uri="{9D8B030D-6E8A-4147-A177-3AD203B41FA5}">
                      <a16:colId xmlns:a16="http://schemas.microsoft.com/office/drawing/2014/main" val="478609491"/>
                    </a:ext>
                  </a:extLst>
                </a:gridCol>
              </a:tblGrid>
              <a:tr h="487655">
                <a:tc>
                  <a:txBody>
                    <a:bodyPr/>
                    <a:lstStyle/>
                    <a:p>
                      <a:pPr algn="r">
                        <a:spcAft>
                          <a:spcPts val="360"/>
                        </a:spcAft>
                      </a:pPr>
                      <a:r>
                        <a:rPr lang="en-GB" sz="1600" b="1" spc="10" dirty="0">
                          <a:solidFill>
                            <a:srgbClr val="09164D"/>
                          </a:solidFill>
                          <a:effectLst/>
                          <a:latin typeface="Arial" panose="020B0604020202020204" pitchFamily="34" charset="0"/>
                          <a:ea typeface="MS Mincho"/>
                          <a:cs typeface="Arial" panose="020B0604020202020204" pitchFamily="34" charset="0"/>
                        </a:rPr>
                        <a:t>Pathological</a:t>
                      </a:r>
                      <a:endParaRPr lang="en-US" sz="1600" b="1"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54610" indent="-102870">
                        <a:spcAft>
                          <a:spcPts val="360"/>
                        </a:spcAft>
                      </a:pPr>
                      <a:r>
                        <a:rPr lang="en-GB" sz="1400" spc="10" dirty="0">
                          <a:solidFill>
                            <a:srgbClr val="09164D"/>
                          </a:solidFill>
                          <a:effectLst/>
                          <a:latin typeface="Arial" panose="020B0604020202020204" pitchFamily="34" charset="0"/>
                          <a:ea typeface="MS Mincho"/>
                          <a:cs typeface="Arial" panose="020B0604020202020204" pitchFamily="34" charset="0"/>
                        </a:rPr>
                        <a:t>Human tissues, organs or fluids; placentas;</a:t>
                      </a:r>
                      <a:r>
                        <a:rPr lang="en-GB" sz="1400" spc="10" baseline="0" dirty="0">
                          <a:solidFill>
                            <a:srgbClr val="09164D"/>
                          </a:solidFill>
                          <a:effectLst/>
                          <a:latin typeface="Arial" panose="020B0604020202020204" pitchFamily="34" charset="0"/>
                          <a:ea typeface="MS Mincho"/>
                          <a:cs typeface="Arial" panose="020B0604020202020204" pitchFamily="34" charset="0"/>
                        </a:rPr>
                        <a:t> </a:t>
                      </a:r>
                      <a:r>
                        <a:rPr lang="en-GB" sz="1400" spc="10" dirty="0">
                          <a:solidFill>
                            <a:srgbClr val="09164D"/>
                          </a:solidFill>
                          <a:effectLst/>
                          <a:latin typeface="Arial" panose="020B0604020202020204" pitchFamily="34" charset="0"/>
                          <a:ea typeface="MS Mincho"/>
                          <a:cs typeface="Arial" panose="020B0604020202020204" pitchFamily="34" charset="0"/>
                        </a:rPr>
                        <a:t>body parts; unused blood products</a:t>
                      </a:r>
                      <a:endParaRPr lang="en-US" sz="1400"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410218974"/>
                  </a:ext>
                </a:extLst>
              </a:tr>
            </a:tbl>
          </a:graphicData>
        </a:graphic>
      </p:graphicFrame>
      <p:graphicFrame>
        <p:nvGraphicFramePr>
          <p:cNvPr id="13" name="Tabelle 12">
            <a:extLst>
              <a:ext uri="{FF2B5EF4-FFF2-40B4-BE49-F238E27FC236}">
                <a16:creationId xmlns:a16="http://schemas.microsoft.com/office/drawing/2014/main" id="{9E5635E9-886A-4E67-B999-DBDEA1F04F76}"/>
              </a:ext>
            </a:extLst>
          </p:cNvPr>
          <p:cNvGraphicFramePr>
            <a:graphicFrameLocks noGrp="1"/>
          </p:cNvGraphicFramePr>
          <p:nvPr>
            <p:extLst>
              <p:ext uri="{D42A27DB-BD31-4B8C-83A1-F6EECF244321}">
                <p14:modId xmlns:p14="http://schemas.microsoft.com/office/powerpoint/2010/main" val="4125697293"/>
              </p:ext>
            </p:extLst>
          </p:nvPr>
        </p:nvGraphicFramePr>
        <p:xfrm>
          <a:off x="1347575" y="3548793"/>
          <a:ext cx="9143520" cy="954944"/>
        </p:xfrm>
        <a:graphic>
          <a:graphicData uri="http://schemas.openxmlformats.org/drawingml/2006/table">
            <a:tbl>
              <a:tblPr/>
              <a:tblGrid>
                <a:gridCol w="1970469">
                  <a:extLst>
                    <a:ext uri="{9D8B030D-6E8A-4147-A177-3AD203B41FA5}">
                      <a16:colId xmlns:a16="http://schemas.microsoft.com/office/drawing/2014/main" val="1045910507"/>
                    </a:ext>
                  </a:extLst>
                </a:gridCol>
                <a:gridCol w="7173051">
                  <a:extLst>
                    <a:ext uri="{9D8B030D-6E8A-4147-A177-3AD203B41FA5}">
                      <a16:colId xmlns:a16="http://schemas.microsoft.com/office/drawing/2014/main" val="1242795817"/>
                    </a:ext>
                  </a:extLst>
                </a:gridCol>
              </a:tblGrid>
              <a:tr h="954944">
                <a:tc>
                  <a:txBody>
                    <a:bodyPr/>
                    <a:lstStyle/>
                    <a:p>
                      <a:pPr algn="r">
                        <a:spcAft>
                          <a:spcPts val="360"/>
                        </a:spcAft>
                      </a:pPr>
                      <a:r>
                        <a:rPr lang="en-GB" sz="1600" b="1" spc="10" dirty="0">
                          <a:solidFill>
                            <a:srgbClr val="09164D"/>
                          </a:solidFill>
                          <a:effectLst/>
                          <a:latin typeface="Arial" panose="020B0604020202020204" pitchFamily="34" charset="0"/>
                          <a:ea typeface="MS Mincho"/>
                          <a:cs typeface="Arial" panose="020B0604020202020204" pitchFamily="34" charset="0"/>
                        </a:rPr>
                        <a:t>Pharmaceutical, </a:t>
                      </a:r>
                      <a:br>
                        <a:rPr lang="en-GB" sz="1600" b="1" spc="10" dirty="0">
                          <a:solidFill>
                            <a:srgbClr val="09164D"/>
                          </a:solidFill>
                          <a:effectLst/>
                          <a:latin typeface="Arial" panose="020B0604020202020204" pitchFamily="34" charset="0"/>
                          <a:ea typeface="MS Mincho"/>
                          <a:cs typeface="Arial" panose="020B0604020202020204" pitchFamily="34" charset="0"/>
                        </a:rPr>
                      </a:br>
                      <a:r>
                        <a:rPr lang="en-GB" sz="1600" b="1" spc="10" dirty="0">
                          <a:solidFill>
                            <a:srgbClr val="09164D"/>
                          </a:solidFill>
                          <a:effectLst/>
                          <a:latin typeface="Arial" panose="020B0604020202020204" pitchFamily="34" charset="0"/>
                          <a:ea typeface="MS Mincho"/>
                          <a:cs typeface="Arial" panose="020B0604020202020204" pitchFamily="34" charset="0"/>
                        </a:rPr>
                        <a:t>cytotoxic</a:t>
                      </a:r>
                      <a:endParaRPr lang="en-US" sz="1600" b="1"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54610" indent="-100330">
                        <a:spcAft>
                          <a:spcPts val="0"/>
                        </a:spcAft>
                      </a:pPr>
                      <a:r>
                        <a:rPr lang="en-GB" sz="1400" dirty="0">
                          <a:solidFill>
                            <a:srgbClr val="09164D"/>
                          </a:solidFill>
                          <a:effectLst/>
                          <a:latin typeface="Arial" panose="020B0604020202020204" pitchFamily="34" charset="0"/>
                          <a:ea typeface="MS Mincho"/>
                          <a:cs typeface="Arial" panose="020B0604020202020204" pitchFamily="34" charset="0"/>
                        </a:rPr>
                        <a:t>Pharmaceuticals that are expired or no longer needed; items contaminated by or containing pharmaceuticals</a:t>
                      </a:r>
                      <a:endParaRPr lang="en-US" sz="1400" dirty="0">
                        <a:solidFill>
                          <a:srgbClr val="09164D"/>
                        </a:solidFill>
                        <a:effectLst/>
                        <a:latin typeface="Arial" panose="020B0604020202020204" pitchFamily="34" charset="0"/>
                        <a:ea typeface="MS Mincho"/>
                        <a:cs typeface="Arial" panose="020B0604020202020204" pitchFamily="34" charset="0"/>
                      </a:endParaRPr>
                    </a:p>
                    <a:p>
                      <a:pPr marL="54610" indent="-102870">
                        <a:spcAft>
                          <a:spcPts val="360"/>
                        </a:spcAft>
                      </a:pPr>
                      <a:r>
                        <a:rPr lang="en-GB" sz="1400" dirty="0">
                          <a:solidFill>
                            <a:srgbClr val="09164D"/>
                          </a:solidFill>
                          <a:effectLst/>
                          <a:latin typeface="Arial" panose="020B0604020202020204" pitchFamily="34" charset="0"/>
                          <a:ea typeface="MS Mincho"/>
                          <a:cs typeface="Arial" panose="020B0604020202020204" pitchFamily="34" charset="0"/>
                        </a:rPr>
                        <a:t>Cytotoxic waste containing substances with </a:t>
                      </a:r>
                      <a:r>
                        <a:rPr lang="en-GB" sz="1400" dirty="0" err="1">
                          <a:solidFill>
                            <a:srgbClr val="09164D"/>
                          </a:solidFill>
                          <a:effectLst/>
                          <a:latin typeface="Arial" panose="020B0604020202020204" pitchFamily="34" charset="0"/>
                          <a:ea typeface="MS Mincho"/>
                          <a:cs typeface="Arial" panose="020B0604020202020204" pitchFamily="34" charset="0"/>
                        </a:rPr>
                        <a:t>genotoxic</a:t>
                      </a:r>
                      <a:r>
                        <a:rPr lang="en-GB" sz="1400" dirty="0">
                          <a:solidFill>
                            <a:srgbClr val="09164D"/>
                          </a:solidFill>
                          <a:effectLst/>
                          <a:latin typeface="Arial" panose="020B0604020202020204" pitchFamily="34" charset="0"/>
                          <a:ea typeface="MS Mincho"/>
                          <a:cs typeface="Arial" panose="020B0604020202020204" pitchFamily="34" charset="0"/>
                        </a:rPr>
                        <a:t> properties, e.g. waste containing cytostatic drugs (often used in cancer therapy); </a:t>
                      </a:r>
                      <a:r>
                        <a:rPr lang="en-GB" sz="1400" dirty="0" err="1">
                          <a:solidFill>
                            <a:srgbClr val="09164D"/>
                          </a:solidFill>
                          <a:effectLst/>
                          <a:latin typeface="Arial" panose="020B0604020202020204" pitchFamily="34" charset="0"/>
                          <a:ea typeface="MS Mincho"/>
                          <a:cs typeface="Arial" panose="020B0604020202020204" pitchFamily="34" charset="0"/>
                        </a:rPr>
                        <a:t>genotoxic</a:t>
                      </a:r>
                      <a:r>
                        <a:rPr lang="en-GB" sz="1400" dirty="0">
                          <a:solidFill>
                            <a:srgbClr val="09164D"/>
                          </a:solidFill>
                          <a:effectLst/>
                          <a:latin typeface="Arial" panose="020B0604020202020204" pitchFamily="34" charset="0"/>
                          <a:ea typeface="MS Mincho"/>
                          <a:cs typeface="Arial" panose="020B0604020202020204" pitchFamily="34" charset="0"/>
                        </a:rPr>
                        <a:t> chemicals</a:t>
                      </a:r>
                      <a:endParaRPr lang="en-US" sz="1400"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428347555"/>
                  </a:ext>
                </a:extLst>
              </a:tr>
            </a:tbl>
          </a:graphicData>
        </a:graphic>
      </p:graphicFrame>
      <p:graphicFrame>
        <p:nvGraphicFramePr>
          <p:cNvPr id="14" name="Tabelle 13">
            <a:extLst>
              <a:ext uri="{FF2B5EF4-FFF2-40B4-BE49-F238E27FC236}">
                <a16:creationId xmlns:a16="http://schemas.microsoft.com/office/drawing/2014/main" id="{F552866E-B307-48F3-B6C4-5367668763D1}"/>
              </a:ext>
            </a:extLst>
          </p:cNvPr>
          <p:cNvGraphicFramePr>
            <a:graphicFrameLocks noGrp="1"/>
          </p:cNvGraphicFramePr>
          <p:nvPr>
            <p:extLst>
              <p:ext uri="{D42A27DB-BD31-4B8C-83A1-F6EECF244321}">
                <p14:modId xmlns:p14="http://schemas.microsoft.com/office/powerpoint/2010/main" val="1766966384"/>
              </p:ext>
            </p:extLst>
          </p:nvPr>
        </p:nvGraphicFramePr>
        <p:xfrm>
          <a:off x="1347574" y="4515255"/>
          <a:ext cx="9143520" cy="853440"/>
        </p:xfrm>
        <a:graphic>
          <a:graphicData uri="http://schemas.openxmlformats.org/drawingml/2006/table">
            <a:tbl>
              <a:tblPr/>
              <a:tblGrid>
                <a:gridCol w="1970469">
                  <a:extLst>
                    <a:ext uri="{9D8B030D-6E8A-4147-A177-3AD203B41FA5}">
                      <a16:colId xmlns:a16="http://schemas.microsoft.com/office/drawing/2014/main" val="1216634247"/>
                    </a:ext>
                  </a:extLst>
                </a:gridCol>
                <a:gridCol w="7173051">
                  <a:extLst>
                    <a:ext uri="{9D8B030D-6E8A-4147-A177-3AD203B41FA5}">
                      <a16:colId xmlns:a16="http://schemas.microsoft.com/office/drawing/2014/main" val="107124285"/>
                    </a:ext>
                  </a:extLst>
                </a:gridCol>
              </a:tblGrid>
              <a:tr h="853395">
                <a:tc>
                  <a:txBody>
                    <a:bodyPr/>
                    <a:lstStyle/>
                    <a:p>
                      <a:pPr algn="r">
                        <a:spcAft>
                          <a:spcPts val="360"/>
                        </a:spcAft>
                      </a:pPr>
                      <a:r>
                        <a:rPr lang="en-GB" sz="1600" b="1" spc="10" dirty="0">
                          <a:solidFill>
                            <a:srgbClr val="09164D"/>
                          </a:solidFill>
                          <a:effectLst/>
                          <a:latin typeface="Arial" panose="020B0604020202020204" pitchFamily="34" charset="0"/>
                          <a:ea typeface="MS Mincho"/>
                          <a:cs typeface="Arial" panose="020B0604020202020204" pitchFamily="34" charset="0"/>
                        </a:rPr>
                        <a:t>Chemical</a:t>
                      </a:r>
                      <a:endParaRPr lang="en-US" sz="1600" b="1"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54610" indent="-102870">
                        <a:spcAft>
                          <a:spcPts val="360"/>
                        </a:spcAft>
                      </a:pPr>
                      <a:r>
                        <a:rPr lang="en-GB" sz="1400" dirty="0">
                          <a:solidFill>
                            <a:srgbClr val="09164D"/>
                          </a:solidFill>
                          <a:effectLst/>
                          <a:latin typeface="Arial" panose="020B0604020202020204" pitchFamily="34" charset="0"/>
                          <a:ea typeface="MS Mincho"/>
                          <a:cs typeface="Arial" panose="020B0604020202020204" pitchFamily="34" charset="0"/>
                        </a:rPr>
                        <a:t>Waste containing chemical substances </a:t>
                      </a:r>
                      <a:br>
                        <a:rPr lang="en-GB" sz="1400" dirty="0">
                          <a:solidFill>
                            <a:srgbClr val="09164D"/>
                          </a:solidFill>
                          <a:effectLst/>
                          <a:latin typeface="Arial" panose="020B0604020202020204" pitchFamily="34" charset="0"/>
                          <a:ea typeface="MS Mincho"/>
                          <a:cs typeface="Arial" panose="020B0604020202020204" pitchFamily="34" charset="0"/>
                        </a:rPr>
                      </a:br>
                      <a:r>
                        <a:rPr lang="en-GB" sz="1400" dirty="0">
                          <a:solidFill>
                            <a:srgbClr val="09164D"/>
                          </a:solidFill>
                          <a:effectLst/>
                          <a:latin typeface="Arial" panose="020B0604020202020204" pitchFamily="34" charset="0"/>
                          <a:ea typeface="MS Mincho"/>
                          <a:cs typeface="Arial" panose="020B0604020202020204" pitchFamily="34" charset="0"/>
                        </a:rPr>
                        <a:t>(i.e.</a:t>
                      </a:r>
                      <a:r>
                        <a:rPr lang="en-GB" sz="1400" baseline="0" dirty="0">
                          <a:solidFill>
                            <a:srgbClr val="09164D"/>
                          </a:solidFill>
                          <a:effectLst/>
                          <a:latin typeface="Arial" panose="020B0604020202020204" pitchFamily="34" charset="0"/>
                          <a:ea typeface="MS Mincho"/>
                          <a:cs typeface="Arial" panose="020B0604020202020204" pitchFamily="34" charset="0"/>
                        </a:rPr>
                        <a:t> </a:t>
                      </a:r>
                      <a:r>
                        <a:rPr lang="en-GB" sz="1400" dirty="0">
                          <a:solidFill>
                            <a:srgbClr val="09164D"/>
                          </a:solidFill>
                          <a:effectLst/>
                          <a:latin typeface="Arial" panose="020B0604020202020204" pitchFamily="34" charset="0"/>
                          <a:ea typeface="MS Mincho"/>
                          <a:cs typeface="Arial" panose="020B0604020202020204" pitchFamily="34" charset="0"/>
                        </a:rPr>
                        <a:t>laboratory reagents; film developer; disinfectants that are expired or no longer needed; solvents; waste with high content of heavy metals, e.g. batteries; broken thermometers and blood pressure gauges)</a:t>
                      </a:r>
                      <a:endParaRPr lang="en-US" sz="1400"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4431818"/>
                  </a:ext>
                </a:extLst>
              </a:tr>
            </a:tbl>
          </a:graphicData>
        </a:graphic>
      </p:graphicFrame>
      <p:graphicFrame>
        <p:nvGraphicFramePr>
          <p:cNvPr id="15" name="Tabelle 14">
            <a:extLst>
              <a:ext uri="{FF2B5EF4-FFF2-40B4-BE49-F238E27FC236}">
                <a16:creationId xmlns:a16="http://schemas.microsoft.com/office/drawing/2014/main" id="{05BC69E3-DCB4-481F-97A3-DDEC86B97663}"/>
              </a:ext>
            </a:extLst>
          </p:cNvPr>
          <p:cNvGraphicFramePr>
            <a:graphicFrameLocks noGrp="1"/>
          </p:cNvGraphicFramePr>
          <p:nvPr>
            <p:extLst>
              <p:ext uri="{D42A27DB-BD31-4B8C-83A1-F6EECF244321}">
                <p14:modId xmlns:p14="http://schemas.microsoft.com/office/powerpoint/2010/main" val="4267163106"/>
              </p:ext>
            </p:extLst>
          </p:nvPr>
        </p:nvGraphicFramePr>
        <p:xfrm>
          <a:off x="1347573" y="5368651"/>
          <a:ext cx="9143520" cy="853440"/>
        </p:xfrm>
        <a:graphic>
          <a:graphicData uri="http://schemas.openxmlformats.org/drawingml/2006/table">
            <a:tbl>
              <a:tblPr/>
              <a:tblGrid>
                <a:gridCol w="1970469">
                  <a:extLst>
                    <a:ext uri="{9D8B030D-6E8A-4147-A177-3AD203B41FA5}">
                      <a16:colId xmlns:a16="http://schemas.microsoft.com/office/drawing/2014/main" val="3425927940"/>
                    </a:ext>
                  </a:extLst>
                </a:gridCol>
                <a:gridCol w="7173051">
                  <a:extLst>
                    <a:ext uri="{9D8B030D-6E8A-4147-A177-3AD203B41FA5}">
                      <a16:colId xmlns:a16="http://schemas.microsoft.com/office/drawing/2014/main" val="3116734253"/>
                    </a:ext>
                  </a:extLst>
                </a:gridCol>
              </a:tblGrid>
              <a:tr h="853395">
                <a:tc>
                  <a:txBody>
                    <a:bodyPr/>
                    <a:lstStyle/>
                    <a:p>
                      <a:pPr algn="r">
                        <a:spcAft>
                          <a:spcPts val="360"/>
                        </a:spcAft>
                      </a:pPr>
                      <a:r>
                        <a:rPr lang="en-GB" sz="1600" b="1" spc="10" dirty="0">
                          <a:solidFill>
                            <a:srgbClr val="09164D"/>
                          </a:solidFill>
                          <a:effectLst/>
                          <a:latin typeface="Arial" panose="020B0604020202020204" pitchFamily="34" charset="0"/>
                          <a:ea typeface="MS Mincho"/>
                          <a:cs typeface="Arial" panose="020B0604020202020204" pitchFamily="34" charset="0"/>
                        </a:rPr>
                        <a:t>Radioactive</a:t>
                      </a:r>
                      <a:endParaRPr lang="en-US" sz="1600" b="1"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54610" indent="-102870">
                        <a:spcAft>
                          <a:spcPts val="360"/>
                        </a:spcAft>
                      </a:pPr>
                      <a:r>
                        <a:rPr lang="en-GB" sz="1400" dirty="0">
                          <a:solidFill>
                            <a:srgbClr val="09164D"/>
                          </a:solidFill>
                          <a:effectLst/>
                          <a:latin typeface="Arial" panose="020B0604020202020204" pitchFamily="34" charset="0"/>
                          <a:ea typeface="MS Mincho"/>
                          <a:cs typeface="Arial" panose="020B0604020202020204" pitchFamily="34" charset="0"/>
                        </a:rPr>
                        <a:t>Waste containing radioactive substances </a:t>
                      </a:r>
                      <a:br>
                        <a:rPr lang="en-GB" sz="1400" dirty="0">
                          <a:solidFill>
                            <a:srgbClr val="09164D"/>
                          </a:solidFill>
                          <a:effectLst/>
                          <a:latin typeface="Arial" panose="020B0604020202020204" pitchFamily="34" charset="0"/>
                          <a:ea typeface="MS Mincho"/>
                          <a:cs typeface="Arial" panose="020B0604020202020204" pitchFamily="34" charset="0"/>
                        </a:rPr>
                      </a:br>
                      <a:r>
                        <a:rPr lang="en-GB" sz="1400" dirty="0">
                          <a:solidFill>
                            <a:srgbClr val="09164D"/>
                          </a:solidFill>
                          <a:effectLst/>
                          <a:latin typeface="Arial" panose="020B0604020202020204" pitchFamily="34" charset="0"/>
                          <a:ea typeface="MS Mincho"/>
                          <a:cs typeface="Arial" panose="020B0604020202020204" pitchFamily="34" charset="0"/>
                        </a:rPr>
                        <a:t>(i.e. unused liquids from radiotherapy or laboratory research; contaminated glassware, packages, or absorbent paper; urine and excreta from patients treated or tested with unsealed radionuclides; sealed sources)</a:t>
                      </a:r>
                      <a:endParaRPr lang="en-US" sz="1400" dirty="0">
                        <a:solidFill>
                          <a:srgbClr val="09164D"/>
                        </a:solidFill>
                        <a:effectLst/>
                        <a:latin typeface="Arial" panose="020B0604020202020204" pitchFamily="34" charset="0"/>
                        <a:ea typeface="MS Mincho"/>
                        <a:cs typeface="Arial" panose="020B0604020202020204" pitchFamily="34" charset="0"/>
                      </a:endParaRPr>
                    </a:p>
                  </a:txBody>
                  <a:tcPr marL="68577" marR="68577"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727958384"/>
                  </a:ext>
                </a:extLst>
              </a:tr>
            </a:tbl>
          </a:graphicData>
        </a:graphic>
      </p:graphicFrame>
      <p:sp>
        <p:nvSpPr>
          <p:cNvPr id="4" name="Slide Number Placeholder 3">
            <a:extLst>
              <a:ext uri="{FF2B5EF4-FFF2-40B4-BE49-F238E27FC236}">
                <a16:creationId xmlns:a16="http://schemas.microsoft.com/office/drawing/2014/main" id="{0504C28D-CC18-47E5-8F5E-39700E1350F2}"/>
              </a:ext>
            </a:extLst>
          </p:cNvPr>
          <p:cNvSpPr>
            <a:spLocks noGrp="1"/>
          </p:cNvSpPr>
          <p:nvPr>
            <p:ph type="sldNum" sz="quarter" idx="12"/>
          </p:nvPr>
        </p:nvSpPr>
        <p:spPr/>
        <p:txBody>
          <a:bodyPr/>
          <a:lstStyle/>
          <a:p>
            <a:fld id="{2D0AA5EB-64AB-BF41-92BE-B61D8618F692}" type="slidenum">
              <a:rPr lang="it-IT" smtClean="0"/>
              <a:t>48</a:t>
            </a:fld>
            <a:endParaRPr lang="it-IT" dirty="0"/>
          </a:p>
        </p:txBody>
      </p:sp>
    </p:spTree>
    <p:extLst>
      <p:ext uri="{BB962C8B-B14F-4D97-AF65-F5344CB8AC3E}">
        <p14:creationId xmlns:p14="http://schemas.microsoft.com/office/powerpoint/2010/main" val="137232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49FCF-09B4-44D2-9C16-496264A60976}"/>
              </a:ext>
            </a:extLst>
          </p:cNvPr>
          <p:cNvSpPr>
            <a:spLocks noGrp="1"/>
          </p:cNvSpPr>
          <p:nvPr>
            <p:ph type="title"/>
          </p:nvPr>
        </p:nvSpPr>
        <p:spPr>
          <a:xfrm>
            <a:off x="913084" y="99307"/>
            <a:ext cx="10515600" cy="714375"/>
          </a:xfrm>
        </p:spPr>
        <p:txBody>
          <a:bodyPr/>
          <a:lstStyle/>
          <a:p>
            <a:r>
              <a:rPr lang="en-US" dirty="0">
                <a:solidFill>
                  <a:srgbClr val="00B0F0"/>
                </a:solidFill>
              </a:rPr>
              <a:t>Bins and containers: further guidance </a:t>
            </a:r>
          </a:p>
        </p:txBody>
      </p:sp>
      <p:graphicFrame>
        <p:nvGraphicFramePr>
          <p:cNvPr id="4" name="Inhaltsplatzhalter 3">
            <a:extLst>
              <a:ext uri="{FF2B5EF4-FFF2-40B4-BE49-F238E27FC236}">
                <a16:creationId xmlns:a16="http://schemas.microsoft.com/office/drawing/2014/main" id="{4D88A706-095B-4583-82EF-D7523FC26682}"/>
              </a:ext>
            </a:extLst>
          </p:cNvPr>
          <p:cNvGraphicFramePr>
            <a:graphicFrameLocks noGrp="1"/>
          </p:cNvGraphicFramePr>
          <p:nvPr>
            <p:ph idx="4294967295"/>
            <p:extLst>
              <p:ext uri="{D42A27DB-BD31-4B8C-83A1-F6EECF244321}">
                <p14:modId xmlns:p14="http://schemas.microsoft.com/office/powerpoint/2010/main" val="4212690580"/>
              </p:ext>
            </p:extLst>
          </p:nvPr>
        </p:nvGraphicFramePr>
        <p:xfrm>
          <a:off x="450380" y="815699"/>
          <a:ext cx="11407594" cy="5428528"/>
        </p:xfrm>
        <a:graphic>
          <a:graphicData uri="http://schemas.openxmlformats.org/drawingml/2006/table">
            <a:tbl>
              <a:tblPr>
                <a:tableStyleId>{E8B1032C-EA38-4F05-BA0D-38AFFFC7BED3}</a:tableStyleId>
              </a:tblPr>
              <a:tblGrid>
                <a:gridCol w="2407021">
                  <a:extLst>
                    <a:ext uri="{9D8B030D-6E8A-4147-A177-3AD203B41FA5}">
                      <a16:colId xmlns:a16="http://schemas.microsoft.com/office/drawing/2014/main" val="1946435989"/>
                    </a:ext>
                  </a:extLst>
                </a:gridCol>
                <a:gridCol w="2085227">
                  <a:extLst>
                    <a:ext uri="{9D8B030D-6E8A-4147-A177-3AD203B41FA5}">
                      <a16:colId xmlns:a16="http://schemas.microsoft.com/office/drawing/2014/main" val="50380407"/>
                    </a:ext>
                  </a:extLst>
                </a:gridCol>
                <a:gridCol w="3616968">
                  <a:extLst>
                    <a:ext uri="{9D8B030D-6E8A-4147-A177-3AD203B41FA5}">
                      <a16:colId xmlns:a16="http://schemas.microsoft.com/office/drawing/2014/main" val="1414040634"/>
                    </a:ext>
                  </a:extLst>
                </a:gridCol>
                <a:gridCol w="3298378">
                  <a:extLst>
                    <a:ext uri="{9D8B030D-6E8A-4147-A177-3AD203B41FA5}">
                      <a16:colId xmlns:a16="http://schemas.microsoft.com/office/drawing/2014/main" val="3405425729"/>
                    </a:ext>
                  </a:extLst>
                </a:gridCol>
              </a:tblGrid>
              <a:tr h="585514">
                <a:tc>
                  <a:txBody>
                    <a:bodyPr/>
                    <a:lstStyle/>
                    <a:p>
                      <a:pPr algn="l">
                        <a:lnSpc>
                          <a:spcPct val="107000"/>
                        </a:lnSpc>
                        <a:spcAft>
                          <a:spcPts val="0"/>
                        </a:spcAft>
                      </a:pPr>
                      <a:r>
                        <a:rPr lang="en-GB" sz="1800" b="1" dirty="0">
                          <a:solidFill>
                            <a:schemeClr val="bg1"/>
                          </a:solidFill>
                          <a:effectLst/>
                          <a:latin typeface="Arial Narrow" panose="020B0606020202030204" pitchFamily="34" charset="0"/>
                        </a:rPr>
                        <a:t>Waste categories </a:t>
                      </a:r>
                      <a:endParaRPr lang="de-DE"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solidFill>
                      <a:schemeClr val="tx1"/>
                    </a:solidFill>
                  </a:tcPr>
                </a:tc>
                <a:tc>
                  <a:txBody>
                    <a:bodyPr/>
                    <a:lstStyle/>
                    <a:p>
                      <a:pPr algn="l">
                        <a:lnSpc>
                          <a:spcPct val="107000"/>
                        </a:lnSpc>
                        <a:spcAft>
                          <a:spcPts val="0"/>
                        </a:spcAft>
                      </a:pPr>
                      <a:r>
                        <a:rPr lang="en-GB" sz="1800" b="1" dirty="0">
                          <a:solidFill>
                            <a:schemeClr val="bg1"/>
                          </a:solidFill>
                          <a:effectLst/>
                          <a:latin typeface="Arial Narrow" panose="020B0606020202030204" pitchFamily="34" charset="0"/>
                        </a:rPr>
                        <a:t>Colour and markings</a:t>
                      </a:r>
                      <a:endParaRPr lang="de-DE"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solidFill>
                      <a:schemeClr val="tx1"/>
                    </a:solidFill>
                  </a:tcPr>
                </a:tc>
                <a:tc>
                  <a:txBody>
                    <a:bodyPr/>
                    <a:lstStyle/>
                    <a:p>
                      <a:pPr algn="l">
                        <a:lnSpc>
                          <a:spcPct val="107000"/>
                        </a:lnSpc>
                        <a:spcAft>
                          <a:spcPts val="0"/>
                        </a:spcAft>
                      </a:pPr>
                      <a:r>
                        <a:rPr lang="en-GB" sz="1800" b="1" dirty="0">
                          <a:solidFill>
                            <a:schemeClr val="bg1"/>
                          </a:solidFill>
                          <a:effectLst/>
                          <a:latin typeface="Arial Narrow" panose="020B0606020202030204" pitchFamily="34" charset="0"/>
                        </a:rPr>
                        <a:t>Type of container</a:t>
                      </a:r>
                      <a:endParaRPr lang="de-DE"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solidFill>
                      <a:schemeClr val="tx1"/>
                    </a:solidFill>
                  </a:tcPr>
                </a:tc>
                <a:tc>
                  <a:txBody>
                    <a:bodyPr/>
                    <a:lstStyle/>
                    <a:p>
                      <a:pPr algn="l">
                        <a:lnSpc>
                          <a:spcPct val="107000"/>
                        </a:lnSpc>
                        <a:spcAft>
                          <a:spcPts val="0"/>
                        </a:spcAft>
                      </a:pPr>
                      <a:r>
                        <a:rPr lang="en-GB" sz="1800" b="1" dirty="0">
                          <a:solidFill>
                            <a:schemeClr val="bg1"/>
                          </a:solidFill>
                          <a:effectLst/>
                          <a:latin typeface="Arial Narrow" panose="020B0606020202030204" pitchFamily="34" charset="0"/>
                        </a:rPr>
                        <a:t>Collection frequency</a:t>
                      </a:r>
                      <a:endParaRPr lang="de-DE"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solidFill>
                      <a:schemeClr val="tx1"/>
                    </a:solidFill>
                  </a:tcPr>
                </a:tc>
                <a:extLst>
                  <a:ext uri="{0D108BD9-81ED-4DB2-BD59-A6C34878D82A}">
                    <a16:rowId xmlns:a16="http://schemas.microsoft.com/office/drawing/2014/main" val="1362128540"/>
                  </a:ext>
                </a:extLst>
              </a:tr>
              <a:tr h="918350">
                <a:tc>
                  <a:txBody>
                    <a:bodyPr/>
                    <a:lstStyle/>
                    <a:p>
                      <a:pPr>
                        <a:lnSpc>
                          <a:spcPct val="107000"/>
                        </a:lnSpc>
                        <a:spcAft>
                          <a:spcPts val="0"/>
                        </a:spcAft>
                      </a:pPr>
                      <a:r>
                        <a:rPr lang="en-GB" sz="1800" b="0" dirty="0">
                          <a:solidFill>
                            <a:srgbClr val="09164D"/>
                          </a:solidFill>
                          <a:effectLst/>
                          <a:latin typeface="Arial Narrow" panose="020B0606020202030204" pitchFamily="34" charset="0"/>
                        </a:rPr>
                        <a:t>Infectious waste</a:t>
                      </a:r>
                      <a:endParaRPr lang="de-DE" sz="1800" b="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just">
                        <a:lnSpc>
                          <a:spcPct val="107000"/>
                        </a:lnSpc>
                        <a:spcAft>
                          <a:spcPts val="0"/>
                        </a:spcAft>
                      </a:pP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solidFill>
                      <a:srgbClr val="FFFF00"/>
                    </a:solidFill>
                  </a:tcPr>
                </a:tc>
                <a:tc>
                  <a:txBody>
                    <a:bodyPr/>
                    <a:lstStyle/>
                    <a:p>
                      <a:pPr algn="l">
                        <a:lnSpc>
                          <a:spcPct val="107000"/>
                        </a:lnSpc>
                        <a:spcAft>
                          <a:spcPts val="800"/>
                        </a:spcAft>
                      </a:pPr>
                      <a:r>
                        <a:rPr lang="en-GB" sz="1800" dirty="0">
                          <a:solidFill>
                            <a:srgbClr val="09164D"/>
                          </a:solidFill>
                          <a:effectLst/>
                          <a:latin typeface="Arial Narrow" panose="020B0606020202030204" pitchFamily="34" charset="0"/>
                        </a:rPr>
                        <a:t>Leak-proof strong plastic bag placed in a container (bags for highly infectious waste should be capable of being autoclaved).</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l">
                        <a:lnSpc>
                          <a:spcPct val="107000"/>
                        </a:lnSpc>
                        <a:spcAft>
                          <a:spcPts val="0"/>
                        </a:spcAft>
                      </a:pPr>
                      <a:r>
                        <a:rPr lang="en-GB" sz="1800" dirty="0">
                          <a:solidFill>
                            <a:srgbClr val="09164D"/>
                          </a:solidFill>
                          <a:effectLst/>
                          <a:latin typeface="Arial Narrow" panose="020B0606020202030204" pitchFamily="34" charset="0"/>
                        </a:rPr>
                        <a:t>When three-quarters filled or at least once a day.</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extLst>
                  <a:ext uri="{0D108BD9-81ED-4DB2-BD59-A6C34878D82A}">
                    <a16:rowId xmlns:a16="http://schemas.microsoft.com/office/drawing/2014/main" val="32975084"/>
                  </a:ext>
                </a:extLst>
              </a:tr>
              <a:tr h="699384">
                <a:tc>
                  <a:txBody>
                    <a:bodyPr/>
                    <a:lstStyle/>
                    <a:p>
                      <a:pPr algn="just">
                        <a:lnSpc>
                          <a:spcPct val="107000"/>
                        </a:lnSpc>
                        <a:spcAft>
                          <a:spcPts val="0"/>
                        </a:spcAft>
                      </a:pPr>
                      <a:r>
                        <a:rPr lang="en-GB" sz="1800" b="0" dirty="0">
                          <a:solidFill>
                            <a:srgbClr val="09164D"/>
                          </a:solidFill>
                          <a:effectLst/>
                          <a:latin typeface="Arial Narrow" panose="020B0606020202030204" pitchFamily="34" charset="0"/>
                        </a:rPr>
                        <a:t>Sharp waste</a:t>
                      </a:r>
                      <a:endParaRPr lang="de-DE" sz="1800" b="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just">
                        <a:lnSpc>
                          <a:spcPct val="107000"/>
                        </a:lnSpc>
                        <a:spcAft>
                          <a:spcPts val="0"/>
                        </a:spcAft>
                      </a:pP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solidFill>
                      <a:srgbClr val="FFFF00"/>
                    </a:solidFill>
                  </a:tcPr>
                </a:tc>
                <a:tc>
                  <a:txBody>
                    <a:bodyPr/>
                    <a:lstStyle/>
                    <a:p>
                      <a:pPr algn="l">
                        <a:lnSpc>
                          <a:spcPct val="107000"/>
                        </a:lnSpc>
                        <a:spcAft>
                          <a:spcPts val="0"/>
                        </a:spcAft>
                      </a:pPr>
                      <a:r>
                        <a:rPr lang="en-GB" sz="1800" dirty="0">
                          <a:solidFill>
                            <a:srgbClr val="09164D"/>
                          </a:solidFill>
                          <a:effectLst/>
                          <a:latin typeface="Arial Narrow" panose="020B0606020202030204" pitchFamily="34" charset="0"/>
                        </a:rPr>
                        <a:t>Puncture-proof container.</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l">
                        <a:lnSpc>
                          <a:spcPct val="107000"/>
                        </a:lnSpc>
                        <a:spcAft>
                          <a:spcPts val="0"/>
                        </a:spcAft>
                      </a:pPr>
                      <a:r>
                        <a:rPr lang="en-GB" sz="1800" dirty="0">
                          <a:solidFill>
                            <a:srgbClr val="09164D"/>
                          </a:solidFill>
                          <a:effectLst/>
                          <a:latin typeface="Arial Narrow" panose="020B0606020202030204" pitchFamily="34" charset="0"/>
                        </a:rPr>
                        <a:t>When filled to the line or three-quarters filled.</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extLst>
                  <a:ext uri="{0D108BD9-81ED-4DB2-BD59-A6C34878D82A}">
                    <a16:rowId xmlns:a16="http://schemas.microsoft.com/office/drawing/2014/main" val="1559584727"/>
                  </a:ext>
                </a:extLst>
              </a:tr>
              <a:tr h="723273">
                <a:tc>
                  <a:txBody>
                    <a:bodyPr/>
                    <a:lstStyle/>
                    <a:p>
                      <a:pPr algn="just">
                        <a:lnSpc>
                          <a:spcPct val="107000"/>
                        </a:lnSpc>
                        <a:spcAft>
                          <a:spcPts val="0"/>
                        </a:spcAft>
                      </a:pPr>
                      <a:r>
                        <a:rPr lang="en-GB" sz="1800" b="0" dirty="0">
                          <a:solidFill>
                            <a:srgbClr val="09164D"/>
                          </a:solidFill>
                          <a:effectLst/>
                          <a:latin typeface="Arial Narrow" panose="020B0606020202030204" pitchFamily="34" charset="0"/>
                        </a:rPr>
                        <a:t>Pathological waste</a:t>
                      </a:r>
                      <a:endParaRPr lang="de-DE" sz="1800" b="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just">
                        <a:lnSpc>
                          <a:spcPct val="107000"/>
                        </a:lnSpc>
                        <a:spcAft>
                          <a:spcPts val="0"/>
                        </a:spcAft>
                      </a:pPr>
                      <a:endParaRPr lang="en-GB"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solidFill>
                      <a:srgbClr val="FFFF00"/>
                    </a:solidFill>
                  </a:tcPr>
                </a:tc>
                <a:tc>
                  <a:txBody>
                    <a:bodyPr/>
                    <a:lstStyle/>
                    <a:p>
                      <a:pPr algn="l">
                        <a:lnSpc>
                          <a:spcPct val="107000"/>
                        </a:lnSpc>
                        <a:spcAft>
                          <a:spcPts val="800"/>
                        </a:spcAft>
                      </a:pPr>
                      <a:r>
                        <a:rPr lang="en-GB" sz="1800" dirty="0">
                          <a:solidFill>
                            <a:srgbClr val="09164D"/>
                          </a:solidFill>
                          <a:effectLst/>
                          <a:latin typeface="Arial Narrow" panose="020B0606020202030204" pitchFamily="34" charset="0"/>
                        </a:rPr>
                        <a:t>Leak-proof strong plastic bag placed in a container.</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l">
                        <a:lnSpc>
                          <a:spcPct val="107000"/>
                        </a:lnSpc>
                        <a:spcAft>
                          <a:spcPts val="0"/>
                        </a:spcAft>
                      </a:pPr>
                      <a:r>
                        <a:rPr lang="en-GB" sz="1800" dirty="0">
                          <a:solidFill>
                            <a:srgbClr val="09164D"/>
                          </a:solidFill>
                          <a:effectLst/>
                          <a:latin typeface="Arial Narrow" panose="020B0606020202030204" pitchFamily="34" charset="0"/>
                        </a:rPr>
                        <a:t>When three-quarters filled or at least once a day.</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extLst>
                  <a:ext uri="{0D108BD9-81ED-4DB2-BD59-A6C34878D82A}">
                    <a16:rowId xmlns:a16="http://schemas.microsoft.com/office/drawing/2014/main" val="703614238"/>
                  </a:ext>
                </a:extLst>
              </a:tr>
              <a:tr h="776873">
                <a:tc>
                  <a:txBody>
                    <a:bodyPr/>
                    <a:lstStyle/>
                    <a:p>
                      <a:pPr>
                        <a:lnSpc>
                          <a:spcPct val="107000"/>
                        </a:lnSpc>
                        <a:spcAft>
                          <a:spcPts val="0"/>
                        </a:spcAft>
                      </a:pPr>
                      <a:r>
                        <a:rPr lang="en-GB" sz="1800" b="0" dirty="0">
                          <a:solidFill>
                            <a:srgbClr val="09164D"/>
                          </a:solidFill>
                          <a:effectLst/>
                          <a:latin typeface="Arial Narrow" panose="020B0606020202030204" pitchFamily="34" charset="0"/>
                        </a:rPr>
                        <a:t>Chemical and pharmaceutical waste</a:t>
                      </a:r>
                      <a:endParaRPr lang="de-DE" sz="1800" b="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just">
                        <a:lnSpc>
                          <a:spcPct val="107000"/>
                        </a:lnSpc>
                        <a:spcAft>
                          <a:spcPts val="0"/>
                        </a:spcAft>
                      </a:pP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solidFill>
                      <a:srgbClr val="CC6600"/>
                    </a:solidFill>
                  </a:tcPr>
                </a:tc>
                <a:tc>
                  <a:txBody>
                    <a:bodyPr/>
                    <a:lstStyle/>
                    <a:p>
                      <a:pPr algn="l">
                        <a:lnSpc>
                          <a:spcPct val="107000"/>
                        </a:lnSpc>
                        <a:spcAft>
                          <a:spcPts val="0"/>
                        </a:spcAft>
                      </a:pPr>
                      <a:r>
                        <a:rPr lang="en-GB" sz="1800" dirty="0">
                          <a:solidFill>
                            <a:srgbClr val="09164D"/>
                          </a:solidFill>
                          <a:effectLst/>
                          <a:latin typeface="Arial Narrow" panose="020B0606020202030204" pitchFamily="34" charset="0"/>
                        </a:rPr>
                        <a:t>Plastic bag or rigid container.</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l">
                        <a:lnSpc>
                          <a:spcPct val="107000"/>
                        </a:lnSpc>
                        <a:spcAft>
                          <a:spcPts val="0"/>
                        </a:spcAft>
                      </a:pPr>
                      <a:r>
                        <a:rPr lang="en-GB" sz="1800" dirty="0">
                          <a:solidFill>
                            <a:srgbClr val="09164D"/>
                          </a:solidFill>
                          <a:effectLst/>
                          <a:latin typeface="Arial Narrow" panose="020B0606020202030204" pitchFamily="34" charset="0"/>
                        </a:rPr>
                        <a:t>On demand.</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extLst>
                  <a:ext uri="{0D108BD9-81ED-4DB2-BD59-A6C34878D82A}">
                    <a16:rowId xmlns:a16="http://schemas.microsoft.com/office/drawing/2014/main" val="4025992142"/>
                  </a:ext>
                </a:extLst>
              </a:tr>
              <a:tr h="701097">
                <a:tc>
                  <a:txBody>
                    <a:bodyPr/>
                    <a:lstStyle/>
                    <a:p>
                      <a:pPr algn="just">
                        <a:lnSpc>
                          <a:spcPct val="107000"/>
                        </a:lnSpc>
                        <a:spcAft>
                          <a:spcPts val="0"/>
                        </a:spcAft>
                      </a:pPr>
                      <a:r>
                        <a:rPr lang="en-GB" sz="1800" b="0" dirty="0">
                          <a:solidFill>
                            <a:srgbClr val="09164D"/>
                          </a:solidFill>
                          <a:effectLst/>
                          <a:latin typeface="Arial Narrow" panose="020B0606020202030204" pitchFamily="34" charset="0"/>
                        </a:rPr>
                        <a:t>Radioactive waste</a:t>
                      </a:r>
                      <a:endParaRPr lang="de-DE" sz="1800" b="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just">
                        <a:lnSpc>
                          <a:spcPct val="107000"/>
                        </a:lnSpc>
                        <a:spcAft>
                          <a:spcPts val="0"/>
                        </a:spcAft>
                      </a:pPr>
                      <a:endParaRPr lang="en-GB" sz="1800" dirty="0">
                        <a:solidFill>
                          <a:srgbClr val="09164D"/>
                        </a:solidFill>
                        <a:effectLst/>
                        <a:latin typeface="Arial Narrow" panose="020B0606020202030204" pitchFamily="34" charset="0"/>
                      </a:endParaRPr>
                    </a:p>
                  </a:txBody>
                  <a:tcPr marL="68577" marR="68577" marT="0" marB="0"/>
                </a:tc>
                <a:tc>
                  <a:txBody>
                    <a:bodyPr/>
                    <a:lstStyle/>
                    <a:p>
                      <a:pPr algn="l">
                        <a:lnSpc>
                          <a:spcPct val="107000"/>
                        </a:lnSpc>
                        <a:spcAft>
                          <a:spcPts val="0"/>
                        </a:spcAft>
                      </a:pPr>
                      <a:r>
                        <a:rPr lang="en-GB" sz="1800" dirty="0">
                          <a:solidFill>
                            <a:srgbClr val="09164D"/>
                          </a:solidFill>
                          <a:effectLst/>
                          <a:latin typeface="Arial Narrow" panose="020B0606020202030204" pitchFamily="34" charset="0"/>
                        </a:rPr>
                        <a:t>Lead box.</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l">
                        <a:lnSpc>
                          <a:spcPct val="107000"/>
                        </a:lnSpc>
                        <a:spcAft>
                          <a:spcPts val="0"/>
                        </a:spcAft>
                      </a:pPr>
                      <a:r>
                        <a:rPr lang="en-GB" sz="1800" dirty="0">
                          <a:solidFill>
                            <a:srgbClr val="09164D"/>
                          </a:solidFill>
                          <a:effectLst/>
                          <a:latin typeface="Arial Narrow" panose="020B0606020202030204" pitchFamily="34" charset="0"/>
                        </a:rPr>
                        <a:t>On demand.</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extLst>
                  <a:ext uri="{0D108BD9-81ED-4DB2-BD59-A6C34878D82A}">
                    <a16:rowId xmlns:a16="http://schemas.microsoft.com/office/drawing/2014/main" val="3380758837"/>
                  </a:ext>
                </a:extLst>
              </a:tr>
              <a:tr h="631996">
                <a:tc>
                  <a:txBody>
                    <a:bodyPr/>
                    <a:lstStyle/>
                    <a:p>
                      <a:pPr algn="l">
                        <a:lnSpc>
                          <a:spcPct val="107000"/>
                        </a:lnSpc>
                        <a:spcAft>
                          <a:spcPts val="0"/>
                        </a:spcAft>
                      </a:pPr>
                      <a:r>
                        <a:rPr lang="en-GB" sz="1800" b="0" dirty="0">
                          <a:solidFill>
                            <a:srgbClr val="09164D"/>
                          </a:solidFill>
                          <a:effectLst/>
                          <a:latin typeface="Arial Narrow" panose="020B0606020202030204" pitchFamily="34" charset="0"/>
                        </a:rPr>
                        <a:t>General health-care waste</a:t>
                      </a:r>
                      <a:endParaRPr lang="de-DE" sz="1800" b="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just">
                        <a:lnSpc>
                          <a:spcPct val="107000"/>
                        </a:lnSpc>
                        <a:spcAft>
                          <a:spcPts val="0"/>
                        </a:spcAft>
                      </a:pPr>
                      <a:r>
                        <a:rPr lang="en-GB" sz="1800" dirty="0">
                          <a:solidFill>
                            <a:schemeClr val="bg1"/>
                          </a:solidFill>
                          <a:effectLst/>
                          <a:latin typeface="Arial Narrow" panose="020B0606020202030204" pitchFamily="34" charset="0"/>
                        </a:rPr>
                        <a:t>Black or grey coloured bag</a:t>
                      </a:r>
                      <a:endParaRPr lang="de-DE" sz="18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solidFill>
                      <a:schemeClr val="tx1"/>
                    </a:solidFill>
                  </a:tcPr>
                </a:tc>
                <a:tc>
                  <a:txBody>
                    <a:bodyPr/>
                    <a:lstStyle/>
                    <a:p>
                      <a:pPr algn="l">
                        <a:lnSpc>
                          <a:spcPct val="107000"/>
                        </a:lnSpc>
                        <a:spcAft>
                          <a:spcPts val="800"/>
                        </a:spcAft>
                      </a:pPr>
                      <a:r>
                        <a:rPr lang="en-GB" sz="1800" dirty="0">
                          <a:solidFill>
                            <a:srgbClr val="09164D"/>
                          </a:solidFill>
                          <a:effectLst/>
                          <a:latin typeface="Arial Narrow" panose="020B0606020202030204" pitchFamily="34" charset="0"/>
                        </a:rPr>
                        <a:t>Plastic bag inside a container or container which is disinfected after use.</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tc>
                  <a:txBody>
                    <a:bodyPr/>
                    <a:lstStyle/>
                    <a:p>
                      <a:pPr algn="l">
                        <a:lnSpc>
                          <a:spcPct val="107000"/>
                        </a:lnSpc>
                        <a:spcAft>
                          <a:spcPts val="0"/>
                        </a:spcAft>
                      </a:pPr>
                      <a:r>
                        <a:rPr lang="en-GB" sz="1800" dirty="0">
                          <a:solidFill>
                            <a:srgbClr val="09164D"/>
                          </a:solidFill>
                          <a:effectLst/>
                          <a:latin typeface="Arial Narrow" panose="020B0606020202030204" pitchFamily="34" charset="0"/>
                        </a:rPr>
                        <a:t>When three-quarters filled or at least once a day.</a:t>
                      </a:r>
                      <a:endParaRPr lang="de-DE" sz="1800" dirty="0">
                        <a:solidFill>
                          <a:srgbClr val="09164D"/>
                        </a:solidFill>
                        <a:effectLst/>
                        <a:latin typeface="Arial Narrow" panose="020B0606020202030204" pitchFamily="34" charset="0"/>
                        <a:ea typeface="Calibri" panose="020F0502020204030204" pitchFamily="34" charset="0"/>
                        <a:cs typeface="Arial" panose="020B0604020202020204" pitchFamily="34" charset="0"/>
                      </a:endParaRPr>
                    </a:p>
                  </a:txBody>
                  <a:tcPr marL="68577" marR="68577" marT="0" marB="0" anchor="ctr"/>
                </a:tc>
                <a:extLst>
                  <a:ext uri="{0D108BD9-81ED-4DB2-BD59-A6C34878D82A}">
                    <a16:rowId xmlns:a16="http://schemas.microsoft.com/office/drawing/2014/main" val="1726896967"/>
                  </a:ext>
                </a:extLst>
              </a:tr>
            </a:tbl>
          </a:graphicData>
        </a:graphic>
      </p:graphicFrame>
      <p:pic>
        <p:nvPicPr>
          <p:cNvPr id="6" name="Grafik 5">
            <a:extLst>
              <a:ext uri="{FF2B5EF4-FFF2-40B4-BE49-F238E27FC236}">
                <a16:creationId xmlns:a16="http://schemas.microsoft.com/office/drawing/2014/main" id="{633E8EC2-3CF1-40A3-99FB-84CE414351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4243" y="1731551"/>
            <a:ext cx="586237" cy="535903"/>
          </a:xfrm>
          <a:prstGeom prst="rect">
            <a:avLst/>
          </a:prstGeom>
        </p:spPr>
      </p:pic>
      <p:pic>
        <p:nvPicPr>
          <p:cNvPr id="12" name="Picture 44" descr="A picture containing object&#10;&#10;Description automatically generated">
            <a:extLst>
              <a:ext uri="{FF2B5EF4-FFF2-40B4-BE49-F238E27FC236}">
                <a16:creationId xmlns:a16="http://schemas.microsoft.com/office/drawing/2014/main" id="{A9EC6462-08C2-4E5F-B224-9D971E911628}"/>
              </a:ext>
            </a:extLst>
          </p:cNvPr>
          <p:cNvPicPr/>
          <p:nvPr/>
        </p:nvPicPr>
        <p:blipFill>
          <a:blip r:embed="rId4" cstate="email">
            <a:extLst>
              <a:ext uri="{28A0092B-C50C-407E-A947-70E740481C1C}">
                <a14:useLocalDpi xmlns:a14="http://schemas.microsoft.com/office/drawing/2010/main"/>
              </a:ext>
            </a:extLst>
          </a:blip>
          <a:stretch>
            <a:fillRect/>
          </a:stretch>
        </p:blipFill>
        <p:spPr>
          <a:xfrm>
            <a:off x="3298803" y="4844698"/>
            <a:ext cx="946709" cy="899895"/>
          </a:xfrm>
          <a:prstGeom prst="rect">
            <a:avLst/>
          </a:prstGeom>
        </p:spPr>
      </p:pic>
      <p:pic>
        <p:nvPicPr>
          <p:cNvPr id="13" name="Grafik 12">
            <a:extLst>
              <a:ext uri="{FF2B5EF4-FFF2-40B4-BE49-F238E27FC236}">
                <a16:creationId xmlns:a16="http://schemas.microsoft.com/office/drawing/2014/main" id="{4BD56D85-7196-4D37-8E2C-FFFBAC638B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35463" y="4265300"/>
            <a:ext cx="645018" cy="555850"/>
          </a:xfrm>
          <a:prstGeom prst="rect">
            <a:avLst/>
          </a:prstGeom>
        </p:spPr>
      </p:pic>
      <p:pic>
        <p:nvPicPr>
          <p:cNvPr id="14" name="Grafik 5">
            <a:extLst>
              <a:ext uri="{FF2B5EF4-FFF2-40B4-BE49-F238E27FC236}">
                <a16:creationId xmlns:a16="http://schemas.microsoft.com/office/drawing/2014/main" id="{12CC9226-6D87-489E-BD24-27311BAE38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4242" y="2731464"/>
            <a:ext cx="586237" cy="535903"/>
          </a:xfrm>
          <a:prstGeom prst="rect">
            <a:avLst/>
          </a:prstGeom>
        </p:spPr>
      </p:pic>
      <p:pic>
        <p:nvPicPr>
          <p:cNvPr id="15" name="Grafik 5">
            <a:extLst>
              <a:ext uri="{FF2B5EF4-FFF2-40B4-BE49-F238E27FC236}">
                <a16:creationId xmlns:a16="http://schemas.microsoft.com/office/drawing/2014/main" id="{3AF91C7D-5159-4056-B5BB-B039682F8A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4244" y="3498382"/>
            <a:ext cx="586237" cy="535903"/>
          </a:xfrm>
          <a:prstGeom prst="rect">
            <a:avLst/>
          </a:prstGeom>
        </p:spPr>
      </p:pic>
      <p:sp>
        <p:nvSpPr>
          <p:cNvPr id="5" name="Slide Number Placeholder 4">
            <a:extLst>
              <a:ext uri="{FF2B5EF4-FFF2-40B4-BE49-F238E27FC236}">
                <a16:creationId xmlns:a16="http://schemas.microsoft.com/office/drawing/2014/main" id="{8773D9D6-1275-4D9E-954B-781650BB2084}"/>
              </a:ext>
            </a:extLst>
          </p:cNvPr>
          <p:cNvSpPr>
            <a:spLocks noGrp="1"/>
          </p:cNvSpPr>
          <p:nvPr>
            <p:ph type="sldNum" sz="quarter" idx="12"/>
          </p:nvPr>
        </p:nvSpPr>
        <p:spPr/>
        <p:txBody>
          <a:bodyPr/>
          <a:lstStyle/>
          <a:p>
            <a:fld id="{2D0AA5EB-64AB-BF41-92BE-B61D8618F692}" type="slidenum">
              <a:rPr lang="it-IT" smtClean="0"/>
              <a:t>49</a:t>
            </a:fld>
            <a:endParaRPr lang="it-IT" dirty="0"/>
          </a:p>
        </p:txBody>
      </p:sp>
    </p:spTree>
    <p:extLst>
      <p:ext uri="{BB962C8B-B14F-4D97-AF65-F5344CB8AC3E}">
        <p14:creationId xmlns:p14="http://schemas.microsoft.com/office/powerpoint/2010/main" val="36208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89995" tIns="46797" rIns="89995" bIns="46797" numCol="1" rtlCol="0" anchor="b" anchorCtr="0" compatLnSpc="1">
            <a:prstTxWarp prst="textNoShape">
              <a:avLst/>
            </a:prstTxWarp>
            <a:normAutofit/>
          </a:bodyPr>
          <a:lstStyle/>
          <a:p>
            <a:r>
              <a:rPr lang="en-US"/>
              <a:t>What is wrong in this picture?</a:t>
            </a:r>
          </a:p>
        </p:txBody>
      </p:sp>
      <p:pic>
        <p:nvPicPr>
          <p:cNvPr id="74755"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80001" y="1807707"/>
            <a:ext cx="11232001" cy="42369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9CBC78D-8B3B-4F9A-8EBE-E59DAFB40519}"/>
              </a:ext>
            </a:extLst>
          </p:cNvPr>
          <p:cNvSpPr>
            <a:spLocks noGrp="1"/>
          </p:cNvSpPr>
          <p:nvPr>
            <p:ph type="sldNum" sz="quarter" idx="12"/>
          </p:nvPr>
        </p:nvSpPr>
        <p:spPr/>
        <p:txBody>
          <a:bodyPr/>
          <a:lstStyle/>
          <a:p>
            <a:fld id="{2D0AA5EB-64AB-BF41-92BE-B61D8618F692}" type="slidenum">
              <a:rPr lang="it-IT" smtClean="0"/>
              <a:t>5</a:t>
            </a:fld>
            <a:endParaRPr lang="it-IT" dirty="0"/>
          </a:p>
        </p:txBody>
      </p:sp>
      <p:pic>
        <p:nvPicPr>
          <p:cNvPr id="9" name="Picture 8">
            <a:extLst>
              <a:ext uri="{FF2B5EF4-FFF2-40B4-BE49-F238E27FC236}">
                <a16:creationId xmlns:a16="http://schemas.microsoft.com/office/drawing/2014/main" id="{704F05D5-19B4-B541-8A94-284083195E8E}"/>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9604896" y="302988"/>
            <a:ext cx="1092696" cy="952952"/>
          </a:xfrm>
          <a:prstGeom prst="rect">
            <a:avLst/>
          </a:prstGeom>
        </p:spPr>
      </p:pic>
      <p:grpSp>
        <p:nvGrpSpPr>
          <p:cNvPr id="10" name="Group 9">
            <a:extLst>
              <a:ext uri="{FF2B5EF4-FFF2-40B4-BE49-F238E27FC236}">
                <a16:creationId xmlns:a16="http://schemas.microsoft.com/office/drawing/2014/main" id="{75DA73CA-8E5C-BB4F-BE46-1E7739272B37}"/>
              </a:ext>
            </a:extLst>
          </p:cNvPr>
          <p:cNvGrpSpPr/>
          <p:nvPr/>
        </p:nvGrpSpPr>
        <p:grpSpPr>
          <a:xfrm>
            <a:off x="10597577" y="194001"/>
            <a:ext cx="1390965" cy="1420487"/>
            <a:chOff x="10475415" y="275913"/>
            <a:chExt cx="1458677" cy="1556719"/>
          </a:xfrm>
        </p:grpSpPr>
        <p:pic>
          <p:nvPicPr>
            <p:cNvPr id="11" name="Picture 10">
              <a:extLst>
                <a:ext uri="{FF2B5EF4-FFF2-40B4-BE49-F238E27FC236}">
                  <a16:creationId xmlns:a16="http://schemas.microsoft.com/office/drawing/2014/main" id="{73678B0B-1659-3146-A904-E5BD0D51DA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12" name="Content Placeholder 2">
              <a:extLst>
                <a:ext uri="{FF2B5EF4-FFF2-40B4-BE49-F238E27FC236}">
                  <a16:creationId xmlns:a16="http://schemas.microsoft.com/office/drawing/2014/main" id="{B11372E7-D5B3-2644-B18C-ECDF850EF606}"/>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02060"/>
                  </a:solidFill>
                  <a:latin typeface="Arial" panose="020B0604020202020204" pitchFamily="34" charset="0"/>
                  <a:cs typeface="Arial" panose="020B0604020202020204" pitchFamily="34" charset="0"/>
                </a:rPr>
                <a:t>2 min</a:t>
              </a:r>
            </a:p>
          </p:txBody>
        </p:sp>
      </p:grpSp>
    </p:spTree>
    <p:extLst>
      <p:ext uri="{BB962C8B-B14F-4D97-AF65-F5344CB8AC3E}">
        <p14:creationId xmlns:p14="http://schemas.microsoft.com/office/powerpoint/2010/main" val="1133251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4FD0E7-4805-4394-9C7E-7D2CFD03F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1054" y="1505534"/>
            <a:ext cx="8076726" cy="5307356"/>
          </a:xfrm>
          <a:prstGeom prst="rect">
            <a:avLst/>
          </a:prstGeom>
        </p:spPr>
      </p:pic>
      <p:sp>
        <p:nvSpPr>
          <p:cNvPr id="2" name="Title 1">
            <a:extLst>
              <a:ext uri="{FF2B5EF4-FFF2-40B4-BE49-F238E27FC236}">
                <a16:creationId xmlns:a16="http://schemas.microsoft.com/office/drawing/2014/main" id="{2246086D-C5CC-4501-858F-B0D7514BA227}"/>
              </a:ext>
            </a:extLst>
          </p:cNvPr>
          <p:cNvSpPr>
            <a:spLocks noGrp="1"/>
          </p:cNvSpPr>
          <p:nvPr>
            <p:ph type="title"/>
          </p:nvPr>
        </p:nvSpPr>
        <p:spPr/>
        <p:txBody>
          <a:bodyPr/>
          <a:lstStyle/>
          <a:p>
            <a:r>
              <a:rPr lang="en-US" dirty="0">
                <a:solidFill>
                  <a:srgbClr val="00B0F0"/>
                </a:solidFill>
              </a:rPr>
              <a:t>Comparison of treatment technologies</a:t>
            </a:r>
          </a:p>
        </p:txBody>
      </p:sp>
      <p:sp>
        <p:nvSpPr>
          <p:cNvPr id="36" name="TextBox 35">
            <a:extLst>
              <a:ext uri="{FF2B5EF4-FFF2-40B4-BE49-F238E27FC236}">
                <a16:creationId xmlns:a16="http://schemas.microsoft.com/office/drawing/2014/main" id="{A67ECF48-303F-4A52-B325-22373FA56DB7}"/>
              </a:ext>
            </a:extLst>
          </p:cNvPr>
          <p:cNvSpPr txBox="1"/>
          <p:nvPr/>
        </p:nvSpPr>
        <p:spPr>
          <a:xfrm>
            <a:off x="1964473" y="1107851"/>
            <a:ext cx="7742663" cy="369332"/>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(which comply with the Stockholm and Basel Conventions options)</a:t>
            </a:r>
          </a:p>
        </p:txBody>
      </p:sp>
      <p:grpSp>
        <p:nvGrpSpPr>
          <p:cNvPr id="5" name="Group 4">
            <a:extLst>
              <a:ext uri="{FF2B5EF4-FFF2-40B4-BE49-F238E27FC236}">
                <a16:creationId xmlns:a16="http://schemas.microsoft.com/office/drawing/2014/main" id="{738FA0EA-CFA8-40D1-A48F-949C4818A1CC}"/>
              </a:ext>
            </a:extLst>
          </p:cNvPr>
          <p:cNvGrpSpPr/>
          <p:nvPr/>
        </p:nvGrpSpPr>
        <p:grpSpPr>
          <a:xfrm>
            <a:off x="656870" y="2370055"/>
            <a:ext cx="2787535" cy="2537658"/>
            <a:chOff x="656870" y="2370055"/>
            <a:chExt cx="2787535" cy="2537658"/>
          </a:xfrm>
        </p:grpSpPr>
        <p:grpSp>
          <p:nvGrpSpPr>
            <p:cNvPr id="24" name="Group 23">
              <a:extLst>
                <a:ext uri="{FF2B5EF4-FFF2-40B4-BE49-F238E27FC236}">
                  <a16:creationId xmlns:a16="http://schemas.microsoft.com/office/drawing/2014/main" id="{75EEFFDB-DF4D-4725-89E6-59DF9324CA83}"/>
                </a:ext>
              </a:extLst>
            </p:cNvPr>
            <p:cNvGrpSpPr/>
            <p:nvPr/>
          </p:nvGrpSpPr>
          <p:grpSpPr>
            <a:xfrm>
              <a:off x="763642" y="2957874"/>
              <a:ext cx="2680763" cy="1881990"/>
              <a:chOff x="212029" y="1898640"/>
              <a:chExt cx="2680763" cy="1881990"/>
            </a:xfrm>
          </p:grpSpPr>
          <p:sp>
            <p:nvSpPr>
              <p:cNvPr id="25" name="Oval 24">
                <a:extLst>
                  <a:ext uri="{FF2B5EF4-FFF2-40B4-BE49-F238E27FC236}">
                    <a16:creationId xmlns:a16="http://schemas.microsoft.com/office/drawing/2014/main" id="{30E95999-D9C6-430E-AAB3-D61E56F5BA83}"/>
                  </a:ext>
                </a:extLst>
              </p:cNvPr>
              <p:cNvSpPr/>
              <p:nvPr/>
            </p:nvSpPr>
            <p:spPr>
              <a:xfrm>
                <a:off x="247867" y="2083244"/>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26" name="TextBox 25">
                <a:extLst>
                  <a:ext uri="{FF2B5EF4-FFF2-40B4-BE49-F238E27FC236}">
                    <a16:creationId xmlns:a16="http://schemas.microsoft.com/office/drawing/2014/main" id="{12AF158B-4340-47E4-AE71-1A330AB1B8E1}"/>
                  </a:ext>
                </a:extLst>
              </p:cNvPr>
              <p:cNvSpPr txBox="1"/>
              <p:nvPr/>
            </p:nvSpPr>
            <p:spPr>
              <a:xfrm>
                <a:off x="1379384" y="1898640"/>
                <a:ext cx="1513408" cy="1881990"/>
              </a:xfrm>
              <a:prstGeom prst="rect">
                <a:avLst/>
              </a:prstGeom>
              <a:noFill/>
            </p:spPr>
            <p:txBody>
              <a:bodyPr wrap="square" rtlCol="0">
                <a:spAutoFit/>
              </a:bodyPr>
              <a:lstStyle/>
              <a:p>
                <a:pPr rtl="0">
                  <a:lnSpc>
                    <a:spcPct val="150000"/>
                  </a:lnSpc>
                </a:pPr>
                <a:r>
                  <a:rPr lang="en-US" sz="2000" b="0" dirty="0"/>
                  <a:t>Low </a:t>
                </a:r>
              </a:p>
              <a:p>
                <a:pPr rtl="0">
                  <a:lnSpc>
                    <a:spcPct val="150000"/>
                  </a:lnSpc>
                </a:pPr>
                <a:r>
                  <a:rPr lang="en-US" sz="2000" b="0" dirty="0"/>
                  <a:t>Medium</a:t>
                </a:r>
              </a:p>
              <a:p>
                <a:pPr rtl="0">
                  <a:lnSpc>
                    <a:spcPct val="150000"/>
                  </a:lnSpc>
                </a:pPr>
                <a:r>
                  <a:rPr lang="en-US" sz="2000" b="0" dirty="0"/>
                  <a:t>High </a:t>
                </a:r>
              </a:p>
              <a:p>
                <a:pPr rtl="0">
                  <a:lnSpc>
                    <a:spcPct val="150000"/>
                  </a:lnSpc>
                </a:pPr>
                <a:r>
                  <a:rPr lang="en-US" sz="2000" b="0" dirty="0"/>
                  <a:t>Very high </a:t>
                </a:r>
              </a:p>
            </p:txBody>
          </p:sp>
          <p:sp>
            <p:nvSpPr>
              <p:cNvPr id="27" name="Oval 26">
                <a:extLst>
                  <a:ext uri="{FF2B5EF4-FFF2-40B4-BE49-F238E27FC236}">
                    <a16:creationId xmlns:a16="http://schemas.microsoft.com/office/drawing/2014/main" id="{249E47F3-442E-4AE6-B17D-4F46462188D4}"/>
                  </a:ext>
                </a:extLst>
              </p:cNvPr>
              <p:cNvSpPr/>
              <p:nvPr/>
            </p:nvSpPr>
            <p:spPr>
              <a:xfrm>
                <a:off x="521987" y="2512940"/>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28" name="Oval 27">
                <a:extLst>
                  <a:ext uri="{FF2B5EF4-FFF2-40B4-BE49-F238E27FC236}">
                    <a16:creationId xmlns:a16="http://schemas.microsoft.com/office/drawing/2014/main" id="{2B49CF2E-C19B-49C6-81EB-B8D0C3A1AD74}"/>
                  </a:ext>
                </a:extLst>
              </p:cNvPr>
              <p:cNvSpPr/>
              <p:nvPr/>
            </p:nvSpPr>
            <p:spPr>
              <a:xfrm>
                <a:off x="232575" y="2512940"/>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29" name="Oval 28">
                <a:extLst>
                  <a:ext uri="{FF2B5EF4-FFF2-40B4-BE49-F238E27FC236}">
                    <a16:creationId xmlns:a16="http://schemas.microsoft.com/office/drawing/2014/main" id="{6A95A710-A010-46C1-B9D5-5DF2CE7EF66F}"/>
                  </a:ext>
                </a:extLst>
              </p:cNvPr>
              <p:cNvSpPr/>
              <p:nvPr/>
            </p:nvSpPr>
            <p:spPr>
              <a:xfrm>
                <a:off x="514567" y="2991202"/>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0" name="Oval 29">
                <a:extLst>
                  <a:ext uri="{FF2B5EF4-FFF2-40B4-BE49-F238E27FC236}">
                    <a16:creationId xmlns:a16="http://schemas.microsoft.com/office/drawing/2014/main" id="{B0658FAD-0A20-4485-BF65-2CD41366B83B}"/>
                  </a:ext>
                </a:extLst>
              </p:cNvPr>
              <p:cNvSpPr/>
              <p:nvPr/>
            </p:nvSpPr>
            <p:spPr>
              <a:xfrm>
                <a:off x="505348" y="3448013"/>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1" name="Oval 30">
                <a:extLst>
                  <a:ext uri="{FF2B5EF4-FFF2-40B4-BE49-F238E27FC236}">
                    <a16:creationId xmlns:a16="http://schemas.microsoft.com/office/drawing/2014/main" id="{746B6068-B784-4257-979B-2AD8B329836B}"/>
                  </a:ext>
                </a:extLst>
              </p:cNvPr>
              <p:cNvSpPr/>
              <p:nvPr/>
            </p:nvSpPr>
            <p:spPr>
              <a:xfrm>
                <a:off x="232575" y="3001853"/>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2" name="Oval 31">
                <a:extLst>
                  <a:ext uri="{FF2B5EF4-FFF2-40B4-BE49-F238E27FC236}">
                    <a16:creationId xmlns:a16="http://schemas.microsoft.com/office/drawing/2014/main" id="{D9725547-231A-4CF7-9349-42244046BBA3}"/>
                  </a:ext>
                </a:extLst>
              </p:cNvPr>
              <p:cNvSpPr/>
              <p:nvPr/>
            </p:nvSpPr>
            <p:spPr>
              <a:xfrm>
                <a:off x="212029" y="3444249"/>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3" name="Oval 32">
                <a:extLst>
                  <a:ext uri="{FF2B5EF4-FFF2-40B4-BE49-F238E27FC236}">
                    <a16:creationId xmlns:a16="http://schemas.microsoft.com/office/drawing/2014/main" id="{6ECF8EE3-15BB-407E-AE85-AE7A6A52858A}"/>
                  </a:ext>
                </a:extLst>
              </p:cNvPr>
              <p:cNvSpPr/>
              <p:nvPr/>
            </p:nvSpPr>
            <p:spPr>
              <a:xfrm>
                <a:off x="807063" y="3001853"/>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4" name="Oval 33">
                <a:extLst>
                  <a:ext uri="{FF2B5EF4-FFF2-40B4-BE49-F238E27FC236}">
                    <a16:creationId xmlns:a16="http://schemas.microsoft.com/office/drawing/2014/main" id="{4D8A75AC-669D-4583-B886-D44935F91B9F}"/>
                  </a:ext>
                </a:extLst>
              </p:cNvPr>
              <p:cNvSpPr/>
              <p:nvPr/>
            </p:nvSpPr>
            <p:spPr>
              <a:xfrm>
                <a:off x="807063" y="3442589"/>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5" name="Oval 34">
                <a:extLst>
                  <a:ext uri="{FF2B5EF4-FFF2-40B4-BE49-F238E27FC236}">
                    <a16:creationId xmlns:a16="http://schemas.microsoft.com/office/drawing/2014/main" id="{528ED89C-C1F7-4C92-AE5F-B455FFB52301}"/>
                  </a:ext>
                </a:extLst>
              </p:cNvPr>
              <p:cNvSpPr/>
              <p:nvPr/>
            </p:nvSpPr>
            <p:spPr>
              <a:xfrm>
                <a:off x="1137538" y="3442589"/>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grpSp>
        <p:sp>
          <p:nvSpPr>
            <p:cNvPr id="3" name="TextBox 2">
              <a:extLst>
                <a:ext uri="{FF2B5EF4-FFF2-40B4-BE49-F238E27FC236}">
                  <a16:creationId xmlns:a16="http://schemas.microsoft.com/office/drawing/2014/main" id="{BB920ACA-47A6-4285-BA94-CDBA1B28D812}"/>
                </a:ext>
              </a:extLst>
            </p:cNvPr>
            <p:cNvSpPr txBox="1"/>
            <p:nvPr/>
          </p:nvSpPr>
          <p:spPr>
            <a:xfrm>
              <a:off x="656870" y="2890024"/>
              <a:ext cx="2312894" cy="2017689"/>
            </a:xfrm>
            <a:prstGeom prst="rect">
              <a:avLst/>
            </a:prstGeom>
            <a:noFill/>
            <a:ln w="38100">
              <a:solidFill>
                <a:schemeClr val="tx1"/>
              </a:solidFill>
            </a:ln>
          </p:spPr>
          <p:txBody>
            <a:bodyPr wrap="square" rtlCol="0">
              <a:spAutoFit/>
            </a:bodyPr>
            <a:lstStyle/>
            <a:p>
              <a:pPr algn="l"/>
              <a:endParaRPr lang="en-US" sz="2400" dirty="0">
                <a:solidFill>
                  <a:srgbClr val="09164D"/>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8A8BE8B-F42D-4FC9-AEB5-8458C292819E}"/>
                </a:ext>
              </a:extLst>
            </p:cNvPr>
            <p:cNvSpPr txBox="1"/>
            <p:nvPr/>
          </p:nvSpPr>
          <p:spPr>
            <a:xfrm>
              <a:off x="1154066" y="2370055"/>
              <a:ext cx="1730115" cy="461665"/>
            </a:xfrm>
            <a:prstGeom prst="rect">
              <a:avLst/>
            </a:prstGeom>
            <a:noFill/>
          </p:spPr>
          <p:txBody>
            <a:bodyPr wrap="square" rtlCol="0">
              <a:spAutoFit/>
            </a:bodyPr>
            <a:lstStyle/>
            <a:p>
              <a:pPr algn="l"/>
              <a:r>
                <a:rPr lang="en-US" sz="2400" dirty="0">
                  <a:solidFill>
                    <a:srgbClr val="09164D"/>
                  </a:solidFill>
                  <a:latin typeface="Arial" panose="020B0604020202020204" pitchFamily="34" charset="0"/>
                  <a:cs typeface="Arial" panose="020B0604020202020204" pitchFamily="34" charset="0"/>
                </a:rPr>
                <a:t>Legend</a:t>
              </a:r>
            </a:p>
          </p:txBody>
        </p:sp>
      </p:grpSp>
    </p:spTree>
    <p:extLst>
      <p:ext uri="{BB962C8B-B14F-4D97-AF65-F5344CB8AC3E}">
        <p14:creationId xmlns:p14="http://schemas.microsoft.com/office/powerpoint/2010/main" val="3329198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3">
            <a:extLst>
              <a:ext uri="{FF2B5EF4-FFF2-40B4-BE49-F238E27FC236}">
                <a16:creationId xmlns:a16="http://schemas.microsoft.com/office/drawing/2014/main" id="{43F32DD2-F8A9-421D-9A63-57B801ADDB36}"/>
              </a:ext>
            </a:extLst>
          </p:cNvPr>
          <p:cNvGraphicFramePr>
            <a:graphicFrameLocks/>
          </p:cNvGraphicFramePr>
          <p:nvPr>
            <p:extLst>
              <p:ext uri="{D42A27DB-BD31-4B8C-83A1-F6EECF244321}">
                <p14:modId xmlns:p14="http://schemas.microsoft.com/office/powerpoint/2010/main" val="2854473329"/>
              </p:ext>
            </p:extLst>
          </p:nvPr>
        </p:nvGraphicFramePr>
        <p:xfrm>
          <a:off x="619092" y="5297559"/>
          <a:ext cx="11233150" cy="122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246086D-C5CC-4501-858F-B0D7514BA227}"/>
              </a:ext>
            </a:extLst>
          </p:cNvPr>
          <p:cNvSpPr>
            <a:spLocks noGrp="1"/>
          </p:cNvSpPr>
          <p:nvPr>
            <p:ph type="title"/>
          </p:nvPr>
        </p:nvSpPr>
        <p:spPr/>
        <p:txBody>
          <a:bodyPr/>
          <a:lstStyle/>
          <a:p>
            <a:r>
              <a:rPr lang="en-US" dirty="0">
                <a:solidFill>
                  <a:srgbClr val="00B0F0"/>
                </a:solidFill>
              </a:rPr>
              <a:t>Interim waste treatment technologies used in low resource settings </a:t>
            </a:r>
          </a:p>
        </p:txBody>
      </p:sp>
      <p:pic>
        <p:nvPicPr>
          <p:cNvPr id="5" name="Picture 4">
            <a:extLst>
              <a:ext uri="{FF2B5EF4-FFF2-40B4-BE49-F238E27FC236}">
                <a16:creationId xmlns:a16="http://schemas.microsoft.com/office/drawing/2014/main" id="{76D294DA-0DF6-4E7F-91E0-CBB9379C784D}"/>
              </a:ext>
            </a:extLst>
          </p:cNvPr>
          <p:cNvPicPr>
            <a:picLocks noChangeAspect="1"/>
          </p:cNvPicPr>
          <p:nvPr/>
        </p:nvPicPr>
        <p:blipFill>
          <a:blip r:embed="rId8"/>
          <a:stretch>
            <a:fillRect/>
          </a:stretch>
        </p:blipFill>
        <p:spPr>
          <a:xfrm>
            <a:off x="2465855" y="1826183"/>
            <a:ext cx="9514116" cy="3449156"/>
          </a:xfrm>
          <a:prstGeom prst="rect">
            <a:avLst/>
          </a:prstGeom>
        </p:spPr>
      </p:pic>
      <p:grpSp>
        <p:nvGrpSpPr>
          <p:cNvPr id="23" name="Group 22">
            <a:extLst>
              <a:ext uri="{FF2B5EF4-FFF2-40B4-BE49-F238E27FC236}">
                <a16:creationId xmlns:a16="http://schemas.microsoft.com/office/drawing/2014/main" id="{D06AD0EA-D5A5-495B-9042-74F2D01652A1}"/>
              </a:ext>
            </a:extLst>
          </p:cNvPr>
          <p:cNvGrpSpPr/>
          <p:nvPr/>
        </p:nvGrpSpPr>
        <p:grpSpPr>
          <a:xfrm>
            <a:off x="212029" y="1898640"/>
            <a:ext cx="2680763" cy="1881990"/>
            <a:chOff x="212029" y="1898640"/>
            <a:chExt cx="2680763" cy="1881990"/>
          </a:xfrm>
        </p:grpSpPr>
        <p:sp>
          <p:nvSpPr>
            <p:cNvPr id="24" name="Oval 23">
              <a:extLst>
                <a:ext uri="{FF2B5EF4-FFF2-40B4-BE49-F238E27FC236}">
                  <a16:creationId xmlns:a16="http://schemas.microsoft.com/office/drawing/2014/main" id="{FFF9B1AB-71F7-43DD-A8C5-A2792211130F}"/>
                </a:ext>
              </a:extLst>
            </p:cNvPr>
            <p:cNvSpPr/>
            <p:nvPr/>
          </p:nvSpPr>
          <p:spPr>
            <a:xfrm>
              <a:off x="247867" y="2083244"/>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25" name="TextBox 24">
              <a:extLst>
                <a:ext uri="{FF2B5EF4-FFF2-40B4-BE49-F238E27FC236}">
                  <a16:creationId xmlns:a16="http://schemas.microsoft.com/office/drawing/2014/main" id="{D47EF660-E709-4FD9-A557-1CACA182FA81}"/>
                </a:ext>
              </a:extLst>
            </p:cNvPr>
            <p:cNvSpPr txBox="1"/>
            <p:nvPr/>
          </p:nvSpPr>
          <p:spPr>
            <a:xfrm>
              <a:off x="1379384" y="1898640"/>
              <a:ext cx="1513408" cy="1881990"/>
            </a:xfrm>
            <a:prstGeom prst="rect">
              <a:avLst/>
            </a:prstGeom>
            <a:noFill/>
          </p:spPr>
          <p:txBody>
            <a:bodyPr wrap="square" rtlCol="0">
              <a:spAutoFit/>
            </a:bodyPr>
            <a:lstStyle/>
            <a:p>
              <a:pPr rtl="0">
                <a:lnSpc>
                  <a:spcPct val="150000"/>
                </a:lnSpc>
              </a:pPr>
              <a:r>
                <a:rPr lang="en-US" sz="2000" b="0" dirty="0"/>
                <a:t>Low </a:t>
              </a:r>
            </a:p>
            <a:p>
              <a:pPr rtl="0">
                <a:lnSpc>
                  <a:spcPct val="150000"/>
                </a:lnSpc>
              </a:pPr>
              <a:r>
                <a:rPr lang="en-US" sz="2000" b="0" dirty="0"/>
                <a:t>Medium</a:t>
              </a:r>
            </a:p>
            <a:p>
              <a:pPr rtl="0">
                <a:lnSpc>
                  <a:spcPct val="150000"/>
                </a:lnSpc>
              </a:pPr>
              <a:r>
                <a:rPr lang="en-US" sz="2000" b="0" dirty="0"/>
                <a:t>High </a:t>
              </a:r>
            </a:p>
            <a:p>
              <a:pPr rtl="0">
                <a:lnSpc>
                  <a:spcPct val="150000"/>
                </a:lnSpc>
              </a:pPr>
              <a:r>
                <a:rPr lang="en-US" sz="2000" b="0" dirty="0"/>
                <a:t>Very high </a:t>
              </a:r>
            </a:p>
          </p:txBody>
        </p:sp>
        <p:sp>
          <p:nvSpPr>
            <p:cNvPr id="26" name="Oval 25">
              <a:extLst>
                <a:ext uri="{FF2B5EF4-FFF2-40B4-BE49-F238E27FC236}">
                  <a16:creationId xmlns:a16="http://schemas.microsoft.com/office/drawing/2014/main" id="{0BDD68A5-7650-4AD9-B09A-762005E7587C}"/>
                </a:ext>
              </a:extLst>
            </p:cNvPr>
            <p:cNvSpPr/>
            <p:nvPr/>
          </p:nvSpPr>
          <p:spPr>
            <a:xfrm>
              <a:off x="521987" y="2512940"/>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27" name="Oval 26">
              <a:extLst>
                <a:ext uri="{FF2B5EF4-FFF2-40B4-BE49-F238E27FC236}">
                  <a16:creationId xmlns:a16="http://schemas.microsoft.com/office/drawing/2014/main" id="{AAE64991-70BC-48E3-BBFF-849FA03AFD0E}"/>
                </a:ext>
              </a:extLst>
            </p:cNvPr>
            <p:cNvSpPr/>
            <p:nvPr/>
          </p:nvSpPr>
          <p:spPr>
            <a:xfrm>
              <a:off x="232575" y="2512940"/>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28" name="Oval 27">
              <a:extLst>
                <a:ext uri="{FF2B5EF4-FFF2-40B4-BE49-F238E27FC236}">
                  <a16:creationId xmlns:a16="http://schemas.microsoft.com/office/drawing/2014/main" id="{89D4FECF-987B-4A79-A52C-AFEF5D82732B}"/>
                </a:ext>
              </a:extLst>
            </p:cNvPr>
            <p:cNvSpPr/>
            <p:nvPr/>
          </p:nvSpPr>
          <p:spPr>
            <a:xfrm>
              <a:off x="514567" y="2991202"/>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29" name="Oval 28">
              <a:extLst>
                <a:ext uri="{FF2B5EF4-FFF2-40B4-BE49-F238E27FC236}">
                  <a16:creationId xmlns:a16="http://schemas.microsoft.com/office/drawing/2014/main" id="{6E544FBB-0964-49A9-942A-9B69F6686182}"/>
                </a:ext>
              </a:extLst>
            </p:cNvPr>
            <p:cNvSpPr/>
            <p:nvPr/>
          </p:nvSpPr>
          <p:spPr>
            <a:xfrm>
              <a:off x="505348" y="3448013"/>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0" name="Oval 29">
              <a:extLst>
                <a:ext uri="{FF2B5EF4-FFF2-40B4-BE49-F238E27FC236}">
                  <a16:creationId xmlns:a16="http://schemas.microsoft.com/office/drawing/2014/main" id="{0EDAB0B5-EB42-4CC3-9696-C77E55DBBFFB}"/>
                </a:ext>
              </a:extLst>
            </p:cNvPr>
            <p:cNvSpPr/>
            <p:nvPr/>
          </p:nvSpPr>
          <p:spPr>
            <a:xfrm>
              <a:off x="232575" y="3001853"/>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1" name="Oval 30">
              <a:extLst>
                <a:ext uri="{FF2B5EF4-FFF2-40B4-BE49-F238E27FC236}">
                  <a16:creationId xmlns:a16="http://schemas.microsoft.com/office/drawing/2014/main" id="{5FEC21F8-1146-4CE8-9F48-161AF2B7E058}"/>
                </a:ext>
              </a:extLst>
            </p:cNvPr>
            <p:cNvSpPr/>
            <p:nvPr/>
          </p:nvSpPr>
          <p:spPr>
            <a:xfrm>
              <a:off x="212029" y="3444249"/>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2" name="Oval 31">
              <a:extLst>
                <a:ext uri="{FF2B5EF4-FFF2-40B4-BE49-F238E27FC236}">
                  <a16:creationId xmlns:a16="http://schemas.microsoft.com/office/drawing/2014/main" id="{2442A59A-624F-45DF-B6FA-69EC45CF283A}"/>
                </a:ext>
              </a:extLst>
            </p:cNvPr>
            <p:cNvSpPr/>
            <p:nvPr/>
          </p:nvSpPr>
          <p:spPr>
            <a:xfrm>
              <a:off x="807063" y="3001853"/>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3" name="Oval 32">
              <a:extLst>
                <a:ext uri="{FF2B5EF4-FFF2-40B4-BE49-F238E27FC236}">
                  <a16:creationId xmlns:a16="http://schemas.microsoft.com/office/drawing/2014/main" id="{3E6F0FDF-11C8-46A6-BEE2-0A6771B7A94B}"/>
                </a:ext>
              </a:extLst>
            </p:cNvPr>
            <p:cNvSpPr/>
            <p:nvPr/>
          </p:nvSpPr>
          <p:spPr>
            <a:xfrm>
              <a:off x="807063" y="3442589"/>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sp>
          <p:nvSpPr>
            <p:cNvPr id="34" name="Oval 33">
              <a:extLst>
                <a:ext uri="{FF2B5EF4-FFF2-40B4-BE49-F238E27FC236}">
                  <a16:creationId xmlns:a16="http://schemas.microsoft.com/office/drawing/2014/main" id="{2E3260EC-13D2-4C0E-9AC8-60C45BC11B4C}"/>
                </a:ext>
              </a:extLst>
            </p:cNvPr>
            <p:cNvSpPr/>
            <p:nvPr/>
          </p:nvSpPr>
          <p:spPr>
            <a:xfrm>
              <a:off x="1137538" y="3442589"/>
              <a:ext cx="194210" cy="216344"/>
            </a:xfrm>
            <a:prstGeom prst="ellipse">
              <a:avLst/>
            </a:prstGeom>
            <a:solidFill>
              <a:srgbClr val="354EA2"/>
            </a:solidFill>
            <a:ln>
              <a:solidFill>
                <a:srgbClr val="354EA2"/>
              </a:solidFill>
            </a:ln>
          </p:spPr>
          <p:txBody>
            <a:bodyPr wrap="square" rtlCol="0" anchor="ctr">
              <a:spAutoFit/>
            </a:bodyPr>
            <a:lstStyle/>
            <a:p>
              <a:pPr algn="l" rtl="0"/>
              <a:endParaRPr lang="en-US" sz="2000" b="0" dirty="0"/>
            </a:p>
          </p:txBody>
        </p:sp>
      </p:grpSp>
      <p:sp>
        <p:nvSpPr>
          <p:cNvPr id="7" name="Slide Number Placeholder 6">
            <a:extLst>
              <a:ext uri="{FF2B5EF4-FFF2-40B4-BE49-F238E27FC236}">
                <a16:creationId xmlns:a16="http://schemas.microsoft.com/office/drawing/2014/main" id="{D2A53A5F-60AF-444C-96AC-655D5005CAE6}"/>
              </a:ext>
            </a:extLst>
          </p:cNvPr>
          <p:cNvSpPr>
            <a:spLocks noGrp="1"/>
          </p:cNvSpPr>
          <p:nvPr>
            <p:ph type="sldNum" sz="quarter" idx="12"/>
          </p:nvPr>
        </p:nvSpPr>
        <p:spPr/>
        <p:txBody>
          <a:bodyPr/>
          <a:lstStyle/>
          <a:p>
            <a:fld id="{2D0AA5EB-64AB-BF41-92BE-B61D8618F692}" type="slidenum">
              <a:rPr lang="it-IT" smtClean="0"/>
              <a:t>51</a:t>
            </a:fld>
            <a:endParaRPr lang="it-IT" dirty="0"/>
          </a:p>
        </p:txBody>
      </p:sp>
    </p:spTree>
    <p:extLst>
      <p:ext uri="{BB962C8B-B14F-4D97-AF65-F5344CB8AC3E}">
        <p14:creationId xmlns:p14="http://schemas.microsoft.com/office/powerpoint/2010/main" val="58360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B70E304-4948-46B7-A8E0-7CA6CC8D6DDA}"/>
              </a:ext>
            </a:extLst>
          </p:cNvPr>
          <p:cNvGraphicFramePr>
            <a:graphicFrameLocks/>
          </p:cNvGraphicFramePr>
          <p:nvPr>
            <p:extLst>
              <p:ext uri="{D42A27DB-BD31-4B8C-83A1-F6EECF244321}">
                <p14:modId xmlns:p14="http://schemas.microsoft.com/office/powerpoint/2010/main" val="1885360944"/>
              </p:ext>
            </p:extLst>
          </p:nvPr>
        </p:nvGraphicFramePr>
        <p:xfrm>
          <a:off x="602166" y="5312544"/>
          <a:ext cx="11233150" cy="122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CD1161B-265F-4AB3-9663-A456BFB3BA38}"/>
              </a:ext>
            </a:extLst>
          </p:cNvPr>
          <p:cNvSpPr>
            <a:spLocks noGrp="1"/>
          </p:cNvSpPr>
          <p:nvPr>
            <p:ph type="title"/>
          </p:nvPr>
        </p:nvSpPr>
        <p:spPr/>
        <p:txBody>
          <a:bodyPr/>
          <a:lstStyle/>
          <a:p>
            <a:pPr rtl="0"/>
            <a:r>
              <a:rPr lang="en-US" sz="4000" dirty="0">
                <a:solidFill>
                  <a:srgbClr val="00B0F0"/>
                </a:solidFill>
              </a:rPr>
              <a:t>What capacity should the waste treatment technology be?</a:t>
            </a:r>
            <a:endParaRPr lang="en-US" dirty="0">
              <a:solidFill>
                <a:srgbClr val="00B0F0"/>
              </a:solidFill>
            </a:endParaRPr>
          </a:p>
        </p:txBody>
      </p:sp>
      <p:sp>
        <p:nvSpPr>
          <p:cNvPr id="3" name="Text Placeholder 2">
            <a:extLst>
              <a:ext uri="{FF2B5EF4-FFF2-40B4-BE49-F238E27FC236}">
                <a16:creationId xmlns:a16="http://schemas.microsoft.com/office/drawing/2014/main" id="{27FACDAF-96A1-4FDE-819D-41C61E266930}"/>
              </a:ext>
            </a:extLst>
          </p:cNvPr>
          <p:cNvSpPr>
            <a:spLocks noGrp="1"/>
          </p:cNvSpPr>
          <p:nvPr>
            <p:ph type="body" sz="quarter" idx="16"/>
          </p:nvPr>
        </p:nvSpPr>
        <p:spPr>
          <a:xfrm>
            <a:off x="838200" y="1926770"/>
            <a:ext cx="4648200" cy="4430995"/>
          </a:xfrm>
        </p:spPr>
        <p:txBody>
          <a:bodyPr/>
          <a:lstStyle/>
          <a:p>
            <a:pPr rtl="0"/>
            <a:r>
              <a:rPr lang="en-US" sz="2800" b="1" dirty="0"/>
              <a:t>HOSPITAL</a:t>
            </a:r>
          </a:p>
          <a:p>
            <a:pPr rtl="0"/>
            <a:endParaRPr lang="en-US" dirty="0"/>
          </a:p>
          <a:p>
            <a:pPr rtl="0"/>
            <a:r>
              <a:rPr lang="en-US" sz="2000" dirty="0"/>
              <a:t>Waste </a:t>
            </a:r>
            <a:r>
              <a:rPr lang="en-US" sz="2000" b="1" dirty="0">
                <a:solidFill>
                  <a:schemeClr val="bg2">
                    <a:lumMod val="75000"/>
                  </a:schemeClr>
                </a:solidFill>
              </a:rPr>
              <a:t>generation rate per day and bed </a:t>
            </a:r>
            <a:r>
              <a:rPr lang="en-US" sz="2000" dirty="0"/>
              <a:t>x the number of beds x </a:t>
            </a:r>
            <a:r>
              <a:rPr lang="en-US" b="1" dirty="0">
                <a:solidFill>
                  <a:schemeClr val="bg2">
                    <a:lumMod val="75000"/>
                  </a:schemeClr>
                </a:solidFill>
              </a:rPr>
              <a:t>bed occupancy </a:t>
            </a:r>
            <a:r>
              <a:rPr lang="en-US" sz="2000" dirty="0"/>
              <a:t>rate</a:t>
            </a:r>
          </a:p>
          <a:p>
            <a:pPr rtl="0"/>
            <a:endParaRPr lang="en-US" sz="2000" dirty="0"/>
          </a:p>
          <a:p>
            <a:endParaRPr lang="en-US" dirty="0"/>
          </a:p>
        </p:txBody>
      </p:sp>
      <p:sp>
        <p:nvSpPr>
          <p:cNvPr id="5" name="Text Placeholder 4">
            <a:extLst>
              <a:ext uri="{FF2B5EF4-FFF2-40B4-BE49-F238E27FC236}">
                <a16:creationId xmlns:a16="http://schemas.microsoft.com/office/drawing/2014/main" id="{7E672C2B-016E-4A49-A766-373ECC82AE18}"/>
              </a:ext>
            </a:extLst>
          </p:cNvPr>
          <p:cNvSpPr>
            <a:spLocks noGrp="1"/>
          </p:cNvSpPr>
          <p:nvPr>
            <p:ph type="body" sz="quarter" idx="17"/>
          </p:nvPr>
        </p:nvSpPr>
        <p:spPr>
          <a:xfrm>
            <a:off x="6261198" y="1926770"/>
            <a:ext cx="5092602" cy="4431168"/>
          </a:xfrm>
        </p:spPr>
        <p:txBody>
          <a:bodyPr/>
          <a:lstStyle/>
          <a:p>
            <a:r>
              <a:rPr lang="en-US" sz="2800" b="1" dirty="0"/>
              <a:t>CLINIC/BASIC HEALTH UNIT</a:t>
            </a:r>
          </a:p>
          <a:p>
            <a:endParaRPr lang="en-US" dirty="0"/>
          </a:p>
          <a:p>
            <a:r>
              <a:rPr lang="en-US" sz="2000" dirty="0"/>
              <a:t>Waste </a:t>
            </a:r>
            <a:r>
              <a:rPr lang="en-US" b="1" dirty="0">
                <a:solidFill>
                  <a:schemeClr val="bg2">
                    <a:lumMod val="75000"/>
                  </a:schemeClr>
                </a:solidFill>
              </a:rPr>
              <a:t>generation rate per day</a:t>
            </a:r>
            <a:r>
              <a:rPr lang="en-US" sz="2000" dirty="0">
                <a:solidFill>
                  <a:srgbClr val="FF00FF"/>
                </a:solidFill>
              </a:rPr>
              <a:t> </a:t>
            </a:r>
            <a:r>
              <a:rPr lang="en-US" sz="2000" dirty="0"/>
              <a:t>x the average </a:t>
            </a:r>
            <a:r>
              <a:rPr lang="en-US" b="1" dirty="0">
                <a:solidFill>
                  <a:schemeClr val="bg2">
                    <a:lumMod val="75000"/>
                  </a:schemeClr>
                </a:solidFill>
              </a:rPr>
              <a:t>number of patients </a:t>
            </a:r>
            <a:r>
              <a:rPr lang="en-US" sz="2000" dirty="0"/>
              <a:t>/ day</a:t>
            </a:r>
          </a:p>
          <a:p>
            <a:endParaRPr lang="en-US" dirty="0"/>
          </a:p>
        </p:txBody>
      </p:sp>
      <p:sp>
        <p:nvSpPr>
          <p:cNvPr id="7" name="Slide Number Placeholder 6">
            <a:extLst>
              <a:ext uri="{FF2B5EF4-FFF2-40B4-BE49-F238E27FC236}">
                <a16:creationId xmlns:a16="http://schemas.microsoft.com/office/drawing/2014/main" id="{7EBC2DE6-1CD3-4678-B6DA-C3A13524FEA2}"/>
              </a:ext>
            </a:extLst>
          </p:cNvPr>
          <p:cNvSpPr>
            <a:spLocks noGrp="1"/>
          </p:cNvSpPr>
          <p:nvPr>
            <p:ph type="sldNum" sz="quarter" idx="12"/>
          </p:nvPr>
        </p:nvSpPr>
        <p:spPr/>
        <p:txBody>
          <a:bodyPr/>
          <a:lstStyle/>
          <a:p>
            <a:fld id="{2D0AA5EB-64AB-BF41-92BE-B61D8618F692}" type="slidenum">
              <a:rPr lang="it-IT" smtClean="0"/>
              <a:t>52</a:t>
            </a:fld>
            <a:endParaRPr lang="it-IT" dirty="0"/>
          </a:p>
        </p:txBody>
      </p:sp>
      <p:sp>
        <p:nvSpPr>
          <p:cNvPr id="8" name="Textfeld 8">
            <a:extLst>
              <a:ext uri="{FF2B5EF4-FFF2-40B4-BE49-F238E27FC236}">
                <a16:creationId xmlns:a16="http://schemas.microsoft.com/office/drawing/2014/main" id="{F3B7CA1F-6C6F-4C54-BFC3-FBE71DF28768}"/>
              </a:ext>
            </a:extLst>
          </p:cNvPr>
          <p:cNvSpPr txBox="1"/>
          <p:nvPr/>
        </p:nvSpPr>
        <p:spPr>
          <a:xfrm>
            <a:off x="1070693" y="3944570"/>
            <a:ext cx="9312931" cy="1446550"/>
          </a:xfrm>
          <a:prstGeom prst="rect">
            <a:avLst/>
          </a:prstGeom>
          <a:solidFill>
            <a:schemeClr val="tx1"/>
          </a:solidFill>
        </p:spPr>
        <p:txBody>
          <a:bodyPr wrap="square">
            <a:spAutoFit/>
          </a:bodyPr>
          <a:lstStyle/>
          <a:p>
            <a:pPr lvl="0"/>
            <a:r>
              <a:rPr lang="en-GB" sz="2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Question: </a:t>
            </a:r>
            <a:endParaRPr lang="en-GB"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lvl="0"/>
            <a:r>
              <a:rPr lang="en-GB"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100 bed hospital; 100 % Bed Occupancy Rate (BOR</a:t>
            </a:r>
            <a:r>
              <a:rPr lang="en-GB"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0.5 kg infectious waste per bed per day and</a:t>
            </a:r>
          </a:p>
          <a:p>
            <a:pPr lvl="0"/>
            <a:r>
              <a:rPr lang="en-GB"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1-hour </a:t>
            </a:r>
            <a:r>
              <a:rPr lang="en-GB"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cycle time, 5 hours waste treatment per day. </a:t>
            </a:r>
            <a:endParaRPr lang="en-GB" sz="20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lvl="0"/>
            <a:r>
              <a:rPr lang="en-GB" sz="2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What capacity is needed in (Kg/h)?</a:t>
            </a:r>
            <a:endParaRPr lang="en-US" sz="28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6039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numCol="1">
            <a:normAutofit/>
          </a:bodyPr>
          <a:lstStyle/>
          <a:p>
            <a:pPr marL="342900" indent="-342900">
              <a:buFont typeface="Arial" panose="020B0604020202020204" pitchFamily="34" charset="0"/>
              <a:buChar char="•"/>
              <a:defRPr/>
            </a:pPr>
            <a:r>
              <a:rPr lang="en-US" altLang="en-US" sz="2400" dirty="0"/>
              <a:t>To treat organic (e.g. food) and pathological waste</a:t>
            </a:r>
          </a:p>
          <a:p>
            <a:pPr marL="342900" indent="-342900">
              <a:buFont typeface="Arial" panose="020B0604020202020204" pitchFamily="34" charset="0"/>
              <a:buChar char="•"/>
              <a:defRPr/>
            </a:pPr>
            <a:r>
              <a:rPr lang="en-US" altLang="en-US" sz="2400" dirty="0"/>
              <a:t>Two chambers increase retention time, pathogens die naturally</a:t>
            </a:r>
          </a:p>
          <a:p>
            <a:pPr marL="342900" indent="-342900">
              <a:buFont typeface="Arial" panose="020B0604020202020204" pitchFamily="34" charset="0"/>
              <a:buChar char="•"/>
              <a:defRPr/>
            </a:pPr>
            <a:r>
              <a:rPr lang="en-US" altLang="en-US" sz="2400" dirty="0"/>
              <a:t>Digested waste flows into sewers without further handling</a:t>
            </a:r>
          </a:p>
          <a:p>
            <a:pPr marL="342900" indent="-342900">
              <a:buFont typeface="Arial" panose="020B0604020202020204" pitchFamily="34" charset="0"/>
              <a:buChar char="•"/>
              <a:defRPr/>
            </a:pPr>
            <a:r>
              <a:rPr lang="en-US" altLang="en-US" sz="2400" dirty="0"/>
              <a:t>Biogas can be used as fuel for cooking or water heating</a:t>
            </a:r>
          </a:p>
        </p:txBody>
      </p:sp>
      <p:sp>
        <p:nvSpPr>
          <p:cNvPr id="3" name="Text Placeholder 2">
            <a:extLst>
              <a:ext uri="{FF2B5EF4-FFF2-40B4-BE49-F238E27FC236}">
                <a16:creationId xmlns:a16="http://schemas.microsoft.com/office/drawing/2014/main" id="{58D8271E-5298-4CF1-8996-5BEC01E40115}"/>
              </a:ext>
            </a:extLst>
          </p:cNvPr>
          <p:cNvSpPr>
            <a:spLocks noGrp="1"/>
          </p:cNvSpPr>
          <p:nvPr>
            <p:ph type="body" sz="quarter" idx="14"/>
          </p:nvPr>
        </p:nvSpPr>
        <p:spPr>
          <a:xfrm>
            <a:off x="153988" y="310124"/>
            <a:ext cx="10512425" cy="722508"/>
          </a:xfrm>
        </p:spPr>
        <p:txBody>
          <a:bodyPr/>
          <a:lstStyle/>
          <a:p>
            <a:r>
              <a:rPr lang="en-US" sz="4400" dirty="0"/>
              <a:t>Bio-digestion</a:t>
            </a:r>
            <a:endParaRPr lang="de-DE" sz="4400" dirty="0"/>
          </a:p>
        </p:txBody>
      </p:sp>
      <p:pic>
        <p:nvPicPr>
          <p:cNvPr id="12" name="Picture 3" descr="C:\Users\Deogratias.Mkembela\AppData\Local\Microsoft\Windows\INetCache\Content.Word\8J0A93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7856" y="356992"/>
            <a:ext cx="4337529" cy="319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kitli.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7031676" y="3917160"/>
            <a:ext cx="4969888" cy="21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3">
            <a:extLst>
              <a:ext uri="{FF2B5EF4-FFF2-40B4-BE49-F238E27FC236}">
                <a16:creationId xmlns:a16="http://schemas.microsoft.com/office/drawing/2014/main" id="{8C227660-C477-49B4-AB7A-C0B374456578}"/>
              </a:ext>
            </a:extLst>
          </p:cNvPr>
          <p:cNvGraphicFramePr>
            <a:graphicFrameLocks/>
          </p:cNvGraphicFramePr>
          <p:nvPr>
            <p:extLst>
              <p:ext uri="{D42A27DB-BD31-4B8C-83A1-F6EECF244321}">
                <p14:modId xmlns:p14="http://schemas.microsoft.com/office/powerpoint/2010/main" val="954856770"/>
              </p:ext>
            </p:extLst>
          </p:nvPr>
        </p:nvGraphicFramePr>
        <p:xfrm>
          <a:off x="602166" y="5824105"/>
          <a:ext cx="11233150" cy="1220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0039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389E8C2-D1F3-41A4-BC9F-B8AA7410D8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026" y="1792009"/>
            <a:ext cx="5807089" cy="3035255"/>
          </a:xfrm>
          <a:prstGeom prst="rect">
            <a:avLst/>
          </a:prstGeom>
        </p:spPr>
      </p:pic>
      <p:pic>
        <p:nvPicPr>
          <p:cNvPr id="10" name="Picture 9">
            <a:extLst>
              <a:ext uri="{FF2B5EF4-FFF2-40B4-BE49-F238E27FC236}">
                <a16:creationId xmlns:a16="http://schemas.microsoft.com/office/drawing/2014/main" id="{266B3DC9-3915-4065-B22D-3CC45F2640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1531" y="3537588"/>
            <a:ext cx="6350469" cy="2459281"/>
          </a:xfrm>
          <a:prstGeom prst="rect">
            <a:avLst/>
          </a:prstGeom>
        </p:spPr>
      </p:pic>
      <p:sp>
        <p:nvSpPr>
          <p:cNvPr id="12" name="TextBox 11">
            <a:extLst>
              <a:ext uri="{FF2B5EF4-FFF2-40B4-BE49-F238E27FC236}">
                <a16:creationId xmlns:a16="http://schemas.microsoft.com/office/drawing/2014/main" id="{FD51B41A-86E8-44A0-8F02-DB141C98B948}"/>
              </a:ext>
            </a:extLst>
          </p:cNvPr>
          <p:cNvSpPr txBox="1"/>
          <p:nvPr/>
        </p:nvSpPr>
        <p:spPr>
          <a:xfrm>
            <a:off x="1554827" y="2176067"/>
            <a:ext cx="2646736" cy="371512"/>
          </a:xfrm>
          <a:prstGeom prst="rect">
            <a:avLst/>
          </a:prstGeom>
          <a:solidFill>
            <a:schemeClr val="tx1"/>
          </a:solidFill>
        </p:spPr>
        <p:txBody>
          <a:bodyPr wrap="square" rtlCol="0">
            <a:spAutoFit/>
          </a:bodyPr>
          <a:lstStyle/>
          <a:p>
            <a:pPr algn="l" rtl="0"/>
            <a:r>
              <a:rPr lang="en-US" sz="1814" b="1" dirty="0">
                <a:solidFill>
                  <a:schemeClr val="bg1"/>
                </a:solidFill>
                <a:latin typeface="Arial" panose="020B0604020202020204" pitchFamily="34" charset="0"/>
                <a:cs typeface="Arial" panose="020B0604020202020204" pitchFamily="34" charset="0"/>
              </a:rPr>
              <a:t>Cross-sectional view </a:t>
            </a:r>
          </a:p>
        </p:txBody>
      </p:sp>
      <p:sp>
        <p:nvSpPr>
          <p:cNvPr id="14" name="TextBox 13">
            <a:extLst>
              <a:ext uri="{FF2B5EF4-FFF2-40B4-BE49-F238E27FC236}">
                <a16:creationId xmlns:a16="http://schemas.microsoft.com/office/drawing/2014/main" id="{874491D8-16E1-46B0-8F2E-D6AD7145CAC4}"/>
              </a:ext>
            </a:extLst>
          </p:cNvPr>
          <p:cNvSpPr txBox="1"/>
          <p:nvPr/>
        </p:nvSpPr>
        <p:spPr>
          <a:xfrm>
            <a:off x="10427500" y="3222456"/>
            <a:ext cx="1407816" cy="371512"/>
          </a:xfrm>
          <a:prstGeom prst="rect">
            <a:avLst/>
          </a:prstGeom>
          <a:solidFill>
            <a:schemeClr val="tx1"/>
          </a:solidFill>
        </p:spPr>
        <p:txBody>
          <a:bodyPr wrap="square" rtlCol="0">
            <a:spAutoFit/>
          </a:bodyPr>
          <a:lstStyle/>
          <a:p>
            <a:pPr algn="l" rtl="0"/>
            <a:r>
              <a:rPr lang="en-US" sz="1814" b="1" dirty="0">
                <a:solidFill>
                  <a:schemeClr val="bg1"/>
                </a:solidFill>
                <a:latin typeface="Arial" panose="020B0604020202020204" pitchFamily="34" charset="0"/>
                <a:cs typeface="Arial" panose="020B0604020202020204" pitchFamily="34" charset="0"/>
              </a:rPr>
              <a:t>Top view </a:t>
            </a:r>
          </a:p>
        </p:txBody>
      </p:sp>
      <p:graphicFrame>
        <p:nvGraphicFramePr>
          <p:cNvPr id="11" name="Content Placeholder 3">
            <a:extLst>
              <a:ext uri="{FF2B5EF4-FFF2-40B4-BE49-F238E27FC236}">
                <a16:creationId xmlns:a16="http://schemas.microsoft.com/office/drawing/2014/main" id="{71DD162B-CACC-42A7-8095-42738F542B88}"/>
              </a:ext>
            </a:extLst>
          </p:cNvPr>
          <p:cNvGraphicFramePr>
            <a:graphicFrameLocks/>
          </p:cNvGraphicFramePr>
          <p:nvPr>
            <p:extLst>
              <p:ext uri="{D42A27DB-BD31-4B8C-83A1-F6EECF244321}">
                <p14:modId xmlns:p14="http://schemas.microsoft.com/office/powerpoint/2010/main" val="3162538648"/>
              </p:ext>
            </p:extLst>
          </p:nvPr>
        </p:nvGraphicFramePr>
        <p:xfrm>
          <a:off x="602166" y="5824105"/>
          <a:ext cx="11233150" cy="1220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a:extLst>
              <a:ext uri="{FF2B5EF4-FFF2-40B4-BE49-F238E27FC236}">
                <a16:creationId xmlns:a16="http://schemas.microsoft.com/office/drawing/2014/main" id="{1C00CB99-7CAC-43E9-8A55-6E42AA007288}"/>
              </a:ext>
            </a:extLst>
          </p:cNvPr>
          <p:cNvSpPr>
            <a:spLocks noGrp="1"/>
          </p:cNvSpPr>
          <p:nvPr>
            <p:ph type="title"/>
          </p:nvPr>
        </p:nvSpPr>
        <p:spPr/>
        <p:txBody>
          <a:bodyPr/>
          <a:lstStyle/>
          <a:p>
            <a:r>
              <a:rPr lang="en-GB" altLang="en-US" sz="4400" dirty="0"/>
              <a:t>General waste disposal: guidance for protected pits in low-resource settings </a:t>
            </a:r>
            <a:endParaRPr lang="en-US" dirty="0"/>
          </a:p>
        </p:txBody>
      </p:sp>
    </p:spTree>
    <p:extLst>
      <p:ext uri="{BB962C8B-B14F-4D97-AF65-F5344CB8AC3E}">
        <p14:creationId xmlns:p14="http://schemas.microsoft.com/office/powerpoint/2010/main" val="1567401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5A6BC-997F-4131-A951-889D875AC552}"/>
              </a:ext>
            </a:extLst>
          </p:cNvPr>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995" tIns="46797" rIns="89995" bIns="46797" numCol="1" rtlCol="0" anchor="ctr" anchorCtr="0" compatLnSpc="1">
            <a:prstTxWarp prst="textNoShape">
              <a:avLst/>
            </a:prstTxWarp>
            <a:noAutofit/>
          </a:bodyPr>
          <a:lstStyle/>
          <a:p>
            <a:r>
              <a:rPr lang="en-US" dirty="0"/>
              <a:t>Last resort options for </a:t>
            </a:r>
            <a:r>
              <a:rPr lang="de-DE" dirty="0"/>
              <a:t>emergency settings</a:t>
            </a:r>
          </a:p>
        </p:txBody>
      </p:sp>
      <p:sp>
        <p:nvSpPr>
          <p:cNvPr id="3" name="Inhaltsplatzhalter 2">
            <a:extLst>
              <a:ext uri="{FF2B5EF4-FFF2-40B4-BE49-F238E27FC236}">
                <a16:creationId xmlns:a16="http://schemas.microsoft.com/office/drawing/2014/main" id="{D8837991-37C6-4DCE-B1D0-D2C86A7D3DA5}"/>
              </a:ext>
            </a:extLst>
          </p:cNvPr>
          <p:cNvSpPr>
            <a:spLocks noGrp="1"/>
          </p:cNvSpPr>
          <p:nvPr>
            <p:ph type="body" sz="quarter" idx="16"/>
          </p:nvPr>
        </p:nvSpPr>
        <p:spPr/>
        <p:txBody>
          <a:bodyPr/>
          <a:lstStyle/>
          <a:p>
            <a:pPr>
              <a:spcAft>
                <a:spcPts val="1200"/>
              </a:spcAft>
              <a:buClr>
                <a:schemeClr val="accent6">
                  <a:lumMod val="50000"/>
                </a:schemeClr>
              </a:buClr>
            </a:pPr>
            <a:r>
              <a:rPr lang="en-US" altLang="en-US" sz="2177" b="1" dirty="0">
                <a:solidFill>
                  <a:srgbClr val="09164D"/>
                </a:solidFill>
              </a:rPr>
              <a:t>Encapsulation </a:t>
            </a:r>
          </a:p>
          <a:p>
            <a:pPr marL="310976" indent="-310976">
              <a:spcAft>
                <a:spcPts val="1200"/>
              </a:spcAft>
              <a:buClr>
                <a:schemeClr val="accent6">
                  <a:lumMod val="50000"/>
                </a:schemeClr>
              </a:buClr>
            </a:pPr>
            <a:r>
              <a:rPr lang="en-US" altLang="en-US" sz="1814" dirty="0">
                <a:solidFill>
                  <a:srgbClr val="09164D"/>
                </a:solidFill>
              </a:rPr>
              <a:t>Packs hazardous materials in containers made of impervious and non-reactive material. </a:t>
            </a:r>
          </a:p>
          <a:p>
            <a:pPr marL="310976" indent="-310976">
              <a:spcAft>
                <a:spcPts val="1200"/>
              </a:spcAft>
              <a:buClr>
                <a:schemeClr val="accent6">
                  <a:lumMod val="50000"/>
                </a:schemeClr>
              </a:buClr>
            </a:pPr>
            <a:r>
              <a:rPr lang="en-US" altLang="en-US" sz="1814" dirty="0">
                <a:solidFill>
                  <a:srgbClr val="09164D"/>
                </a:solidFill>
              </a:rPr>
              <a:t>Containers are sealed with concrete, plastic, or steel for burial or storage. </a:t>
            </a:r>
          </a:p>
          <a:p>
            <a:pPr marL="310976" indent="-310976">
              <a:spcAft>
                <a:spcPts val="1200"/>
              </a:spcAft>
              <a:buClr>
                <a:schemeClr val="accent6">
                  <a:lumMod val="50000"/>
                </a:schemeClr>
              </a:buClr>
            </a:pPr>
            <a:r>
              <a:rPr lang="en-US" altLang="en-US" sz="1814" dirty="0">
                <a:solidFill>
                  <a:srgbClr val="09164D"/>
                </a:solidFill>
              </a:rPr>
              <a:t>Used for disposal of expired vaccines &amp; medications</a:t>
            </a:r>
          </a:p>
          <a:p>
            <a:endParaRPr lang="de-DE" dirty="0">
              <a:solidFill>
                <a:srgbClr val="09164D"/>
              </a:solidFill>
            </a:endParaRPr>
          </a:p>
        </p:txBody>
      </p:sp>
      <p:sp>
        <p:nvSpPr>
          <p:cNvPr id="4" name="Inhaltsplatzhalter 3">
            <a:extLst>
              <a:ext uri="{FF2B5EF4-FFF2-40B4-BE49-F238E27FC236}">
                <a16:creationId xmlns:a16="http://schemas.microsoft.com/office/drawing/2014/main" id="{BE86A347-B391-4958-AA6F-A89AB39E96F5}"/>
              </a:ext>
            </a:extLst>
          </p:cNvPr>
          <p:cNvSpPr>
            <a:spLocks noGrp="1"/>
          </p:cNvSpPr>
          <p:nvPr>
            <p:ph type="body" sz="quarter" idx="17"/>
          </p:nvPr>
        </p:nvSpPr>
        <p:spPr/>
        <p:txBody>
          <a:bodyPr/>
          <a:lstStyle/>
          <a:p>
            <a:r>
              <a:rPr lang="en-US" altLang="en-US" sz="2177" b="1" dirty="0">
                <a:solidFill>
                  <a:srgbClr val="09164D"/>
                </a:solidFill>
              </a:rPr>
              <a:t>Open burning (pit)</a:t>
            </a:r>
            <a:endParaRPr lang="en-US" altLang="en-US" sz="2177" dirty="0">
              <a:solidFill>
                <a:srgbClr val="09164D"/>
              </a:solidFill>
            </a:endParaRPr>
          </a:p>
          <a:p>
            <a:pPr marL="857128" lvl="1" indent="-457135"/>
            <a:r>
              <a:rPr lang="en-US" altLang="en-US" sz="1814" u="sng" dirty="0">
                <a:solidFill>
                  <a:srgbClr val="09164D"/>
                </a:solidFill>
                <a:latin typeface="Arial" panose="020B0604020202020204" pitchFamily="34" charset="0"/>
                <a:cs typeface="Arial" panose="020B0604020202020204" pitchFamily="34" charset="0"/>
              </a:rPr>
              <a:t>Only in an emergency setting</a:t>
            </a:r>
            <a:r>
              <a:rPr lang="en-US" altLang="en-US" sz="1814" dirty="0">
                <a:solidFill>
                  <a:srgbClr val="09164D"/>
                </a:solidFill>
                <a:latin typeface="Arial" panose="020B0604020202020204" pitchFamily="34" charset="0"/>
                <a:cs typeface="Arial" panose="020B0604020202020204" pitchFamily="34" charset="0"/>
              </a:rPr>
              <a:t> in absence of incinerators/autoclaves. </a:t>
            </a:r>
          </a:p>
          <a:p>
            <a:pPr marL="857128" lvl="1" indent="-457135"/>
            <a:r>
              <a:rPr lang="en-US" altLang="en-US" sz="1814" dirty="0">
                <a:solidFill>
                  <a:srgbClr val="09164D"/>
                </a:solidFill>
                <a:latin typeface="Arial" panose="020B0604020202020204" pitchFamily="34" charset="0"/>
                <a:cs typeface="Arial" panose="020B0604020202020204" pitchFamily="34" charset="0"/>
              </a:rPr>
              <a:t>Causes higher smoke pollution and other health risks </a:t>
            </a:r>
          </a:p>
          <a:p>
            <a:endParaRPr lang="de-DE" sz="2177" dirty="0">
              <a:solidFill>
                <a:srgbClr val="09164D"/>
              </a:solidFill>
            </a:endParaRPr>
          </a:p>
        </p:txBody>
      </p:sp>
      <p:graphicFrame>
        <p:nvGraphicFramePr>
          <p:cNvPr id="6" name="Content Placeholder 3">
            <a:extLst>
              <a:ext uri="{FF2B5EF4-FFF2-40B4-BE49-F238E27FC236}">
                <a16:creationId xmlns:a16="http://schemas.microsoft.com/office/drawing/2014/main" id="{B5689816-1D91-400F-B646-C5D552D0520B}"/>
              </a:ext>
            </a:extLst>
          </p:cNvPr>
          <p:cNvGraphicFramePr>
            <a:graphicFrameLocks/>
          </p:cNvGraphicFramePr>
          <p:nvPr>
            <p:extLst>
              <p:ext uri="{D42A27DB-BD31-4B8C-83A1-F6EECF244321}">
                <p14:modId xmlns:p14="http://schemas.microsoft.com/office/powerpoint/2010/main" val="3599321196"/>
              </p:ext>
            </p:extLst>
          </p:nvPr>
        </p:nvGraphicFramePr>
        <p:xfrm>
          <a:off x="644623" y="5136979"/>
          <a:ext cx="11233150" cy="122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846BA84-52A5-4092-B573-0567D39F2A0F}"/>
              </a:ext>
            </a:extLst>
          </p:cNvPr>
          <p:cNvSpPr>
            <a:spLocks noGrp="1"/>
          </p:cNvSpPr>
          <p:nvPr>
            <p:ph type="sldNum" sz="quarter" idx="12"/>
          </p:nvPr>
        </p:nvSpPr>
        <p:spPr/>
        <p:txBody>
          <a:bodyPr/>
          <a:lstStyle/>
          <a:p>
            <a:fld id="{2D0AA5EB-64AB-BF41-92BE-B61D8618F692}" type="slidenum">
              <a:rPr lang="it-IT" smtClean="0"/>
              <a:t>55</a:t>
            </a:fld>
            <a:endParaRPr lang="it-IT" dirty="0"/>
          </a:p>
        </p:txBody>
      </p:sp>
    </p:spTree>
    <p:extLst>
      <p:ext uri="{BB962C8B-B14F-4D97-AF65-F5344CB8AC3E}">
        <p14:creationId xmlns:p14="http://schemas.microsoft.com/office/powerpoint/2010/main" val="3968005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B2F60-BC79-43B2-88FA-384897244CEA}"/>
              </a:ext>
            </a:extLst>
          </p:cNvPr>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995" tIns="46797" rIns="89995" bIns="46797" numCol="1" rtlCol="0" anchor="ctr" anchorCtr="0" compatLnSpc="1">
            <a:prstTxWarp prst="textNoShape">
              <a:avLst/>
            </a:prstTxWarp>
            <a:noAutofit/>
          </a:bodyPr>
          <a:lstStyle/>
          <a:p>
            <a:r>
              <a:rPr lang="en-US" dirty="0"/>
              <a:t>Documentation</a:t>
            </a:r>
          </a:p>
        </p:txBody>
      </p:sp>
      <p:sp>
        <p:nvSpPr>
          <p:cNvPr id="3" name="Inhaltsplatzhalter 2">
            <a:extLst>
              <a:ext uri="{FF2B5EF4-FFF2-40B4-BE49-F238E27FC236}">
                <a16:creationId xmlns:a16="http://schemas.microsoft.com/office/drawing/2014/main" id="{A9E18676-CFAC-411B-975B-D5E4E4449F04}"/>
              </a:ext>
            </a:extLst>
          </p:cNvPr>
          <p:cNvSpPr>
            <a:spLocks noGrp="1"/>
          </p:cNvSpPr>
          <p:nvPr>
            <p:ph type="body" sz="quarter" idx="16"/>
          </p:nvPr>
        </p:nvSpPr>
        <p:spPr/>
        <p:txBody>
          <a:bodyPr>
            <a:normAutofit/>
          </a:bodyPr>
          <a:lstStyle/>
          <a:p>
            <a:pPr marL="742893"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Standard Operating Procedures (SOPs) / protocols (e.g. for segregation, collection, transport, storage, treatment, disposal, spillages):</a:t>
            </a:r>
          </a:p>
          <a:p>
            <a:pPr marL="1257120" lvl="2" indent="-457135">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Possible hazards</a:t>
            </a:r>
          </a:p>
          <a:p>
            <a:pPr marL="1257120" lvl="2" indent="-457135">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Responsible person, emergency contact,</a:t>
            </a:r>
          </a:p>
          <a:p>
            <a:pPr marL="1257120" lvl="2" indent="-457135">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Step-by-step procedure, dos and don’ts.</a:t>
            </a:r>
          </a:p>
          <a:p>
            <a:pPr marL="742893"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Incident reports (sharp incidents etc.)</a:t>
            </a:r>
          </a:p>
          <a:p>
            <a:pPr marL="742893"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Record of waste generated (quantity/ weight [kg])</a:t>
            </a:r>
          </a:p>
        </p:txBody>
      </p:sp>
      <p:pic>
        <p:nvPicPr>
          <p:cNvPr id="8" name="Grafik 7" descr="Klemmbrett">
            <a:extLst>
              <a:ext uri="{FF2B5EF4-FFF2-40B4-BE49-F238E27FC236}">
                <a16:creationId xmlns:a16="http://schemas.microsoft.com/office/drawing/2014/main" id="{8FAF5F97-47EF-4935-85A2-C480DB10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212" y="330215"/>
            <a:ext cx="914352" cy="914352"/>
          </a:xfrm>
          <a:prstGeom prst="rect">
            <a:avLst/>
          </a:prstGeom>
        </p:spPr>
      </p:pic>
      <p:pic>
        <p:nvPicPr>
          <p:cNvPr id="10" name="Grafik 9" descr="Bleistift">
            <a:extLst>
              <a:ext uri="{FF2B5EF4-FFF2-40B4-BE49-F238E27FC236}">
                <a16:creationId xmlns:a16="http://schemas.microsoft.com/office/drawing/2014/main" id="{23C8A567-202B-4F0F-9221-D43640E84E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08273" y="241327"/>
            <a:ext cx="914352" cy="914352"/>
          </a:xfrm>
          <a:prstGeom prst="rect">
            <a:avLst/>
          </a:prstGeom>
        </p:spPr>
      </p:pic>
      <p:graphicFrame>
        <p:nvGraphicFramePr>
          <p:cNvPr id="9" name="Content Placeholder 3">
            <a:extLst>
              <a:ext uri="{FF2B5EF4-FFF2-40B4-BE49-F238E27FC236}">
                <a16:creationId xmlns:a16="http://schemas.microsoft.com/office/drawing/2014/main" id="{5A6B7085-714F-493B-B084-3626D9549295}"/>
              </a:ext>
            </a:extLst>
          </p:cNvPr>
          <p:cNvGraphicFramePr>
            <a:graphicFrameLocks/>
          </p:cNvGraphicFramePr>
          <p:nvPr>
            <p:extLst>
              <p:ext uri="{D42A27DB-BD31-4B8C-83A1-F6EECF244321}">
                <p14:modId xmlns:p14="http://schemas.microsoft.com/office/powerpoint/2010/main" val="4203953991"/>
              </p:ext>
            </p:extLst>
          </p:nvPr>
        </p:nvGraphicFramePr>
        <p:xfrm>
          <a:off x="602166" y="5151300"/>
          <a:ext cx="11233150" cy="12207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49CF0C42-F65C-442F-8426-B2FE02134F3B}"/>
              </a:ext>
            </a:extLst>
          </p:cNvPr>
          <p:cNvSpPr>
            <a:spLocks noGrp="1"/>
          </p:cNvSpPr>
          <p:nvPr>
            <p:ph type="sldNum" sz="quarter" idx="12"/>
          </p:nvPr>
        </p:nvSpPr>
        <p:spPr/>
        <p:txBody>
          <a:bodyPr/>
          <a:lstStyle/>
          <a:p>
            <a:fld id="{2D0AA5EB-64AB-BF41-92BE-B61D8618F692}" type="slidenum">
              <a:rPr lang="it-IT" smtClean="0"/>
              <a:t>56</a:t>
            </a:fld>
            <a:endParaRPr lang="it-IT" dirty="0"/>
          </a:p>
        </p:txBody>
      </p:sp>
    </p:spTree>
    <p:extLst>
      <p:ext uri="{BB962C8B-B14F-4D97-AF65-F5344CB8AC3E}">
        <p14:creationId xmlns:p14="http://schemas.microsoft.com/office/powerpoint/2010/main" val="3434544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F4AAB5F-BBD2-4CE9-89E6-43B96D5F44DE}"/>
              </a:ext>
            </a:extLst>
          </p:cNvPr>
          <p:cNvSpPr>
            <a:spLocks noGrp="1"/>
          </p:cNvSpPr>
          <p:nvPr>
            <p:ph type="body" idx="1"/>
          </p:nvPr>
        </p:nvSpPr>
        <p:spPr>
          <a:xfrm>
            <a:off x="0" y="1771519"/>
            <a:ext cx="12192000" cy="914400"/>
          </a:xfrm>
        </p:spPr>
        <p:txBody>
          <a:bodyPr>
            <a:normAutofit fontScale="92500"/>
          </a:bodyPr>
          <a:lstStyle/>
          <a:p>
            <a:r>
              <a:rPr lang="en-US" sz="2400" dirty="0"/>
              <a:t>The circular economy is meant to reduce negative impacts along the life cycle of materials and products – by substituting of raw materials by secondary materials like recycled materials. </a:t>
            </a:r>
            <a:endParaRPr lang="de-DE" sz="2400" dirty="0"/>
          </a:p>
        </p:txBody>
      </p:sp>
      <p:sp>
        <p:nvSpPr>
          <p:cNvPr id="5" name="Text Placeholder 4">
            <a:extLst>
              <a:ext uri="{FF2B5EF4-FFF2-40B4-BE49-F238E27FC236}">
                <a16:creationId xmlns:a16="http://schemas.microsoft.com/office/drawing/2014/main" id="{51171EAC-CDB8-4F1F-8798-666B9FDE46AC}"/>
              </a:ext>
            </a:extLst>
          </p:cNvPr>
          <p:cNvSpPr>
            <a:spLocks noGrp="1"/>
          </p:cNvSpPr>
          <p:nvPr>
            <p:ph type="body" sz="quarter" idx="14"/>
          </p:nvPr>
        </p:nvSpPr>
        <p:spPr>
          <a:xfrm>
            <a:off x="312234" y="253948"/>
            <a:ext cx="11180183" cy="626405"/>
          </a:xfrm>
        </p:spPr>
        <p:txBody>
          <a:bodyPr/>
          <a:lstStyle/>
          <a:p>
            <a:pPr algn="ctr"/>
            <a:r>
              <a:rPr lang="en-US" sz="4400" b="1" dirty="0">
                <a:solidFill>
                  <a:schemeClr val="tx2"/>
                </a:solidFill>
                <a:latin typeface="Arial Narrow" panose="020B0606020202030204" pitchFamily="34" charset="0"/>
              </a:rPr>
              <a:t>From linear to circular economy:</a:t>
            </a:r>
          </a:p>
          <a:p>
            <a:pPr algn="ctr"/>
            <a:r>
              <a:rPr lang="en-US" sz="4400" b="1" dirty="0">
                <a:solidFill>
                  <a:schemeClr val="tx2"/>
                </a:solidFill>
                <a:latin typeface="Arial Narrow" panose="020B0606020202030204" pitchFamily="34" charset="0"/>
              </a:rPr>
              <a:t>Long term goal </a:t>
            </a:r>
          </a:p>
        </p:txBody>
      </p:sp>
      <p:pic>
        <p:nvPicPr>
          <p:cNvPr id="6" name="Grafik 5">
            <a:extLst>
              <a:ext uri="{FF2B5EF4-FFF2-40B4-BE49-F238E27FC236}">
                <a16:creationId xmlns:a16="http://schemas.microsoft.com/office/drawing/2014/main" id="{66C83F0E-FAB4-45B8-A317-0B5B0287BB3D}"/>
              </a:ext>
            </a:extLst>
          </p:cNvPr>
          <p:cNvPicPr>
            <a:picLocks noChangeAspect="1"/>
          </p:cNvPicPr>
          <p:nvPr/>
        </p:nvPicPr>
        <p:blipFill>
          <a:blip r:embed="rId3"/>
          <a:stretch>
            <a:fillRect/>
          </a:stretch>
        </p:blipFill>
        <p:spPr>
          <a:xfrm>
            <a:off x="2496368" y="3421882"/>
            <a:ext cx="3373101" cy="3182170"/>
          </a:xfrm>
          <a:prstGeom prst="rect">
            <a:avLst/>
          </a:prstGeom>
          <a:ln>
            <a:noFill/>
          </a:ln>
          <a:effectLst>
            <a:outerShdw blurRad="292100" dist="139700" dir="2700000" algn="tl" rotWithShape="0">
              <a:srgbClr val="333333">
                <a:alpha val="65000"/>
              </a:srgbClr>
            </a:outerShdw>
          </a:effectLst>
        </p:spPr>
      </p:pic>
      <p:pic>
        <p:nvPicPr>
          <p:cNvPr id="8" name="Grafik 7">
            <a:extLst>
              <a:ext uri="{FF2B5EF4-FFF2-40B4-BE49-F238E27FC236}">
                <a16:creationId xmlns:a16="http://schemas.microsoft.com/office/drawing/2014/main" id="{997DC5F7-7DD7-43D9-861C-4FF2DC034B1B}"/>
              </a:ext>
            </a:extLst>
          </p:cNvPr>
          <p:cNvPicPr>
            <a:picLocks noChangeAspect="1"/>
          </p:cNvPicPr>
          <p:nvPr/>
        </p:nvPicPr>
        <p:blipFill>
          <a:blip r:embed="rId4"/>
          <a:stretch>
            <a:fillRect/>
          </a:stretch>
        </p:blipFill>
        <p:spPr>
          <a:xfrm>
            <a:off x="383837" y="3322857"/>
            <a:ext cx="2016881" cy="3281195"/>
          </a:xfrm>
          <a:prstGeom prst="rect">
            <a:avLst/>
          </a:prstGeom>
          <a:ln>
            <a:noFill/>
          </a:ln>
          <a:effectLst>
            <a:outerShdw blurRad="292100" dist="139700" dir="2700000" algn="tl" rotWithShape="0">
              <a:srgbClr val="333333">
                <a:alpha val="65000"/>
              </a:srgbClr>
            </a:outerShdw>
          </a:effectLst>
        </p:spPr>
      </p:pic>
      <p:pic>
        <p:nvPicPr>
          <p:cNvPr id="10" name="Grafik 9">
            <a:extLst>
              <a:ext uri="{FF2B5EF4-FFF2-40B4-BE49-F238E27FC236}">
                <a16:creationId xmlns:a16="http://schemas.microsoft.com/office/drawing/2014/main" id="{CEFFFFAC-0476-46C6-AB2A-6025BDF700BC}"/>
              </a:ext>
            </a:extLst>
          </p:cNvPr>
          <p:cNvPicPr>
            <a:picLocks noChangeAspect="1"/>
          </p:cNvPicPr>
          <p:nvPr/>
        </p:nvPicPr>
        <p:blipFill rotWithShape="1">
          <a:blip r:embed="rId5"/>
          <a:srcRect l="1547" r="5450"/>
          <a:stretch/>
        </p:blipFill>
        <p:spPr>
          <a:xfrm>
            <a:off x="6291313" y="4283071"/>
            <a:ext cx="5802051" cy="1956713"/>
          </a:xfrm>
          <a:prstGeom prst="rect">
            <a:avLst/>
          </a:prstGeom>
        </p:spPr>
      </p:pic>
      <p:sp>
        <p:nvSpPr>
          <p:cNvPr id="11" name="Textfeld 10">
            <a:extLst>
              <a:ext uri="{FF2B5EF4-FFF2-40B4-BE49-F238E27FC236}">
                <a16:creationId xmlns:a16="http://schemas.microsoft.com/office/drawing/2014/main" id="{90377C04-EA65-4948-A6D3-F9BCA909DBF5}"/>
              </a:ext>
            </a:extLst>
          </p:cNvPr>
          <p:cNvSpPr txBox="1"/>
          <p:nvPr/>
        </p:nvSpPr>
        <p:spPr>
          <a:xfrm>
            <a:off x="6770061" y="6239784"/>
            <a:ext cx="4309513" cy="650691"/>
          </a:xfrm>
          <a:prstGeom prst="rect">
            <a:avLst/>
          </a:prstGeom>
          <a:noFill/>
        </p:spPr>
        <p:txBody>
          <a:bodyPr wrap="none" rtlCol="0">
            <a:spAutoFit/>
          </a:bodyPr>
          <a:lstStyle/>
          <a:p>
            <a:pPr algn="r" rtl="0"/>
            <a:r>
              <a:rPr lang="en-US" sz="1814" dirty="0">
                <a:solidFill>
                  <a:schemeClr val="bg1"/>
                </a:solidFill>
              </a:rPr>
              <a:t>Example</a:t>
            </a:r>
            <a:r>
              <a:rPr lang="de-DE" sz="1814" dirty="0">
                <a:solidFill>
                  <a:schemeClr val="bg1"/>
                </a:solidFill>
              </a:rPr>
              <a:t>: </a:t>
            </a:r>
            <a:r>
              <a:rPr lang="en-US" sz="1814" dirty="0">
                <a:solidFill>
                  <a:schemeClr val="bg1"/>
                </a:solidFill>
              </a:rPr>
              <a:t>Four key steps in managing plastic</a:t>
            </a:r>
          </a:p>
          <a:p>
            <a:pPr algn="r" rtl="0"/>
            <a:r>
              <a:rPr lang="en-US" sz="1814" dirty="0">
                <a:solidFill>
                  <a:schemeClr val="bg1"/>
                </a:solidFill>
              </a:rPr>
              <a:t> waste from PPE </a:t>
            </a:r>
            <a:endParaRPr lang="de-DE" sz="1814" dirty="0">
              <a:solidFill>
                <a:schemeClr val="bg1"/>
              </a:solidFill>
            </a:endParaRPr>
          </a:p>
        </p:txBody>
      </p:sp>
      <p:sp>
        <p:nvSpPr>
          <p:cNvPr id="13" name="Textfeld 12">
            <a:extLst>
              <a:ext uri="{FF2B5EF4-FFF2-40B4-BE49-F238E27FC236}">
                <a16:creationId xmlns:a16="http://schemas.microsoft.com/office/drawing/2014/main" id="{154D4C7F-9956-424E-A6F2-2BD0771ECDE1}"/>
              </a:ext>
            </a:extLst>
          </p:cNvPr>
          <p:cNvSpPr txBox="1"/>
          <p:nvPr/>
        </p:nvSpPr>
        <p:spPr>
          <a:xfrm>
            <a:off x="3414508" y="5467350"/>
            <a:ext cx="1972722" cy="238848"/>
          </a:xfrm>
          <a:prstGeom prst="rect">
            <a:avLst/>
          </a:prstGeom>
          <a:noFill/>
        </p:spPr>
        <p:txBody>
          <a:bodyPr wrap="square">
            <a:spAutoFit/>
          </a:bodyPr>
          <a:lstStyle/>
          <a:p>
            <a:r>
              <a:rPr lang="de-DE" sz="952" dirty="0"/>
              <a:t>Source: IFC</a:t>
            </a:r>
          </a:p>
        </p:txBody>
      </p:sp>
      <p:sp>
        <p:nvSpPr>
          <p:cNvPr id="7" name="Slide Number Placeholder 6">
            <a:extLst>
              <a:ext uri="{FF2B5EF4-FFF2-40B4-BE49-F238E27FC236}">
                <a16:creationId xmlns:a16="http://schemas.microsoft.com/office/drawing/2014/main" id="{4630CA6D-70A9-4B4E-B810-D0B7F638B928}"/>
              </a:ext>
            </a:extLst>
          </p:cNvPr>
          <p:cNvSpPr>
            <a:spLocks noGrp="1"/>
          </p:cNvSpPr>
          <p:nvPr>
            <p:ph type="sldNum" sz="quarter" idx="12"/>
          </p:nvPr>
        </p:nvSpPr>
        <p:spPr/>
        <p:txBody>
          <a:bodyPr/>
          <a:lstStyle/>
          <a:p>
            <a:fld id="{2D0AA5EB-64AB-BF41-92BE-B61D8618F692}" type="slidenum">
              <a:rPr lang="it-IT" smtClean="0"/>
              <a:t>57</a:t>
            </a:fld>
            <a:endParaRPr lang="it-IT" dirty="0"/>
          </a:p>
        </p:txBody>
      </p:sp>
      <p:sp>
        <p:nvSpPr>
          <p:cNvPr id="12" name="TextBox 11">
            <a:extLst>
              <a:ext uri="{FF2B5EF4-FFF2-40B4-BE49-F238E27FC236}">
                <a16:creationId xmlns:a16="http://schemas.microsoft.com/office/drawing/2014/main" id="{CE6BD8DB-9C94-4A30-92EA-681BAAC318C9}"/>
              </a:ext>
            </a:extLst>
          </p:cNvPr>
          <p:cNvSpPr txBox="1"/>
          <p:nvPr/>
        </p:nvSpPr>
        <p:spPr>
          <a:xfrm>
            <a:off x="903737" y="2823637"/>
            <a:ext cx="10571138" cy="461665"/>
          </a:xfrm>
          <a:prstGeom prst="rect">
            <a:avLst/>
          </a:prstGeom>
          <a:noFill/>
        </p:spPr>
        <p:txBody>
          <a:bodyPr wrap="square">
            <a:spAutoFit/>
          </a:bodyPr>
          <a:lstStyle/>
          <a:p>
            <a:r>
              <a:rPr lang="en-US" sz="2400" b="1" dirty="0">
                <a:solidFill>
                  <a:schemeClr val="tx2"/>
                </a:solidFill>
                <a:latin typeface="Arial "/>
              </a:rPr>
              <a:t>Example: Recycled paper for new packaging of pharmaceuticals</a:t>
            </a:r>
          </a:p>
        </p:txBody>
      </p:sp>
    </p:spTree>
    <p:extLst>
      <p:ext uri="{BB962C8B-B14F-4D97-AF65-F5344CB8AC3E}">
        <p14:creationId xmlns:p14="http://schemas.microsoft.com/office/powerpoint/2010/main" val="2641591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44E135D-0B36-4F08-9D04-9FAE598D8C74}"/>
              </a:ext>
            </a:extLst>
          </p:cNvPr>
          <p:cNvSpPr>
            <a:spLocks noGrp="1"/>
          </p:cNvSpPr>
          <p:nvPr>
            <p:ph type="body" idx="1"/>
          </p:nvPr>
        </p:nvSpPr>
        <p:spPr>
          <a:xfrm>
            <a:off x="839788" y="1161534"/>
            <a:ext cx="5076825" cy="4999553"/>
          </a:xfrm>
        </p:spPr>
        <p:txBody>
          <a:bodyPr>
            <a:normAutofit lnSpcReduction="10000"/>
          </a:bodyPr>
          <a:lstStyle/>
          <a:p>
            <a:pPr>
              <a:spcAft>
                <a:spcPts val="1200"/>
              </a:spcAft>
              <a:defRPr/>
            </a:pPr>
            <a:r>
              <a:rPr lang="en-GB" sz="2400" b="1" dirty="0">
                <a:latin typeface="Arial" panose="020B0604020202020204" pitchFamily="34" charset="0"/>
                <a:cs typeface="Arial" panose="020B0604020202020204" pitchFamily="34" charset="0"/>
              </a:rPr>
              <a:t>Columbia (COVID-19 response)</a:t>
            </a:r>
            <a:endParaRPr lang="en-GB" sz="1800" b="1"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defRPr/>
            </a:pPr>
            <a:r>
              <a:rPr lang="en-GB" dirty="0">
                <a:latin typeface="Arial" panose="020B0604020202020204" pitchFamily="34" charset="0"/>
                <a:cs typeface="Arial" panose="020B0604020202020204" pitchFamily="34" charset="0"/>
              </a:rPr>
              <a:t>Implemented sustainable purchasing - considering economic and socio-environmental impact of consumables + limit plastic</a:t>
            </a:r>
          </a:p>
          <a:p>
            <a:pPr marL="285750" indent="-285750">
              <a:spcAft>
                <a:spcPts val="1200"/>
              </a:spcAft>
              <a:buFont typeface="Arial" panose="020B0604020202020204" pitchFamily="34" charset="0"/>
              <a:buChar char="•"/>
              <a:defRPr/>
            </a:pPr>
            <a:r>
              <a:rPr lang="en-GB" dirty="0"/>
              <a:t>Extended operation times of available autoclave and microwave technologies to treat larger volumes of infectious waste </a:t>
            </a:r>
          </a:p>
          <a:p>
            <a:pPr marL="285750" indent="-285750">
              <a:spcAft>
                <a:spcPts val="1200"/>
              </a:spcAft>
              <a:buFont typeface="Arial" panose="020B0604020202020204" pitchFamily="34" charset="0"/>
              <a:buChar char="•"/>
              <a:defRPr/>
            </a:pPr>
            <a:r>
              <a:rPr lang="en-GB" dirty="0">
                <a:latin typeface="Arial" panose="020B0604020202020204" pitchFamily="34" charset="0"/>
                <a:cs typeface="Arial" panose="020B0604020202020204" pitchFamily="34" charset="0"/>
              </a:rPr>
              <a:t>Strengthened training about proper PPE use and safe waste management</a:t>
            </a:r>
          </a:p>
          <a:p>
            <a:pPr marL="285750" indent="-285750">
              <a:spcAft>
                <a:spcPts val="1200"/>
              </a:spcAft>
              <a:buFont typeface="Arial" panose="020B0604020202020204" pitchFamily="34" charset="0"/>
              <a:buChar char="•"/>
              <a:defRPr/>
            </a:pPr>
            <a:r>
              <a:rPr lang="en-GB" dirty="0">
                <a:latin typeface="Arial" panose="020B0604020202020204" pitchFamily="34" charset="0"/>
                <a:cs typeface="Arial" panose="020B0604020202020204" pitchFamily="34" charset="0"/>
              </a:rPr>
              <a:t>National guidelines include more sustainable products and practices for cleaning</a:t>
            </a:r>
          </a:p>
          <a:p>
            <a:endParaRPr lang="de-DE" dirty="0"/>
          </a:p>
        </p:txBody>
      </p:sp>
      <p:sp>
        <p:nvSpPr>
          <p:cNvPr id="4" name="Slide Number Placeholder 3">
            <a:extLst>
              <a:ext uri="{FF2B5EF4-FFF2-40B4-BE49-F238E27FC236}">
                <a16:creationId xmlns:a16="http://schemas.microsoft.com/office/drawing/2014/main" id="{23FF9706-B0CA-284E-B7ED-C77CB945D136}"/>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594FC61-5611-4A8B-8A31-D20C3605D241}" type="slidenum">
              <a:rPr lang="en-GB" smtClean="0"/>
              <a:pPr>
                <a:defRPr/>
              </a:pPr>
              <a:t>58</a:t>
            </a:fld>
            <a:endParaRPr lang="en-GB" dirty="0">
              <a:solidFill>
                <a:prstClr val="black">
                  <a:tint val="75000"/>
                </a:prstClr>
              </a:solidFill>
              <a:latin typeface="Calibri"/>
            </a:endParaRPr>
          </a:p>
        </p:txBody>
      </p:sp>
      <p:sp>
        <p:nvSpPr>
          <p:cNvPr id="11" name="Textplatzhalter 10">
            <a:extLst>
              <a:ext uri="{FF2B5EF4-FFF2-40B4-BE49-F238E27FC236}">
                <a16:creationId xmlns:a16="http://schemas.microsoft.com/office/drawing/2014/main" id="{3393B208-C867-4AF5-87A6-DC5E0BD5DA0F}"/>
              </a:ext>
            </a:extLst>
          </p:cNvPr>
          <p:cNvSpPr>
            <a:spLocks noGrp="1"/>
          </p:cNvSpPr>
          <p:nvPr>
            <p:ph type="body" sz="quarter" idx="14"/>
          </p:nvPr>
        </p:nvSpPr>
        <p:spPr>
          <a:xfrm>
            <a:off x="6729300" y="1098614"/>
            <a:ext cx="5076825" cy="577335"/>
          </a:xfrm>
        </p:spPr>
        <p:txBody>
          <a:bodyPr/>
          <a:lstStyle/>
          <a:p>
            <a:r>
              <a:rPr lang="en-US"/>
              <a:t>Summary of Key Themes Ilustrated by case studies: WHO</a:t>
            </a:r>
          </a:p>
        </p:txBody>
      </p:sp>
      <p:sp>
        <p:nvSpPr>
          <p:cNvPr id="9" name="Title 6">
            <a:extLst>
              <a:ext uri="{FF2B5EF4-FFF2-40B4-BE49-F238E27FC236}">
                <a16:creationId xmlns:a16="http://schemas.microsoft.com/office/drawing/2014/main" id="{8249CB19-152A-D948-82D9-8D722AEA2035}"/>
              </a:ext>
            </a:extLst>
          </p:cNvPr>
          <p:cNvSpPr txBox="1">
            <a:spLocks/>
          </p:cNvSpPr>
          <p:nvPr/>
        </p:nvSpPr>
        <p:spPr>
          <a:xfrm>
            <a:off x="533399" y="-438253"/>
            <a:ext cx="11410950" cy="17476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solidFill>
                  <a:schemeClr val="tx2"/>
                </a:solidFill>
                <a:latin typeface="Arial Narrow" panose="020B0606020202030204" pitchFamily="34" charset="0"/>
                <a:ea typeface="+mn-ea"/>
                <a:cs typeface="Arial" panose="020B0604020202020204" pitchFamily="34" charset="0"/>
              </a:rPr>
              <a:t>Country</a:t>
            </a:r>
            <a:r>
              <a:rPr lang="en-US" sz="4000" b="1" dirty="0">
                <a:latin typeface="Arial" panose="020B0604020202020204" pitchFamily="34" charset="0"/>
                <a:cs typeface="Arial" panose="020B0604020202020204" pitchFamily="34" charset="0"/>
              </a:rPr>
              <a:t> </a:t>
            </a:r>
            <a:r>
              <a:rPr lang="en-US" b="1" dirty="0">
                <a:solidFill>
                  <a:schemeClr val="tx2"/>
                </a:solidFill>
                <a:latin typeface="Arial Narrow" panose="020B0606020202030204" pitchFamily="34" charset="0"/>
                <a:ea typeface="+mn-ea"/>
                <a:cs typeface="Arial" panose="020B0604020202020204" pitchFamily="34" charset="0"/>
              </a:rPr>
              <a:t>case studies: change is possible</a:t>
            </a:r>
          </a:p>
        </p:txBody>
      </p:sp>
      <p:pic>
        <p:nvPicPr>
          <p:cNvPr id="5" name="Picture 4">
            <a:extLst>
              <a:ext uri="{FF2B5EF4-FFF2-40B4-BE49-F238E27FC236}">
                <a16:creationId xmlns:a16="http://schemas.microsoft.com/office/drawing/2014/main" id="{25DF397A-C5B6-46AE-B833-9B5D6169E322}"/>
              </a:ext>
            </a:extLst>
          </p:cNvPr>
          <p:cNvPicPr>
            <a:picLocks noChangeAspect="1"/>
          </p:cNvPicPr>
          <p:nvPr/>
        </p:nvPicPr>
        <p:blipFill>
          <a:blip r:embed="rId3"/>
          <a:stretch>
            <a:fillRect/>
          </a:stretch>
        </p:blipFill>
        <p:spPr>
          <a:xfrm>
            <a:off x="6936081" y="1964550"/>
            <a:ext cx="4235193" cy="3371574"/>
          </a:xfrm>
          <a:prstGeom prst="rect">
            <a:avLst/>
          </a:prstGeom>
        </p:spPr>
      </p:pic>
      <p:sp>
        <p:nvSpPr>
          <p:cNvPr id="12" name="Textfeld 11">
            <a:extLst>
              <a:ext uri="{FF2B5EF4-FFF2-40B4-BE49-F238E27FC236}">
                <a16:creationId xmlns:a16="http://schemas.microsoft.com/office/drawing/2014/main" id="{1BFFA6A8-9AF0-4CB1-BB18-DF58FA491B3D}"/>
              </a:ext>
            </a:extLst>
          </p:cNvPr>
          <p:cNvSpPr txBox="1"/>
          <p:nvPr/>
        </p:nvSpPr>
        <p:spPr>
          <a:xfrm>
            <a:off x="6936081" y="5419394"/>
            <a:ext cx="4325365" cy="1200329"/>
          </a:xfrm>
          <a:prstGeom prst="rect">
            <a:avLst/>
          </a:prstGeom>
          <a:noFill/>
        </p:spPr>
        <p:txBody>
          <a:bodyPr wrap="square" rtlCol="0">
            <a:spAutoFit/>
          </a:bodyPr>
          <a:lstStyle/>
          <a:p>
            <a:pPr algn="l"/>
            <a:r>
              <a:rPr lang="de-DE" sz="1200" dirty="0">
                <a:solidFill>
                  <a:srgbClr val="09164D"/>
                </a:solidFill>
                <a:latin typeface="Arial" panose="020B0604020202020204" pitchFamily="34" charset="0"/>
                <a:cs typeface="Arial" panose="020B0604020202020204" pitchFamily="34" charset="0"/>
              </a:rPr>
              <a:t>Source: WHO, Global-Analysis-of-health-care-waste-in-the-context-of-COVID-19: Case-</a:t>
            </a:r>
            <a:r>
              <a:rPr lang="de-DE" sz="1200" dirty="0" err="1">
                <a:solidFill>
                  <a:srgbClr val="09164D"/>
                </a:solidFill>
                <a:latin typeface="Arial" panose="020B0604020202020204" pitchFamily="34" charset="0"/>
                <a:cs typeface="Arial" panose="020B0604020202020204" pitchFamily="34" charset="0"/>
              </a:rPr>
              <a:t>studies</a:t>
            </a:r>
            <a:endParaRPr lang="de-DE" sz="1200" dirty="0">
              <a:solidFill>
                <a:srgbClr val="09164D"/>
              </a:solidFill>
              <a:latin typeface="Arial" panose="020B0604020202020204" pitchFamily="34" charset="0"/>
              <a:cs typeface="Arial" panose="020B0604020202020204" pitchFamily="34" charset="0"/>
            </a:endParaRPr>
          </a:p>
          <a:p>
            <a:pPr algn="l"/>
            <a:r>
              <a:rPr lang="de-DE" sz="1200" dirty="0">
                <a:solidFill>
                  <a:srgbClr val="09164D"/>
                </a:solidFill>
                <a:latin typeface="Arial" panose="020B0604020202020204" pitchFamily="34" charset="0"/>
                <a:cs typeface="Arial" panose="020B0604020202020204" pitchFamily="34" charset="0"/>
                <a:hlinkClick r:id="rId4"/>
              </a:rPr>
              <a:t>https://washinhcf.org/wp-content/uploads/2021/12/WHO_2021_Global-Analysis-of-health-care-waste-in-the-context-of-COVID-19_case-studies.pdf</a:t>
            </a:r>
            <a:r>
              <a:rPr lang="de-DE" sz="1200" dirty="0">
                <a:solidFill>
                  <a:srgbClr val="09164D"/>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3739121"/>
      </p:ext>
    </p:extLst>
  </p:cSld>
  <p:clrMapOvr>
    <a:masterClrMapping/>
  </p:clrMapOvr>
  <mc:AlternateContent xmlns:mc="http://schemas.openxmlformats.org/markup-compatibility/2006" xmlns:p14="http://schemas.microsoft.com/office/powerpoint/2010/main">
    <mc:Choice Requires="p14">
      <p:transition spd="slow" p14:dur="2000" advTm="38194"/>
    </mc:Choice>
    <mc:Fallback xmlns="">
      <p:transition spd="slow" advTm="38194"/>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038ABD2E-9579-4AA2-9C02-1765281641F2}"/>
              </a:ext>
            </a:extLst>
          </p:cNvPr>
          <p:cNvSpPr>
            <a:spLocks noGrp="1"/>
          </p:cNvSpPr>
          <p:nvPr>
            <p:ph type="body" idx="1"/>
          </p:nvPr>
        </p:nvSpPr>
        <p:spPr>
          <a:xfrm>
            <a:off x="776061" y="1596714"/>
            <a:ext cx="5076825" cy="4761053"/>
          </a:xfrm>
        </p:spPr>
        <p:txBody>
          <a:bodyPr>
            <a:normAutofit/>
          </a:bodyPr>
          <a:lstStyle/>
          <a:p>
            <a:pPr marL="310976" indent="-310976">
              <a:buSzPct val="100000"/>
            </a:pPr>
            <a:r>
              <a:rPr lang="en-US" dirty="0"/>
              <a:t>Private company in Accra established a centralized treatment hub to collect and treat infectious and sharp waste from HCFs by </a:t>
            </a:r>
            <a:r>
              <a:rPr lang="en-US" b="1" dirty="0"/>
              <a:t>autoclaving</a:t>
            </a:r>
          </a:p>
          <a:p>
            <a:r>
              <a:rPr lang="en-US" dirty="0"/>
              <a:t>Active in Greater Accra Region in Ghana </a:t>
            </a:r>
          </a:p>
          <a:p>
            <a:pPr lvl="1"/>
            <a:r>
              <a:rPr lang="en-US" dirty="0">
                <a:solidFill>
                  <a:schemeClr val="tx1"/>
                </a:solidFill>
                <a:latin typeface="Arial" panose="020B0604020202020204" pitchFamily="34" charset="0"/>
                <a:cs typeface="Arial" panose="020B0604020202020204" pitchFamily="34" charset="0"/>
              </a:rPr>
              <a:t>4 million inhabitants – high density area</a:t>
            </a:r>
          </a:p>
          <a:p>
            <a:pPr>
              <a:buSzPct val="100000"/>
            </a:pPr>
            <a:r>
              <a:rPr lang="en-US" dirty="0"/>
              <a:t>HCFs which formally treated their waste by  burning or dumping of waste are now using the centralized and environmentally friendly treatment option</a:t>
            </a:r>
          </a:p>
          <a:p>
            <a:pPr>
              <a:buSzPct val="100000"/>
            </a:pPr>
            <a:r>
              <a:rPr lang="en-US" dirty="0"/>
              <a:t>Investment costs: ~1 million USD </a:t>
            </a:r>
          </a:p>
          <a:p>
            <a:pPr marL="310976" indent="-310976">
              <a:buSzPct val="100000"/>
            </a:pPr>
            <a:r>
              <a:rPr lang="en-US" dirty="0"/>
              <a:t>Cost: about 1 USD / kg</a:t>
            </a:r>
          </a:p>
        </p:txBody>
      </p:sp>
      <p:sp>
        <p:nvSpPr>
          <p:cNvPr id="4" name="Text Placeholder 3">
            <a:extLst>
              <a:ext uri="{FF2B5EF4-FFF2-40B4-BE49-F238E27FC236}">
                <a16:creationId xmlns:a16="http://schemas.microsoft.com/office/drawing/2014/main" id="{49BA3743-E816-4EF3-B225-277707338B57}"/>
              </a:ext>
            </a:extLst>
          </p:cNvPr>
          <p:cNvSpPr>
            <a:spLocks noGrp="1"/>
          </p:cNvSpPr>
          <p:nvPr>
            <p:ph type="body" sz="quarter" idx="14"/>
          </p:nvPr>
        </p:nvSpPr>
        <p:spPr/>
        <p:txBody>
          <a:bodyPr/>
          <a:lstStyle/>
          <a:p>
            <a:r>
              <a:rPr lang="de-DE" dirty="0"/>
              <a:t>Private sector involvement in centralized waste treatment - Ghana</a:t>
            </a:r>
            <a:endParaRPr lang="en-US" dirty="0"/>
          </a:p>
        </p:txBody>
      </p:sp>
      <p:pic>
        <p:nvPicPr>
          <p:cNvPr id="15" name="Grafik 14" descr="Figure 3- Zoompak operational staff preparing the waste for steam sterilization (Feeding the autoclave with medical waste)">
            <a:extLst>
              <a:ext uri="{FF2B5EF4-FFF2-40B4-BE49-F238E27FC236}">
                <a16:creationId xmlns:a16="http://schemas.microsoft.com/office/drawing/2014/main" id="{39F9BE00-1F5B-46CC-A6A5-BBC04ACC54BD}"/>
              </a:ext>
              <a:ext uri="{C183D7F6-B498-43B3-948B-1728B52AA6E4}">
                <adec:decorative xmlns:adec="http://schemas.microsoft.com/office/drawing/2017/decorative" val="0"/>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8120743" y="4201604"/>
            <a:ext cx="3769023" cy="248222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ACD32402-EB57-4C2C-AA9E-49B45E6C86CA}"/>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683828" y="1807030"/>
            <a:ext cx="3341915" cy="220427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8" name="Textfeld 17">
            <a:extLst>
              <a:ext uri="{FF2B5EF4-FFF2-40B4-BE49-F238E27FC236}">
                <a16:creationId xmlns:a16="http://schemas.microsoft.com/office/drawing/2014/main" id="{C5607C84-4656-4C99-A505-862DBE8D7B60}"/>
              </a:ext>
            </a:extLst>
          </p:cNvPr>
          <p:cNvSpPr txBox="1"/>
          <p:nvPr/>
        </p:nvSpPr>
        <p:spPr>
          <a:xfrm>
            <a:off x="781277" y="5738620"/>
            <a:ext cx="5399314" cy="762388"/>
          </a:xfrm>
          <a:prstGeom prst="rect">
            <a:avLst/>
          </a:prstGeom>
          <a:noFill/>
        </p:spPr>
        <p:txBody>
          <a:bodyPr wrap="square">
            <a:spAutoFit/>
          </a:bodyPr>
          <a:lstStyle/>
          <a:p>
            <a:pPr>
              <a:buSzPct val="100000"/>
            </a:pPr>
            <a:r>
              <a:rPr lang="en-US" sz="2177" dirty="0">
                <a:latin typeface="Arial" panose="020B0604020202020204" pitchFamily="34" charset="0"/>
                <a:cs typeface="Arial" panose="020B0604020202020204" pitchFamily="34" charset="0"/>
              </a:rPr>
              <a:t>Precondition: Authorities developed and </a:t>
            </a:r>
            <a:r>
              <a:rPr lang="en-US" sz="2177" b="1" i="1" dirty="0">
                <a:latin typeface="Arial" panose="020B0604020202020204" pitchFamily="34" charset="0"/>
                <a:cs typeface="Arial" panose="020B0604020202020204" pitchFamily="34" charset="0"/>
              </a:rPr>
              <a:t>enforced</a:t>
            </a:r>
            <a:r>
              <a:rPr lang="en-US" sz="2177" dirty="0">
                <a:latin typeface="Arial" panose="020B0604020202020204" pitchFamily="34" charset="0"/>
                <a:cs typeface="Arial" panose="020B0604020202020204" pitchFamily="34" charset="0"/>
              </a:rPr>
              <a:t> legal framework on HCWM</a:t>
            </a:r>
          </a:p>
        </p:txBody>
      </p:sp>
      <p:sp>
        <p:nvSpPr>
          <p:cNvPr id="6" name="Slide Number Placeholder 5">
            <a:extLst>
              <a:ext uri="{FF2B5EF4-FFF2-40B4-BE49-F238E27FC236}">
                <a16:creationId xmlns:a16="http://schemas.microsoft.com/office/drawing/2014/main" id="{B6D5A435-D587-46A0-97D5-FFF5731325C7}"/>
              </a:ext>
            </a:extLst>
          </p:cNvPr>
          <p:cNvSpPr>
            <a:spLocks noGrp="1"/>
          </p:cNvSpPr>
          <p:nvPr>
            <p:ph type="sldNum" sz="quarter" idx="12"/>
          </p:nvPr>
        </p:nvSpPr>
        <p:spPr/>
        <p:txBody>
          <a:bodyPr/>
          <a:lstStyle/>
          <a:p>
            <a:fld id="{2D0AA5EB-64AB-BF41-92BE-B61D8618F692}" type="slidenum">
              <a:rPr lang="it-IT" smtClean="0">
                <a:solidFill>
                  <a:schemeClr val="tx1"/>
                </a:solidFill>
              </a:rPr>
              <a:t>59</a:t>
            </a:fld>
            <a:endParaRPr lang="it-IT" dirty="0">
              <a:solidFill>
                <a:schemeClr val="tx1"/>
              </a:solidFill>
            </a:endParaRPr>
          </a:p>
        </p:txBody>
      </p:sp>
    </p:spTree>
    <p:extLst>
      <p:ext uri="{BB962C8B-B14F-4D97-AF65-F5344CB8AC3E}">
        <p14:creationId xmlns:p14="http://schemas.microsoft.com/office/powerpoint/2010/main" val="214903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265E0-BC61-41C1-9DBE-808A02875EE2}"/>
              </a:ext>
            </a:extLst>
          </p:cNvPr>
          <p:cNvSpPr>
            <a:spLocks noGrp="1"/>
          </p:cNvSpPr>
          <p:nvPr>
            <p:ph type="body" idx="1"/>
          </p:nvPr>
        </p:nvSpPr>
        <p:spPr>
          <a:xfrm>
            <a:off x="839788" y="1940312"/>
            <a:ext cx="5076825" cy="4221173"/>
          </a:xfrm>
        </p:spPr>
        <p:txBody>
          <a:bodyPr>
            <a:normAutofit/>
          </a:bodyPr>
          <a:lstStyle/>
          <a:p>
            <a:pPr marL="342900" indent="-342900">
              <a:buFont typeface="Arial" panose="020B0604020202020204" pitchFamily="34" charset="0"/>
              <a:buChar char="•"/>
            </a:pPr>
            <a:r>
              <a:rPr lang="en-GB" sz="2400" dirty="0">
                <a:solidFill>
                  <a:srgbClr val="09164D"/>
                </a:solidFill>
              </a:rPr>
              <a:t>Needle-stick injuries to health care workers (Hepatitis B and C)</a:t>
            </a:r>
          </a:p>
          <a:p>
            <a:pPr marL="342900" indent="-342900">
              <a:buFont typeface="Arial" panose="020B0604020202020204" pitchFamily="34" charset="0"/>
              <a:buChar char="•"/>
            </a:pPr>
            <a:r>
              <a:rPr lang="en-GB" sz="2400" dirty="0">
                <a:solidFill>
                  <a:srgbClr val="09164D"/>
                </a:solidFill>
              </a:rPr>
              <a:t>Transmission of infectious disease (e.g. antimicrobial resistant infections)</a:t>
            </a:r>
          </a:p>
          <a:p>
            <a:pPr marL="342900" indent="-342900">
              <a:buFont typeface="Arial" panose="020B0604020202020204" pitchFamily="34" charset="0"/>
              <a:buChar char="•"/>
            </a:pPr>
            <a:r>
              <a:rPr lang="en-GB" sz="2400" dirty="0">
                <a:solidFill>
                  <a:srgbClr val="09164D"/>
                </a:solidFill>
              </a:rPr>
              <a:t>Inhalation of pollutants (dioxins and furans)</a:t>
            </a:r>
          </a:p>
          <a:p>
            <a:pPr marL="342900" indent="-342900">
              <a:buFont typeface="Arial" panose="020B0604020202020204" pitchFamily="34" charset="0"/>
              <a:buChar char="•"/>
            </a:pPr>
            <a:r>
              <a:rPr lang="en-GB" sz="2400" dirty="0">
                <a:solidFill>
                  <a:srgbClr val="09164D"/>
                </a:solidFill>
              </a:rPr>
              <a:t>Exposure to chemicals, including heavy metals such as mercury </a:t>
            </a:r>
          </a:p>
          <a:p>
            <a:pPr marL="310976" indent="-310976"/>
            <a:endParaRPr lang="en-GB" sz="2400" dirty="0">
              <a:solidFill>
                <a:srgbClr val="09164D"/>
              </a:solidFill>
            </a:endParaRPr>
          </a:p>
        </p:txBody>
      </p:sp>
      <p:pic>
        <p:nvPicPr>
          <p:cNvPr id="4" name="Picture 3" descr="DSCF1159">
            <a:extLst>
              <a:ext uri="{FF2B5EF4-FFF2-40B4-BE49-F238E27FC236}">
                <a16:creationId xmlns:a16="http://schemas.microsoft.com/office/drawing/2014/main" id="{F30E1ED4-678D-4B62-BD5E-8AD0FD1026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1750" y="1198321"/>
            <a:ext cx="3442202" cy="2951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IMG0531">
            <a:extLst>
              <a:ext uri="{FF2B5EF4-FFF2-40B4-BE49-F238E27FC236}">
                <a16:creationId xmlns:a16="http://schemas.microsoft.com/office/drawing/2014/main" id="{ECD4FA96-4AE3-40C8-B1FF-26CBF78AEC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7148" y="4327643"/>
            <a:ext cx="3269204" cy="2452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02EA354-208D-46E5-B842-7ED3469D10DE}"/>
              </a:ext>
            </a:extLst>
          </p:cNvPr>
          <p:cNvSpPr txBox="1"/>
          <p:nvPr/>
        </p:nvSpPr>
        <p:spPr>
          <a:xfrm>
            <a:off x="434898" y="78059"/>
            <a:ext cx="11396546" cy="769441"/>
          </a:xfrm>
          <a:prstGeom prst="rect">
            <a:avLst/>
          </a:prstGeom>
          <a:noFill/>
        </p:spPr>
        <p:txBody>
          <a:bodyPr wrap="square" rtlCol="0">
            <a:spAutoFit/>
          </a:bodyPr>
          <a:lstStyle/>
          <a:p>
            <a:pPr algn="ctr"/>
            <a:r>
              <a:rPr lang="en-US" sz="4400" b="1" dirty="0">
                <a:solidFill>
                  <a:schemeClr val="tx2"/>
                </a:solidFill>
                <a:latin typeface="Arial Narrow" panose="020B0606020202030204" pitchFamily="34" charset="0"/>
              </a:rPr>
              <a:t>Health impacts of improper waste management </a:t>
            </a:r>
          </a:p>
        </p:txBody>
      </p:sp>
      <p:sp>
        <p:nvSpPr>
          <p:cNvPr id="8" name="Slide Number Placeholder 7">
            <a:extLst>
              <a:ext uri="{FF2B5EF4-FFF2-40B4-BE49-F238E27FC236}">
                <a16:creationId xmlns:a16="http://schemas.microsoft.com/office/drawing/2014/main" id="{5A7CE9F2-6564-4638-8A85-3700495793AD}"/>
              </a:ext>
            </a:extLst>
          </p:cNvPr>
          <p:cNvSpPr>
            <a:spLocks noGrp="1"/>
          </p:cNvSpPr>
          <p:nvPr>
            <p:ph type="sldNum" sz="quarter" idx="12"/>
          </p:nvPr>
        </p:nvSpPr>
        <p:spPr/>
        <p:txBody>
          <a:bodyPr/>
          <a:lstStyle/>
          <a:p>
            <a:fld id="{2D0AA5EB-64AB-BF41-92BE-B61D8618F692}" type="slidenum">
              <a:rPr lang="it-IT" smtClean="0"/>
              <a:t>6</a:t>
            </a:fld>
            <a:endParaRPr lang="it-IT" dirty="0"/>
          </a:p>
        </p:txBody>
      </p:sp>
    </p:spTree>
    <p:extLst>
      <p:ext uri="{BB962C8B-B14F-4D97-AF65-F5344CB8AC3E}">
        <p14:creationId xmlns:p14="http://schemas.microsoft.com/office/powerpoint/2010/main" val="1495257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73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a:extLst>
              <a:ext uri="{FF2B5EF4-FFF2-40B4-BE49-F238E27FC236}">
                <a16:creationId xmlns:a16="http://schemas.microsoft.com/office/drawing/2014/main" id="{1DCEAEFD-60DC-49AD-A708-F1D362F614A7}"/>
              </a:ext>
            </a:extLst>
          </p:cNvPr>
          <p:cNvSpPr txBox="1">
            <a:spLocks/>
          </p:cNvSpPr>
          <p:nvPr/>
        </p:nvSpPr>
        <p:spPr bwMode="gray">
          <a:xfrm>
            <a:off x="479999" y="367781"/>
            <a:ext cx="8160000" cy="719962"/>
          </a:xfrm>
          <a:prstGeom prst="rect">
            <a:avLst/>
          </a:prstGeom>
        </p:spPr>
        <p:txBody>
          <a:bodyPr vert="horz" lIns="16325" tIns="0" rIns="326500" bIns="0" rtlCol="0" anchor="b">
            <a:normAutofit/>
          </a:bodyPr>
          <a:lst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a:lstStyle>
          <a:p>
            <a:pPr>
              <a:spcAft>
                <a:spcPts val="544"/>
              </a:spcAft>
            </a:pPr>
            <a:r>
              <a:rPr lang="en-US" sz="2358" dirty="0"/>
              <a:t> </a:t>
            </a:r>
          </a:p>
        </p:txBody>
      </p:sp>
      <p:sp>
        <p:nvSpPr>
          <p:cNvPr id="2" name="Title 1">
            <a:extLst>
              <a:ext uri="{FF2B5EF4-FFF2-40B4-BE49-F238E27FC236}">
                <a16:creationId xmlns:a16="http://schemas.microsoft.com/office/drawing/2014/main" id="{A63D3C06-AF03-4E00-B1A6-1CC6F18DF6B2}"/>
              </a:ext>
            </a:extLst>
          </p:cNvPr>
          <p:cNvSpPr>
            <a:spLocks noGrp="1"/>
          </p:cNvSpPr>
          <p:nvPr>
            <p:ph type="title"/>
          </p:nvPr>
        </p:nvSpPr>
        <p:spPr>
          <a:xfrm>
            <a:off x="838200" y="1325180"/>
            <a:ext cx="4102100" cy="2262617"/>
          </a:xfrm>
        </p:spPr>
        <p:txBody>
          <a:bodyPr/>
          <a:lstStyle/>
          <a:p>
            <a:r>
              <a:rPr lang="en-US" dirty="0"/>
              <a:t>General knowledge</a:t>
            </a:r>
          </a:p>
        </p:txBody>
      </p:sp>
      <p:sp>
        <p:nvSpPr>
          <p:cNvPr id="3" name="Text Placeholder 2">
            <a:extLst>
              <a:ext uri="{FF2B5EF4-FFF2-40B4-BE49-F238E27FC236}">
                <a16:creationId xmlns:a16="http://schemas.microsoft.com/office/drawing/2014/main" id="{022EFCAA-1057-46CB-9F74-E621FB2325C8}"/>
              </a:ext>
            </a:extLst>
          </p:cNvPr>
          <p:cNvSpPr>
            <a:spLocks noGrp="1"/>
          </p:cNvSpPr>
          <p:nvPr>
            <p:ph type="body" sz="quarter" idx="14"/>
          </p:nvPr>
        </p:nvSpPr>
        <p:spPr>
          <a:xfrm>
            <a:off x="5422899" y="1851102"/>
            <a:ext cx="5929313" cy="4371898"/>
          </a:xfrm>
        </p:spPr>
        <p:txBody>
          <a:bodyPr/>
          <a:lstStyle/>
          <a:p>
            <a:pPr marL="466464" indent="-466464">
              <a:buFont typeface="+mj-lt"/>
              <a:buAutoNum type="arabicPeriod"/>
            </a:pPr>
            <a:r>
              <a:rPr lang="en-US" sz="2400" dirty="0"/>
              <a:t>On average, what percentage of waste in health care facilities is </a:t>
            </a:r>
            <a:r>
              <a:rPr lang="en-US" sz="2400" b="1" dirty="0">
                <a:solidFill>
                  <a:schemeClr val="bg2">
                    <a:lumMod val="75000"/>
                  </a:schemeClr>
                </a:solidFill>
              </a:rPr>
              <a:t>non-hazardous</a:t>
            </a:r>
            <a:r>
              <a:rPr lang="en-US" sz="2400" dirty="0"/>
              <a:t> or ‘general’ health care waste? </a:t>
            </a:r>
          </a:p>
          <a:p>
            <a:pPr marL="466464" indent="-466464">
              <a:buFont typeface="+mj-lt"/>
              <a:buAutoNum type="arabicPeriod"/>
            </a:pPr>
            <a:r>
              <a:rPr lang="en-US" sz="2400" dirty="0"/>
              <a:t>What percentage of health care waste is regarded as </a:t>
            </a:r>
            <a:r>
              <a:rPr lang="en-US" sz="2400" b="1" dirty="0">
                <a:solidFill>
                  <a:schemeClr val="bg2">
                    <a:lumMod val="75000"/>
                  </a:schemeClr>
                </a:solidFill>
              </a:rPr>
              <a:t>hazardous</a:t>
            </a:r>
            <a:r>
              <a:rPr lang="en-US" sz="2400" dirty="0"/>
              <a:t>? </a:t>
            </a:r>
          </a:p>
          <a:p>
            <a:pPr marL="466464" indent="-466464">
              <a:buFont typeface="+mj-lt"/>
              <a:buAutoNum type="arabicPeriod"/>
            </a:pPr>
            <a:r>
              <a:rPr lang="en-US" sz="2400" dirty="0"/>
              <a:t>What proportion of health care facilities in Least Developed Countries </a:t>
            </a:r>
            <a:r>
              <a:rPr lang="en-US" sz="2400" b="1" dirty="0">
                <a:solidFill>
                  <a:schemeClr val="bg2">
                    <a:lumMod val="75000"/>
                  </a:schemeClr>
                </a:solidFill>
              </a:rPr>
              <a:t>lack basic waste services</a:t>
            </a:r>
            <a:r>
              <a:rPr lang="en-US" sz="2400" dirty="0"/>
              <a:t>? </a:t>
            </a:r>
          </a:p>
          <a:p>
            <a:endParaRPr lang="en-US" sz="2400" dirty="0"/>
          </a:p>
        </p:txBody>
      </p:sp>
      <p:sp>
        <p:nvSpPr>
          <p:cNvPr id="6" name="Text Placeholder 5">
            <a:extLst>
              <a:ext uri="{FF2B5EF4-FFF2-40B4-BE49-F238E27FC236}">
                <a16:creationId xmlns:a16="http://schemas.microsoft.com/office/drawing/2014/main" id="{CD5E6E6D-76A6-4620-868C-E284EA8735FA}"/>
              </a:ext>
            </a:extLst>
          </p:cNvPr>
          <p:cNvSpPr>
            <a:spLocks noGrp="1"/>
          </p:cNvSpPr>
          <p:nvPr>
            <p:ph type="body" sz="quarter" idx="15"/>
          </p:nvPr>
        </p:nvSpPr>
        <p:spPr>
          <a:xfrm>
            <a:off x="839788" y="495300"/>
            <a:ext cx="4116387" cy="702362"/>
          </a:xfrm>
        </p:spPr>
        <p:txBody>
          <a:bodyPr>
            <a:normAutofit/>
          </a:bodyPr>
          <a:lstStyle/>
          <a:p>
            <a:r>
              <a:rPr lang="en-US" sz="4400" dirty="0"/>
              <a:t>QUIZ</a:t>
            </a:r>
          </a:p>
        </p:txBody>
      </p:sp>
      <p:pic>
        <p:nvPicPr>
          <p:cNvPr id="5" name="Picture 4">
            <a:extLst>
              <a:ext uri="{FF2B5EF4-FFF2-40B4-BE49-F238E27FC236}">
                <a16:creationId xmlns:a16="http://schemas.microsoft.com/office/drawing/2014/main" id="{A13316AA-7D76-47B1-B7DA-1A614AF92D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456" y="3043586"/>
            <a:ext cx="2536075" cy="3392742"/>
          </a:xfrm>
          <a:prstGeom prst="rect">
            <a:avLst/>
          </a:prstGeom>
          <a:ln>
            <a:noFill/>
          </a:ln>
          <a:effectLst>
            <a:outerShdw blurRad="292100" dist="139700" dir="2700000" algn="tl" rotWithShape="0">
              <a:srgbClr val="333333">
                <a:alpha val="65000"/>
              </a:srgbClr>
            </a:outerShdw>
          </a:effectLst>
        </p:spPr>
      </p:pic>
      <p:grpSp>
        <p:nvGrpSpPr>
          <p:cNvPr id="10" name="Group 9">
            <a:extLst>
              <a:ext uri="{FF2B5EF4-FFF2-40B4-BE49-F238E27FC236}">
                <a16:creationId xmlns:a16="http://schemas.microsoft.com/office/drawing/2014/main" id="{FCA1B749-CE8C-4E33-AEDD-4E8BB121A707}"/>
              </a:ext>
            </a:extLst>
          </p:cNvPr>
          <p:cNvGrpSpPr/>
          <p:nvPr/>
        </p:nvGrpSpPr>
        <p:grpSpPr>
          <a:xfrm>
            <a:off x="10529941" y="194001"/>
            <a:ext cx="1458601" cy="1556638"/>
            <a:chOff x="10475415" y="275913"/>
            <a:chExt cx="1458677" cy="1556719"/>
          </a:xfrm>
        </p:grpSpPr>
        <p:pic>
          <p:nvPicPr>
            <p:cNvPr id="11" name="Picture 10">
              <a:extLst>
                <a:ext uri="{FF2B5EF4-FFF2-40B4-BE49-F238E27FC236}">
                  <a16:creationId xmlns:a16="http://schemas.microsoft.com/office/drawing/2014/main" id="{CA878C80-152E-4F33-997D-4144C3E426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12" name="Content Placeholder 2">
              <a:extLst>
                <a:ext uri="{FF2B5EF4-FFF2-40B4-BE49-F238E27FC236}">
                  <a16:creationId xmlns:a16="http://schemas.microsoft.com/office/drawing/2014/main" id="{6703D296-0589-408E-91A9-B2C183D116D5}"/>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02060"/>
                  </a:solidFill>
                  <a:latin typeface="Arial" panose="020B0604020202020204" pitchFamily="34" charset="0"/>
                  <a:cs typeface="Arial" panose="020B0604020202020204" pitchFamily="34" charset="0"/>
                </a:rPr>
                <a:t>2 min</a:t>
              </a:r>
            </a:p>
          </p:txBody>
        </p:sp>
      </p:grpSp>
      <p:sp>
        <p:nvSpPr>
          <p:cNvPr id="7" name="Slide Number Placeholder 6">
            <a:extLst>
              <a:ext uri="{FF2B5EF4-FFF2-40B4-BE49-F238E27FC236}">
                <a16:creationId xmlns:a16="http://schemas.microsoft.com/office/drawing/2014/main" id="{48CDD6C4-A5B4-4C85-A573-CB091AAC31E4}"/>
              </a:ext>
            </a:extLst>
          </p:cNvPr>
          <p:cNvSpPr>
            <a:spLocks noGrp="1"/>
          </p:cNvSpPr>
          <p:nvPr>
            <p:ph type="sldNum" sz="quarter" idx="12"/>
          </p:nvPr>
        </p:nvSpPr>
        <p:spPr/>
        <p:txBody>
          <a:bodyPr/>
          <a:lstStyle/>
          <a:p>
            <a:fld id="{2D0AA5EB-64AB-BF41-92BE-B61D8618F692}" type="slidenum">
              <a:rPr lang="it-IT" smtClean="0"/>
              <a:t>7</a:t>
            </a:fld>
            <a:endParaRPr lang="it-IT" dirty="0"/>
          </a:p>
        </p:txBody>
      </p:sp>
      <p:pic>
        <p:nvPicPr>
          <p:cNvPr id="16" name="Picture 15">
            <a:extLst>
              <a:ext uri="{FF2B5EF4-FFF2-40B4-BE49-F238E27FC236}">
                <a16:creationId xmlns:a16="http://schemas.microsoft.com/office/drawing/2014/main" id="{8C2BFC19-4B0D-E24B-9BFE-4FC15BDC5C85}"/>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9563275" y="371443"/>
            <a:ext cx="1092696" cy="952952"/>
          </a:xfrm>
          <a:prstGeom prst="rect">
            <a:avLst/>
          </a:prstGeom>
        </p:spPr>
      </p:pic>
    </p:spTree>
    <p:extLst>
      <p:ext uri="{BB962C8B-B14F-4D97-AF65-F5344CB8AC3E}">
        <p14:creationId xmlns:p14="http://schemas.microsoft.com/office/powerpoint/2010/main" val="184022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C485E1-237E-4FD3-BB4D-DD4715AD1B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103" y="3763771"/>
            <a:ext cx="6105414" cy="2983970"/>
          </a:xfrm>
          <a:prstGeom prst="rect">
            <a:avLst/>
          </a:prstGeom>
        </p:spPr>
      </p:pic>
      <p:sp>
        <p:nvSpPr>
          <p:cNvPr id="3" name="Titel 2"/>
          <p:cNvSpPr>
            <a:spLocks noGrp="1"/>
          </p:cNvSpPr>
          <p:nvPr>
            <p:ph type="title"/>
          </p:nvPr>
        </p:nvSpPr>
        <p:spPr/>
        <p:txBody>
          <a:bodyPr>
            <a:normAutofit/>
          </a:bodyPr>
          <a:lstStyle/>
          <a:p>
            <a:r>
              <a:rPr lang="en-US" dirty="0"/>
              <a:t>Answers</a:t>
            </a:r>
          </a:p>
        </p:txBody>
      </p:sp>
      <p:sp>
        <p:nvSpPr>
          <p:cNvPr id="2" name="Text Placeholder 1">
            <a:extLst>
              <a:ext uri="{FF2B5EF4-FFF2-40B4-BE49-F238E27FC236}">
                <a16:creationId xmlns:a16="http://schemas.microsoft.com/office/drawing/2014/main" id="{D0E8E129-0F82-486C-BA10-2CFADFC83330}"/>
              </a:ext>
            </a:extLst>
          </p:cNvPr>
          <p:cNvSpPr>
            <a:spLocks noGrp="1"/>
          </p:cNvSpPr>
          <p:nvPr>
            <p:ph type="body" sz="quarter" idx="14"/>
          </p:nvPr>
        </p:nvSpPr>
        <p:spPr>
          <a:xfrm>
            <a:off x="6096000" y="1020041"/>
            <a:ext cx="5929313" cy="5727700"/>
          </a:xfrm>
        </p:spPr>
        <p:txBody>
          <a:bodyPr/>
          <a:lstStyle/>
          <a:p>
            <a:pPr>
              <a:spcBef>
                <a:spcPts val="0"/>
              </a:spcBef>
              <a:spcAft>
                <a:spcPts val="453"/>
              </a:spcAft>
            </a:pPr>
            <a:r>
              <a:rPr lang="en-US" sz="2000" dirty="0"/>
              <a:t>1. </a:t>
            </a:r>
            <a:r>
              <a:rPr lang="en-US" sz="2000" b="1" dirty="0">
                <a:solidFill>
                  <a:schemeClr val="bg2">
                    <a:lumMod val="75000"/>
                  </a:schemeClr>
                </a:solidFill>
              </a:rPr>
              <a:t>75% - 90% </a:t>
            </a:r>
            <a:r>
              <a:rPr lang="en-US" sz="2000" dirty="0">
                <a:solidFill>
                  <a:srgbClr val="09164D"/>
                </a:solidFill>
              </a:rPr>
              <a:t>of waste produced is similar to domestic waste</a:t>
            </a:r>
          </a:p>
          <a:p>
            <a:pPr>
              <a:spcBef>
                <a:spcPts val="0"/>
              </a:spcBef>
              <a:spcAft>
                <a:spcPts val="453"/>
              </a:spcAft>
            </a:pPr>
            <a:r>
              <a:rPr lang="en-US" dirty="0">
                <a:solidFill>
                  <a:srgbClr val="09164D"/>
                </a:solidFill>
                <a:sym typeface="Wingdings" panose="05000000000000000000" pitchFamily="2" charset="2"/>
              </a:rPr>
              <a:t>	</a:t>
            </a:r>
            <a:r>
              <a:rPr lang="en-US" sz="2000" dirty="0">
                <a:solidFill>
                  <a:srgbClr val="09164D"/>
                </a:solidFill>
                <a:sym typeface="Wingdings" panose="05000000000000000000" pitchFamily="2" charset="2"/>
              </a:rPr>
              <a:t></a:t>
            </a:r>
            <a:r>
              <a:rPr lang="en-US" sz="2000" dirty="0">
                <a:solidFill>
                  <a:srgbClr val="09164D"/>
                </a:solidFill>
              </a:rPr>
              <a:t> usually called ‘</a:t>
            </a:r>
            <a:r>
              <a:rPr lang="en-US" sz="2000" b="1" dirty="0">
                <a:solidFill>
                  <a:schemeClr val="bg2">
                    <a:lumMod val="75000"/>
                  </a:schemeClr>
                </a:solidFill>
              </a:rPr>
              <a:t>non-hazardous</a:t>
            </a:r>
            <a:r>
              <a:rPr lang="en-US" sz="2000" dirty="0">
                <a:solidFill>
                  <a:srgbClr val="09164D"/>
                </a:solidFill>
              </a:rPr>
              <a:t>’ or 	‘</a:t>
            </a:r>
            <a:r>
              <a:rPr lang="en-US" sz="2000" b="1" dirty="0">
                <a:solidFill>
                  <a:schemeClr val="bg2">
                    <a:lumMod val="75000"/>
                  </a:schemeClr>
                </a:solidFill>
              </a:rPr>
              <a:t>general</a:t>
            </a:r>
            <a:r>
              <a:rPr lang="en-US" sz="2000" dirty="0">
                <a:solidFill>
                  <a:srgbClr val="09164D"/>
                </a:solidFill>
              </a:rPr>
              <a:t> health-care waste’</a:t>
            </a:r>
          </a:p>
          <a:p>
            <a:pPr>
              <a:spcBef>
                <a:spcPts val="0"/>
              </a:spcBef>
              <a:spcAft>
                <a:spcPts val="453"/>
              </a:spcAft>
            </a:pPr>
            <a:r>
              <a:rPr lang="en-US" dirty="0">
                <a:solidFill>
                  <a:srgbClr val="09164D"/>
                </a:solidFill>
                <a:sym typeface="Wingdings" panose="05000000000000000000" pitchFamily="2" charset="2"/>
              </a:rPr>
              <a:t>	</a:t>
            </a:r>
            <a:r>
              <a:rPr lang="en-US" sz="2000" dirty="0">
                <a:solidFill>
                  <a:srgbClr val="09164D"/>
                </a:solidFill>
                <a:sym typeface="Wingdings" panose="05000000000000000000" pitchFamily="2" charset="2"/>
              </a:rPr>
              <a:t> no </a:t>
            </a:r>
            <a:r>
              <a:rPr lang="en-US" sz="2000" dirty="0">
                <a:solidFill>
                  <a:srgbClr val="09164D"/>
                </a:solidFill>
              </a:rPr>
              <a:t>biological, chemical, radioactive or 	physical hazard </a:t>
            </a:r>
          </a:p>
          <a:p>
            <a:pPr>
              <a:spcBef>
                <a:spcPts val="0"/>
              </a:spcBef>
              <a:spcAft>
                <a:spcPts val="453"/>
              </a:spcAft>
            </a:pPr>
            <a:endParaRPr lang="en-US" sz="2000" dirty="0">
              <a:solidFill>
                <a:srgbClr val="09164D"/>
              </a:solidFill>
            </a:endParaRPr>
          </a:p>
          <a:p>
            <a:pPr>
              <a:spcBef>
                <a:spcPts val="0"/>
              </a:spcBef>
              <a:spcAft>
                <a:spcPts val="453"/>
              </a:spcAft>
            </a:pPr>
            <a:r>
              <a:rPr lang="en-US" sz="2000" dirty="0">
                <a:solidFill>
                  <a:srgbClr val="09164D"/>
                </a:solidFill>
              </a:rPr>
              <a:t>2. </a:t>
            </a:r>
            <a:r>
              <a:rPr lang="en-US" sz="2000" b="1" dirty="0">
                <a:solidFill>
                  <a:schemeClr val="bg2">
                    <a:lumMod val="75000"/>
                  </a:schemeClr>
                </a:solidFill>
              </a:rPr>
              <a:t>10-25% </a:t>
            </a:r>
            <a:r>
              <a:rPr lang="en-US" sz="2000" dirty="0">
                <a:solidFill>
                  <a:srgbClr val="09164D"/>
                </a:solidFill>
              </a:rPr>
              <a:t>of health-care waste is regarded as ‘</a:t>
            </a:r>
            <a:r>
              <a:rPr lang="en-US" sz="2000" b="1" dirty="0">
                <a:solidFill>
                  <a:schemeClr val="bg2">
                    <a:lumMod val="75000"/>
                  </a:schemeClr>
                </a:solidFill>
              </a:rPr>
              <a:t>hazardous</a:t>
            </a:r>
            <a:r>
              <a:rPr lang="en-US" sz="2000" dirty="0">
                <a:solidFill>
                  <a:srgbClr val="09164D"/>
                </a:solidFill>
              </a:rPr>
              <a:t>’ </a:t>
            </a:r>
          </a:p>
          <a:p>
            <a:pPr>
              <a:spcBef>
                <a:spcPts val="0"/>
              </a:spcBef>
              <a:spcAft>
                <a:spcPts val="453"/>
              </a:spcAft>
            </a:pPr>
            <a:r>
              <a:rPr lang="en-US" sz="2000" dirty="0">
                <a:solidFill>
                  <a:srgbClr val="09164D"/>
                </a:solidFill>
                <a:sym typeface="Wingdings" panose="05000000000000000000" pitchFamily="2" charset="2"/>
              </a:rPr>
              <a:t>	 </a:t>
            </a:r>
            <a:r>
              <a:rPr lang="en-US" sz="2000" dirty="0">
                <a:solidFill>
                  <a:srgbClr val="09164D"/>
                </a:solidFill>
              </a:rPr>
              <a:t>may pose a variety of environmental 	and health risks </a:t>
            </a:r>
          </a:p>
          <a:p>
            <a:pPr>
              <a:spcBef>
                <a:spcPts val="0"/>
              </a:spcBef>
              <a:spcAft>
                <a:spcPts val="453"/>
              </a:spcAft>
            </a:pPr>
            <a:endParaRPr lang="en-US" sz="2000" dirty="0">
              <a:solidFill>
                <a:srgbClr val="09164D"/>
              </a:solidFill>
            </a:endParaRPr>
          </a:p>
          <a:p>
            <a:pPr>
              <a:spcBef>
                <a:spcPts val="0"/>
              </a:spcBef>
              <a:spcAft>
                <a:spcPts val="453"/>
              </a:spcAft>
            </a:pPr>
            <a:r>
              <a:rPr lang="en-US" sz="2000" dirty="0">
                <a:solidFill>
                  <a:srgbClr val="09164D"/>
                </a:solidFill>
              </a:rPr>
              <a:t>3. </a:t>
            </a:r>
            <a:r>
              <a:rPr lang="en-US" sz="2000" b="1" dirty="0">
                <a:solidFill>
                  <a:schemeClr val="bg2">
                    <a:lumMod val="75000"/>
                  </a:schemeClr>
                </a:solidFill>
              </a:rPr>
              <a:t>7 out of 10 </a:t>
            </a:r>
            <a:r>
              <a:rPr lang="en-US" sz="2000" dirty="0">
                <a:solidFill>
                  <a:srgbClr val="09164D"/>
                </a:solidFill>
              </a:rPr>
              <a:t>facilities lack basic waste management in least deve</a:t>
            </a:r>
            <a:r>
              <a:rPr lang="en-US" dirty="0">
                <a:solidFill>
                  <a:srgbClr val="09164D"/>
                </a:solidFill>
              </a:rPr>
              <a:t>loped countries</a:t>
            </a:r>
            <a:endParaRPr lang="en-US" sz="2000" dirty="0">
              <a:solidFill>
                <a:srgbClr val="09164D"/>
              </a:solidFill>
            </a:endParaRPr>
          </a:p>
          <a:p>
            <a:endParaRPr lang="en-US" dirty="0"/>
          </a:p>
        </p:txBody>
      </p:sp>
      <p:sp>
        <p:nvSpPr>
          <p:cNvPr id="8" name="Inhaltsplatzhalter 3">
            <a:extLst>
              <a:ext uri="{FF2B5EF4-FFF2-40B4-BE49-F238E27FC236}">
                <a16:creationId xmlns:a16="http://schemas.microsoft.com/office/drawing/2014/main" id="{7132463C-DDCD-44D4-A62B-641E10AD2242}"/>
              </a:ext>
            </a:extLst>
          </p:cNvPr>
          <p:cNvSpPr txBox="1">
            <a:spLocks/>
          </p:cNvSpPr>
          <p:nvPr/>
        </p:nvSpPr>
        <p:spPr bwMode="gray">
          <a:xfrm>
            <a:off x="3813639" y="3655243"/>
            <a:ext cx="8305364" cy="2119980"/>
          </a:xfrm>
          <a:prstGeom prst="rect">
            <a:avLst/>
          </a:prstGeom>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3087"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2646"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2205"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985"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985"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spcAft>
                <a:spcPts val="1200"/>
              </a:spcAft>
            </a:pPr>
            <a:endParaRPr lang="en-US" sz="2177" dirty="0">
              <a:solidFill>
                <a:srgbClr val="09164D"/>
              </a:solidFill>
            </a:endParaRPr>
          </a:p>
        </p:txBody>
      </p:sp>
      <p:sp>
        <p:nvSpPr>
          <p:cNvPr id="10" name="Slide Number Placeholder 9">
            <a:extLst>
              <a:ext uri="{FF2B5EF4-FFF2-40B4-BE49-F238E27FC236}">
                <a16:creationId xmlns:a16="http://schemas.microsoft.com/office/drawing/2014/main" id="{BC04056E-B5F9-4462-8AE7-17DC392B984F}"/>
              </a:ext>
            </a:extLst>
          </p:cNvPr>
          <p:cNvSpPr>
            <a:spLocks noGrp="1"/>
          </p:cNvSpPr>
          <p:nvPr>
            <p:ph type="sldNum" sz="quarter" idx="12"/>
          </p:nvPr>
        </p:nvSpPr>
        <p:spPr/>
        <p:txBody>
          <a:bodyPr/>
          <a:lstStyle/>
          <a:p>
            <a:fld id="{2D0AA5EB-64AB-BF41-92BE-B61D8618F692}" type="slidenum">
              <a:rPr lang="it-IT" smtClean="0"/>
              <a:t>8</a:t>
            </a:fld>
            <a:endParaRPr lang="it-IT" dirty="0"/>
          </a:p>
        </p:txBody>
      </p:sp>
    </p:spTree>
    <p:extLst>
      <p:ext uri="{BB962C8B-B14F-4D97-AF65-F5344CB8AC3E}">
        <p14:creationId xmlns:p14="http://schemas.microsoft.com/office/powerpoint/2010/main" val="76471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BB7F-B234-484F-B3B7-532CF7D5B3DA}"/>
              </a:ext>
            </a:extLst>
          </p:cNvPr>
          <p:cNvSpPr>
            <a:spLocks noGrp="1"/>
          </p:cNvSpPr>
          <p:nvPr>
            <p:ph type="title"/>
          </p:nvPr>
        </p:nvSpPr>
        <p:spPr>
          <a:xfrm>
            <a:off x="-1" y="365125"/>
            <a:ext cx="12277493" cy="714375"/>
          </a:xfrm>
        </p:spPr>
        <p:txBody>
          <a:bodyPr/>
          <a:lstStyle/>
          <a:p>
            <a:r>
              <a:rPr lang="en-US" dirty="0"/>
              <a:t>Measures to reduce waste and improve management</a:t>
            </a:r>
          </a:p>
        </p:txBody>
      </p:sp>
      <p:graphicFrame>
        <p:nvGraphicFramePr>
          <p:cNvPr id="4" name="Content Placeholder 3">
            <a:extLst>
              <a:ext uri="{FF2B5EF4-FFF2-40B4-BE49-F238E27FC236}">
                <a16:creationId xmlns:a16="http://schemas.microsoft.com/office/drawing/2014/main" id="{B741EF23-5ABC-4F55-BCA6-FB7708EF2C21}"/>
              </a:ext>
            </a:extLst>
          </p:cNvPr>
          <p:cNvGraphicFramePr>
            <a:graphicFrameLocks noGrp="1"/>
          </p:cNvGraphicFramePr>
          <p:nvPr>
            <p:ph idx="4294967295"/>
            <p:extLst>
              <p:ext uri="{D42A27DB-BD31-4B8C-83A1-F6EECF244321}">
                <p14:modId xmlns:p14="http://schemas.microsoft.com/office/powerpoint/2010/main" val="1869527264"/>
              </p:ext>
            </p:extLst>
          </p:nvPr>
        </p:nvGraphicFramePr>
        <p:xfrm>
          <a:off x="958850" y="3376613"/>
          <a:ext cx="11233150" cy="122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 indoor, container, bin&#10;&#10;Description automatically generated">
            <a:extLst>
              <a:ext uri="{FF2B5EF4-FFF2-40B4-BE49-F238E27FC236}">
                <a16:creationId xmlns:a16="http://schemas.microsoft.com/office/drawing/2014/main" id="{54DF5192-0724-4D7B-9451-F4529110A37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41560" y="4850249"/>
            <a:ext cx="2789594" cy="1859729"/>
          </a:xfrm>
          <a:prstGeom prst="rect">
            <a:avLst/>
          </a:prstGeom>
        </p:spPr>
      </p:pic>
      <p:pic>
        <p:nvPicPr>
          <p:cNvPr id="8" name="Picture 7" descr="A picture containing indoor, wall, tiled, kitchen appliance&#10;&#10;Description automatically generated">
            <a:extLst>
              <a:ext uri="{FF2B5EF4-FFF2-40B4-BE49-F238E27FC236}">
                <a16:creationId xmlns:a16="http://schemas.microsoft.com/office/drawing/2014/main" id="{BDDE22DD-26C5-45FC-A86E-812EBF0B2A8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a:off x="9627851" y="4755216"/>
            <a:ext cx="2323697" cy="1706140"/>
          </a:xfrm>
          <a:prstGeom prst="rect">
            <a:avLst/>
          </a:prstGeom>
        </p:spPr>
      </p:pic>
      <p:pic>
        <p:nvPicPr>
          <p:cNvPr id="10" name="Picture 9" descr="A picture containing grass, outdoor, building, green&#10;&#10;Description automatically generated">
            <a:extLst>
              <a:ext uri="{FF2B5EF4-FFF2-40B4-BE49-F238E27FC236}">
                <a16:creationId xmlns:a16="http://schemas.microsoft.com/office/drawing/2014/main" id="{9B01307B-35DD-425E-95D1-E89F2EED7D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79283" y="1249716"/>
            <a:ext cx="2832650" cy="1883411"/>
          </a:xfrm>
          <a:prstGeom prst="rect">
            <a:avLst/>
          </a:prstGeom>
        </p:spPr>
      </p:pic>
      <p:pic>
        <p:nvPicPr>
          <p:cNvPr id="6146" name="Picture 2" descr="Module 2: The Healthcare Waste Management System">
            <a:extLst>
              <a:ext uri="{FF2B5EF4-FFF2-40B4-BE49-F238E27FC236}">
                <a16:creationId xmlns:a16="http://schemas.microsoft.com/office/drawing/2014/main" id="{CCE2AC29-F1B2-4D0F-BB50-B9283DACA7F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96001" y="1340083"/>
            <a:ext cx="1909139" cy="19696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afe management of wastes from health-care activities">
            <a:extLst>
              <a:ext uri="{FF2B5EF4-FFF2-40B4-BE49-F238E27FC236}">
                <a16:creationId xmlns:a16="http://schemas.microsoft.com/office/drawing/2014/main" id="{6F9B2B3B-6860-48F4-9734-DB38D15DF34C}"/>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308179" y="4867914"/>
            <a:ext cx="2844623" cy="18243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456B2575-15AF-4344-8894-725A4D74F40C}"/>
              </a:ext>
            </a:extLst>
          </p:cNvPr>
          <p:cNvCxnSpPr>
            <a:cxnSpLocks/>
            <a:endCxn id="6" idx="0"/>
          </p:cNvCxnSpPr>
          <p:nvPr/>
        </p:nvCxnSpPr>
        <p:spPr>
          <a:xfrm>
            <a:off x="2808694" y="4307982"/>
            <a:ext cx="627663" cy="54226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F945BB5-B7ED-4EB3-BED4-166DBFB897FE}"/>
              </a:ext>
            </a:extLst>
          </p:cNvPr>
          <p:cNvCxnSpPr>
            <a:cxnSpLocks/>
          </p:cNvCxnSpPr>
          <p:nvPr/>
        </p:nvCxnSpPr>
        <p:spPr>
          <a:xfrm flipV="1">
            <a:off x="6057663" y="3178471"/>
            <a:ext cx="537401" cy="53245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2497C1-0992-4F27-8D81-89B785AE5D6B}"/>
              </a:ext>
            </a:extLst>
          </p:cNvPr>
          <p:cNvCxnSpPr>
            <a:cxnSpLocks/>
          </p:cNvCxnSpPr>
          <p:nvPr/>
        </p:nvCxnSpPr>
        <p:spPr>
          <a:xfrm>
            <a:off x="7496596" y="4307982"/>
            <a:ext cx="627663" cy="54226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EB0ED41-5769-4B7B-B992-4DAE5DA84E00}"/>
              </a:ext>
            </a:extLst>
          </p:cNvPr>
          <p:cNvCxnSpPr>
            <a:cxnSpLocks/>
          </p:cNvCxnSpPr>
          <p:nvPr/>
        </p:nvCxnSpPr>
        <p:spPr>
          <a:xfrm>
            <a:off x="9184619" y="4307982"/>
            <a:ext cx="627663" cy="54226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5DA614A-3865-4B42-936A-2DA0460B0530}"/>
              </a:ext>
            </a:extLst>
          </p:cNvPr>
          <p:cNvCxnSpPr>
            <a:cxnSpLocks/>
          </p:cNvCxnSpPr>
          <p:nvPr/>
        </p:nvCxnSpPr>
        <p:spPr>
          <a:xfrm flipV="1">
            <a:off x="10613506" y="3133127"/>
            <a:ext cx="524581" cy="52396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3">
            <a:extLst>
              <a:ext uri="{FF2B5EF4-FFF2-40B4-BE49-F238E27FC236}">
                <a16:creationId xmlns:a16="http://schemas.microsoft.com/office/drawing/2014/main" id="{3AA47B7A-7BFB-49E2-9D8E-08FABED0B8DD}"/>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99428" y="1615606"/>
            <a:ext cx="1592389" cy="151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8">
            <a:extLst>
              <a:ext uri="{FF2B5EF4-FFF2-40B4-BE49-F238E27FC236}">
                <a16:creationId xmlns:a16="http://schemas.microsoft.com/office/drawing/2014/main" id="{97CA20A0-F067-45B3-9E00-377C4E80C097}"/>
              </a:ext>
            </a:extLst>
          </p:cNvPr>
          <p:cNvCxnSpPr>
            <a:cxnSpLocks/>
          </p:cNvCxnSpPr>
          <p:nvPr/>
        </p:nvCxnSpPr>
        <p:spPr>
          <a:xfrm flipH="1" flipV="1">
            <a:off x="4285141" y="3032605"/>
            <a:ext cx="362446" cy="59806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9139594-20E3-4A66-89A4-8F50BF4D966E}"/>
              </a:ext>
            </a:extLst>
          </p:cNvPr>
          <p:cNvSpPr>
            <a:spLocks noGrp="1"/>
          </p:cNvSpPr>
          <p:nvPr>
            <p:ph type="sldNum" sz="quarter" idx="12"/>
          </p:nvPr>
        </p:nvSpPr>
        <p:spPr/>
        <p:txBody>
          <a:bodyPr/>
          <a:lstStyle/>
          <a:p>
            <a:fld id="{2D0AA5EB-64AB-BF41-92BE-B61D8618F692}" type="slidenum">
              <a:rPr lang="it-IT" smtClean="0"/>
              <a:t>9</a:t>
            </a:fld>
            <a:endParaRPr lang="it-IT" dirty="0"/>
          </a:p>
        </p:txBody>
      </p:sp>
    </p:spTree>
    <p:extLst>
      <p:ext uri="{BB962C8B-B14F-4D97-AF65-F5344CB8AC3E}">
        <p14:creationId xmlns:p14="http://schemas.microsoft.com/office/powerpoint/2010/main" val="3630719417"/>
      </p:ext>
    </p:extLst>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09164D"/>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83E73154-CBD3-3944-988D-B73167D8C57B}" vid="{C24D4517-37EA-B146-A925-771299159CD0}"/>
    </a:ext>
  </a:extLst>
</a:theme>
</file>

<file path=ppt/theme/theme2.xml><?xml version="1.0" encoding="utf-8"?>
<a:theme xmlns:a="http://schemas.openxmlformats.org/drawingml/2006/main" name="1_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83E73154-CBD3-3944-988D-B73167D8C57B}" vid="{C24D4517-37EA-B146-A925-771299159CD0}"/>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220128_BLS21464 WHO WASH-FIT PPT Layout.1</Template>
  <TotalTime>3100</TotalTime>
  <Words>9768</Words>
  <Application>Microsoft Macintosh PowerPoint</Application>
  <PresentationFormat>Widescreen</PresentationFormat>
  <Paragraphs>1139</Paragraphs>
  <Slides>60</Slides>
  <Notes>58</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2</vt:i4>
      </vt:variant>
      <vt:variant>
        <vt:lpstr>Slide Titles</vt:lpstr>
      </vt:variant>
      <vt:variant>
        <vt:i4>60</vt:i4>
      </vt:variant>
    </vt:vector>
  </HeadingPairs>
  <TitlesOfParts>
    <vt:vector size="81" baseType="lpstr">
      <vt:lpstr>DengXian</vt:lpstr>
      <vt:lpstr>MS Mincho</vt:lpstr>
      <vt:lpstr>ＭＳ Ｐゴシック</vt:lpstr>
      <vt:lpstr>SimSun</vt:lpstr>
      <vt:lpstr>Arial</vt:lpstr>
      <vt:lpstr>Arial</vt:lpstr>
      <vt:lpstr>Arial </vt:lpstr>
      <vt:lpstr>Arial Narrow</vt:lpstr>
      <vt:lpstr>BlinkMacSystemFont</vt:lpstr>
      <vt:lpstr>Calibri</vt:lpstr>
      <vt:lpstr>Calibri Light</vt:lpstr>
      <vt:lpstr>Cambria Math</vt:lpstr>
      <vt:lpstr>Frutiger 55 Roman</vt:lpstr>
      <vt:lpstr>Segoe UI</vt:lpstr>
      <vt:lpstr>Symbol</vt:lpstr>
      <vt:lpstr>Times New Roman</vt:lpstr>
      <vt:lpstr>Wingdings</vt:lpstr>
      <vt:lpstr>Tema wash it</vt:lpstr>
      <vt:lpstr>1_Tema wash it</vt:lpstr>
      <vt:lpstr>Photo Editor Photo</vt:lpstr>
      <vt:lpstr>AcroExch.Document.7</vt:lpstr>
      <vt:lpstr>PowerPoint Presentation</vt:lpstr>
      <vt:lpstr>Safe and environmentally friendly health care waste management </vt:lpstr>
      <vt:lpstr>Learning objectives </vt:lpstr>
      <vt:lpstr>Part 1: Waste treatment technologies</vt:lpstr>
      <vt:lpstr>What is wrong in this picture?</vt:lpstr>
      <vt:lpstr>PowerPoint Presentation</vt:lpstr>
      <vt:lpstr>General knowledge</vt:lpstr>
      <vt:lpstr>Answers</vt:lpstr>
      <vt:lpstr>Measures to reduce waste and improve management</vt:lpstr>
      <vt:lpstr>Waste minimization</vt:lpstr>
      <vt:lpstr>Segregation</vt:lpstr>
      <vt:lpstr>Common non-hazardous waste</vt:lpstr>
      <vt:lpstr>PowerPoint Presentation</vt:lpstr>
      <vt:lpstr>Collection &amp; transport</vt:lpstr>
      <vt:lpstr>PowerPoint Presentation</vt:lpstr>
      <vt:lpstr>PowerPoint Presentation</vt:lpstr>
      <vt:lpstr>PowerPoint Presentation</vt:lpstr>
      <vt:lpstr>Storage of infectious &amp; sharp waste</vt:lpstr>
      <vt:lpstr>How much infectious waste is generated in a typical facility in a day?</vt:lpstr>
      <vt:lpstr>How much infectious waste is generated in a typical facility in one year?</vt:lpstr>
      <vt:lpstr>Health care waste in the context of COVID-19</vt:lpstr>
      <vt:lpstr>Coping with higher volumes of waste</vt:lpstr>
      <vt:lpstr>Part 2: Waste treatment technologies</vt:lpstr>
      <vt:lpstr>Heirarchy of waste treatment options</vt:lpstr>
      <vt:lpstr>PowerPoint Presentation</vt:lpstr>
      <vt:lpstr>PowerPoint Presentation</vt:lpstr>
      <vt:lpstr> The following should not be incinerated…</vt:lpstr>
      <vt:lpstr>Disposal: general waste</vt:lpstr>
      <vt:lpstr>Disposal: ash and placenta waste pits </vt:lpstr>
      <vt:lpstr>PowerPoint Presentation</vt:lpstr>
      <vt:lpstr>Part 3: Climate change and waste</vt:lpstr>
      <vt:lpstr>Climate change and waste</vt:lpstr>
      <vt:lpstr>PowerPoint Presentation</vt:lpstr>
      <vt:lpstr>PowerPoint Presentation</vt:lpstr>
      <vt:lpstr>PowerPoint Presentation</vt:lpstr>
      <vt:lpstr>Part 4: Improving health care waste practices</vt:lpstr>
      <vt:lpstr>Simple, low-cost improvements </vt:lpstr>
      <vt:lpstr>How to make incremental improvements</vt:lpstr>
      <vt:lpstr>PowerPoint Presentation</vt:lpstr>
      <vt:lpstr>PowerPoint Presentation</vt:lpstr>
      <vt:lpstr>PowerPoint Presentation</vt:lpstr>
      <vt:lpstr>Key take-aways</vt:lpstr>
      <vt:lpstr>WASH FIT waste management indicators </vt:lpstr>
      <vt:lpstr>WASH FIT waste management indicators </vt:lpstr>
      <vt:lpstr>WASH FIT waste management indicators </vt:lpstr>
      <vt:lpstr>Further reading </vt:lpstr>
      <vt:lpstr>Supplementary slides </vt:lpstr>
      <vt:lpstr>Examples of different types of waste</vt:lpstr>
      <vt:lpstr>Bins and containers: further guidance </vt:lpstr>
      <vt:lpstr>Comparison of treatment technologies</vt:lpstr>
      <vt:lpstr>Interim waste treatment technologies used in low resource settings </vt:lpstr>
      <vt:lpstr>What capacity should the waste treatment technology be?</vt:lpstr>
      <vt:lpstr>PowerPoint Presentation</vt:lpstr>
      <vt:lpstr>General waste disposal: guidance for protected pits in low-resource settings </vt:lpstr>
      <vt:lpstr>Last resort options for emergency settings</vt:lpstr>
      <vt:lpstr>Documentation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HAYTER, Arabella</dc:creator>
  <cp:lastModifiedBy>Microsoft account</cp:lastModifiedBy>
  <cp:revision>78</cp:revision>
  <dcterms:created xsi:type="dcterms:W3CDTF">2022-01-31T08:14:23Z</dcterms:created>
  <dcterms:modified xsi:type="dcterms:W3CDTF">2022-05-01T17:12:35Z</dcterms:modified>
</cp:coreProperties>
</file>