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notesSlides/notesSlide2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drawings/drawing4.xml" ContentType="application/vnd.openxmlformats-officedocument.drawingml.chartshapes+xml"/>
  <Override PartName="/ppt/notesSlides/notesSlide27.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723" r:id="rId4"/>
    <p:sldMasterId id="2147483775" r:id="rId5"/>
    <p:sldMasterId id="2147483800" r:id="rId6"/>
  </p:sldMasterIdLst>
  <p:notesMasterIdLst>
    <p:notesMasterId r:id="rId49"/>
  </p:notesMasterIdLst>
  <p:sldIdLst>
    <p:sldId id="423" r:id="rId7"/>
    <p:sldId id="3459" r:id="rId8"/>
    <p:sldId id="310" r:id="rId9"/>
    <p:sldId id="424" r:id="rId10"/>
    <p:sldId id="311" r:id="rId11"/>
    <p:sldId id="314" r:id="rId12"/>
    <p:sldId id="426" r:id="rId13"/>
    <p:sldId id="425" r:id="rId14"/>
    <p:sldId id="3458" r:id="rId15"/>
    <p:sldId id="3449" r:id="rId16"/>
    <p:sldId id="3450" r:id="rId17"/>
    <p:sldId id="3451" r:id="rId18"/>
    <p:sldId id="3452" r:id="rId19"/>
    <p:sldId id="3453" r:id="rId20"/>
    <p:sldId id="3454" r:id="rId21"/>
    <p:sldId id="3455" r:id="rId22"/>
    <p:sldId id="3456" r:id="rId23"/>
    <p:sldId id="3436" r:id="rId24"/>
    <p:sldId id="3426" r:id="rId25"/>
    <p:sldId id="3424" r:id="rId26"/>
    <p:sldId id="3435" r:id="rId27"/>
    <p:sldId id="3397" r:id="rId28"/>
    <p:sldId id="3425" r:id="rId29"/>
    <p:sldId id="3444" r:id="rId30"/>
    <p:sldId id="3447" r:id="rId31"/>
    <p:sldId id="3438" r:id="rId32"/>
    <p:sldId id="309" r:id="rId33"/>
    <p:sldId id="3428" r:id="rId34"/>
    <p:sldId id="3439" r:id="rId35"/>
    <p:sldId id="3448" r:id="rId36"/>
    <p:sldId id="3434" r:id="rId37"/>
    <p:sldId id="3422" r:id="rId38"/>
    <p:sldId id="285" r:id="rId39"/>
    <p:sldId id="276" r:id="rId40"/>
    <p:sldId id="278" r:id="rId41"/>
    <p:sldId id="279" r:id="rId42"/>
    <p:sldId id="281" r:id="rId43"/>
    <p:sldId id="273" r:id="rId44"/>
    <p:sldId id="274" r:id="rId45"/>
    <p:sldId id="270" r:id="rId46"/>
    <p:sldId id="3460" r:id="rId47"/>
    <p:sldId id="31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82271" autoAdjust="0"/>
  </p:normalViewPr>
  <p:slideViewPr>
    <p:cSldViewPr snapToGrid="0">
      <p:cViewPr>
        <p:scale>
          <a:sx n="94" d="100"/>
          <a:sy n="94" d="100"/>
        </p:scale>
        <p:origin x="1256" y="64"/>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ssara\AppData\Local\Microsoft\Windows\INetCache\Content.Outlook\X1NYO5TF\Results_MCGL-COVID.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3.xml"/><Relationship Id="rId4" Type="http://schemas.openxmlformats.org/officeDocument/2006/relationships/oleObject" Target="file:///C:\Users\ssara\AppData\Local\Microsoft\Windows\INetCache\Content.Outlook\X1NYO5TF\Results_MCGL-COVID.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4.xml"/><Relationship Id="rId4" Type="http://schemas.openxmlformats.org/officeDocument/2006/relationships/oleObject" Target="file:///C:\Users\ssara\AppData\Local\Microsoft\Windows\INetCache\Content.Outlook\X1NYO5TF\Results_MCGL-COVID.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ssara\AppData\Local\Microsoft\Windows\INetCache\Content.Outlook\X1NYO5TF\Results_MCGL-COVI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unicef-my.sharepoint.com/personal/midurrani_unicef_org/Documents/Desktop/my%20desktop%20files/Copy%20of%20HCF%20assessemnt%2009-08-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oleObject" Target="file:///C:\Users\ssara\AppData\Local\Microsoft\Windows\INetCache\Content.Outlook\X1NYO5TF\Results_MCGL-COVID.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ssara\AppData\Local\Microsoft\Windows\INetCache\Content.Outlook\X1NYO5TF\Results_MCGL-COVI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chemeClr val="accent6"/>
              </a:solidFill>
              <a:ln>
                <a:noFill/>
              </a:ln>
              <a:effectLst/>
            </c:spPr>
            <c:extLst>
              <c:ext xmlns:c16="http://schemas.microsoft.com/office/drawing/2014/chart" uri="{C3380CC4-5D6E-409C-BE32-E72D297353CC}">
                <c16:uniqueId val="{00000001-158E-40DA-909E-5C19369D7CEB}"/>
              </c:ext>
            </c:extLst>
          </c:dPt>
          <c:dLbls>
            <c:dLbl>
              <c:idx val="0"/>
              <c:tx>
                <c:rich>
                  <a:bodyPr/>
                  <a:lstStyle/>
                  <a:p>
                    <a:r>
                      <a:rPr lang="en-US" dirty="0"/>
                      <a:t>1,282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58E-40DA-909E-5C19369D7CEB}"/>
                </c:ext>
              </c:extLst>
            </c:dLbl>
            <c:dLbl>
              <c:idx val="1"/>
              <c:tx>
                <c:rich>
                  <a:bodyPr/>
                  <a:lstStyle/>
                  <a:p>
                    <a:r>
                      <a:rPr lang="en-US" dirty="0"/>
                      <a:t>5,472</a:t>
                    </a:r>
                  </a:p>
                </c:rich>
              </c:tx>
              <c:dLblPos val="ctr"/>
              <c:showLegendKey val="0"/>
              <c:showVal val="0"/>
              <c:showCatName val="0"/>
              <c:showSerName val="0"/>
              <c:showPercent val="0"/>
              <c:showBubbleSize val="0"/>
              <c:extLst>
                <c:ext xmlns:c15="http://schemas.microsoft.com/office/drawing/2012/chart" uri="{CE6537A1-D6FC-4f65-9D91-7224C49458BB}">
                  <c15:layout>
                    <c:manualLayout>
                      <c:w val="7.685654426265455E-2"/>
                      <c:h val="4.9651429157113708E-2"/>
                    </c:manualLayout>
                  </c15:layout>
                  <c15:showDataLabelsRange val="1"/>
                </c:ext>
                <c:ext xmlns:c16="http://schemas.microsoft.com/office/drawing/2014/chart" uri="{C3380CC4-5D6E-409C-BE32-E72D297353CC}">
                  <c16:uniqueId val="{00000003-158E-40DA-909E-5C19369D7CEB}"/>
                </c:ext>
              </c:extLst>
            </c:dLbl>
            <c:dLbl>
              <c:idx val="2"/>
              <c:tx>
                <c:rich>
                  <a:bodyPr/>
                  <a:lstStyle/>
                  <a:p>
                    <a:r>
                      <a:rPr lang="en-US" dirty="0"/>
                      <a:t>670</a:t>
                    </a:r>
                  </a:p>
                </c:rich>
              </c:tx>
              <c:dLblPos val="ctr"/>
              <c:showLegendKey val="0"/>
              <c:showVal val="1"/>
              <c:showCatName val="0"/>
              <c:showSerName val="0"/>
              <c:showPercent val="0"/>
              <c:showBubbleSize val="0"/>
              <c:extLst>
                <c:ext xmlns:c15="http://schemas.microsoft.com/office/drawing/2012/chart" uri="{CE6537A1-D6FC-4f65-9D91-7224C49458BB}">
                  <c15:layout>
                    <c:manualLayout>
                      <c:w val="6.1356428939376512E-2"/>
                      <c:h val="4.9651429157113708E-2"/>
                    </c:manualLayout>
                  </c15:layout>
                  <c15:showDataLabelsRange val="0"/>
                </c:ext>
                <c:ext xmlns:c16="http://schemas.microsoft.com/office/drawing/2014/chart" uri="{C3380CC4-5D6E-409C-BE32-E72D297353CC}">
                  <c16:uniqueId val="{00000004-158E-40DA-909E-5C19369D7CEB}"/>
                </c:ext>
              </c:extLst>
            </c:dLbl>
            <c:dLbl>
              <c:idx val="3"/>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dirty="0"/>
                      <a:t>5,743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layout>
                    <c:manualLayout>
                      <c:w val="0.10098737976143599"/>
                      <c:h val="4.9651458293880631E-2"/>
                    </c:manualLayout>
                  </c15:layout>
                  <c15:showDataLabelsRange val="1"/>
                </c:ext>
                <c:ext xmlns:c16="http://schemas.microsoft.com/office/drawing/2014/chart" uri="{C3380CC4-5D6E-409C-BE32-E72D297353CC}">
                  <c16:uniqueId val="{00000005-158E-40DA-909E-5C19369D7CEB}"/>
                </c:ext>
              </c:extLst>
            </c:dLbl>
            <c:dLbl>
              <c:idx val="4"/>
              <c:tx>
                <c:rich>
                  <a:bodyPr/>
                  <a:lstStyle/>
                  <a:p>
                    <a:r>
                      <a:rPr lang="en-US" dirty="0"/>
                      <a:t>752</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158E-40DA-909E-5C19369D7CEB}"/>
                </c:ext>
              </c:extLst>
            </c:dLbl>
            <c:dLbl>
              <c:idx val="5"/>
              <c:tx>
                <c:rich>
                  <a:bodyPr/>
                  <a:lstStyle/>
                  <a:p>
                    <a:r>
                      <a:rPr lang="en-US"/>
                      <a:t>412</a:t>
                    </a:r>
                    <a:endParaRPr lang="en-US" dirty="0"/>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158E-40DA-909E-5C19369D7CEB}"/>
                </c:ext>
              </c:extLst>
            </c:dLbl>
            <c:dLbl>
              <c:idx val="6"/>
              <c:tx>
                <c:rich>
                  <a:bodyPr/>
                  <a:lstStyle/>
                  <a:p>
                    <a:r>
                      <a:rPr lang="en-US"/>
                      <a:t>14,331</a:t>
                    </a:r>
                    <a:endParaRPr lang="en-US" dirty="0"/>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158E-40DA-909E-5C19369D7CE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Sheet1!$A$2:$A$8</c:f>
              <c:strCache>
                <c:ptCount val="7"/>
                <c:pt idx="0">
                  <c:v>Hospital</c:v>
                </c:pt>
                <c:pt idx="1">
                  <c:v>Basic health Unit (BHU)</c:v>
                </c:pt>
                <c:pt idx="2">
                  <c:v>Rural Health Centre(RHC)</c:v>
                </c:pt>
                <c:pt idx="3">
                  <c:v>Dispensaries</c:v>
                </c:pt>
                <c:pt idx="4">
                  <c:v>Mother and Child Health(MCH) Centres</c:v>
                </c:pt>
                <c:pt idx="5">
                  <c:v>TB Centres</c:v>
                </c:pt>
                <c:pt idx="6">
                  <c:v>Total Health facilites</c:v>
                </c:pt>
              </c:strCache>
            </c:strRef>
          </c:cat>
          <c:val>
            <c:numRef>
              <c:f>Sheet1!$B$2:$B$8</c:f>
              <c:numCache>
                <c:formatCode>_(* #,##0_);_(* \(#,##0\);_(* "-"??_);_(@_)</c:formatCode>
                <c:ptCount val="7"/>
                <c:pt idx="0">
                  <c:v>1211</c:v>
                </c:pt>
                <c:pt idx="1">
                  <c:v>5508</c:v>
                </c:pt>
                <c:pt idx="2">
                  <c:v>676</c:v>
                </c:pt>
                <c:pt idx="3">
                  <c:v>5697</c:v>
                </c:pt>
                <c:pt idx="4">
                  <c:v>731</c:v>
                </c:pt>
                <c:pt idx="5">
                  <c:v>347</c:v>
                </c:pt>
                <c:pt idx="6">
                  <c:v>14170</c:v>
                </c:pt>
              </c:numCache>
            </c:numRef>
          </c:val>
          <c:extLst>
            <c:ext xmlns:c15="http://schemas.microsoft.com/office/drawing/2012/chart" uri="{02D57815-91ED-43cb-92C2-25804820EDAC}">
              <c15:datalabelsRange>
                <c15:f>Sheet1!$B$2:$B$8</c15:f>
                <c15:dlblRangeCache>
                  <c:ptCount val="7"/>
                  <c:pt idx="0">
                    <c:v> 1,211 </c:v>
                  </c:pt>
                  <c:pt idx="1">
                    <c:v> 5,508 </c:v>
                  </c:pt>
                  <c:pt idx="2">
                    <c:v> 676 </c:v>
                  </c:pt>
                  <c:pt idx="3">
                    <c:v> 5,697 </c:v>
                  </c:pt>
                  <c:pt idx="4">
                    <c:v> 731 </c:v>
                  </c:pt>
                  <c:pt idx="5">
                    <c:v> 347 </c:v>
                  </c:pt>
                  <c:pt idx="6">
                    <c:v> 14,170 </c:v>
                  </c:pt>
                </c15:dlblRangeCache>
              </c15:datalabelsRange>
            </c:ext>
            <c:ext xmlns:c16="http://schemas.microsoft.com/office/drawing/2014/chart" uri="{C3380CC4-5D6E-409C-BE32-E72D297353CC}">
              <c16:uniqueId val="{00000008-158E-40DA-909E-5C19369D7CEB}"/>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F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Hospital</c:v>
                </c:pt>
                <c:pt idx="1">
                  <c:v>Basic health Unit (BHU)</c:v>
                </c:pt>
                <c:pt idx="2">
                  <c:v>Rural Health Centre(RHC)</c:v>
                </c:pt>
                <c:pt idx="3">
                  <c:v>Dispensaries</c:v>
                </c:pt>
                <c:pt idx="4">
                  <c:v>Mother and Child Health(MCH) Centres</c:v>
                </c:pt>
                <c:pt idx="5">
                  <c:v>TB Centres</c:v>
                </c:pt>
                <c:pt idx="6">
                  <c:v>Total Health facilites</c:v>
                </c:pt>
              </c:strCache>
            </c:strRef>
          </c:cat>
          <c:val>
            <c:numRef>
              <c:f>Sheet1!$C$2:$C$8</c:f>
              <c:numCache>
                <c:formatCode>0%</c:formatCode>
                <c:ptCount val="7"/>
                <c:pt idx="0">
                  <c:v>8.5462244177840513E-2</c:v>
                </c:pt>
                <c:pt idx="1">
                  <c:v>0.38870853916725479</c:v>
                </c:pt>
                <c:pt idx="2">
                  <c:v>4.7706422018348627E-2</c:v>
                </c:pt>
                <c:pt idx="3">
                  <c:v>0.40204657727593507</c:v>
                </c:pt>
                <c:pt idx="4">
                  <c:v>5.1587861679604802E-2</c:v>
                </c:pt>
                <c:pt idx="5">
                  <c:v>2.4488355681016233E-2</c:v>
                </c:pt>
              </c:numCache>
            </c:numRef>
          </c:val>
          <c:extLst>
            <c:ext xmlns:c16="http://schemas.microsoft.com/office/drawing/2014/chart" uri="{C3380CC4-5D6E-409C-BE32-E72D297353CC}">
              <c16:uniqueId val="{0000000F-158E-40DA-909E-5C19369D7CEB}"/>
            </c:ext>
          </c:extLst>
        </c:ser>
        <c:dLbls>
          <c:dLblPos val="inBase"/>
          <c:showLegendKey val="0"/>
          <c:showVal val="1"/>
          <c:showCatName val="0"/>
          <c:showSerName val="0"/>
          <c:showPercent val="0"/>
          <c:showBubbleSize val="0"/>
        </c:dLbls>
        <c:gapWidth val="150"/>
        <c:overlap val="100"/>
        <c:axId val="7908783"/>
        <c:axId val="81803455"/>
      </c:barChart>
      <c:catAx>
        <c:axId val="790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81803455"/>
        <c:crosses val="autoZero"/>
        <c:auto val="1"/>
        <c:lblAlgn val="ctr"/>
        <c:lblOffset val="100"/>
        <c:noMultiLvlLbl val="0"/>
      </c:catAx>
      <c:valAx>
        <c:axId val="81803455"/>
        <c:scaling>
          <c:orientation val="minMax"/>
        </c:scaling>
        <c:delete val="1"/>
        <c:axPos val="l"/>
        <c:numFmt formatCode="_(* #,##0_);_(* \(#,##0\);_(* &quot;-&quot;??_);_(@_)" sourceLinked="1"/>
        <c:majorTickMark val="none"/>
        <c:minorTickMark val="none"/>
        <c:tickLblPos val="nextTo"/>
        <c:crossAx val="7908783"/>
        <c:crosses val="autoZero"/>
        <c:crossBetween val="between"/>
      </c:valAx>
      <c:spPr>
        <a:noFill/>
        <a:ln>
          <a:noFill/>
        </a:ln>
        <a:effectLst/>
      </c:spPr>
    </c:plotArea>
    <c:plotVisOnly val="1"/>
    <c:dispBlanksAs val="gap"/>
    <c:showDLblsOverMax val="0"/>
  </c:chart>
  <c:spPr>
    <a:solidFill>
      <a:schemeClr val="tx2">
        <a:lumMod val="75000"/>
        <a:alpha val="13000"/>
      </a:schemeClr>
    </a:solidFill>
    <a:ln>
      <a:solidFill>
        <a:schemeClr val="bg1"/>
      </a:solid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Gill Sans Infant Std" panose="020B0502020104020203" pitchFamily="34" charset="0"/>
                <a:ea typeface="+mn-ea"/>
                <a:cs typeface="+mn-cs"/>
              </a:defRPr>
            </a:pPr>
            <a:r>
              <a:rPr lang="en-US" sz="2000"/>
              <a:t>Sanitation</a:t>
            </a:r>
          </a:p>
        </c:rich>
      </c:tx>
      <c:layout>
        <c:manualLayout>
          <c:xMode val="edge"/>
          <c:yMode val="edge"/>
          <c:x val="0.1908648012437005"/>
          <c:y val="3.385899196182198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title>
    <c:autoTitleDeleted val="0"/>
    <c:plotArea>
      <c:layout>
        <c:manualLayout>
          <c:layoutTarget val="inner"/>
          <c:xMode val="edge"/>
          <c:yMode val="edge"/>
          <c:x val="0.11496428453866157"/>
          <c:y val="0.13732791245357298"/>
          <c:w val="0.78052272951710067"/>
          <c:h val="0.74960503345088991"/>
        </c:manualLayout>
      </c:layout>
      <c:areaChart>
        <c:grouping val="percentStacked"/>
        <c:varyColors val="0"/>
        <c:ser>
          <c:idx val="0"/>
          <c:order val="0"/>
          <c:tx>
            <c:strRef>
              <c:f>'ALL-JMP-Beh'!$C$6</c:f>
              <c:strCache>
                <c:ptCount val="1"/>
                <c:pt idx="0">
                  <c:v>Basic Service</c:v>
                </c:pt>
              </c:strCache>
            </c:strRef>
          </c:tx>
          <c:spPr>
            <a:solidFill>
              <a:srgbClr val="289195"/>
            </a:solidFill>
            <a:ln w="25400">
              <a:noFill/>
            </a:ln>
            <a:effectLst>
              <a:outerShdw blurRad="57150" dist="19050" dir="5400000" algn="ctr" rotWithShape="0">
                <a:srgbClr val="000000">
                  <a:alpha val="63000"/>
                </a:srgbClr>
              </a:outerShdw>
            </a:effectLst>
          </c:spPr>
          <c:dLbls>
            <c:dLbl>
              <c:idx val="0"/>
              <c:layout>
                <c:manualLayout>
                  <c:x val="5.2381309835895187E-2"/>
                  <c:y val="2.1756904880117278E-7"/>
                </c:manualLayout>
              </c:layout>
              <c:showLegendKey val="0"/>
              <c:showVal val="1"/>
              <c:showCatName val="0"/>
              <c:showSerName val="0"/>
              <c:showPercent val="0"/>
              <c:showBubbleSize val="0"/>
              <c:extLst>
                <c:ext xmlns:c15="http://schemas.microsoft.com/office/drawing/2012/chart" uri="{CE6537A1-D6FC-4f65-9D91-7224C49458BB}">
                  <c15:layout>
                    <c:manualLayout>
                      <c:w val="0.38761864067034346"/>
                      <c:h val="0.15528773289134903"/>
                    </c:manualLayout>
                  </c15:layout>
                </c:ext>
                <c:ext xmlns:c16="http://schemas.microsoft.com/office/drawing/2014/chart" uri="{C3380CC4-5D6E-409C-BE32-E72D297353CC}">
                  <c16:uniqueId val="{00000000-D64F-4391-A015-88488283E966}"/>
                </c:ext>
              </c:extLst>
            </c:dLbl>
            <c:dLbl>
              <c:idx val="1"/>
              <c:layout>
                <c:manualLayout>
                  <c:x val="-4.7143220097106683E-2"/>
                  <c:y val="-2.2104797789150355E-2"/>
                </c:manualLayout>
              </c:layout>
              <c:showLegendKey val="0"/>
              <c:showVal val="1"/>
              <c:showCatName val="0"/>
              <c:showSerName val="0"/>
              <c:showPercent val="0"/>
              <c:showBubbleSize val="0"/>
              <c:extLst>
                <c:ext xmlns:c15="http://schemas.microsoft.com/office/drawing/2012/chart" uri="{CE6537A1-D6FC-4f65-9D91-7224C49458BB}">
                  <c15:layout>
                    <c:manualLayout>
                      <c:w val="0.35070289390022386"/>
                      <c:h val="0.15528773289134903"/>
                    </c:manualLayout>
                  </c15:layout>
                </c:ext>
                <c:ext xmlns:c16="http://schemas.microsoft.com/office/drawing/2014/chart" uri="{C3380CC4-5D6E-409C-BE32-E72D297353CC}">
                  <c16:uniqueId val="{00000001-D64F-4391-A015-88488283E966}"/>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'ALL-JMP-Beh'!$D$1:$E$2</c:f>
              <c:strCache>
                <c:ptCount val="2"/>
                <c:pt idx="0">
                  <c:v>BL</c:v>
                </c:pt>
                <c:pt idx="1">
                  <c:v>EL</c:v>
                </c:pt>
              </c:strCache>
            </c:strRef>
          </c:cat>
          <c:val>
            <c:numRef>
              <c:f>'ALL-JMP-Beh'!$D$6:$E$6</c:f>
              <c:numCache>
                <c:formatCode>0</c:formatCode>
                <c:ptCount val="2"/>
                <c:pt idx="0">
                  <c:v>35</c:v>
                </c:pt>
                <c:pt idx="1">
                  <c:v>83</c:v>
                </c:pt>
              </c:numCache>
            </c:numRef>
          </c:val>
          <c:extLst>
            <c:ext xmlns:c16="http://schemas.microsoft.com/office/drawing/2014/chart" uri="{C3380CC4-5D6E-409C-BE32-E72D297353CC}">
              <c16:uniqueId val="{00000002-D64F-4391-A015-88488283E966}"/>
            </c:ext>
          </c:extLst>
        </c:ser>
        <c:ser>
          <c:idx val="1"/>
          <c:order val="1"/>
          <c:tx>
            <c:strRef>
              <c:f>'ALL-JMP-Beh'!$C$7</c:f>
              <c:strCache>
                <c:ptCount val="1"/>
                <c:pt idx="0">
                  <c:v>Limited Service</c:v>
                </c:pt>
              </c:strCache>
            </c:strRef>
          </c:tx>
          <c:spPr>
            <a:solidFill>
              <a:srgbClr val="BDD9B2"/>
            </a:solidFill>
            <a:ln w="25400">
              <a:noFill/>
            </a:ln>
            <a:effectLst>
              <a:outerShdw blurRad="57150" dist="19050" dir="5400000" algn="ctr" rotWithShape="0">
                <a:srgbClr val="000000">
                  <a:alpha val="63000"/>
                </a:srgbClr>
              </a:outerShdw>
            </a:effectLst>
          </c:spPr>
          <c:dLbls>
            <c:dLbl>
              <c:idx val="0"/>
              <c:layout>
                <c:manualLayout>
                  <c:x val="0.1350641616123274"/>
                  <c:y val="4.9597847375316929E-3"/>
                </c:manualLayout>
              </c:layout>
              <c:showLegendKey val="0"/>
              <c:showVal val="1"/>
              <c:showCatName val="0"/>
              <c:showSerName val="0"/>
              <c:showPercent val="0"/>
              <c:showBubbleSize val="0"/>
              <c:extLst>
                <c:ext xmlns:c15="http://schemas.microsoft.com/office/drawing/2012/chart" uri="{CE6537A1-D6FC-4f65-9D91-7224C49458BB}">
                  <c15:layout>
                    <c:manualLayout>
                      <c:w val="0.25973877233139886"/>
                      <c:h val="0.14140346286702893"/>
                    </c:manualLayout>
                  </c15:layout>
                </c:ext>
                <c:ext xmlns:c16="http://schemas.microsoft.com/office/drawing/2014/chart" uri="{C3380CC4-5D6E-409C-BE32-E72D297353CC}">
                  <c16:uniqueId val="{00000003-D64F-4391-A015-88488283E966}"/>
                </c:ext>
              </c:extLst>
            </c:dLbl>
            <c:dLbl>
              <c:idx val="1"/>
              <c:layout>
                <c:manualLayout>
                  <c:x val="-8.8310773555238989E-2"/>
                  <c:y val="1.9526711555992625E-7"/>
                </c:manualLayout>
              </c:layout>
              <c:showLegendKey val="0"/>
              <c:showVal val="1"/>
              <c:showCatName val="0"/>
              <c:showSerName val="0"/>
              <c:showPercent val="0"/>
              <c:showBubbleSize val="0"/>
              <c:extLst>
                <c:ext xmlns:c15="http://schemas.microsoft.com/office/drawing/2012/chart" uri="{CE6537A1-D6FC-4f65-9D91-7224C49458BB}">
                  <c15:layout>
                    <c:manualLayout>
                      <c:w val="0.34449787382340374"/>
                      <c:h val="0.14140346286702893"/>
                    </c:manualLayout>
                  </c15:layout>
                </c:ext>
                <c:ext xmlns:c16="http://schemas.microsoft.com/office/drawing/2014/chart" uri="{C3380CC4-5D6E-409C-BE32-E72D297353CC}">
                  <c16:uniqueId val="{00000004-D64F-4391-A015-88488283E966}"/>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'ALL-JMP-Beh'!$D$7:$E$7</c:f>
              <c:numCache>
                <c:formatCode>0</c:formatCode>
                <c:ptCount val="2"/>
                <c:pt idx="0">
                  <c:v>65</c:v>
                </c:pt>
                <c:pt idx="1">
                  <c:v>45</c:v>
                </c:pt>
              </c:numCache>
            </c:numRef>
          </c:val>
          <c:extLst>
            <c:ext xmlns:c16="http://schemas.microsoft.com/office/drawing/2014/chart" uri="{C3380CC4-5D6E-409C-BE32-E72D297353CC}">
              <c16:uniqueId val="{00000005-D64F-4391-A015-88488283E966}"/>
            </c:ext>
          </c:extLst>
        </c:ser>
        <c:ser>
          <c:idx val="2"/>
          <c:order val="2"/>
          <c:tx>
            <c:strRef>
              <c:f>'ALL-JMP-Beh'!$C$8</c:f>
              <c:strCache>
                <c:ptCount val="1"/>
                <c:pt idx="0">
                  <c:v>No Service</c:v>
                </c:pt>
              </c:strCache>
            </c:strRef>
          </c:tx>
          <c:spPr>
            <a:solidFill>
              <a:srgbClr val="E5E5E5"/>
            </a:solidFill>
            <a:ln w="25400">
              <a:noFill/>
            </a:ln>
            <a:effectLst>
              <a:outerShdw blurRad="57150" dist="19050" dir="5400000" algn="ctr" rotWithShape="0">
                <a:srgbClr val="000000">
                  <a:alpha val="63000"/>
                </a:srgbClr>
              </a:outerShdw>
            </a:effectLst>
          </c:spPr>
          <c:dLbls>
            <c:dLbl>
              <c:idx val="0"/>
              <c:layout>
                <c:manualLayout>
                  <c:x val="7.3333668791048884E-2"/>
                  <c:y val="-3.315730546824993E-2"/>
                </c:manualLayout>
              </c:layout>
              <c:showLegendKey val="0"/>
              <c:showVal val="1"/>
              <c:showCatName val="0"/>
              <c:showSerName val="0"/>
              <c:showPercent val="0"/>
              <c:showBubbleSize val="0"/>
              <c:extLst>
                <c:ext xmlns:c15="http://schemas.microsoft.com/office/drawing/2012/chart" uri="{CE6537A1-D6FC-4f65-9D91-7224C49458BB}">
                  <c15:layout>
                    <c:manualLayout>
                      <c:w val="0.31428538432730552"/>
                      <c:h val="0.15528773289134903"/>
                    </c:manualLayout>
                  </c15:layout>
                </c:ext>
                <c:ext xmlns:c16="http://schemas.microsoft.com/office/drawing/2014/chart" uri="{C3380CC4-5D6E-409C-BE32-E72D297353CC}">
                  <c16:uniqueId val="{00000006-D64F-4391-A015-88488283E966}"/>
                </c:ext>
              </c:extLst>
            </c:dLbl>
            <c:dLbl>
              <c:idx val="1"/>
              <c:layout>
                <c:manualLayout>
                  <c:x val="-9.4285615298191669E-2"/>
                  <c:y val="5.5264714085985645E-3"/>
                </c:manualLayout>
              </c:layout>
              <c:showLegendKey val="0"/>
              <c:showVal val="1"/>
              <c:showCatName val="0"/>
              <c:showSerName val="0"/>
              <c:showPercent val="0"/>
              <c:showBubbleSize val="0"/>
              <c:extLst>
                <c:ext xmlns:c15="http://schemas.microsoft.com/office/drawing/2012/chart" uri="{CE6537A1-D6FC-4f65-9D91-7224C49458BB}">
                  <c15:layout>
                    <c:manualLayout>
                      <c:w val="0.26190448693942131"/>
                      <c:h val="0.15528773289134903"/>
                    </c:manualLayout>
                  </c15:layout>
                </c:ext>
                <c:ext xmlns:c16="http://schemas.microsoft.com/office/drawing/2014/chart" uri="{C3380CC4-5D6E-409C-BE32-E72D297353CC}">
                  <c16:uniqueId val="{00000007-D64F-4391-A015-88488283E966}"/>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'ALL-JMP-Beh'!$D$8:$E$8</c:f>
              <c:numCache>
                <c:formatCode>0</c:formatCode>
                <c:ptCount val="2"/>
                <c:pt idx="0">
                  <c:v>45</c:v>
                </c:pt>
                <c:pt idx="1">
                  <c:v>17</c:v>
                </c:pt>
              </c:numCache>
            </c:numRef>
          </c:val>
          <c:extLst>
            <c:ext xmlns:c16="http://schemas.microsoft.com/office/drawing/2014/chart" uri="{C3380CC4-5D6E-409C-BE32-E72D297353CC}">
              <c16:uniqueId val="{00000008-D64F-4391-A015-88488283E966}"/>
            </c:ext>
          </c:extLst>
        </c:ser>
        <c:dLbls>
          <c:showLegendKey val="0"/>
          <c:showVal val="1"/>
          <c:showCatName val="0"/>
          <c:showSerName val="0"/>
          <c:showPercent val="0"/>
          <c:showBubbleSize val="0"/>
        </c:dLbls>
        <c:axId val="1925068512"/>
        <c:axId val="1925071424"/>
      </c:areaChart>
      <c:catAx>
        <c:axId val="19250685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crossAx val="1925071424"/>
        <c:crosses val="autoZero"/>
        <c:auto val="1"/>
        <c:lblAlgn val="ctr"/>
        <c:lblOffset val="100"/>
        <c:noMultiLvlLbl val="0"/>
      </c:catAx>
      <c:valAx>
        <c:axId val="19250714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25068512"/>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Gill Sans Infant Std" panose="020B0502020104020203"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baseline="0">
                <a:solidFill>
                  <a:schemeClr val="tx1">
                    <a:lumMod val="65000"/>
                    <a:lumOff val="35000"/>
                  </a:schemeClr>
                </a:solidFill>
                <a:latin typeface="Gill Sans Infant Std" panose="020B0502020104020203" pitchFamily="34" charset="0"/>
                <a:ea typeface="+mn-ea"/>
                <a:cs typeface="+mn-cs"/>
              </a:defRPr>
            </a:pPr>
            <a:r>
              <a:rPr lang="en-US"/>
              <a:t>Hygiene</a:t>
            </a:r>
          </a:p>
        </c:rich>
      </c:tx>
      <c:layout>
        <c:manualLayout>
          <c:xMode val="edge"/>
          <c:yMode val="edge"/>
          <c:x val="0.28156503453339188"/>
          <c:y val="4.4640241830601411E-2"/>
        </c:manualLayout>
      </c:layout>
      <c:overlay val="0"/>
      <c:spPr>
        <a:noFill/>
        <a:ln>
          <a:noFill/>
        </a:ln>
        <a:effectLst/>
      </c:spPr>
      <c:txPr>
        <a:bodyPr rot="0" spcFirstLastPara="1" vertOverflow="ellipsis" vert="horz" wrap="square" anchor="ctr" anchorCtr="1"/>
        <a:lstStyle/>
        <a:p>
          <a:pPr>
            <a:defRPr sz="1920" b="1"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title>
    <c:autoTitleDeleted val="0"/>
    <c:plotArea>
      <c:layout>
        <c:manualLayout>
          <c:layoutTarget val="inner"/>
          <c:xMode val="edge"/>
          <c:yMode val="edge"/>
          <c:x val="0.11496428453866157"/>
          <c:y val="0.13808855405452905"/>
          <c:w val="0.78052272951710067"/>
          <c:h val="0.74450737559901126"/>
        </c:manualLayout>
      </c:layout>
      <c:areaChart>
        <c:grouping val="percentStacked"/>
        <c:varyColors val="0"/>
        <c:ser>
          <c:idx val="0"/>
          <c:order val="0"/>
          <c:tx>
            <c:strRef>
              <c:f>'ALL-JMP-Beh'!$C$9</c:f>
              <c:strCache>
                <c:ptCount val="1"/>
                <c:pt idx="0">
                  <c:v>Basic Service</c:v>
                </c:pt>
              </c:strCache>
            </c:strRef>
          </c:tx>
          <c:spPr>
            <a:solidFill>
              <a:srgbClr val="289195"/>
            </a:solidFill>
            <a:ln w="25400">
              <a:noFill/>
            </a:ln>
            <a:effectLst>
              <a:outerShdw blurRad="57150" dist="19050" dir="5400000" algn="ctr" rotWithShape="0">
                <a:srgbClr val="000000">
                  <a:alpha val="63000"/>
                </a:srgbClr>
              </a:outerShdw>
            </a:effectLst>
          </c:spPr>
          <c:dLbls>
            <c:dLbl>
              <c:idx val="0"/>
              <c:layout>
                <c:manualLayout>
                  <c:x val="9.4285615298191669E-2"/>
                  <c:y val="-1.1052290110050777E-2"/>
                </c:manualLayout>
              </c:layout>
              <c:showLegendKey val="0"/>
              <c:showVal val="1"/>
              <c:showCatName val="0"/>
              <c:showSerName val="0"/>
              <c:showPercent val="0"/>
              <c:showBubbleSize val="0"/>
              <c:extLst>
                <c:ext xmlns:c15="http://schemas.microsoft.com/office/drawing/2012/chart" uri="{CE6537A1-D6FC-4f65-9D91-7224C49458BB}">
                  <c15:layout>
                    <c:manualLayout>
                      <c:w val="0.32476156380488241"/>
                      <c:h val="0.15528773289134903"/>
                    </c:manualLayout>
                  </c15:layout>
                </c:ext>
                <c:ext xmlns:c16="http://schemas.microsoft.com/office/drawing/2014/chart" uri="{C3380CC4-5D6E-409C-BE32-E72D297353CC}">
                  <c16:uniqueId val="{00000000-F210-4499-B79C-034D043EB484}"/>
                </c:ext>
              </c:extLst>
            </c:dLbl>
            <c:dLbl>
              <c:idx val="1"/>
              <c:layout>
                <c:manualLayout>
                  <c:x val="-0.10226730920567463"/>
                  <c:y val="-5.5264714085986912E-3"/>
                </c:manualLayout>
              </c:layout>
              <c:showLegendKey val="0"/>
              <c:showVal val="1"/>
              <c:showCatName val="0"/>
              <c:showSerName val="0"/>
              <c:showPercent val="0"/>
              <c:showBubbleSize val="0"/>
              <c:extLst>
                <c:ext xmlns:c15="http://schemas.microsoft.com/office/drawing/2012/chart" uri="{CE6537A1-D6FC-4f65-9D91-7224C49458BB}">
                  <c15:layout>
                    <c:manualLayout>
                      <c:w val="0.28784664193078463"/>
                      <c:h val="0.15528773289134903"/>
                    </c:manualLayout>
                  </c15:layout>
                </c:ext>
                <c:ext xmlns:c16="http://schemas.microsoft.com/office/drawing/2014/chart" uri="{C3380CC4-5D6E-409C-BE32-E72D297353CC}">
                  <c16:uniqueId val="{00000001-F210-4499-B79C-034D043EB484}"/>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'ALL-JMP-Beh'!$D$1:$E$2</c:f>
              <c:strCache>
                <c:ptCount val="2"/>
                <c:pt idx="0">
                  <c:v>BL</c:v>
                </c:pt>
                <c:pt idx="1">
                  <c:v>EL</c:v>
                </c:pt>
              </c:strCache>
            </c:strRef>
          </c:cat>
          <c:val>
            <c:numRef>
              <c:f>'ALL-JMP-Beh'!$D$9:$E$9</c:f>
              <c:numCache>
                <c:formatCode>0</c:formatCode>
                <c:ptCount val="2"/>
                <c:pt idx="0">
                  <c:v>122</c:v>
                </c:pt>
                <c:pt idx="1">
                  <c:v>143</c:v>
                </c:pt>
              </c:numCache>
            </c:numRef>
          </c:val>
          <c:extLst>
            <c:ext xmlns:c16="http://schemas.microsoft.com/office/drawing/2014/chart" uri="{C3380CC4-5D6E-409C-BE32-E72D297353CC}">
              <c16:uniqueId val="{00000002-F210-4499-B79C-034D043EB484}"/>
            </c:ext>
          </c:extLst>
        </c:ser>
        <c:ser>
          <c:idx val="1"/>
          <c:order val="1"/>
          <c:tx>
            <c:strRef>
              <c:f>'ALL-JMP-Beh'!$C$10</c:f>
              <c:strCache>
                <c:ptCount val="1"/>
                <c:pt idx="0">
                  <c:v>Limited Service</c:v>
                </c:pt>
              </c:strCache>
            </c:strRef>
          </c:tx>
          <c:spPr>
            <a:solidFill>
              <a:srgbClr val="BDD9B2"/>
            </a:solidFill>
            <a:ln w="25400">
              <a:noFill/>
            </a:ln>
            <a:effectLst>
              <a:outerShdw blurRad="57150" dist="19050" dir="5400000" algn="ctr" rotWithShape="0">
                <a:srgbClr val="000000">
                  <a:alpha val="63000"/>
                </a:srgbClr>
              </a:outerShdw>
            </a:effectLst>
          </c:spPr>
          <c:dLbls>
            <c:dLbl>
              <c:idx val="0"/>
              <c:layout>
                <c:manualLayout>
                  <c:x val="7.2726856252791683E-2"/>
                  <c:y val="1.9526711565085458E-7"/>
                </c:manualLayout>
              </c:layout>
              <c:showLegendKey val="0"/>
              <c:showVal val="1"/>
              <c:showCatName val="0"/>
              <c:showSerName val="0"/>
              <c:showPercent val="0"/>
              <c:showBubbleSize val="0"/>
              <c:extLst>
                <c:ext xmlns:c15="http://schemas.microsoft.com/office/drawing/2012/chart" uri="{CE6537A1-D6FC-4f65-9D91-7224C49458BB}">
                  <c15:layout>
                    <c:manualLayout>
                      <c:w val="0.25973877233139886"/>
                      <c:h val="0.14140346286702893"/>
                    </c:manualLayout>
                  </c15:layout>
                </c:ext>
                <c:ext xmlns:c16="http://schemas.microsoft.com/office/drawing/2014/chart" uri="{C3380CC4-5D6E-409C-BE32-E72D297353CC}">
                  <c16:uniqueId val="{00000003-F210-4499-B79C-034D043EB484}"/>
                </c:ext>
              </c:extLst>
            </c:dLbl>
            <c:dLbl>
              <c:idx val="1"/>
              <c:layout>
                <c:manualLayout>
                  <c:x val="-3.190600744916796E-2"/>
                  <c:y val="2.3433197809975333E-7"/>
                </c:manualLayout>
              </c:layout>
              <c:showLegendKey val="0"/>
              <c:showVal val="1"/>
              <c:showCatName val="0"/>
              <c:showSerName val="0"/>
              <c:showPercent val="0"/>
              <c:showBubbleSize val="0"/>
              <c:extLst>
                <c:ext xmlns:c15="http://schemas.microsoft.com/office/drawing/2012/chart" uri="{CE6537A1-D6FC-4f65-9D91-7224C49458BB}">
                  <c15:layout>
                    <c:manualLayout>
                      <c:w val="0.31332922114363593"/>
                      <c:h val="0.14140346286702893"/>
                    </c:manualLayout>
                  </c15:layout>
                </c:ext>
                <c:ext xmlns:c16="http://schemas.microsoft.com/office/drawing/2014/chart" uri="{C3380CC4-5D6E-409C-BE32-E72D297353CC}">
                  <c16:uniqueId val="{00000004-F210-4499-B79C-034D043EB484}"/>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'ALL-JMP-Beh'!$D$10:$E$10</c:f>
              <c:numCache>
                <c:formatCode>0</c:formatCode>
                <c:ptCount val="2"/>
                <c:pt idx="0">
                  <c:v>8</c:v>
                </c:pt>
                <c:pt idx="1">
                  <c:v>1</c:v>
                </c:pt>
              </c:numCache>
            </c:numRef>
          </c:val>
          <c:extLst>
            <c:ext xmlns:c16="http://schemas.microsoft.com/office/drawing/2014/chart" uri="{C3380CC4-5D6E-409C-BE32-E72D297353CC}">
              <c16:uniqueId val="{00000005-F210-4499-B79C-034D043EB484}"/>
            </c:ext>
          </c:extLst>
        </c:ser>
        <c:ser>
          <c:idx val="2"/>
          <c:order val="2"/>
          <c:tx>
            <c:strRef>
              <c:f>'ALL-JMP-Beh'!$C$11</c:f>
              <c:strCache>
                <c:ptCount val="1"/>
                <c:pt idx="0">
                  <c:v>No Service</c:v>
                </c:pt>
              </c:strCache>
            </c:strRef>
          </c:tx>
          <c:spPr>
            <a:solidFill>
              <a:srgbClr val="E5E5E5"/>
            </a:solidFill>
            <a:ln w="25400">
              <a:noFill/>
            </a:ln>
            <a:effectLst>
              <a:outerShdw blurRad="57150" dist="19050" dir="5400000" algn="ctr" rotWithShape="0">
                <a:srgbClr val="000000">
                  <a:alpha val="63000"/>
                </a:srgbClr>
              </a:outerShdw>
            </a:effectLst>
          </c:spPr>
          <c:dLbls>
            <c:dLbl>
              <c:idx val="0"/>
              <c:layout>
                <c:manualLayout>
                  <c:x val="8.3809435820614814E-2"/>
                  <c:y val="-2.2104797789150355E-2"/>
                </c:manualLayout>
              </c:layout>
              <c:showLegendKey val="0"/>
              <c:showVal val="1"/>
              <c:showCatName val="0"/>
              <c:showSerName val="0"/>
              <c:showPercent val="0"/>
              <c:showBubbleSize val="0"/>
              <c:extLst>
                <c:ext xmlns:c15="http://schemas.microsoft.com/office/drawing/2012/chart" uri="{CE6537A1-D6FC-4f65-9D91-7224C49458BB}">
                  <c15:layout>
                    <c:manualLayout>
                      <c:w val="0.30380920484972868"/>
                      <c:h val="0.15528773289134903"/>
                    </c:manualLayout>
                  </c15:layout>
                </c:ext>
                <c:ext xmlns:c16="http://schemas.microsoft.com/office/drawing/2014/chart" uri="{C3380CC4-5D6E-409C-BE32-E72D297353CC}">
                  <c16:uniqueId val="{00000006-F210-4499-B79C-034D043EB484}"/>
                </c:ext>
              </c:extLst>
            </c:dLbl>
            <c:dLbl>
              <c:idx val="1"/>
              <c:layout>
                <c:manualLayout>
                  <c:x val="-7.8571134186620248E-2"/>
                  <c:y val="-2.976133288029151E-3"/>
                </c:manualLayout>
              </c:layout>
              <c:showLegendKey val="0"/>
              <c:showVal val="1"/>
              <c:showCatName val="0"/>
              <c:showSerName val="0"/>
              <c:showPercent val="0"/>
              <c:showBubbleSize val="0"/>
              <c:extLst>
                <c:ext xmlns:c15="http://schemas.microsoft.com/office/drawing/2012/chart" uri="{CE6537A1-D6FC-4f65-9D91-7224C49458BB}">
                  <c15:layout>
                    <c:manualLayout>
                      <c:w val="0.29333302537215183"/>
                      <c:h val="0.15528773289134903"/>
                    </c:manualLayout>
                  </c15:layout>
                </c:ext>
                <c:ext xmlns:c16="http://schemas.microsoft.com/office/drawing/2014/chart" uri="{C3380CC4-5D6E-409C-BE32-E72D297353CC}">
                  <c16:uniqueId val="{00000007-F210-4499-B79C-034D043EB484}"/>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'ALL-JMP-Beh'!$D$11:$E$11</c:f>
              <c:numCache>
                <c:formatCode>0</c:formatCode>
                <c:ptCount val="2"/>
                <c:pt idx="0">
                  <c:v>22</c:v>
                </c:pt>
                <c:pt idx="1">
                  <c:v>8</c:v>
                </c:pt>
              </c:numCache>
            </c:numRef>
          </c:val>
          <c:extLst>
            <c:ext xmlns:c16="http://schemas.microsoft.com/office/drawing/2014/chart" uri="{C3380CC4-5D6E-409C-BE32-E72D297353CC}">
              <c16:uniqueId val="{00000008-F210-4499-B79C-034D043EB484}"/>
            </c:ext>
          </c:extLst>
        </c:ser>
        <c:dLbls>
          <c:showLegendKey val="0"/>
          <c:showVal val="1"/>
          <c:showCatName val="0"/>
          <c:showSerName val="0"/>
          <c:showPercent val="0"/>
          <c:showBubbleSize val="0"/>
        </c:dLbls>
        <c:axId val="1925068512"/>
        <c:axId val="1925071424"/>
      </c:areaChart>
      <c:catAx>
        <c:axId val="19250685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crossAx val="1925071424"/>
        <c:crosses val="autoZero"/>
        <c:auto val="1"/>
        <c:lblAlgn val="ctr"/>
        <c:lblOffset val="100"/>
        <c:noMultiLvlLbl val="0"/>
      </c:catAx>
      <c:valAx>
        <c:axId val="19250714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25068512"/>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Gill Sans Infant Std" panose="020B0502020104020203" pitchFamily="34" charset="0"/>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Gill Sans Infant Std" panose="020B0502020104020203" pitchFamily="34" charset="0"/>
                <a:ea typeface="+mn-ea"/>
                <a:cs typeface="+mn-cs"/>
              </a:defRPr>
            </a:pPr>
            <a:r>
              <a:rPr lang="en-US" sz="1600"/>
              <a:t>Waste Management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title>
    <c:autoTitleDeleted val="0"/>
    <c:plotArea>
      <c:layout>
        <c:manualLayout>
          <c:layoutTarget val="inner"/>
          <c:xMode val="edge"/>
          <c:yMode val="edge"/>
          <c:x val="0.11496428453866157"/>
          <c:y val="0.14511734173804028"/>
          <c:w val="0.78052272951710067"/>
          <c:h val="0.73892230723265651"/>
        </c:manualLayout>
      </c:layout>
      <c:areaChart>
        <c:grouping val="percentStacked"/>
        <c:varyColors val="0"/>
        <c:ser>
          <c:idx val="0"/>
          <c:order val="0"/>
          <c:tx>
            <c:strRef>
              <c:f>'ALL-JMP-Beh'!$C$12</c:f>
              <c:strCache>
                <c:ptCount val="1"/>
                <c:pt idx="0">
                  <c:v>Basic Service</c:v>
                </c:pt>
              </c:strCache>
            </c:strRef>
          </c:tx>
          <c:spPr>
            <a:solidFill>
              <a:srgbClr val="289195"/>
            </a:solidFill>
            <a:ln w="25400">
              <a:noFill/>
            </a:ln>
            <a:effectLst>
              <a:outerShdw blurRad="57150" dist="19050" dir="5400000" algn="ctr" rotWithShape="0">
                <a:srgbClr val="000000">
                  <a:alpha val="63000"/>
                </a:srgbClr>
              </a:outerShdw>
            </a:effectLst>
          </c:spPr>
          <c:dLbls>
            <c:dLbl>
              <c:idx val="0"/>
              <c:layout>
                <c:manualLayout>
                  <c:x val="8.0045967845511226E-2"/>
                  <c:y val="-1.5729885528828692E-2"/>
                </c:manualLayout>
              </c:layout>
              <c:showLegendKey val="0"/>
              <c:showVal val="1"/>
              <c:showCatName val="0"/>
              <c:showSerName val="0"/>
              <c:showPercent val="0"/>
              <c:showBubbleSize val="0"/>
              <c:extLst>
                <c:ext xmlns:c15="http://schemas.microsoft.com/office/drawing/2012/chart" uri="{CE6537A1-D6FC-4f65-9D91-7224C49458BB}">
                  <c15:layout>
                    <c:manualLayout>
                      <c:w val="0.35619010223761294"/>
                      <c:h val="0.15528773289134903"/>
                    </c:manualLayout>
                  </c15:layout>
                </c:ext>
                <c:ext xmlns:c16="http://schemas.microsoft.com/office/drawing/2014/chart" uri="{C3380CC4-5D6E-409C-BE32-E72D297353CC}">
                  <c16:uniqueId val="{00000000-D115-4346-A651-EB2346627B02}"/>
                </c:ext>
              </c:extLst>
            </c:dLbl>
            <c:dLbl>
              <c:idx val="1"/>
              <c:layout>
                <c:manualLayout>
                  <c:x val="-8.9047525559403234E-2"/>
                  <c:y val="1.6578979087698065E-2"/>
                </c:manualLayout>
              </c:layout>
              <c:showLegendKey val="0"/>
              <c:showVal val="1"/>
              <c:showCatName val="0"/>
              <c:showSerName val="0"/>
              <c:showPercent val="0"/>
              <c:showBubbleSize val="0"/>
              <c:extLst>
                <c:ext xmlns:c15="http://schemas.microsoft.com/office/drawing/2012/chart" uri="{CE6537A1-D6FC-4f65-9D91-7224C49458BB}">
                  <c15:layout>
                    <c:manualLayout>
                      <c:w val="0.29333302537215183"/>
                      <c:h val="0.15528773289134903"/>
                    </c:manualLayout>
                  </c15:layout>
                </c:ext>
                <c:ext xmlns:c16="http://schemas.microsoft.com/office/drawing/2014/chart" uri="{C3380CC4-5D6E-409C-BE32-E72D297353CC}">
                  <c16:uniqueId val="{00000001-D115-4346-A651-EB2346627B02}"/>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'ALL-JMP-Beh'!$D$1:$E$2</c:f>
              <c:strCache>
                <c:ptCount val="2"/>
                <c:pt idx="0">
                  <c:v>BL</c:v>
                </c:pt>
                <c:pt idx="1">
                  <c:v>EL</c:v>
                </c:pt>
              </c:strCache>
            </c:strRef>
          </c:cat>
          <c:val>
            <c:numRef>
              <c:f>'ALL-JMP-Beh'!$D$12:$E$12</c:f>
              <c:numCache>
                <c:formatCode>0</c:formatCode>
                <c:ptCount val="2"/>
                <c:pt idx="0">
                  <c:v>90</c:v>
                </c:pt>
                <c:pt idx="1">
                  <c:v>138</c:v>
                </c:pt>
              </c:numCache>
            </c:numRef>
          </c:val>
          <c:extLst>
            <c:ext xmlns:c16="http://schemas.microsoft.com/office/drawing/2014/chart" uri="{C3380CC4-5D6E-409C-BE32-E72D297353CC}">
              <c16:uniqueId val="{00000002-D115-4346-A651-EB2346627B02}"/>
            </c:ext>
          </c:extLst>
        </c:ser>
        <c:ser>
          <c:idx val="1"/>
          <c:order val="1"/>
          <c:tx>
            <c:strRef>
              <c:f>'ALL-JMP-Beh'!$C$13</c:f>
              <c:strCache>
                <c:ptCount val="1"/>
                <c:pt idx="0">
                  <c:v>Limited Service</c:v>
                </c:pt>
              </c:strCache>
            </c:strRef>
          </c:tx>
          <c:spPr>
            <a:solidFill>
              <a:srgbClr val="BDD9B2"/>
            </a:solidFill>
            <a:ln w="25400">
              <a:noFill/>
            </a:ln>
            <a:effectLst>
              <a:outerShdw blurRad="57150" dist="19050" dir="5400000" algn="ctr" rotWithShape="0">
                <a:srgbClr val="000000">
                  <a:alpha val="63000"/>
                </a:srgbClr>
              </a:outerShdw>
            </a:effectLst>
          </c:spPr>
          <c:dLbls>
            <c:dLbl>
              <c:idx val="0"/>
              <c:layout>
                <c:manualLayout>
                  <c:x val="8.3116407146047636E-2"/>
                  <c:y val="1.9526711565085458E-7"/>
                </c:manualLayout>
              </c:layout>
              <c:showLegendKey val="0"/>
              <c:showVal val="1"/>
              <c:showCatName val="0"/>
              <c:showSerName val="0"/>
              <c:showPercent val="0"/>
              <c:showBubbleSize val="0"/>
              <c:extLst>
                <c:ext xmlns:c15="http://schemas.microsoft.com/office/drawing/2012/chart" uri="{CE6537A1-D6FC-4f65-9D91-7224C49458BB}">
                  <c15:layout>
                    <c:manualLayout>
                      <c:w val="0.31168652679767861"/>
                      <c:h val="0.14140346286702893"/>
                    </c:manualLayout>
                  </c15:layout>
                </c:ext>
                <c:ext xmlns:c16="http://schemas.microsoft.com/office/drawing/2014/chart" uri="{C3380CC4-5D6E-409C-BE32-E72D297353CC}">
                  <c16:uniqueId val="{00000003-D115-4346-A651-EB2346627B02}"/>
                </c:ext>
              </c:extLst>
            </c:dLbl>
            <c:dLbl>
              <c:idx val="1"/>
              <c:layout>
                <c:manualLayout>
                  <c:x val="-5.7142555911890491E-2"/>
                  <c:y val="2.0832347186258773E-2"/>
                </c:manualLayout>
              </c:layout>
              <c:showLegendKey val="0"/>
              <c:showVal val="1"/>
              <c:showCatName val="0"/>
              <c:showSerName val="0"/>
              <c:showPercent val="0"/>
              <c:showBubbleSize val="0"/>
              <c:extLst>
                <c:ext xmlns:c15="http://schemas.microsoft.com/office/drawing/2012/chart" uri="{CE6537A1-D6FC-4f65-9D91-7224C49458BB}">
                  <c15:layout>
                    <c:manualLayout>
                      <c:w val="0.32946083957388117"/>
                      <c:h val="0.15628281707962405"/>
                    </c:manualLayout>
                  </c15:layout>
                </c:ext>
                <c:ext xmlns:c16="http://schemas.microsoft.com/office/drawing/2014/chart" uri="{C3380CC4-5D6E-409C-BE32-E72D297353CC}">
                  <c16:uniqueId val="{00000004-D115-4346-A651-EB2346627B0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'ALL-JMP-Beh'!$D$13:$E$13</c:f>
              <c:numCache>
                <c:formatCode>0</c:formatCode>
                <c:ptCount val="2"/>
                <c:pt idx="0">
                  <c:v>40</c:v>
                </c:pt>
                <c:pt idx="1">
                  <c:v>10</c:v>
                </c:pt>
              </c:numCache>
            </c:numRef>
          </c:val>
          <c:extLst>
            <c:ext xmlns:c16="http://schemas.microsoft.com/office/drawing/2014/chart" uri="{C3380CC4-5D6E-409C-BE32-E72D297353CC}">
              <c16:uniqueId val="{00000005-D115-4346-A651-EB2346627B02}"/>
            </c:ext>
          </c:extLst>
        </c:ser>
        <c:ser>
          <c:idx val="2"/>
          <c:order val="2"/>
          <c:tx>
            <c:strRef>
              <c:f>'ALL-JMP-Beh'!$C$14</c:f>
              <c:strCache>
                <c:ptCount val="1"/>
                <c:pt idx="0">
                  <c:v>No Service</c:v>
                </c:pt>
              </c:strCache>
            </c:strRef>
          </c:tx>
          <c:spPr>
            <a:solidFill>
              <a:srgbClr val="E5E5E5"/>
            </a:solidFill>
            <a:ln w="25400">
              <a:noFill/>
            </a:ln>
            <a:effectLst>
              <a:outerShdw blurRad="57150" dist="19050" dir="5400000" algn="ctr" rotWithShape="0">
                <a:srgbClr val="000000">
                  <a:alpha val="63000"/>
                </a:srgbClr>
              </a:outerShdw>
            </a:effectLst>
          </c:spPr>
          <c:dLbls>
            <c:dLbl>
              <c:idx val="0"/>
              <c:layout>
                <c:manualLayout>
                  <c:x val="0.10476179477576851"/>
                  <c:y val="-1.6578543949600566E-2"/>
                </c:manualLayout>
              </c:layout>
              <c:showLegendKey val="0"/>
              <c:showVal val="1"/>
              <c:showCatName val="0"/>
              <c:showSerName val="0"/>
              <c:showPercent val="0"/>
              <c:showBubbleSize val="0"/>
              <c:extLst>
                <c:ext xmlns:c15="http://schemas.microsoft.com/office/drawing/2012/chart" uri="{CE6537A1-D6FC-4f65-9D91-7224C49458BB}">
                  <c15:layout>
                    <c:manualLayout>
                      <c:w val="0.26190448693942131"/>
                      <c:h val="0.15528773289134903"/>
                    </c:manualLayout>
                  </c15:layout>
                </c:ext>
                <c:ext xmlns:c16="http://schemas.microsoft.com/office/drawing/2014/chart" uri="{C3380CC4-5D6E-409C-BE32-E72D297353CC}">
                  <c16:uniqueId val="{00000006-D115-4346-A651-EB2346627B02}"/>
                </c:ext>
              </c:extLst>
            </c:dLbl>
            <c:dLbl>
              <c:idx val="1"/>
              <c:layout>
                <c:manualLayout>
                  <c:x val="-0.16293066101301784"/>
                  <c:y val="1.1478166117939271E-2"/>
                </c:manualLayout>
              </c:layout>
              <c:showLegendKey val="0"/>
              <c:showVal val="1"/>
              <c:showCatName val="0"/>
              <c:showSerName val="0"/>
              <c:showPercent val="0"/>
              <c:showBubbleSize val="0"/>
              <c:extLst>
                <c:ext xmlns:c15="http://schemas.microsoft.com/office/drawing/2012/chart" uri="{CE6537A1-D6FC-4f65-9D91-7224C49458BB}">
                  <c15:layout>
                    <c:manualLayout>
                      <c:w val="0.28285684589457499"/>
                      <c:h val="0.15528773289134903"/>
                    </c:manualLayout>
                  </c15:layout>
                </c:ext>
                <c:ext xmlns:c16="http://schemas.microsoft.com/office/drawing/2014/chart" uri="{C3380CC4-5D6E-409C-BE32-E72D297353CC}">
                  <c16:uniqueId val="{00000007-D115-4346-A651-EB2346627B0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'ALL-JMP-Beh'!$D$14:$E$14</c:f>
              <c:numCache>
                <c:formatCode>0</c:formatCode>
                <c:ptCount val="2"/>
                <c:pt idx="0">
                  <c:v>22</c:v>
                </c:pt>
                <c:pt idx="1">
                  <c:v>4</c:v>
                </c:pt>
              </c:numCache>
            </c:numRef>
          </c:val>
          <c:extLst>
            <c:ext xmlns:c16="http://schemas.microsoft.com/office/drawing/2014/chart" uri="{C3380CC4-5D6E-409C-BE32-E72D297353CC}">
              <c16:uniqueId val="{00000008-D115-4346-A651-EB2346627B02}"/>
            </c:ext>
          </c:extLst>
        </c:ser>
        <c:dLbls>
          <c:showLegendKey val="0"/>
          <c:showVal val="1"/>
          <c:showCatName val="0"/>
          <c:showSerName val="0"/>
          <c:showPercent val="0"/>
          <c:showBubbleSize val="0"/>
        </c:dLbls>
        <c:axId val="1925068512"/>
        <c:axId val="1925071424"/>
      </c:areaChart>
      <c:catAx>
        <c:axId val="19250685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crossAx val="1925071424"/>
        <c:crosses val="autoZero"/>
        <c:auto val="1"/>
        <c:lblAlgn val="ctr"/>
        <c:lblOffset val="100"/>
        <c:noMultiLvlLbl val="0"/>
      </c:catAx>
      <c:valAx>
        <c:axId val="19250714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25068512"/>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Gill Sans Infant Std" panose="020B0502020104020203" pitchFamily="34" charset="0"/>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tockChart>
        <c:ser>
          <c:idx val="1"/>
          <c:order val="0"/>
          <c:tx>
            <c:strRef>
              <c:f>'All-Dot'!$C$25</c:f>
              <c:strCache>
                <c:ptCount val="1"/>
                <c:pt idx="0">
                  <c:v>Highest Score</c:v>
                </c:pt>
              </c:strCache>
            </c:strRef>
          </c:tx>
          <c:spPr>
            <a:ln w="25400" cap="rnd">
              <a:noFill/>
              <a:round/>
            </a:ln>
            <a:effectLst/>
          </c:spPr>
          <c:marker>
            <c:symbol val="circle"/>
            <c:size val="8"/>
            <c:spPr>
              <a:solidFill>
                <a:srgbClr val="B5D9B3"/>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'All-Dot'!$A$26:$B$37</c:f>
              <c:multiLvlStrCache>
                <c:ptCount val="12"/>
                <c:lvl>
                  <c:pt idx="0">
                    <c:v>Baseline</c:v>
                  </c:pt>
                  <c:pt idx="1">
                    <c:v>Endline</c:v>
                  </c:pt>
                  <c:pt idx="2">
                    <c:v>Baseline</c:v>
                  </c:pt>
                  <c:pt idx="3">
                    <c:v>Endline</c:v>
                  </c:pt>
                  <c:pt idx="4">
                    <c:v>Baseline</c:v>
                  </c:pt>
                  <c:pt idx="5">
                    <c:v>Endline</c:v>
                  </c:pt>
                  <c:pt idx="6">
                    <c:v>Baseline</c:v>
                  </c:pt>
                  <c:pt idx="7">
                    <c:v>Endline</c:v>
                  </c:pt>
                  <c:pt idx="8">
                    <c:v>Baseline </c:v>
                  </c:pt>
                  <c:pt idx="9">
                    <c:v>Endline</c:v>
                  </c:pt>
                  <c:pt idx="10">
                    <c:v>Baseline </c:v>
                  </c:pt>
                  <c:pt idx="11">
                    <c:v>Endline</c:v>
                  </c:pt>
                </c:lvl>
                <c:lvl>
                  <c:pt idx="0">
                    <c:v>Bangladesh (n=15)</c:v>
                  </c:pt>
                  <c:pt idx="2">
                    <c:v>Ghana (n=25)</c:v>
                  </c:pt>
                  <c:pt idx="4">
                    <c:v>India (n=61)</c:v>
                  </c:pt>
                  <c:pt idx="6">
                    <c:v>Sierra Leone  (n=26)</c:v>
                  </c:pt>
                  <c:pt idx="8">
                    <c:v>Uganda (n=25)</c:v>
                  </c:pt>
                  <c:pt idx="10">
                    <c:v>All Facilities (n=152)</c:v>
                  </c:pt>
                </c:lvl>
              </c:multiLvlStrCache>
            </c:multiLvlStrRef>
          </c:cat>
          <c:val>
            <c:numRef>
              <c:f>'All-Dot'!$C$26:$C$37</c:f>
              <c:numCache>
                <c:formatCode>0</c:formatCode>
                <c:ptCount val="12"/>
                <c:pt idx="0">
                  <c:v>55</c:v>
                </c:pt>
                <c:pt idx="1">
                  <c:v>99</c:v>
                </c:pt>
                <c:pt idx="2">
                  <c:v>99</c:v>
                </c:pt>
                <c:pt idx="3">
                  <c:v>100</c:v>
                </c:pt>
                <c:pt idx="4">
                  <c:v>94</c:v>
                </c:pt>
                <c:pt idx="5" formatCode="General">
                  <c:v>97</c:v>
                </c:pt>
                <c:pt idx="6" formatCode="General">
                  <c:v>84</c:v>
                </c:pt>
                <c:pt idx="7" formatCode="General">
                  <c:v>94</c:v>
                </c:pt>
                <c:pt idx="8" formatCode="General">
                  <c:v>92</c:v>
                </c:pt>
                <c:pt idx="9" formatCode="General">
                  <c:v>98</c:v>
                </c:pt>
                <c:pt idx="10" formatCode="General">
                  <c:v>99</c:v>
                </c:pt>
                <c:pt idx="11" formatCode="General">
                  <c:v>100</c:v>
                </c:pt>
              </c:numCache>
            </c:numRef>
          </c:val>
          <c:smooth val="0"/>
          <c:extLst>
            <c:ext xmlns:c16="http://schemas.microsoft.com/office/drawing/2014/chart" uri="{C3380CC4-5D6E-409C-BE32-E72D297353CC}">
              <c16:uniqueId val="{00000000-4848-45C4-AEE4-C6FD98E2A815}"/>
            </c:ext>
          </c:extLst>
        </c:ser>
        <c:ser>
          <c:idx val="2"/>
          <c:order val="1"/>
          <c:tx>
            <c:strRef>
              <c:f>'All-Dot'!$D$25</c:f>
              <c:strCache>
                <c:ptCount val="1"/>
                <c:pt idx="0">
                  <c:v>Lowest Score</c:v>
                </c:pt>
              </c:strCache>
            </c:strRef>
          </c:tx>
          <c:spPr>
            <a:ln w="25400" cap="rnd">
              <a:noFill/>
              <a:round/>
            </a:ln>
            <a:effectLst/>
          </c:spPr>
          <c:marker>
            <c:symbol val="circle"/>
            <c:size val="8"/>
            <c:spPr>
              <a:solidFill>
                <a:srgbClr val="C5124D"/>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'All-Dot'!$A$26:$B$37</c:f>
              <c:multiLvlStrCache>
                <c:ptCount val="12"/>
                <c:lvl>
                  <c:pt idx="0">
                    <c:v>Baseline</c:v>
                  </c:pt>
                  <c:pt idx="1">
                    <c:v>Endline</c:v>
                  </c:pt>
                  <c:pt idx="2">
                    <c:v>Baseline</c:v>
                  </c:pt>
                  <c:pt idx="3">
                    <c:v>Endline</c:v>
                  </c:pt>
                  <c:pt idx="4">
                    <c:v>Baseline</c:v>
                  </c:pt>
                  <c:pt idx="5">
                    <c:v>Endline</c:v>
                  </c:pt>
                  <c:pt idx="6">
                    <c:v>Baseline</c:v>
                  </c:pt>
                  <c:pt idx="7">
                    <c:v>Endline</c:v>
                  </c:pt>
                  <c:pt idx="8">
                    <c:v>Baseline </c:v>
                  </c:pt>
                  <c:pt idx="9">
                    <c:v>Endline</c:v>
                  </c:pt>
                  <c:pt idx="10">
                    <c:v>Baseline </c:v>
                  </c:pt>
                  <c:pt idx="11">
                    <c:v>Endline</c:v>
                  </c:pt>
                </c:lvl>
                <c:lvl>
                  <c:pt idx="0">
                    <c:v>Bangladesh (n=15)</c:v>
                  </c:pt>
                  <c:pt idx="2">
                    <c:v>Ghana (n=25)</c:v>
                  </c:pt>
                  <c:pt idx="4">
                    <c:v>India (n=61)</c:v>
                  </c:pt>
                  <c:pt idx="6">
                    <c:v>Sierra Leone  (n=26)</c:v>
                  </c:pt>
                  <c:pt idx="8">
                    <c:v>Uganda (n=25)</c:v>
                  </c:pt>
                  <c:pt idx="10">
                    <c:v>All Facilities (n=152)</c:v>
                  </c:pt>
                </c:lvl>
              </c:multiLvlStrCache>
            </c:multiLvlStrRef>
          </c:cat>
          <c:val>
            <c:numRef>
              <c:f>'All-Dot'!$D$26:$D$37</c:f>
              <c:numCache>
                <c:formatCode>0</c:formatCode>
                <c:ptCount val="12"/>
                <c:pt idx="0">
                  <c:v>5.08</c:v>
                </c:pt>
                <c:pt idx="1">
                  <c:v>37.29</c:v>
                </c:pt>
                <c:pt idx="2">
                  <c:v>39</c:v>
                </c:pt>
                <c:pt idx="3">
                  <c:v>54</c:v>
                </c:pt>
                <c:pt idx="4">
                  <c:v>18</c:v>
                </c:pt>
                <c:pt idx="5" formatCode="General">
                  <c:v>35</c:v>
                </c:pt>
                <c:pt idx="6" formatCode="General">
                  <c:v>15</c:v>
                </c:pt>
                <c:pt idx="7" formatCode="General">
                  <c:v>46</c:v>
                </c:pt>
                <c:pt idx="8" formatCode="General">
                  <c:v>6</c:v>
                </c:pt>
                <c:pt idx="9" formatCode="General">
                  <c:v>29</c:v>
                </c:pt>
                <c:pt idx="10" formatCode="General">
                  <c:v>5</c:v>
                </c:pt>
                <c:pt idx="11" formatCode="General">
                  <c:v>29</c:v>
                </c:pt>
              </c:numCache>
            </c:numRef>
          </c:val>
          <c:smooth val="0"/>
          <c:extLst>
            <c:ext xmlns:c16="http://schemas.microsoft.com/office/drawing/2014/chart" uri="{C3380CC4-5D6E-409C-BE32-E72D297353CC}">
              <c16:uniqueId val="{00000001-4848-45C4-AEE4-C6FD98E2A815}"/>
            </c:ext>
          </c:extLst>
        </c:ser>
        <c:ser>
          <c:idx val="3"/>
          <c:order val="2"/>
          <c:tx>
            <c:strRef>
              <c:f>'All-Dot'!$E$25</c:f>
              <c:strCache>
                <c:ptCount val="1"/>
                <c:pt idx="0">
                  <c:v>Average Score</c:v>
                </c:pt>
              </c:strCache>
            </c:strRef>
          </c:tx>
          <c:spPr>
            <a:ln w="25400" cap="rnd">
              <a:noFill/>
              <a:round/>
            </a:ln>
            <a:effectLst/>
          </c:spPr>
          <c:marker>
            <c:symbol val="circle"/>
            <c:size val="8"/>
            <c:spPr>
              <a:solidFill>
                <a:srgbClr val="9E53A8"/>
              </a:solidFill>
              <a:ln w="9525">
                <a:noFill/>
              </a:ln>
              <a:effectLst/>
            </c:spPr>
          </c:marker>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'All-Dot'!$A$26:$B$37</c:f>
              <c:multiLvlStrCache>
                <c:ptCount val="12"/>
                <c:lvl>
                  <c:pt idx="0">
                    <c:v>Baseline</c:v>
                  </c:pt>
                  <c:pt idx="1">
                    <c:v>Endline</c:v>
                  </c:pt>
                  <c:pt idx="2">
                    <c:v>Baseline</c:v>
                  </c:pt>
                  <c:pt idx="3">
                    <c:v>Endline</c:v>
                  </c:pt>
                  <c:pt idx="4">
                    <c:v>Baseline</c:v>
                  </c:pt>
                  <c:pt idx="5">
                    <c:v>Endline</c:v>
                  </c:pt>
                  <c:pt idx="6">
                    <c:v>Baseline</c:v>
                  </c:pt>
                  <c:pt idx="7">
                    <c:v>Endline</c:v>
                  </c:pt>
                  <c:pt idx="8">
                    <c:v>Baseline </c:v>
                  </c:pt>
                  <c:pt idx="9">
                    <c:v>Endline</c:v>
                  </c:pt>
                  <c:pt idx="10">
                    <c:v>Baseline </c:v>
                  </c:pt>
                  <c:pt idx="11">
                    <c:v>Endline</c:v>
                  </c:pt>
                </c:lvl>
                <c:lvl>
                  <c:pt idx="0">
                    <c:v>Bangladesh (n=15)</c:v>
                  </c:pt>
                  <c:pt idx="2">
                    <c:v>Ghana (n=25)</c:v>
                  </c:pt>
                  <c:pt idx="4">
                    <c:v>India (n=61)</c:v>
                  </c:pt>
                  <c:pt idx="6">
                    <c:v>Sierra Leone  (n=26)</c:v>
                  </c:pt>
                  <c:pt idx="8">
                    <c:v>Uganda (n=25)</c:v>
                  </c:pt>
                  <c:pt idx="10">
                    <c:v>All Facilities (n=152)</c:v>
                  </c:pt>
                </c:lvl>
              </c:multiLvlStrCache>
            </c:multiLvlStrRef>
          </c:cat>
          <c:val>
            <c:numRef>
              <c:f>'All-Dot'!$E$26:$E$37</c:f>
              <c:numCache>
                <c:formatCode>0</c:formatCode>
                <c:ptCount val="12"/>
                <c:pt idx="0">
                  <c:v>31.66</c:v>
                </c:pt>
                <c:pt idx="1">
                  <c:v>73.19</c:v>
                </c:pt>
                <c:pt idx="2">
                  <c:v>83.52</c:v>
                </c:pt>
                <c:pt idx="3">
                  <c:v>88</c:v>
                </c:pt>
                <c:pt idx="4">
                  <c:v>46</c:v>
                </c:pt>
                <c:pt idx="5" formatCode="General">
                  <c:v>70</c:v>
                </c:pt>
                <c:pt idx="6">
                  <c:v>39.35</c:v>
                </c:pt>
                <c:pt idx="7">
                  <c:v>67.77</c:v>
                </c:pt>
                <c:pt idx="8" formatCode="General">
                  <c:v>51</c:v>
                </c:pt>
                <c:pt idx="9" formatCode="General">
                  <c:v>76</c:v>
                </c:pt>
                <c:pt idx="10" formatCode="General">
                  <c:v>50</c:v>
                </c:pt>
                <c:pt idx="11" formatCode="General">
                  <c:v>72</c:v>
                </c:pt>
              </c:numCache>
            </c:numRef>
          </c:val>
          <c:smooth val="0"/>
          <c:extLst>
            <c:ext xmlns:c16="http://schemas.microsoft.com/office/drawing/2014/chart" uri="{C3380CC4-5D6E-409C-BE32-E72D297353CC}">
              <c16:uniqueId val="{00000002-4848-45C4-AEE4-C6FD98E2A815}"/>
            </c:ext>
          </c:extLst>
        </c:ser>
        <c:ser>
          <c:idx val="4"/>
          <c:order val="3"/>
          <c:tx>
            <c:strRef>
              <c:f>'All-Dot'!$F$25</c:f>
              <c:strCache>
                <c:ptCount val="1"/>
                <c:pt idx="0">
                  <c:v>Median Score</c:v>
                </c:pt>
              </c:strCache>
            </c:strRef>
          </c:tx>
          <c:spPr>
            <a:ln w="25400" cap="rnd">
              <a:noFill/>
              <a:round/>
            </a:ln>
            <a:effectLst/>
          </c:spPr>
          <c:marker>
            <c:symbol val="circle"/>
            <c:size val="8"/>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'All-Dot'!$A$26:$B$37</c:f>
              <c:multiLvlStrCache>
                <c:ptCount val="12"/>
                <c:lvl>
                  <c:pt idx="0">
                    <c:v>Baseline</c:v>
                  </c:pt>
                  <c:pt idx="1">
                    <c:v>Endline</c:v>
                  </c:pt>
                  <c:pt idx="2">
                    <c:v>Baseline</c:v>
                  </c:pt>
                  <c:pt idx="3">
                    <c:v>Endline</c:v>
                  </c:pt>
                  <c:pt idx="4">
                    <c:v>Baseline</c:v>
                  </c:pt>
                  <c:pt idx="5">
                    <c:v>Endline</c:v>
                  </c:pt>
                  <c:pt idx="6">
                    <c:v>Baseline</c:v>
                  </c:pt>
                  <c:pt idx="7">
                    <c:v>Endline</c:v>
                  </c:pt>
                  <c:pt idx="8">
                    <c:v>Baseline </c:v>
                  </c:pt>
                  <c:pt idx="9">
                    <c:v>Endline</c:v>
                  </c:pt>
                  <c:pt idx="10">
                    <c:v>Baseline </c:v>
                  </c:pt>
                  <c:pt idx="11">
                    <c:v>Endline</c:v>
                  </c:pt>
                </c:lvl>
                <c:lvl>
                  <c:pt idx="0">
                    <c:v>Bangladesh (n=15)</c:v>
                  </c:pt>
                  <c:pt idx="2">
                    <c:v>Ghana (n=25)</c:v>
                  </c:pt>
                  <c:pt idx="4">
                    <c:v>India (n=61)</c:v>
                  </c:pt>
                  <c:pt idx="6">
                    <c:v>Sierra Leone  (n=26)</c:v>
                  </c:pt>
                  <c:pt idx="8">
                    <c:v>Uganda (n=25)</c:v>
                  </c:pt>
                  <c:pt idx="10">
                    <c:v>All Facilities (n=152)</c:v>
                  </c:pt>
                </c:lvl>
              </c:multiLvlStrCache>
            </c:multiLvlStrRef>
          </c:cat>
          <c:val>
            <c:numRef>
              <c:f>'All-Dot'!$F$26:$F$37</c:f>
              <c:numCache>
                <c:formatCode>0</c:formatCode>
                <c:ptCount val="12"/>
                <c:pt idx="0">
                  <c:v>32</c:v>
                </c:pt>
                <c:pt idx="1">
                  <c:v>69</c:v>
                </c:pt>
                <c:pt idx="2">
                  <c:v>87</c:v>
                </c:pt>
                <c:pt idx="3">
                  <c:v>92</c:v>
                </c:pt>
                <c:pt idx="4">
                  <c:v>50</c:v>
                </c:pt>
                <c:pt idx="5" formatCode="General">
                  <c:v>72</c:v>
                </c:pt>
                <c:pt idx="6" formatCode="General">
                  <c:v>34</c:v>
                </c:pt>
                <c:pt idx="7" formatCode="General">
                  <c:v>65</c:v>
                </c:pt>
                <c:pt idx="8" formatCode="General">
                  <c:v>47</c:v>
                </c:pt>
                <c:pt idx="9">
                  <c:v>81</c:v>
                </c:pt>
              </c:numCache>
            </c:numRef>
          </c:val>
          <c:smooth val="0"/>
          <c:extLst>
            <c:ext xmlns:c16="http://schemas.microsoft.com/office/drawing/2014/chart" uri="{C3380CC4-5D6E-409C-BE32-E72D297353CC}">
              <c16:uniqueId val="{00000003-4848-45C4-AEE4-C6FD98E2A815}"/>
            </c:ext>
          </c:extLst>
        </c:ser>
        <c:dLbls>
          <c:showLegendKey val="0"/>
          <c:showVal val="1"/>
          <c:showCatName val="0"/>
          <c:showSerName val="0"/>
          <c:showPercent val="0"/>
          <c:showBubbleSize val="0"/>
        </c:dLbls>
        <c:hiLowLines>
          <c:spPr>
            <a:ln w="9525" cap="flat" cmpd="sng" algn="ctr">
              <a:solidFill>
                <a:schemeClr val="tx1"/>
              </a:solidFill>
              <a:round/>
            </a:ln>
            <a:effectLst/>
          </c:spPr>
        </c:hiLowLines>
        <c:axId val="241867119"/>
        <c:axId val="241871279"/>
      </c:stockChart>
      <c:catAx>
        <c:axId val="2418671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1871279"/>
        <c:crosses val="autoZero"/>
        <c:auto val="1"/>
        <c:lblAlgn val="ctr"/>
        <c:lblOffset val="100"/>
        <c:noMultiLvlLbl val="0"/>
      </c:catAx>
      <c:valAx>
        <c:axId val="24187127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186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76110204821462E-2"/>
          <c:y val="2.218189151038516E-2"/>
          <c:w val="0.96012325539242338"/>
          <c:h val="0.88490948613274523"/>
        </c:manualLayout>
      </c:layout>
      <c:barChart>
        <c:barDir val="col"/>
        <c:grouping val="stacked"/>
        <c:varyColors val="0"/>
        <c:ser>
          <c:idx val="0"/>
          <c:order val="0"/>
          <c:tx>
            <c:strRef>
              <c:f>Sheet1!$D$5</c:f>
              <c:strCache>
                <c:ptCount val="1"/>
                <c:pt idx="0">
                  <c:v>Basic</c:v>
                </c:pt>
              </c:strCache>
            </c:strRef>
          </c:tx>
          <c:spPr>
            <a:solidFill>
              <a:schemeClr val="accent1"/>
            </a:solidFill>
            <a:ln>
              <a:noFill/>
            </a:ln>
            <a:effectLst/>
          </c:spPr>
          <c:invertIfNegative val="0"/>
          <c:dPt>
            <c:idx val="0"/>
            <c:invertIfNegative val="0"/>
            <c:bubble3D val="0"/>
            <c:spPr>
              <a:solidFill>
                <a:srgbClr val="00B8EC"/>
              </a:solidFill>
              <a:ln>
                <a:noFill/>
              </a:ln>
              <a:effectLst/>
            </c:spPr>
            <c:extLst>
              <c:ext xmlns:c16="http://schemas.microsoft.com/office/drawing/2014/chart" uri="{C3380CC4-5D6E-409C-BE32-E72D297353CC}">
                <c16:uniqueId val="{00000001-7286-480B-AEB9-62863A27D424}"/>
              </c:ext>
            </c:extLst>
          </c:dPt>
          <c:dPt>
            <c:idx val="1"/>
            <c:invertIfNegative val="0"/>
            <c:bubble3D val="0"/>
            <c:spPr>
              <a:solidFill>
                <a:srgbClr val="51B453"/>
              </a:solidFill>
              <a:ln>
                <a:noFill/>
              </a:ln>
              <a:effectLst/>
            </c:spPr>
            <c:extLst>
              <c:ext xmlns:c16="http://schemas.microsoft.com/office/drawing/2014/chart" uri="{C3380CC4-5D6E-409C-BE32-E72D297353CC}">
                <c16:uniqueId val="{00000003-7286-480B-AEB9-62863A27D424}"/>
              </c:ext>
            </c:extLst>
          </c:dPt>
          <c:dPt>
            <c:idx val="2"/>
            <c:invertIfNegative val="0"/>
            <c:bubble3D val="0"/>
            <c:spPr>
              <a:solidFill>
                <a:srgbClr val="AB47BC"/>
              </a:solidFill>
              <a:ln>
                <a:noFill/>
              </a:ln>
              <a:effectLst/>
            </c:spPr>
            <c:extLst>
              <c:ext xmlns:c16="http://schemas.microsoft.com/office/drawing/2014/chart" uri="{C3380CC4-5D6E-409C-BE32-E72D297353CC}">
                <c16:uniqueId val="{00000005-7286-480B-AEB9-62863A27D424}"/>
              </c:ext>
            </c:extLst>
          </c:dPt>
          <c:dPt>
            <c:idx val="3"/>
            <c:invertIfNegative val="0"/>
            <c:bubble3D val="0"/>
            <c:spPr>
              <a:solidFill>
                <a:srgbClr val="EC414A"/>
              </a:solidFill>
              <a:ln>
                <a:noFill/>
              </a:ln>
              <a:effectLst/>
            </c:spPr>
            <c:extLst>
              <c:ext xmlns:c16="http://schemas.microsoft.com/office/drawing/2014/chart" uri="{C3380CC4-5D6E-409C-BE32-E72D297353CC}">
                <c16:uniqueId val="{00000007-7286-480B-AEB9-62863A27D424}"/>
              </c:ext>
            </c:extLst>
          </c:dPt>
          <c:dPt>
            <c:idx val="4"/>
            <c:invertIfNegative val="0"/>
            <c:bubble3D val="0"/>
            <c:spPr>
              <a:solidFill>
                <a:srgbClr val="EF5BA1"/>
              </a:solidFill>
              <a:ln>
                <a:noFill/>
              </a:ln>
              <a:effectLst/>
            </c:spPr>
            <c:extLst>
              <c:ext xmlns:c16="http://schemas.microsoft.com/office/drawing/2014/chart" uri="{C3380CC4-5D6E-409C-BE32-E72D297353CC}">
                <c16:uniqueId val="{00000009-7286-480B-AEB9-62863A27D42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Sheet1!$C$6:$C$10</c:f>
              <c:strCache>
                <c:ptCount val="5"/>
                <c:pt idx="0">
                  <c:v>Water</c:v>
                </c:pt>
                <c:pt idx="1">
                  <c:v>sanitation</c:v>
                </c:pt>
                <c:pt idx="2">
                  <c:v>Hand Hygiene</c:v>
                </c:pt>
                <c:pt idx="3">
                  <c:v>Waste management</c:v>
                </c:pt>
                <c:pt idx="4">
                  <c:v>Environmental Cleaning</c:v>
                </c:pt>
              </c:strCache>
            </c:strRef>
          </c:cat>
          <c:val>
            <c:numRef>
              <c:f>Sheet1!$D$6:$D$10</c:f>
              <c:numCache>
                <c:formatCode>0%</c:formatCode>
                <c:ptCount val="5"/>
                <c:pt idx="0">
                  <c:v>0.74</c:v>
                </c:pt>
                <c:pt idx="1">
                  <c:v>0.08</c:v>
                </c:pt>
                <c:pt idx="2">
                  <c:v>0.54</c:v>
                </c:pt>
                <c:pt idx="3">
                  <c:v>0.14000000000000001</c:v>
                </c:pt>
                <c:pt idx="4">
                  <c:v>0.35</c:v>
                </c:pt>
              </c:numCache>
            </c:numRef>
          </c:val>
          <c:extLst>
            <c:ext xmlns:c16="http://schemas.microsoft.com/office/drawing/2014/chart" uri="{C3380CC4-5D6E-409C-BE32-E72D297353CC}">
              <c16:uniqueId val="{0000000A-7286-480B-AEB9-62863A27D424}"/>
            </c:ext>
          </c:extLst>
        </c:ser>
        <c:ser>
          <c:idx val="1"/>
          <c:order val="1"/>
          <c:tx>
            <c:strRef>
              <c:f>Sheet1!$E$5</c:f>
              <c:strCache>
                <c:ptCount val="1"/>
                <c:pt idx="0">
                  <c:v>Limited</c:v>
                </c:pt>
              </c:strCache>
            </c:strRef>
          </c:tx>
          <c:spPr>
            <a:solidFill>
              <a:srgbClr val="FFF17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Sheet1!$C$6:$C$10</c:f>
              <c:strCache>
                <c:ptCount val="5"/>
                <c:pt idx="0">
                  <c:v>Water</c:v>
                </c:pt>
                <c:pt idx="1">
                  <c:v>sanitation</c:v>
                </c:pt>
                <c:pt idx="2">
                  <c:v>Hand Hygiene</c:v>
                </c:pt>
                <c:pt idx="3">
                  <c:v>Waste management</c:v>
                </c:pt>
                <c:pt idx="4">
                  <c:v>Environmental Cleaning</c:v>
                </c:pt>
              </c:strCache>
            </c:strRef>
          </c:cat>
          <c:val>
            <c:numRef>
              <c:f>Sheet1!$E$6:$E$10</c:f>
              <c:numCache>
                <c:formatCode>0%</c:formatCode>
                <c:ptCount val="5"/>
                <c:pt idx="0">
                  <c:v>0.17</c:v>
                </c:pt>
                <c:pt idx="1">
                  <c:v>0.92</c:v>
                </c:pt>
                <c:pt idx="2">
                  <c:v>0.15</c:v>
                </c:pt>
                <c:pt idx="3">
                  <c:v>0.31</c:v>
                </c:pt>
                <c:pt idx="4">
                  <c:v>0.26</c:v>
                </c:pt>
              </c:numCache>
            </c:numRef>
          </c:val>
          <c:extLst>
            <c:ext xmlns:c16="http://schemas.microsoft.com/office/drawing/2014/chart" uri="{C3380CC4-5D6E-409C-BE32-E72D297353CC}">
              <c16:uniqueId val="{0000000B-7286-480B-AEB9-62863A27D424}"/>
            </c:ext>
          </c:extLst>
        </c:ser>
        <c:ser>
          <c:idx val="2"/>
          <c:order val="2"/>
          <c:tx>
            <c:strRef>
              <c:f>Sheet1!$F$5</c:f>
              <c:strCache>
                <c:ptCount val="1"/>
                <c:pt idx="0">
                  <c:v>No service</c:v>
                </c:pt>
              </c:strCache>
            </c:strRef>
          </c:tx>
          <c:spPr>
            <a:solidFill>
              <a:srgbClr val="FEBC1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C-7286-480B-AEB9-62863A27D4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Sheet1!$C$6:$C$10</c:f>
              <c:strCache>
                <c:ptCount val="5"/>
                <c:pt idx="0">
                  <c:v>Water</c:v>
                </c:pt>
                <c:pt idx="1">
                  <c:v>sanitation</c:v>
                </c:pt>
                <c:pt idx="2">
                  <c:v>Hand Hygiene</c:v>
                </c:pt>
                <c:pt idx="3">
                  <c:v>Waste management</c:v>
                </c:pt>
                <c:pt idx="4">
                  <c:v>Environmental Cleaning</c:v>
                </c:pt>
              </c:strCache>
            </c:strRef>
          </c:cat>
          <c:val>
            <c:numRef>
              <c:f>Sheet1!$F$6:$F$10</c:f>
              <c:numCache>
                <c:formatCode>0%</c:formatCode>
                <c:ptCount val="5"/>
                <c:pt idx="0">
                  <c:v>0.09</c:v>
                </c:pt>
                <c:pt idx="1">
                  <c:v>0</c:v>
                </c:pt>
                <c:pt idx="2">
                  <c:v>0.31</c:v>
                </c:pt>
                <c:pt idx="3">
                  <c:v>0.55000000000000004</c:v>
                </c:pt>
                <c:pt idx="4">
                  <c:v>0.39</c:v>
                </c:pt>
              </c:numCache>
            </c:numRef>
          </c:val>
          <c:extLst>
            <c:ext xmlns:c16="http://schemas.microsoft.com/office/drawing/2014/chart" uri="{C3380CC4-5D6E-409C-BE32-E72D297353CC}">
              <c16:uniqueId val="{0000000D-7286-480B-AEB9-62863A27D424}"/>
            </c:ext>
          </c:extLst>
        </c:ser>
        <c:dLbls>
          <c:showLegendKey val="0"/>
          <c:showVal val="0"/>
          <c:showCatName val="0"/>
          <c:showSerName val="0"/>
          <c:showPercent val="0"/>
          <c:showBubbleSize val="0"/>
        </c:dLbls>
        <c:gapWidth val="150"/>
        <c:overlap val="100"/>
        <c:axId val="2096322160"/>
        <c:axId val="2096324656"/>
      </c:barChart>
      <c:catAx>
        <c:axId val="209632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6324656"/>
        <c:crosses val="autoZero"/>
        <c:auto val="1"/>
        <c:lblAlgn val="ctr"/>
        <c:lblOffset val="100"/>
        <c:noMultiLvlLbl val="0"/>
      </c:catAx>
      <c:valAx>
        <c:axId val="2096324656"/>
        <c:scaling>
          <c:orientation val="minMax"/>
        </c:scaling>
        <c:delete val="1"/>
        <c:axPos val="l"/>
        <c:numFmt formatCode="0%" sourceLinked="1"/>
        <c:majorTickMark val="none"/>
        <c:minorTickMark val="none"/>
        <c:tickLblPos val="nextTo"/>
        <c:crossAx val="2096322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Kabale</a:t>
            </a:r>
            <a:r>
              <a:rPr lang="en-US" baseline="0" dirty="0"/>
              <a:t> quarterly t</a:t>
            </a:r>
            <a:r>
              <a:rPr lang="en-US" dirty="0"/>
              <a:t>rends</a:t>
            </a:r>
            <a:r>
              <a:rPr lang="en-US" baseline="0" dirty="0"/>
              <a:t> from 2020-2022</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Summary!$A$21</c:f>
              <c:strCache>
                <c:ptCount val="1"/>
                <c:pt idx="0">
                  <c:v>Kabale (65)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Summary!$B$20:$K$20</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Summary!$B$21:$K$21</c:f>
              <c:numCache>
                <c:formatCode>General</c:formatCode>
                <c:ptCount val="10"/>
                <c:pt idx="0">
                  <c:v>33</c:v>
                </c:pt>
                <c:pt idx="1">
                  <c:v>9</c:v>
                </c:pt>
                <c:pt idx="2">
                  <c:v>19</c:v>
                </c:pt>
                <c:pt idx="3">
                  <c:v>11</c:v>
                </c:pt>
                <c:pt idx="4">
                  <c:v>12</c:v>
                </c:pt>
                <c:pt idx="5">
                  <c:v>24</c:v>
                </c:pt>
                <c:pt idx="6">
                  <c:v>10</c:v>
                </c:pt>
                <c:pt idx="7">
                  <c:v>8</c:v>
                </c:pt>
                <c:pt idx="8">
                  <c:v>13</c:v>
                </c:pt>
                <c:pt idx="9">
                  <c:v>2</c:v>
                </c:pt>
              </c:numCache>
            </c:numRef>
          </c:val>
          <c:smooth val="0"/>
          <c:extLst>
            <c:ext xmlns:c16="http://schemas.microsoft.com/office/drawing/2014/chart" uri="{C3380CC4-5D6E-409C-BE32-E72D297353CC}">
              <c16:uniqueId val="{00000000-407E-47BC-9AB6-586EC1528D0C}"/>
            </c:ext>
          </c:extLst>
        </c:ser>
        <c:ser>
          <c:idx val="1"/>
          <c:order val="1"/>
          <c:tx>
            <c:strRef>
              <c:f>Summary!$A$22</c:f>
              <c:strCache>
                <c:ptCount val="1"/>
                <c:pt idx="0">
                  <c:v>MCGL (10)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Summary!$B$20:$K$20</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Summary!$B$22:$K$22</c:f>
              <c:numCache>
                <c:formatCode>General</c:formatCode>
                <c:ptCount val="10"/>
                <c:pt idx="0">
                  <c:v>33</c:v>
                </c:pt>
                <c:pt idx="1">
                  <c:v>9</c:v>
                </c:pt>
                <c:pt idx="2">
                  <c:v>19</c:v>
                </c:pt>
                <c:pt idx="3">
                  <c:v>10</c:v>
                </c:pt>
                <c:pt idx="4">
                  <c:v>12</c:v>
                </c:pt>
                <c:pt idx="5">
                  <c:v>24</c:v>
                </c:pt>
                <c:pt idx="6">
                  <c:v>10</c:v>
                </c:pt>
                <c:pt idx="7">
                  <c:v>8</c:v>
                </c:pt>
                <c:pt idx="8">
                  <c:v>13</c:v>
                </c:pt>
                <c:pt idx="9">
                  <c:v>2</c:v>
                </c:pt>
              </c:numCache>
            </c:numRef>
          </c:val>
          <c:smooth val="0"/>
          <c:extLst>
            <c:ext xmlns:c16="http://schemas.microsoft.com/office/drawing/2014/chart" uri="{C3380CC4-5D6E-409C-BE32-E72D297353CC}">
              <c16:uniqueId val="{00000001-407E-47BC-9AB6-586EC1528D0C}"/>
            </c:ext>
          </c:extLst>
        </c:ser>
        <c:dLbls>
          <c:dLblPos val="t"/>
          <c:showLegendKey val="0"/>
          <c:showVal val="1"/>
          <c:showCatName val="0"/>
          <c:showSerName val="0"/>
          <c:showPercent val="0"/>
          <c:showBubbleSize val="0"/>
        </c:dLbls>
        <c:marker val="1"/>
        <c:smooth val="0"/>
        <c:axId val="2055710560"/>
        <c:axId val="2056029600"/>
      </c:lineChart>
      <c:catAx>
        <c:axId val="205571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029600"/>
        <c:crosses val="autoZero"/>
        <c:auto val="1"/>
        <c:lblAlgn val="ctr"/>
        <c:lblOffset val="100"/>
        <c:noMultiLvlLbl val="0"/>
      </c:catAx>
      <c:valAx>
        <c:axId val="20560296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571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Quarterly</a:t>
            </a:r>
            <a:r>
              <a:rPr lang="en-US" baseline="0" dirty="0"/>
              <a:t> t</a:t>
            </a:r>
            <a:r>
              <a:rPr lang="en-US" dirty="0"/>
              <a:t>rends in </a:t>
            </a:r>
            <a:r>
              <a:rPr lang="en-US" dirty="0" err="1"/>
              <a:t>Kanungu</a:t>
            </a:r>
            <a:r>
              <a:rPr lang="en-US" baseline="0" dirty="0"/>
              <a:t>: 2020-2022</a:t>
            </a:r>
            <a:endParaRPr lang="en-US" dirty="0"/>
          </a:p>
        </c:rich>
      </c:tx>
      <c:overlay val="0"/>
      <c:spPr>
        <a:noFill/>
        <a:ln>
          <a:noFill/>
        </a:ln>
        <a:effectLst/>
      </c:spPr>
    </c:title>
    <c:autoTitleDeleted val="0"/>
    <c:plotArea>
      <c:layout/>
      <c:lineChart>
        <c:grouping val="standard"/>
        <c:varyColors val="0"/>
        <c:ser>
          <c:idx val="0"/>
          <c:order val="0"/>
          <c:tx>
            <c:strRef>
              <c:f>Summary!$A$21</c:f>
              <c:strCache>
                <c:ptCount val="1"/>
                <c:pt idx="0">
                  <c:v>Kanungu (55)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Summary!$B$20:$K$20</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Summary!$B$21:$K$21</c:f>
              <c:numCache>
                <c:formatCode>General</c:formatCode>
                <c:ptCount val="10"/>
                <c:pt idx="0">
                  <c:v>24</c:v>
                </c:pt>
                <c:pt idx="1">
                  <c:v>26</c:v>
                </c:pt>
                <c:pt idx="2">
                  <c:v>21</c:v>
                </c:pt>
                <c:pt idx="3">
                  <c:v>11</c:v>
                </c:pt>
                <c:pt idx="4">
                  <c:v>12</c:v>
                </c:pt>
                <c:pt idx="5">
                  <c:v>4</c:v>
                </c:pt>
                <c:pt idx="6">
                  <c:v>8</c:v>
                </c:pt>
                <c:pt idx="7">
                  <c:v>2</c:v>
                </c:pt>
                <c:pt idx="8">
                  <c:v>9</c:v>
                </c:pt>
                <c:pt idx="9">
                  <c:v>0</c:v>
                </c:pt>
              </c:numCache>
            </c:numRef>
          </c:val>
          <c:smooth val="0"/>
          <c:extLst>
            <c:ext xmlns:c16="http://schemas.microsoft.com/office/drawing/2014/chart" uri="{C3380CC4-5D6E-409C-BE32-E72D297353CC}">
              <c16:uniqueId val="{00000000-CF6A-49FB-B5ED-82F486236D5E}"/>
            </c:ext>
          </c:extLst>
        </c:ser>
        <c:ser>
          <c:idx val="1"/>
          <c:order val="1"/>
          <c:tx>
            <c:strRef>
              <c:f>Summary!$A$22</c:f>
              <c:strCache>
                <c:ptCount val="1"/>
                <c:pt idx="0">
                  <c:v>MCGL (10)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Summary!$B$20:$K$20</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Summary!$B$22:$K$22</c:f>
              <c:numCache>
                <c:formatCode>General</c:formatCode>
                <c:ptCount val="10"/>
                <c:pt idx="0">
                  <c:v>19</c:v>
                </c:pt>
                <c:pt idx="1">
                  <c:v>25</c:v>
                </c:pt>
                <c:pt idx="2">
                  <c:v>21</c:v>
                </c:pt>
                <c:pt idx="3">
                  <c:v>8</c:v>
                </c:pt>
                <c:pt idx="4">
                  <c:v>8</c:v>
                </c:pt>
                <c:pt idx="5">
                  <c:v>4</c:v>
                </c:pt>
                <c:pt idx="6">
                  <c:v>8</c:v>
                </c:pt>
                <c:pt idx="7">
                  <c:v>2</c:v>
                </c:pt>
                <c:pt idx="8">
                  <c:v>8</c:v>
                </c:pt>
                <c:pt idx="9">
                  <c:v>0</c:v>
                </c:pt>
              </c:numCache>
            </c:numRef>
          </c:val>
          <c:smooth val="0"/>
          <c:extLst>
            <c:ext xmlns:c16="http://schemas.microsoft.com/office/drawing/2014/chart" uri="{C3380CC4-5D6E-409C-BE32-E72D297353CC}">
              <c16:uniqueId val="{00000001-CF6A-49FB-B5ED-82F486236D5E}"/>
            </c:ext>
          </c:extLst>
        </c:ser>
        <c:dLbls>
          <c:showLegendKey val="0"/>
          <c:showVal val="0"/>
          <c:showCatName val="0"/>
          <c:showSerName val="0"/>
          <c:showPercent val="0"/>
          <c:showBubbleSize val="0"/>
        </c:dLbls>
        <c:marker val="1"/>
        <c:smooth val="0"/>
        <c:axId val="1679271584"/>
        <c:axId val="1"/>
      </c:lineChart>
      <c:catAx>
        <c:axId val="167927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271584"/>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Kasese quarterly trends from</a:t>
            </a:r>
            <a:r>
              <a:rPr lang="en-US" baseline="0" dirty="0"/>
              <a:t> 2020-2022</a:t>
            </a:r>
            <a:endParaRPr lang="en-US" dirty="0"/>
          </a:p>
        </c:rich>
      </c:tx>
      <c:overlay val="0"/>
      <c:spPr>
        <a:noFill/>
        <a:ln>
          <a:noFill/>
        </a:ln>
        <a:effectLst/>
      </c:spPr>
    </c:title>
    <c:autoTitleDeleted val="0"/>
    <c:plotArea>
      <c:layout/>
      <c:lineChart>
        <c:grouping val="standard"/>
        <c:varyColors val="0"/>
        <c:ser>
          <c:idx val="0"/>
          <c:order val="0"/>
          <c:tx>
            <c:strRef>
              <c:f>Summary!$A$23</c:f>
              <c:strCache>
                <c:ptCount val="1"/>
                <c:pt idx="0">
                  <c:v>District (123)</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Summary!$B$22:$K$22</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Summary!$B$23:$K$23</c:f>
              <c:numCache>
                <c:formatCode>General</c:formatCode>
                <c:ptCount val="10"/>
                <c:pt idx="0">
                  <c:v>25</c:v>
                </c:pt>
                <c:pt idx="1">
                  <c:v>35</c:v>
                </c:pt>
                <c:pt idx="2">
                  <c:v>34</c:v>
                </c:pt>
                <c:pt idx="3">
                  <c:v>15</c:v>
                </c:pt>
                <c:pt idx="4">
                  <c:v>17</c:v>
                </c:pt>
                <c:pt idx="5">
                  <c:v>15</c:v>
                </c:pt>
                <c:pt idx="6">
                  <c:v>22</c:v>
                </c:pt>
                <c:pt idx="7">
                  <c:v>16</c:v>
                </c:pt>
                <c:pt idx="8">
                  <c:v>17</c:v>
                </c:pt>
                <c:pt idx="9">
                  <c:v>8</c:v>
                </c:pt>
              </c:numCache>
            </c:numRef>
          </c:val>
          <c:smooth val="0"/>
          <c:extLst>
            <c:ext xmlns:c16="http://schemas.microsoft.com/office/drawing/2014/chart" uri="{C3380CC4-5D6E-409C-BE32-E72D297353CC}">
              <c16:uniqueId val="{00000000-702B-4733-B432-3FF9BB9BF5D7}"/>
            </c:ext>
          </c:extLst>
        </c:ser>
        <c:ser>
          <c:idx val="1"/>
          <c:order val="1"/>
          <c:tx>
            <c:strRef>
              <c:f>Summary!$A$24</c:f>
              <c:strCache>
                <c:ptCount val="1"/>
                <c:pt idx="0">
                  <c:v>MCGL sites (10)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Summary!$B$22:$K$22</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Summary!$B$24:$K$24</c:f>
              <c:numCache>
                <c:formatCode>General</c:formatCode>
                <c:ptCount val="10"/>
                <c:pt idx="0">
                  <c:v>18</c:v>
                </c:pt>
                <c:pt idx="1">
                  <c:v>26</c:v>
                </c:pt>
                <c:pt idx="2">
                  <c:v>29</c:v>
                </c:pt>
                <c:pt idx="3">
                  <c:v>12</c:v>
                </c:pt>
                <c:pt idx="4">
                  <c:v>14</c:v>
                </c:pt>
                <c:pt idx="5">
                  <c:v>7</c:v>
                </c:pt>
                <c:pt idx="6">
                  <c:v>13</c:v>
                </c:pt>
                <c:pt idx="7">
                  <c:v>9</c:v>
                </c:pt>
                <c:pt idx="8">
                  <c:v>9</c:v>
                </c:pt>
                <c:pt idx="9">
                  <c:v>3</c:v>
                </c:pt>
              </c:numCache>
            </c:numRef>
          </c:val>
          <c:smooth val="0"/>
          <c:extLst>
            <c:ext xmlns:c16="http://schemas.microsoft.com/office/drawing/2014/chart" uri="{C3380CC4-5D6E-409C-BE32-E72D297353CC}">
              <c16:uniqueId val="{00000001-702B-4733-B432-3FF9BB9BF5D7}"/>
            </c:ext>
          </c:extLst>
        </c:ser>
        <c:dLbls>
          <c:showLegendKey val="0"/>
          <c:showVal val="0"/>
          <c:showCatName val="0"/>
          <c:showSerName val="0"/>
          <c:showPercent val="0"/>
          <c:showBubbleSize val="0"/>
        </c:dLbls>
        <c:marker val="1"/>
        <c:smooth val="0"/>
        <c:axId val="163268928"/>
        <c:axId val="1"/>
      </c:lineChart>
      <c:catAx>
        <c:axId val="1632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268928"/>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accent4">
          <a:lumMod val="40000"/>
          <a:lumOff val="60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Kisoro trend of sepsis related to pregnancy from 2020-2022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Summary!$A$20</c:f>
              <c:strCache>
                <c:ptCount val="1"/>
                <c:pt idx="0">
                  <c:v>Kisoro (47)</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Summary!$B$19:$K$19</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Summary!$B$20:$K$20</c:f>
              <c:numCache>
                <c:formatCode>General</c:formatCode>
                <c:ptCount val="10"/>
                <c:pt idx="0">
                  <c:v>12</c:v>
                </c:pt>
                <c:pt idx="1">
                  <c:v>6</c:v>
                </c:pt>
                <c:pt idx="2">
                  <c:v>20</c:v>
                </c:pt>
                <c:pt idx="3">
                  <c:v>8</c:v>
                </c:pt>
                <c:pt idx="4">
                  <c:v>9</c:v>
                </c:pt>
                <c:pt idx="5">
                  <c:v>16</c:v>
                </c:pt>
                <c:pt idx="6">
                  <c:v>7</c:v>
                </c:pt>
                <c:pt idx="7">
                  <c:v>7</c:v>
                </c:pt>
                <c:pt idx="8">
                  <c:v>3</c:v>
                </c:pt>
                <c:pt idx="9">
                  <c:v>4</c:v>
                </c:pt>
              </c:numCache>
            </c:numRef>
          </c:val>
          <c:smooth val="0"/>
          <c:extLst>
            <c:ext xmlns:c16="http://schemas.microsoft.com/office/drawing/2014/chart" uri="{C3380CC4-5D6E-409C-BE32-E72D297353CC}">
              <c16:uniqueId val="{00000000-A2CE-4933-A070-954443B32DF8}"/>
            </c:ext>
          </c:extLst>
        </c:ser>
        <c:ser>
          <c:idx val="1"/>
          <c:order val="1"/>
          <c:tx>
            <c:strRef>
              <c:f>Summary!$A$21</c:f>
              <c:strCache>
                <c:ptCount val="1"/>
                <c:pt idx="0">
                  <c:v>MCGL (10)</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Summary!$B$19:$K$19</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Summary!$B$21:$K$21</c:f>
              <c:numCache>
                <c:formatCode>General</c:formatCode>
                <c:ptCount val="10"/>
                <c:pt idx="0">
                  <c:v>7</c:v>
                </c:pt>
                <c:pt idx="1">
                  <c:v>3</c:v>
                </c:pt>
                <c:pt idx="2">
                  <c:v>0</c:v>
                </c:pt>
                <c:pt idx="3">
                  <c:v>1</c:v>
                </c:pt>
                <c:pt idx="4">
                  <c:v>1</c:v>
                </c:pt>
                <c:pt idx="5">
                  <c:v>5</c:v>
                </c:pt>
                <c:pt idx="6">
                  <c:v>4</c:v>
                </c:pt>
                <c:pt idx="7">
                  <c:v>1</c:v>
                </c:pt>
                <c:pt idx="8">
                  <c:v>1</c:v>
                </c:pt>
                <c:pt idx="9">
                  <c:v>2</c:v>
                </c:pt>
              </c:numCache>
            </c:numRef>
          </c:val>
          <c:smooth val="0"/>
          <c:extLst>
            <c:ext xmlns:c16="http://schemas.microsoft.com/office/drawing/2014/chart" uri="{C3380CC4-5D6E-409C-BE32-E72D297353CC}">
              <c16:uniqueId val="{00000001-A2CE-4933-A070-954443B32DF8}"/>
            </c:ext>
          </c:extLst>
        </c:ser>
        <c:dLbls>
          <c:dLblPos val="t"/>
          <c:showLegendKey val="0"/>
          <c:showVal val="1"/>
          <c:showCatName val="0"/>
          <c:showSerName val="0"/>
          <c:showPercent val="0"/>
          <c:showBubbleSize val="0"/>
        </c:dLbls>
        <c:smooth val="0"/>
        <c:axId val="161041680"/>
        <c:axId val="1679436432"/>
      </c:lineChart>
      <c:catAx>
        <c:axId val="16104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436432"/>
        <c:crosses val="autoZero"/>
        <c:auto val="1"/>
        <c:lblAlgn val="ctr"/>
        <c:lblOffset val="100"/>
        <c:noMultiLvlLbl val="0"/>
      </c:catAx>
      <c:valAx>
        <c:axId val="1679436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04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lumMod val="75000"/>
        </a:schemeClr>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Rukungiri quarterly trends for </a:t>
            </a:r>
            <a:r>
              <a:rPr lang="en-US" baseline="0"/>
              <a:t>sepsis related to prenancy</a:t>
            </a:r>
            <a:endParaRPr lang="en-US"/>
          </a:p>
        </c:rich>
      </c:tx>
      <c:layout>
        <c:manualLayout>
          <c:xMode val="edge"/>
          <c:yMode val="edge"/>
          <c:x val="0.21485411198600177"/>
          <c:y val="2.7777873498854216E-2"/>
        </c:manualLayout>
      </c:layout>
      <c:overlay val="0"/>
      <c:spPr>
        <a:noFill/>
        <a:ln w="25400">
          <a:noFill/>
        </a:ln>
      </c:spPr>
    </c:title>
    <c:autoTitleDeleted val="0"/>
    <c:plotArea>
      <c:layout/>
      <c:lineChart>
        <c:grouping val="standard"/>
        <c:varyColors val="0"/>
        <c:ser>
          <c:idx val="0"/>
          <c:order val="0"/>
          <c:tx>
            <c:strRef>
              <c:f>'Summary-2020'!$A$22</c:f>
              <c:strCache>
                <c:ptCount val="1"/>
                <c:pt idx="0">
                  <c:v>District (94)</c:v>
                </c:pt>
              </c:strCache>
            </c:strRef>
          </c:tx>
          <c:spPr>
            <a:ln w="28575" cap="rnd">
              <a:solidFill>
                <a:schemeClr val="accent1"/>
              </a:solidFill>
              <a:round/>
            </a:ln>
            <a:effectLst/>
          </c:spPr>
          <c:marker>
            <c:symbol val="none"/>
          </c:marker>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'Summary-2020'!$B$21:$K$21</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'Summary-2020'!$B$22:$K$22</c:f>
              <c:numCache>
                <c:formatCode>General</c:formatCode>
                <c:ptCount val="10"/>
                <c:pt idx="0">
                  <c:v>2</c:v>
                </c:pt>
                <c:pt idx="1">
                  <c:v>11</c:v>
                </c:pt>
                <c:pt idx="2">
                  <c:v>10</c:v>
                </c:pt>
                <c:pt idx="3">
                  <c:v>12</c:v>
                </c:pt>
                <c:pt idx="4">
                  <c:v>8</c:v>
                </c:pt>
                <c:pt idx="5">
                  <c:v>11</c:v>
                </c:pt>
                <c:pt idx="6">
                  <c:v>10</c:v>
                </c:pt>
                <c:pt idx="7">
                  <c:v>8</c:v>
                </c:pt>
                <c:pt idx="8">
                  <c:v>5</c:v>
                </c:pt>
                <c:pt idx="9">
                  <c:v>5</c:v>
                </c:pt>
              </c:numCache>
            </c:numRef>
          </c:val>
          <c:smooth val="0"/>
          <c:extLst>
            <c:ext xmlns:c16="http://schemas.microsoft.com/office/drawing/2014/chart" uri="{C3380CC4-5D6E-409C-BE32-E72D297353CC}">
              <c16:uniqueId val="{00000000-1E23-4EC7-A654-F9D70B4DB9B8}"/>
            </c:ext>
          </c:extLst>
        </c:ser>
        <c:ser>
          <c:idx val="1"/>
          <c:order val="1"/>
          <c:tx>
            <c:strRef>
              <c:f>'Summary-2020'!$A$23</c:f>
              <c:strCache>
                <c:ptCount val="1"/>
                <c:pt idx="0">
                  <c:v>MCGL sites (10)</c:v>
                </c:pt>
              </c:strCache>
            </c:strRef>
          </c:tx>
          <c:spPr>
            <a:ln w="28575" cap="rnd">
              <a:solidFill>
                <a:schemeClr val="accent2"/>
              </a:solidFill>
              <a:round/>
            </a:ln>
            <a:effectLst/>
          </c:spPr>
          <c:marker>
            <c:symbol val="none"/>
          </c:marker>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'Summary-2020'!$B$21:$K$21</c:f>
              <c:strCache>
                <c:ptCount val="10"/>
                <c:pt idx="0">
                  <c:v>Q1 (Jan-Mar 2020)</c:v>
                </c:pt>
                <c:pt idx="1">
                  <c:v>Q2 (Apr-Jun 2020)</c:v>
                </c:pt>
                <c:pt idx="2">
                  <c:v>Q3 (Jul-Sept 2020)</c:v>
                </c:pt>
                <c:pt idx="3">
                  <c:v>Q4 (Oct-Dec 2020)</c:v>
                </c:pt>
                <c:pt idx="4">
                  <c:v>Q1 (Jan-Mar 2021)</c:v>
                </c:pt>
                <c:pt idx="5">
                  <c:v>Q2 (Apr-Jun 2021)</c:v>
                </c:pt>
                <c:pt idx="6">
                  <c:v>Q3 (Jul-Sept 2021)</c:v>
                </c:pt>
                <c:pt idx="7">
                  <c:v>Q4 (Oct-Dec 2021)</c:v>
                </c:pt>
                <c:pt idx="8">
                  <c:v>Q1 (Jan-Mar 2022)</c:v>
                </c:pt>
                <c:pt idx="9">
                  <c:v>Q2 (Apr-Jun 2022)</c:v>
                </c:pt>
              </c:strCache>
            </c:strRef>
          </c:cat>
          <c:val>
            <c:numRef>
              <c:f>'Summary-2020'!$B$23:$K$23</c:f>
              <c:numCache>
                <c:formatCode>General</c:formatCode>
                <c:ptCount val="10"/>
                <c:pt idx="0">
                  <c:v>5</c:v>
                </c:pt>
                <c:pt idx="1">
                  <c:v>11</c:v>
                </c:pt>
                <c:pt idx="2">
                  <c:v>6</c:v>
                </c:pt>
                <c:pt idx="3">
                  <c:v>7</c:v>
                </c:pt>
                <c:pt idx="4">
                  <c:v>5</c:v>
                </c:pt>
                <c:pt idx="5">
                  <c:v>8</c:v>
                </c:pt>
                <c:pt idx="6">
                  <c:v>7</c:v>
                </c:pt>
                <c:pt idx="7">
                  <c:v>8</c:v>
                </c:pt>
                <c:pt idx="8">
                  <c:v>5</c:v>
                </c:pt>
                <c:pt idx="9">
                  <c:v>2</c:v>
                </c:pt>
              </c:numCache>
            </c:numRef>
          </c:val>
          <c:smooth val="0"/>
          <c:extLst>
            <c:ext xmlns:c16="http://schemas.microsoft.com/office/drawing/2014/chart" uri="{C3380CC4-5D6E-409C-BE32-E72D297353CC}">
              <c16:uniqueId val="{00000001-1E23-4EC7-A654-F9D70B4DB9B8}"/>
            </c:ext>
          </c:extLst>
        </c:ser>
        <c:dLbls>
          <c:showLegendKey val="0"/>
          <c:showVal val="0"/>
          <c:showCatName val="0"/>
          <c:showSerName val="0"/>
          <c:showPercent val="0"/>
          <c:showBubbleSize val="0"/>
        </c:dLbls>
        <c:smooth val="0"/>
        <c:axId val="1679800464"/>
        <c:axId val="1"/>
      </c:lineChart>
      <c:catAx>
        <c:axId val="167980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800464"/>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Gill Sans Infant Std" panose="020B0502020104020203" pitchFamily="34" charset="0"/>
                <a:ea typeface="+mn-ea"/>
                <a:cs typeface="+mn-cs"/>
              </a:defRPr>
            </a:pPr>
            <a:r>
              <a:rPr lang="en-US" sz="1600"/>
              <a:t>Environmental</a:t>
            </a:r>
          </a:p>
          <a:p>
            <a:pPr>
              <a:defRPr sz="1600"/>
            </a:pPr>
            <a:r>
              <a:rPr lang="en-US" sz="1600"/>
              <a:t>Cleaning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title>
    <c:autoTitleDeleted val="0"/>
    <c:plotArea>
      <c:layout>
        <c:manualLayout>
          <c:layoutTarget val="inner"/>
          <c:xMode val="edge"/>
          <c:yMode val="edge"/>
          <c:x val="0.11496428453866157"/>
          <c:y val="0.145117375743682"/>
          <c:w val="0.78052272951710067"/>
          <c:h val="0.73563878560704543"/>
        </c:manualLayout>
      </c:layout>
      <c:areaChart>
        <c:grouping val="percentStacked"/>
        <c:varyColors val="0"/>
        <c:ser>
          <c:idx val="0"/>
          <c:order val="0"/>
          <c:tx>
            <c:strRef>
              <c:f>'ALL-JMP-Beh'!$C$15</c:f>
              <c:strCache>
                <c:ptCount val="1"/>
                <c:pt idx="0">
                  <c:v>Basic Service</c:v>
                </c:pt>
              </c:strCache>
            </c:strRef>
          </c:tx>
          <c:spPr>
            <a:solidFill>
              <a:srgbClr val="289195"/>
            </a:solidFill>
            <a:ln w="25400">
              <a:noFill/>
            </a:ln>
            <a:effectLst>
              <a:outerShdw blurRad="57150" dist="19050" dir="5400000" algn="ctr" rotWithShape="0">
                <a:srgbClr val="000000">
                  <a:alpha val="63000"/>
                </a:srgbClr>
              </a:outerShdw>
            </a:effectLst>
          </c:spPr>
          <c:dLbls>
            <c:dLbl>
              <c:idx val="0"/>
              <c:layout>
                <c:manualLayout>
                  <c:x val="7.2726856252791683E-2"/>
                  <c:y val="-2.9758708425190419E-2"/>
                </c:manualLayout>
              </c:layout>
              <c:showLegendKey val="0"/>
              <c:showVal val="1"/>
              <c:showCatName val="0"/>
              <c:showSerName val="0"/>
              <c:showPercent val="0"/>
              <c:showBubbleSize val="0"/>
              <c:extLst>
                <c:ext xmlns:c15="http://schemas.microsoft.com/office/drawing/2012/chart" uri="{CE6537A1-D6FC-4f65-9D91-7224C49458BB}">
                  <c15:layout>
                    <c:manualLayout>
                      <c:w val="0.42529585677799581"/>
                      <c:h val="7.8141603806927681E-2"/>
                    </c:manualLayout>
                  </c15:layout>
                </c:ext>
                <c:ext xmlns:c16="http://schemas.microsoft.com/office/drawing/2014/chart" uri="{C3380CC4-5D6E-409C-BE32-E72D297353CC}">
                  <c16:uniqueId val="{00000000-8825-449C-BF2A-A63E48B10311}"/>
                </c:ext>
              </c:extLst>
            </c:dLbl>
            <c:dLbl>
              <c:idx val="1"/>
              <c:layout>
                <c:manualLayout>
                  <c:x val="-0.10909028437918762"/>
                  <c:y val="1.9526711555992625E-7"/>
                </c:manualLayout>
              </c:layout>
              <c:showLegendKey val="0"/>
              <c:showVal val="1"/>
              <c:showCatName val="0"/>
              <c:showSerName val="0"/>
              <c:showPercent val="0"/>
              <c:showBubbleSize val="0"/>
              <c:extLst>
                <c:ext xmlns:c15="http://schemas.microsoft.com/office/drawing/2012/chart" uri="{CE6537A1-D6FC-4f65-9D91-7224C49458BB}">
                  <c15:layout>
                    <c:manualLayout>
                      <c:w val="0.29090742501116673"/>
                      <c:h val="0.14140346286702893"/>
                    </c:manualLayout>
                  </c15:layout>
                </c:ext>
                <c:ext xmlns:c16="http://schemas.microsoft.com/office/drawing/2014/chart" uri="{C3380CC4-5D6E-409C-BE32-E72D297353CC}">
                  <c16:uniqueId val="{00000001-8825-449C-BF2A-A63E48B10311}"/>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'ALL-JMP-Beh'!$D$1:$E$2</c:f>
              <c:strCache>
                <c:ptCount val="2"/>
                <c:pt idx="0">
                  <c:v>BL</c:v>
                </c:pt>
                <c:pt idx="1">
                  <c:v>EL</c:v>
                </c:pt>
              </c:strCache>
            </c:strRef>
          </c:cat>
          <c:val>
            <c:numRef>
              <c:f>'ALL-JMP-Beh'!$D$15:$E$15</c:f>
              <c:numCache>
                <c:formatCode>0</c:formatCode>
                <c:ptCount val="2"/>
                <c:pt idx="0">
                  <c:v>19</c:v>
                </c:pt>
                <c:pt idx="1">
                  <c:v>95</c:v>
                </c:pt>
              </c:numCache>
            </c:numRef>
          </c:val>
          <c:extLst>
            <c:ext xmlns:c16="http://schemas.microsoft.com/office/drawing/2014/chart" uri="{C3380CC4-5D6E-409C-BE32-E72D297353CC}">
              <c16:uniqueId val="{00000002-8825-449C-BF2A-A63E48B10311}"/>
            </c:ext>
          </c:extLst>
        </c:ser>
        <c:ser>
          <c:idx val="1"/>
          <c:order val="1"/>
          <c:tx>
            <c:strRef>
              <c:f>'ALL-JMP-Beh'!$C$16</c:f>
              <c:strCache>
                <c:ptCount val="1"/>
                <c:pt idx="0">
                  <c:v>Limited Service</c:v>
                </c:pt>
              </c:strCache>
            </c:strRef>
          </c:tx>
          <c:spPr>
            <a:solidFill>
              <a:srgbClr val="BDD9B2"/>
            </a:solidFill>
            <a:ln w="25400">
              <a:noFill/>
            </a:ln>
            <a:effectLst>
              <a:outerShdw blurRad="57150" dist="19050" dir="5400000" algn="ctr" rotWithShape="0">
                <a:srgbClr val="000000">
                  <a:alpha val="63000"/>
                </a:srgbClr>
              </a:outerShdw>
            </a:effectLst>
          </c:spPr>
          <c:dLbls>
            <c:dLbl>
              <c:idx val="0"/>
              <c:layout>
                <c:manualLayout>
                  <c:x val="3.1169061717204606E-2"/>
                  <c:y val="1.9526711565085458E-7"/>
                </c:manualLayout>
              </c:layout>
              <c:showLegendKey val="0"/>
              <c:showVal val="1"/>
              <c:showCatName val="0"/>
              <c:showSerName val="0"/>
              <c:showPercent val="0"/>
              <c:showBubbleSize val="0"/>
              <c:extLst>
                <c:ext xmlns:c15="http://schemas.microsoft.com/office/drawing/2012/chart" uri="{CE6537A1-D6FC-4f65-9D91-7224C49458BB}">
                  <c15:layout>
                    <c:manualLayout>
                      <c:w val="0.40519248483698217"/>
                      <c:h val="0.14140346286702893"/>
                    </c:manualLayout>
                  </c15:layout>
                </c:ext>
                <c:ext xmlns:c16="http://schemas.microsoft.com/office/drawing/2014/chart" uri="{C3380CC4-5D6E-409C-BE32-E72D297353CC}">
                  <c16:uniqueId val="{00000003-8825-449C-BF2A-A63E48B10311}"/>
                </c:ext>
              </c:extLst>
            </c:dLbl>
            <c:dLbl>
              <c:idx val="1"/>
              <c:layout>
                <c:manualLayout>
                  <c:x val="-0.11428505982581549"/>
                  <c:y val="4.9599800046473573E-3"/>
                </c:manualLayout>
              </c:layout>
              <c:showLegendKey val="0"/>
              <c:showVal val="1"/>
              <c:showCatName val="0"/>
              <c:showSerName val="0"/>
              <c:showPercent val="0"/>
              <c:showBubbleSize val="0"/>
              <c:extLst>
                <c:ext xmlns:c15="http://schemas.microsoft.com/office/drawing/2012/chart" uri="{CE6537A1-D6FC-4f65-9D91-7224C49458BB}">
                  <c15:layout>
                    <c:manualLayout>
                      <c:w val="0.33793691333805637"/>
                      <c:h val="0.15132303234209235"/>
                    </c:manualLayout>
                  </c15:layout>
                </c:ext>
                <c:ext xmlns:c16="http://schemas.microsoft.com/office/drawing/2014/chart" uri="{C3380CC4-5D6E-409C-BE32-E72D297353CC}">
                  <c16:uniqueId val="{00000004-8825-449C-BF2A-A63E48B1031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'ALL-JMP-Beh'!$D$16:$E$16</c:f>
              <c:numCache>
                <c:formatCode>0</c:formatCode>
                <c:ptCount val="2"/>
                <c:pt idx="0">
                  <c:v>57</c:v>
                </c:pt>
                <c:pt idx="1">
                  <c:v>50</c:v>
                </c:pt>
              </c:numCache>
            </c:numRef>
          </c:val>
          <c:extLst>
            <c:ext xmlns:c16="http://schemas.microsoft.com/office/drawing/2014/chart" uri="{C3380CC4-5D6E-409C-BE32-E72D297353CC}">
              <c16:uniqueId val="{00000005-8825-449C-BF2A-A63E48B10311}"/>
            </c:ext>
          </c:extLst>
        </c:ser>
        <c:ser>
          <c:idx val="2"/>
          <c:order val="2"/>
          <c:tx>
            <c:strRef>
              <c:f>'ALL-JMP-Beh'!$C$17</c:f>
              <c:strCache>
                <c:ptCount val="1"/>
                <c:pt idx="0">
                  <c:v>No Service</c:v>
                </c:pt>
              </c:strCache>
            </c:strRef>
          </c:tx>
          <c:spPr>
            <a:solidFill>
              <a:srgbClr val="E5E5E5"/>
            </a:solidFill>
            <a:ln w="25400">
              <a:noFill/>
            </a:ln>
            <a:effectLst>
              <a:outerShdw blurRad="57150" dist="19050" dir="5400000" algn="ctr" rotWithShape="0">
                <a:srgbClr val="000000">
                  <a:alpha val="63000"/>
                </a:srgbClr>
              </a:outerShdw>
            </a:effectLst>
          </c:spPr>
          <c:dLbls>
            <c:dLbl>
              <c:idx val="0"/>
              <c:layout>
                <c:manualLayout>
                  <c:x val="6.2337305359535723E-2"/>
                  <c:y val="1.9526711565085458E-7"/>
                </c:manualLayout>
              </c:layout>
              <c:showLegendKey val="0"/>
              <c:showVal val="1"/>
              <c:showCatName val="0"/>
              <c:showSerName val="0"/>
              <c:showPercent val="0"/>
              <c:showBubbleSize val="0"/>
              <c:extLst>
                <c:ext xmlns:c15="http://schemas.microsoft.com/office/drawing/2012/chart" uri="{CE6537A1-D6FC-4f65-9D91-7224C49458BB}">
                  <c15:layout>
                    <c:manualLayout>
                      <c:w val="0.41558203573023816"/>
                      <c:h val="0.14140346286702893"/>
                    </c:manualLayout>
                  </c15:layout>
                </c:ext>
                <c:ext xmlns:c16="http://schemas.microsoft.com/office/drawing/2014/chart" uri="{C3380CC4-5D6E-409C-BE32-E72D297353CC}">
                  <c16:uniqueId val="{00000006-8825-449C-BF2A-A63E48B10311}"/>
                </c:ext>
              </c:extLst>
            </c:dLbl>
            <c:dLbl>
              <c:idx val="1"/>
              <c:layout>
                <c:manualLayout>
                  <c:x val="-4.6752979019651891E-2"/>
                  <c:y val="4.9599800046473122E-3"/>
                </c:manualLayout>
              </c:layout>
              <c:showLegendKey val="0"/>
              <c:showVal val="1"/>
              <c:showCatName val="0"/>
              <c:showSerName val="0"/>
              <c:showPercent val="0"/>
              <c:showBubbleSize val="0"/>
              <c:extLst>
                <c:ext xmlns:c15="http://schemas.microsoft.com/office/drawing/2012/chart" uri="{CE6537A1-D6FC-4f65-9D91-7224C49458BB}">
                  <c15:layout>
                    <c:manualLayout>
                      <c:w val="0.36910556601782424"/>
                      <c:h val="0.15628281707962405"/>
                    </c:manualLayout>
                  </c15:layout>
                </c:ext>
                <c:ext xmlns:c16="http://schemas.microsoft.com/office/drawing/2014/chart" uri="{C3380CC4-5D6E-409C-BE32-E72D297353CC}">
                  <c16:uniqueId val="{00000007-8825-449C-BF2A-A63E48B1031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'ALL-JMP-Beh'!$D$17:$E$17</c:f>
              <c:numCache>
                <c:formatCode>0</c:formatCode>
                <c:ptCount val="2"/>
                <c:pt idx="0">
                  <c:v>76</c:v>
                </c:pt>
                <c:pt idx="1">
                  <c:v>7</c:v>
                </c:pt>
              </c:numCache>
            </c:numRef>
          </c:val>
          <c:extLst>
            <c:ext xmlns:c16="http://schemas.microsoft.com/office/drawing/2014/chart" uri="{C3380CC4-5D6E-409C-BE32-E72D297353CC}">
              <c16:uniqueId val="{00000008-8825-449C-BF2A-A63E48B10311}"/>
            </c:ext>
          </c:extLst>
        </c:ser>
        <c:dLbls>
          <c:showLegendKey val="0"/>
          <c:showVal val="1"/>
          <c:showCatName val="0"/>
          <c:showSerName val="0"/>
          <c:showPercent val="0"/>
          <c:showBubbleSize val="0"/>
        </c:dLbls>
        <c:axId val="1925068512"/>
        <c:axId val="1925071424"/>
      </c:areaChart>
      <c:catAx>
        <c:axId val="19250685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crossAx val="1925071424"/>
        <c:crosses val="autoZero"/>
        <c:auto val="1"/>
        <c:lblAlgn val="ctr"/>
        <c:lblOffset val="100"/>
        <c:noMultiLvlLbl val="0"/>
      </c:catAx>
      <c:valAx>
        <c:axId val="19250714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25068512"/>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Gill Sans Infant Std" panose="020B0502020104020203" pitchFamily="34" charset="0"/>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2000" b="1" i="0" u="none" strike="noStrike" kern="1200" baseline="0">
                <a:solidFill>
                  <a:schemeClr val="tx1">
                    <a:lumMod val="65000"/>
                    <a:lumOff val="35000"/>
                  </a:schemeClr>
                </a:solidFill>
                <a:latin typeface="Gill Sans Infant Std" panose="020B0502020104020203" pitchFamily="34" charset="0"/>
                <a:ea typeface="+mn-ea"/>
                <a:cs typeface="+mn-cs"/>
              </a:defRPr>
            </a:pPr>
            <a:r>
              <a:rPr lang="en-US" sz="2000"/>
              <a:t>Water	</a:t>
            </a:r>
          </a:p>
        </c:rich>
      </c:tx>
      <c:layout>
        <c:manualLayout>
          <c:xMode val="edge"/>
          <c:yMode val="edge"/>
          <c:x val="0.28675932424949563"/>
          <c:y val="3.7402204455167488E-2"/>
        </c:manualLayout>
      </c:layout>
      <c:overlay val="0"/>
      <c:spPr>
        <a:noFill/>
        <a:ln>
          <a:noFill/>
        </a:ln>
        <a:effectLst/>
      </c:spPr>
      <c:txPr>
        <a:bodyPr rot="0" spcFirstLastPara="1" vertOverflow="ellipsis" vert="horz" wrap="square" anchor="ctr" anchorCtr="1"/>
        <a:lstStyle/>
        <a:p>
          <a:pPr algn="ctr">
            <a:defRPr sz="2000" b="1"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title>
    <c:autoTitleDeleted val="0"/>
    <c:plotArea>
      <c:layout>
        <c:manualLayout>
          <c:layoutTarget val="inner"/>
          <c:xMode val="edge"/>
          <c:yMode val="edge"/>
          <c:x val="0.11496428453866157"/>
          <c:y val="0.13916534210484999"/>
          <c:w val="0.78052272951710067"/>
          <c:h val="0.74357725188982926"/>
        </c:manualLayout>
      </c:layout>
      <c:areaChart>
        <c:grouping val="percentStacked"/>
        <c:varyColors val="0"/>
        <c:ser>
          <c:idx val="0"/>
          <c:order val="0"/>
          <c:tx>
            <c:strRef>
              <c:f>'ALL-JMP-Beh'!$C$3</c:f>
              <c:strCache>
                <c:ptCount val="1"/>
                <c:pt idx="0">
                  <c:v>Basic Service</c:v>
                </c:pt>
              </c:strCache>
            </c:strRef>
          </c:tx>
          <c:spPr>
            <a:solidFill>
              <a:srgbClr val="289195"/>
            </a:solidFill>
            <a:ln>
              <a:noFill/>
            </a:ln>
            <a:effectLst>
              <a:outerShdw blurRad="57150" dist="19050" dir="5400000" algn="ctr" rotWithShape="0">
                <a:srgbClr val="000000">
                  <a:alpha val="63000"/>
                </a:srgbClr>
              </a:outerShdw>
            </a:effectLst>
          </c:spPr>
          <c:dLbls>
            <c:dLbl>
              <c:idx val="0"/>
              <c:layout>
                <c:manualLayout>
                  <c:x val="6.9224449258171006E-2"/>
                  <c:y val="1.4637610465245303E-2"/>
                </c:manualLayout>
              </c:layout>
              <c:showLegendKey val="0"/>
              <c:showVal val="1"/>
              <c:showCatName val="0"/>
              <c:showSerName val="0"/>
              <c:showPercent val="0"/>
              <c:showBubbleSize val="0"/>
              <c:extLst>
                <c:ext xmlns:c15="http://schemas.microsoft.com/office/drawing/2012/chart" uri="{CE6537A1-D6FC-4f65-9D91-7224C49458BB}">
                  <c15:layout>
                    <c:manualLayout>
                      <c:w val="0.34960612580761319"/>
                      <c:h val="7.0249999999999993E-2"/>
                    </c:manualLayout>
                  </c15:layout>
                </c:ext>
                <c:ext xmlns:c16="http://schemas.microsoft.com/office/drawing/2014/chart" uri="{C3380CC4-5D6E-409C-BE32-E72D297353CC}">
                  <c16:uniqueId val="{00000000-0BA0-4467-A003-8A6AD7F7F1CC}"/>
                </c:ext>
              </c:extLst>
            </c:dLbl>
            <c:dLbl>
              <c:idx val="1"/>
              <c:layout>
                <c:manualLayout>
                  <c:x val="-9.0898592232449102E-2"/>
                  <c:y val="-6.0553817662342413E-3"/>
                </c:manualLayout>
              </c:layout>
              <c:showLegendKey val="0"/>
              <c:showVal val="1"/>
              <c:showCatName val="0"/>
              <c:showSerName val="0"/>
              <c:showPercent val="0"/>
              <c:showBubbleSize val="0"/>
              <c:extLst>
                <c:ext xmlns:c15="http://schemas.microsoft.com/office/drawing/2012/chart" uri="{CE6537A1-D6FC-4f65-9D91-7224C49458BB}">
                  <c15:layout>
                    <c:manualLayout>
                      <c:w val="0.31299197495818692"/>
                      <c:h val="7.0249999999999993E-2"/>
                    </c:manualLayout>
                  </c15:layout>
                </c:ext>
                <c:ext xmlns:c16="http://schemas.microsoft.com/office/drawing/2014/chart" uri="{C3380CC4-5D6E-409C-BE32-E72D297353CC}">
                  <c16:uniqueId val="{00000001-0BA0-4467-A003-8A6AD7F7F1CC}"/>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'ALL-JMP-Beh'!$D$1:$E$2</c:f>
              <c:strCache>
                <c:ptCount val="2"/>
                <c:pt idx="0">
                  <c:v>BL</c:v>
                </c:pt>
                <c:pt idx="1">
                  <c:v>EL</c:v>
                </c:pt>
              </c:strCache>
            </c:strRef>
          </c:cat>
          <c:val>
            <c:numRef>
              <c:f>'ALL-JMP-Beh'!$D$3:$E$3</c:f>
              <c:numCache>
                <c:formatCode>0</c:formatCode>
                <c:ptCount val="2"/>
                <c:pt idx="0">
                  <c:v>114</c:v>
                </c:pt>
                <c:pt idx="1">
                  <c:v>140</c:v>
                </c:pt>
              </c:numCache>
            </c:numRef>
          </c:val>
          <c:extLst>
            <c:ext xmlns:c16="http://schemas.microsoft.com/office/drawing/2014/chart" uri="{C3380CC4-5D6E-409C-BE32-E72D297353CC}">
              <c16:uniqueId val="{00000002-0BA0-4467-A003-8A6AD7F7F1CC}"/>
            </c:ext>
          </c:extLst>
        </c:ser>
        <c:ser>
          <c:idx val="1"/>
          <c:order val="1"/>
          <c:tx>
            <c:strRef>
              <c:f>'ALL-JMP-Beh'!$C$4</c:f>
              <c:strCache>
                <c:ptCount val="1"/>
                <c:pt idx="0">
                  <c:v>Limited Service</c:v>
                </c:pt>
              </c:strCache>
            </c:strRef>
          </c:tx>
          <c:spPr>
            <a:solidFill>
              <a:srgbClr val="BDD9B2"/>
            </a:solidFill>
            <a:ln>
              <a:noFill/>
            </a:ln>
            <a:effectLst>
              <a:outerShdw blurRad="57150" dist="19050" dir="5400000" algn="ctr" rotWithShape="0">
                <a:srgbClr val="000000">
                  <a:alpha val="63000"/>
                </a:srgbClr>
              </a:outerShdw>
            </a:effectLst>
          </c:spPr>
          <c:dLbls>
            <c:dLbl>
              <c:idx val="0"/>
              <c:layout>
                <c:manualLayout>
                  <c:x val="5.2707968660550331E-2"/>
                  <c:y val="2.1643768974740668E-3"/>
                </c:manualLayout>
              </c:layout>
              <c:showLegendKey val="0"/>
              <c:showVal val="1"/>
              <c:showCatName val="0"/>
              <c:showSerName val="0"/>
              <c:showPercent val="0"/>
              <c:showBubbleSize val="0"/>
              <c:extLst>
                <c:ext xmlns:c15="http://schemas.microsoft.com/office/drawing/2012/chart" uri="{CE6537A1-D6FC-4f65-9D91-7224C49458BB}">
                  <c15:layout>
                    <c:manualLayout>
                      <c:w val="0.38053342769676424"/>
                      <c:h val="7.4404791115002075E-2"/>
                    </c:manualLayout>
                  </c15:layout>
                </c:ext>
                <c:ext xmlns:c16="http://schemas.microsoft.com/office/drawing/2014/chart" uri="{C3380CC4-5D6E-409C-BE32-E72D297353CC}">
                  <c16:uniqueId val="{00000003-0BA0-4467-A003-8A6AD7F7F1CC}"/>
                </c:ext>
              </c:extLst>
            </c:dLbl>
            <c:dLbl>
              <c:idx val="1"/>
              <c:layout>
                <c:manualLayout>
                  <c:x val="-8.3216335580900025E-2"/>
                  <c:y val="2.946537627914283E-3"/>
                </c:manualLayout>
              </c:layout>
              <c:showLegendKey val="0"/>
              <c:showVal val="1"/>
              <c:showCatName val="0"/>
              <c:showSerName val="0"/>
              <c:showPercent val="0"/>
              <c:showBubbleSize val="0"/>
              <c:extLst>
                <c:ext xmlns:c15="http://schemas.microsoft.com/office/drawing/2012/chart" uri="{CE6537A1-D6FC-4f65-9D91-7224C49458BB}">
                  <c15:layout>
                    <c:manualLayout>
                      <c:w val="0.27094456697060471"/>
                      <c:h val="0.11675169417056143"/>
                    </c:manualLayout>
                  </c15:layout>
                </c:ext>
                <c:ext xmlns:c16="http://schemas.microsoft.com/office/drawing/2014/chart" uri="{C3380CC4-5D6E-409C-BE32-E72D297353CC}">
                  <c16:uniqueId val="{00000004-0BA0-4467-A003-8A6AD7F7F1CC}"/>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'ALL-JMP-Beh'!$D$4:$E$4</c:f>
              <c:numCache>
                <c:formatCode>0</c:formatCode>
                <c:ptCount val="2"/>
                <c:pt idx="0">
                  <c:v>25</c:v>
                </c:pt>
                <c:pt idx="1">
                  <c:v>4</c:v>
                </c:pt>
              </c:numCache>
            </c:numRef>
          </c:val>
          <c:extLst>
            <c:ext xmlns:c16="http://schemas.microsoft.com/office/drawing/2014/chart" uri="{C3380CC4-5D6E-409C-BE32-E72D297353CC}">
              <c16:uniqueId val="{00000005-0BA0-4467-A003-8A6AD7F7F1CC}"/>
            </c:ext>
          </c:extLst>
        </c:ser>
        <c:ser>
          <c:idx val="2"/>
          <c:order val="2"/>
          <c:tx>
            <c:strRef>
              <c:f>'ALL-JMP-Beh'!$C$5</c:f>
              <c:strCache>
                <c:ptCount val="1"/>
                <c:pt idx="0">
                  <c:v>No Service</c:v>
                </c:pt>
              </c:strCache>
            </c:strRef>
          </c:tx>
          <c:spPr>
            <a:solidFill>
              <a:srgbClr val="E5E5E5"/>
            </a:solidFill>
            <a:ln>
              <a:noFill/>
            </a:ln>
            <a:effectLst>
              <a:outerShdw blurRad="57150" dist="19050" dir="5400000" algn="ctr" rotWithShape="0">
                <a:srgbClr val="000000">
                  <a:alpha val="63000"/>
                </a:srgbClr>
              </a:outerShdw>
            </a:effectLst>
          </c:spPr>
          <c:dLbls>
            <c:dLbl>
              <c:idx val="0"/>
              <c:layout>
                <c:manualLayout>
                  <c:x val="0.13683906278239583"/>
                  <c:y val="0"/>
                </c:manualLayout>
              </c:layout>
              <c:showLegendKey val="0"/>
              <c:showVal val="1"/>
              <c:showCatName val="0"/>
              <c:showSerName val="0"/>
              <c:showPercent val="0"/>
              <c:showBubbleSize val="0"/>
              <c:extLst>
                <c:ext xmlns:c15="http://schemas.microsoft.com/office/drawing/2012/chart" uri="{CE6537A1-D6FC-4f65-9D91-7224C49458BB}">
                  <c15:layout>
                    <c:manualLayout>
                      <c:w val="0.27971856836953196"/>
                      <c:h val="0.14122597864976891"/>
                    </c:manualLayout>
                  </c15:layout>
                </c:ext>
                <c:ext xmlns:c16="http://schemas.microsoft.com/office/drawing/2014/chart" uri="{C3380CC4-5D6E-409C-BE32-E72D297353CC}">
                  <c16:uniqueId val="{00000006-0BA0-4467-A003-8A6AD7F7F1CC}"/>
                </c:ext>
              </c:extLst>
            </c:dLbl>
            <c:dLbl>
              <c:idx val="1"/>
              <c:layout>
                <c:manualLayout>
                  <c:x val="-0.10631834403997145"/>
                  <c:y val="-4.5407103336684389E-17"/>
                </c:manualLayout>
              </c:layout>
              <c:showLegendKey val="0"/>
              <c:showVal val="1"/>
              <c:showCatName val="0"/>
              <c:showSerName val="0"/>
              <c:showPercent val="0"/>
              <c:showBubbleSize val="0"/>
              <c:extLst>
                <c:ext xmlns:c15="http://schemas.microsoft.com/office/drawing/2012/chart" uri="{CE6537A1-D6FC-4f65-9D91-7224C49458BB}">
                  <c15:layout>
                    <c:manualLayout>
                      <c:w val="0.26334740491485675"/>
                      <c:h val="0.14122597864976891"/>
                    </c:manualLayout>
                  </c15:layout>
                </c:ext>
                <c:ext xmlns:c16="http://schemas.microsoft.com/office/drawing/2014/chart" uri="{C3380CC4-5D6E-409C-BE32-E72D297353CC}">
                  <c16:uniqueId val="{00000007-0BA0-4467-A003-8A6AD7F7F1CC}"/>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Infant Std"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'ALL-JMP-Beh'!$D$1:$E$2</c:f>
              <c:strCache>
                <c:ptCount val="2"/>
                <c:pt idx="0">
                  <c:v>BL</c:v>
                </c:pt>
                <c:pt idx="1">
                  <c:v>EL</c:v>
                </c:pt>
              </c:strCache>
            </c:strRef>
          </c:cat>
          <c:val>
            <c:numRef>
              <c:f>'ALL-JMP-Beh'!$D$5:$E$5</c:f>
              <c:numCache>
                <c:formatCode>0</c:formatCode>
                <c:ptCount val="2"/>
                <c:pt idx="0">
                  <c:v>13</c:v>
                </c:pt>
                <c:pt idx="1">
                  <c:v>8</c:v>
                </c:pt>
              </c:numCache>
            </c:numRef>
          </c:val>
          <c:extLst>
            <c:ext xmlns:c16="http://schemas.microsoft.com/office/drawing/2014/chart" uri="{C3380CC4-5D6E-409C-BE32-E72D297353CC}">
              <c16:uniqueId val="{00000008-0BA0-4467-A003-8A6AD7F7F1CC}"/>
            </c:ext>
          </c:extLst>
        </c:ser>
        <c:dLbls>
          <c:showLegendKey val="0"/>
          <c:showVal val="1"/>
          <c:showCatName val="0"/>
          <c:showSerName val="0"/>
          <c:showPercent val="0"/>
          <c:showBubbleSize val="0"/>
        </c:dLbls>
        <c:axId val="1925068512"/>
        <c:axId val="1925071424"/>
      </c:areaChart>
      <c:catAx>
        <c:axId val="19250685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Infant Std" panose="020B0502020104020203" pitchFamily="34" charset="0"/>
                <a:ea typeface="+mn-ea"/>
                <a:cs typeface="+mn-cs"/>
              </a:defRPr>
            </a:pPr>
            <a:endParaRPr lang="en-US"/>
          </a:p>
        </c:txPr>
        <c:crossAx val="1925071424"/>
        <c:crosses val="autoZero"/>
        <c:auto val="1"/>
        <c:lblAlgn val="ctr"/>
        <c:lblOffset val="100"/>
        <c:noMultiLvlLbl val="0"/>
      </c:catAx>
      <c:valAx>
        <c:axId val="19250714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25068512"/>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Gill Sans Infant Std" panose="020B050202010402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0CE914-6D4C-4D55-B864-9AE034EF543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C594488-D361-4000-AD5A-567DAC3DB3C7}">
      <dgm:prSet/>
      <dgm:spPr/>
      <dgm:t>
        <a:bodyPr/>
        <a:lstStyle/>
        <a:p>
          <a:r>
            <a:rPr lang="en-US" dirty="0"/>
            <a:t>Govts do not function without data. Data is the key for advocacy at all levels.</a:t>
          </a:r>
        </a:p>
      </dgm:t>
    </dgm:pt>
    <dgm:pt modelId="{6E367103-864C-483F-9869-7C1B2515D10C}" type="parTrans" cxnId="{05562910-AC3C-4EDB-87D9-9CBC23706F4E}">
      <dgm:prSet/>
      <dgm:spPr/>
      <dgm:t>
        <a:bodyPr/>
        <a:lstStyle/>
        <a:p>
          <a:endParaRPr lang="en-US"/>
        </a:p>
      </dgm:t>
    </dgm:pt>
    <dgm:pt modelId="{CA9FC384-E680-4D59-B6C1-249319EE3743}" type="sibTrans" cxnId="{05562910-AC3C-4EDB-87D9-9CBC23706F4E}">
      <dgm:prSet/>
      <dgm:spPr/>
      <dgm:t>
        <a:bodyPr/>
        <a:lstStyle/>
        <a:p>
          <a:endParaRPr lang="en-US"/>
        </a:p>
      </dgm:t>
    </dgm:pt>
    <dgm:pt modelId="{E18C956B-4F0F-4C86-AFEC-F57EFC5AEF3E}">
      <dgm:prSet/>
      <dgm:spPr/>
      <dgm:t>
        <a:bodyPr/>
        <a:lstStyle/>
        <a:p>
          <a:r>
            <a:rPr lang="en-US"/>
            <a:t>With planning to report JMP, it’s a chance to also consider additional indicators for specific WASH and IPC needs of different health programmes i.e. RMNCH, COVID, EPI etc.</a:t>
          </a:r>
        </a:p>
      </dgm:t>
    </dgm:pt>
    <dgm:pt modelId="{19306BCF-DE5A-4150-8F24-8EDC9AB8CE47}" type="parTrans" cxnId="{8E9C77CC-C383-4EEF-9A65-D05539133C73}">
      <dgm:prSet/>
      <dgm:spPr/>
      <dgm:t>
        <a:bodyPr/>
        <a:lstStyle/>
        <a:p>
          <a:endParaRPr lang="en-US"/>
        </a:p>
      </dgm:t>
    </dgm:pt>
    <dgm:pt modelId="{C84E85E9-3C70-4BBC-A011-EC6843BCC84E}" type="sibTrans" cxnId="{8E9C77CC-C383-4EEF-9A65-D05539133C73}">
      <dgm:prSet/>
      <dgm:spPr/>
      <dgm:t>
        <a:bodyPr/>
        <a:lstStyle/>
        <a:p>
          <a:endParaRPr lang="en-US"/>
        </a:p>
      </dgm:t>
    </dgm:pt>
    <dgm:pt modelId="{E5F5C79E-E7AE-4D04-B64E-B720D2E537D8}">
      <dgm:prSet/>
      <dgm:spPr/>
      <dgm:t>
        <a:bodyPr/>
        <a:lstStyle/>
        <a:p>
          <a:r>
            <a:rPr lang="en-US"/>
            <a:t>stakeholder consultations at federal, provincial and territories should be central in approach.  </a:t>
          </a:r>
        </a:p>
      </dgm:t>
    </dgm:pt>
    <dgm:pt modelId="{BDC08251-29E3-4ACE-80EC-EA2D7A4B5A0A}" type="parTrans" cxnId="{C6BAF09E-80EC-4BAF-A813-05FEA997B1E0}">
      <dgm:prSet/>
      <dgm:spPr/>
      <dgm:t>
        <a:bodyPr/>
        <a:lstStyle/>
        <a:p>
          <a:endParaRPr lang="en-US"/>
        </a:p>
      </dgm:t>
    </dgm:pt>
    <dgm:pt modelId="{F28137EB-C7C6-4045-918A-07EDCABBD15D}" type="sibTrans" cxnId="{C6BAF09E-80EC-4BAF-A813-05FEA997B1E0}">
      <dgm:prSet/>
      <dgm:spPr/>
      <dgm:t>
        <a:bodyPr/>
        <a:lstStyle/>
        <a:p>
          <a:endParaRPr lang="en-US"/>
        </a:p>
      </dgm:t>
    </dgm:pt>
    <dgm:pt modelId="{F23354DA-49DC-4E52-BFC8-C8F399E6E368}" type="pres">
      <dgm:prSet presAssocID="{0B0CE914-6D4C-4D55-B864-9AE034EF5438}" presName="vert0" presStyleCnt="0">
        <dgm:presLayoutVars>
          <dgm:dir/>
          <dgm:animOne val="branch"/>
          <dgm:animLvl val="lvl"/>
        </dgm:presLayoutVars>
      </dgm:prSet>
      <dgm:spPr/>
    </dgm:pt>
    <dgm:pt modelId="{24073B76-931B-4E7A-85B1-34400B64F15E}" type="pres">
      <dgm:prSet presAssocID="{FC594488-D361-4000-AD5A-567DAC3DB3C7}" presName="thickLine" presStyleLbl="alignNode1" presStyleIdx="0" presStyleCnt="3"/>
      <dgm:spPr/>
    </dgm:pt>
    <dgm:pt modelId="{EE629F12-C2A5-473F-B8E0-5318E516438E}" type="pres">
      <dgm:prSet presAssocID="{FC594488-D361-4000-AD5A-567DAC3DB3C7}" presName="horz1" presStyleCnt="0"/>
      <dgm:spPr/>
    </dgm:pt>
    <dgm:pt modelId="{E1B70CF1-4D7F-4597-9FF6-5DE71AB9A90D}" type="pres">
      <dgm:prSet presAssocID="{FC594488-D361-4000-AD5A-567DAC3DB3C7}" presName="tx1" presStyleLbl="revTx" presStyleIdx="0" presStyleCnt="3"/>
      <dgm:spPr/>
    </dgm:pt>
    <dgm:pt modelId="{46E01095-871F-4D76-A49E-DCB912421611}" type="pres">
      <dgm:prSet presAssocID="{FC594488-D361-4000-AD5A-567DAC3DB3C7}" presName="vert1" presStyleCnt="0"/>
      <dgm:spPr/>
    </dgm:pt>
    <dgm:pt modelId="{4FA4F0FC-6EFB-49C8-8360-CBDFF797F1BD}" type="pres">
      <dgm:prSet presAssocID="{E18C956B-4F0F-4C86-AFEC-F57EFC5AEF3E}" presName="thickLine" presStyleLbl="alignNode1" presStyleIdx="1" presStyleCnt="3"/>
      <dgm:spPr/>
    </dgm:pt>
    <dgm:pt modelId="{7EBCD022-2AF9-403C-9836-369DB12B3990}" type="pres">
      <dgm:prSet presAssocID="{E18C956B-4F0F-4C86-AFEC-F57EFC5AEF3E}" presName="horz1" presStyleCnt="0"/>
      <dgm:spPr/>
    </dgm:pt>
    <dgm:pt modelId="{8FAE7BE1-576E-4374-983F-2D71D7FCF279}" type="pres">
      <dgm:prSet presAssocID="{E18C956B-4F0F-4C86-AFEC-F57EFC5AEF3E}" presName="tx1" presStyleLbl="revTx" presStyleIdx="1" presStyleCnt="3"/>
      <dgm:spPr/>
    </dgm:pt>
    <dgm:pt modelId="{DA1FB253-54AA-476C-88C5-37CE2E585212}" type="pres">
      <dgm:prSet presAssocID="{E18C956B-4F0F-4C86-AFEC-F57EFC5AEF3E}" presName="vert1" presStyleCnt="0"/>
      <dgm:spPr/>
    </dgm:pt>
    <dgm:pt modelId="{87DD2E17-2CCA-4197-A542-C6255BE1C9B7}" type="pres">
      <dgm:prSet presAssocID="{E5F5C79E-E7AE-4D04-B64E-B720D2E537D8}" presName="thickLine" presStyleLbl="alignNode1" presStyleIdx="2" presStyleCnt="3"/>
      <dgm:spPr/>
    </dgm:pt>
    <dgm:pt modelId="{004F19F1-9502-4BDF-9B4A-023B5554322A}" type="pres">
      <dgm:prSet presAssocID="{E5F5C79E-E7AE-4D04-B64E-B720D2E537D8}" presName="horz1" presStyleCnt="0"/>
      <dgm:spPr/>
    </dgm:pt>
    <dgm:pt modelId="{01E7329E-5DB2-48DE-9FA5-48EF38F75A70}" type="pres">
      <dgm:prSet presAssocID="{E5F5C79E-E7AE-4D04-B64E-B720D2E537D8}" presName="tx1" presStyleLbl="revTx" presStyleIdx="2" presStyleCnt="3"/>
      <dgm:spPr/>
    </dgm:pt>
    <dgm:pt modelId="{99FB1A23-4912-48F1-AB14-5DD7E8A0B13B}" type="pres">
      <dgm:prSet presAssocID="{E5F5C79E-E7AE-4D04-B64E-B720D2E537D8}" presName="vert1" presStyleCnt="0"/>
      <dgm:spPr/>
    </dgm:pt>
  </dgm:ptLst>
  <dgm:cxnLst>
    <dgm:cxn modelId="{05562910-AC3C-4EDB-87D9-9CBC23706F4E}" srcId="{0B0CE914-6D4C-4D55-B864-9AE034EF5438}" destId="{FC594488-D361-4000-AD5A-567DAC3DB3C7}" srcOrd="0" destOrd="0" parTransId="{6E367103-864C-483F-9869-7C1B2515D10C}" sibTransId="{CA9FC384-E680-4D59-B6C1-249319EE3743}"/>
    <dgm:cxn modelId="{B05B6E7F-3412-47DC-B845-026AA8BD8E9E}" type="presOf" srcId="{0B0CE914-6D4C-4D55-B864-9AE034EF5438}" destId="{F23354DA-49DC-4E52-BFC8-C8F399E6E368}" srcOrd="0" destOrd="0" presId="urn:microsoft.com/office/officeart/2008/layout/LinedList"/>
    <dgm:cxn modelId="{B02CC887-444C-48F7-B699-C033A1B4CA02}" type="presOf" srcId="{FC594488-D361-4000-AD5A-567DAC3DB3C7}" destId="{E1B70CF1-4D7F-4597-9FF6-5DE71AB9A90D}" srcOrd="0" destOrd="0" presId="urn:microsoft.com/office/officeart/2008/layout/LinedList"/>
    <dgm:cxn modelId="{C6BAF09E-80EC-4BAF-A813-05FEA997B1E0}" srcId="{0B0CE914-6D4C-4D55-B864-9AE034EF5438}" destId="{E5F5C79E-E7AE-4D04-B64E-B720D2E537D8}" srcOrd="2" destOrd="0" parTransId="{BDC08251-29E3-4ACE-80EC-EA2D7A4B5A0A}" sibTransId="{F28137EB-C7C6-4045-918A-07EDCABBD15D}"/>
    <dgm:cxn modelId="{8E9C77CC-C383-4EEF-9A65-D05539133C73}" srcId="{0B0CE914-6D4C-4D55-B864-9AE034EF5438}" destId="{E18C956B-4F0F-4C86-AFEC-F57EFC5AEF3E}" srcOrd="1" destOrd="0" parTransId="{19306BCF-DE5A-4150-8F24-8EDC9AB8CE47}" sibTransId="{C84E85E9-3C70-4BBC-A011-EC6843BCC84E}"/>
    <dgm:cxn modelId="{D471F7DC-F7C7-48B6-8E12-61B4E17AEEE3}" type="presOf" srcId="{E5F5C79E-E7AE-4D04-B64E-B720D2E537D8}" destId="{01E7329E-5DB2-48DE-9FA5-48EF38F75A70}" srcOrd="0" destOrd="0" presId="urn:microsoft.com/office/officeart/2008/layout/LinedList"/>
    <dgm:cxn modelId="{09FE0DEB-E612-4B20-A4A2-1637445325EC}" type="presOf" srcId="{E18C956B-4F0F-4C86-AFEC-F57EFC5AEF3E}" destId="{8FAE7BE1-576E-4374-983F-2D71D7FCF279}" srcOrd="0" destOrd="0" presId="urn:microsoft.com/office/officeart/2008/layout/LinedList"/>
    <dgm:cxn modelId="{7600B755-7CEC-43CE-9EAE-EABF2D7EA5FA}" type="presParOf" srcId="{F23354DA-49DC-4E52-BFC8-C8F399E6E368}" destId="{24073B76-931B-4E7A-85B1-34400B64F15E}" srcOrd="0" destOrd="0" presId="urn:microsoft.com/office/officeart/2008/layout/LinedList"/>
    <dgm:cxn modelId="{3185A6D8-B9B7-40A4-8EFC-37B7D578907C}" type="presParOf" srcId="{F23354DA-49DC-4E52-BFC8-C8F399E6E368}" destId="{EE629F12-C2A5-473F-B8E0-5318E516438E}" srcOrd="1" destOrd="0" presId="urn:microsoft.com/office/officeart/2008/layout/LinedList"/>
    <dgm:cxn modelId="{3846BFBC-4317-4EC9-B9F9-AACC18F09249}" type="presParOf" srcId="{EE629F12-C2A5-473F-B8E0-5318E516438E}" destId="{E1B70CF1-4D7F-4597-9FF6-5DE71AB9A90D}" srcOrd="0" destOrd="0" presId="urn:microsoft.com/office/officeart/2008/layout/LinedList"/>
    <dgm:cxn modelId="{15CA2B9F-F8C9-44D9-8A5C-2F377C2F5A29}" type="presParOf" srcId="{EE629F12-C2A5-473F-B8E0-5318E516438E}" destId="{46E01095-871F-4D76-A49E-DCB912421611}" srcOrd="1" destOrd="0" presId="urn:microsoft.com/office/officeart/2008/layout/LinedList"/>
    <dgm:cxn modelId="{7265D7D2-B063-4EE3-B5C0-1C724211920E}" type="presParOf" srcId="{F23354DA-49DC-4E52-BFC8-C8F399E6E368}" destId="{4FA4F0FC-6EFB-49C8-8360-CBDFF797F1BD}" srcOrd="2" destOrd="0" presId="urn:microsoft.com/office/officeart/2008/layout/LinedList"/>
    <dgm:cxn modelId="{5A831E81-482B-46C5-8034-C82FADE5BE25}" type="presParOf" srcId="{F23354DA-49DC-4E52-BFC8-C8F399E6E368}" destId="{7EBCD022-2AF9-403C-9836-369DB12B3990}" srcOrd="3" destOrd="0" presId="urn:microsoft.com/office/officeart/2008/layout/LinedList"/>
    <dgm:cxn modelId="{4CFC6785-C048-40BB-A369-2E9F6855222D}" type="presParOf" srcId="{7EBCD022-2AF9-403C-9836-369DB12B3990}" destId="{8FAE7BE1-576E-4374-983F-2D71D7FCF279}" srcOrd="0" destOrd="0" presId="urn:microsoft.com/office/officeart/2008/layout/LinedList"/>
    <dgm:cxn modelId="{969BB143-9FD8-4D11-9BE0-0409FF39D84C}" type="presParOf" srcId="{7EBCD022-2AF9-403C-9836-369DB12B3990}" destId="{DA1FB253-54AA-476C-88C5-37CE2E585212}" srcOrd="1" destOrd="0" presId="urn:microsoft.com/office/officeart/2008/layout/LinedList"/>
    <dgm:cxn modelId="{621B6856-E87E-4240-BF1A-F3A174FFFA3A}" type="presParOf" srcId="{F23354DA-49DC-4E52-BFC8-C8F399E6E368}" destId="{87DD2E17-2CCA-4197-A542-C6255BE1C9B7}" srcOrd="4" destOrd="0" presId="urn:microsoft.com/office/officeart/2008/layout/LinedList"/>
    <dgm:cxn modelId="{385C55EF-B373-4089-BCD9-881E72DF1148}" type="presParOf" srcId="{F23354DA-49DC-4E52-BFC8-C8F399E6E368}" destId="{004F19F1-9502-4BDF-9B4A-023B5554322A}" srcOrd="5" destOrd="0" presId="urn:microsoft.com/office/officeart/2008/layout/LinedList"/>
    <dgm:cxn modelId="{02C81AF6-D66A-4B4A-9661-65A07A85BE40}" type="presParOf" srcId="{004F19F1-9502-4BDF-9B4A-023B5554322A}" destId="{01E7329E-5DB2-48DE-9FA5-48EF38F75A70}" srcOrd="0" destOrd="0" presId="urn:microsoft.com/office/officeart/2008/layout/LinedList"/>
    <dgm:cxn modelId="{A721ECCD-62F6-4EEA-BE82-70B4F17472BC}" type="presParOf" srcId="{004F19F1-9502-4BDF-9B4A-023B5554322A}" destId="{99FB1A23-4912-48F1-AB14-5DD7E8A0B13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0FB15D-3969-450D-A6D2-1C5A2503FD46}"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04D6E2E5-93C4-4431-A7FD-9DAED8593CBD}">
      <dgm:prSet phldrT="[Text]"/>
      <dgm:spPr>
        <a:solidFill>
          <a:srgbClr val="C5124D"/>
        </a:solidFill>
      </dgm:spPr>
      <dgm:t>
        <a:bodyPr/>
        <a:lstStyle/>
        <a:p>
          <a:r>
            <a:rPr lang="en-US">
              <a:latin typeface="Source Sans Pro" panose="020B0503030403020204" pitchFamily="34" charset="0"/>
              <a:ea typeface="Source Sans Pro" panose="020B0503030403020204" pitchFamily="34" charset="0"/>
            </a:rPr>
            <a:t>5 countries</a:t>
          </a:r>
        </a:p>
      </dgm:t>
    </dgm:pt>
    <dgm:pt modelId="{FEE9EB9A-20B3-419E-89D5-F1C8674BF70C}" type="parTrans" cxnId="{86F7ED0E-D82C-4CC6-8C2F-229EA0A7E322}">
      <dgm:prSet/>
      <dgm:spPr/>
      <dgm:t>
        <a:bodyPr/>
        <a:lstStyle/>
        <a:p>
          <a:endParaRPr lang="en-US"/>
        </a:p>
      </dgm:t>
    </dgm:pt>
    <dgm:pt modelId="{9B132930-A3BC-43FC-97A3-E11F2A74C877}" type="sibTrans" cxnId="{86F7ED0E-D82C-4CC6-8C2F-229EA0A7E322}">
      <dgm:prSet/>
      <dgm:spPr/>
      <dgm:t>
        <a:bodyPr/>
        <a:lstStyle/>
        <a:p>
          <a:endParaRPr lang="en-US"/>
        </a:p>
      </dgm:t>
    </dgm:pt>
    <dgm:pt modelId="{53B1068F-5EC1-4498-8D04-1C7E3DC011A6}">
      <dgm:prSet phldrT="[Text]"/>
      <dgm:spPr>
        <a:solidFill>
          <a:srgbClr val="299296"/>
        </a:solidFill>
      </dgm:spPr>
      <dgm:t>
        <a:bodyPr/>
        <a:lstStyle/>
        <a:p>
          <a:r>
            <a:rPr lang="en-US">
              <a:latin typeface="Source Sans Pro" panose="020B0503030403020204" pitchFamily="34" charset="0"/>
              <a:ea typeface="Source Sans Pro" panose="020B0503030403020204" pitchFamily="34" charset="0"/>
            </a:rPr>
            <a:t>174 health care facilities</a:t>
          </a:r>
        </a:p>
      </dgm:t>
    </dgm:pt>
    <dgm:pt modelId="{DBCEFFE8-FC18-4AC8-BC5C-536DE3EC185C}" type="parTrans" cxnId="{6F823F6A-1571-436B-86A9-F168B20AF517}">
      <dgm:prSet/>
      <dgm:spPr/>
      <dgm:t>
        <a:bodyPr/>
        <a:lstStyle/>
        <a:p>
          <a:endParaRPr lang="en-US"/>
        </a:p>
      </dgm:t>
    </dgm:pt>
    <dgm:pt modelId="{66641ECE-26E4-44EB-8BEA-68BBC6C35A53}" type="sibTrans" cxnId="{6F823F6A-1571-436B-86A9-F168B20AF517}">
      <dgm:prSet/>
      <dgm:spPr/>
      <dgm:t>
        <a:bodyPr/>
        <a:lstStyle/>
        <a:p>
          <a:endParaRPr lang="en-US"/>
        </a:p>
      </dgm:t>
    </dgm:pt>
    <dgm:pt modelId="{C6AF33DF-DFF1-474A-B0CE-8993A50E4BD9}" type="pres">
      <dgm:prSet presAssocID="{760FB15D-3969-450D-A6D2-1C5A2503FD46}" presName="Name0" presStyleCnt="0">
        <dgm:presLayoutVars>
          <dgm:chPref val="1"/>
          <dgm:dir/>
          <dgm:animOne val="branch"/>
          <dgm:animLvl val="lvl"/>
          <dgm:resizeHandles/>
        </dgm:presLayoutVars>
      </dgm:prSet>
      <dgm:spPr/>
    </dgm:pt>
    <dgm:pt modelId="{740030E7-EE52-45A8-AD4B-AA054A59C03C}" type="pres">
      <dgm:prSet presAssocID="{04D6E2E5-93C4-4431-A7FD-9DAED8593CBD}" presName="vertOne" presStyleCnt="0"/>
      <dgm:spPr/>
    </dgm:pt>
    <dgm:pt modelId="{759C773B-B763-45CF-9225-DC0E4B1BDC0A}" type="pres">
      <dgm:prSet presAssocID="{04D6E2E5-93C4-4431-A7FD-9DAED8593CBD}" presName="txOne" presStyleLbl="node0" presStyleIdx="0" presStyleCnt="1" custScaleX="100196" custLinFactY="-17773" custLinFactNeighborX="42713" custLinFactNeighborY="-100000">
        <dgm:presLayoutVars>
          <dgm:chPref val="3"/>
        </dgm:presLayoutVars>
      </dgm:prSet>
      <dgm:spPr/>
    </dgm:pt>
    <dgm:pt modelId="{E6844F7A-D721-485A-90E7-EB860F4F28EE}" type="pres">
      <dgm:prSet presAssocID="{04D6E2E5-93C4-4431-A7FD-9DAED8593CBD}" presName="parTransOne" presStyleCnt="0"/>
      <dgm:spPr/>
    </dgm:pt>
    <dgm:pt modelId="{E20DB664-CC07-4885-B94E-2D8F11206682}" type="pres">
      <dgm:prSet presAssocID="{04D6E2E5-93C4-4431-A7FD-9DAED8593CBD}" presName="horzOne" presStyleCnt="0"/>
      <dgm:spPr/>
    </dgm:pt>
    <dgm:pt modelId="{8FFF77A8-146B-449E-940F-A8791A8F0035}" type="pres">
      <dgm:prSet presAssocID="{53B1068F-5EC1-4498-8D04-1C7E3DC011A6}" presName="vertTwo" presStyleCnt="0"/>
      <dgm:spPr/>
    </dgm:pt>
    <dgm:pt modelId="{40470A77-8D94-4374-A713-0F14256D6F62}" type="pres">
      <dgm:prSet presAssocID="{53B1068F-5EC1-4498-8D04-1C7E3DC011A6}" presName="txTwo" presStyleLbl="node2" presStyleIdx="0" presStyleCnt="1">
        <dgm:presLayoutVars>
          <dgm:chPref val="3"/>
        </dgm:presLayoutVars>
      </dgm:prSet>
      <dgm:spPr/>
    </dgm:pt>
    <dgm:pt modelId="{DDACAC93-3F82-4067-8234-5695CE4CDDAE}" type="pres">
      <dgm:prSet presAssocID="{53B1068F-5EC1-4498-8D04-1C7E3DC011A6}" presName="horzTwo" presStyleCnt="0"/>
      <dgm:spPr/>
    </dgm:pt>
  </dgm:ptLst>
  <dgm:cxnLst>
    <dgm:cxn modelId="{86F7ED0E-D82C-4CC6-8C2F-229EA0A7E322}" srcId="{760FB15D-3969-450D-A6D2-1C5A2503FD46}" destId="{04D6E2E5-93C4-4431-A7FD-9DAED8593CBD}" srcOrd="0" destOrd="0" parTransId="{FEE9EB9A-20B3-419E-89D5-F1C8674BF70C}" sibTransId="{9B132930-A3BC-43FC-97A3-E11F2A74C877}"/>
    <dgm:cxn modelId="{E8871B1A-A005-4AE2-89BE-669DA2D68F47}" type="presOf" srcId="{04D6E2E5-93C4-4431-A7FD-9DAED8593CBD}" destId="{759C773B-B763-45CF-9225-DC0E4B1BDC0A}" srcOrd="0" destOrd="0" presId="urn:microsoft.com/office/officeart/2005/8/layout/hierarchy4"/>
    <dgm:cxn modelId="{6F823F6A-1571-436B-86A9-F168B20AF517}" srcId="{04D6E2E5-93C4-4431-A7FD-9DAED8593CBD}" destId="{53B1068F-5EC1-4498-8D04-1C7E3DC011A6}" srcOrd="0" destOrd="0" parTransId="{DBCEFFE8-FC18-4AC8-BC5C-536DE3EC185C}" sibTransId="{66641ECE-26E4-44EB-8BEA-68BBC6C35A53}"/>
    <dgm:cxn modelId="{016A0ADA-9E80-486A-819F-A1ECDDD765E5}" type="presOf" srcId="{760FB15D-3969-450D-A6D2-1C5A2503FD46}" destId="{C6AF33DF-DFF1-474A-B0CE-8993A50E4BD9}" srcOrd="0" destOrd="0" presId="urn:microsoft.com/office/officeart/2005/8/layout/hierarchy4"/>
    <dgm:cxn modelId="{BF480FE1-0B20-419D-BBEE-E14D808AFF2D}" type="presOf" srcId="{53B1068F-5EC1-4498-8D04-1C7E3DC011A6}" destId="{40470A77-8D94-4374-A713-0F14256D6F62}" srcOrd="0" destOrd="0" presId="urn:microsoft.com/office/officeart/2005/8/layout/hierarchy4"/>
    <dgm:cxn modelId="{FFA46D68-BCC2-46C8-89D4-5E2A5C930989}" type="presParOf" srcId="{C6AF33DF-DFF1-474A-B0CE-8993A50E4BD9}" destId="{740030E7-EE52-45A8-AD4B-AA054A59C03C}" srcOrd="0" destOrd="0" presId="urn:microsoft.com/office/officeart/2005/8/layout/hierarchy4"/>
    <dgm:cxn modelId="{80DB81B1-FFF4-4383-AA6E-F6FACF275FEF}" type="presParOf" srcId="{740030E7-EE52-45A8-AD4B-AA054A59C03C}" destId="{759C773B-B763-45CF-9225-DC0E4B1BDC0A}" srcOrd="0" destOrd="0" presId="urn:microsoft.com/office/officeart/2005/8/layout/hierarchy4"/>
    <dgm:cxn modelId="{F81D4308-3A80-451F-9C5B-B301CC9ED009}" type="presParOf" srcId="{740030E7-EE52-45A8-AD4B-AA054A59C03C}" destId="{E6844F7A-D721-485A-90E7-EB860F4F28EE}" srcOrd="1" destOrd="0" presId="urn:microsoft.com/office/officeart/2005/8/layout/hierarchy4"/>
    <dgm:cxn modelId="{9EA8E695-71C0-46CD-B9D9-D6B4E6CD8EF0}" type="presParOf" srcId="{740030E7-EE52-45A8-AD4B-AA054A59C03C}" destId="{E20DB664-CC07-4885-B94E-2D8F11206682}" srcOrd="2" destOrd="0" presId="urn:microsoft.com/office/officeart/2005/8/layout/hierarchy4"/>
    <dgm:cxn modelId="{3EED639F-3E94-4C65-B5D6-EB92D0901BB4}" type="presParOf" srcId="{E20DB664-CC07-4885-B94E-2D8F11206682}" destId="{8FFF77A8-146B-449E-940F-A8791A8F0035}" srcOrd="0" destOrd="0" presId="urn:microsoft.com/office/officeart/2005/8/layout/hierarchy4"/>
    <dgm:cxn modelId="{61A2DE81-5AA0-4B0B-9873-5FA5F8029927}" type="presParOf" srcId="{8FFF77A8-146B-449E-940F-A8791A8F0035}" destId="{40470A77-8D94-4374-A713-0F14256D6F62}" srcOrd="0" destOrd="0" presId="urn:microsoft.com/office/officeart/2005/8/layout/hierarchy4"/>
    <dgm:cxn modelId="{4481A5DF-35BD-4150-988B-968AA33A3C69}" type="presParOf" srcId="{8FFF77A8-146B-449E-940F-A8791A8F0035}" destId="{DDACAC93-3F82-4067-8234-5695CE4CDDA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32E4B0-F972-43E9-915D-60499BB8A878}"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0947E33F-2167-4BFF-94B3-8776B1931B6D}">
      <dgm:prSet phldrT="[Text]" custT="1"/>
      <dgm:spPr>
        <a:solidFill>
          <a:srgbClr val="9E53A8"/>
        </a:solidFill>
      </dgm:spPr>
      <dgm:t>
        <a:bodyPr/>
        <a:lstStyle/>
        <a:p>
          <a:r>
            <a:rPr lang="en-US" sz="1800">
              <a:latin typeface="Source Sans Pro" panose="020B0503030403020204" pitchFamily="34" charset="0"/>
              <a:ea typeface="Source Sans Pro" panose="020B0503030403020204" pitchFamily="34" charset="0"/>
            </a:rPr>
            <a:t>3 local faith-based partners</a:t>
          </a:r>
        </a:p>
      </dgm:t>
    </dgm:pt>
    <dgm:pt modelId="{FAA3E6A3-130E-4396-B2F5-4B3351A9FF84}" type="parTrans" cxnId="{39605B99-EFDA-440A-9C9C-333926390B3E}">
      <dgm:prSet/>
      <dgm:spPr/>
      <dgm:t>
        <a:bodyPr/>
        <a:lstStyle/>
        <a:p>
          <a:endParaRPr lang="en-US"/>
        </a:p>
      </dgm:t>
    </dgm:pt>
    <dgm:pt modelId="{54E005D2-09D5-4D53-9D29-03B6DF366B7F}" type="sibTrans" cxnId="{39605B99-EFDA-440A-9C9C-333926390B3E}">
      <dgm:prSet/>
      <dgm:spPr/>
      <dgm:t>
        <a:bodyPr/>
        <a:lstStyle/>
        <a:p>
          <a:endParaRPr lang="en-US"/>
        </a:p>
      </dgm:t>
    </dgm:pt>
    <dgm:pt modelId="{9B664909-41CC-40CE-9014-6442768AD138}" type="pres">
      <dgm:prSet presAssocID="{D632E4B0-F972-43E9-915D-60499BB8A878}" presName="Name0" presStyleCnt="0">
        <dgm:presLayoutVars>
          <dgm:chPref val="1"/>
          <dgm:dir/>
          <dgm:animOne val="branch"/>
          <dgm:animLvl val="lvl"/>
          <dgm:resizeHandles/>
        </dgm:presLayoutVars>
      </dgm:prSet>
      <dgm:spPr/>
    </dgm:pt>
    <dgm:pt modelId="{8031D6DF-0450-4079-B1E9-21F8D7775C80}" type="pres">
      <dgm:prSet presAssocID="{0947E33F-2167-4BFF-94B3-8776B1931B6D}" presName="vertOne" presStyleCnt="0"/>
      <dgm:spPr/>
    </dgm:pt>
    <dgm:pt modelId="{CFD100A6-E2E8-4775-88C5-40ACB4CF7EC6}" type="pres">
      <dgm:prSet presAssocID="{0947E33F-2167-4BFF-94B3-8776B1931B6D}" presName="txOne" presStyleLbl="node0" presStyleIdx="0" presStyleCnt="1" custLinFactNeighborX="-12352" custLinFactNeighborY="-1066">
        <dgm:presLayoutVars>
          <dgm:chPref val="3"/>
        </dgm:presLayoutVars>
      </dgm:prSet>
      <dgm:spPr/>
    </dgm:pt>
    <dgm:pt modelId="{1EB25E64-8818-46A5-86F6-5D3961E526FB}" type="pres">
      <dgm:prSet presAssocID="{0947E33F-2167-4BFF-94B3-8776B1931B6D}" presName="horzOne" presStyleCnt="0"/>
      <dgm:spPr/>
    </dgm:pt>
  </dgm:ptLst>
  <dgm:cxnLst>
    <dgm:cxn modelId="{39605B99-EFDA-440A-9C9C-333926390B3E}" srcId="{D632E4B0-F972-43E9-915D-60499BB8A878}" destId="{0947E33F-2167-4BFF-94B3-8776B1931B6D}" srcOrd="0" destOrd="0" parTransId="{FAA3E6A3-130E-4396-B2F5-4B3351A9FF84}" sibTransId="{54E005D2-09D5-4D53-9D29-03B6DF366B7F}"/>
    <dgm:cxn modelId="{D969A1D0-2BFB-4CFD-BD0D-9BF10757957B}" type="presOf" srcId="{0947E33F-2167-4BFF-94B3-8776B1931B6D}" destId="{CFD100A6-E2E8-4775-88C5-40ACB4CF7EC6}" srcOrd="0" destOrd="0" presId="urn:microsoft.com/office/officeart/2005/8/layout/hierarchy4"/>
    <dgm:cxn modelId="{C5C18EE8-80BD-40D3-B4B1-592086D59DB6}" type="presOf" srcId="{D632E4B0-F972-43E9-915D-60499BB8A878}" destId="{9B664909-41CC-40CE-9014-6442768AD138}" srcOrd="0" destOrd="0" presId="urn:microsoft.com/office/officeart/2005/8/layout/hierarchy4"/>
    <dgm:cxn modelId="{4E437BA5-7AAC-450B-9B3D-CDE4DE521874}" type="presParOf" srcId="{9B664909-41CC-40CE-9014-6442768AD138}" destId="{8031D6DF-0450-4079-B1E9-21F8D7775C80}" srcOrd="0" destOrd="0" presId="urn:microsoft.com/office/officeart/2005/8/layout/hierarchy4"/>
    <dgm:cxn modelId="{A2823318-21CA-4115-A447-46939A51C7ED}" type="presParOf" srcId="{8031D6DF-0450-4079-B1E9-21F8D7775C80}" destId="{CFD100A6-E2E8-4775-88C5-40ACB4CF7EC6}" srcOrd="0" destOrd="0" presId="urn:microsoft.com/office/officeart/2005/8/layout/hierarchy4"/>
    <dgm:cxn modelId="{91B04E3F-9BC7-4D89-A8AD-41FB082B548D}" type="presParOf" srcId="{8031D6DF-0450-4079-B1E9-21F8D7775C80}" destId="{1EB25E64-8818-46A5-86F6-5D3961E526FB}"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41D11F-57E9-457C-8C69-AAEA95312D2A}"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85352708-7571-4F11-883A-685831F7CC16}">
      <dgm:prSet phldrT="[Text]" custT="1"/>
      <dgm:spPr/>
      <dgm:t>
        <a:bodyPr/>
        <a:lstStyle/>
        <a:p>
          <a:r>
            <a:rPr lang="en-US" sz="1800">
              <a:solidFill>
                <a:schemeClr val="tx1"/>
              </a:solidFill>
            </a:rPr>
            <a:t>Draft new WASH/IPC tool</a:t>
          </a:r>
        </a:p>
      </dgm:t>
    </dgm:pt>
    <dgm:pt modelId="{7902B296-88BC-4773-98BB-52861DB43D70}" type="parTrans" cxnId="{5438324E-9477-4487-8EF8-B093E649BAF0}">
      <dgm:prSet/>
      <dgm:spPr/>
      <dgm:t>
        <a:bodyPr/>
        <a:lstStyle/>
        <a:p>
          <a:endParaRPr lang="en-US" sz="2000"/>
        </a:p>
      </dgm:t>
    </dgm:pt>
    <dgm:pt modelId="{F68B1976-7F32-4E40-9A96-72979AFDF59D}" type="sibTrans" cxnId="{5438324E-9477-4487-8EF8-B093E649BAF0}">
      <dgm:prSet custT="1"/>
      <dgm:spPr/>
      <dgm:t>
        <a:bodyPr/>
        <a:lstStyle/>
        <a:p>
          <a:endParaRPr lang="en-US" sz="600"/>
        </a:p>
      </dgm:t>
    </dgm:pt>
    <dgm:pt modelId="{6D4F82AE-11A4-4A62-B470-8FDD1232A39D}">
      <dgm:prSet phldrT="[Text]" custT="1"/>
      <dgm:spPr/>
      <dgm:t>
        <a:bodyPr/>
        <a:lstStyle/>
        <a:p>
          <a:r>
            <a:rPr lang="en-US" sz="1800"/>
            <a:t>Review tool/w MoH IPC lead and incorporate feedback</a:t>
          </a:r>
        </a:p>
      </dgm:t>
    </dgm:pt>
    <dgm:pt modelId="{076996AC-9C9E-418B-ACE0-695C0C19F107}" type="parTrans" cxnId="{11C8DEF5-85FD-4E9A-837E-FB3C21CAEC4C}">
      <dgm:prSet/>
      <dgm:spPr/>
      <dgm:t>
        <a:bodyPr/>
        <a:lstStyle/>
        <a:p>
          <a:endParaRPr lang="en-US" sz="2000"/>
        </a:p>
      </dgm:t>
    </dgm:pt>
    <dgm:pt modelId="{F4458E66-BDCB-4E8F-8581-A24F9429ADFC}" type="sibTrans" cxnId="{11C8DEF5-85FD-4E9A-837E-FB3C21CAEC4C}">
      <dgm:prSet custT="1"/>
      <dgm:spPr/>
      <dgm:t>
        <a:bodyPr/>
        <a:lstStyle/>
        <a:p>
          <a:endParaRPr lang="en-US" sz="600"/>
        </a:p>
      </dgm:t>
    </dgm:pt>
    <dgm:pt modelId="{22CDEBBA-C56B-4FCA-ACB9-913F463306F4}">
      <dgm:prSet phldrT="[Text]" custT="1"/>
      <dgm:spPr/>
      <dgm:t>
        <a:bodyPr/>
        <a:lstStyle/>
        <a:p>
          <a:r>
            <a:rPr lang="en-US" sz="1800"/>
            <a:t>Training of 20 MoH sub-national officers and 3 Jhpiego staff on Data Collection</a:t>
          </a:r>
        </a:p>
      </dgm:t>
    </dgm:pt>
    <dgm:pt modelId="{FFCF177E-7F8D-418E-A594-80CF325B3C3A}" type="parTrans" cxnId="{DD90ED7F-177A-4865-A944-0EDBA1717838}">
      <dgm:prSet/>
      <dgm:spPr/>
      <dgm:t>
        <a:bodyPr/>
        <a:lstStyle/>
        <a:p>
          <a:endParaRPr lang="en-US" sz="2000"/>
        </a:p>
      </dgm:t>
    </dgm:pt>
    <dgm:pt modelId="{CEEB9B1D-0991-4333-8D27-72D4FDFF15B8}" type="sibTrans" cxnId="{DD90ED7F-177A-4865-A944-0EDBA1717838}">
      <dgm:prSet custT="1"/>
      <dgm:spPr/>
      <dgm:t>
        <a:bodyPr/>
        <a:lstStyle/>
        <a:p>
          <a:endParaRPr lang="en-US" sz="600"/>
        </a:p>
      </dgm:t>
    </dgm:pt>
    <dgm:pt modelId="{557D2FEC-8179-4CE1-92D8-126D535A7507}">
      <dgm:prSet phldrT="[Text]" custT="1"/>
      <dgm:spPr/>
      <dgm:t>
        <a:bodyPr/>
        <a:lstStyle/>
        <a:p>
          <a:r>
            <a:rPr lang="en-US" sz="1800"/>
            <a:t>Incorporated weights for questions and finalized tool</a:t>
          </a:r>
        </a:p>
      </dgm:t>
    </dgm:pt>
    <dgm:pt modelId="{BA4158B0-2852-4BE8-B6E0-803764741B5A}" type="parTrans" cxnId="{5DABB6C2-4D1A-47FF-92FE-1A349172B67B}">
      <dgm:prSet/>
      <dgm:spPr/>
      <dgm:t>
        <a:bodyPr/>
        <a:lstStyle/>
        <a:p>
          <a:endParaRPr lang="en-US" sz="2000"/>
        </a:p>
      </dgm:t>
    </dgm:pt>
    <dgm:pt modelId="{5EF61387-302B-4DE4-9A6E-8932B0D5B6C7}" type="sibTrans" cxnId="{5DABB6C2-4D1A-47FF-92FE-1A349172B67B}">
      <dgm:prSet custT="1"/>
      <dgm:spPr/>
      <dgm:t>
        <a:bodyPr/>
        <a:lstStyle/>
        <a:p>
          <a:endParaRPr lang="en-US" sz="600"/>
        </a:p>
      </dgm:t>
    </dgm:pt>
    <dgm:pt modelId="{F55B6C47-35BC-45EA-93E7-30BF4320D20E}">
      <dgm:prSet phldrT="[Text]" custT="1"/>
      <dgm:spPr/>
      <dgm:t>
        <a:bodyPr/>
        <a:lstStyle/>
        <a:p>
          <a:r>
            <a:rPr lang="en-US" sz="1800">
              <a:solidFill>
                <a:schemeClr val="tx1"/>
              </a:solidFill>
            </a:rPr>
            <a:t>Cascade data collection training to </a:t>
          </a:r>
          <a:r>
            <a:rPr lang="en-US" sz="1800">
              <a:solidFill>
                <a:schemeClr val="tx1"/>
              </a:solidFill>
              <a:latin typeface="Calibri Light" panose="020F0302020204030204"/>
            </a:rPr>
            <a:t>148</a:t>
          </a:r>
          <a:r>
            <a:rPr lang="en-US" sz="1800">
              <a:solidFill>
                <a:schemeClr val="tx1"/>
              </a:solidFill>
            </a:rPr>
            <a:t> persons (health workers) from 50 HCFs</a:t>
          </a:r>
        </a:p>
      </dgm:t>
    </dgm:pt>
    <dgm:pt modelId="{A0472BEA-93BD-41EA-98F1-B3CC09783BF6}" type="parTrans" cxnId="{5BDC4F97-BC20-4DC1-836B-20143BC5BF5D}">
      <dgm:prSet/>
      <dgm:spPr/>
      <dgm:t>
        <a:bodyPr/>
        <a:lstStyle/>
        <a:p>
          <a:endParaRPr lang="en-US" sz="2000"/>
        </a:p>
      </dgm:t>
    </dgm:pt>
    <dgm:pt modelId="{F4FD20F3-3124-48ED-B8D4-18F6905C7D88}" type="sibTrans" cxnId="{5BDC4F97-BC20-4DC1-836B-20143BC5BF5D}">
      <dgm:prSet custT="1"/>
      <dgm:spPr/>
      <dgm:t>
        <a:bodyPr/>
        <a:lstStyle/>
        <a:p>
          <a:endParaRPr lang="en-US" sz="600"/>
        </a:p>
      </dgm:t>
    </dgm:pt>
    <dgm:pt modelId="{4034D3B3-FBB3-4765-A7B3-D53D407D6212}">
      <dgm:prSet phldrT="[Text]" custT="1"/>
      <dgm:spPr/>
      <dgm:t>
        <a:bodyPr/>
        <a:lstStyle/>
        <a:p>
          <a:pPr rtl="0"/>
          <a:r>
            <a:rPr lang="en-US" sz="1400">
              <a:solidFill>
                <a:schemeClr val="tx1"/>
              </a:solidFill>
            </a:rPr>
            <a:t>Newly drafted MoH tool +</a:t>
          </a:r>
          <a:r>
            <a:rPr lang="en-US" sz="1400">
              <a:solidFill>
                <a:schemeClr val="tx1"/>
              </a:solidFill>
              <a:latin typeface="Calibri Light" panose="020F0302020204030204"/>
            </a:rPr>
            <a:t> </a:t>
          </a:r>
          <a:endParaRPr lang="en-US" sz="1400">
            <a:solidFill>
              <a:schemeClr val="tx1"/>
            </a:solidFill>
          </a:endParaRPr>
        </a:p>
      </dgm:t>
    </dgm:pt>
    <dgm:pt modelId="{1F1B1C02-9E6A-4671-99F1-0ECF8A60AF54}" type="parTrans" cxnId="{376C122B-6130-4228-BECB-E3647A8ACD80}">
      <dgm:prSet/>
      <dgm:spPr/>
      <dgm:t>
        <a:bodyPr/>
        <a:lstStyle/>
        <a:p>
          <a:endParaRPr lang="en-US" sz="2000"/>
        </a:p>
      </dgm:t>
    </dgm:pt>
    <dgm:pt modelId="{12447392-0B51-4CD6-93C2-AF2A187BFFB0}" type="sibTrans" cxnId="{376C122B-6130-4228-BECB-E3647A8ACD80}">
      <dgm:prSet/>
      <dgm:spPr/>
      <dgm:t>
        <a:bodyPr/>
        <a:lstStyle/>
        <a:p>
          <a:endParaRPr lang="en-US" sz="2000"/>
        </a:p>
      </dgm:t>
    </dgm:pt>
    <dgm:pt modelId="{18B26A9C-35E7-4D1F-97CD-B511AB3EDFF6}">
      <dgm:prSet phldrT="[Text]" custT="1"/>
      <dgm:spPr/>
      <dgm:t>
        <a:bodyPr/>
        <a:lstStyle/>
        <a:p>
          <a:r>
            <a:rPr lang="en-US" sz="1400">
              <a:solidFill>
                <a:schemeClr val="tx1"/>
              </a:solidFill>
            </a:rPr>
            <a:t>MCGL-UGA tool</a:t>
          </a:r>
        </a:p>
      </dgm:t>
    </dgm:pt>
    <dgm:pt modelId="{39EE7492-6D83-4F0B-B3CE-4048F4C7C9EF}" type="parTrans" cxnId="{8628A438-D8CE-4551-A50B-F3F228EBEA5A}">
      <dgm:prSet/>
      <dgm:spPr/>
      <dgm:t>
        <a:bodyPr/>
        <a:lstStyle/>
        <a:p>
          <a:endParaRPr lang="en-US" sz="2000"/>
        </a:p>
      </dgm:t>
    </dgm:pt>
    <dgm:pt modelId="{66BE18CE-F0D2-4BB5-A23E-F1B276617CD7}" type="sibTrans" cxnId="{8628A438-D8CE-4551-A50B-F3F228EBEA5A}">
      <dgm:prSet/>
      <dgm:spPr/>
      <dgm:t>
        <a:bodyPr/>
        <a:lstStyle/>
        <a:p>
          <a:endParaRPr lang="en-US" sz="2000"/>
        </a:p>
      </dgm:t>
    </dgm:pt>
    <dgm:pt modelId="{17F33475-43DF-44BC-A104-A1859D267B13}">
      <dgm:prSet phldrT="[Text]" custT="1"/>
      <dgm:spPr/>
      <dgm:t>
        <a:bodyPr/>
        <a:lstStyle/>
        <a:p>
          <a:r>
            <a:rPr lang="en-US" sz="1800"/>
            <a:t>Review and test digital assessment tool/w Trainers and incorporate feedback</a:t>
          </a:r>
        </a:p>
      </dgm:t>
    </dgm:pt>
    <dgm:pt modelId="{43EFDCE4-585A-4321-B571-13CFD616F38F}" type="parTrans" cxnId="{70F03A67-D756-493B-A4A9-DAAF2DC1CEB6}">
      <dgm:prSet/>
      <dgm:spPr/>
      <dgm:t>
        <a:bodyPr/>
        <a:lstStyle/>
        <a:p>
          <a:endParaRPr lang="en-US" sz="2000"/>
        </a:p>
      </dgm:t>
    </dgm:pt>
    <dgm:pt modelId="{D1F4C424-3E8F-4897-914C-276063721F08}" type="sibTrans" cxnId="{70F03A67-D756-493B-A4A9-DAAF2DC1CEB6}">
      <dgm:prSet custT="1"/>
      <dgm:spPr/>
      <dgm:t>
        <a:bodyPr/>
        <a:lstStyle/>
        <a:p>
          <a:endParaRPr lang="en-US" sz="600"/>
        </a:p>
      </dgm:t>
    </dgm:pt>
    <dgm:pt modelId="{29066955-F6B4-4696-B885-13C6B14F6674}">
      <dgm:prSet phldrT="[Text]" custT="1"/>
      <dgm:spPr/>
      <dgm:t>
        <a:bodyPr/>
        <a:lstStyle/>
        <a:p>
          <a:r>
            <a:rPr lang="en-US" sz="1800"/>
            <a:t>Develop Data dashboards</a:t>
          </a:r>
        </a:p>
      </dgm:t>
    </dgm:pt>
    <dgm:pt modelId="{D78D7C12-E501-42AC-923C-AF7C67138472}" type="parTrans" cxnId="{84245BD0-97CE-40B0-8FC2-54A651DBA49B}">
      <dgm:prSet/>
      <dgm:spPr/>
      <dgm:t>
        <a:bodyPr/>
        <a:lstStyle/>
        <a:p>
          <a:endParaRPr lang="en-US" sz="2000"/>
        </a:p>
      </dgm:t>
    </dgm:pt>
    <dgm:pt modelId="{EA693136-D34C-42FF-A9D4-7752F237A64B}" type="sibTrans" cxnId="{84245BD0-97CE-40B0-8FC2-54A651DBA49B}">
      <dgm:prSet custT="1"/>
      <dgm:spPr/>
      <dgm:t>
        <a:bodyPr/>
        <a:lstStyle/>
        <a:p>
          <a:endParaRPr lang="en-US" sz="600"/>
        </a:p>
      </dgm:t>
    </dgm:pt>
    <dgm:pt modelId="{5BC22A30-ABA1-4EBD-B81C-935C0660D47F}">
      <dgm:prSet phldrT="[Text]" custT="1"/>
      <dgm:spPr/>
      <dgm:t>
        <a:bodyPr/>
        <a:lstStyle/>
        <a:p>
          <a:r>
            <a:rPr lang="en-US" sz="1800"/>
            <a:t>MoH sub-national officer Data Management Training</a:t>
          </a:r>
        </a:p>
      </dgm:t>
    </dgm:pt>
    <dgm:pt modelId="{EFA27C3A-C2B0-4AED-B849-B785CAA29550}" type="parTrans" cxnId="{6688F847-CF3D-4FE7-BB3F-390D7A49E16E}">
      <dgm:prSet/>
      <dgm:spPr/>
      <dgm:t>
        <a:bodyPr/>
        <a:lstStyle/>
        <a:p>
          <a:endParaRPr lang="en-US" sz="2000"/>
        </a:p>
      </dgm:t>
    </dgm:pt>
    <dgm:pt modelId="{E2D87DB0-B405-41B7-ABAE-FC59FB671AB1}" type="sibTrans" cxnId="{6688F847-CF3D-4FE7-BB3F-390D7A49E16E}">
      <dgm:prSet custT="1"/>
      <dgm:spPr/>
      <dgm:t>
        <a:bodyPr/>
        <a:lstStyle/>
        <a:p>
          <a:endParaRPr lang="en-US" sz="600"/>
        </a:p>
      </dgm:t>
    </dgm:pt>
    <dgm:pt modelId="{07963501-E5AD-4896-B782-B9E08199DD65}">
      <dgm:prSet phldrT="[Text]" custT="1"/>
      <dgm:spPr/>
      <dgm:t>
        <a:bodyPr/>
        <a:lstStyle/>
        <a:p>
          <a:r>
            <a:rPr lang="en-US" sz="1800"/>
            <a:t>MoH owns and manages the data collection tools and dashboard</a:t>
          </a:r>
        </a:p>
      </dgm:t>
    </dgm:pt>
    <dgm:pt modelId="{6CE6A3B2-7C4A-4D1A-8331-944F58AFFB7E}" type="parTrans" cxnId="{375AC460-BDE8-45FE-99A5-75A8F1E6CD7B}">
      <dgm:prSet/>
      <dgm:spPr/>
      <dgm:t>
        <a:bodyPr/>
        <a:lstStyle/>
        <a:p>
          <a:endParaRPr lang="en-US" sz="2000"/>
        </a:p>
      </dgm:t>
    </dgm:pt>
    <dgm:pt modelId="{E94EBF66-70B0-4890-986F-27A244CACA4D}" type="sibTrans" cxnId="{375AC460-BDE8-45FE-99A5-75A8F1E6CD7B}">
      <dgm:prSet/>
      <dgm:spPr/>
      <dgm:t>
        <a:bodyPr/>
        <a:lstStyle/>
        <a:p>
          <a:endParaRPr lang="en-US" sz="2000"/>
        </a:p>
      </dgm:t>
    </dgm:pt>
    <dgm:pt modelId="{0D09A4C3-68AC-4B06-8550-D1F671B2077C}">
      <dgm:prSet phldrT="[Text]" custT="1"/>
      <dgm:spPr/>
      <dgm:t>
        <a:bodyPr/>
        <a:lstStyle/>
        <a:p>
          <a:r>
            <a:rPr lang="en-US" sz="1400"/>
            <a:t>Uganda Water Project</a:t>
          </a:r>
        </a:p>
      </dgm:t>
    </dgm:pt>
    <dgm:pt modelId="{D700A702-29C3-4A12-88D4-1E3F4E3981D5}" type="parTrans" cxnId="{F3C47411-07D2-4E60-8C35-1C6F5501869F}">
      <dgm:prSet/>
      <dgm:spPr/>
      <dgm:t>
        <a:bodyPr/>
        <a:lstStyle/>
        <a:p>
          <a:endParaRPr lang="en-US" sz="2000"/>
        </a:p>
      </dgm:t>
    </dgm:pt>
    <dgm:pt modelId="{2DC3B31C-3A61-4D53-8D58-CA3041551549}" type="sibTrans" cxnId="{F3C47411-07D2-4E60-8C35-1C6F5501869F}">
      <dgm:prSet/>
      <dgm:spPr/>
      <dgm:t>
        <a:bodyPr/>
        <a:lstStyle/>
        <a:p>
          <a:endParaRPr lang="en-US" sz="2000"/>
        </a:p>
      </dgm:t>
    </dgm:pt>
    <dgm:pt modelId="{AA8009CD-FF57-41BB-9254-7633F9D6A538}">
      <dgm:prSet phldrT="[Text]" custT="1"/>
      <dgm:spPr/>
      <dgm:t>
        <a:bodyPr/>
        <a:lstStyle/>
        <a:p>
          <a:r>
            <a:rPr lang="en-US" sz="1400"/>
            <a:t>Uganda Water Project</a:t>
          </a:r>
        </a:p>
      </dgm:t>
    </dgm:pt>
    <dgm:pt modelId="{60C3D339-90E6-4112-A1D2-D8D5E54A76FE}" type="parTrans" cxnId="{367EAC56-514D-4DF3-92AE-FB2FACA0B580}">
      <dgm:prSet/>
      <dgm:spPr/>
      <dgm:t>
        <a:bodyPr/>
        <a:lstStyle/>
        <a:p>
          <a:endParaRPr lang="en-US" sz="2000"/>
        </a:p>
      </dgm:t>
    </dgm:pt>
    <dgm:pt modelId="{8384F496-2288-4D17-9F8D-4BEDF891549F}" type="sibTrans" cxnId="{367EAC56-514D-4DF3-92AE-FB2FACA0B580}">
      <dgm:prSet/>
      <dgm:spPr/>
      <dgm:t>
        <a:bodyPr/>
        <a:lstStyle/>
        <a:p>
          <a:endParaRPr lang="en-US" sz="2000"/>
        </a:p>
      </dgm:t>
    </dgm:pt>
    <dgm:pt modelId="{F27FA3BE-F45D-4389-9EE4-B33D1FD52F9E}">
      <dgm:prSet phldrT="[Text]" custT="1"/>
      <dgm:spPr/>
      <dgm:t>
        <a:bodyPr/>
        <a:lstStyle/>
        <a:p>
          <a:r>
            <a:rPr lang="en-US" sz="1800"/>
            <a:t>MCGL-UGA-COVID-19 WASH/IPC Quality Improvement Activity</a:t>
          </a:r>
        </a:p>
      </dgm:t>
    </dgm:pt>
    <dgm:pt modelId="{2EB59763-E9A6-46B8-AB7A-CC6CB05D303E}" type="parTrans" cxnId="{E2A15EEE-5AC4-4F9D-87EA-1FECEA5D94F1}">
      <dgm:prSet/>
      <dgm:spPr/>
      <dgm:t>
        <a:bodyPr/>
        <a:lstStyle/>
        <a:p>
          <a:endParaRPr lang="en-US" sz="2000"/>
        </a:p>
      </dgm:t>
    </dgm:pt>
    <dgm:pt modelId="{BB51A081-9E58-4520-B799-F5E6AAD4E8CE}" type="sibTrans" cxnId="{E2A15EEE-5AC4-4F9D-87EA-1FECEA5D94F1}">
      <dgm:prSet custT="1"/>
      <dgm:spPr/>
      <dgm:t>
        <a:bodyPr/>
        <a:lstStyle/>
        <a:p>
          <a:endParaRPr lang="en-US" sz="600"/>
        </a:p>
      </dgm:t>
    </dgm:pt>
    <dgm:pt modelId="{ED5A6402-1F29-46A7-B0F7-DDBF38E93DB7}">
      <dgm:prSet phldrT="[Text]" custT="1"/>
      <dgm:spPr/>
      <dgm:t>
        <a:bodyPr/>
        <a:lstStyle/>
        <a:p>
          <a:r>
            <a:rPr lang="en-US" sz="1800"/>
            <a:t>MoH request to make tools permanent – No Cost Extension</a:t>
          </a:r>
        </a:p>
      </dgm:t>
    </dgm:pt>
    <dgm:pt modelId="{A1FC6451-250F-43CB-84DA-0A04B6F14746}" type="parTrans" cxnId="{FA101719-CF0A-45A9-BC98-858344E1C8B0}">
      <dgm:prSet/>
      <dgm:spPr/>
      <dgm:t>
        <a:bodyPr/>
        <a:lstStyle/>
        <a:p>
          <a:endParaRPr lang="en-US" sz="2000"/>
        </a:p>
      </dgm:t>
    </dgm:pt>
    <dgm:pt modelId="{0BAC388C-E1D5-4DB7-8E4B-C852D7D82347}" type="sibTrans" cxnId="{FA101719-CF0A-45A9-BC98-858344E1C8B0}">
      <dgm:prSet custT="1"/>
      <dgm:spPr/>
      <dgm:t>
        <a:bodyPr/>
        <a:lstStyle/>
        <a:p>
          <a:endParaRPr lang="en-US" sz="600"/>
        </a:p>
      </dgm:t>
    </dgm:pt>
    <dgm:pt modelId="{A057D97D-AC8F-4DEF-9CC0-5C33BFC1AEF7}">
      <dgm:prSet phldrT="[Text]" custT="1"/>
      <dgm:spPr/>
      <dgm:t>
        <a:bodyPr/>
        <a:lstStyle/>
        <a:p>
          <a:r>
            <a:rPr lang="en-US" sz="1800"/>
            <a:t>Begin and test data collection and Quality Improvement activities</a:t>
          </a:r>
        </a:p>
      </dgm:t>
    </dgm:pt>
    <dgm:pt modelId="{581802F5-93D5-4257-84AA-26664196A768}" type="parTrans" cxnId="{3DB48C46-E1FB-4B6B-9667-15EE51BE4845}">
      <dgm:prSet/>
      <dgm:spPr/>
      <dgm:t>
        <a:bodyPr/>
        <a:lstStyle/>
        <a:p>
          <a:endParaRPr lang="en-US" sz="2000"/>
        </a:p>
      </dgm:t>
    </dgm:pt>
    <dgm:pt modelId="{08E39EDD-DC32-4F41-99F8-33DD82415190}" type="sibTrans" cxnId="{3DB48C46-E1FB-4B6B-9667-15EE51BE4845}">
      <dgm:prSet custT="1"/>
      <dgm:spPr/>
      <dgm:t>
        <a:bodyPr/>
        <a:lstStyle/>
        <a:p>
          <a:endParaRPr lang="en-US" sz="600"/>
        </a:p>
      </dgm:t>
    </dgm:pt>
    <dgm:pt modelId="{39126510-217B-4551-B5CF-1ECF1A3FDB38}">
      <dgm:prSet phldrT="[Text]" custT="1"/>
      <dgm:spPr/>
      <dgm:t>
        <a:bodyPr/>
        <a:lstStyle/>
        <a:p>
          <a:r>
            <a:rPr lang="en-US" sz="1400"/>
            <a:t>Starts April 18th</a:t>
          </a:r>
        </a:p>
      </dgm:t>
    </dgm:pt>
    <dgm:pt modelId="{347F7B03-419B-4D4B-BD6F-545856BF34E6}" type="parTrans" cxnId="{403034D2-CD82-4BB1-B115-9FD74130A076}">
      <dgm:prSet/>
      <dgm:spPr/>
      <dgm:t>
        <a:bodyPr/>
        <a:lstStyle/>
        <a:p>
          <a:endParaRPr lang="en-US"/>
        </a:p>
      </dgm:t>
    </dgm:pt>
    <dgm:pt modelId="{5996D94C-CDC6-41FA-AD5E-AD788E334E44}" type="sibTrans" cxnId="{403034D2-CD82-4BB1-B115-9FD74130A076}">
      <dgm:prSet/>
      <dgm:spPr/>
      <dgm:t>
        <a:bodyPr/>
        <a:lstStyle/>
        <a:p>
          <a:endParaRPr lang="en-US"/>
        </a:p>
      </dgm:t>
    </dgm:pt>
    <dgm:pt modelId="{52585A0C-A828-4C9A-8CC2-09F1D501BCEE}" type="pres">
      <dgm:prSet presAssocID="{8441D11F-57E9-457C-8C69-AAEA95312D2A}" presName="Name0" presStyleCnt="0">
        <dgm:presLayoutVars>
          <dgm:dir/>
          <dgm:resizeHandles val="exact"/>
        </dgm:presLayoutVars>
      </dgm:prSet>
      <dgm:spPr/>
    </dgm:pt>
    <dgm:pt modelId="{B2C39DCA-FCAF-4A0E-B026-A8228385A443}" type="pres">
      <dgm:prSet presAssocID="{F27FA3BE-F45D-4389-9EE4-B33D1FD52F9E}" presName="node" presStyleLbl="node1" presStyleIdx="0" presStyleCnt="12">
        <dgm:presLayoutVars>
          <dgm:bulletEnabled val="1"/>
        </dgm:presLayoutVars>
      </dgm:prSet>
      <dgm:spPr/>
    </dgm:pt>
    <dgm:pt modelId="{AB22CCC5-CBC8-4163-9A14-BE5BC41EC8A3}" type="pres">
      <dgm:prSet presAssocID="{BB51A081-9E58-4520-B799-F5E6AAD4E8CE}" presName="sibTrans" presStyleLbl="sibTrans1D1" presStyleIdx="0" presStyleCnt="11"/>
      <dgm:spPr/>
    </dgm:pt>
    <dgm:pt modelId="{4E72D5E0-16F8-452C-94CF-33FAFF2E0B09}" type="pres">
      <dgm:prSet presAssocID="{BB51A081-9E58-4520-B799-F5E6AAD4E8CE}" presName="connectorText" presStyleLbl="sibTrans1D1" presStyleIdx="0" presStyleCnt="11"/>
      <dgm:spPr/>
    </dgm:pt>
    <dgm:pt modelId="{E5E90A44-64A1-48A2-81DC-39632A204FB8}" type="pres">
      <dgm:prSet presAssocID="{ED5A6402-1F29-46A7-B0F7-DDBF38E93DB7}" presName="node" presStyleLbl="node1" presStyleIdx="1" presStyleCnt="12">
        <dgm:presLayoutVars>
          <dgm:bulletEnabled val="1"/>
        </dgm:presLayoutVars>
      </dgm:prSet>
      <dgm:spPr/>
    </dgm:pt>
    <dgm:pt modelId="{51966DAA-99A6-4DDB-B326-DD57C477AAA4}" type="pres">
      <dgm:prSet presAssocID="{0BAC388C-E1D5-4DB7-8E4B-C852D7D82347}" presName="sibTrans" presStyleLbl="sibTrans1D1" presStyleIdx="1" presStyleCnt="11"/>
      <dgm:spPr/>
    </dgm:pt>
    <dgm:pt modelId="{B5EF2319-BADF-4A18-8C59-ED917A08016F}" type="pres">
      <dgm:prSet presAssocID="{0BAC388C-E1D5-4DB7-8E4B-C852D7D82347}" presName="connectorText" presStyleLbl="sibTrans1D1" presStyleIdx="1" presStyleCnt="11"/>
      <dgm:spPr/>
    </dgm:pt>
    <dgm:pt modelId="{F9A98D19-4534-4AD6-8AC6-B56E4D3321A4}" type="pres">
      <dgm:prSet presAssocID="{85352708-7571-4F11-883A-685831F7CC16}" presName="node" presStyleLbl="node1" presStyleIdx="2" presStyleCnt="12">
        <dgm:presLayoutVars>
          <dgm:bulletEnabled val="1"/>
        </dgm:presLayoutVars>
      </dgm:prSet>
      <dgm:spPr/>
    </dgm:pt>
    <dgm:pt modelId="{00098AA8-87D3-4E31-991F-1617FC12891A}" type="pres">
      <dgm:prSet presAssocID="{F68B1976-7F32-4E40-9A96-72979AFDF59D}" presName="sibTrans" presStyleLbl="sibTrans1D1" presStyleIdx="2" presStyleCnt="11"/>
      <dgm:spPr/>
    </dgm:pt>
    <dgm:pt modelId="{51C7D3CA-DCDE-482D-BA9E-354543DCCE20}" type="pres">
      <dgm:prSet presAssocID="{F68B1976-7F32-4E40-9A96-72979AFDF59D}" presName="connectorText" presStyleLbl="sibTrans1D1" presStyleIdx="2" presStyleCnt="11"/>
      <dgm:spPr/>
    </dgm:pt>
    <dgm:pt modelId="{B0E9967D-D7AD-49E5-BD9B-0DB4BB759335}" type="pres">
      <dgm:prSet presAssocID="{6D4F82AE-11A4-4A62-B470-8FDD1232A39D}" presName="node" presStyleLbl="node1" presStyleIdx="3" presStyleCnt="12">
        <dgm:presLayoutVars>
          <dgm:bulletEnabled val="1"/>
        </dgm:presLayoutVars>
      </dgm:prSet>
      <dgm:spPr/>
    </dgm:pt>
    <dgm:pt modelId="{6CAC509F-95F8-4BB4-AC2E-62908914B39A}" type="pres">
      <dgm:prSet presAssocID="{F4458E66-BDCB-4E8F-8581-A24F9429ADFC}" presName="sibTrans" presStyleLbl="sibTrans1D1" presStyleIdx="3" presStyleCnt="11"/>
      <dgm:spPr/>
    </dgm:pt>
    <dgm:pt modelId="{0D4470BF-6F76-43BC-ADCC-3F671B55E900}" type="pres">
      <dgm:prSet presAssocID="{F4458E66-BDCB-4E8F-8581-A24F9429ADFC}" presName="connectorText" presStyleLbl="sibTrans1D1" presStyleIdx="3" presStyleCnt="11"/>
      <dgm:spPr/>
    </dgm:pt>
    <dgm:pt modelId="{A8FD7910-5048-4794-9705-273B7B391AB7}" type="pres">
      <dgm:prSet presAssocID="{22CDEBBA-C56B-4FCA-ACB9-913F463306F4}" presName="node" presStyleLbl="node1" presStyleIdx="4" presStyleCnt="12">
        <dgm:presLayoutVars>
          <dgm:bulletEnabled val="1"/>
        </dgm:presLayoutVars>
      </dgm:prSet>
      <dgm:spPr/>
    </dgm:pt>
    <dgm:pt modelId="{015E134E-FF82-4035-9189-73DCAD98C3D3}" type="pres">
      <dgm:prSet presAssocID="{CEEB9B1D-0991-4333-8D27-72D4FDFF15B8}" presName="sibTrans" presStyleLbl="sibTrans1D1" presStyleIdx="4" presStyleCnt="11"/>
      <dgm:spPr/>
    </dgm:pt>
    <dgm:pt modelId="{11DA531A-CAE6-417A-94CB-6DCA296448CB}" type="pres">
      <dgm:prSet presAssocID="{CEEB9B1D-0991-4333-8D27-72D4FDFF15B8}" presName="connectorText" presStyleLbl="sibTrans1D1" presStyleIdx="4" presStyleCnt="11"/>
      <dgm:spPr/>
    </dgm:pt>
    <dgm:pt modelId="{10DA1C47-0C48-4A57-B1BE-1F3E5F540198}" type="pres">
      <dgm:prSet presAssocID="{17F33475-43DF-44BC-A104-A1859D267B13}" presName="node" presStyleLbl="node1" presStyleIdx="5" presStyleCnt="12">
        <dgm:presLayoutVars>
          <dgm:bulletEnabled val="1"/>
        </dgm:presLayoutVars>
      </dgm:prSet>
      <dgm:spPr/>
    </dgm:pt>
    <dgm:pt modelId="{554D3B5E-5283-413A-B657-E91C64BCB9C0}" type="pres">
      <dgm:prSet presAssocID="{D1F4C424-3E8F-4897-914C-276063721F08}" presName="sibTrans" presStyleLbl="sibTrans1D1" presStyleIdx="5" presStyleCnt="11"/>
      <dgm:spPr/>
    </dgm:pt>
    <dgm:pt modelId="{006C2D3A-AA9B-4FBD-BFA9-354D135D78EA}" type="pres">
      <dgm:prSet presAssocID="{D1F4C424-3E8F-4897-914C-276063721F08}" presName="connectorText" presStyleLbl="sibTrans1D1" presStyleIdx="5" presStyleCnt="11"/>
      <dgm:spPr/>
    </dgm:pt>
    <dgm:pt modelId="{D07C453A-CE90-44A5-94B4-91C7A34C6BD4}" type="pres">
      <dgm:prSet presAssocID="{557D2FEC-8179-4CE1-92D8-126D535A7507}" presName="node" presStyleLbl="node1" presStyleIdx="6" presStyleCnt="12">
        <dgm:presLayoutVars>
          <dgm:bulletEnabled val="1"/>
        </dgm:presLayoutVars>
      </dgm:prSet>
      <dgm:spPr/>
    </dgm:pt>
    <dgm:pt modelId="{8490E5D5-3E28-4425-AEFC-FCFB71F51B01}" type="pres">
      <dgm:prSet presAssocID="{5EF61387-302B-4DE4-9A6E-8932B0D5B6C7}" presName="sibTrans" presStyleLbl="sibTrans1D1" presStyleIdx="6" presStyleCnt="11"/>
      <dgm:spPr/>
    </dgm:pt>
    <dgm:pt modelId="{E3933CD3-7868-42D3-BF4C-C7E7DD554B6E}" type="pres">
      <dgm:prSet presAssocID="{5EF61387-302B-4DE4-9A6E-8932B0D5B6C7}" presName="connectorText" presStyleLbl="sibTrans1D1" presStyleIdx="6" presStyleCnt="11"/>
      <dgm:spPr/>
    </dgm:pt>
    <dgm:pt modelId="{58ECB5B4-CE48-489B-8A1B-51943795053C}" type="pres">
      <dgm:prSet presAssocID="{F55B6C47-35BC-45EA-93E7-30BF4320D20E}" presName="node" presStyleLbl="node1" presStyleIdx="7" presStyleCnt="12">
        <dgm:presLayoutVars>
          <dgm:bulletEnabled val="1"/>
        </dgm:presLayoutVars>
      </dgm:prSet>
      <dgm:spPr/>
    </dgm:pt>
    <dgm:pt modelId="{06B3D4EE-E8DC-463D-AB51-13D5EE10FF48}" type="pres">
      <dgm:prSet presAssocID="{F4FD20F3-3124-48ED-B8D4-18F6905C7D88}" presName="sibTrans" presStyleLbl="sibTrans1D1" presStyleIdx="7" presStyleCnt="11"/>
      <dgm:spPr/>
    </dgm:pt>
    <dgm:pt modelId="{D4A7717E-E4EF-4D04-A3FC-330E8F70C07B}" type="pres">
      <dgm:prSet presAssocID="{F4FD20F3-3124-48ED-B8D4-18F6905C7D88}" presName="connectorText" presStyleLbl="sibTrans1D1" presStyleIdx="7" presStyleCnt="11"/>
      <dgm:spPr/>
    </dgm:pt>
    <dgm:pt modelId="{0C0EDBF4-365D-446C-B487-46E117FD7666}" type="pres">
      <dgm:prSet presAssocID="{29066955-F6B4-4696-B885-13C6B14F6674}" presName="node" presStyleLbl="node1" presStyleIdx="8" presStyleCnt="12">
        <dgm:presLayoutVars>
          <dgm:bulletEnabled val="1"/>
        </dgm:presLayoutVars>
      </dgm:prSet>
      <dgm:spPr/>
    </dgm:pt>
    <dgm:pt modelId="{B42E5296-8183-4669-811C-223E4D794476}" type="pres">
      <dgm:prSet presAssocID="{EA693136-D34C-42FF-A9D4-7752F237A64B}" presName="sibTrans" presStyleLbl="sibTrans1D1" presStyleIdx="8" presStyleCnt="11"/>
      <dgm:spPr/>
    </dgm:pt>
    <dgm:pt modelId="{2C8C71EE-C804-42DD-8924-79B5C2B09AD3}" type="pres">
      <dgm:prSet presAssocID="{EA693136-D34C-42FF-A9D4-7752F237A64B}" presName="connectorText" presStyleLbl="sibTrans1D1" presStyleIdx="8" presStyleCnt="11"/>
      <dgm:spPr/>
    </dgm:pt>
    <dgm:pt modelId="{CBC2A2CF-565E-4A9E-A73D-13EFBBBD01FB}" type="pres">
      <dgm:prSet presAssocID="{5BC22A30-ABA1-4EBD-B81C-935C0660D47F}" presName="node" presStyleLbl="node1" presStyleIdx="9" presStyleCnt="12">
        <dgm:presLayoutVars>
          <dgm:bulletEnabled val="1"/>
        </dgm:presLayoutVars>
      </dgm:prSet>
      <dgm:spPr/>
    </dgm:pt>
    <dgm:pt modelId="{B634D429-0EB5-4FAD-82EF-404503BFEF18}" type="pres">
      <dgm:prSet presAssocID="{E2D87DB0-B405-41B7-ABAE-FC59FB671AB1}" presName="sibTrans" presStyleLbl="sibTrans1D1" presStyleIdx="9" presStyleCnt="11"/>
      <dgm:spPr/>
    </dgm:pt>
    <dgm:pt modelId="{D2EDEF5A-374D-4248-BA07-04A2335673A6}" type="pres">
      <dgm:prSet presAssocID="{E2D87DB0-B405-41B7-ABAE-FC59FB671AB1}" presName="connectorText" presStyleLbl="sibTrans1D1" presStyleIdx="9" presStyleCnt="11"/>
      <dgm:spPr/>
    </dgm:pt>
    <dgm:pt modelId="{676BB197-7DB0-4DE1-8828-B3A7E0D1FE87}" type="pres">
      <dgm:prSet presAssocID="{A057D97D-AC8F-4DEF-9CC0-5C33BFC1AEF7}" presName="node" presStyleLbl="node1" presStyleIdx="10" presStyleCnt="12">
        <dgm:presLayoutVars>
          <dgm:bulletEnabled val="1"/>
        </dgm:presLayoutVars>
      </dgm:prSet>
      <dgm:spPr/>
    </dgm:pt>
    <dgm:pt modelId="{464F18CD-B2B1-46D7-AB48-73F3BBCE7DEB}" type="pres">
      <dgm:prSet presAssocID="{08E39EDD-DC32-4F41-99F8-33DD82415190}" presName="sibTrans" presStyleLbl="sibTrans1D1" presStyleIdx="10" presStyleCnt="11"/>
      <dgm:spPr/>
    </dgm:pt>
    <dgm:pt modelId="{08A2A1A0-4A9B-42E1-AA58-23F73AC06C18}" type="pres">
      <dgm:prSet presAssocID="{08E39EDD-DC32-4F41-99F8-33DD82415190}" presName="connectorText" presStyleLbl="sibTrans1D1" presStyleIdx="10" presStyleCnt="11"/>
      <dgm:spPr/>
    </dgm:pt>
    <dgm:pt modelId="{5A3A4AB9-1856-446E-A55F-824DEB583596}" type="pres">
      <dgm:prSet presAssocID="{07963501-E5AD-4896-B782-B9E08199DD65}" presName="node" presStyleLbl="node1" presStyleIdx="11" presStyleCnt="12">
        <dgm:presLayoutVars>
          <dgm:bulletEnabled val="1"/>
        </dgm:presLayoutVars>
      </dgm:prSet>
      <dgm:spPr/>
    </dgm:pt>
  </dgm:ptLst>
  <dgm:cxnLst>
    <dgm:cxn modelId="{E5196104-E6E2-4230-8B25-BCFFC4027EBA}" type="presOf" srcId="{E2D87DB0-B405-41B7-ABAE-FC59FB671AB1}" destId="{B634D429-0EB5-4FAD-82EF-404503BFEF18}" srcOrd="0" destOrd="0" presId="urn:microsoft.com/office/officeart/2005/8/layout/bProcess3"/>
    <dgm:cxn modelId="{EB768909-B4BC-4424-87C8-DCF2A4E04200}" type="presOf" srcId="{ED5A6402-1F29-46A7-B0F7-DDBF38E93DB7}" destId="{E5E90A44-64A1-48A2-81DC-39632A204FB8}" srcOrd="0" destOrd="0" presId="urn:microsoft.com/office/officeart/2005/8/layout/bProcess3"/>
    <dgm:cxn modelId="{2669300D-B794-4211-9666-092B83BD9CE1}" type="presOf" srcId="{39126510-217B-4551-B5CF-1ECF1A3FDB38}" destId="{CBC2A2CF-565E-4A9E-A73D-13EFBBBD01FB}" srcOrd="0" destOrd="1" presId="urn:microsoft.com/office/officeart/2005/8/layout/bProcess3"/>
    <dgm:cxn modelId="{F3C47411-07D2-4E60-8C35-1C6F5501869F}" srcId="{22CDEBBA-C56B-4FCA-ACB9-913F463306F4}" destId="{0D09A4C3-68AC-4B06-8550-D1F671B2077C}" srcOrd="0" destOrd="0" parTransId="{D700A702-29C3-4A12-88D4-1E3F4E3981D5}" sibTransId="{2DC3B31C-3A61-4D53-8D58-CA3041551549}"/>
    <dgm:cxn modelId="{65765B15-FD34-452E-BEA6-E6F96B62B720}" type="presOf" srcId="{CEEB9B1D-0991-4333-8D27-72D4FDFF15B8}" destId="{015E134E-FF82-4035-9189-73DCAD98C3D3}" srcOrd="0" destOrd="0" presId="urn:microsoft.com/office/officeart/2005/8/layout/bProcess3"/>
    <dgm:cxn modelId="{1C325417-6013-4319-AF9B-2C09FB99EB26}" type="presOf" srcId="{A057D97D-AC8F-4DEF-9CC0-5C33BFC1AEF7}" destId="{676BB197-7DB0-4DE1-8828-B3A7E0D1FE87}" srcOrd="0" destOrd="0" presId="urn:microsoft.com/office/officeart/2005/8/layout/bProcess3"/>
    <dgm:cxn modelId="{FA101719-CF0A-45A9-BC98-858344E1C8B0}" srcId="{8441D11F-57E9-457C-8C69-AAEA95312D2A}" destId="{ED5A6402-1F29-46A7-B0F7-DDBF38E93DB7}" srcOrd="1" destOrd="0" parTransId="{A1FC6451-250F-43CB-84DA-0A04B6F14746}" sibTransId="{0BAC388C-E1D5-4DB7-8E4B-C852D7D82347}"/>
    <dgm:cxn modelId="{1FE2361D-A333-45E5-9D63-F28F951B9AA1}" type="presOf" srcId="{F4458E66-BDCB-4E8F-8581-A24F9429ADFC}" destId="{0D4470BF-6F76-43BC-ADCC-3F671B55E900}" srcOrd="1" destOrd="0" presId="urn:microsoft.com/office/officeart/2005/8/layout/bProcess3"/>
    <dgm:cxn modelId="{DFEB2D26-D418-4626-8E6B-BF79FD66E508}" type="presOf" srcId="{0BAC388C-E1D5-4DB7-8E4B-C852D7D82347}" destId="{51966DAA-99A6-4DDB-B326-DD57C477AAA4}" srcOrd="0" destOrd="0" presId="urn:microsoft.com/office/officeart/2005/8/layout/bProcess3"/>
    <dgm:cxn modelId="{D2FEDF26-6C13-4BA5-979F-ABDCCE62C252}" type="presOf" srcId="{F55B6C47-35BC-45EA-93E7-30BF4320D20E}" destId="{58ECB5B4-CE48-489B-8A1B-51943795053C}" srcOrd="0" destOrd="0" presId="urn:microsoft.com/office/officeart/2005/8/layout/bProcess3"/>
    <dgm:cxn modelId="{5BE4CB29-47F6-4370-ADE5-B35728C4B918}" type="presOf" srcId="{F4FD20F3-3124-48ED-B8D4-18F6905C7D88}" destId="{06B3D4EE-E8DC-463D-AB51-13D5EE10FF48}" srcOrd="0" destOrd="0" presId="urn:microsoft.com/office/officeart/2005/8/layout/bProcess3"/>
    <dgm:cxn modelId="{376C122B-6130-4228-BECB-E3647A8ACD80}" srcId="{85352708-7571-4F11-883A-685831F7CC16}" destId="{4034D3B3-FBB3-4765-A7B3-D53D407D6212}" srcOrd="0" destOrd="0" parTransId="{1F1B1C02-9E6A-4671-99F1-0ECF8A60AF54}" sibTransId="{12447392-0B51-4CD6-93C2-AF2A187BFFB0}"/>
    <dgm:cxn modelId="{DE6A7A2B-6EA5-47DC-88B9-3B787EB1EB4D}" type="presOf" srcId="{08E39EDD-DC32-4F41-99F8-33DD82415190}" destId="{464F18CD-B2B1-46D7-AB48-73F3BBCE7DEB}" srcOrd="0" destOrd="0" presId="urn:microsoft.com/office/officeart/2005/8/layout/bProcess3"/>
    <dgm:cxn modelId="{8E0A7530-0A47-4BB1-82C6-8BE8ABDF3EEC}" type="presOf" srcId="{F27FA3BE-F45D-4389-9EE4-B33D1FD52F9E}" destId="{B2C39DCA-FCAF-4A0E-B026-A8228385A443}" srcOrd="0" destOrd="0" presId="urn:microsoft.com/office/officeart/2005/8/layout/bProcess3"/>
    <dgm:cxn modelId="{8C7D2F35-34F4-4204-B751-6F035037AF15}" type="presOf" srcId="{BB51A081-9E58-4520-B799-F5E6AAD4E8CE}" destId="{4E72D5E0-16F8-452C-94CF-33FAFF2E0B09}" srcOrd="1" destOrd="0" presId="urn:microsoft.com/office/officeart/2005/8/layout/bProcess3"/>
    <dgm:cxn modelId="{8628A438-D8CE-4551-A50B-F3F228EBEA5A}" srcId="{85352708-7571-4F11-883A-685831F7CC16}" destId="{18B26A9C-35E7-4D1F-97CD-B511AB3EDFF6}" srcOrd="1" destOrd="0" parTransId="{39EE7492-6D83-4F0B-B3CE-4048F4C7C9EF}" sibTransId="{66BE18CE-F0D2-4BB5-A23E-F1B276617CD7}"/>
    <dgm:cxn modelId="{873AC638-ABD1-49E6-8240-CD0BF9F68CEC}" type="presOf" srcId="{4034D3B3-FBB3-4765-A7B3-D53D407D6212}" destId="{F9A98D19-4534-4AD6-8AC6-B56E4D3321A4}" srcOrd="0" destOrd="1" presId="urn:microsoft.com/office/officeart/2005/8/layout/bProcess3"/>
    <dgm:cxn modelId="{062CD238-AAA4-4659-AE27-D78115674641}" type="presOf" srcId="{5EF61387-302B-4DE4-9A6E-8932B0D5B6C7}" destId="{E3933CD3-7868-42D3-BF4C-C7E7DD554B6E}" srcOrd="1" destOrd="0" presId="urn:microsoft.com/office/officeart/2005/8/layout/bProcess3"/>
    <dgm:cxn modelId="{D0462B39-3D84-4472-BFA7-C934BA5AC519}" type="presOf" srcId="{18B26A9C-35E7-4D1F-97CD-B511AB3EDFF6}" destId="{F9A98D19-4534-4AD6-8AC6-B56E4D3321A4}" srcOrd="0" destOrd="2" presId="urn:microsoft.com/office/officeart/2005/8/layout/bProcess3"/>
    <dgm:cxn modelId="{A426863B-423D-40E2-92B2-776972690D82}" type="presOf" srcId="{F4FD20F3-3124-48ED-B8D4-18F6905C7D88}" destId="{D4A7717E-E4EF-4D04-A3FC-330E8F70C07B}" srcOrd="1" destOrd="0" presId="urn:microsoft.com/office/officeart/2005/8/layout/bProcess3"/>
    <dgm:cxn modelId="{7CFE0446-2294-46B3-8289-9AD0A5BEB0CD}" type="presOf" srcId="{F68B1976-7F32-4E40-9A96-72979AFDF59D}" destId="{51C7D3CA-DCDE-482D-BA9E-354543DCCE20}" srcOrd="1" destOrd="0" presId="urn:microsoft.com/office/officeart/2005/8/layout/bProcess3"/>
    <dgm:cxn modelId="{3DB48C46-E1FB-4B6B-9667-15EE51BE4845}" srcId="{8441D11F-57E9-457C-8C69-AAEA95312D2A}" destId="{A057D97D-AC8F-4DEF-9CC0-5C33BFC1AEF7}" srcOrd="10" destOrd="0" parTransId="{581802F5-93D5-4257-84AA-26664196A768}" sibTransId="{08E39EDD-DC32-4F41-99F8-33DD82415190}"/>
    <dgm:cxn modelId="{6688F847-CF3D-4FE7-BB3F-390D7A49E16E}" srcId="{8441D11F-57E9-457C-8C69-AAEA95312D2A}" destId="{5BC22A30-ABA1-4EBD-B81C-935C0660D47F}" srcOrd="9" destOrd="0" parTransId="{EFA27C3A-C2B0-4AED-B849-B785CAA29550}" sibTransId="{E2D87DB0-B405-41B7-ABAE-FC59FB671AB1}"/>
    <dgm:cxn modelId="{34DA9F48-A2CA-47C6-8A39-41CACECA77E4}" type="presOf" srcId="{22CDEBBA-C56B-4FCA-ACB9-913F463306F4}" destId="{A8FD7910-5048-4794-9705-273B7B391AB7}" srcOrd="0" destOrd="0" presId="urn:microsoft.com/office/officeart/2005/8/layout/bProcess3"/>
    <dgm:cxn modelId="{5438324E-9477-4487-8EF8-B093E649BAF0}" srcId="{8441D11F-57E9-457C-8C69-AAEA95312D2A}" destId="{85352708-7571-4F11-883A-685831F7CC16}" srcOrd="2" destOrd="0" parTransId="{7902B296-88BC-4773-98BB-52861DB43D70}" sibTransId="{F68B1976-7F32-4E40-9A96-72979AFDF59D}"/>
    <dgm:cxn modelId="{DA256553-65CF-463D-AB7F-42D9720E077A}" type="presOf" srcId="{557D2FEC-8179-4CE1-92D8-126D535A7507}" destId="{D07C453A-CE90-44A5-94B4-91C7A34C6BD4}" srcOrd="0" destOrd="0" presId="urn:microsoft.com/office/officeart/2005/8/layout/bProcess3"/>
    <dgm:cxn modelId="{367EAC56-514D-4DF3-92AE-FB2FACA0B580}" srcId="{5BC22A30-ABA1-4EBD-B81C-935C0660D47F}" destId="{AA8009CD-FF57-41BB-9254-7633F9D6A538}" srcOrd="1" destOrd="0" parTransId="{60C3D339-90E6-4112-A1D2-D8D5E54A76FE}" sibTransId="{8384F496-2288-4D17-9F8D-4BEDF891549F}"/>
    <dgm:cxn modelId="{CEA6BC57-3DA7-4F50-AF79-F3F53CF9217B}" type="presOf" srcId="{17F33475-43DF-44BC-A104-A1859D267B13}" destId="{10DA1C47-0C48-4A57-B1BE-1F3E5F540198}" srcOrd="0" destOrd="0" presId="urn:microsoft.com/office/officeart/2005/8/layout/bProcess3"/>
    <dgm:cxn modelId="{375AC460-BDE8-45FE-99A5-75A8F1E6CD7B}" srcId="{8441D11F-57E9-457C-8C69-AAEA95312D2A}" destId="{07963501-E5AD-4896-B782-B9E08199DD65}" srcOrd="11" destOrd="0" parTransId="{6CE6A3B2-7C4A-4D1A-8331-944F58AFFB7E}" sibTransId="{E94EBF66-70B0-4890-986F-27A244CACA4D}"/>
    <dgm:cxn modelId="{70F03A67-D756-493B-A4A9-DAAF2DC1CEB6}" srcId="{8441D11F-57E9-457C-8C69-AAEA95312D2A}" destId="{17F33475-43DF-44BC-A104-A1859D267B13}" srcOrd="5" destOrd="0" parTransId="{43EFDCE4-585A-4321-B571-13CFD616F38F}" sibTransId="{D1F4C424-3E8F-4897-914C-276063721F08}"/>
    <dgm:cxn modelId="{6D2D9A6F-6B1D-4B78-8FE0-A8D508BF0BF2}" type="presOf" srcId="{08E39EDD-DC32-4F41-99F8-33DD82415190}" destId="{08A2A1A0-4A9B-42E1-AA58-23F73AC06C18}" srcOrd="1" destOrd="0" presId="urn:microsoft.com/office/officeart/2005/8/layout/bProcess3"/>
    <dgm:cxn modelId="{FA27E272-AF35-47B5-BB98-45643DC57B01}" type="presOf" srcId="{5BC22A30-ABA1-4EBD-B81C-935C0660D47F}" destId="{CBC2A2CF-565E-4A9E-A73D-13EFBBBD01FB}" srcOrd="0" destOrd="0" presId="urn:microsoft.com/office/officeart/2005/8/layout/bProcess3"/>
    <dgm:cxn modelId="{D1DDDB75-59BF-4CF5-8568-C19C74A384DE}" type="presOf" srcId="{D1F4C424-3E8F-4897-914C-276063721F08}" destId="{006C2D3A-AA9B-4FBD-BFA9-354D135D78EA}" srcOrd="1" destOrd="0" presId="urn:microsoft.com/office/officeart/2005/8/layout/bProcess3"/>
    <dgm:cxn modelId="{C1D8FA7D-4483-4AEE-90BD-F283978BB17B}" type="presOf" srcId="{CEEB9B1D-0991-4333-8D27-72D4FDFF15B8}" destId="{11DA531A-CAE6-417A-94CB-6DCA296448CB}" srcOrd="1" destOrd="0" presId="urn:microsoft.com/office/officeart/2005/8/layout/bProcess3"/>
    <dgm:cxn modelId="{DD90ED7F-177A-4865-A944-0EDBA1717838}" srcId="{8441D11F-57E9-457C-8C69-AAEA95312D2A}" destId="{22CDEBBA-C56B-4FCA-ACB9-913F463306F4}" srcOrd="4" destOrd="0" parTransId="{FFCF177E-7F8D-418E-A594-80CF325B3C3A}" sibTransId="{CEEB9B1D-0991-4333-8D27-72D4FDFF15B8}"/>
    <dgm:cxn modelId="{99E47A81-24A4-47D9-9763-0F87C4B4EDFF}" type="presOf" srcId="{0D09A4C3-68AC-4B06-8550-D1F671B2077C}" destId="{A8FD7910-5048-4794-9705-273B7B391AB7}" srcOrd="0" destOrd="1" presId="urn:microsoft.com/office/officeart/2005/8/layout/bProcess3"/>
    <dgm:cxn modelId="{9A082789-25E5-4BA3-AC33-BF6480910782}" type="presOf" srcId="{6D4F82AE-11A4-4A62-B470-8FDD1232A39D}" destId="{B0E9967D-D7AD-49E5-BD9B-0DB4BB759335}" srcOrd="0" destOrd="0" presId="urn:microsoft.com/office/officeart/2005/8/layout/bProcess3"/>
    <dgm:cxn modelId="{01F95B91-587E-4055-AA2D-7FB75722A7B2}" type="presOf" srcId="{EA693136-D34C-42FF-A9D4-7752F237A64B}" destId="{B42E5296-8183-4669-811C-223E4D794476}" srcOrd="0" destOrd="0" presId="urn:microsoft.com/office/officeart/2005/8/layout/bProcess3"/>
    <dgm:cxn modelId="{5D19C894-10DA-4C72-926B-A1513C644210}" type="presOf" srcId="{BB51A081-9E58-4520-B799-F5E6AAD4E8CE}" destId="{AB22CCC5-CBC8-4163-9A14-BE5BC41EC8A3}" srcOrd="0" destOrd="0" presId="urn:microsoft.com/office/officeart/2005/8/layout/bProcess3"/>
    <dgm:cxn modelId="{5BDC4F97-BC20-4DC1-836B-20143BC5BF5D}" srcId="{8441D11F-57E9-457C-8C69-AAEA95312D2A}" destId="{F55B6C47-35BC-45EA-93E7-30BF4320D20E}" srcOrd="7" destOrd="0" parTransId="{A0472BEA-93BD-41EA-98F1-B3CC09783BF6}" sibTransId="{F4FD20F3-3124-48ED-B8D4-18F6905C7D88}"/>
    <dgm:cxn modelId="{946FA897-F658-410D-B915-19282FED52E0}" type="presOf" srcId="{D1F4C424-3E8F-4897-914C-276063721F08}" destId="{554D3B5E-5283-413A-B657-E91C64BCB9C0}" srcOrd="0" destOrd="0" presId="urn:microsoft.com/office/officeart/2005/8/layout/bProcess3"/>
    <dgm:cxn modelId="{F4D809A8-92F3-435E-AB2A-1B91398762BA}" type="presOf" srcId="{07963501-E5AD-4896-B782-B9E08199DD65}" destId="{5A3A4AB9-1856-446E-A55F-824DEB583596}" srcOrd="0" destOrd="0" presId="urn:microsoft.com/office/officeart/2005/8/layout/bProcess3"/>
    <dgm:cxn modelId="{F7E61DA9-9D4B-4853-AA5A-FA0E48758491}" type="presOf" srcId="{29066955-F6B4-4696-B885-13C6B14F6674}" destId="{0C0EDBF4-365D-446C-B487-46E117FD7666}" srcOrd="0" destOrd="0" presId="urn:microsoft.com/office/officeart/2005/8/layout/bProcess3"/>
    <dgm:cxn modelId="{CB55AEAB-A3A8-4C22-A45B-31FA88F5FFAB}" type="presOf" srcId="{F4458E66-BDCB-4E8F-8581-A24F9429ADFC}" destId="{6CAC509F-95F8-4BB4-AC2E-62908914B39A}" srcOrd="0" destOrd="0" presId="urn:microsoft.com/office/officeart/2005/8/layout/bProcess3"/>
    <dgm:cxn modelId="{6B410BAC-0608-4137-BE89-00B378089990}" type="presOf" srcId="{F68B1976-7F32-4E40-9A96-72979AFDF59D}" destId="{00098AA8-87D3-4E31-991F-1617FC12891A}" srcOrd="0" destOrd="0" presId="urn:microsoft.com/office/officeart/2005/8/layout/bProcess3"/>
    <dgm:cxn modelId="{5DABB6C2-4D1A-47FF-92FE-1A349172B67B}" srcId="{8441D11F-57E9-457C-8C69-AAEA95312D2A}" destId="{557D2FEC-8179-4CE1-92D8-126D535A7507}" srcOrd="6" destOrd="0" parTransId="{BA4158B0-2852-4BE8-B6E0-803764741B5A}" sibTransId="{5EF61387-302B-4DE4-9A6E-8932B0D5B6C7}"/>
    <dgm:cxn modelId="{51B307C9-E1ED-4F83-B33F-0D0FD5BDAF2B}" type="presOf" srcId="{AA8009CD-FF57-41BB-9254-7633F9D6A538}" destId="{CBC2A2CF-565E-4A9E-A73D-13EFBBBD01FB}" srcOrd="0" destOrd="2" presId="urn:microsoft.com/office/officeart/2005/8/layout/bProcess3"/>
    <dgm:cxn modelId="{84245BD0-97CE-40B0-8FC2-54A651DBA49B}" srcId="{8441D11F-57E9-457C-8C69-AAEA95312D2A}" destId="{29066955-F6B4-4696-B885-13C6B14F6674}" srcOrd="8" destOrd="0" parTransId="{D78D7C12-E501-42AC-923C-AF7C67138472}" sibTransId="{EA693136-D34C-42FF-A9D4-7752F237A64B}"/>
    <dgm:cxn modelId="{403034D2-CD82-4BB1-B115-9FD74130A076}" srcId="{5BC22A30-ABA1-4EBD-B81C-935C0660D47F}" destId="{39126510-217B-4551-B5CF-1ECF1A3FDB38}" srcOrd="0" destOrd="0" parTransId="{347F7B03-419B-4D4B-BD6F-545856BF34E6}" sibTransId="{5996D94C-CDC6-41FA-AD5E-AD788E334E44}"/>
    <dgm:cxn modelId="{1663C1E1-64BE-4B4B-9BB9-651D7F546CDC}" type="presOf" srcId="{0BAC388C-E1D5-4DB7-8E4B-C852D7D82347}" destId="{B5EF2319-BADF-4A18-8C59-ED917A08016F}" srcOrd="1" destOrd="0" presId="urn:microsoft.com/office/officeart/2005/8/layout/bProcess3"/>
    <dgm:cxn modelId="{E2A15EEE-5AC4-4F9D-87EA-1FECEA5D94F1}" srcId="{8441D11F-57E9-457C-8C69-AAEA95312D2A}" destId="{F27FA3BE-F45D-4389-9EE4-B33D1FD52F9E}" srcOrd="0" destOrd="0" parTransId="{2EB59763-E9A6-46B8-AB7A-CC6CB05D303E}" sibTransId="{BB51A081-9E58-4520-B799-F5E6AAD4E8CE}"/>
    <dgm:cxn modelId="{9D669DF1-1FE5-40E3-AEB0-F6E998D306D4}" type="presOf" srcId="{E2D87DB0-B405-41B7-ABAE-FC59FB671AB1}" destId="{D2EDEF5A-374D-4248-BA07-04A2335673A6}" srcOrd="1" destOrd="0" presId="urn:microsoft.com/office/officeart/2005/8/layout/bProcess3"/>
    <dgm:cxn modelId="{18EDCDF3-CCB2-4842-970C-C8FA376D9F97}" type="presOf" srcId="{8441D11F-57E9-457C-8C69-AAEA95312D2A}" destId="{52585A0C-A828-4C9A-8CC2-09F1D501BCEE}" srcOrd="0" destOrd="0" presId="urn:microsoft.com/office/officeart/2005/8/layout/bProcess3"/>
    <dgm:cxn modelId="{769C5AF5-5DEE-47B1-B18F-4AF608685773}" type="presOf" srcId="{85352708-7571-4F11-883A-685831F7CC16}" destId="{F9A98D19-4534-4AD6-8AC6-B56E4D3321A4}" srcOrd="0" destOrd="0" presId="urn:microsoft.com/office/officeart/2005/8/layout/bProcess3"/>
    <dgm:cxn modelId="{11C8DEF5-85FD-4E9A-837E-FB3C21CAEC4C}" srcId="{8441D11F-57E9-457C-8C69-AAEA95312D2A}" destId="{6D4F82AE-11A4-4A62-B470-8FDD1232A39D}" srcOrd="3" destOrd="0" parTransId="{076996AC-9C9E-418B-ACE0-695C0C19F107}" sibTransId="{F4458E66-BDCB-4E8F-8581-A24F9429ADFC}"/>
    <dgm:cxn modelId="{BB9E72F7-61F7-42A1-B308-4936C2641F77}" type="presOf" srcId="{5EF61387-302B-4DE4-9A6E-8932B0D5B6C7}" destId="{8490E5D5-3E28-4425-AEFC-FCFB71F51B01}" srcOrd="0" destOrd="0" presId="urn:microsoft.com/office/officeart/2005/8/layout/bProcess3"/>
    <dgm:cxn modelId="{051C51FE-349D-4D52-BC5B-73846F447090}" type="presOf" srcId="{EA693136-D34C-42FF-A9D4-7752F237A64B}" destId="{2C8C71EE-C804-42DD-8924-79B5C2B09AD3}" srcOrd="1" destOrd="0" presId="urn:microsoft.com/office/officeart/2005/8/layout/bProcess3"/>
    <dgm:cxn modelId="{D8DF118D-C6A4-40DD-9059-8156B942D657}" type="presParOf" srcId="{52585A0C-A828-4C9A-8CC2-09F1D501BCEE}" destId="{B2C39DCA-FCAF-4A0E-B026-A8228385A443}" srcOrd="0" destOrd="0" presId="urn:microsoft.com/office/officeart/2005/8/layout/bProcess3"/>
    <dgm:cxn modelId="{C8F0E4D7-0C74-4D92-B0A4-87F6838B023E}" type="presParOf" srcId="{52585A0C-A828-4C9A-8CC2-09F1D501BCEE}" destId="{AB22CCC5-CBC8-4163-9A14-BE5BC41EC8A3}" srcOrd="1" destOrd="0" presId="urn:microsoft.com/office/officeart/2005/8/layout/bProcess3"/>
    <dgm:cxn modelId="{3DE5082A-349F-46F9-ABFC-77C959B5604D}" type="presParOf" srcId="{AB22CCC5-CBC8-4163-9A14-BE5BC41EC8A3}" destId="{4E72D5E0-16F8-452C-94CF-33FAFF2E0B09}" srcOrd="0" destOrd="0" presId="urn:microsoft.com/office/officeart/2005/8/layout/bProcess3"/>
    <dgm:cxn modelId="{9598772C-F4FB-4C5B-A0D1-C1B950426C5F}" type="presParOf" srcId="{52585A0C-A828-4C9A-8CC2-09F1D501BCEE}" destId="{E5E90A44-64A1-48A2-81DC-39632A204FB8}" srcOrd="2" destOrd="0" presId="urn:microsoft.com/office/officeart/2005/8/layout/bProcess3"/>
    <dgm:cxn modelId="{3D55E5B0-3801-49A4-A689-A4B8C5B402D9}" type="presParOf" srcId="{52585A0C-A828-4C9A-8CC2-09F1D501BCEE}" destId="{51966DAA-99A6-4DDB-B326-DD57C477AAA4}" srcOrd="3" destOrd="0" presId="urn:microsoft.com/office/officeart/2005/8/layout/bProcess3"/>
    <dgm:cxn modelId="{602EA4D8-B4C2-4882-93F4-64178E013C1C}" type="presParOf" srcId="{51966DAA-99A6-4DDB-B326-DD57C477AAA4}" destId="{B5EF2319-BADF-4A18-8C59-ED917A08016F}" srcOrd="0" destOrd="0" presId="urn:microsoft.com/office/officeart/2005/8/layout/bProcess3"/>
    <dgm:cxn modelId="{86740105-A4FC-42C0-8F7F-0D8FF143D216}" type="presParOf" srcId="{52585A0C-A828-4C9A-8CC2-09F1D501BCEE}" destId="{F9A98D19-4534-4AD6-8AC6-B56E4D3321A4}" srcOrd="4" destOrd="0" presId="urn:microsoft.com/office/officeart/2005/8/layout/bProcess3"/>
    <dgm:cxn modelId="{FE193011-02D8-4391-ABCD-993A58E86978}" type="presParOf" srcId="{52585A0C-A828-4C9A-8CC2-09F1D501BCEE}" destId="{00098AA8-87D3-4E31-991F-1617FC12891A}" srcOrd="5" destOrd="0" presId="urn:microsoft.com/office/officeart/2005/8/layout/bProcess3"/>
    <dgm:cxn modelId="{2FBDA2D4-E6C0-4F7B-A0B2-A879D799CECC}" type="presParOf" srcId="{00098AA8-87D3-4E31-991F-1617FC12891A}" destId="{51C7D3CA-DCDE-482D-BA9E-354543DCCE20}" srcOrd="0" destOrd="0" presId="urn:microsoft.com/office/officeart/2005/8/layout/bProcess3"/>
    <dgm:cxn modelId="{18528E71-FC97-41AE-9A0A-BE1356959D50}" type="presParOf" srcId="{52585A0C-A828-4C9A-8CC2-09F1D501BCEE}" destId="{B0E9967D-D7AD-49E5-BD9B-0DB4BB759335}" srcOrd="6" destOrd="0" presId="urn:microsoft.com/office/officeart/2005/8/layout/bProcess3"/>
    <dgm:cxn modelId="{7428F821-87EB-4CCF-A814-DB224C1EC512}" type="presParOf" srcId="{52585A0C-A828-4C9A-8CC2-09F1D501BCEE}" destId="{6CAC509F-95F8-4BB4-AC2E-62908914B39A}" srcOrd="7" destOrd="0" presId="urn:microsoft.com/office/officeart/2005/8/layout/bProcess3"/>
    <dgm:cxn modelId="{7DACCA81-2963-4903-AF5B-20AEC8AB70EE}" type="presParOf" srcId="{6CAC509F-95F8-4BB4-AC2E-62908914B39A}" destId="{0D4470BF-6F76-43BC-ADCC-3F671B55E900}" srcOrd="0" destOrd="0" presId="urn:microsoft.com/office/officeart/2005/8/layout/bProcess3"/>
    <dgm:cxn modelId="{B9D18D56-03E0-4056-8366-2D68D07DEEF5}" type="presParOf" srcId="{52585A0C-A828-4C9A-8CC2-09F1D501BCEE}" destId="{A8FD7910-5048-4794-9705-273B7B391AB7}" srcOrd="8" destOrd="0" presId="urn:microsoft.com/office/officeart/2005/8/layout/bProcess3"/>
    <dgm:cxn modelId="{48FD050D-5798-40F4-ADE8-4412DBEDD7CA}" type="presParOf" srcId="{52585A0C-A828-4C9A-8CC2-09F1D501BCEE}" destId="{015E134E-FF82-4035-9189-73DCAD98C3D3}" srcOrd="9" destOrd="0" presId="urn:microsoft.com/office/officeart/2005/8/layout/bProcess3"/>
    <dgm:cxn modelId="{BCB1462C-3C80-4781-93F9-CB01D1138037}" type="presParOf" srcId="{015E134E-FF82-4035-9189-73DCAD98C3D3}" destId="{11DA531A-CAE6-417A-94CB-6DCA296448CB}" srcOrd="0" destOrd="0" presId="urn:microsoft.com/office/officeart/2005/8/layout/bProcess3"/>
    <dgm:cxn modelId="{502C5753-1A23-4FB4-B43D-ADB15412C42E}" type="presParOf" srcId="{52585A0C-A828-4C9A-8CC2-09F1D501BCEE}" destId="{10DA1C47-0C48-4A57-B1BE-1F3E5F540198}" srcOrd="10" destOrd="0" presId="urn:microsoft.com/office/officeart/2005/8/layout/bProcess3"/>
    <dgm:cxn modelId="{B69C4E06-5668-4E79-80A2-28462E95A2FA}" type="presParOf" srcId="{52585A0C-A828-4C9A-8CC2-09F1D501BCEE}" destId="{554D3B5E-5283-413A-B657-E91C64BCB9C0}" srcOrd="11" destOrd="0" presId="urn:microsoft.com/office/officeart/2005/8/layout/bProcess3"/>
    <dgm:cxn modelId="{14D41515-D6DF-4363-85B5-462EDC1413C3}" type="presParOf" srcId="{554D3B5E-5283-413A-B657-E91C64BCB9C0}" destId="{006C2D3A-AA9B-4FBD-BFA9-354D135D78EA}" srcOrd="0" destOrd="0" presId="urn:microsoft.com/office/officeart/2005/8/layout/bProcess3"/>
    <dgm:cxn modelId="{6730F372-100F-45B5-A25A-A09C927B157D}" type="presParOf" srcId="{52585A0C-A828-4C9A-8CC2-09F1D501BCEE}" destId="{D07C453A-CE90-44A5-94B4-91C7A34C6BD4}" srcOrd="12" destOrd="0" presId="urn:microsoft.com/office/officeart/2005/8/layout/bProcess3"/>
    <dgm:cxn modelId="{FF64645E-B95F-4BA9-82B4-207BF93FCCC8}" type="presParOf" srcId="{52585A0C-A828-4C9A-8CC2-09F1D501BCEE}" destId="{8490E5D5-3E28-4425-AEFC-FCFB71F51B01}" srcOrd="13" destOrd="0" presId="urn:microsoft.com/office/officeart/2005/8/layout/bProcess3"/>
    <dgm:cxn modelId="{708BA4D4-18F4-4E4B-8294-C0B8B8CDE2E6}" type="presParOf" srcId="{8490E5D5-3E28-4425-AEFC-FCFB71F51B01}" destId="{E3933CD3-7868-42D3-BF4C-C7E7DD554B6E}" srcOrd="0" destOrd="0" presId="urn:microsoft.com/office/officeart/2005/8/layout/bProcess3"/>
    <dgm:cxn modelId="{5350D738-9664-48B7-9C13-8A4FCF43AA34}" type="presParOf" srcId="{52585A0C-A828-4C9A-8CC2-09F1D501BCEE}" destId="{58ECB5B4-CE48-489B-8A1B-51943795053C}" srcOrd="14" destOrd="0" presId="urn:microsoft.com/office/officeart/2005/8/layout/bProcess3"/>
    <dgm:cxn modelId="{5AD75903-8CE9-4468-8DA0-1562EB18FC66}" type="presParOf" srcId="{52585A0C-A828-4C9A-8CC2-09F1D501BCEE}" destId="{06B3D4EE-E8DC-463D-AB51-13D5EE10FF48}" srcOrd="15" destOrd="0" presId="urn:microsoft.com/office/officeart/2005/8/layout/bProcess3"/>
    <dgm:cxn modelId="{B2014E1C-CF8C-42F2-8F61-425EFBDDFD56}" type="presParOf" srcId="{06B3D4EE-E8DC-463D-AB51-13D5EE10FF48}" destId="{D4A7717E-E4EF-4D04-A3FC-330E8F70C07B}" srcOrd="0" destOrd="0" presId="urn:microsoft.com/office/officeart/2005/8/layout/bProcess3"/>
    <dgm:cxn modelId="{1B6C7739-EFD8-4D2D-878C-10056B9C7125}" type="presParOf" srcId="{52585A0C-A828-4C9A-8CC2-09F1D501BCEE}" destId="{0C0EDBF4-365D-446C-B487-46E117FD7666}" srcOrd="16" destOrd="0" presId="urn:microsoft.com/office/officeart/2005/8/layout/bProcess3"/>
    <dgm:cxn modelId="{36F149A8-225D-4C49-87E2-EE4A1C9A3EB0}" type="presParOf" srcId="{52585A0C-A828-4C9A-8CC2-09F1D501BCEE}" destId="{B42E5296-8183-4669-811C-223E4D794476}" srcOrd="17" destOrd="0" presId="urn:microsoft.com/office/officeart/2005/8/layout/bProcess3"/>
    <dgm:cxn modelId="{4DA83470-782A-4F1C-B567-D50CE2DEC575}" type="presParOf" srcId="{B42E5296-8183-4669-811C-223E4D794476}" destId="{2C8C71EE-C804-42DD-8924-79B5C2B09AD3}" srcOrd="0" destOrd="0" presId="urn:microsoft.com/office/officeart/2005/8/layout/bProcess3"/>
    <dgm:cxn modelId="{2DC759F1-8B67-4354-A96C-06EC53DB3D7C}" type="presParOf" srcId="{52585A0C-A828-4C9A-8CC2-09F1D501BCEE}" destId="{CBC2A2CF-565E-4A9E-A73D-13EFBBBD01FB}" srcOrd="18" destOrd="0" presId="urn:microsoft.com/office/officeart/2005/8/layout/bProcess3"/>
    <dgm:cxn modelId="{AEB48B9D-42AB-4BC7-9C39-6EC13E68E190}" type="presParOf" srcId="{52585A0C-A828-4C9A-8CC2-09F1D501BCEE}" destId="{B634D429-0EB5-4FAD-82EF-404503BFEF18}" srcOrd="19" destOrd="0" presId="urn:microsoft.com/office/officeart/2005/8/layout/bProcess3"/>
    <dgm:cxn modelId="{4371F8B9-4505-44D4-906C-9314054C92A3}" type="presParOf" srcId="{B634D429-0EB5-4FAD-82EF-404503BFEF18}" destId="{D2EDEF5A-374D-4248-BA07-04A2335673A6}" srcOrd="0" destOrd="0" presId="urn:microsoft.com/office/officeart/2005/8/layout/bProcess3"/>
    <dgm:cxn modelId="{73629805-CB32-45B9-B128-E14234CE9167}" type="presParOf" srcId="{52585A0C-A828-4C9A-8CC2-09F1D501BCEE}" destId="{676BB197-7DB0-4DE1-8828-B3A7E0D1FE87}" srcOrd="20" destOrd="0" presId="urn:microsoft.com/office/officeart/2005/8/layout/bProcess3"/>
    <dgm:cxn modelId="{9D9D1902-1790-48CD-A421-BDB189B8C747}" type="presParOf" srcId="{52585A0C-A828-4C9A-8CC2-09F1D501BCEE}" destId="{464F18CD-B2B1-46D7-AB48-73F3BBCE7DEB}" srcOrd="21" destOrd="0" presId="urn:microsoft.com/office/officeart/2005/8/layout/bProcess3"/>
    <dgm:cxn modelId="{685EDDA4-CEC5-497A-A312-D1A541B4C512}" type="presParOf" srcId="{464F18CD-B2B1-46D7-AB48-73F3BBCE7DEB}" destId="{08A2A1A0-4A9B-42E1-AA58-23F73AC06C18}" srcOrd="0" destOrd="0" presId="urn:microsoft.com/office/officeart/2005/8/layout/bProcess3"/>
    <dgm:cxn modelId="{8087FD34-C532-48E6-AA32-6643357A6CB9}" type="presParOf" srcId="{52585A0C-A828-4C9A-8CC2-09F1D501BCEE}" destId="{5A3A4AB9-1856-446E-A55F-824DEB583596}"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73B76-931B-4E7A-85B1-34400B64F15E}">
      <dsp:nvSpPr>
        <dsp:cNvPr id="0" name=""/>
        <dsp:cNvSpPr/>
      </dsp:nvSpPr>
      <dsp:spPr>
        <a:xfrm>
          <a:off x="0" y="2348"/>
          <a:ext cx="83896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70CF1-4D7F-4597-9FF6-5DE71AB9A90D}">
      <dsp:nvSpPr>
        <dsp:cNvPr id="0" name=""/>
        <dsp:cNvSpPr/>
      </dsp:nvSpPr>
      <dsp:spPr>
        <a:xfrm>
          <a:off x="0" y="2348"/>
          <a:ext cx="8389621" cy="160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Govts do not function without data. Data is the key for advocacy at all levels.</a:t>
          </a:r>
        </a:p>
      </dsp:txBody>
      <dsp:txXfrm>
        <a:off x="0" y="2348"/>
        <a:ext cx="8389621" cy="1601437"/>
      </dsp:txXfrm>
    </dsp:sp>
    <dsp:sp modelId="{4FA4F0FC-6EFB-49C8-8360-CBDFF797F1BD}">
      <dsp:nvSpPr>
        <dsp:cNvPr id="0" name=""/>
        <dsp:cNvSpPr/>
      </dsp:nvSpPr>
      <dsp:spPr>
        <a:xfrm>
          <a:off x="0" y="1603785"/>
          <a:ext cx="83896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E7BE1-576E-4374-983F-2D71D7FCF279}">
      <dsp:nvSpPr>
        <dsp:cNvPr id="0" name=""/>
        <dsp:cNvSpPr/>
      </dsp:nvSpPr>
      <dsp:spPr>
        <a:xfrm>
          <a:off x="0" y="1603785"/>
          <a:ext cx="8389621" cy="160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With planning to report JMP, it’s a chance to also consider additional indicators for specific WASH and IPC needs of different health programmes i.e. RMNCH, COVID, EPI etc.</a:t>
          </a:r>
        </a:p>
      </dsp:txBody>
      <dsp:txXfrm>
        <a:off x="0" y="1603785"/>
        <a:ext cx="8389621" cy="1601437"/>
      </dsp:txXfrm>
    </dsp:sp>
    <dsp:sp modelId="{87DD2E17-2CCA-4197-A542-C6255BE1C9B7}">
      <dsp:nvSpPr>
        <dsp:cNvPr id="0" name=""/>
        <dsp:cNvSpPr/>
      </dsp:nvSpPr>
      <dsp:spPr>
        <a:xfrm>
          <a:off x="0" y="3205223"/>
          <a:ext cx="83896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7329E-5DB2-48DE-9FA5-48EF38F75A70}">
      <dsp:nvSpPr>
        <dsp:cNvPr id="0" name=""/>
        <dsp:cNvSpPr/>
      </dsp:nvSpPr>
      <dsp:spPr>
        <a:xfrm>
          <a:off x="0" y="3205223"/>
          <a:ext cx="8389621" cy="160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stakeholder consultations at federal, provincial and territories should be central in approach.  </a:t>
          </a:r>
        </a:p>
      </dsp:txBody>
      <dsp:txXfrm>
        <a:off x="0" y="3205223"/>
        <a:ext cx="8389621" cy="1601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C773B-B763-45CF-9225-DC0E4B1BDC0A}">
      <dsp:nvSpPr>
        <dsp:cNvPr id="0" name=""/>
        <dsp:cNvSpPr/>
      </dsp:nvSpPr>
      <dsp:spPr>
        <a:xfrm>
          <a:off x="4283" y="0"/>
          <a:ext cx="4387212" cy="891807"/>
        </a:xfrm>
        <a:prstGeom prst="roundRect">
          <a:avLst>
            <a:gd name="adj" fmla="val 10000"/>
          </a:avLst>
        </a:prstGeom>
        <a:solidFill>
          <a:srgbClr val="C512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latin typeface="Source Sans Pro" panose="020B0503030403020204" pitchFamily="34" charset="0"/>
              <a:ea typeface="Source Sans Pro" panose="020B0503030403020204" pitchFamily="34" charset="0"/>
            </a:rPr>
            <a:t>5 countries</a:t>
          </a:r>
        </a:p>
      </dsp:txBody>
      <dsp:txXfrm>
        <a:off x="30403" y="26120"/>
        <a:ext cx="4334972" cy="839567"/>
      </dsp:txXfrm>
    </dsp:sp>
    <dsp:sp modelId="{40470A77-8D94-4374-A713-0F14256D6F62}">
      <dsp:nvSpPr>
        <dsp:cNvPr id="0" name=""/>
        <dsp:cNvSpPr/>
      </dsp:nvSpPr>
      <dsp:spPr>
        <a:xfrm>
          <a:off x="6432" y="1007969"/>
          <a:ext cx="4378630" cy="891807"/>
        </a:xfrm>
        <a:prstGeom prst="roundRect">
          <a:avLst>
            <a:gd name="adj" fmla="val 10000"/>
          </a:avLst>
        </a:prstGeom>
        <a:solidFill>
          <a:srgbClr val="2992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Source Sans Pro" panose="020B0503030403020204" pitchFamily="34" charset="0"/>
              <a:ea typeface="Source Sans Pro" panose="020B0503030403020204" pitchFamily="34" charset="0"/>
            </a:rPr>
            <a:t>174 health care facilities</a:t>
          </a:r>
        </a:p>
      </dsp:txBody>
      <dsp:txXfrm>
        <a:off x="32552" y="1034089"/>
        <a:ext cx="4326390" cy="839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100A6-E2E8-4775-88C5-40ACB4CF7EC6}">
      <dsp:nvSpPr>
        <dsp:cNvPr id="0" name=""/>
        <dsp:cNvSpPr/>
      </dsp:nvSpPr>
      <dsp:spPr>
        <a:xfrm>
          <a:off x="0" y="0"/>
          <a:ext cx="1549300" cy="2173992"/>
        </a:xfrm>
        <a:prstGeom prst="roundRect">
          <a:avLst>
            <a:gd name="adj" fmla="val 10000"/>
          </a:avLst>
        </a:prstGeom>
        <a:solidFill>
          <a:srgbClr val="9E53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Source Sans Pro" panose="020B0503030403020204" pitchFamily="34" charset="0"/>
              <a:ea typeface="Source Sans Pro" panose="020B0503030403020204" pitchFamily="34" charset="0"/>
            </a:rPr>
            <a:t>3 local faith-based partners</a:t>
          </a:r>
        </a:p>
      </dsp:txBody>
      <dsp:txXfrm>
        <a:off x="45377" y="45377"/>
        <a:ext cx="1458546" cy="2083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2CCC5-CBC8-4163-9A14-BE5BC41EC8A3}">
      <dsp:nvSpPr>
        <dsp:cNvPr id="0" name=""/>
        <dsp:cNvSpPr/>
      </dsp:nvSpPr>
      <dsp:spPr>
        <a:xfrm>
          <a:off x="2750562" y="702872"/>
          <a:ext cx="541174" cy="91440"/>
        </a:xfrm>
        <a:custGeom>
          <a:avLst/>
          <a:gdLst/>
          <a:ahLst/>
          <a:cxnLst/>
          <a:rect l="0" t="0" r="0" b="0"/>
          <a:pathLst>
            <a:path>
              <a:moveTo>
                <a:pt x="0" y="45720"/>
              </a:moveTo>
              <a:lnTo>
                <a:pt x="54117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06854" y="745730"/>
        <a:ext cx="28588" cy="5723"/>
      </dsp:txXfrm>
    </dsp:sp>
    <dsp:sp modelId="{B2C39DCA-FCAF-4A0E-B026-A8228385A443}">
      <dsp:nvSpPr>
        <dsp:cNvPr id="0" name=""/>
        <dsp:cNvSpPr/>
      </dsp:nvSpPr>
      <dsp:spPr>
        <a:xfrm>
          <a:off x="266385" y="2799"/>
          <a:ext cx="2485976" cy="14915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MCGL-UGA-COVID-19 WASH/IPC Quality Improvement Activity</a:t>
          </a:r>
        </a:p>
      </dsp:txBody>
      <dsp:txXfrm>
        <a:off x="266385" y="2799"/>
        <a:ext cx="2485976" cy="1491585"/>
      </dsp:txXfrm>
    </dsp:sp>
    <dsp:sp modelId="{51966DAA-99A6-4DDB-B326-DD57C477AAA4}">
      <dsp:nvSpPr>
        <dsp:cNvPr id="0" name=""/>
        <dsp:cNvSpPr/>
      </dsp:nvSpPr>
      <dsp:spPr>
        <a:xfrm>
          <a:off x="5808312" y="702872"/>
          <a:ext cx="541174" cy="91440"/>
        </a:xfrm>
        <a:custGeom>
          <a:avLst/>
          <a:gdLst/>
          <a:ahLst/>
          <a:cxnLst/>
          <a:rect l="0" t="0" r="0" b="0"/>
          <a:pathLst>
            <a:path>
              <a:moveTo>
                <a:pt x="0" y="45720"/>
              </a:moveTo>
              <a:lnTo>
                <a:pt x="541174"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064605" y="745730"/>
        <a:ext cx="28588" cy="5723"/>
      </dsp:txXfrm>
    </dsp:sp>
    <dsp:sp modelId="{E5E90A44-64A1-48A2-81DC-39632A204FB8}">
      <dsp:nvSpPr>
        <dsp:cNvPr id="0" name=""/>
        <dsp:cNvSpPr/>
      </dsp:nvSpPr>
      <dsp:spPr>
        <a:xfrm>
          <a:off x="3324136" y="2799"/>
          <a:ext cx="2485976" cy="14915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MoH request to make tools permanent – No Cost Extension</a:t>
          </a:r>
        </a:p>
      </dsp:txBody>
      <dsp:txXfrm>
        <a:off x="3324136" y="2799"/>
        <a:ext cx="2485976" cy="1491585"/>
      </dsp:txXfrm>
    </dsp:sp>
    <dsp:sp modelId="{00098AA8-87D3-4E31-991F-1617FC12891A}">
      <dsp:nvSpPr>
        <dsp:cNvPr id="0" name=""/>
        <dsp:cNvSpPr/>
      </dsp:nvSpPr>
      <dsp:spPr>
        <a:xfrm>
          <a:off x="8866063" y="702872"/>
          <a:ext cx="541174" cy="91440"/>
        </a:xfrm>
        <a:custGeom>
          <a:avLst/>
          <a:gdLst/>
          <a:ahLst/>
          <a:cxnLst/>
          <a:rect l="0" t="0" r="0" b="0"/>
          <a:pathLst>
            <a:path>
              <a:moveTo>
                <a:pt x="0" y="45720"/>
              </a:moveTo>
              <a:lnTo>
                <a:pt x="54117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9122356" y="745730"/>
        <a:ext cx="28588" cy="5723"/>
      </dsp:txXfrm>
    </dsp:sp>
    <dsp:sp modelId="{F9A98D19-4534-4AD6-8AC6-B56E4D3321A4}">
      <dsp:nvSpPr>
        <dsp:cNvPr id="0" name=""/>
        <dsp:cNvSpPr/>
      </dsp:nvSpPr>
      <dsp:spPr>
        <a:xfrm>
          <a:off x="6381887" y="2799"/>
          <a:ext cx="2485976" cy="14915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rPr>
            <a:t>Draft new WASH/IPC tool</a:t>
          </a:r>
        </a:p>
        <a:p>
          <a:pPr marL="114300" lvl="1" indent="-114300" algn="l" defTabSz="622300" rtl="0">
            <a:lnSpc>
              <a:spcPct val="90000"/>
            </a:lnSpc>
            <a:spcBef>
              <a:spcPct val="0"/>
            </a:spcBef>
            <a:spcAft>
              <a:spcPct val="15000"/>
            </a:spcAft>
            <a:buChar char="•"/>
          </a:pPr>
          <a:r>
            <a:rPr lang="en-US" sz="1400" kern="1200">
              <a:solidFill>
                <a:schemeClr val="tx1"/>
              </a:solidFill>
            </a:rPr>
            <a:t>Newly drafted MoH tool +</a:t>
          </a:r>
          <a:r>
            <a:rPr lang="en-US" sz="1400" kern="1200">
              <a:solidFill>
                <a:schemeClr val="tx1"/>
              </a:solidFill>
              <a:latin typeface="Calibri Light" panose="020F0302020204030204"/>
            </a:rPr>
            <a:t> </a:t>
          </a:r>
          <a:endParaRPr lang="en-US" sz="1400" kern="120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rPr>
            <a:t>MCGL-UGA tool</a:t>
          </a:r>
        </a:p>
      </dsp:txBody>
      <dsp:txXfrm>
        <a:off x="6381887" y="2799"/>
        <a:ext cx="2485976" cy="1491585"/>
      </dsp:txXfrm>
    </dsp:sp>
    <dsp:sp modelId="{6CAC509F-95F8-4BB4-AC2E-62908914B39A}">
      <dsp:nvSpPr>
        <dsp:cNvPr id="0" name=""/>
        <dsp:cNvSpPr/>
      </dsp:nvSpPr>
      <dsp:spPr>
        <a:xfrm>
          <a:off x="1509373" y="1492585"/>
          <a:ext cx="9173252" cy="541174"/>
        </a:xfrm>
        <a:custGeom>
          <a:avLst/>
          <a:gdLst/>
          <a:ahLst/>
          <a:cxnLst/>
          <a:rect l="0" t="0" r="0" b="0"/>
          <a:pathLst>
            <a:path>
              <a:moveTo>
                <a:pt x="9173252" y="0"/>
              </a:moveTo>
              <a:lnTo>
                <a:pt x="9173252" y="287687"/>
              </a:lnTo>
              <a:lnTo>
                <a:pt x="0" y="287687"/>
              </a:lnTo>
              <a:lnTo>
                <a:pt x="0" y="54117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866223" y="1760310"/>
        <a:ext cx="459552" cy="5723"/>
      </dsp:txXfrm>
    </dsp:sp>
    <dsp:sp modelId="{B0E9967D-D7AD-49E5-BD9B-0DB4BB759335}">
      <dsp:nvSpPr>
        <dsp:cNvPr id="0" name=""/>
        <dsp:cNvSpPr/>
      </dsp:nvSpPr>
      <dsp:spPr>
        <a:xfrm>
          <a:off x="9439637" y="2799"/>
          <a:ext cx="2485976" cy="14915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Review tool/w MoH IPC lead and incorporate feedback</a:t>
          </a:r>
        </a:p>
      </dsp:txBody>
      <dsp:txXfrm>
        <a:off x="9439637" y="2799"/>
        <a:ext cx="2485976" cy="1491585"/>
      </dsp:txXfrm>
    </dsp:sp>
    <dsp:sp modelId="{015E134E-FF82-4035-9189-73DCAD98C3D3}">
      <dsp:nvSpPr>
        <dsp:cNvPr id="0" name=""/>
        <dsp:cNvSpPr/>
      </dsp:nvSpPr>
      <dsp:spPr>
        <a:xfrm>
          <a:off x="2750562" y="2766232"/>
          <a:ext cx="541174" cy="91440"/>
        </a:xfrm>
        <a:custGeom>
          <a:avLst/>
          <a:gdLst/>
          <a:ahLst/>
          <a:cxnLst/>
          <a:rect l="0" t="0" r="0" b="0"/>
          <a:pathLst>
            <a:path>
              <a:moveTo>
                <a:pt x="0" y="45720"/>
              </a:moveTo>
              <a:lnTo>
                <a:pt x="54117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06854" y="2809090"/>
        <a:ext cx="28588" cy="5723"/>
      </dsp:txXfrm>
    </dsp:sp>
    <dsp:sp modelId="{A8FD7910-5048-4794-9705-273B7B391AB7}">
      <dsp:nvSpPr>
        <dsp:cNvPr id="0" name=""/>
        <dsp:cNvSpPr/>
      </dsp:nvSpPr>
      <dsp:spPr>
        <a:xfrm>
          <a:off x="266385" y="2066159"/>
          <a:ext cx="2485976" cy="149158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t>Training of 20 MoH sub-national officers and 3 Jhpiego staff on Data Collection</a:t>
          </a:r>
        </a:p>
        <a:p>
          <a:pPr marL="114300" lvl="1" indent="-114300" algn="l" defTabSz="622300">
            <a:lnSpc>
              <a:spcPct val="90000"/>
            </a:lnSpc>
            <a:spcBef>
              <a:spcPct val="0"/>
            </a:spcBef>
            <a:spcAft>
              <a:spcPct val="15000"/>
            </a:spcAft>
            <a:buChar char="•"/>
          </a:pPr>
          <a:r>
            <a:rPr lang="en-US" sz="1400" kern="1200"/>
            <a:t>Uganda Water Project</a:t>
          </a:r>
        </a:p>
      </dsp:txBody>
      <dsp:txXfrm>
        <a:off x="266385" y="2066159"/>
        <a:ext cx="2485976" cy="1491585"/>
      </dsp:txXfrm>
    </dsp:sp>
    <dsp:sp modelId="{554D3B5E-5283-413A-B657-E91C64BCB9C0}">
      <dsp:nvSpPr>
        <dsp:cNvPr id="0" name=""/>
        <dsp:cNvSpPr/>
      </dsp:nvSpPr>
      <dsp:spPr>
        <a:xfrm>
          <a:off x="5808312" y="2766232"/>
          <a:ext cx="541174" cy="91440"/>
        </a:xfrm>
        <a:custGeom>
          <a:avLst/>
          <a:gdLst/>
          <a:ahLst/>
          <a:cxnLst/>
          <a:rect l="0" t="0" r="0" b="0"/>
          <a:pathLst>
            <a:path>
              <a:moveTo>
                <a:pt x="0" y="45720"/>
              </a:moveTo>
              <a:lnTo>
                <a:pt x="54117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064605" y="2809090"/>
        <a:ext cx="28588" cy="5723"/>
      </dsp:txXfrm>
    </dsp:sp>
    <dsp:sp modelId="{10DA1C47-0C48-4A57-B1BE-1F3E5F540198}">
      <dsp:nvSpPr>
        <dsp:cNvPr id="0" name=""/>
        <dsp:cNvSpPr/>
      </dsp:nvSpPr>
      <dsp:spPr>
        <a:xfrm>
          <a:off x="3324136" y="2066159"/>
          <a:ext cx="2485976" cy="14915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Review and test digital assessment tool/w Trainers and incorporate feedback</a:t>
          </a:r>
        </a:p>
      </dsp:txBody>
      <dsp:txXfrm>
        <a:off x="3324136" y="2066159"/>
        <a:ext cx="2485976" cy="1491585"/>
      </dsp:txXfrm>
    </dsp:sp>
    <dsp:sp modelId="{8490E5D5-3E28-4425-AEFC-FCFB71F51B01}">
      <dsp:nvSpPr>
        <dsp:cNvPr id="0" name=""/>
        <dsp:cNvSpPr/>
      </dsp:nvSpPr>
      <dsp:spPr>
        <a:xfrm>
          <a:off x="8866063" y="2766232"/>
          <a:ext cx="541174" cy="91440"/>
        </a:xfrm>
        <a:custGeom>
          <a:avLst/>
          <a:gdLst/>
          <a:ahLst/>
          <a:cxnLst/>
          <a:rect l="0" t="0" r="0" b="0"/>
          <a:pathLst>
            <a:path>
              <a:moveTo>
                <a:pt x="0" y="45720"/>
              </a:moveTo>
              <a:lnTo>
                <a:pt x="541174"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9122356" y="2809090"/>
        <a:ext cx="28588" cy="5723"/>
      </dsp:txXfrm>
    </dsp:sp>
    <dsp:sp modelId="{D07C453A-CE90-44A5-94B4-91C7A34C6BD4}">
      <dsp:nvSpPr>
        <dsp:cNvPr id="0" name=""/>
        <dsp:cNvSpPr/>
      </dsp:nvSpPr>
      <dsp:spPr>
        <a:xfrm>
          <a:off x="6381887" y="2066159"/>
          <a:ext cx="2485976" cy="14915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Incorporated weights for questions and finalized tool</a:t>
          </a:r>
        </a:p>
      </dsp:txBody>
      <dsp:txXfrm>
        <a:off x="6381887" y="2066159"/>
        <a:ext cx="2485976" cy="1491585"/>
      </dsp:txXfrm>
    </dsp:sp>
    <dsp:sp modelId="{06B3D4EE-E8DC-463D-AB51-13D5EE10FF48}">
      <dsp:nvSpPr>
        <dsp:cNvPr id="0" name=""/>
        <dsp:cNvSpPr/>
      </dsp:nvSpPr>
      <dsp:spPr>
        <a:xfrm>
          <a:off x="1509373" y="3555945"/>
          <a:ext cx="9173252" cy="541174"/>
        </a:xfrm>
        <a:custGeom>
          <a:avLst/>
          <a:gdLst/>
          <a:ahLst/>
          <a:cxnLst/>
          <a:rect l="0" t="0" r="0" b="0"/>
          <a:pathLst>
            <a:path>
              <a:moveTo>
                <a:pt x="9173252" y="0"/>
              </a:moveTo>
              <a:lnTo>
                <a:pt x="9173252" y="287687"/>
              </a:lnTo>
              <a:lnTo>
                <a:pt x="0" y="287687"/>
              </a:lnTo>
              <a:lnTo>
                <a:pt x="0" y="541174"/>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866223" y="3823670"/>
        <a:ext cx="459552" cy="5723"/>
      </dsp:txXfrm>
    </dsp:sp>
    <dsp:sp modelId="{58ECB5B4-CE48-489B-8A1B-51943795053C}">
      <dsp:nvSpPr>
        <dsp:cNvPr id="0" name=""/>
        <dsp:cNvSpPr/>
      </dsp:nvSpPr>
      <dsp:spPr>
        <a:xfrm>
          <a:off x="9439637" y="2066159"/>
          <a:ext cx="2485976" cy="14915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Cascade data collection training to </a:t>
          </a:r>
          <a:r>
            <a:rPr lang="en-US" sz="1800" kern="1200">
              <a:solidFill>
                <a:schemeClr val="tx1"/>
              </a:solidFill>
              <a:latin typeface="Calibri Light" panose="020F0302020204030204"/>
            </a:rPr>
            <a:t>148</a:t>
          </a:r>
          <a:r>
            <a:rPr lang="en-US" sz="1800" kern="1200">
              <a:solidFill>
                <a:schemeClr val="tx1"/>
              </a:solidFill>
            </a:rPr>
            <a:t> persons (health workers) from 50 HCFs</a:t>
          </a:r>
        </a:p>
      </dsp:txBody>
      <dsp:txXfrm>
        <a:off x="9439637" y="2066159"/>
        <a:ext cx="2485976" cy="1491585"/>
      </dsp:txXfrm>
    </dsp:sp>
    <dsp:sp modelId="{B42E5296-8183-4669-811C-223E4D794476}">
      <dsp:nvSpPr>
        <dsp:cNvPr id="0" name=""/>
        <dsp:cNvSpPr/>
      </dsp:nvSpPr>
      <dsp:spPr>
        <a:xfrm>
          <a:off x="2750562" y="4829592"/>
          <a:ext cx="541174" cy="91440"/>
        </a:xfrm>
        <a:custGeom>
          <a:avLst/>
          <a:gdLst/>
          <a:ahLst/>
          <a:cxnLst/>
          <a:rect l="0" t="0" r="0" b="0"/>
          <a:pathLst>
            <a:path>
              <a:moveTo>
                <a:pt x="0" y="45720"/>
              </a:moveTo>
              <a:lnTo>
                <a:pt x="54117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06854" y="4872451"/>
        <a:ext cx="28588" cy="5723"/>
      </dsp:txXfrm>
    </dsp:sp>
    <dsp:sp modelId="{0C0EDBF4-365D-446C-B487-46E117FD7666}">
      <dsp:nvSpPr>
        <dsp:cNvPr id="0" name=""/>
        <dsp:cNvSpPr/>
      </dsp:nvSpPr>
      <dsp:spPr>
        <a:xfrm>
          <a:off x="266385" y="4129519"/>
          <a:ext cx="2485976" cy="14915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Develop Data dashboards</a:t>
          </a:r>
        </a:p>
      </dsp:txBody>
      <dsp:txXfrm>
        <a:off x="266385" y="4129519"/>
        <a:ext cx="2485976" cy="1491585"/>
      </dsp:txXfrm>
    </dsp:sp>
    <dsp:sp modelId="{B634D429-0EB5-4FAD-82EF-404503BFEF18}">
      <dsp:nvSpPr>
        <dsp:cNvPr id="0" name=""/>
        <dsp:cNvSpPr/>
      </dsp:nvSpPr>
      <dsp:spPr>
        <a:xfrm>
          <a:off x="5808312" y="4829592"/>
          <a:ext cx="541174" cy="91440"/>
        </a:xfrm>
        <a:custGeom>
          <a:avLst/>
          <a:gdLst/>
          <a:ahLst/>
          <a:cxnLst/>
          <a:rect l="0" t="0" r="0" b="0"/>
          <a:pathLst>
            <a:path>
              <a:moveTo>
                <a:pt x="0" y="45720"/>
              </a:moveTo>
              <a:lnTo>
                <a:pt x="54117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064605" y="4872451"/>
        <a:ext cx="28588" cy="5723"/>
      </dsp:txXfrm>
    </dsp:sp>
    <dsp:sp modelId="{CBC2A2CF-565E-4A9E-A73D-13EFBBBD01FB}">
      <dsp:nvSpPr>
        <dsp:cNvPr id="0" name=""/>
        <dsp:cNvSpPr/>
      </dsp:nvSpPr>
      <dsp:spPr>
        <a:xfrm>
          <a:off x="3324136" y="4129519"/>
          <a:ext cx="2485976" cy="149158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t>MoH sub-national officer Data Management Training</a:t>
          </a:r>
        </a:p>
        <a:p>
          <a:pPr marL="114300" lvl="1" indent="-114300" algn="l" defTabSz="622300">
            <a:lnSpc>
              <a:spcPct val="90000"/>
            </a:lnSpc>
            <a:spcBef>
              <a:spcPct val="0"/>
            </a:spcBef>
            <a:spcAft>
              <a:spcPct val="15000"/>
            </a:spcAft>
            <a:buChar char="•"/>
          </a:pPr>
          <a:r>
            <a:rPr lang="en-US" sz="1400" kern="1200"/>
            <a:t>Starts April 18th</a:t>
          </a:r>
        </a:p>
        <a:p>
          <a:pPr marL="114300" lvl="1" indent="-114300" algn="l" defTabSz="622300">
            <a:lnSpc>
              <a:spcPct val="90000"/>
            </a:lnSpc>
            <a:spcBef>
              <a:spcPct val="0"/>
            </a:spcBef>
            <a:spcAft>
              <a:spcPct val="15000"/>
            </a:spcAft>
            <a:buChar char="•"/>
          </a:pPr>
          <a:r>
            <a:rPr lang="en-US" sz="1400" kern="1200"/>
            <a:t>Uganda Water Project</a:t>
          </a:r>
        </a:p>
      </dsp:txBody>
      <dsp:txXfrm>
        <a:off x="3324136" y="4129519"/>
        <a:ext cx="2485976" cy="1491585"/>
      </dsp:txXfrm>
    </dsp:sp>
    <dsp:sp modelId="{464F18CD-B2B1-46D7-AB48-73F3BBCE7DEB}">
      <dsp:nvSpPr>
        <dsp:cNvPr id="0" name=""/>
        <dsp:cNvSpPr/>
      </dsp:nvSpPr>
      <dsp:spPr>
        <a:xfrm>
          <a:off x="8866063" y="4829592"/>
          <a:ext cx="541174" cy="91440"/>
        </a:xfrm>
        <a:custGeom>
          <a:avLst/>
          <a:gdLst/>
          <a:ahLst/>
          <a:cxnLst/>
          <a:rect l="0" t="0" r="0" b="0"/>
          <a:pathLst>
            <a:path>
              <a:moveTo>
                <a:pt x="0" y="45720"/>
              </a:moveTo>
              <a:lnTo>
                <a:pt x="54117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9122356" y="4872451"/>
        <a:ext cx="28588" cy="5723"/>
      </dsp:txXfrm>
    </dsp:sp>
    <dsp:sp modelId="{676BB197-7DB0-4DE1-8828-B3A7E0D1FE87}">
      <dsp:nvSpPr>
        <dsp:cNvPr id="0" name=""/>
        <dsp:cNvSpPr/>
      </dsp:nvSpPr>
      <dsp:spPr>
        <a:xfrm>
          <a:off x="6381887" y="4129519"/>
          <a:ext cx="2485976" cy="14915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Begin and test data collection and Quality Improvement activities</a:t>
          </a:r>
        </a:p>
      </dsp:txBody>
      <dsp:txXfrm>
        <a:off x="6381887" y="4129519"/>
        <a:ext cx="2485976" cy="1491585"/>
      </dsp:txXfrm>
    </dsp:sp>
    <dsp:sp modelId="{5A3A4AB9-1856-446E-A55F-824DEB583596}">
      <dsp:nvSpPr>
        <dsp:cNvPr id="0" name=""/>
        <dsp:cNvSpPr/>
      </dsp:nvSpPr>
      <dsp:spPr>
        <a:xfrm>
          <a:off x="9439637" y="4129519"/>
          <a:ext cx="2485976" cy="14915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MoH owns and manages the data collection tools and dashboard</a:t>
          </a:r>
        </a:p>
      </dsp:txBody>
      <dsp:txXfrm>
        <a:off x="9439637" y="4129519"/>
        <a:ext cx="2485976" cy="14915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0.27284</cdr:x>
      <cdr:y>0.2976</cdr:y>
    </cdr:from>
    <cdr:to>
      <cdr:x>0.75183</cdr:x>
      <cdr:y>0.36648</cdr:y>
    </cdr:to>
    <cdr:sp macro="" textlink="">
      <cdr:nvSpPr>
        <cdr:cNvPr id="2" name="TextBox 1">
          <a:extLst xmlns:a="http://schemas.openxmlformats.org/drawingml/2006/main">
            <a:ext uri="{FF2B5EF4-FFF2-40B4-BE49-F238E27FC236}">
              <a16:creationId xmlns:a16="http://schemas.microsoft.com/office/drawing/2014/main" id="{EE371EB2-2032-44AA-85F9-75D60D5F5A83}"/>
            </a:ext>
          </a:extLst>
        </cdr:cNvPr>
        <cdr:cNvSpPr txBox="1"/>
      </cdr:nvSpPr>
      <cdr:spPr>
        <a:xfrm xmlns:a="http://schemas.openxmlformats.org/drawingml/2006/main">
          <a:off x="2209715" y="1518562"/>
          <a:ext cx="3879326" cy="3514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Primary health care facilities(91%)</a:t>
          </a:r>
        </a:p>
      </cdr:txBody>
    </cdr:sp>
  </cdr:relSizeAnchor>
  <cdr:relSizeAnchor xmlns:cdr="http://schemas.openxmlformats.org/drawingml/2006/chartDrawing">
    <cdr:from>
      <cdr:x>0.01907</cdr:x>
      <cdr:y>0.03974</cdr:y>
    </cdr:from>
    <cdr:to>
      <cdr:x>0.45858</cdr:x>
      <cdr:y>0.19762</cdr:y>
    </cdr:to>
    <cdr:sp macro="" textlink="">
      <cdr:nvSpPr>
        <cdr:cNvPr id="4" name="TextBox 3">
          <a:extLst xmlns:a="http://schemas.openxmlformats.org/drawingml/2006/main">
            <a:ext uri="{FF2B5EF4-FFF2-40B4-BE49-F238E27FC236}">
              <a16:creationId xmlns:a16="http://schemas.microsoft.com/office/drawing/2014/main" id="{0E65DB7F-A9B0-4A37-BFDE-E49AAA3C1173}"/>
            </a:ext>
          </a:extLst>
        </cdr:cNvPr>
        <cdr:cNvSpPr txBox="1"/>
      </cdr:nvSpPr>
      <cdr:spPr>
        <a:xfrm xmlns:a="http://schemas.openxmlformats.org/drawingml/2006/main">
          <a:off x="162218" y="202771"/>
          <a:ext cx="3739305" cy="805613"/>
        </a:xfrm>
        <a:prstGeom xmlns:a="http://schemas.openxmlformats.org/drawingml/2006/main" prst="rect">
          <a:avLst/>
        </a:prstGeom>
        <a:ln xmlns:a="http://schemas.openxmlformats.org/drawingml/2006/main">
          <a:solidFill>
            <a:schemeClr val="tx1">
              <a:lumMod val="75000"/>
              <a:lumOff val="25000"/>
            </a:schemeClr>
          </a:solidFill>
        </a:ln>
        <a:effectLst xmlns:a="http://schemas.openxmlformats.org/drawingml/2006/main">
          <a:outerShdw blurRad="50800" dist="38100" dir="2700000" algn="tl" rotWithShape="0">
            <a:prstClr val="black">
              <a:alpha val="40000"/>
            </a:prstClr>
          </a:outerShdw>
        </a:effectLst>
      </cdr:spPr>
      <cdr:txBody>
        <a:bodyPr xmlns:a="http://schemas.openxmlformats.org/drawingml/2006/main" vertOverflow="clip" wrap="square" rtlCol="0"/>
        <a:lstStyle xmlns:a="http://schemas.openxmlformats.org/drawingml/2006/main"/>
        <a:p xmlns:a="http://schemas.openxmlformats.org/drawingml/2006/main">
          <a:pPr algn="just"/>
          <a:r>
            <a:rPr lang="en-US" i="1" dirty="0">
              <a:solidFill>
                <a:schemeClr val="accent2">
                  <a:lumMod val="60000"/>
                  <a:lumOff val="40000"/>
                </a:schemeClr>
              </a:solidFill>
            </a:rPr>
            <a:t>No bifurcation data available for rural and urban health care facilities  but primary level  facilities mostly exists at rural settings except MCHCs and Civil Dispensaries are often located in urban and large rural areas.  </a:t>
          </a:r>
        </a:p>
      </cdr:txBody>
    </cdr:sp>
  </cdr:relSizeAnchor>
  <cdr:relSizeAnchor xmlns:cdr="http://schemas.openxmlformats.org/drawingml/2006/chartDrawing">
    <cdr:from>
      <cdr:x>0.10638</cdr:x>
      <cdr:y>0.43261</cdr:y>
    </cdr:from>
    <cdr:to>
      <cdr:x>0.34966</cdr:x>
      <cdr:y>0.48542</cdr:y>
    </cdr:to>
    <cdr:sp macro="" textlink="">
      <cdr:nvSpPr>
        <cdr:cNvPr id="3" name="TextBox 2">
          <a:extLst xmlns:a="http://schemas.openxmlformats.org/drawingml/2006/main">
            <a:ext uri="{FF2B5EF4-FFF2-40B4-BE49-F238E27FC236}">
              <a16:creationId xmlns:a16="http://schemas.microsoft.com/office/drawing/2014/main" id="{85E638A8-FC0B-4DD3-A532-51D5A738F7F6}"/>
            </a:ext>
          </a:extLst>
        </cdr:cNvPr>
        <cdr:cNvSpPr txBox="1"/>
      </cdr:nvSpPr>
      <cdr:spPr>
        <a:xfrm xmlns:a="http://schemas.openxmlformats.org/drawingml/2006/main">
          <a:off x="861591" y="2207487"/>
          <a:ext cx="1970314" cy="2694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Catchment pop 10,000 -25,000</a:t>
          </a:r>
        </a:p>
      </cdr:txBody>
    </cdr:sp>
  </cdr:relSizeAnchor>
  <cdr:relSizeAnchor xmlns:cdr="http://schemas.openxmlformats.org/drawingml/2006/chartDrawing">
    <cdr:from>
      <cdr:x>0.26099</cdr:x>
      <cdr:y>0.6978</cdr:y>
    </cdr:from>
    <cdr:to>
      <cdr:x>0.46633</cdr:x>
      <cdr:y>0.75163</cdr:y>
    </cdr:to>
    <cdr:sp macro="" textlink="">
      <cdr:nvSpPr>
        <cdr:cNvPr id="5" name="TextBox 1">
          <a:extLst xmlns:a="http://schemas.openxmlformats.org/drawingml/2006/main">
            <a:ext uri="{FF2B5EF4-FFF2-40B4-BE49-F238E27FC236}">
              <a16:creationId xmlns:a16="http://schemas.microsoft.com/office/drawing/2014/main" id="{E8C5B619-4B4D-4024-BD56-D2C86A3E829A}"/>
            </a:ext>
          </a:extLst>
        </cdr:cNvPr>
        <cdr:cNvSpPr txBox="1"/>
      </cdr:nvSpPr>
      <cdr:spPr>
        <a:xfrm xmlns:a="http://schemas.openxmlformats.org/drawingml/2006/main">
          <a:off x="2113748" y="3560666"/>
          <a:ext cx="1663032" cy="2746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Catchment pop 100,000</a:t>
          </a:r>
        </a:p>
      </cdr:txBody>
    </cdr:sp>
  </cdr:relSizeAnchor>
</c:userShapes>
</file>

<file path=ppt/drawings/drawing2.xml><?xml version="1.0" encoding="utf-8"?>
<c:userShapes xmlns:c="http://schemas.openxmlformats.org/drawingml/2006/chart">
  <cdr:relSizeAnchor xmlns:cdr="http://schemas.openxmlformats.org/drawingml/2006/chartDrawing">
    <cdr:from>
      <cdr:x>0.29463</cdr:x>
      <cdr:y>0.90566</cdr:y>
    </cdr:from>
    <cdr:to>
      <cdr:x>0.75159</cdr:x>
      <cdr:y>0.97778</cdr:y>
    </cdr:to>
    <cdr:sp macro="" textlink="">
      <cdr:nvSpPr>
        <cdr:cNvPr id="2" name="TextBox 1">
          <a:extLst xmlns:a="http://schemas.openxmlformats.org/drawingml/2006/main">
            <a:ext uri="{FF2B5EF4-FFF2-40B4-BE49-F238E27FC236}">
              <a16:creationId xmlns:a16="http://schemas.microsoft.com/office/drawing/2014/main" id="{3FD4B021-74E8-4CFC-AD32-CD1D561D1C63}"/>
            </a:ext>
          </a:extLst>
        </cdr:cNvPr>
        <cdr:cNvSpPr txBox="1"/>
      </cdr:nvSpPr>
      <cdr:spPr>
        <a:xfrm xmlns:a="http://schemas.openxmlformats.org/drawingml/2006/main">
          <a:off x="614793" y="3864840"/>
          <a:ext cx="953530" cy="307778"/>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none" rtlCol="0"/>
        <a:lstStyle xmlns:a="http://schemas.openxmlformats.org/drawingml/2006/main"/>
        <a:p xmlns:a="http://schemas.openxmlformats.org/drawingml/2006/main">
          <a:r>
            <a:rPr lang="en-US" sz="1400" b="1" dirty="0"/>
            <a:t>13% to 63%</a:t>
          </a:r>
        </a:p>
      </cdr:txBody>
    </cdr:sp>
  </cdr:relSizeAnchor>
</c:userShapes>
</file>

<file path=ppt/drawings/drawing3.xml><?xml version="1.0" encoding="utf-8"?>
<c:userShapes xmlns:c="http://schemas.openxmlformats.org/drawingml/2006/chart">
  <cdr:relSizeAnchor xmlns:cdr="http://schemas.openxmlformats.org/drawingml/2006/chartDrawing">
    <cdr:from>
      <cdr:x>0.26476</cdr:x>
      <cdr:y>0.78573</cdr:y>
    </cdr:from>
    <cdr:to>
      <cdr:x>0.70297</cdr:x>
      <cdr:y>1</cdr:y>
    </cdr:to>
    <cdr:sp macro="" textlink="">
      <cdr:nvSpPr>
        <cdr:cNvPr id="2" name="TextBox 1">
          <a:extLst xmlns:a="http://schemas.openxmlformats.org/drawingml/2006/main">
            <a:ext uri="{FF2B5EF4-FFF2-40B4-BE49-F238E27FC236}">
              <a16:creationId xmlns:a16="http://schemas.microsoft.com/office/drawing/2014/main" id="{2D4E5BE0-96EB-4DAE-B76C-512441FF8D8B}"/>
            </a:ext>
          </a:extLst>
        </cdr:cNvPr>
        <cdr:cNvSpPr txBox="1"/>
      </cdr:nvSpPr>
      <cdr:spPr>
        <a:xfrm xmlns:a="http://schemas.openxmlformats.org/drawingml/2006/main">
          <a:off x="552462" y="33570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0.26905</cdr:x>
      <cdr:y>0.90566</cdr:y>
    </cdr:from>
    <cdr:to>
      <cdr:x>0.73095</cdr:x>
      <cdr:y>0.97778</cdr:y>
    </cdr:to>
    <cdr:sp macro="" textlink="">
      <cdr:nvSpPr>
        <cdr:cNvPr id="3" name="TextBox 2">
          <a:extLst xmlns:a="http://schemas.openxmlformats.org/drawingml/2006/main">
            <a:ext uri="{FF2B5EF4-FFF2-40B4-BE49-F238E27FC236}">
              <a16:creationId xmlns:a16="http://schemas.microsoft.com/office/drawing/2014/main" id="{D219E3EB-6601-4900-9F97-D4F9FB054A74}"/>
            </a:ext>
          </a:extLst>
        </cdr:cNvPr>
        <cdr:cNvSpPr txBox="1"/>
      </cdr:nvSpPr>
      <cdr:spPr>
        <a:xfrm xmlns:a="http://schemas.openxmlformats.org/drawingml/2006/main">
          <a:off x="561424" y="3864841"/>
          <a:ext cx="963827" cy="307778"/>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none" rtlCol="0"/>
        <a:lstStyle xmlns:a="http://schemas.openxmlformats.org/drawingml/2006/main"/>
        <a:p xmlns:a="http://schemas.openxmlformats.org/drawingml/2006/main">
          <a:r>
            <a:rPr lang="en-US" sz="1400" b="1" dirty="0"/>
            <a:t>80% to 94%</a:t>
          </a:r>
        </a:p>
      </cdr:txBody>
    </cdr:sp>
  </cdr:relSizeAnchor>
</c:userShapes>
</file>

<file path=ppt/drawings/drawing4.xml><?xml version="1.0" encoding="utf-8"?>
<c:userShapes xmlns:c="http://schemas.openxmlformats.org/drawingml/2006/chart">
  <cdr:relSizeAnchor xmlns:cdr="http://schemas.openxmlformats.org/drawingml/2006/chartDrawing">
    <cdr:from>
      <cdr:x>0.30846</cdr:x>
      <cdr:y>0.90566</cdr:y>
    </cdr:from>
    <cdr:to>
      <cdr:x>0.7822</cdr:x>
      <cdr:y>0.97778</cdr:y>
    </cdr:to>
    <cdr:sp macro="" textlink="">
      <cdr:nvSpPr>
        <cdr:cNvPr id="2" name="TextBox 1">
          <a:extLst xmlns:a="http://schemas.openxmlformats.org/drawingml/2006/main">
            <a:ext uri="{FF2B5EF4-FFF2-40B4-BE49-F238E27FC236}">
              <a16:creationId xmlns:a16="http://schemas.microsoft.com/office/drawing/2014/main" id="{1FEB435E-5CE7-4E48-BF19-A2B1C51B6DB3}"/>
            </a:ext>
          </a:extLst>
        </cdr:cNvPr>
        <cdr:cNvSpPr txBox="1"/>
      </cdr:nvSpPr>
      <cdr:spPr>
        <a:xfrm xmlns:a="http://schemas.openxmlformats.org/drawingml/2006/main">
          <a:off x="643655" y="3864841"/>
          <a:ext cx="988541" cy="307778"/>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none" rtlCol="0"/>
        <a:lstStyle xmlns:a="http://schemas.openxmlformats.org/drawingml/2006/main"/>
        <a:p xmlns:a="http://schemas.openxmlformats.org/drawingml/2006/main">
          <a:r>
            <a:rPr lang="en-US" sz="1400" b="1" dirty="0"/>
            <a:t>59% to 91%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950B0-98D6-4658-A224-6D688ABA8A28}" type="datetimeFigureOut">
              <a:rPr lang="en-US" smtClean="0"/>
              <a:t>6/21/22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25141-0B0A-43B2-8962-6F60D54DE3C8}" type="slidenum">
              <a:rPr lang="en-US" smtClean="0"/>
              <a:t>‹#›</a:t>
            </a:fld>
            <a:endParaRPr lang="en-US"/>
          </a:p>
        </p:txBody>
      </p:sp>
    </p:spTree>
    <p:extLst>
      <p:ext uri="{BB962C8B-B14F-4D97-AF65-F5344CB8AC3E}">
        <p14:creationId xmlns:p14="http://schemas.microsoft.com/office/powerpoint/2010/main" val="373129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096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Pakistan total number of public sector health facilities are 14,331. Of the total only 09% (1,282) of the health facilities are public secondary and tertiary hospitals. Remaining 91% (13,049) are the primary public sector health facilities. The catchment population of BHU is 10,000 to 25,000 population. RHC outreach is around 100,000 population. While hospitals serve districts and Tehsils(combination of 3 or more districts).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5141-0B0A-43B2-8962-6F60D54DE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24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about the glimpse of the scoping study, as UNICEF supported this strategic activity to not only;</a:t>
            </a:r>
          </a:p>
          <a:p>
            <a:pPr marL="171450" indent="-171450">
              <a:buFontTx/>
              <a:buChar char="-"/>
            </a:pPr>
            <a:r>
              <a:rPr lang="en-US" dirty="0"/>
              <a:t>To assess the status of WASH in Pakistan’s Health Care Facilities</a:t>
            </a:r>
          </a:p>
          <a:p>
            <a:pPr marL="171450" indent="-171450">
              <a:buFontTx/>
              <a:buChar char="-"/>
            </a:pPr>
            <a:r>
              <a:rPr lang="en-US" dirty="0"/>
              <a:t>But also help generate baseline data WASH&amp;IPC in HCF for reporting to JMP.</a:t>
            </a:r>
          </a:p>
          <a:p>
            <a:pPr marL="171450" indent="-171450">
              <a:buFontTx/>
              <a:buChar char="-"/>
            </a:pPr>
            <a:r>
              <a:rPr lang="en-US" dirty="0"/>
              <a:t>And additionally, it identify bottlenecks hindering the achievement of Universal quality of care services through improved WASH &amp; IPC prospective</a:t>
            </a:r>
          </a:p>
          <a:p>
            <a:pPr marL="171450" indent="-171450">
              <a:buFontTx/>
              <a:buChar char="-"/>
            </a:pPr>
            <a:endParaRPr lang="en-US" dirty="0"/>
          </a:p>
          <a:p>
            <a:pPr marL="171450" indent="-171450">
              <a:buFontTx/>
              <a:buChar char="-"/>
            </a:pPr>
            <a:r>
              <a:rPr lang="en-US" dirty="0"/>
              <a:t>The WASHFIT tool customized to the Pakistan context and third-party assessment carried out in more than 2000 HCF across Pakistan through a provincially representative sample. This was coupled with Focus group discussions and Key informant interviews for qualitative analysis to find the reason on low WASH and IPC services.     </a:t>
            </a:r>
          </a:p>
          <a:p>
            <a:pPr marL="171450" indent="-171450">
              <a:buFontTx/>
              <a:buChar char="-"/>
            </a:pP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5141-0B0A-43B2-8962-6F60D54DE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13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 overview of the finding on Scoping study;</a:t>
            </a:r>
          </a:p>
          <a:p>
            <a:endParaRPr lang="en-US" dirty="0"/>
          </a:p>
          <a:p>
            <a:r>
              <a:rPr lang="en-US" b="1" dirty="0"/>
              <a:t>Basic Water services</a:t>
            </a:r>
            <a:r>
              <a:rPr lang="en-US" dirty="0"/>
              <a:t>;</a:t>
            </a:r>
          </a:p>
          <a:p>
            <a:r>
              <a:rPr lang="en-US" dirty="0"/>
              <a:t>Although the basic water availability is high as around 74% have adequate water available, however there is a disparity among provinces. Balochistan 51% primary facilities do not have adequate water.</a:t>
            </a:r>
          </a:p>
          <a:p>
            <a:r>
              <a:rPr lang="en-US" dirty="0"/>
              <a:t>Additionally, to achieve safely managed, water quality testing and monitoring is a huge challenge as only 16% of facilities are reported to be regularly monitoring the quality aspect.     </a:t>
            </a:r>
          </a:p>
          <a:p>
            <a:endParaRPr lang="en-US" dirty="0"/>
          </a:p>
          <a:p>
            <a:r>
              <a:rPr lang="en-US" b="1" dirty="0"/>
              <a:t>Basic Sanitation services;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there are 100% facilities having toilets available but.. As many as 24% of toilets units are non-functional, only 33% facilities have gender segregated toilets and 18% have facility for physically challenged people which makes it 92% under limited services and only 8% facilities have basic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Hand hygiene service;</a:t>
            </a:r>
          </a:p>
          <a:p>
            <a:r>
              <a:rPr lang="en-US" b="0" dirty="0"/>
              <a:t>Around 31% facilities do not have hand hygiene service both in toilets or near service area. 15% are having limited services where functional handwashing station is available either in toilets or in service area. Soap is lacking in 31% of primary HCF compared to 51% in secondary HCF. 54% facilities have basic hand hygiene service.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HCWM service:</a:t>
            </a:r>
          </a:p>
          <a:p>
            <a:r>
              <a:rPr lang="en-US" dirty="0"/>
              <a:t>Only 14% facility provide basic service where segregation along with safe disposal is practiced. 31% facility have limited services where segregation is practiced but at the end safe disposal is not observed. As many as 55% facilities lack waste management service.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Basic Environmental Cleaning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33% facilities have basic service where cleaning on schedule and regular inspections done by sanitary inspector/facility in charge. Despite the availability of sanitary workers and cleaning material 26% observed have limited environmental cleaning services and in around 39% facilities no services are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5141-0B0A-43B2-8962-6F60D54DE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19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Tx/>
              <a:buChar char="-"/>
            </a:pPr>
            <a:r>
              <a:rPr lang="en-US" sz="1200" b="0" i="0" u="none" strike="noStrike" kern="1200" baseline="0" dirty="0">
                <a:solidFill>
                  <a:schemeClr val="tx1"/>
                </a:solidFill>
                <a:latin typeface="+mn-lt"/>
                <a:ea typeface="+mn-ea"/>
                <a:cs typeface="+mn-cs"/>
              </a:rPr>
              <a:t>Although the WASH and health are closing working together, but a visible change was noticed, when the all the stakeholders on the available evidences on the WASH in healthcare facilities. After detail deliberation and desk review of existing research work, it was found that Country does not have any institutional survey to know the status of WASH and IPC in healthcare facilities. </a:t>
            </a:r>
          </a:p>
          <a:p>
            <a:pPr marL="171450" indent="-171450">
              <a:buFontTx/>
              <a:buChar char="-"/>
            </a:pPr>
            <a:r>
              <a:rPr lang="en-US" sz="1200" b="0" i="0" u="none" strike="noStrike" kern="1200" baseline="0" dirty="0">
                <a:solidFill>
                  <a:schemeClr val="tx1"/>
                </a:solidFill>
                <a:latin typeface="+mn-lt"/>
                <a:ea typeface="+mn-ea"/>
                <a:cs typeface="+mn-cs"/>
              </a:rPr>
              <a:t>This has raised the demand to carryout a scoping study in the year 2020 that helped not only on having a benchmark on the status of WASH and IPC in the country, but also introduced the WASHFIT to govt of Pakistan and had provincial and national deliberations on the bottleneck analysis for achieving Universal quality of care services. </a:t>
            </a:r>
          </a:p>
          <a:p>
            <a:pPr marL="171450" indent="-171450">
              <a:buFontTx/>
              <a:buChar char="-"/>
            </a:pPr>
            <a:r>
              <a:rPr lang="en-US" sz="1200" b="0" i="0" u="none" strike="noStrike" kern="1200" baseline="0" dirty="0">
                <a:solidFill>
                  <a:schemeClr val="tx1"/>
                </a:solidFill>
                <a:latin typeface="+mn-lt"/>
                <a:ea typeface="+mn-ea"/>
                <a:cs typeface="+mn-cs"/>
              </a:rPr>
              <a:t>In 2022, we carryforward the momentum to start developing provincial WASH in healthcare facilities strategies along with developing standards, training manuals on WASHFIT, and keys indicators for  monitoring of WASH services as system strengthening activities.  </a:t>
            </a:r>
          </a:p>
          <a:p>
            <a:pPr marL="171450" indent="-171450">
              <a:buFontTx/>
              <a:buChar char="-"/>
            </a:pPr>
            <a:r>
              <a:rPr lang="en-US" sz="1200" b="0" i="0" u="none" strike="noStrike" kern="1200" baseline="0" dirty="0">
                <a:solidFill>
                  <a:schemeClr val="tx1"/>
                </a:solidFill>
                <a:latin typeface="+mn-lt"/>
                <a:ea typeface="+mn-ea"/>
                <a:cs typeface="+mn-cs"/>
              </a:rPr>
              <a:t>The next steps are to include these indicators in the DHIS/ HMIS for regular monitoring and evaluation of the health system along with the capacity development of health workforce.</a:t>
            </a:r>
          </a:p>
          <a:p>
            <a:pPr marL="171450" indent="-171450">
              <a:buFontTx/>
              <a:buChar char="-"/>
            </a:pPr>
            <a:r>
              <a:rPr lang="en-US" sz="1200" b="0" i="0" u="none" strike="noStrike" kern="1200" baseline="0" dirty="0">
                <a:solidFill>
                  <a:schemeClr val="tx1"/>
                </a:solidFill>
                <a:latin typeface="+mn-lt"/>
                <a:ea typeface="+mn-ea"/>
                <a:cs typeface="+mn-cs"/>
              </a:rPr>
              <a:t>We foresee that we support provincial health departments on developing scalable models which can be replicated through government ADP/ PC1 to achieve quality of care services in Pakistan.</a:t>
            </a:r>
          </a:p>
          <a:p>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EDD1D-32EF-7E4C-9FE8-590D5729B5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06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on the strategy development for HCF in Punjab which is initiated in 2022. The same model will be replicated for the rest of provinces/territories. The overall approach uses available data like results of scoping study, global WASH ToT guidelines &amp; costing tools for HCF implementation, available standards on HCF for WASH and IPC. Then carrying out desk review on gaps of WASH and IPC in minimum service delivery standards, monitoring indicators, review of available architecture design for primary, secondary and tertiary HCF which helped in developing a customized Package for HCF in Punjab which include, a technical manual on infrastructure development and a phase wise investment programme to achieve from no services to limited/ basic and safely managed WASH and IPC in province. The draft is developed and being reviewed by TWG/ steering committee. The overall methodology was consultative and participation of all the provincial stakeholders was ensured during this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5141-0B0A-43B2-8962-6F60D54DE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29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5141-0B0A-43B2-8962-6F60D54DE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5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8448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798460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2532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398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webinar is a part of the WASH in HCF initiative. </a:t>
            </a:r>
          </a:p>
          <a:p>
            <a:pPr marL="0" lvl="0" indent="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Our goal is to expand the conversation, connecting the expertise and experience of our partners and colleagues to the members of the WASH and health community who have expressed interest in “moving to action” in WASH in HCF. We welcome all to participate these webinars, whether you’re a seasoned expert on WASH in HCF, or someone for whom this topic is brand new. </a:t>
            </a:r>
          </a:p>
          <a:p>
            <a:pPr marL="0" lvl="0" indent="0">
              <a:spcBef>
                <a:spcPts val="0"/>
              </a:spcBef>
              <a:spcAft>
                <a:spcPts val="0"/>
              </a:spcAft>
              <a:buNone/>
            </a:pPr>
            <a:br>
              <a:rPr lang="en-US" sz="1200" b="0" i="0" u="none" strike="noStrike" cap="none" dirty="0">
                <a:solidFill>
                  <a:schemeClr val="dk1"/>
                </a:solidFill>
                <a:effectLst/>
                <a:latin typeface="Calibri"/>
                <a:cs typeface="Calibri"/>
                <a:sym typeface="Calibri"/>
              </a:rPr>
            </a:br>
            <a:r>
              <a:rPr lang="en-US" sz="1200" b="0" i="0" u="none" strike="noStrike" cap="none" dirty="0">
                <a:solidFill>
                  <a:schemeClr val="dk1"/>
                </a:solidFill>
                <a:effectLst/>
                <a:latin typeface="Calibri"/>
                <a:cs typeface="Calibri"/>
                <a:sym typeface="Calibri"/>
              </a:rPr>
              <a:t>REMINDER WE HAVE SIMULTANEOUS INTERPRETATION</a:t>
            </a:r>
            <a:endParaRPr dirty="0"/>
          </a:p>
        </p:txBody>
      </p:sp>
      <p:sp>
        <p:nvSpPr>
          <p:cNvPr id="106" name="Google Shape;106;p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7244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Source Sans Pro"/>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486DD-9B83-42A1-86B6-B6D621B2790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287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50117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1600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6687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04326-6F37-4EFD-9DD7-CC78AD96D6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7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BB00E-0DB8-412A-B87A-A64C0F41BC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726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403587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77"/>
              <a:ea typeface="+mn-ea"/>
              <a:cs typeface="+mn-cs"/>
            </a:endParaRPr>
          </a:p>
        </p:txBody>
      </p:sp>
    </p:spTree>
    <p:extLst>
      <p:ext uri="{BB962C8B-B14F-4D97-AF65-F5344CB8AC3E}">
        <p14:creationId xmlns:p14="http://schemas.microsoft.com/office/powerpoint/2010/main" val="243284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8919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97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f957f99b1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f957f99b1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862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709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67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1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ad5dae4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ad5dae4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sym typeface="Calibri"/>
              </a:rPr>
              <a:t>Cue them up that we will want to hear from you all as part of the larger conversation. Discussion period from you all what are some of the way you’re using your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sym typeface="Calibri"/>
              </a:rPr>
              <a:t>Example from Ghana</a:t>
            </a:r>
          </a:p>
        </p:txBody>
      </p:sp>
    </p:spTree>
    <p:extLst>
      <p:ext uri="{BB962C8B-B14F-4D97-AF65-F5344CB8AC3E}">
        <p14:creationId xmlns:p14="http://schemas.microsoft.com/office/powerpoint/2010/main" val="108996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pictures were taken from a District Health Office of a rural area to show the state of WASH and IPC in health system of Pakistan. There is a lot of efforts and resources required to bring quality change in health services in this system which cannot be achieved when both WASH and health works in isolation. This presentation is focusing on the need of that synergy in the bring positive changes in the health system of Pakistan.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5141-0B0A-43B2-8962-6F60D54DE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36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971B4-90C0-433B-8D49-77099B35B7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A419F-5E95-4BE7-A044-847785760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6A523D-5796-4467-B098-93518F8612FF}"/>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5" name="Footer Placeholder 4">
            <a:extLst>
              <a:ext uri="{FF2B5EF4-FFF2-40B4-BE49-F238E27FC236}">
                <a16:creationId xmlns:a16="http://schemas.microsoft.com/office/drawing/2014/main" id="{C35043A0-A474-454A-98EB-710292AAF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CD5F9-D616-4015-8E55-24DA2B2968AF}"/>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918674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60DA-861F-4292-B7F7-B15E21C23F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407097-60D8-4531-8117-632C02477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B6EE-1BFB-486B-AC66-4FA1C7BD96A2}"/>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5" name="Footer Placeholder 4">
            <a:extLst>
              <a:ext uri="{FF2B5EF4-FFF2-40B4-BE49-F238E27FC236}">
                <a16:creationId xmlns:a16="http://schemas.microsoft.com/office/drawing/2014/main" id="{32CA1A00-BB78-4408-99DE-9213ACD1B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17FE9-046C-4ECE-956B-CCFA6FEDC535}"/>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18134092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Text Placeholder 10">
            <a:extLst>
              <a:ext uri="{FF2B5EF4-FFF2-40B4-BE49-F238E27FC236}">
                <a16:creationId xmlns:a16="http://schemas.microsoft.com/office/drawing/2014/main"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6233091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726260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Content Placeholder 2">
            <a:extLst>
              <a:ext uri="{FF2B5EF4-FFF2-40B4-BE49-F238E27FC236}">
                <a16:creationId xmlns:a16="http://schemas.microsoft.com/office/drawing/2014/main"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967241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3957028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6" name="Text Placeholder 10">
            <a:extLst>
              <a:ext uri="{FF2B5EF4-FFF2-40B4-BE49-F238E27FC236}">
                <a16:creationId xmlns:a16="http://schemas.microsoft.com/office/drawing/2014/main"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0374336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Content Placeholder 2">
            <a:extLst>
              <a:ext uri="{FF2B5EF4-FFF2-40B4-BE49-F238E27FC236}">
                <a16:creationId xmlns:a16="http://schemas.microsoft.com/office/drawing/2014/main"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8679889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Text Placeholder 10">
            <a:extLst>
              <a:ext uri="{FF2B5EF4-FFF2-40B4-BE49-F238E27FC236}">
                <a16:creationId xmlns:a16="http://schemas.microsoft.com/office/drawing/2014/main"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5131290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503702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2" name="Content Placeholder 2">
            <a:extLst>
              <a:ext uri="{FF2B5EF4-FFF2-40B4-BE49-F238E27FC236}">
                <a16:creationId xmlns:a16="http://schemas.microsoft.com/office/drawing/2014/main"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340378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6" name="Round Same Side Corner Rectangle 5">
            <a:extLst>
              <a:ext uri="{FF2B5EF4-FFF2-40B4-BE49-F238E27FC236}">
                <a16:creationId xmlns:a16="http://schemas.microsoft.com/office/drawing/2014/main"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05694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9937B-F32B-4FBA-9246-662357F8A1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782FE5-A14E-4772-9D99-D4BCC3DE90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C618B-F26D-4825-BA5D-2285680586BF}"/>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5" name="Footer Placeholder 4">
            <a:extLst>
              <a:ext uri="{FF2B5EF4-FFF2-40B4-BE49-F238E27FC236}">
                <a16:creationId xmlns:a16="http://schemas.microsoft.com/office/drawing/2014/main" id="{D9F07D9F-1F07-439D-8EAF-9C6366BE2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6CBA4-C348-4D14-91F5-2532C97F3C03}"/>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3782309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Tree>
    <p:extLst>
      <p:ext uri="{BB962C8B-B14F-4D97-AF65-F5344CB8AC3E}">
        <p14:creationId xmlns:p14="http://schemas.microsoft.com/office/powerpoint/2010/main" val="2043471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Content Placeholder 2">
            <a:extLst>
              <a:ext uri="{FF2B5EF4-FFF2-40B4-BE49-F238E27FC236}">
                <a16:creationId xmlns:a16="http://schemas.microsoft.com/office/drawing/2014/main"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4948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SUPER-TITLE</a:t>
            </a:r>
          </a:p>
        </p:txBody>
      </p:sp>
      <p:sp>
        <p:nvSpPr>
          <p:cNvPr id="12" name="Content Placeholder 2">
            <a:extLst>
              <a:ext uri="{FF2B5EF4-FFF2-40B4-BE49-F238E27FC236}">
                <a16:creationId xmlns:a16="http://schemas.microsoft.com/office/drawing/2014/main"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0138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a:t>
            </a:r>
          </a:p>
        </p:txBody>
      </p:sp>
    </p:spTree>
    <p:extLst>
      <p:ext uri="{BB962C8B-B14F-4D97-AF65-F5344CB8AC3E}">
        <p14:creationId xmlns:p14="http://schemas.microsoft.com/office/powerpoint/2010/main" val="3442028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2344263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962312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42910502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1690443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443488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a:t>INSERT PHOTO HERE</a:t>
            </a:r>
          </a:p>
        </p:txBody>
      </p:sp>
      <p:sp>
        <p:nvSpPr>
          <p:cNvPr id="14" name="Rounded Rectangle 13">
            <a:extLst>
              <a:ext uri="{FF2B5EF4-FFF2-40B4-BE49-F238E27FC236}">
                <a16:creationId xmlns:a16="http://schemas.microsoft.com/office/drawing/2014/main"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a:t>Descriptor text here</a:t>
            </a:r>
          </a:p>
        </p:txBody>
      </p:sp>
    </p:spTree>
    <p:extLst>
      <p:ext uri="{BB962C8B-B14F-4D97-AF65-F5344CB8AC3E}">
        <p14:creationId xmlns:p14="http://schemas.microsoft.com/office/powerpoint/2010/main" val="2325216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6572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a:t>QUOTATION AUTHOR</a:t>
            </a:r>
          </a:p>
        </p:txBody>
      </p:sp>
    </p:spTree>
    <p:extLst>
      <p:ext uri="{BB962C8B-B14F-4D97-AF65-F5344CB8AC3E}">
        <p14:creationId xmlns:p14="http://schemas.microsoft.com/office/powerpoint/2010/main" val="40431641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0510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userDrawn="1"/>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6" name="Round Single Corner Rectangle 5">
            <a:extLst>
              <a:ext uri="{FF2B5EF4-FFF2-40B4-BE49-F238E27FC236}">
                <a16:creationId xmlns:a16="http://schemas.microsoft.com/office/drawing/2014/main"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4937638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B15DF-136B-4603-9CE0-85D38ADB8CEC}"/>
              </a:ext>
            </a:extLst>
          </p:cNvPr>
          <p:cNvSpPr>
            <a:spLocks noGrp="1"/>
          </p:cNvSpPr>
          <p:nvPr>
            <p:ph type="dt" sz="half" idx="10"/>
          </p:nvPr>
        </p:nvSpPr>
        <p:spPr/>
        <p:txBody>
          <a:bodyPr/>
          <a:lstStyle/>
          <a:p>
            <a:fld id="{F7F6D4A3-5A50-47BC-9743-6BEA65A74888}" type="datetimeFigureOut">
              <a:rPr lang="en-US" smtClean="0"/>
              <a:t>6/21/22</a:t>
            </a:fld>
            <a:endParaRPr lang="en-US"/>
          </a:p>
        </p:txBody>
      </p:sp>
      <p:sp>
        <p:nvSpPr>
          <p:cNvPr id="3" name="Footer Placeholder 2">
            <a:extLst>
              <a:ext uri="{FF2B5EF4-FFF2-40B4-BE49-F238E27FC236}">
                <a16:creationId xmlns:a16="http://schemas.microsoft.com/office/drawing/2014/main" id="{4FFF1335-3EAE-49FE-BE59-BF63A41647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C9486C-82AE-4818-82CF-6716983B403D}"/>
              </a:ext>
            </a:extLst>
          </p:cNvPr>
          <p:cNvSpPr>
            <a:spLocks noGrp="1"/>
          </p:cNvSpPr>
          <p:nvPr>
            <p:ph type="sldNum" sz="quarter" idx="12"/>
          </p:nvPr>
        </p:nvSpPr>
        <p:spPr/>
        <p:txBody>
          <a:bodyPr/>
          <a:lstStyle/>
          <a:p>
            <a:fld id="{99F590BB-9F6F-4FD8-9DD8-65BEFBE8D651}" type="slidenum">
              <a:rPr lang="en-US" smtClean="0"/>
              <a:t>‹#›</a:t>
            </a:fld>
            <a:endParaRPr lang="en-US"/>
          </a:p>
        </p:txBody>
      </p:sp>
    </p:spTree>
    <p:extLst>
      <p:ext uri="{BB962C8B-B14F-4D97-AF65-F5344CB8AC3E}">
        <p14:creationId xmlns:p14="http://schemas.microsoft.com/office/powerpoint/2010/main" val="27116072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2966-661D-1115-98AC-5AF89B15F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E4ABB-324E-DA4F-DA0C-C28C2C3AD5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FDB2CA-09FC-DA0B-B6E4-5A3C055E9568}"/>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5" name="Footer Placeholder 4">
            <a:extLst>
              <a:ext uri="{FF2B5EF4-FFF2-40B4-BE49-F238E27FC236}">
                <a16:creationId xmlns:a16="http://schemas.microsoft.com/office/drawing/2014/main" id="{0DEAE9DB-C4D8-B17A-1098-C82ED6658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E2E2-9783-AAB6-A5DC-1E527B941AD4}"/>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9292931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E287-EDEC-A6FC-B2A2-D07A03577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5C9F5-17A3-4BB9-0F05-A888BD29A7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C252C-EEC6-866E-5EFE-D9788F91460A}"/>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5" name="Footer Placeholder 4">
            <a:extLst>
              <a:ext uri="{FF2B5EF4-FFF2-40B4-BE49-F238E27FC236}">
                <a16:creationId xmlns:a16="http://schemas.microsoft.com/office/drawing/2014/main" id="{1E0EA645-FC3C-1735-2775-B83FEB4A9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A4CFA-07EA-FCF7-6A12-EC0A126D4F7F}"/>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3088193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7965-8B93-65E8-A4C9-47CC48742C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9405CE-9C45-2EEE-9DEB-5B4EF537F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CC5B5-E202-C740-12BE-F8FB0BA5940A}"/>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5" name="Footer Placeholder 4">
            <a:extLst>
              <a:ext uri="{FF2B5EF4-FFF2-40B4-BE49-F238E27FC236}">
                <a16:creationId xmlns:a16="http://schemas.microsoft.com/office/drawing/2014/main" id="{D4F360CA-C415-1BE9-4ADF-DA34A6EB2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39B24-FB73-9BFC-D1A6-B4BE3851FCD8}"/>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30742034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2514-973B-2C27-8508-1E5C4A3B3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0D9C6E-858F-966B-03E6-35736D189A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191C3-26C6-E6FF-77DC-E74C61AB6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F7363C-2BB4-17AD-7F2A-23A60C932221}"/>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6" name="Footer Placeholder 5">
            <a:extLst>
              <a:ext uri="{FF2B5EF4-FFF2-40B4-BE49-F238E27FC236}">
                <a16:creationId xmlns:a16="http://schemas.microsoft.com/office/drawing/2014/main" id="{509AA8E1-65AC-3343-457D-BBAE3A873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A59B6-10A3-04DF-9ADD-26D53DC6C192}"/>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34538741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8942-BFE9-B67C-C3B2-7FC253A074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7EAF8C-C5C8-9516-1F28-DD8B1A37A8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DC214D-3A26-CFD7-1AD1-5A3211824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E5DE93-9236-3CB5-3599-37E5EE974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EA7E6-A17D-2435-EFF3-147655824F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289FC-0BCB-7337-9B83-738F4EFA57BA}"/>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8" name="Footer Placeholder 7">
            <a:extLst>
              <a:ext uri="{FF2B5EF4-FFF2-40B4-BE49-F238E27FC236}">
                <a16:creationId xmlns:a16="http://schemas.microsoft.com/office/drawing/2014/main" id="{6D1E3189-968F-658D-2A84-D327B20498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D7BDD2-9C98-1BF8-0F28-A4E542950820}"/>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4341596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4217-CF4C-300F-8098-BC582EA0F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76808E-7C05-6E1A-9B06-9544DDE875A8}"/>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4" name="Footer Placeholder 3">
            <a:extLst>
              <a:ext uri="{FF2B5EF4-FFF2-40B4-BE49-F238E27FC236}">
                <a16:creationId xmlns:a16="http://schemas.microsoft.com/office/drawing/2014/main" id="{8EF9721F-B329-3A5C-04E8-AEA226AB08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691846-B68A-BEF9-66AA-CAA6C782C14A}"/>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1267678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17BA0-CE91-1041-8213-9823DA5A1EE9}"/>
              </a:ext>
            </a:extLst>
          </p:cNvPr>
          <p:cNvPicPr>
            <a:picLocks noChangeAspect="1"/>
          </p:cNvPicPr>
          <p:nvPr userDrawn="1"/>
        </p:nvPicPr>
        <p:blipFill rotWithShape="1">
          <a:blip r:embed="rId2">
            <a:duotone>
              <a:prstClr val="black"/>
              <a:schemeClr val="accent5">
                <a:tint val="45000"/>
                <a:satMod val="400000"/>
              </a:schemeClr>
            </a:duotone>
          </a:blip>
          <a:srcRect l="8646" t="11196" b="9161"/>
          <a:stretch/>
        </p:blipFill>
        <p:spPr>
          <a:xfrm flipH="1">
            <a:off x="0" y="-26905"/>
            <a:ext cx="12192000" cy="688490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26906"/>
            <a:ext cx="11750936" cy="6884906"/>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10" name="Picture 9">
            <a:extLst>
              <a:ext uri="{FF2B5EF4-FFF2-40B4-BE49-F238E27FC236}">
                <a16:creationId xmlns:a16="http://schemas.microsoft.com/office/drawing/2014/main" id="{8776F7ED-7837-F04E-8876-63C0BB50E4C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9623381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BD84F-4524-0A5C-6CBC-B0FD2DFAF544}"/>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3" name="Footer Placeholder 2">
            <a:extLst>
              <a:ext uri="{FF2B5EF4-FFF2-40B4-BE49-F238E27FC236}">
                <a16:creationId xmlns:a16="http://schemas.microsoft.com/office/drawing/2014/main" id="{5352EAD0-E607-DAA6-9F62-C9008BC51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0CC354-C66A-30ED-9C7C-4406B3736E65}"/>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38243777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4FCE-C37F-7273-5671-99A6EC1BD1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97571-0774-E335-7DB2-A23F10C0D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CD1C4-1321-E389-F72C-5EB9CE495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0662A7-CE71-9F54-B137-A4C91B857BEA}"/>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6" name="Footer Placeholder 5">
            <a:extLst>
              <a:ext uri="{FF2B5EF4-FFF2-40B4-BE49-F238E27FC236}">
                <a16:creationId xmlns:a16="http://schemas.microsoft.com/office/drawing/2014/main" id="{1AF8E206-BAFA-771F-2A16-B6B426974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469C6-611B-DB51-0DDE-7EEDA55683BB}"/>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38097248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7A3A-0C0D-906B-68B4-49966188A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BB370D-F20B-87A2-DE98-45D21E1796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1E397-2B18-A258-19A6-2842BAB61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431BF-4965-19FB-E529-F8A630D432BA}"/>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6" name="Footer Placeholder 5">
            <a:extLst>
              <a:ext uri="{FF2B5EF4-FFF2-40B4-BE49-F238E27FC236}">
                <a16:creationId xmlns:a16="http://schemas.microsoft.com/office/drawing/2014/main" id="{08DA9369-B9A7-4963-C8FF-4387C5803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5C81F-106B-55E9-C8EB-9CEA410E9B73}"/>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4235909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22E9-50D5-FDF4-18EC-9BD99C1D05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7E6871-58D9-66C2-0FC5-5552060A45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A9C87-B365-ED36-A73A-950A6A65E8FD}"/>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5" name="Footer Placeholder 4">
            <a:extLst>
              <a:ext uri="{FF2B5EF4-FFF2-40B4-BE49-F238E27FC236}">
                <a16:creationId xmlns:a16="http://schemas.microsoft.com/office/drawing/2014/main" id="{560E96A5-513C-98EC-F5B2-F2A1470A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1216-7440-B6B4-608A-DCD367B16D75}"/>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5084019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6B6E1B-097B-5FF0-017E-1DA67FB6C6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5D61AF-A374-675D-99BC-E4747F91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0564D-C25F-EC20-F5FC-67E5F4E14A23}"/>
              </a:ext>
            </a:extLst>
          </p:cNvPr>
          <p:cNvSpPr>
            <a:spLocks noGrp="1"/>
          </p:cNvSpPr>
          <p:nvPr>
            <p:ph type="dt" sz="half" idx="10"/>
          </p:nvPr>
        </p:nvSpPr>
        <p:spPr/>
        <p:txBody>
          <a:bodyPr/>
          <a:lstStyle/>
          <a:p>
            <a:fld id="{6A7D2457-AAB9-42A1-B2E7-142DB3715C44}" type="datetimeFigureOut">
              <a:rPr lang="en-US" smtClean="0"/>
              <a:t>6/21/22</a:t>
            </a:fld>
            <a:endParaRPr lang="en-US"/>
          </a:p>
        </p:txBody>
      </p:sp>
      <p:sp>
        <p:nvSpPr>
          <p:cNvPr id="5" name="Footer Placeholder 4">
            <a:extLst>
              <a:ext uri="{FF2B5EF4-FFF2-40B4-BE49-F238E27FC236}">
                <a16:creationId xmlns:a16="http://schemas.microsoft.com/office/drawing/2014/main" id="{783D3758-99BB-0548-9EB2-2FF55F8C3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16974-D31B-370F-B78D-233C1C2923F6}"/>
              </a:ext>
            </a:extLst>
          </p:cNvPr>
          <p:cNvSpPr>
            <a:spLocks noGrp="1"/>
          </p:cNvSpPr>
          <p:nvPr>
            <p:ph type="sldNum" sz="quarter" idx="12"/>
          </p:nvPr>
        </p:nvSpPr>
        <p:spPr/>
        <p:txBody>
          <a:bodyPr/>
          <a:lstStyle/>
          <a:p>
            <a:fld id="{F9BE11D3-1D49-4AD3-B55C-97259C4B9BCF}" type="slidenum">
              <a:rPr lang="en-US" smtClean="0"/>
              <a:t>‹#›</a:t>
            </a:fld>
            <a:endParaRPr lang="en-US"/>
          </a:p>
        </p:txBody>
      </p:sp>
    </p:spTree>
    <p:extLst>
      <p:ext uri="{BB962C8B-B14F-4D97-AF65-F5344CB8AC3E}">
        <p14:creationId xmlns:p14="http://schemas.microsoft.com/office/powerpoint/2010/main" val="18689890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5784198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8396228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37425266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dirty="0"/>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79315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75992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6230" r="9140" b="6887"/>
          <a:stretch/>
        </p:blipFill>
        <p:spPr>
          <a:xfrm>
            <a:off x="0" y="1"/>
            <a:ext cx="12205218" cy="6884906"/>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2DD1DEB-5995-9F40-A2DC-6B22C81ACC79}"/>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97995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dirty="0"/>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dirty="0"/>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dirty="0"/>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dirty="0"/>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dirty="0"/>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dirty="0"/>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dirty="0"/>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dirty="0"/>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9577827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1265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dirty="0"/>
              <a:t>SECTION NO.</a:t>
            </a:r>
          </a:p>
        </p:txBody>
      </p:sp>
    </p:spTree>
    <p:extLst>
      <p:ext uri="{BB962C8B-B14F-4D97-AF65-F5344CB8AC3E}">
        <p14:creationId xmlns:p14="http://schemas.microsoft.com/office/powerpoint/2010/main" val="3250161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704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9546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dirty="0"/>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9349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dirty="0"/>
              <a:t>Key Message</a:t>
            </a:r>
          </a:p>
        </p:txBody>
      </p:sp>
    </p:spTree>
    <p:extLst>
      <p:ext uri="{BB962C8B-B14F-4D97-AF65-F5344CB8AC3E}">
        <p14:creationId xmlns:p14="http://schemas.microsoft.com/office/powerpoint/2010/main" val="33282355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16223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1227" y="867834"/>
            <a:ext cx="9451974" cy="865716"/>
          </a:xfrm>
        </p:spPr>
        <p:txBody>
          <a:bodyPr lIns="0" tIns="0" rIns="0" bIns="0" anchor="t">
            <a:noAutofit/>
          </a:bodyPr>
          <a:lstStyle>
            <a:lvl1pPr algn="l">
              <a:lnSpc>
                <a:spcPct val="90000"/>
              </a:lnSpc>
              <a:defRPr sz="5334" b="1" i="0">
                <a:solidFill>
                  <a:srgbClr val="FF6600"/>
                </a:solidFill>
                <a:latin typeface="Gill Sans"/>
                <a:cs typeface="Gill Sans"/>
              </a:defRPr>
            </a:lvl1pPr>
          </a:lstStyle>
          <a:p>
            <a:r>
              <a:rPr lang="en-US" noProof="0"/>
              <a:t>Heading here</a:t>
            </a:r>
          </a:p>
        </p:txBody>
      </p:sp>
      <p:sp>
        <p:nvSpPr>
          <p:cNvPr id="4" name="Text Placeholder 14"/>
          <p:cNvSpPr>
            <a:spLocks noGrp="1"/>
          </p:cNvSpPr>
          <p:nvPr>
            <p:ph type="body" sz="quarter" idx="11"/>
          </p:nvPr>
        </p:nvSpPr>
        <p:spPr>
          <a:xfrm>
            <a:off x="897997" y="2575561"/>
            <a:ext cx="9465203" cy="2574873"/>
          </a:xfrm>
          <a:noFill/>
          <a:ln>
            <a:noFill/>
          </a:ln>
        </p:spPr>
        <p:txBody>
          <a:bodyPr lIns="0" tIns="0" rIns="0" bIns="0">
            <a:noAutofit/>
          </a:bodyPr>
          <a:lstStyle>
            <a:lvl1pPr marL="0" indent="0">
              <a:lnSpc>
                <a:spcPct val="90000"/>
              </a:lnSpc>
              <a:spcBef>
                <a:spcPts val="400"/>
              </a:spcBef>
              <a:buFont typeface="Wingdings" panose="05000000000000000000" pitchFamily="2" charset="2"/>
              <a:buNone/>
              <a:defRPr sz="2667" b="0">
                <a:solidFill>
                  <a:schemeClr val="bg1"/>
                </a:solidFill>
                <a:latin typeface="+mn-lt"/>
                <a:cs typeface="Arial" panose="020B0604020202020204" pitchFamily="34" charset="0"/>
              </a:defRPr>
            </a:lvl1pPr>
            <a:lvl2pPr marL="609631" indent="0">
              <a:buFontTx/>
              <a:buNone/>
              <a:defRPr sz="2667">
                <a:solidFill>
                  <a:schemeClr val="bg1"/>
                </a:solidFill>
                <a:latin typeface="Franklin Gothic Book" panose="020B0503020102020204" pitchFamily="34" charset="0"/>
              </a:defRPr>
            </a:lvl2pPr>
            <a:lvl3pPr marL="1219261" indent="0">
              <a:buFontTx/>
              <a:buNone/>
              <a:defRPr sz="2400">
                <a:solidFill>
                  <a:schemeClr val="bg1"/>
                </a:solidFill>
                <a:latin typeface="Franklin Gothic Book" panose="020B0503020102020204" pitchFamily="34" charset="0"/>
              </a:defRPr>
            </a:lvl3pPr>
            <a:lvl4pPr marL="1828892" indent="0">
              <a:buFontTx/>
              <a:buNone/>
              <a:defRPr sz="2134">
                <a:solidFill>
                  <a:schemeClr val="bg1"/>
                </a:solidFill>
                <a:latin typeface="Franklin Gothic Book" panose="020B0503020102020204" pitchFamily="34" charset="0"/>
              </a:defRPr>
            </a:lvl4pPr>
            <a:lvl5pPr marL="2438521" indent="0">
              <a:buFontTx/>
              <a:buNone/>
              <a:defRPr sz="2134">
                <a:solidFill>
                  <a:schemeClr val="bg1"/>
                </a:solidFill>
                <a:latin typeface="Franklin Gothic Book" panose="020B05030201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095869893"/>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897997" y="2124041"/>
            <a:ext cx="5198003" cy="3442867"/>
          </a:xfrm>
          <a:noFill/>
          <a:ln>
            <a:noFill/>
          </a:ln>
        </p:spPr>
        <p:txBody>
          <a:bodyPr lIns="0" tIns="0" rIns="0" bIns="0">
            <a:noAutofit/>
          </a:bodyPr>
          <a:lstStyle>
            <a:lvl1pPr marL="0" indent="0">
              <a:lnSpc>
                <a:spcPct val="90000"/>
              </a:lnSpc>
              <a:spcBef>
                <a:spcPts val="400"/>
              </a:spcBef>
              <a:buFontTx/>
              <a:buNone/>
              <a:defRPr sz="2667" b="0">
                <a:solidFill>
                  <a:schemeClr val="tx2"/>
                </a:solidFill>
                <a:latin typeface="+mj-lt"/>
                <a:cs typeface="Arial" panose="020B0604020202020204" pitchFamily="34" charset="0"/>
              </a:defRPr>
            </a:lvl1pPr>
            <a:lvl2pPr marL="609631" indent="0">
              <a:buFontTx/>
              <a:buNone/>
              <a:defRPr sz="2667">
                <a:solidFill>
                  <a:schemeClr val="bg1"/>
                </a:solidFill>
                <a:latin typeface="Franklin Gothic Book" panose="020B0503020102020204" pitchFamily="34" charset="0"/>
              </a:defRPr>
            </a:lvl2pPr>
            <a:lvl3pPr marL="1219261" indent="0">
              <a:buFontTx/>
              <a:buNone/>
              <a:defRPr sz="2400">
                <a:solidFill>
                  <a:schemeClr val="bg1"/>
                </a:solidFill>
                <a:latin typeface="Franklin Gothic Book" panose="020B0503020102020204" pitchFamily="34" charset="0"/>
              </a:defRPr>
            </a:lvl3pPr>
            <a:lvl4pPr marL="1828892" indent="0">
              <a:buFontTx/>
              <a:buNone/>
              <a:defRPr sz="2134">
                <a:solidFill>
                  <a:schemeClr val="bg1"/>
                </a:solidFill>
                <a:latin typeface="Franklin Gothic Book" panose="020B0503020102020204" pitchFamily="34" charset="0"/>
              </a:defRPr>
            </a:lvl4pPr>
            <a:lvl5pPr marL="2438521" indent="0">
              <a:buFontTx/>
              <a:buNone/>
              <a:defRPr sz="2134">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6959600" y="1374"/>
            <a:ext cx="5232402" cy="6856627"/>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p>
        </p:txBody>
      </p:sp>
    </p:spTree>
    <p:extLst>
      <p:ext uri="{BB962C8B-B14F-4D97-AF65-F5344CB8AC3E}">
        <p14:creationId xmlns:p14="http://schemas.microsoft.com/office/powerpoint/2010/main" val="4272481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586" b="7225"/>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B625808-7DBF-754E-AFAC-D8192CE8A0C0}"/>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9888725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8656320" y="2575561"/>
            <a:ext cx="2593764" cy="3442867"/>
          </a:xfrm>
          <a:noFill/>
          <a:ln>
            <a:noFill/>
          </a:ln>
        </p:spPr>
        <p:txBody>
          <a:bodyPr lIns="0" tIns="0" rIns="0" bIns="0">
            <a:noAutofit/>
          </a:bodyPr>
          <a:lstStyle>
            <a:lvl1pPr marL="0" indent="0">
              <a:lnSpc>
                <a:spcPct val="90000"/>
              </a:lnSpc>
              <a:spcBef>
                <a:spcPts val="400"/>
              </a:spcBef>
              <a:buFontTx/>
              <a:buNone/>
              <a:defRPr sz="1867" b="0">
                <a:solidFill>
                  <a:srgbClr val="666666"/>
                </a:solidFill>
                <a:latin typeface="+mj-lt"/>
                <a:cs typeface="Arial" panose="020B0604020202020204" pitchFamily="34" charset="0"/>
              </a:defRPr>
            </a:lvl1pPr>
            <a:lvl2pPr marL="609631" indent="0">
              <a:buFontTx/>
              <a:buNone/>
              <a:defRPr sz="2667">
                <a:solidFill>
                  <a:schemeClr val="bg1"/>
                </a:solidFill>
                <a:latin typeface="Franklin Gothic Book" panose="020B0503020102020204" pitchFamily="34" charset="0"/>
              </a:defRPr>
            </a:lvl2pPr>
            <a:lvl3pPr marL="1219261" indent="0">
              <a:buFontTx/>
              <a:buNone/>
              <a:defRPr sz="2400">
                <a:solidFill>
                  <a:schemeClr val="bg1"/>
                </a:solidFill>
                <a:latin typeface="Franklin Gothic Book" panose="020B0503020102020204" pitchFamily="34" charset="0"/>
              </a:defRPr>
            </a:lvl3pPr>
            <a:lvl4pPr marL="1828892" indent="0">
              <a:buFontTx/>
              <a:buNone/>
              <a:defRPr sz="2134">
                <a:solidFill>
                  <a:schemeClr val="bg1"/>
                </a:solidFill>
                <a:latin typeface="Franklin Gothic Book" panose="020B0503020102020204" pitchFamily="34" charset="0"/>
              </a:defRPr>
            </a:lvl4pPr>
            <a:lvl5pPr marL="2438521" indent="0">
              <a:buFontTx/>
              <a:buNone/>
              <a:defRPr sz="2134">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0" y="1"/>
            <a:ext cx="7802880" cy="68580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p>
        </p:txBody>
      </p:sp>
    </p:spTree>
    <p:extLst>
      <p:ext uri="{BB962C8B-B14F-4D97-AF65-F5344CB8AC3E}">
        <p14:creationId xmlns:p14="http://schemas.microsoft.com/office/powerpoint/2010/main" val="1947243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1" y="1"/>
            <a:ext cx="12192000" cy="68580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a:t>Drag video to placeholder</a:t>
            </a:r>
          </a:p>
        </p:txBody>
      </p:sp>
    </p:spTree>
    <p:extLst>
      <p:ext uri="{BB962C8B-B14F-4D97-AF65-F5344CB8AC3E}">
        <p14:creationId xmlns:p14="http://schemas.microsoft.com/office/powerpoint/2010/main" val="33981374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1" y="1"/>
            <a:ext cx="12192000" cy="68580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a:t>Drag photo to placeholder</a:t>
            </a:r>
          </a:p>
        </p:txBody>
      </p:sp>
    </p:spTree>
    <p:extLst>
      <p:ext uri="{BB962C8B-B14F-4D97-AF65-F5344CB8AC3E}">
        <p14:creationId xmlns:p14="http://schemas.microsoft.com/office/powerpoint/2010/main" val="18213341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2284" y="836085"/>
            <a:ext cx="10337800" cy="865716"/>
          </a:xfrm>
        </p:spPr>
        <p:txBody>
          <a:bodyPr lIns="0" tIns="0" rIns="0" bIns="0" anchor="t">
            <a:noAutofit/>
          </a:bodyPr>
          <a:lstStyle>
            <a:lvl1pPr algn="l">
              <a:defRPr sz="3733" b="1" i="0">
                <a:solidFill>
                  <a:schemeClr val="accent1"/>
                </a:solidFill>
                <a:latin typeface="Gill Sans"/>
                <a:cs typeface="Gill Sans"/>
              </a:defRPr>
            </a:lvl1pPr>
          </a:lstStyle>
          <a:p>
            <a:r>
              <a:rPr lang="en-US" noProof="0"/>
              <a:t>Heading here</a:t>
            </a:r>
          </a:p>
        </p:txBody>
      </p:sp>
      <p:sp>
        <p:nvSpPr>
          <p:cNvPr id="4" name="Text Placeholder 7"/>
          <p:cNvSpPr>
            <a:spLocks noGrp="1"/>
          </p:cNvSpPr>
          <p:nvPr>
            <p:ph type="body" sz="quarter" idx="10"/>
          </p:nvPr>
        </p:nvSpPr>
        <p:spPr>
          <a:xfrm>
            <a:off x="907641" y="1689101"/>
            <a:ext cx="8640153" cy="4332816"/>
          </a:xfrm>
        </p:spPr>
        <p:txBody>
          <a:bodyPr lIns="0" tIns="0" rIns="0" bIns="0">
            <a:noAutofit/>
          </a:bodyPr>
          <a:lstStyle>
            <a:lvl1pPr marL="302699" indent="-302699">
              <a:spcBef>
                <a:spcPts val="0"/>
              </a:spcBef>
              <a:buFont typeface="Wingdings" panose="05000000000000000000" pitchFamily="2" charset="2"/>
              <a:buChar char="§"/>
              <a:defRPr sz="2667" b="0">
                <a:solidFill>
                  <a:schemeClr val="tx2"/>
                </a:solidFill>
                <a:latin typeface="+mn-lt"/>
              </a:defRPr>
            </a:lvl1pPr>
            <a:lvl2pPr marL="609631" indent="0">
              <a:buFontTx/>
              <a:buNone/>
              <a:defRPr sz="6400">
                <a:latin typeface="Futura LT Bold" panose="02000803040000020003" pitchFamily="2" charset="0"/>
              </a:defRPr>
            </a:lvl2pPr>
            <a:lvl3pPr marL="1219261" indent="0">
              <a:buFontTx/>
              <a:buNone/>
              <a:defRPr sz="6400">
                <a:latin typeface="Futura LT Bold" panose="02000803040000020003" pitchFamily="2" charset="0"/>
              </a:defRPr>
            </a:lvl3pPr>
            <a:lvl4pPr marL="1828892" indent="0">
              <a:buFontTx/>
              <a:buNone/>
              <a:defRPr sz="6400">
                <a:latin typeface="Futura LT Bold" panose="02000803040000020003" pitchFamily="2" charset="0"/>
              </a:defRPr>
            </a:lvl4pPr>
            <a:lvl5pPr marL="2438521" indent="0">
              <a:buFontTx/>
              <a:buNone/>
              <a:defRPr sz="6400">
                <a:latin typeface="Futura LT Bold" panose="02000803040000020003" pitchFamily="2" charset="0"/>
              </a:defRPr>
            </a:lvl5pPr>
          </a:lstStyle>
          <a:p>
            <a:pPr lvl="0"/>
            <a:r>
              <a:rPr lang="en-US" noProof="0"/>
              <a:t>Click to edit Master text styles</a:t>
            </a:r>
          </a:p>
        </p:txBody>
      </p:sp>
    </p:spTree>
    <p:extLst>
      <p:ext uri="{BB962C8B-B14F-4D97-AF65-F5344CB8AC3E}">
        <p14:creationId xmlns:p14="http://schemas.microsoft.com/office/powerpoint/2010/main" val="1890397650"/>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1227" y="867834"/>
            <a:ext cx="9451974" cy="865716"/>
          </a:xfrm>
        </p:spPr>
        <p:txBody>
          <a:bodyPr lIns="0" tIns="0" rIns="0" bIns="0" anchor="t">
            <a:noAutofit/>
          </a:bodyPr>
          <a:lstStyle>
            <a:lvl1pPr algn="l">
              <a:lnSpc>
                <a:spcPct val="90000"/>
              </a:lnSpc>
              <a:defRPr sz="5334" b="1" i="0">
                <a:solidFill>
                  <a:srgbClr val="FF6600"/>
                </a:solidFill>
                <a:latin typeface="Gill Sans"/>
                <a:cs typeface="Gill Sans"/>
              </a:defRPr>
            </a:lvl1pPr>
          </a:lstStyle>
          <a:p>
            <a:r>
              <a:rPr lang="en-US" noProof="0"/>
              <a:t>Heading here</a:t>
            </a:r>
          </a:p>
        </p:txBody>
      </p:sp>
      <p:sp>
        <p:nvSpPr>
          <p:cNvPr id="4" name="Text Placeholder 14"/>
          <p:cNvSpPr>
            <a:spLocks noGrp="1"/>
          </p:cNvSpPr>
          <p:nvPr>
            <p:ph type="body" sz="quarter" idx="11"/>
          </p:nvPr>
        </p:nvSpPr>
        <p:spPr>
          <a:xfrm>
            <a:off x="897997" y="2575561"/>
            <a:ext cx="9465203" cy="2574873"/>
          </a:xfrm>
          <a:noFill/>
          <a:ln>
            <a:noFill/>
          </a:ln>
        </p:spPr>
        <p:txBody>
          <a:bodyPr lIns="0" tIns="0" rIns="0" bIns="0">
            <a:noAutofit/>
          </a:bodyPr>
          <a:lstStyle>
            <a:lvl1pPr marL="0" indent="0">
              <a:lnSpc>
                <a:spcPct val="90000"/>
              </a:lnSpc>
              <a:spcBef>
                <a:spcPts val="400"/>
              </a:spcBef>
              <a:buFont typeface="Wingdings" panose="05000000000000000000" pitchFamily="2" charset="2"/>
              <a:buNone/>
              <a:defRPr sz="2667" b="0">
                <a:solidFill>
                  <a:schemeClr val="bg1"/>
                </a:solidFill>
                <a:latin typeface="+mn-lt"/>
                <a:cs typeface="Arial" panose="020B0604020202020204" pitchFamily="34" charset="0"/>
              </a:defRPr>
            </a:lvl1pPr>
            <a:lvl2pPr marL="609631" indent="0">
              <a:buFontTx/>
              <a:buNone/>
              <a:defRPr sz="2667">
                <a:solidFill>
                  <a:schemeClr val="bg1"/>
                </a:solidFill>
                <a:latin typeface="Franklin Gothic Book" panose="020B0503020102020204" pitchFamily="34" charset="0"/>
              </a:defRPr>
            </a:lvl2pPr>
            <a:lvl3pPr marL="1219261" indent="0">
              <a:buFontTx/>
              <a:buNone/>
              <a:defRPr sz="2400">
                <a:solidFill>
                  <a:schemeClr val="bg1"/>
                </a:solidFill>
                <a:latin typeface="Franklin Gothic Book" panose="020B0503020102020204" pitchFamily="34" charset="0"/>
              </a:defRPr>
            </a:lvl3pPr>
            <a:lvl4pPr marL="1828892" indent="0">
              <a:buFontTx/>
              <a:buNone/>
              <a:defRPr sz="2134">
                <a:solidFill>
                  <a:schemeClr val="bg1"/>
                </a:solidFill>
                <a:latin typeface="Franklin Gothic Book" panose="020B0503020102020204" pitchFamily="34" charset="0"/>
              </a:defRPr>
            </a:lvl4pPr>
            <a:lvl5pPr marL="2438521" indent="0">
              <a:buFontTx/>
              <a:buNone/>
              <a:defRPr sz="2134">
                <a:solidFill>
                  <a:schemeClr val="bg1"/>
                </a:solidFill>
                <a:latin typeface="Franklin Gothic Book" panose="020B05030201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190601843"/>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Jack_Layout 01">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897997" y="2124041"/>
            <a:ext cx="5198003" cy="3442867"/>
          </a:xfrm>
          <a:noFill/>
          <a:ln>
            <a:noFill/>
          </a:ln>
        </p:spPr>
        <p:txBody>
          <a:bodyPr lIns="0" tIns="0" rIns="0" bIns="0">
            <a:noAutofit/>
          </a:bodyPr>
          <a:lstStyle>
            <a:lvl1pPr marL="0" indent="0">
              <a:lnSpc>
                <a:spcPct val="90000"/>
              </a:lnSpc>
              <a:spcBef>
                <a:spcPts val="400"/>
              </a:spcBef>
              <a:buFontTx/>
              <a:buNone/>
              <a:defRPr sz="2667" b="0">
                <a:solidFill>
                  <a:schemeClr val="tx2"/>
                </a:solidFill>
                <a:latin typeface="+mj-lt"/>
                <a:cs typeface="Arial" panose="020B0604020202020204" pitchFamily="34" charset="0"/>
              </a:defRPr>
            </a:lvl1pPr>
            <a:lvl2pPr marL="609631" indent="0">
              <a:buFontTx/>
              <a:buNone/>
              <a:defRPr sz="2667">
                <a:solidFill>
                  <a:schemeClr val="bg1"/>
                </a:solidFill>
                <a:latin typeface="Franklin Gothic Book" panose="020B0503020102020204" pitchFamily="34" charset="0"/>
              </a:defRPr>
            </a:lvl2pPr>
            <a:lvl3pPr marL="1219261" indent="0">
              <a:buFontTx/>
              <a:buNone/>
              <a:defRPr sz="2400">
                <a:solidFill>
                  <a:schemeClr val="bg1"/>
                </a:solidFill>
                <a:latin typeface="Franklin Gothic Book" panose="020B0503020102020204" pitchFamily="34" charset="0"/>
              </a:defRPr>
            </a:lvl3pPr>
            <a:lvl4pPr marL="1828892" indent="0">
              <a:buFontTx/>
              <a:buNone/>
              <a:defRPr sz="2134">
                <a:solidFill>
                  <a:schemeClr val="bg1"/>
                </a:solidFill>
                <a:latin typeface="Franklin Gothic Book" panose="020B0503020102020204" pitchFamily="34" charset="0"/>
              </a:defRPr>
            </a:lvl4pPr>
            <a:lvl5pPr marL="2438521" indent="0">
              <a:buFontTx/>
              <a:buNone/>
              <a:defRPr sz="2134">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6959600" y="1374"/>
            <a:ext cx="5232402" cy="6856627"/>
          </a:xfrm>
          <a:solidFill>
            <a:schemeClr val="accent1">
              <a:lumMod val="40000"/>
              <a:lumOff val="60000"/>
            </a:schemeClr>
          </a:solidFill>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p>
        </p:txBody>
      </p:sp>
    </p:spTree>
    <p:extLst>
      <p:ext uri="{BB962C8B-B14F-4D97-AF65-F5344CB8AC3E}">
        <p14:creationId xmlns:p14="http://schemas.microsoft.com/office/powerpoint/2010/main" val="1946484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Jack_Layout_04">
    <p:bg>
      <p:bgPr>
        <a:solidFill>
          <a:schemeClr val="bg1"/>
        </a:solidFill>
        <a:effectLst/>
      </p:bgPr>
    </p:bg>
    <p:spTree>
      <p:nvGrpSpPr>
        <p:cNvPr id="1" name=""/>
        <p:cNvGrpSpPr/>
        <p:nvPr/>
      </p:nvGrpSpPr>
      <p:grpSpPr>
        <a:xfrm>
          <a:off x="0" y="0"/>
          <a:ext cx="0" cy="0"/>
          <a:chOff x="0" y="0"/>
          <a:chExt cx="0" cy="0"/>
        </a:xfrm>
      </p:grpSpPr>
      <p:sp>
        <p:nvSpPr>
          <p:cNvPr id="16" name="Text Placeholder 14"/>
          <p:cNvSpPr>
            <a:spLocks noGrp="1"/>
          </p:cNvSpPr>
          <p:nvPr>
            <p:ph type="body" sz="quarter" idx="11"/>
          </p:nvPr>
        </p:nvSpPr>
        <p:spPr>
          <a:xfrm>
            <a:off x="8656320" y="2575561"/>
            <a:ext cx="2593764" cy="3442867"/>
          </a:xfrm>
          <a:noFill/>
          <a:ln>
            <a:noFill/>
          </a:ln>
        </p:spPr>
        <p:txBody>
          <a:bodyPr lIns="0" tIns="0" rIns="0" bIns="0">
            <a:noAutofit/>
          </a:bodyPr>
          <a:lstStyle>
            <a:lvl1pPr marL="0" indent="0">
              <a:lnSpc>
                <a:spcPct val="90000"/>
              </a:lnSpc>
              <a:spcBef>
                <a:spcPts val="400"/>
              </a:spcBef>
              <a:buFontTx/>
              <a:buNone/>
              <a:defRPr sz="1867" b="0">
                <a:solidFill>
                  <a:srgbClr val="666666"/>
                </a:solidFill>
                <a:latin typeface="+mj-lt"/>
                <a:cs typeface="Arial" panose="020B0604020202020204" pitchFamily="34" charset="0"/>
              </a:defRPr>
            </a:lvl1pPr>
            <a:lvl2pPr marL="609631" indent="0">
              <a:buFontTx/>
              <a:buNone/>
              <a:defRPr sz="2667">
                <a:solidFill>
                  <a:schemeClr val="bg1"/>
                </a:solidFill>
                <a:latin typeface="Franklin Gothic Book" panose="020B0503020102020204" pitchFamily="34" charset="0"/>
              </a:defRPr>
            </a:lvl2pPr>
            <a:lvl3pPr marL="1219261" indent="0">
              <a:buFontTx/>
              <a:buNone/>
              <a:defRPr sz="2400">
                <a:solidFill>
                  <a:schemeClr val="bg1"/>
                </a:solidFill>
                <a:latin typeface="Franklin Gothic Book" panose="020B0503020102020204" pitchFamily="34" charset="0"/>
              </a:defRPr>
            </a:lvl3pPr>
            <a:lvl4pPr marL="1828892" indent="0">
              <a:buFontTx/>
              <a:buNone/>
              <a:defRPr sz="2134">
                <a:solidFill>
                  <a:schemeClr val="bg1"/>
                </a:solidFill>
                <a:latin typeface="Franklin Gothic Book" panose="020B0503020102020204" pitchFamily="34" charset="0"/>
              </a:defRPr>
            </a:lvl4pPr>
            <a:lvl5pPr marL="2438521" indent="0">
              <a:buFontTx/>
              <a:buNone/>
              <a:defRPr sz="2134">
                <a:solidFill>
                  <a:schemeClr val="bg1"/>
                </a:solidFill>
                <a:latin typeface="Franklin Gothic Book" panose="020B0503020102020204" pitchFamily="34" charset="0"/>
              </a:defRPr>
            </a:lvl5pPr>
          </a:lstStyle>
          <a:p>
            <a:pPr lvl="0"/>
            <a:r>
              <a:rPr lang="en-US" noProof="0"/>
              <a:t>Click to edit Master text styles</a:t>
            </a:r>
          </a:p>
        </p:txBody>
      </p:sp>
      <p:sp>
        <p:nvSpPr>
          <p:cNvPr id="18" name="Picture Placeholder 4"/>
          <p:cNvSpPr>
            <a:spLocks noGrp="1"/>
          </p:cNvSpPr>
          <p:nvPr>
            <p:ph type="pic" sz="quarter" idx="12"/>
          </p:nvPr>
        </p:nvSpPr>
        <p:spPr>
          <a:xfrm>
            <a:off x="0" y="1"/>
            <a:ext cx="7802880" cy="6858000"/>
          </a:xfrm>
          <a:solidFill>
            <a:schemeClr val="accent1">
              <a:lumMod val="40000"/>
              <a:lumOff val="60000"/>
            </a:schemeClr>
          </a:solidFill>
          <a:ln w="57150">
            <a:noFill/>
          </a:ln>
        </p:spPr>
        <p:txBody>
          <a:bodyPr anchor="ctr"/>
          <a:lstStyle>
            <a:lvl1pPr marL="0" indent="0" algn="ctr">
              <a:buFontTx/>
              <a:buNone/>
              <a:defRPr b="0">
                <a:solidFill>
                  <a:schemeClr val="bg1"/>
                </a:solidFill>
                <a:latin typeface="+mn-lt"/>
                <a:cs typeface="Arial" panose="020B0604020202020204" pitchFamily="34" charset="0"/>
              </a:defRPr>
            </a:lvl1pPr>
          </a:lstStyle>
          <a:p>
            <a:r>
              <a:rPr lang="en-US" noProof="0"/>
              <a:t>Drag picture to placeholder or click icon to add</a:t>
            </a:r>
          </a:p>
        </p:txBody>
      </p:sp>
    </p:spTree>
    <p:extLst>
      <p:ext uri="{BB962C8B-B14F-4D97-AF65-F5344CB8AC3E}">
        <p14:creationId xmlns:p14="http://schemas.microsoft.com/office/powerpoint/2010/main" val="1392057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1" y="1"/>
            <a:ext cx="12192000" cy="68580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a:t>Drag video to placeholder</a:t>
            </a:r>
          </a:p>
        </p:txBody>
      </p:sp>
    </p:spTree>
    <p:extLst>
      <p:ext uri="{BB962C8B-B14F-4D97-AF65-F5344CB8AC3E}">
        <p14:creationId xmlns:p14="http://schemas.microsoft.com/office/powerpoint/2010/main" val="20784275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Jack_Layout_04">
    <p:bg>
      <p:bgPr>
        <a:solidFill>
          <a:schemeClr val="bg1"/>
        </a:soli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2" hasCustomPrompt="1"/>
          </p:nvPr>
        </p:nvSpPr>
        <p:spPr>
          <a:xfrm>
            <a:off x="1" y="1"/>
            <a:ext cx="12192000" cy="6858000"/>
          </a:xfrm>
          <a:solidFill>
            <a:schemeClr val="accent1">
              <a:lumMod val="40000"/>
              <a:lumOff val="60000"/>
            </a:schemeClr>
          </a:solidFill>
          <a:ln w="57150">
            <a:noFill/>
          </a:ln>
        </p:spPr>
        <p:txBody>
          <a:bodyPr anchor="ctr"/>
          <a:lstStyle>
            <a:lvl1pPr marL="0" indent="0" algn="ctr">
              <a:buFontTx/>
              <a:buNone/>
              <a:defRPr b="0" baseline="0">
                <a:solidFill>
                  <a:schemeClr val="bg1"/>
                </a:solidFill>
                <a:latin typeface="+mn-lt"/>
                <a:cs typeface="Arial" panose="020B0604020202020204" pitchFamily="34" charset="0"/>
              </a:defRPr>
            </a:lvl1pPr>
          </a:lstStyle>
          <a:p>
            <a:r>
              <a:rPr lang="en-US" noProof="0"/>
              <a:t>Drag photo to placeholder</a:t>
            </a:r>
          </a:p>
        </p:txBody>
      </p:sp>
    </p:spTree>
    <p:extLst>
      <p:ext uri="{BB962C8B-B14F-4D97-AF65-F5344CB8AC3E}">
        <p14:creationId xmlns:p14="http://schemas.microsoft.com/office/powerpoint/2010/main" val="22802439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Jack_Layout 06">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2284" y="836085"/>
            <a:ext cx="10337800" cy="865716"/>
          </a:xfrm>
        </p:spPr>
        <p:txBody>
          <a:bodyPr lIns="0" tIns="0" rIns="0" bIns="0" anchor="t">
            <a:noAutofit/>
          </a:bodyPr>
          <a:lstStyle>
            <a:lvl1pPr algn="l">
              <a:defRPr sz="3733" b="1" i="0">
                <a:solidFill>
                  <a:schemeClr val="accent1"/>
                </a:solidFill>
                <a:latin typeface="Gill Sans"/>
                <a:cs typeface="Gill Sans"/>
              </a:defRPr>
            </a:lvl1pPr>
          </a:lstStyle>
          <a:p>
            <a:r>
              <a:rPr lang="en-US" noProof="0"/>
              <a:t>Heading here</a:t>
            </a:r>
          </a:p>
        </p:txBody>
      </p:sp>
      <p:sp>
        <p:nvSpPr>
          <p:cNvPr id="4" name="Text Placeholder 7"/>
          <p:cNvSpPr>
            <a:spLocks noGrp="1"/>
          </p:cNvSpPr>
          <p:nvPr>
            <p:ph type="body" sz="quarter" idx="10"/>
          </p:nvPr>
        </p:nvSpPr>
        <p:spPr>
          <a:xfrm>
            <a:off x="907641" y="1689101"/>
            <a:ext cx="8640153" cy="4332816"/>
          </a:xfrm>
        </p:spPr>
        <p:txBody>
          <a:bodyPr lIns="0" tIns="0" rIns="0" bIns="0">
            <a:noAutofit/>
          </a:bodyPr>
          <a:lstStyle>
            <a:lvl1pPr marL="302699" indent="-302699">
              <a:spcBef>
                <a:spcPts val="0"/>
              </a:spcBef>
              <a:buFont typeface="Wingdings" panose="05000000000000000000" pitchFamily="2" charset="2"/>
              <a:buChar char="§"/>
              <a:defRPr sz="2667" b="0">
                <a:solidFill>
                  <a:schemeClr val="tx2"/>
                </a:solidFill>
                <a:latin typeface="+mn-lt"/>
              </a:defRPr>
            </a:lvl1pPr>
            <a:lvl2pPr marL="609631" indent="0">
              <a:buFontTx/>
              <a:buNone/>
              <a:defRPr sz="6400">
                <a:latin typeface="Futura LT Bold" panose="02000803040000020003" pitchFamily="2" charset="0"/>
              </a:defRPr>
            </a:lvl2pPr>
            <a:lvl3pPr marL="1219261" indent="0">
              <a:buFontTx/>
              <a:buNone/>
              <a:defRPr sz="6400">
                <a:latin typeface="Futura LT Bold" panose="02000803040000020003" pitchFamily="2" charset="0"/>
              </a:defRPr>
            </a:lvl3pPr>
            <a:lvl4pPr marL="1828892" indent="0">
              <a:buFontTx/>
              <a:buNone/>
              <a:defRPr sz="6400">
                <a:latin typeface="Futura LT Bold" panose="02000803040000020003" pitchFamily="2" charset="0"/>
              </a:defRPr>
            </a:lvl4pPr>
            <a:lvl5pPr marL="2438521" indent="0">
              <a:buFontTx/>
              <a:buNone/>
              <a:defRPr sz="6400">
                <a:latin typeface="Futura LT Bold" panose="02000803040000020003" pitchFamily="2" charset="0"/>
              </a:defRPr>
            </a:lvl5pPr>
          </a:lstStyle>
          <a:p>
            <a:pPr lvl="0"/>
            <a:r>
              <a:rPr lang="en-US" noProof="0"/>
              <a:t>Click to edit Master text styles</a:t>
            </a:r>
          </a:p>
        </p:txBody>
      </p:sp>
    </p:spTree>
    <p:extLst>
      <p:ext uri="{BB962C8B-B14F-4D97-AF65-F5344CB8AC3E}">
        <p14:creationId xmlns:p14="http://schemas.microsoft.com/office/powerpoint/2010/main" val="96894939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74C475C9-1531-6D49-BD45-DE4C9363138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780967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7549" r="13300" b="9584"/>
          <a:stretch/>
        </p:blipFill>
        <p:spPr>
          <a:xfrm>
            <a:off x="0" y="-1"/>
            <a:ext cx="1219199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944985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userDrawn="1"/>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60EA0C42-252A-7941-9AD5-8D7125E0E56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6" name="Round Single Corner Rectangle 5">
            <a:extLst>
              <a:ext uri="{FF2B5EF4-FFF2-40B4-BE49-F238E27FC236}">
                <a16:creationId xmlns:a16="http://schemas.microsoft.com/office/drawing/2014/main"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952033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429118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D231-471A-4A7E-AF1D-08EA400FA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2154B-D39D-4BB1-9240-630DAAF8F1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BA01B-A5EE-463F-B911-C9977DC1625B}"/>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5" name="Footer Placeholder 4">
            <a:extLst>
              <a:ext uri="{FF2B5EF4-FFF2-40B4-BE49-F238E27FC236}">
                <a16:creationId xmlns:a16="http://schemas.microsoft.com/office/drawing/2014/main" id="{AE79DD41-AF63-47BA-90CB-15386B609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66350-CCD5-4D1D-9CA3-62CC5AFFB7A0}"/>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3128593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userDrawn="1"/>
        </p:nvPicPr>
        <p:blipFill rotWithShape="1">
          <a:blip r:embed="rId2">
            <a:duotone>
              <a:prstClr val="black"/>
              <a:schemeClr val="accent5">
                <a:tint val="45000"/>
                <a:satMod val="400000"/>
              </a:schemeClr>
            </a:duotone>
          </a:blip>
          <a:srcRect t="7583" b="7225"/>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F4AC4F29-C7B2-E74C-9C07-C3709DC96965}"/>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2097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B1D195-FAC4-C643-82C8-813EE67A02BB}"/>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36929DB9-F33B-7D46-9FEB-B1B09082D4E8}"/>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A7535E20-6C14-9E4E-A795-24BF31C5E7E2}"/>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B3D3E15-D98D-BF44-8601-297A25D16A9E}"/>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8CD4CE17-6993-4C45-86B4-9EB72FB41ACC}"/>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11035A2F-C7FC-DA43-8223-EFBC01BC79B8}"/>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395894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rotWithShape="1">
          <a:blip r:embed="rId2">
            <a:duotone>
              <a:prstClr val="black"/>
              <a:schemeClr val="accent5">
                <a:tint val="45000"/>
                <a:satMod val="400000"/>
              </a:schemeClr>
            </a:duotone>
          </a:blip>
          <a:srcRect t="17548" r="13300" b="10191"/>
          <a:stretch/>
        </p:blipFill>
        <p:spPr>
          <a:xfrm>
            <a:off x="0" y="-1"/>
            <a:ext cx="12191999"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517501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3"/>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4"/>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056995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1">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Source Sans Pro" panose="020B050303040302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Section Title</a:t>
            </a:r>
          </a:p>
        </p:txBody>
      </p:sp>
    </p:spTree>
    <p:extLst>
      <p:ext uri="{BB962C8B-B14F-4D97-AF65-F5344CB8AC3E}">
        <p14:creationId xmlns:p14="http://schemas.microsoft.com/office/powerpoint/2010/main" val="3375836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a:t>SECTION NO.</a:t>
            </a:r>
          </a:p>
        </p:txBody>
      </p:sp>
    </p:spTree>
    <p:extLst>
      <p:ext uri="{BB962C8B-B14F-4D97-AF65-F5344CB8AC3E}">
        <p14:creationId xmlns:p14="http://schemas.microsoft.com/office/powerpoint/2010/main" val="1294675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bg2">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Source Sans Pro" panose="020B0503030403020204" pitchFamily="34" charset="0"/>
                <a:ea typeface="Source Sans Pro" panose="020B0503030403020204" pitchFamily="34"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49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360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492171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91698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5886-C7F2-4B7B-A00C-87D72582D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ABB63B-8C4D-430D-8038-3C8F06B9A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FD936F-39E8-4B1C-A68F-63F768B93755}"/>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5" name="Footer Placeholder 4">
            <a:extLst>
              <a:ext uri="{FF2B5EF4-FFF2-40B4-BE49-F238E27FC236}">
                <a16:creationId xmlns:a16="http://schemas.microsoft.com/office/drawing/2014/main" id="{A38FB9A0-CDE0-4435-985F-C70887C00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C6CC2-4F49-4FE8-AA0B-E5AD8FC3B362}"/>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1177839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443401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1351455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721794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643518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2041171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4138606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354255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1358931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7" name="Round Same Side Corner Rectangle 6">
            <a:extLst>
              <a:ext uri="{FF2B5EF4-FFF2-40B4-BE49-F238E27FC236}">
                <a16:creationId xmlns:a16="http://schemas.microsoft.com/office/drawing/2014/main"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2781627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167548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F007-165F-4B28-8E65-1C1229D486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0B486-DE03-40DE-8C5C-E19BA75EF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C6BC0-E82A-4048-AD92-518F8F624F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AEE1E-9131-4D45-BD54-B9D06D998257}"/>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6" name="Footer Placeholder 5">
            <a:extLst>
              <a:ext uri="{FF2B5EF4-FFF2-40B4-BE49-F238E27FC236}">
                <a16:creationId xmlns:a16="http://schemas.microsoft.com/office/drawing/2014/main" id="{4EE064F8-786D-4ADB-874C-E843F4F299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FBCBC-99B1-4425-81D3-B6D1040A4139}"/>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571931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Tree>
    <p:extLst>
      <p:ext uri="{BB962C8B-B14F-4D97-AF65-F5344CB8AC3E}">
        <p14:creationId xmlns:p14="http://schemas.microsoft.com/office/powerpoint/2010/main" val="3840083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Tree>
    <p:extLst>
      <p:ext uri="{BB962C8B-B14F-4D97-AF65-F5344CB8AC3E}">
        <p14:creationId xmlns:p14="http://schemas.microsoft.com/office/powerpoint/2010/main" val="2318066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877888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5384180" cy="250828"/>
          </a:xfrm>
        </p:spPr>
        <p:txBody>
          <a:bodyPr anchor="ctr" anchorCtr="0">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Tree>
    <p:extLst>
      <p:ext uri="{BB962C8B-B14F-4D97-AF65-F5344CB8AC3E}">
        <p14:creationId xmlns:p14="http://schemas.microsoft.com/office/powerpoint/2010/main" val="359298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661940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Tree>
    <p:extLst>
      <p:ext uri="{BB962C8B-B14F-4D97-AF65-F5344CB8AC3E}">
        <p14:creationId xmlns:p14="http://schemas.microsoft.com/office/powerpoint/2010/main" val="3203947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0" name="Text Placeholder 10">
            <a:extLst>
              <a:ext uri="{FF2B5EF4-FFF2-40B4-BE49-F238E27FC236}">
                <a16:creationId xmlns:a16="http://schemas.microsoft.com/office/drawing/2014/main"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Content Placeholder 2">
            <a:extLst>
              <a:ext uri="{FF2B5EF4-FFF2-40B4-BE49-F238E27FC236}">
                <a16:creationId xmlns:a16="http://schemas.microsoft.com/office/drawing/2014/main" id="{90AB7E5B-932E-CC40-AF53-D111784480C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043E4BF-ABCD-4741-87C9-3C30A8386B6E}"/>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485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Content Placeholder 2">
            <a:extLst>
              <a:ext uri="{FF2B5EF4-FFF2-40B4-BE49-F238E27FC236}">
                <a16:creationId xmlns:a16="http://schemas.microsoft.com/office/drawing/2014/main"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69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566669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Tree>
    <p:extLst>
      <p:ext uri="{BB962C8B-B14F-4D97-AF65-F5344CB8AC3E}">
        <p14:creationId xmlns:p14="http://schemas.microsoft.com/office/powerpoint/2010/main" val="221709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4F13-9D3B-4B7A-BA8B-0142396879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E6451B-1299-4C93-AFA8-D09FAA2D9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B338A-9CE6-45BF-9A9A-0254563129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F92345-8803-4FD0-9487-EAC64261A0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854A32-EB29-4089-9E01-F3C93D76F6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72048-ACD2-4AF1-9594-31A17D3CCB98}"/>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8" name="Footer Placeholder 7">
            <a:extLst>
              <a:ext uri="{FF2B5EF4-FFF2-40B4-BE49-F238E27FC236}">
                <a16:creationId xmlns:a16="http://schemas.microsoft.com/office/drawing/2014/main" id="{87E4B04F-EC60-451A-BA20-11190EF8F8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68734-A1B8-438B-8EC6-68A0EFA440E9}"/>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2414364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10" name="Text Placeholder 10">
            <a:extLst>
              <a:ext uri="{FF2B5EF4-FFF2-40B4-BE49-F238E27FC236}">
                <a16:creationId xmlns:a16="http://schemas.microsoft.com/office/drawing/2014/main"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Content Placeholder 2">
            <a:extLst>
              <a:ext uri="{FF2B5EF4-FFF2-40B4-BE49-F238E27FC236}">
                <a16:creationId xmlns:a16="http://schemas.microsoft.com/office/drawing/2014/main" id="{8A69FC55-366F-9442-9602-52B04A4B4679}"/>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2707B69-A275-D641-8D31-375E0E62FAA4}"/>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532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Content Placeholder 2">
            <a:extLst>
              <a:ext uri="{FF2B5EF4-FFF2-40B4-BE49-F238E27FC236}">
                <a16:creationId xmlns:a16="http://schemas.microsoft.com/office/drawing/2014/main" id="{A30F76E4-DF41-DC49-820E-1D7E87125D5E}"/>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2C8A4479-5013-6340-A75D-D9D99A9FA66D}"/>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606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533238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Tree>
    <p:extLst>
      <p:ext uri="{BB962C8B-B14F-4D97-AF65-F5344CB8AC3E}">
        <p14:creationId xmlns:p14="http://schemas.microsoft.com/office/powerpoint/2010/main" val="1405811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10" name="Text Placeholder 10">
            <a:extLst>
              <a:ext uri="{FF2B5EF4-FFF2-40B4-BE49-F238E27FC236}">
                <a16:creationId xmlns:a16="http://schemas.microsoft.com/office/drawing/2014/main"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Content Placeholder 2">
            <a:extLst>
              <a:ext uri="{FF2B5EF4-FFF2-40B4-BE49-F238E27FC236}">
                <a16:creationId xmlns:a16="http://schemas.microsoft.com/office/drawing/2014/main" id="{A00D3ED8-D57C-C54B-89CC-A1CFC57117A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AB72CE36-6C00-1240-9E4C-7103E644F6A2}"/>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839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Content Placeholder 2">
            <a:extLst>
              <a:ext uri="{FF2B5EF4-FFF2-40B4-BE49-F238E27FC236}">
                <a16:creationId xmlns:a16="http://schemas.microsoft.com/office/drawing/2014/main" id="{D357FB29-3686-3546-B30A-872FAF067152}"/>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030470E-9E29-624A-8DAF-B867DFB003F7}"/>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362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927996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3" name="Text Placeholder 10">
            <a:extLst>
              <a:ext uri="{FF2B5EF4-FFF2-40B4-BE49-F238E27FC236}">
                <a16:creationId xmlns:a16="http://schemas.microsoft.com/office/drawing/2014/main" id="{3C3506C1-FD5F-3A4F-B5CD-3EDB59DF3E22}"/>
              </a:ext>
            </a:extLst>
          </p:cNvPr>
          <p:cNvSpPr>
            <a:spLocks noGrp="1"/>
          </p:cNvSpPr>
          <p:nvPr>
            <p:ph type="body" sz="quarter" idx="13"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910353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587937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0" name="Text Placeholder 10">
            <a:extLst>
              <a:ext uri="{FF2B5EF4-FFF2-40B4-BE49-F238E27FC236}">
                <a16:creationId xmlns:a16="http://schemas.microsoft.com/office/drawing/2014/main" id="{8B846F29-C348-BE48-8800-83CEB01C05CF}"/>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08942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A142-B409-404C-8A2D-4991F56A1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4D40D9-4ED2-4FB5-B5E4-9A4CDFD1CE35}"/>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4" name="Footer Placeholder 3">
            <a:extLst>
              <a:ext uri="{FF2B5EF4-FFF2-40B4-BE49-F238E27FC236}">
                <a16:creationId xmlns:a16="http://schemas.microsoft.com/office/drawing/2014/main" id="{20A3F4E7-431B-411F-945F-1C1E85DC8A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7E9BEC-60F6-45C2-A31C-318992D90918}"/>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1362243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6" name="Round Same Side Corner Rectangle 5">
            <a:extLst>
              <a:ext uri="{FF2B5EF4-FFF2-40B4-BE49-F238E27FC236}">
                <a16:creationId xmlns:a16="http://schemas.microsoft.com/office/drawing/2014/main"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344311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7" name="Text Placeholder 10">
            <a:extLst>
              <a:ext uri="{FF2B5EF4-FFF2-40B4-BE49-F238E27FC236}">
                <a16:creationId xmlns:a16="http://schemas.microsoft.com/office/drawing/2014/main" id="{104F55B7-333A-D147-A63E-5E1B75ED08C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769922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811912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8" name="Text Placeholder 10">
            <a:extLst>
              <a:ext uri="{FF2B5EF4-FFF2-40B4-BE49-F238E27FC236}">
                <a16:creationId xmlns:a16="http://schemas.microsoft.com/office/drawing/2014/main" id="{42ED39FF-2155-EA46-AAF1-671AF72A89E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830144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Key Message</a:t>
            </a:r>
          </a:p>
        </p:txBody>
      </p:sp>
    </p:spTree>
    <p:extLst>
      <p:ext uri="{BB962C8B-B14F-4D97-AF65-F5344CB8AC3E}">
        <p14:creationId xmlns:p14="http://schemas.microsoft.com/office/powerpoint/2010/main" val="15729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a:lvl1pPr>
          </a:lstStyle>
          <a:p>
            <a:r>
              <a:rPr lang="en-US"/>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658371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r>
              <a:rPr lang="en-US"/>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4157691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1"/>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1"/>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1"/>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1"/>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8531703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1"/>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1"/>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1"/>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1"/>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1"/>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1"/>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1"/>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823198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r>
              <a:rPr lang="en-US"/>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68647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118AA9-3893-4C66-B1B8-3473B0AAF771}"/>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3" name="Footer Placeholder 2">
            <a:extLst>
              <a:ext uri="{FF2B5EF4-FFF2-40B4-BE49-F238E27FC236}">
                <a16:creationId xmlns:a16="http://schemas.microsoft.com/office/drawing/2014/main" id="{582057A7-2EAE-4D55-96C1-7030E49FE2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19BB84-1283-4C93-ABC6-057E1DAA0BAA}"/>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2723615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1" i="0">
                <a:latin typeface="Source Sans Pro Semibold" panose="020B0503030403020204" pitchFamily="34" charset="77"/>
              </a:defRPr>
            </a:lvl1pPr>
          </a:lstStyle>
          <a:p>
            <a:r>
              <a:rPr lang="en-US"/>
              <a:t>INSERT PHOTO HERE</a:t>
            </a:r>
          </a:p>
        </p:txBody>
      </p:sp>
      <p:sp>
        <p:nvSpPr>
          <p:cNvPr id="14" name="Rounded Rectangle 13">
            <a:extLst>
              <a:ext uri="{FF2B5EF4-FFF2-40B4-BE49-F238E27FC236}">
                <a16:creationId xmlns:a16="http://schemas.microsoft.com/office/drawing/2014/main"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anchor="ctr" anchorCtr="0">
            <a:normAutofit/>
          </a:bodyPr>
          <a:lstStyle>
            <a:lvl1pPr marL="0" indent="0">
              <a:buNone/>
              <a:defRPr sz="32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a:solidFill>
                  <a:schemeClr val="bg1"/>
                </a:solidFill>
              </a:defRPr>
            </a:lvl1pPr>
          </a:lstStyle>
          <a:p>
            <a:pPr lvl="0"/>
            <a:r>
              <a:rPr lang="en-US"/>
              <a:t>Descriptor text here</a:t>
            </a:r>
          </a:p>
        </p:txBody>
      </p:sp>
    </p:spTree>
    <p:extLst>
      <p:ext uri="{BB962C8B-B14F-4D97-AF65-F5344CB8AC3E}">
        <p14:creationId xmlns:p14="http://schemas.microsoft.com/office/powerpoint/2010/main" val="34340878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userDrawn="1"/>
        </p:nvPicPr>
        <p:blipFill>
          <a:blip r:embed="rId2">
            <a:duotone>
              <a:prstClr val="black"/>
              <a:schemeClr val="accent3">
                <a:tint val="45000"/>
                <a:satMod val="400000"/>
              </a:schemeClr>
            </a:duotone>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60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a:solidFill>
                  <a:schemeClr val="accent3"/>
                </a:solidFill>
              </a:defRPr>
            </a:lvl1pPr>
          </a:lstStyle>
          <a:p>
            <a:pPr lvl="0"/>
            <a:r>
              <a:rPr lang="en-US"/>
              <a:t>QUOTATION AUTHOR</a:t>
            </a:r>
          </a:p>
        </p:txBody>
      </p:sp>
    </p:spTree>
    <p:extLst>
      <p:ext uri="{BB962C8B-B14F-4D97-AF65-F5344CB8AC3E}">
        <p14:creationId xmlns:p14="http://schemas.microsoft.com/office/powerpoint/2010/main" val="3361937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C024C5F9-DC41-B347-8442-5E99F76A2E4B}"/>
              </a:ext>
            </a:extLst>
          </p:cNvPr>
          <p:cNvSpPr>
            <a:spLocks noGrp="1"/>
          </p:cNvSpPr>
          <p:nvPr>
            <p:ph type="body" sz="quarter" idx="11" hasCustomPrompt="1"/>
          </p:nvPr>
        </p:nvSpPr>
        <p:spPr>
          <a:xfrm>
            <a:off x="1146902" y="843149"/>
            <a:ext cx="4730261" cy="1039439"/>
          </a:xfrm>
        </p:spPr>
        <p:txBody>
          <a:bodyPr anchor="ctr" anchorCtr="0">
            <a:noAutofit/>
          </a:bodyPr>
          <a:lstStyle>
            <a:lvl1pPr marL="0" indent="0">
              <a:buNone/>
              <a:defRPr sz="3600" b="1">
                <a:solidFill>
                  <a:schemeClr val="accent3"/>
                </a:solidFill>
              </a:defRPr>
            </a:lvl1pPr>
          </a:lstStyle>
          <a:p>
            <a:pPr lvl="0"/>
            <a:r>
              <a:rPr lang="en-US"/>
              <a:t>THANK YOU</a:t>
            </a:r>
          </a:p>
        </p:txBody>
      </p:sp>
      <p:sp>
        <p:nvSpPr>
          <p:cNvPr id="17" name="Text Placeholder 13">
            <a:extLst>
              <a:ext uri="{FF2B5EF4-FFF2-40B4-BE49-F238E27FC236}">
                <a16:creationId xmlns:a16="http://schemas.microsoft.com/office/drawing/2014/main" id="{1C712F7A-9EEE-3145-8733-4B921A731F6C}"/>
              </a:ext>
            </a:extLst>
          </p:cNvPr>
          <p:cNvSpPr>
            <a:spLocks noGrp="1"/>
          </p:cNvSpPr>
          <p:nvPr>
            <p:ph type="body" sz="quarter" idx="12" hasCustomPrompt="1"/>
          </p:nvPr>
        </p:nvSpPr>
        <p:spPr>
          <a:xfrm>
            <a:off x="1146903" y="2026490"/>
            <a:ext cx="4730260" cy="2948923"/>
          </a:xfrm>
        </p:spPr>
        <p:txBody>
          <a:bodyPr anchor="t" anchorCtr="0">
            <a:noAutofit/>
          </a:bodyPr>
          <a:lstStyle>
            <a:lvl1pPr marL="0" indent="0">
              <a:buNone/>
              <a:defRPr sz="1400" b="0">
                <a:solidFill>
                  <a:schemeClr val="tx1"/>
                </a:solidFill>
              </a:defRPr>
            </a:lvl1pPr>
          </a:lstStyle>
          <a:p>
            <a:pPr lvl="0"/>
            <a:r>
              <a:rPr lang="en-US"/>
              <a:t>Enter all USAID stuff here</a:t>
            </a:r>
          </a:p>
        </p:txBody>
      </p:sp>
    </p:spTree>
    <p:extLst>
      <p:ext uri="{BB962C8B-B14F-4D97-AF65-F5344CB8AC3E}">
        <p14:creationId xmlns:p14="http://schemas.microsoft.com/office/powerpoint/2010/main" val="3151958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3230246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Tree>
    <p:extLst>
      <p:ext uri="{BB962C8B-B14F-4D97-AF65-F5344CB8AC3E}">
        <p14:creationId xmlns:p14="http://schemas.microsoft.com/office/powerpoint/2010/main" val="554100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606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3755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9243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46601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181708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FEB-4129-4F7A-9756-052C41104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CA4497-84E6-49B0-A1CE-6A4EB3325C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AF62F1-1303-4DFC-BA1F-47CD359B7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77EE3-CFE5-4365-961B-6AFC85E7A230}"/>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6" name="Footer Placeholder 5">
            <a:extLst>
              <a:ext uri="{FF2B5EF4-FFF2-40B4-BE49-F238E27FC236}">
                <a16:creationId xmlns:a16="http://schemas.microsoft.com/office/drawing/2014/main" id="{08D0A3DB-C636-4CE9-B3A8-CB70ABDAD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AB340-B4D3-400B-BEC5-90514A425B4D}"/>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1467629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11" name="Content Placeholder 2">
            <a:extLst>
              <a:ext uri="{FF2B5EF4-FFF2-40B4-BE49-F238E27FC236}">
                <a16:creationId xmlns:a16="http://schemas.microsoft.com/office/drawing/2014/main"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819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84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Content Placeholder 2">
            <a:extLst>
              <a:ext uri="{FF2B5EF4-FFF2-40B4-BE49-F238E27FC236}">
                <a16:creationId xmlns:a16="http://schemas.microsoft.com/office/drawing/2014/main"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741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7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10" name="Text Placeholder 10">
            <a:extLst>
              <a:ext uri="{FF2B5EF4-FFF2-40B4-BE49-F238E27FC236}">
                <a16:creationId xmlns:a16="http://schemas.microsoft.com/office/drawing/2014/main"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0160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251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9711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3663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3" name="Content Placeholder 2">
            <a:extLst>
              <a:ext uri="{FF2B5EF4-FFF2-40B4-BE49-F238E27FC236}">
                <a16:creationId xmlns:a16="http://schemas.microsoft.com/office/drawing/2014/main"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8040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7" name="Content Placeholder 2">
            <a:extLst>
              <a:ext uri="{FF2B5EF4-FFF2-40B4-BE49-F238E27FC236}">
                <a16:creationId xmlns:a16="http://schemas.microsoft.com/office/drawing/2014/main"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32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3D2F-D486-4F4E-9ADA-35B63C9F7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E093B1-755B-41A8-8E56-4ED69E0A3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267EAE-3AE8-4253-9F3B-4E60EDF24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DE56C-7DC1-4564-A229-6FE98A27D33F}"/>
              </a:ext>
            </a:extLst>
          </p:cNvPr>
          <p:cNvSpPr>
            <a:spLocks noGrp="1"/>
          </p:cNvSpPr>
          <p:nvPr>
            <p:ph type="dt" sz="half" idx="10"/>
          </p:nvPr>
        </p:nvSpPr>
        <p:spPr/>
        <p:txBody>
          <a:bodyPr/>
          <a:lstStyle/>
          <a:p>
            <a:fld id="{1B6F7B71-C940-4A28-85E3-1C3A791F6CE5}" type="datetimeFigureOut">
              <a:rPr lang="en-US" smtClean="0"/>
              <a:t>6/21/22</a:t>
            </a:fld>
            <a:endParaRPr lang="en-US"/>
          </a:p>
        </p:txBody>
      </p:sp>
      <p:sp>
        <p:nvSpPr>
          <p:cNvPr id="6" name="Footer Placeholder 5">
            <a:extLst>
              <a:ext uri="{FF2B5EF4-FFF2-40B4-BE49-F238E27FC236}">
                <a16:creationId xmlns:a16="http://schemas.microsoft.com/office/drawing/2014/main" id="{D0092AC9-D280-449E-B376-DBF044EAC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5783A-76CF-405E-BA68-1EFA6FFF9DAC}"/>
              </a:ext>
            </a:extLst>
          </p:cNvPr>
          <p:cNvSpPr>
            <a:spLocks noGrp="1"/>
          </p:cNvSpPr>
          <p:nvPr>
            <p:ph type="sldNum" sz="quarter" idx="12"/>
          </p:nvPr>
        </p:nvSpPr>
        <p:spPr/>
        <p:txBody>
          <a:bodyPr/>
          <a:lstStyle/>
          <a:p>
            <a:fld id="{1B4CE4E5-10B3-4876-885E-10B6D7949957}" type="slidenum">
              <a:rPr lang="en-US" smtClean="0"/>
              <a:t>‹#›</a:t>
            </a:fld>
            <a:endParaRPr lang="en-US"/>
          </a:p>
        </p:txBody>
      </p:sp>
    </p:spTree>
    <p:extLst>
      <p:ext uri="{BB962C8B-B14F-4D97-AF65-F5344CB8AC3E}">
        <p14:creationId xmlns:p14="http://schemas.microsoft.com/office/powerpoint/2010/main" val="24639494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1" name="Content Placeholder 2">
            <a:extLst>
              <a:ext uri="{FF2B5EF4-FFF2-40B4-BE49-F238E27FC236}">
                <a16:creationId xmlns:a16="http://schemas.microsoft.com/office/drawing/2014/main"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958576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6071302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5" name="Text Placeholder 10">
            <a:extLst>
              <a:ext uri="{FF2B5EF4-FFF2-40B4-BE49-F238E27FC236}">
                <a16:creationId xmlns:a16="http://schemas.microsoft.com/office/drawing/2014/main"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0034693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9242561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Content Placeholder 2">
            <a:extLst>
              <a:ext uri="{FF2B5EF4-FFF2-40B4-BE49-F238E27FC236}">
                <a16:creationId xmlns:a16="http://schemas.microsoft.com/office/drawing/2014/main"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4447788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5241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6" name="Text Placeholder 10">
            <a:extLst>
              <a:ext uri="{FF2B5EF4-FFF2-40B4-BE49-F238E27FC236}">
                <a16:creationId xmlns:a16="http://schemas.microsoft.com/office/drawing/2014/main"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8615518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Content Placeholder 2">
            <a:extLst>
              <a:ext uri="{FF2B5EF4-FFF2-40B4-BE49-F238E27FC236}">
                <a16:creationId xmlns:a16="http://schemas.microsoft.com/office/drawing/2014/main"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437750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2" name="Content Placeholder 2">
            <a:extLst>
              <a:ext uri="{FF2B5EF4-FFF2-40B4-BE49-F238E27FC236}">
                <a16:creationId xmlns:a16="http://schemas.microsoft.com/office/drawing/2014/main"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291424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48408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theme" Target="../theme/theme3.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50" Type="http://schemas.openxmlformats.org/officeDocument/2006/relationships/slideLayout" Target="../slideLayouts/slideLayout122.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theme" Target="../theme/theme4.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1" Type="http://schemas.openxmlformats.org/officeDocument/2006/relationships/slideLayout" Target="../slideLayouts/slideLayout73.xml"/><Relationship Id="rId6"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theme" Target="../theme/theme5.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6.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F17DBD-C029-4829-8ABE-9427A079E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71722F-D6B0-427D-BD32-E47941FC2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4E95F-6006-42EB-818C-A7016FFCE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F7B71-C940-4A28-85E3-1C3A791F6CE5}" type="datetimeFigureOut">
              <a:rPr lang="en-US" smtClean="0"/>
              <a:t>6/21/22</a:t>
            </a:fld>
            <a:endParaRPr lang="en-US"/>
          </a:p>
        </p:txBody>
      </p:sp>
      <p:sp>
        <p:nvSpPr>
          <p:cNvPr id="5" name="Footer Placeholder 4">
            <a:extLst>
              <a:ext uri="{FF2B5EF4-FFF2-40B4-BE49-F238E27FC236}">
                <a16:creationId xmlns:a16="http://schemas.microsoft.com/office/drawing/2014/main" id="{BF20FB59-D017-41EE-9FFB-966251203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E62298-02CE-4E05-B7AB-BB2DBBB8C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CE4E5-10B3-4876-885E-10B6D7949957}" type="slidenum">
              <a:rPr lang="en-US" smtClean="0"/>
              <a:t>‹#›</a:t>
            </a:fld>
            <a:endParaRPr lang="en-US"/>
          </a:p>
        </p:txBody>
      </p:sp>
    </p:spTree>
    <p:extLst>
      <p:ext uri="{BB962C8B-B14F-4D97-AF65-F5344CB8AC3E}">
        <p14:creationId xmlns:p14="http://schemas.microsoft.com/office/powerpoint/2010/main" val="208749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8368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a:solidFill>
                  <a:schemeClr val="accent5"/>
                </a:solidFill>
                <a:latin typeface="Source Sans Pro" panose="020B0503030403020204" pitchFamily="34" charset="0"/>
                <a:ea typeface="Source Sans Pro" panose="020B0503030403020204" pitchFamily="34" charset="0"/>
              </a:defRPr>
            </a:lvl1pPr>
          </a:lstStyle>
          <a:p>
            <a:r>
              <a:rPr lang="en-US"/>
              <a:t>1</a:t>
            </a:r>
          </a:p>
        </p:txBody>
      </p:sp>
    </p:spTree>
    <p:extLst>
      <p:ext uri="{BB962C8B-B14F-4D97-AF65-F5344CB8AC3E}">
        <p14:creationId xmlns:p14="http://schemas.microsoft.com/office/powerpoint/2010/main" val="11029700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r>
              <a:rPr lang="en-US"/>
              <a:t>1</a:t>
            </a:r>
          </a:p>
        </p:txBody>
      </p:sp>
    </p:spTree>
    <p:extLst>
      <p:ext uri="{BB962C8B-B14F-4D97-AF65-F5344CB8AC3E}">
        <p14:creationId xmlns:p14="http://schemas.microsoft.com/office/powerpoint/2010/main" val="38600879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Lst>
  <p:hf hdr="0" ftr="0" dt="0"/>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84C20-F1B4-1998-E851-6B12CB15AF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60943E-A2FC-8CE6-7A06-97F134784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C8F4C-D11E-551A-9BB3-7F87655AC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D2457-AAB9-42A1-B2E7-142DB3715C44}" type="datetimeFigureOut">
              <a:rPr lang="en-US" smtClean="0"/>
              <a:t>6/21/22</a:t>
            </a:fld>
            <a:endParaRPr lang="en-US"/>
          </a:p>
        </p:txBody>
      </p:sp>
      <p:sp>
        <p:nvSpPr>
          <p:cNvPr id="5" name="Footer Placeholder 4">
            <a:extLst>
              <a:ext uri="{FF2B5EF4-FFF2-40B4-BE49-F238E27FC236}">
                <a16:creationId xmlns:a16="http://schemas.microsoft.com/office/drawing/2014/main" id="{62D72907-A4F5-874B-83D6-81D3D26B5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6B75F-AA03-D225-973F-D645089176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E11D3-1D49-4AD3-B55C-97259C4B9BCF}" type="slidenum">
              <a:rPr lang="en-US" smtClean="0"/>
              <a:t>‹#›</a:t>
            </a:fld>
            <a:endParaRPr lang="en-US"/>
          </a:p>
        </p:txBody>
      </p:sp>
    </p:spTree>
    <p:extLst>
      <p:ext uri="{BB962C8B-B14F-4D97-AF65-F5344CB8AC3E}">
        <p14:creationId xmlns:p14="http://schemas.microsoft.com/office/powerpoint/2010/main" val="412238405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18" y="476680"/>
            <a:ext cx="10375901" cy="1143000"/>
          </a:xfrm>
          <a:prstGeom prst="rect">
            <a:avLst/>
          </a:prstGeom>
        </p:spPr>
        <p:txBody>
          <a:bodyPr vert="horz" lIns="91440" tIns="45720" rIns="91440" bIns="45720" rtlCol="0" anchor="ctr">
            <a:normAutofit/>
          </a:bodyPr>
          <a:lstStyle/>
          <a:p>
            <a:r>
              <a:rPr lang="en-US" noProof="0"/>
              <a:t>Click to edit Master title</a:t>
            </a:r>
          </a:p>
        </p:txBody>
      </p:sp>
      <p:sp>
        <p:nvSpPr>
          <p:cNvPr id="3" name="Text Placeholder 2"/>
          <p:cNvSpPr>
            <a:spLocks noGrp="1"/>
          </p:cNvSpPr>
          <p:nvPr>
            <p:ph type="body" idx="1"/>
          </p:nvPr>
        </p:nvSpPr>
        <p:spPr>
          <a:xfrm>
            <a:off x="891118" y="1600202"/>
            <a:ext cx="10375901" cy="45259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2520126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hdr="0" ftr="0" dt="0"/>
  <p:txStyles>
    <p:titleStyle>
      <a:lvl1pPr algn="l" defTabSz="1219261" rtl="0" eaLnBrk="1" latinLnBrk="0" hangingPunct="1">
        <a:spcBef>
          <a:spcPct val="0"/>
        </a:spcBef>
        <a:buNone/>
        <a:defRPr sz="5867" b="1" i="0" kern="1200">
          <a:solidFill>
            <a:schemeClr val="accent1"/>
          </a:solidFill>
          <a:latin typeface="Gill Sans"/>
          <a:ea typeface="+mj-ea"/>
          <a:cs typeface="Gill Sans"/>
        </a:defRPr>
      </a:lvl1pPr>
    </p:titleStyle>
    <p:bodyStyle>
      <a:lvl1pPr marL="0" indent="0" algn="l" defTabSz="1219261" rtl="0" eaLnBrk="1" latinLnBrk="0" hangingPunct="1">
        <a:spcBef>
          <a:spcPct val="20000"/>
        </a:spcBef>
        <a:buFontTx/>
        <a:buNone/>
        <a:defRPr sz="4267" b="0" kern="1200">
          <a:solidFill>
            <a:schemeClr val="tx2"/>
          </a:solidFill>
          <a:latin typeface="+mn-lt"/>
          <a:ea typeface="+mn-ea"/>
          <a:cs typeface="+mn-cs"/>
        </a:defRPr>
      </a:lvl1pPr>
      <a:lvl2pPr marL="381019" indent="-381019" algn="l" defTabSz="1219261" rtl="0" eaLnBrk="1" latinLnBrk="0" hangingPunct="1">
        <a:spcBef>
          <a:spcPct val="20000"/>
        </a:spcBef>
        <a:buFont typeface="Wingdings" panose="05000000000000000000" pitchFamily="2" charset="2"/>
        <a:buChar char="§"/>
        <a:defRPr sz="3733" b="0" kern="1200">
          <a:solidFill>
            <a:schemeClr val="tx2"/>
          </a:solidFill>
          <a:latin typeface="+mn-lt"/>
          <a:ea typeface="+mn-ea"/>
          <a:cs typeface="+mn-cs"/>
        </a:defRPr>
      </a:lvl2pPr>
      <a:lvl3pPr marL="1524076" indent="-304815" algn="l" defTabSz="1219261" rtl="0" eaLnBrk="1" latinLnBrk="0" hangingPunct="1">
        <a:spcBef>
          <a:spcPct val="20000"/>
        </a:spcBef>
        <a:buFont typeface="Arial" panose="020B0604020202020204" pitchFamily="34" charset="0"/>
        <a:buChar char="•"/>
        <a:defRPr sz="3200" b="0" kern="1200">
          <a:solidFill>
            <a:schemeClr val="tx2"/>
          </a:solidFill>
          <a:latin typeface="+mn-lt"/>
          <a:ea typeface="+mn-ea"/>
          <a:cs typeface="+mn-cs"/>
        </a:defRPr>
      </a:lvl3pPr>
      <a:lvl4pPr marL="2133707" indent="-304815" algn="l" defTabSz="1219261" rtl="0" eaLnBrk="1" latinLnBrk="0" hangingPunct="1">
        <a:spcBef>
          <a:spcPct val="20000"/>
        </a:spcBef>
        <a:buFont typeface="Arial" panose="020B0604020202020204" pitchFamily="34" charset="0"/>
        <a:buChar char="–"/>
        <a:defRPr sz="2667" b="0" kern="1200">
          <a:solidFill>
            <a:schemeClr val="tx2"/>
          </a:solidFill>
          <a:latin typeface="+mn-lt"/>
          <a:ea typeface="+mn-ea"/>
          <a:cs typeface="+mn-cs"/>
        </a:defRPr>
      </a:lvl4pPr>
      <a:lvl5pPr marL="2743337" indent="-304815" algn="l" defTabSz="1219261" rtl="0" eaLnBrk="1" latinLnBrk="0" hangingPunct="1">
        <a:spcBef>
          <a:spcPct val="20000"/>
        </a:spcBef>
        <a:buFont typeface="Arial" panose="020B0604020202020204" pitchFamily="34" charset="0"/>
        <a:buChar char="»"/>
        <a:defRPr sz="2667" b="0" kern="1200">
          <a:solidFill>
            <a:schemeClr val="tx2"/>
          </a:solidFill>
          <a:latin typeface="+mn-lt"/>
          <a:ea typeface="+mn-ea"/>
          <a:cs typeface="+mn-cs"/>
        </a:defRPr>
      </a:lvl5pPr>
      <a:lvl6pPr marL="335296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59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222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1"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2" algn="l" defTabSz="1219261" rtl="0" eaLnBrk="1" latinLnBrk="0" hangingPunct="1">
        <a:defRPr sz="2400" kern="1200">
          <a:solidFill>
            <a:schemeClr val="tx1"/>
          </a:solidFill>
          <a:latin typeface="+mn-lt"/>
          <a:ea typeface="+mn-ea"/>
          <a:cs typeface="+mn-cs"/>
        </a:defRPr>
      </a:lvl4pPr>
      <a:lvl5pPr marL="2438521"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s://usaidmomentum.org/resource/essential-supply-list-for-infection-prevention-and-control-in-health-care-facilities/"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3.jpe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7.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8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3.xml"/><Relationship Id="rId4" Type="http://schemas.openxmlformats.org/officeDocument/2006/relationships/hyperlink" Target="https://go.solstice.world/moh_ugand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3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mailto:sam.Ongom@jhpiego.org" TargetMode="External"/><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8.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8.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6.png"/><Relationship Id="rId1" Type="http://schemas.openxmlformats.org/officeDocument/2006/relationships/slideLayout" Target="../slideLayouts/slideLayout14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emf"/><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72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096F-82E1-5FE2-083A-78B3B3151EC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13E59A3-3144-F0AF-EACE-1C531FBAC672}"/>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4759C91-CE92-E49D-B107-4B1C07A95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54666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55984DC-6211-44D5-94F0-FD06B8EC407C}"/>
              </a:ext>
            </a:extLst>
          </p:cNvPr>
          <p:cNvSpPr txBox="1">
            <a:spLocks/>
          </p:cNvSpPr>
          <p:nvPr/>
        </p:nvSpPr>
        <p:spPr>
          <a:xfrm>
            <a:off x="4163438" y="3962613"/>
            <a:ext cx="8028542" cy="1615227"/>
          </a:xfrm>
          <a:prstGeom prst="rect">
            <a:avLst/>
          </a:prstGeom>
          <a:solidFill>
            <a:srgbClr val="00B0F0">
              <a:alpha val="54000"/>
            </a:srgbClr>
          </a:solidFill>
        </p:spPr>
        <p:txBody>
          <a:bodyPr vert="horz" lIns="91440" tIns="45720" rIns="91440" bIns="45720" rtlCol="0" anchor="t">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60000"/>
              </a:lnSpc>
              <a:spcBef>
                <a:spcPct val="0"/>
              </a:spcBef>
              <a:spcAft>
                <a:spcPts val="600"/>
              </a:spcAft>
              <a:buClrTx/>
              <a:buSzTx/>
              <a:buFontTx/>
              <a:buNone/>
              <a:tabLst/>
              <a:defRPr/>
            </a:pPr>
            <a:r>
              <a:rPr kumimoji="0" lang="en-US" sz="5100" b="1" i="0" u="none" strike="noStrike" kern="1200" cap="none" spc="0" normalizeH="0" baseline="0" noProof="0" dirty="0">
                <a:ln>
                  <a:noFill/>
                </a:ln>
                <a:solidFill>
                  <a:prstClr val="white"/>
                </a:solidFill>
                <a:effectLst/>
                <a:uLnTx/>
                <a:uFillTx/>
                <a:latin typeface="Calibri Light" panose="020F0302020204030204"/>
                <a:ea typeface="+mj-ea"/>
                <a:cs typeface="+mj-cs"/>
              </a:rPr>
              <a:t>WASH in HCF_DATA FOR POLICY/STRATEGY </a:t>
            </a:r>
            <a:br>
              <a:rPr kumimoji="0" lang="en-US" sz="23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23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sz="2300" b="1" i="0" u="none" strike="noStrike" kern="1200" cap="none" spc="0" normalizeH="0" baseline="0" noProof="0" dirty="0">
                <a:ln>
                  <a:noFill/>
                </a:ln>
                <a:solidFill>
                  <a:srgbClr val="44546A">
                    <a:lumMod val="50000"/>
                  </a:srgbClr>
                </a:solidFill>
                <a:effectLst/>
                <a:uLnTx/>
                <a:uFillTx/>
                <a:latin typeface="Calibri Light" panose="020F0302020204030204"/>
                <a:ea typeface="+mj-ea"/>
                <a:cs typeface="+mj-cs"/>
              </a:rPr>
              <a:t>Investing in universal access to quality care in Pakistan</a:t>
            </a:r>
            <a:endParaRPr kumimoji="0" lang="en-US" sz="2300" b="0" i="0" u="none" strike="noStrike" kern="1200" cap="none" spc="0" normalizeH="0" baseline="0" noProof="0" dirty="0">
              <a:ln>
                <a:noFill/>
              </a:ln>
              <a:solidFill>
                <a:srgbClr val="44546A">
                  <a:lumMod val="50000"/>
                </a:srgbClr>
              </a:solidFill>
              <a:effectLst/>
              <a:uLnTx/>
              <a:uFillTx/>
              <a:latin typeface="Calibri Light" panose="020F0302020204030204"/>
              <a:ea typeface="+mj-ea"/>
              <a:cs typeface="+mj-cs"/>
            </a:endParaRPr>
          </a:p>
        </p:txBody>
      </p:sp>
      <p:sp>
        <p:nvSpPr>
          <p:cNvPr id="33" name="Freeform: Shape 3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0A35E5F-B079-4459-9688-945052207134}"/>
              </a:ext>
            </a:extLst>
          </p:cNvPr>
          <p:cNvPicPr>
            <a:picLocks noChangeAspect="1"/>
          </p:cNvPicPr>
          <p:nvPr/>
        </p:nvPicPr>
        <p:blipFill rotWithShape="1">
          <a:blip r:embed="rId3"/>
          <a:srcRect t="22145" r="-1" b="-1"/>
          <a:stretch/>
        </p:blipFill>
        <p:spPr>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1" name="Picture 20">
            <a:extLst>
              <a:ext uri="{FF2B5EF4-FFF2-40B4-BE49-F238E27FC236}">
                <a16:creationId xmlns:a16="http://schemas.microsoft.com/office/drawing/2014/main" id="{9924C830-22D9-4A75-AC3D-066766EA269E}"/>
              </a:ext>
            </a:extLst>
          </p:cNvPr>
          <p:cNvPicPr>
            <a:picLocks noChangeAspect="1"/>
          </p:cNvPicPr>
          <p:nvPr/>
        </p:nvPicPr>
        <p:blipFill rotWithShape="1">
          <a:blip r:embed="rId4"/>
          <a:srcRect t="3854" r="-1" b="-1"/>
          <a:stretch/>
        </p:blipFill>
        <p:spPr>
          <a:xfrm>
            <a:off x="57829" y="2206964"/>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4">
            <a:extLst>
              <a:ext uri="{FF2B5EF4-FFF2-40B4-BE49-F238E27FC236}">
                <a16:creationId xmlns:a16="http://schemas.microsoft.com/office/drawing/2014/main" id="{0867B418-3E2C-44A9-9F6C-F7DCF4CB4408}"/>
              </a:ext>
            </a:extLst>
          </p:cNvPr>
          <p:cNvPicPr>
            <a:picLocks noChangeAspect="1"/>
          </p:cNvPicPr>
          <p:nvPr/>
        </p:nvPicPr>
        <p:blipFill rotWithShape="1">
          <a:blip r:embed="rId5"/>
          <a:srcRect l="22256" r="2746" b="3"/>
          <a:stretch/>
        </p:blipFill>
        <p:spPr>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9" name="Freeform: Shape 38">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1060C94-20D1-4755-BE5B-7692B64B20D4}"/>
              </a:ext>
            </a:extLst>
          </p:cNvPr>
          <p:cNvPicPr>
            <a:picLocks noChangeAspect="1"/>
          </p:cNvPicPr>
          <p:nvPr/>
        </p:nvPicPr>
        <p:blipFill rotWithShape="1">
          <a:blip r:embed="rId6"/>
          <a:srcRect l="22121" r="1451"/>
          <a:stretch/>
        </p:blipFill>
        <p:spPr>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pic>
        <p:nvPicPr>
          <p:cNvPr id="1026" name="Picture 2">
            <a:extLst>
              <a:ext uri="{FF2B5EF4-FFF2-40B4-BE49-F238E27FC236}">
                <a16:creationId xmlns:a16="http://schemas.microsoft.com/office/drawing/2014/main" id="{7F5056A7-0143-40BE-8B1C-FE993D20FC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6101" y="6349377"/>
            <a:ext cx="2661325" cy="35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38925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1F34FE18-3B43-495E-AFB9-204F840AF366}"/>
              </a:ext>
            </a:extLst>
          </p:cNvPr>
          <p:cNvSpPr>
            <a:spLocks noGrp="1"/>
          </p:cNvSpPr>
          <p:nvPr>
            <p:ph type="title"/>
          </p:nvPr>
        </p:nvSpPr>
        <p:spPr>
          <a:xfrm>
            <a:off x="0" y="133979"/>
            <a:ext cx="12192000" cy="1008384"/>
          </a:xfrm>
          <a:solidFill>
            <a:srgbClr val="00B0F0">
              <a:alpha val="67000"/>
            </a:srgbClr>
          </a:solidFill>
        </p:spPr>
        <p:txBody>
          <a:bodyPr>
            <a:normAutofit/>
          </a:bodyPr>
          <a:lstStyle/>
          <a:p>
            <a:pPr algn="ctr"/>
            <a:r>
              <a:rPr lang="en-US" sz="2400" b="1" dirty="0">
                <a:latin typeface="Arial" panose="020B0604020202020204" pitchFamily="34" charset="0"/>
                <a:cs typeface="Arial" panose="020B0604020202020204" pitchFamily="34" charset="0"/>
              </a:rPr>
              <a:t>PROFILE OF PUBLIC SECTOR HEALTH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FACILITIES IN PAKISTAN</a:t>
            </a:r>
          </a:p>
        </p:txBody>
      </p:sp>
      <p:graphicFrame>
        <p:nvGraphicFramePr>
          <p:cNvPr id="7" name="Chart 6">
            <a:extLst>
              <a:ext uri="{FF2B5EF4-FFF2-40B4-BE49-F238E27FC236}">
                <a16:creationId xmlns:a16="http://schemas.microsoft.com/office/drawing/2014/main" id="{69665169-2C70-4394-8BAB-D8A418B2235E}"/>
              </a:ext>
            </a:extLst>
          </p:cNvPr>
          <p:cNvGraphicFramePr/>
          <p:nvPr/>
        </p:nvGraphicFramePr>
        <p:xfrm>
          <a:off x="1842052" y="1142363"/>
          <a:ext cx="8507896" cy="510269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670AF93A-44EB-4C9A-8E3B-EDC08EFD5446}"/>
              </a:ext>
            </a:extLst>
          </p:cNvPr>
          <p:cNvSpPr/>
          <p:nvPr/>
        </p:nvSpPr>
        <p:spPr>
          <a:xfrm flipV="1">
            <a:off x="3463636" y="3103417"/>
            <a:ext cx="5264727" cy="4571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black"/>
                </a:solid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3DCD9E0-5600-4EBB-B2B4-4EAD878733CC}"/>
              </a:ext>
            </a:extLst>
          </p:cNvPr>
          <p:cNvSpPr txBox="1"/>
          <p:nvPr/>
        </p:nvSpPr>
        <p:spPr>
          <a:xfrm>
            <a:off x="4328807" y="6397639"/>
            <a:ext cx="353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Source: “Pakistan Economic Survey 2021-22”</a:t>
            </a:r>
          </a:p>
        </p:txBody>
      </p:sp>
      <p:pic>
        <p:nvPicPr>
          <p:cNvPr id="13" name="Picture 12" descr="Logo, company name&#10;&#10;Description automatically generated">
            <a:extLst>
              <a:ext uri="{FF2B5EF4-FFF2-40B4-BE49-F238E27FC236}">
                <a16:creationId xmlns:a16="http://schemas.microsoft.com/office/drawing/2014/main" id="{45F26B7B-2B90-49D9-82D2-CBC59C98A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2471" y="5838825"/>
            <a:ext cx="1810659" cy="1280136"/>
          </a:xfrm>
          <a:prstGeom prst="rect">
            <a:avLst/>
          </a:prstGeom>
        </p:spPr>
      </p:pic>
    </p:spTree>
    <p:extLst>
      <p:ext uri="{BB962C8B-B14F-4D97-AF65-F5344CB8AC3E}">
        <p14:creationId xmlns:p14="http://schemas.microsoft.com/office/powerpoint/2010/main" val="305440600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B395A8-78C7-4A68-B789-2947DC006223}"/>
              </a:ext>
            </a:extLst>
          </p:cNvPr>
          <p:cNvSpPr>
            <a:spLocks noGrp="1"/>
          </p:cNvSpPr>
          <p:nvPr>
            <p:ph type="title"/>
          </p:nvPr>
        </p:nvSpPr>
        <p:spPr>
          <a:xfrm>
            <a:off x="1000125" y="232180"/>
            <a:ext cx="2676525" cy="1387069"/>
          </a:xfrm>
          <a:solidFill>
            <a:schemeClr val="accent2">
              <a:lumMod val="60000"/>
              <a:lumOff val="40000"/>
            </a:schemeClr>
          </a:solidFill>
        </p:spPr>
        <p:txBody>
          <a:bodyPr anchor="ctr">
            <a:normAutofit/>
          </a:bodyPr>
          <a:lstStyle/>
          <a:p>
            <a:r>
              <a:rPr lang="en-US" b="1" dirty="0"/>
              <a:t>Study Objective</a:t>
            </a:r>
          </a:p>
        </p:txBody>
      </p:sp>
      <p:grpSp>
        <p:nvGrpSpPr>
          <p:cNvPr id="6" name="Group 5">
            <a:extLst>
              <a:ext uri="{FF2B5EF4-FFF2-40B4-BE49-F238E27FC236}">
                <a16:creationId xmlns:a16="http://schemas.microsoft.com/office/drawing/2014/main" id="{D3AAF7BA-C6C6-44A5-A854-5E13BB10AB06}"/>
              </a:ext>
            </a:extLst>
          </p:cNvPr>
          <p:cNvGrpSpPr/>
          <p:nvPr/>
        </p:nvGrpSpPr>
        <p:grpSpPr>
          <a:xfrm>
            <a:off x="3676650" y="232180"/>
            <a:ext cx="8086724" cy="1387069"/>
            <a:chOff x="3676650" y="232180"/>
            <a:chExt cx="8086724" cy="1387069"/>
          </a:xfrm>
        </p:grpSpPr>
        <p:sp>
          <p:nvSpPr>
            <p:cNvPr id="4" name="Rectangle 3">
              <a:extLst>
                <a:ext uri="{FF2B5EF4-FFF2-40B4-BE49-F238E27FC236}">
                  <a16:creationId xmlns:a16="http://schemas.microsoft.com/office/drawing/2014/main" id="{3FD69769-B428-4F15-81D5-4F0E794796DE}"/>
                </a:ext>
              </a:extLst>
            </p:cNvPr>
            <p:cNvSpPr/>
            <p:nvPr/>
          </p:nvSpPr>
          <p:spPr>
            <a:xfrm>
              <a:off x="3676650" y="232180"/>
              <a:ext cx="8086724" cy="453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715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1 -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To assess the status of WASH in Pakistan’s Health Care Facilities</a:t>
              </a:r>
            </a:p>
          </p:txBody>
        </p:sp>
        <p:sp>
          <p:nvSpPr>
            <p:cNvPr id="7" name="Rectangle 6">
              <a:extLst>
                <a:ext uri="{FF2B5EF4-FFF2-40B4-BE49-F238E27FC236}">
                  <a16:creationId xmlns:a16="http://schemas.microsoft.com/office/drawing/2014/main" id="{0E23574C-96A6-438C-8869-4AE7570280D2}"/>
                </a:ext>
              </a:extLst>
            </p:cNvPr>
            <p:cNvSpPr/>
            <p:nvPr/>
          </p:nvSpPr>
          <p:spPr>
            <a:xfrm>
              <a:off x="3676650" y="698904"/>
              <a:ext cx="8086724" cy="453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715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To generate WASH in HCF baseline data for monitoring and SDG reporting </a:t>
              </a:r>
            </a:p>
          </p:txBody>
        </p:sp>
        <p:sp>
          <p:nvSpPr>
            <p:cNvPr id="9" name="Rectangle 8">
              <a:extLst>
                <a:ext uri="{FF2B5EF4-FFF2-40B4-BE49-F238E27FC236}">
                  <a16:creationId xmlns:a16="http://schemas.microsoft.com/office/drawing/2014/main" id="{6E86290D-F5BB-402A-AD21-ADBFCCE05E44}"/>
                </a:ext>
              </a:extLst>
            </p:cNvPr>
            <p:cNvSpPr/>
            <p:nvPr/>
          </p:nvSpPr>
          <p:spPr>
            <a:xfrm>
              <a:off x="3676650" y="1165629"/>
              <a:ext cx="8086724" cy="453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715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3 -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To identify bottlenecks hindering for improved WASH in Health Care Facilities</a:t>
              </a:r>
            </a:p>
          </p:txBody>
        </p:sp>
      </p:grpSp>
      <p:sp>
        <p:nvSpPr>
          <p:cNvPr id="16" name="Rectangle: Rounded Corners 15">
            <a:extLst>
              <a:ext uri="{FF2B5EF4-FFF2-40B4-BE49-F238E27FC236}">
                <a16:creationId xmlns:a16="http://schemas.microsoft.com/office/drawing/2014/main" id="{23C5B10F-D34D-46FF-8BC2-07303CF6EA7F}"/>
              </a:ext>
            </a:extLst>
          </p:cNvPr>
          <p:cNvSpPr/>
          <p:nvPr/>
        </p:nvSpPr>
        <p:spPr>
          <a:xfrm>
            <a:off x="428626" y="1771650"/>
            <a:ext cx="5564936" cy="4854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3C3C02B0-A909-43A1-A3BA-F284628246C3}"/>
              </a:ext>
            </a:extLst>
          </p:cNvPr>
          <p:cNvGrpSpPr/>
          <p:nvPr/>
        </p:nvGrpSpPr>
        <p:grpSpPr>
          <a:xfrm>
            <a:off x="783713" y="1860668"/>
            <a:ext cx="4854761" cy="4488226"/>
            <a:chOff x="684026" y="1822731"/>
            <a:chExt cx="4854761" cy="4488226"/>
          </a:xfrm>
        </p:grpSpPr>
        <p:grpSp>
          <p:nvGrpSpPr>
            <p:cNvPr id="28" name="Group 27">
              <a:extLst>
                <a:ext uri="{FF2B5EF4-FFF2-40B4-BE49-F238E27FC236}">
                  <a16:creationId xmlns:a16="http://schemas.microsoft.com/office/drawing/2014/main" id="{87EC92CE-39B5-4739-B741-B7EC5E0E2BC0}"/>
                </a:ext>
              </a:extLst>
            </p:cNvPr>
            <p:cNvGrpSpPr/>
            <p:nvPr/>
          </p:nvGrpSpPr>
          <p:grpSpPr>
            <a:xfrm>
              <a:off x="684026" y="1822731"/>
              <a:ext cx="4854761" cy="1323439"/>
              <a:chOff x="684026" y="1822731"/>
              <a:chExt cx="4854761" cy="1323439"/>
            </a:xfrm>
          </p:grpSpPr>
          <p:pic>
            <p:nvPicPr>
              <p:cNvPr id="4098" name="Picture 2" descr="Data collection free icon">
                <a:extLst>
                  <a:ext uri="{FF2B5EF4-FFF2-40B4-BE49-F238E27FC236}">
                    <a16:creationId xmlns:a16="http://schemas.microsoft.com/office/drawing/2014/main" id="{55F91338-81DC-40D5-81E8-399A24107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26" y="2068409"/>
                <a:ext cx="834325" cy="8343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9BB1B9B-968E-4644-BD08-7E93AF1336DB}"/>
                  </a:ext>
                </a:extLst>
              </p:cNvPr>
              <p:cNvSpPr txBox="1"/>
              <p:nvPr/>
            </p:nvSpPr>
            <p:spPr>
              <a:xfrm>
                <a:off x="1814512" y="1822731"/>
                <a:ext cx="37242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Data Collection Methodology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Three-Pronged Investigation Approach</a:t>
                </a:r>
              </a:p>
            </p:txBody>
          </p:sp>
        </p:grpSp>
        <p:grpSp>
          <p:nvGrpSpPr>
            <p:cNvPr id="27" name="Group 26">
              <a:extLst>
                <a:ext uri="{FF2B5EF4-FFF2-40B4-BE49-F238E27FC236}">
                  <a16:creationId xmlns:a16="http://schemas.microsoft.com/office/drawing/2014/main" id="{2E876AA5-7750-475D-A6C8-CF96182DCF03}"/>
                </a:ext>
              </a:extLst>
            </p:cNvPr>
            <p:cNvGrpSpPr/>
            <p:nvPr/>
          </p:nvGrpSpPr>
          <p:grpSpPr>
            <a:xfrm>
              <a:off x="1000125" y="3472507"/>
              <a:ext cx="4419669" cy="2838450"/>
              <a:chOff x="1885951" y="3429000"/>
              <a:chExt cx="4419669" cy="2838450"/>
            </a:xfrm>
          </p:grpSpPr>
          <p:sp>
            <p:nvSpPr>
              <p:cNvPr id="19" name="Isosceles Triangle 18">
                <a:extLst>
                  <a:ext uri="{FF2B5EF4-FFF2-40B4-BE49-F238E27FC236}">
                    <a16:creationId xmlns:a16="http://schemas.microsoft.com/office/drawing/2014/main" id="{E989375D-B631-4401-9239-740B0EDA9A49}"/>
                  </a:ext>
                </a:extLst>
              </p:cNvPr>
              <p:cNvSpPr/>
              <p:nvPr/>
            </p:nvSpPr>
            <p:spPr>
              <a:xfrm>
                <a:off x="1885951" y="3429000"/>
                <a:ext cx="3152774" cy="2838450"/>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8E8D14C-C1FB-4098-A252-BC036F9347EB}"/>
                  </a:ext>
                </a:extLst>
              </p:cNvPr>
              <p:cNvSpPr txBox="1"/>
              <p:nvPr/>
            </p:nvSpPr>
            <p:spPr>
              <a:xfrm>
                <a:off x="3482206" y="5568849"/>
                <a:ext cx="2795586" cy="5847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Health Care 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Assessment Surveys</a:t>
                </a:r>
              </a:p>
            </p:txBody>
          </p:sp>
          <p:sp>
            <p:nvSpPr>
              <p:cNvPr id="22" name="TextBox 21">
                <a:extLst>
                  <a:ext uri="{FF2B5EF4-FFF2-40B4-BE49-F238E27FC236}">
                    <a16:creationId xmlns:a16="http://schemas.microsoft.com/office/drawing/2014/main" id="{FC1E9D60-C551-4BEE-AFD3-12D44D4A4990}"/>
                  </a:ext>
                </a:extLst>
              </p:cNvPr>
              <p:cNvSpPr txBox="1"/>
              <p:nvPr/>
            </p:nvSpPr>
            <p:spPr>
              <a:xfrm>
                <a:off x="3462337" y="4628865"/>
                <a:ext cx="2795586"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Focus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Discussions</a:t>
                </a:r>
              </a:p>
            </p:txBody>
          </p:sp>
          <p:sp>
            <p:nvSpPr>
              <p:cNvPr id="23" name="TextBox 22">
                <a:extLst>
                  <a:ext uri="{FF2B5EF4-FFF2-40B4-BE49-F238E27FC236}">
                    <a16:creationId xmlns:a16="http://schemas.microsoft.com/office/drawing/2014/main" id="{9F1AAE63-C4DC-4A63-906B-31597D4CD686}"/>
                  </a:ext>
                </a:extLst>
              </p:cNvPr>
              <p:cNvSpPr txBox="1"/>
              <p:nvPr/>
            </p:nvSpPr>
            <p:spPr>
              <a:xfrm>
                <a:off x="3493368" y="3542598"/>
                <a:ext cx="2795586"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Key Informant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Interviews</a:t>
                </a:r>
              </a:p>
            </p:txBody>
          </p:sp>
          <p:sp>
            <p:nvSpPr>
              <p:cNvPr id="21" name="TextBox 20">
                <a:extLst>
                  <a:ext uri="{FF2B5EF4-FFF2-40B4-BE49-F238E27FC236}">
                    <a16:creationId xmlns:a16="http://schemas.microsoft.com/office/drawing/2014/main" id="{1E739AC0-EE2E-43E8-A2A9-B2C0CC4E82D0}"/>
                  </a:ext>
                </a:extLst>
              </p:cNvPr>
              <p:cNvSpPr txBox="1"/>
              <p:nvPr/>
            </p:nvSpPr>
            <p:spPr>
              <a:xfrm>
                <a:off x="5410272" y="5655669"/>
                <a:ext cx="89534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2,055</a:t>
                </a:r>
              </a:p>
            </p:txBody>
          </p:sp>
          <p:sp>
            <p:nvSpPr>
              <p:cNvPr id="25" name="TextBox 24">
                <a:extLst>
                  <a:ext uri="{FF2B5EF4-FFF2-40B4-BE49-F238E27FC236}">
                    <a16:creationId xmlns:a16="http://schemas.microsoft.com/office/drawing/2014/main" id="{BF49E7AE-03C6-4538-9B57-292E1311093D}"/>
                  </a:ext>
                </a:extLst>
              </p:cNvPr>
              <p:cNvSpPr txBox="1"/>
              <p:nvPr/>
            </p:nvSpPr>
            <p:spPr>
              <a:xfrm>
                <a:off x="5362575" y="4705673"/>
                <a:ext cx="89534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92</a:t>
                </a:r>
              </a:p>
            </p:txBody>
          </p:sp>
          <p:sp>
            <p:nvSpPr>
              <p:cNvPr id="26" name="TextBox 25">
                <a:extLst>
                  <a:ext uri="{FF2B5EF4-FFF2-40B4-BE49-F238E27FC236}">
                    <a16:creationId xmlns:a16="http://schemas.microsoft.com/office/drawing/2014/main" id="{2BC74CDF-1698-4597-AE46-48F3FB86D5DD}"/>
                  </a:ext>
                </a:extLst>
              </p:cNvPr>
              <p:cNvSpPr txBox="1"/>
              <p:nvPr/>
            </p:nvSpPr>
            <p:spPr>
              <a:xfrm>
                <a:off x="5346851" y="3655626"/>
                <a:ext cx="89534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82</a:t>
                </a:r>
              </a:p>
            </p:txBody>
          </p:sp>
          <p:sp>
            <p:nvSpPr>
              <p:cNvPr id="24" name="TextBox 23">
                <a:extLst>
                  <a:ext uri="{FF2B5EF4-FFF2-40B4-BE49-F238E27FC236}">
                    <a16:creationId xmlns:a16="http://schemas.microsoft.com/office/drawing/2014/main" id="{E41C0EED-BBFA-490C-870B-8DC5C3E901E8}"/>
                  </a:ext>
                </a:extLst>
              </p:cNvPr>
              <p:cNvSpPr txBox="1"/>
              <p:nvPr/>
            </p:nvSpPr>
            <p:spPr>
              <a:xfrm rot="17881804">
                <a:off x="1184811" y="4620607"/>
                <a:ext cx="25717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Consultative Process</a:t>
                </a:r>
              </a:p>
            </p:txBody>
          </p:sp>
        </p:grpSp>
      </p:grpSp>
      <p:sp>
        <p:nvSpPr>
          <p:cNvPr id="29" name="Rectangle: Rounded Corners 28">
            <a:extLst>
              <a:ext uri="{FF2B5EF4-FFF2-40B4-BE49-F238E27FC236}">
                <a16:creationId xmlns:a16="http://schemas.microsoft.com/office/drawing/2014/main" id="{A1B8E9A6-06A5-4E9D-98E7-BD6480E6AE5C}"/>
              </a:ext>
            </a:extLst>
          </p:cNvPr>
          <p:cNvSpPr/>
          <p:nvPr/>
        </p:nvSpPr>
        <p:spPr>
          <a:xfrm>
            <a:off x="6218357" y="1771650"/>
            <a:ext cx="5564936" cy="4854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E16FCB7-07D9-4577-AC22-CE2BDB24A62C}"/>
              </a:ext>
            </a:extLst>
          </p:cNvPr>
          <p:cNvSpPr txBox="1"/>
          <p:nvPr/>
        </p:nvSpPr>
        <p:spPr>
          <a:xfrm>
            <a:off x="6626424" y="1883011"/>
            <a:ext cx="29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Number of HCFs Surveyed through simple random sampling</a:t>
            </a:r>
            <a:endParaRPr kumimoji="0" lang="en-US" sz="11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p:txBody>
      </p:sp>
      <p:graphicFrame>
        <p:nvGraphicFramePr>
          <p:cNvPr id="38" name="Table 37">
            <a:extLst>
              <a:ext uri="{FF2B5EF4-FFF2-40B4-BE49-F238E27FC236}">
                <a16:creationId xmlns:a16="http://schemas.microsoft.com/office/drawing/2014/main" id="{E3D34FD8-BED5-4952-8587-B5DB2AE2A1E9}"/>
              </a:ext>
            </a:extLst>
          </p:cNvPr>
          <p:cNvGraphicFramePr>
            <a:graphicFrameLocks noGrp="1"/>
          </p:cNvGraphicFramePr>
          <p:nvPr/>
        </p:nvGraphicFramePr>
        <p:xfrm>
          <a:off x="6708008" y="3533971"/>
          <a:ext cx="4739265" cy="2352675"/>
        </p:xfrm>
        <a:graphic>
          <a:graphicData uri="http://schemas.openxmlformats.org/drawingml/2006/table">
            <a:tbl>
              <a:tblPr>
                <a:tableStyleId>{5C22544A-7EE6-4342-B048-85BDC9FD1C3A}</a:tableStyleId>
              </a:tblPr>
              <a:tblGrid>
                <a:gridCol w="858728">
                  <a:extLst>
                    <a:ext uri="{9D8B030D-6E8A-4147-A177-3AD203B41FA5}">
                      <a16:colId xmlns:a16="http://schemas.microsoft.com/office/drawing/2014/main" val="2451492291"/>
                    </a:ext>
                  </a:extLst>
                </a:gridCol>
                <a:gridCol w="689584">
                  <a:extLst>
                    <a:ext uri="{9D8B030D-6E8A-4147-A177-3AD203B41FA5}">
                      <a16:colId xmlns:a16="http://schemas.microsoft.com/office/drawing/2014/main" val="1290807687"/>
                    </a:ext>
                  </a:extLst>
                </a:gridCol>
                <a:gridCol w="692837">
                  <a:extLst>
                    <a:ext uri="{9D8B030D-6E8A-4147-A177-3AD203B41FA5}">
                      <a16:colId xmlns:a16="http://schemas.microsoft.com/office/drawing/2014/main" val="853101061"/>
                    </a:ext>
                  </a:extLst>
                </a:gridCol>
                <a:gridCol w="624529">
                  <a:extLst>
                    <a:ext uri="{9D8B030D-6E8A-4147-A177-3AD203B41FA5}">
                      <a16:colId xmlns:a16="http://schemas.microsoft.com/office/drawing/2014/main" val="878953290"/>
                    </a:ext>
                  </a:extLst>
                </a:gridCol>
                <a:gridCol w="624529">
                  <a:extLst>
                    <a:ext uri="{9D8B030D-6E8A-4147-A177-3AD203B41FA5}">
                      <a16:colId xmlns:a16="http://schemas.microsoft.com/office/drawing/2014/main" val="3162217985"/>
                    </a:ext>
                  </a:extLst>
                </a:gridCol>
                <a:gridCol w="624529">
                  <a:extLst>
                    <a:ext uri="{9D8B030D-6E8A-4147-A177-3AD203B41FA5}">
                      <a16:colId xmlns:a16="http://schemas.microsoft.com/office/drawing/2014/main" val="2641902270"/>
                    </a:ext>
                  </a:extLst>
                </a:gridCol>
                <a:gridCol w="624529">
                  <a:extLst>
                    <a:ext uri="{9D8B030D-6E8A-4147-A177-3AD203B41FA5}">
                      <a16:colId xmlns:a16="http://schemas.microsoft.com/office/drawing/2014/main" val="290165672"/>
                    </a:ext>
                  </a:extLst>
                </a:gridCol>
              </a:tblGrid>
              <a:tr h="247650">
                <a:tc rowSpan="2">
                  <a:txBody>
                    <a:bodyPr/>
                    <a:lstStyle/>
                    <a:p>
                      <a:pPr algn="ctr" fontAlgn="ctr"/>
                      <a:r>
                        <a:rPr lang="en-US" sz="1100" u="none" strike="noStrike" dirty="0">
                          <a:effectLst/>
                        </a:rPr>
                        <a:t>Province</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gridSpan="6">
                  <a:txBody>
                    <a:bodyPr/>
                    <a:lstStyle/>
                    <a:p>
                      <a:pPr algn="ctr" fontAlgn="ctr"/>
                      <a:r>
                        <a:rPr lang="en-US" sz="1100" u="none" strike="noStrike">
                          <a:effectLst/>
                        </a:rPr>
                        <a:t>Number of HCFs</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0347294"/>
                  </a:ext>
                </a:extLst>
              </a:tr>
              <a:tr h="390525">
                <a:tc vMerge="1">
                  <a:txBody>
                    <a:bodyPr/>
                    <a:lstStyle/>
                    <a:p>
                      <a:endParaRPr lang="en-US"/>
                    </a:p>
                  </a:txBody>
                  <a:tcPr/>
                </a:tc>
                <a:tc>
                  <a:txBody>
                    <a:bodyPr/>
                    <a:lstStyle/>
                    <a:p>
                      <a:pPr algn="ctr" fontAlgn="ctr"/>
                      <a:r>
                        <a:rPr lang="en-US" sz="1100" u="none" strike="noStrike" dirty="0">
                          <a:effectLst/>
                        </a:rPr>
                        <a:t>Primary</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ctr"/>
                      <a:r>
                        <a:rPr lang="en-US" sz="1100" u="none" strike="noStrike" dirty="0">
                          <a:effectLst/>
                        </a:rPr>
                        <a:t>Secondary</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ctr"/>
                      <a:r>
                        <a:rPr lang="en-US" sz="1100" u="none" strike="noStrike" dirty="0">
                          <a:effectLst/>
                        </a:rPr>
                        <a:t>Territory</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ctr"/>
                      <a:r>
                        <a:rPr lang="en-US" sz="1100" u="none" strike="noStrike" dirty="0">
                          <a:effectLst/>
                        </a:rPr>
                        <a:t>Total in sample</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ctr"/>
                      <a:r>
                        <a:rPr lang="en-US" sz="1100" u="none" strike="noStrike" dirty="0">
                          <a:effectLst/>
                        </a:rPr>
                        <a:t>Total Surveyed</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ctr"/>
                      <a:r>
                        <a:rPr lang="en-US" sz="1100" u="none" strike="noStrike" dirty="0">
                          <a:effectLst/>
                        </a:rPr>
                        <a:t>Percent</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2181972416"/>
                  </a:ext>
                </a:extLst>
              </a:tr>
              <a:tr h="190500">
                <a:tc>
                  <a:txBody>
                    <a:bodyPr/>
                    <a:lstStyle/>
                    <a:p>
                      <a:pPr algn="l" fontAlgn="b"/>
                      <a:r>
                        <a:rPr lang="en-US" sz="1100" u="none" strike="noStrike">
                          <a:effectLst/>
                        </a:rPr>
                        <a:t>ICT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9207460"/>
                  </a:ext>
                </a:extLst>
              </a:tr>
              <a:tr h="190500">
                <a:tc>
                  <a:txBody>
                    <a:bodyPr/>
                    <a:lstStyle/>
                    <a:p>
                      <a:pPr algn="l" fontAlgn="b"/>
                      <a:r>
                        <a:rPr lang="en-US" sz="1100" u="none" strike="noStrike">
                          <a:effectLst/>
                        </a:rPr>
                        <a:t>Punjab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6940820"/>
                  </a:ext>
                </a:extLst>
              </a:tr>
              <a:tr h="190500">
                <a:tc>
                  <a:txBody>
                    <a:bodyPr/>
                    <a:lstStyle/>
                    <a:p>
                      <a:pPr algn="l" fontAlgn="b"/>
                      <a:r>
                        <a:rPr lang="en-US" sz="1100" u="none" strike="noStrike">
                          <a:effectLst/>
                        </a:rPr>
                        <a:t>Sindh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0329758"/>
                  </a:ext>
                </a:extLst>
              </a:tr>
              <a:tr h="190500">
                <a:tc>
                  <a:txBody>
                    <a:bodyPr/>
                    <a:lstStyle/>
                    <a:p>
                      <a:pPr algn="l" fontAlgn="b"/>
                      <a:r>
                        <a:rPr lang="en-US" sz="1100" u="none" strike="noStrike">
                          <a:effectLst/>
                        </a:rPr>
                        <a:t>Baluchistan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2080491"/>
                  </a:ext>
                </a:extLst>
              </a:tr>
              <a:tr h="190500">
                <a:tc>
                  <a:txBody>
                    <a:bodyPr/>
                    <a:lstStyle/>
                    <a:p>
                      <a:pPr algn="l" fontAlgn="b"/>
                      <a:r>
                        <a:rPr lang="en-US" sz="1100" u="none" strike="noStrike">
                          <a:effectLst/>
                        </a:rPr>
                        <a:t>KPK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2136917"/>
                  </a:ext>
                </a:extLst>
              </a:tr>
              <a:tr h="190500">
                <a:tc>
                  <a:txBody>
                    <a:bodyPr/>
                    <a:lstStyle/>
                    <a:p>
                      <a:pPr algn="l" fontAlgn="b"/>
                      <a:r>
                        <a:rPr lang="en-US" sz="1100" u="none" strike="noStrike">
                          <a:effectLst/>
                        </a:rPr>
                        <a:t>KPMD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81800550"/>
                  </a:ext>
                </a:extLst>
              </a:tr>
              <a:tr h="190500">
                <a:tc>
                  <a:txBody>
                    <a:bodyPr/>
                    <a:lstStyle/>
                    <a:p>
                      <a:pPr algn="l" fontAlgn="b"/>
                      <a:r>
                        <a:rPr lang="en-US" sz="1100" u="none" strike="noStrike">
                          <a:effectLst/>
                        </a:rPr>
                        <a:t>AJK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9241610"/>
                  </a:ext>
                </a:extLst>
              </a:tr>
              <a:tr h="190500">
                <a:tc>
                  <a:txBody>
                    <a:bodyPr/>
                    <a:lstStyle/>
                    <a:p>
                      <a:pPr algn="l" fontAlgn="b"/>
                      <a:r>
                        <a:rPr lang="en-US" sz="1100" u="none" strike="noStrike">
                          <a:effectLst/>
                        </a:rPr>
                        <a:t>GB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9915197"/>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tc>
                  <a:txBody>
                    <a:bodyPr/>
                    <a:lstStyle/>
                    <a:p>
                      <a:pPr algn="r" fontAlgn="b"/>
                      <a:r>
                        <a:rPr lang="en-US" sz="1100" b="1" u="none" strike="noStrike" dirty="0">
                          <a:effectLst/>
                        </a:rPr>
                        <a:t>2003</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tc>
                  <a:txBody>
                    <a:bodyPr/>
                    <a:lstStyle/>
                    <a:p>
                      <a:pPr algn="r" fontAlgn="b"/>
                      <a:r>
                        <a:rPr lang="en-US" sz="1100" b="1" u="none" strike="noStrike" dirty="0">
                          <a:effectLst/>
                        </a:rPr>
                        <a:t>91</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tc>
                  <a:txBody>
                    <a:bodyPr/>
                    <a:lstStyle/>
                    <a:p>
                      <a:pPr algn="r" fontAlgn="b"/>
                      <a:r>
                        <a:rPr lang="en-US" sz="1100" b="1" u="none" strike="noStrike" dirty="0">
                          <a:effectLst/>
                        </a:rPr>
                        <a:t>15</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tc>
                  <a:txBody>
                    <a:bodyPr/>
                    <a:lstStyle/>
                    <a:p>
                      <a:pPr algn="r" fontAlgn="b"/>
                      <a:r>
                        <a:rPr lang="en-US" sz="1100" b="1" u="none" strike="noStrike" dirty="0">
                          <a:effectLst/>
                        </a:rPr>
                        <a:t>2109</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tc>
                  <a:txBody>
                    <a:bodyPr/>
                    <a:lstStyle/>
                    <a:p>
                      <a:pPr algn="r" fontAlgn="b"/>
                      <a:r>
                        <a:rPr lang="en-US" sz="1100" b="1" u="none" strike="noStrike" dirty="0">
                          <a:effectLst/>
                        </a:rPr>
                        <a:t>2053</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tc>
                  <a:txBody>
                    <a:bodyPr/>
                    <a:lstStyle/>
                    <a:p>
                      <a:pPr algn="r" fontAlgn="b"/>
                      <a:r>
                        <a:rPr lang="en-US" sz="1100" b="1" u="none" strike="noStrike" dirty="0">
                          <a:effectLst/>
                        </a:rPr>
                        <a:t>97%</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3"/>
                    </a:solidFill>
                  </a:tcPr>
                </a:tc>
                <a:extLst>
                  <a:ext uri="{0D108BD9-81ED-4DB2-BD59-A6C34878D82A}">
                    <a16:rowId xmlns:a16="http://schemas.microsoft.com/office/drawing/2014/main" val="1649343788"/>
                  </a:ext>
                </a:extLst>
              </a:tr>
            </a:tbl>
          </a:graphicData>
        </a:graphic>
      </p:graphicFrame>
      <p:sp>
        <p:nvSpPr>
          <p:cNvPr id="39" name="TextBox 38">
            <a:extLst>
              <a:ext uri="{FF2B5EF4-FFF2-40B4-BE49-F238E27FC236}">
                <a16:creationId xmlns:a16="http://schemas.microsoft.com/office/drawing/2014/main" id="{D68E78D8-D8AD-4092-BA79-1A991FD62607}"/>
              </a:ext>
            </a:extLst>
          </p:cNvPr>
          <p:cNvSpPr txBox="1"/>
          <p:nvPr/>
        </p:nvSpPr>
        <p:spPr>
          <a:xfrm>
            <a:off x="6733607" y="5967946"/>
            <a:ext cx="4613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dirty="0">
                <a:ln>
                  <a:noFill/>
                </a:ln>
                <a:solidFill>
                  <a:prstClr val="white"/>
                </a:solidFill>
                <a:effectLst/>
                <a:uLnTx/>
                <a:uFillTx/>
                <a:latin typeface="Calibri" panose="020F0502020204030204"/>
                <a:ea typeface="+mn-ea"/>
                <a:cs typeface="+mn-cs"/>
              </a:rPr>
              <a:t>Provided by National Bureau of Statistics</a:t>
            </a:r>
          </a:p>
        </p:txBody>
      </p:sp>
      <p:pic>
        <p:nvPicPr>
          <p:cNvPr id="4104" name="Picture 8" descr="Survey Sampling and Data Collection | SurveyLegend®">
            <a:extLst>
              <a:ext uri="{FF2B5EF4-FFF2-40B4-BE49-F238E27FC236}">
                <a16:creationId xmlns:a16="http://schemas.microsoft.com/office/drawing/2014/main" id="{AFF96530-9F8C-4528-ACF6-5775FD825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1890" y="2008902"/>
            <a:ext cx="1567975" cy="69619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2" name="Picture 41" descr="Logo, company name&#10;&#10;Description automatically generated">
            <a:extLst>
              <a:ext uri="{FF2B5EF4-FFF2-40B4-BE49-F238E27FC236}">
                <a16:creationId xmlns:a16="http://schemas.microsoft.com/office/drawing/2014/main" id="{D5FDDB9A-A30D-4D5C-B032-D07E84E74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2471" y="5838825"/>
            <a:ext cx="1810659" cy="1280136"/>
          </a:xfrm>
          <a:prstGeom prst="rect">
            <a:avLst/>
          </a:prstGeom>
        </p:spPr>
      </p:pic>
      <p:sp>
        <p:nvSpPr>
          <p:cNvPr id="3" name="TextBox 2">
            <a:extLst>
              <a:ext uri="{FF2B5EF4-FFF2-40B4-BE49-F238E27FC236}">
                <a16:creationId xmlns:a16="http://schemas.microsoft.com/office/drawing/2014/main" id="{40635478-9F29-4F3C-9C11-D2A4429BE4A7}"/>
              </a:ext>
            </a:extLst>
          </p:cNvPr>
          <p:cNvSpPr txBox="1"/>
          <p:nvPr/>
        </p:nvSpPr>
        <p:spPr>
          <a:xfrm>
            <a:off x="9379195" y="2914087"/>
            <a:ext cx="22294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*132/160 districts</a:t>
            </a:r>
          </a:p>
        </p:txBody>
      </p:sp>
    </p:spTree>
    <p:extLst>
      <p:ext uri="{BB962C8B-B14F-4D97-AF65-F5344CB8AC3E}">
        <p14:creationId xmlns:p14="http://schemas.microsoft.com/office/powerpoint/2010/main" val="159224504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1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D4E08A05-338C-4B1C-B05B-B37359E20CDD}"/>
              </a:ext>
            </a:extLst>
          </p:cNvPr>
          <p:cNvSpPr>
            <a:spLocks noGrp="1"/>
          </p:cNvSpPr>
          <p:nvPr>
            <p:ph type="title"/>
          </p:nvPr>
        </p:nvSpPr>
        <p:spPr>
          <a:xfrm>
            <a:off x="535020" y="685800"/>
            <a:ext cx="2780271" cy="5105400"/>
          </a:xfrm>
        </p:spPr>
        <p:txBody>
          <a:bodyPr>
            <a:normAutofit/>
          </a:bodyPr>
          <a:lstStyle/>
          <a:p>
            <a:r>
              <a:rPr lang="en-US" sz="4000" b="1" dirty="0">
                <a:solidFill>
                  <a:srgbClr val="FFFFFF"/>
                </a:solidFill>
              </a:rPr>
              <a:t>WASH and IPC Services Benchmark _ HCF in Pakistan </a:t>
            </a:r>
          </a:p>
        </p:txBody>
      </p:sp>
      <p:pic>
        <p:nvPicPr>
          <p:cNvPr id="25" name="Picture 2">
            <a:extLst>
              <a:ext uri="{FF2B5EF4-FFF2-40B4-BE49-F238E27FC236}">
                <a16:creationId xmlns:a16="http://schemas.microsoft.com/office/drawing/2014/main" id="{88F81D90-2539-4431-B57A-5578957A2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41" y="6299055"/>
            <a:ext cx="2661325" cy="355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hart 14">
            <a:extLst>
              <a:ext uri="{FF2B5EF4-FFF2-40B4-BE49-F238E27FC236}">
                <a16:creationId xmlns:a16="http://schemas.microsoft.com/office/drawing/2014/main" id="{AE17D51D-1D0B-4BA0-8E58-6E18288CA432}"/>
              </a:ext>
            </a:extLst>
          </p:cNvPr>
          <p:cNvGraphicFramePr>
            <a:graphicFrameLocks/>
          </p:cNvGraphicFramePr>
          <p:nvPr/>
        </p:nvGraphicFramePr>
        <p:xfrm>
          <a:off x="5117105" y="228600"/>
          <a:ext cx="6828214" cy="60704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784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4656"/>
            <a:ext cx="8362950" cy="1045075"/>
          </a:xfrm>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JOURNEY OF WASH &amp; IPC IN PAKISTAN </a:t>
            </a:r>
          </a:p>
        </p:txBody>
      </p:sp>
      <p:grpSp>
        <p:nvGrpSpPr>
          <p:cNvPr id="14" name="Group 13">
            <a:extLst>
              <a:ext uri="{FF2B5EF4-FFF2-40B4-BE49-F238E27FC236}">
                <a16:creationId xmlns:a16="http://schemas.microsoft.com/office/drawing/2014/main" id="{14E6C4EF-5E0D-4242-8191-9796F6A5EC76}"/>
              </a:ext>
            </a:extLst>
          </p:cNvPr>
          <p:cNvGrpSpPr/>
          <p:nvPr/>
        </p:nvGrpSpPr>
        <p:grpSpPr>
          <a:xfrm flipH="1">
            <a:off x="1653310" y="1795984"/>
            <a:ext cx="9014691" cy="4918363"/>
            <a:chOff x="3756025" y="2001838"/>
            <a:chExt cx="4295775" cy="3330576"/>
          </a:xfrm>
        </p:grpSpPr>
        <p:sp>
          <p:nvSpPr>
            <p:cNvPr id="16" name="Freeform 6">
              <a:extLst>
                <a:ext uri="{FF2B5EF4-FFF2-40B4-BE49-F238E27FC236}">
                  <a16:creationId xmlns:a16="http://schemas.microsoft.com/office/drawing/2014/main" id="{E7711A09-165B-4F66-9C9A-44DE10B4B839}"/>
                </a:ext>
              </a:extLst>
            </p:cNvPr>
            <p:cNvSpPr>
              <a:spLocks/>
            </p:cNvSpPr>
            <p:nvPr/>
          </p:nvSpPr>
          <p:spPr bwMode="auto">
            <a:xfrm>
              <a:off x="3756025" y="2001838"/>
              <a:ext cx="4295775" cy="3330575"/>
            </a:xfrm>
            <a:custGeom>
              <a:avLst/>
              <a:gdLst>
                <a:gd name="T0" fmla="*/ 3459 w 8118"/>
                <a:gd name="T1" fmla="*/ 6224 h 6296"/>
                <a:gd name="T2" fmla="*/ 4254 w 8118"/>
                <a:gd name="T3" fmla="*/ 5751 h 6296"/>
                <a:gd name="T4" fmla="*/ 4863 w 8118"/>
                <a:gd name="T5" fmla="*/ 5229 h 6296"/>
                <a:gd name="T6" fmla="*/ 5206 w 8118"/>
                <a:gd name="T7" fmla="*/ 4744 h 6296"/>
                <a:gd name="T8" fmla="*/ 5288 w 8118"/>
                <a:gd name="T9" fmla="*/ 4488 h 6296"/>
                <a:gd name="T10" fmla="*/ 5287 w 8118"/>
                <a:gd name="T11" fmla="*/ 4243 h 6296"/>
                <a:gd name="T12" fmla="*/ 5192 w 8118"/>
                <a:gd name="T13" fmla="*/ 4016 h 6296"/>
                <a:gd name="T14" fmla="*/ 4996 w 8118"/>
                <a:gd name="T15" fmla="*/ 3810 h 6296"/>
                <a:gd name="T16" fmla="*/ 4789 w 8118"/>
                <a:gd name="T17" fmla="*/ 3677 h 6296"/>
                <a:gd name="T18" fmla="*/ 4050 w 8118"/>
                <a:gd name="T19" fmla="*/ 3356 h 6296"/>
                <a:gd name="T20" fmla="*/ 2882 w 8118"/>
                <a:gd name="T21" fmla="*/ 3013 h 6296"/>
                <a:gd name="T22" fmla="*/ 1377 w 8118"/>
                <a:gd name="T23" fmla="*/ 2619 h 6296"/>
                <a:gd name="T24" fmla="*/ 747 w 8118"/>
                <a:gd name="T25" fmla="*/ 2387 h 6296"/>
                <a:gd name="T26" fmla="*/ 475 w 8118"/>
                <a:gd name="T27" fmla="*/ 2216 h 6296"/>
                <a:gd name="T28" fmla="*/ 356 w 8118"/>
                <a:gd name="T29" fmla="*/ 2023 h 6296"/>
                <a:gd name="T30" fmla="*/ 396 w 8118"/>
                <a:gd name="T31" fmla="*/ 1840 h 6296"/>
                <a:gd name="T32" fmla="*/ 516 w 8118"/>
                <a:gd name="T33" fmla="*/ 1693 h 6296"/>
                <a:gd name="T34" fmla="*/ 866 w 8118"/>
                <a:gd name="T35" fmla="*/ 1474 h 6296"/>
                <a:gd name="T36" fmla="*/ 1594 w 8118"/>
                <a:gd name="T37" fmla="*/ 1209 h 6296"/>
                <a:gd name="T38" fmla="*/ 2453 w 8118"/>
                <a:gd name="T39" fmla="*/ 910 h 6296"/>
                <a:gd name="T40" fmla="*/ 2644 w 8118"/>
                <a:gd name="T41" fmla="*/ 779 h 6296"/>
                <a:gd name="T42" fmla="*/ 2703 w 8118"/>
                <a:gd name="T43" fmla="*/ 649 h 6296"/>
                <a:gd name="T44" fmla="*/ 2661 w 8118"/>
                <a:gd name="T45" fmla="*/ 525 h 6296"/>
                <a:gd name="T46" fmla="*/ 2470 w 8118"/>
                <a:gd name="T47" fmla="*/ 377 h 6296"/>
                <a:gd name="T48" fmla="*/ 2062 w 8118"/>
                <a:gd name="T49" fmla="*/ 249 h 6296"/>
                <a:gd name="T50" fmla="*/ 1014 w 8118"/>
                <a:gd name="T51" fmla="*/ 123 h 6296"/>
                <a:gd name="T52" fmla="*/ 0 w 8118"/>
                <a:gd name="T53" fmla="*/ 95 h 6296"/>
                <a:gd name="T54" fmla="*/ 598 w 8118"/>
                <a:gd name="T55" fmla="*/ 5 h 6296"/>
                <a:gd name="T56" fmla="*/ 1918 w 8118"/>
                <a:gd name="T57" fmla="*/ 93 h 6296"/>
                <a:gd name="T58" fmla="*/ 2563 w 8118"/>
                <a:gd name="T59" fmla="*/ 221 h 6296"/>
                <a:gd name="T60" fmla="*/ 2929 w 8118"/>
                <a:gd name="T61" fmla="*/ 391 h 6296"/>
                <a:gd name="T62" fmla="*/ 3026 w 8118"/>
                <a:gd name="T63" fmla="*/ 502 h 6296"/>
                <a:gd name="T64" fmla="*/ 3059 w 8118"/>
                <a:gd name="T65" fmla="*/ 640 h 6296"/>
                <a:gd name="T66" fmla="*/ 2994 w 8118"/>
                <a:gd name="T67" fmla="*/ 767 h 6296"/>
                <a:gd name="T68" fmla="*/ 2689 w 8118"/>
                <a:gd name="T69" fmla="*/ 979 h 6296"/>
                <a:gd name="T70" fmla="*/ 1936 w 8118"/>
                <a:gd name="T71" fmla="*/ 1306 h 6296"/>
                <a:gd name="T72" fmla="*/ 1429 w 8118"/>
                <a:gd name="T73" fmla="*/ 1589 h 6296"/>
                <a:gd name="T74" fmla="*/ 1303 w 8118"/>
                <a:gd name="T75" fmla="*/ 1729 h 6296"/>
                <a:gd name="T76" fmla="*/ 1292 w 8118"/>
                <a:gd name="T77" fmla="*/ 1867 h 6296"/>
                <a:gd name="T78" fmla="*/ 1463 w 8118"/>
                <a:gd name="T79" fmla="*/ 2026 h 6296"/>
                <a:gd name="T80" fmla="*/ 1872 w 8118"/>
                <a:gd name="T81" fmla="*/ 2201 h 6296"/>
                <a:gd name="T82" fmla="*/ 2962 w 8118"/>
                <a:gd name="T83" fmla="*/ 2495 h 6296"/>
                <a:gd name="T84" fmla="*/ 5216 w 8118"/>
                <a:gd name="T85" fmla="*/ 3022 h 6296"/>
                <a:gd name="T86" fmla="*/ 6311 w 8118"/>
                <a:gd name="T87" fmla="*/ 3368 h 6296"/>
                <a:gd name="T88" fmla="*/ 6705 w 8118"/>
                <a:gd name="T89" fmla="*/ 3545 h 6296"/>
                <a:gd name="T90" fmla="*/ 7424 w 8118"/>
                <a:gd name="T91" fmla="*/ 3998 h 6296"/>
                <a:gd name="T92" fmla="*/ 7873 w 8118"/>
                <a:gd name="T93" fmla="*/ 4492 h 6296"/>
                <a:gd name="T94" fmla="*/ 8086 w 8118"/>
                <a:gd name="T95" fmla="*/ 5022 h 6296"/>
                <a:gd name="T96" fmla="*/ 8104 w 8118"/>
                <a:gd name="T97" fmla="*/ 5589 h 6296"/>
                <a:gd name="T98" fmla="*/ 7960 w 8118"/>
                <a:gd name="T99" fmla="*/ 6193 h 6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18" h="6296">
                  <a:moveTo>
                    <a:pt x="7922" y="6296"/>
                  </a:moveTo>
                  <a:lnTo>
                    <a:pt x="3312" y="6296"/>
                  </a:lnTo>
                  <a:lnTo>
                    <a:pt x="3459" y="6224"/>
                  </a:lnTo>
                  <a:lnTo>
                    <a:pt x="3740" y="6075"/>
                  </a:lnTo>
                  <a:lnTo>
                    <a:pt x="4007" y="5916"/>
                  </a:lnTo>
                  <a:lnTo>
                    <a:pt x="4254" y="5751"/>
                  </a:lnTo>
                  <a:lnTo>
                    <a:pt x="4480" y="5581"/>
                  </a:lnTo>
                  <a:lnTo>
                    <a:pt x="4685" y="5407"/>
                  </a:lnTo>
                  <a:lnTo>
                    <a:pt x="4863" y="5229"/>
                  </a:lnTo>
                  <a:lnTo>
                    <a:pt x="5016" y="5052"/>
                  </a:lnTo>
                  <a:lnTo>
                    <a:pt x="5137" y="4875"/>
                  </a:lnTo>
                  <a:lnTo>
                    <a:pt x="5206" y="4744"/>
                  </a:lnTo>
                  <a:lnTo>
                    <a:pt x="5242" y="4658"/>
                  </a:lnTo>
                  <a:lnTo>
                    <a:pt x="5270" y="4571"/>
                  </a:lnTo>
                  <a:lnTo>
                    <a:pt x="5288" y="4488"/>
                  </a:lnTo>
                  <a:lnTo>
                    <a:pt x="5297" y="4404"/>
                  </a:lnTo>
                  <a:lnTo>
                    <a:pt x="5297" y="4322"/>
                  </a:lnTo>
                  <a:lnTo>
                    <a:pt x="5287" y="4243"/>
                  </a:lnTo>
                  <a:lnTo>
                    <a:pt x="5265" y="4165"/>
                  </a:lnTo>
                  <a:lnTo>
                    <a:pt x="5234" y="4089"/>
                  </a:lnTo>
                  <a:lnTo>
                    <a:pt x="5192" y="4016"/>
                  </a:lnTo>
                  <a:lnTo>
                    <a:pt x="5138" y="3944"/>
                  </a:lnTo>
                  <a:lnTo>
                    <a:pt x="5074" y="3876"/>
                  </a:lnTo>
                  <a:lnTo>
                    <a:pt x="4996" y="3810"/>
                  </a:lnTo>
                  <a:lnTo>
                    <a:pt x="4908" y="3746"/>
                  </a:lnTo>
                  <a:lnTo>
                    <a:pt x="4858" y="3717"/>
                  </a:lnTo>
                  <a:lnTo>
                    <a:pt x="4789" y="3677"/>
                  </a:lnTo>
                  <a:lnTo>
                    <a:pt x="4640" y="3599"/>
                  </a:lnTo>
                  <a:lnTo>
                    <a:pt x="4401" y="3490"/>
                  </a:lnTo>
                  <a:lnTo>
                    <a:pt x="4050" y="3356"/>
                  </a:lnTo>
                  <a:lnTo>
                    <a:pt x="3674" y="3234"/>
                  </a:lnTo>
                  <a:lnTo>
                    <a:pt x="3282" y="3120"/>
                  </a:lnTo>
                  <a:lnTo>
                    <a:pt x="2882" y="3013"/>
                  </a:lnTo>
                  <a:lnTo>
                    <a:pt x="2284" y="2862"/>
                  </a:lnTo>
                  <a:lnTo>
                    <a:pt x="1722" y="2717"/>
                  </a:lnTo>
                  <a:lnTo>
                    <a:pt x="1377" y="2619"/>
                  </a:lnTo>
                  <a:lnTo>
                    <a:pt x="1069" y="2519"/>
                  </a:lnTo>
                  <a:lnTo>
                    <a:pt x="867" y="2442"/>
                  </a:lnTo>
                  <a:lnTo>
                    <a:pt x="747" y="2387"/>
                  </a:lnTo>
                  <a:lnTo>
                    <a:pt x="641" y="2332"/>
                  </a:lnTo>
                  <a:lnTo>
                    <a:pt x="550" y="2275"/>
                  </a:lnTo>
                  <a:lnTo>
                    <a:pt x="475" y="2216"/>
                  </a:lnTo>
                  <a:lnTo>
                    <a:pt x="416" y="2154"/>
                  </a:lnTo>
                  <a:lnTo>
                    <a:pt x="377" y="2090"/>
                  </a:lnTo>
                  <a:lnTo>
                    <a:pt x="356" y="2023"/>
                  </a:lnTo>
                  <a:lnTo>
                    <a:pt x="356" y="1952"/>
                  </a:lnTo>
                  <a:lnTo>
                    <a:pt x="376" y="1879"/>
                  </a:lnTo>
                  <a:lnTo>
                    <a:pt x="396" y="1840"/>
                  </a:lnTo>
                  <a:lnTo>
                    <a:pt x="415" y="1810"/>
                  </a:lnTo>
                  <a:lnTo>
                    <a:pt x="461" y="1751"/>
                  </a:lnTo>
                  <a:lnTo>
                    <a:pt x="516" y="1693"/>
                  </a:lnTo>
                  <a:lnTo>
                    <a:pt x="580" y="1640"/>
                  </a:lnTo>
                  <a:lnTo>
                    <a:pt x="691" y="1565"/>
                  </a:lnTo>
                  <a:lnTo>
                    <a:pt x="866" y="1474"/>
                  </a:lnTo>
                  <a:lnTo>
                    <a:pt x="1060" y="1391"/>
                  </a:lnTo>
                  <a:lnTo>
                    <a:pt x="1269" y="1314"/>
                  </a:lnTo>
                  <a:lnTo>
                    <a:pt x="1594" y="1209"/>
                  </a:lnTo>
                  <a:lnTo>
                    <a:pt x="2019" y="1078"/>
                  </a:lnTo>
                  <a:lnTo>
                    <a:pt x="2297" y="979"/>
                  </a:lnTo>
                  <a:lnTo>
                    <a:pt x="2453" y="910"/>
                  </a:lnTo>
                  <a:lnTo>
                    <a:pt x="2548" y="855"/>
                  </a:lnTo>
                  <a:lnTo>
                    <a:pt x="2601" y="817"/>
                  </a:lnTo>
                  <a:lnTo>
                    <a:pt x="2644" y="779"/>
                  </a:lnTo>
                  <a:lnTo>
                    <a:pt x="2676" y="737"/>
                  </a:lnTo>
                  <a:lnTo>
                    <a:pt x="2696" y="694"/>
                  </a:lnTo>
                  <a:lnTo>
                    <a:pt x="2703" y="649"/>
                  </a:lnTo>
                  <a:lnTo>
                    <a:pt x="2697" y="601"/>
                  </a:lnTo>
                  <a:lnTo>
                    <a:pt x="2677" y="551"/>
                  </a:lnTo>
                  <a:lnTo>
                    <a:pt x="2661" y="525"/>
                  </a:lnTo>
                  <a:lnTo>
                    <a:pt x="2637" y="492"/>
                  </a:lnTo>
                  <a:lnTo>
                    <a:pt x="2565" y="432"/>
                  </a:lnTo>
                  <a:lnTo>
                    <a:pt x="2470" y="377"/>
                  </a:lnTo>
                  <a:lnTo>
                    <a:pt x="2353" y="329"/>
                  </a:lnTo>
                  <a:lnTo>
                    <a:pt x="2216" y="286"/>
                  </a:lnTo>
                  <a:lnTo>
                    <a:pt x="2062" y="249"/>
                  </a:lnTo>
                  <a:lnTo>
                    <a:pt x="1806" y="203"/>
                  </a:lnTo>
                  <a:lnTo>
                    <a:pt x="1423" y="155"/>
                  </a:lnTo>
                  <a:lnTo>
                    <a:pt x="1014" y="123"/>
                  </a:lnTo>
                  <a:lnTo>
                    <a:pt x="598" y="105"/>
                  </a:lnTo>
                  <a:lnTo>
                    <a:pt x="192" y="96"/>
                  </a:lnTo>
                  <a:lnTo>
                    <a:pt x="0" y="95"/>
                  </a:lnTo>
                  <a:lnTo>
                    <a:pt x="0" y="1"/>
                  </a:lnTo>
                  <a:lnTo>
                    <a:pt x="186" y="0"/>
                  </a:lnTo>
                  <a:lnTo>
                    <a:pt x="598" y="5"/>
                  </a:lnTo>
                  <a:lnTo>
                    <a:pt x="1038" y="20"/>
                  </a:lnTo>
                  <a:lnTo>
                    <a:pt x="1486" y="48"/>
                  </a:lnTo>
                  <a:lnTo>
                    <a:pt x="1918" y="93"/>
                  </a:lnTo>
                  <a:lnTo>
                    <a:pt x="2215" y="141"/>
                  </a:lnTo>
                  <a:lnTo>
                    <a:pt x="2398" y="178"/>
                  </a:lnTo>
                  <a:lnTo>
                    <a:pt x="2563" y="221"/>
                  </a:lnTo>
                  <a:lnTo>
                    <a:pt x="2709" y="272"/>
                  </a:lnTo>
                  <a:lnTo>
                    <a:pt x="2831" y="328"/>
                  </a:lnTo>
                  <a:lnTo>
                    <a:pt x="2929" y="391"/>
                  </a:lnTo>
                  <a:lnTo>
                    <a:pt x="2967" y="427"/>
                  </a:lnTo>
                  <a:lnTo>
                    <a:pt x="2990" y="453"/>
                  </a:lnTo>
                  <a:lnTo>
                    <a:pt x="3026" y="502"/>
                  </a:lnTo>
                  <a:lnTo>
                    <a:pt x="3049" y="550"/>
                  </a:lnTo>
                  <a:lnTo>
                    <a:pt x="3060" y="596"/>
                  </a:lnTo>
                  <a:lnTo>
                    <a:pt x="3059" y="640"/>
                  </a:lnTo>
                  <a:lnTo>
                    <a:pt x="3047" y="684"/>
                  </a:lnTo>
                  <a:lnTo>
                    <a:pt x="3026" y="727"/>
                  </a:lnTo>
                  <a:lnTo>
                    <a:pt x="2994" y="767"/>
                  </a:lnTo>
                  <a:lnTo>
                    <a:pt x="2932" y="828"/>
                  </a:lnTo>
                  <a:lnTo>
                    <a:pt x="2823" y="904"/>
                  </a:lnTo>
                  <a:lnTo>
                    <a:pt x="2689" y="979"/>
                  </a:lnTo>
                  <a:lnTo>
                    <a:pt x="2535" y="1052"/>
                  </a:lnTo>
                  <a:lnTo>
                    <a:pt x="2284" y="1160"/>
                  </a:lnTo>
                  <a:lnTo>
                    <a:pt x="1936" y="1306"/>
                  </a:lnTo>
                  <a:lnTo>
                    <a:pt x="1694" y="1422"/>
                  </a:lnTo>
                  <a:lnTo>
                    <a:pt x="1550" y="1503"/>
                  </a:lnTo>
                  <a:lnTo>
                    <a:pt x="1429" y="1589"/>
                  </a:lnTo>
                  <a:lnTo>
                    <a:pt x="1357" y="1657"/>
                  </a:lnTo>
                  <a:lnTo>
                    <a:pt x="1319" y="1704"/>
                  </a:lnTo>
                  <a:lnTo>
                    <a:pt x="1303" y="1729"/>
                  </a:lnTo>
                  <a:lnTo>
                    <a:pt x="1287" y="1758"/>
                  </a:lnTo>
                  <a:lnTo>
                    <a:pt x="1277" y="1814"/>
                  </a:lnTo>
                  <a:lnTo>
                    <a:pt x="1292" y="1867"/>
                  </a:lnTo>
                  <a:lnTo>
                    <a:pt x="1328" y="1922"/>
                  </a:lnTo>
                  <a:lnTo>
                    <a:pt x="1385" y="1974"/>
                  </a:lnTo>
                  <a:lnTo>
                    <a:pt x="1463" y="2026"/>
                  </a:lnTo>
                  <a:lnTo>
                    <a:pt x="1558" y="2076"/>
                  </a:lnTo>
                  <a:lnTo>
                    <a:pt x="1673" y="2126"/>
                  </a:lnTo>
                  <a:lnTo>
                    <a:pt x="1872" y="2201"/>
                  </a:lnTo>
                  <a:lnTo>
                    <a:pt x="2190" y="2299"/>
                  </a:lnTo>
                  <a:lnTo>
                    <a:pt x="2558" y="2397"/>
                  </a:lnTo>
                  <a:lnTo>
                    <a:pt x="2962" y="2495"/>
                  </a:lnTo>
                  <a:lnTo>
                    <a:pt x="3618" y="2643"/>
                  </a:lnTo>
                  <a:lnTo>
                    <a:pt x="4539" y="2854"/>
                  </a:lnTo>
                  <a:lnTo>
                    <a:pt x="5216" y="3022"/>
                  </a:lnTo>
                  <a:lnTo>
                    <a:pt x="5644" y="3142"/>
                  </a:lnTo>
                  <a:lnTo>
                    <a:pt x="6041" y="3268"/>
                  </a:lnTo>
                  <a:lnTo>
                    <a:pt x="6311" y="3368"/>
                  </a:lnTo>
                  <a:lnTo>
                    <a:pt x="6478" y="3437"/>
                  </a:lnTo>
                  <a:lnTo>
                    <a:pt x="6556" y="3473"/>
                  </a:lnTo>
                  <a:lnTo>
                    <a:pt x="6705" y="3545"/>
                  </a:lnTo>
                  <a:lnTo>
                    <a:pt x="6978" y="3692"/>
                  </a:lnTo>
                  <a:lnTo>
                    <a:pt x="7217" y="3843"/>
                  </a:lnTo>
                  <a:lnTo>
                    <a:pt x="7424" y="3998"/>
                  </a:lnTo>
                  <a:lnTo>
                    <a:pt x="7603" y="4158"/>
                  </a:lnTo>
                  <a:lnTo>
                    <a:pt x="7751" y="4322"/>
                  </a:lnTo>
                  <a:lnTo>
                    <a:pt x="7873" y="4492"/>
                  </a:lnTo>
                  <a:lnTo>
                    <a:pt x="7968" y="4665"/>
                  </a:lnTo>
                  <a:lnTo>
                    <a:pt x="8039" y="4842"/>
                  </a:lnTo>
                  <a:lnTo>
                    <a:pt x="8086" y="5022"/>
                  </a:lnTo>
                  <a:lnTo>
                    <a:pt x="8112" y="5208"/>
                  </a:lnTo>
                  <a:lnTo>
                    <a:pt x="8118" y="5396"/>
                  </a:lnTo>
                  <a:lnTo>
                    <a:pt x="8104" y="5589"/>
                  </a:lnTo>
                  <a:lnTo>
                    <a:pt x="8072" y="5787"/>
                  </a:lnTo>
                  <a:lnTo>
                    <a:pt x="8023" y="5987"/>
                  </a:lnTo>
                  <a:lnTo>
                    <a:pt x="7960" y="6193"/>
                  </a:lnTo>
                  <a:lnTo>
                    <a:pt x="7922" y="6296"/>
                  </a:lnTo>
                  <a:lnTo>
                    <a:pt x="7922" y="629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4D7245EB-46F2-42AE-8161-8A6C3446FC44}"/>
                </a:ext>
              </a:extLst>
            </p:cNvPr>
            <p:cNvSpPr>
              <a:spLocks/>
            </p:cNvSpPr>
            <p:nvPr/>
          </p:nvSpPr>
          <p:spPr bwMode="auto">
            <a:xfrm>
              <a:off x="3756025" y="2046288"/>
              <a:ext cx="2897188" cy="3286125"/>
            </a:xfrm>
            <a:custGeom>
              <a:avLst/>
              <a:gdLst>
                <a:gd name="T0" fmla="*/ 3641 w 5475"/>
                <a:gd name="T1" fmla="*/ 6137 h 6210"/>
                <a:gd name="T2" fmla="*/ 4407 w 5475"/>
                <a:gd name="T3" fmla="*/ 5659 h 6210"/>
                <a:gd name="T4" fmla="*/ 4989 w 5475"/>
                <a:gd name="T5" fmla="*/ 5136 h 6210"/>
                <a:gd name="T6" fmla="*/ 5310 w 5475"/>
                <a:gd name="T7" fmla="*/ 4651 h 6210"/>
                <a:gd name="T8" fmla="*/ 5380 w 5475"/>
                <a:gd name="T9" fmla="*/ 4395 h 6210"/>
                <a:gd name="T10" fmla="*/ 5370 w 5475"/>
                <a:gd name="T11" fmla="*/ 4151 h 6210"/>
                <a:gd name="T12" fmla="*/ 5268 w 5475"/>
                <a:gd name="T13" fmla="*/ 3924 h 6210"/>
                <a:gd name="T14" fmla="*/ 5069 w 5475"/>
                <a:gd name="T15" fmla="*/ 3718 h 6210"/>
                <a:gd name="T16" fmla="*/ 4861 w 5475"/>
                <a:gd name="T17" fmla="*/ 3584 h 6210"/>
                <a:gd name="T18" fmla="*/ 4119 w 5475"/>
                <a:gd name="T19" fmla="*/ 3263 h 6210"/>
                <a:gd name="T20" fmla="*/ 2945 w 5475"/>
                <a:gd name="T21" fmla="*/ 2919 h 6210"/>
                <a:gd name="T22" fmla="*/ 1432 w 5475"/>
                <a:gd name="T23" fmla="*/ 2523 h 6210"/>
                <a:gd name="T24" fmla="*/ 796 w 5475"/>
                <a:gd name="T25" fmla="*/ 2292 h 6210"/>
                <a:gd name="T26" fmla="*/ 521 w 5475"/>
                <a:gd name="T27" fmla="*/ 2121 h 6210"/>
                <a:gd name="T28" fmla="*/ 400 w 5475"/>
                <a:gd name="T29" fmla="*/ 1929 h 6210"/>
                <a:gd name="T30" fmla="*/ 439 w 5475"/>
                <a:gd name="T31" fmla="*/ 1749 h 6210"/>
                <a:gd name="T32" fmla="*/ 559 w 5475"/>
                <a:gd name="T33" fmla="*/ 1604 h 6210"/>
                <a:gd name="T34" fmla="*/ 904 w 5475"/>
                <a:gd name="T35" fmla="*/ 1385 h 6210"/>
                <a:gd name="T36" fmla="*/ 1627 w 5475"/>
                <a:gd name="T37" fmla="*/ 1120 h 6210"/>
                <a:gd name="T38" fmla="*/ 2476 w 5475"/>
                <a:gd name="T39" fmla="*/ 819 h 6210"/>
                <a:gd name="T40" fmla="*/ 2663 w 5475"/>
                <a:gd name="T41" fmla="*/ 688 h 6210"/>
                <a:gd name="T42" fmla="*/ 2719 w 5475"/>
                <a:gd name="T43" fmla="*/ 557 h 6210"/>
                <a:gd name="T44" fmla="*/ 2676 w 5475"/>
                <a:gd name="T45" fmla="*/ 435 h 6210"/>
                <a:gd name="T46" fmla="*/ 2481 w 5475"/>
                <a:gd name="T47" fmla="*/ 286 h 6210"/>
                <a:gd name="T48" fmla="*/ 2070 w 5475"/>
                <a:gd name="T49" fmla="*/ 158 h 6210"/>
                <a:gd name="T50" fmla="*/ 1015 w 5475"/>
                <a:gd name="T51" fmla="*/ 33 h 6210"/>
                <a:gd name="T52" fmla="*/ 0 w 5475"/>
                <a:gd name="T53" fmla="*/ 4 h 6210"/>
                <a:gd name="T54" fmla="*/ 598 w 5475"/>
                <a:gd name="T55" fmla="*/ 9 h 6210"/>
                <a:gd name="T56" fmla="*/ 1817 w 5475"/>
                <a:gd name="T57" fmla="*/ 105 h 6210"/>
                <a:gd name="T58" fmla="*/ 2373 w 5475"/>
                <a:gd name="T59" fmla="*/ 233 h 6210"/>
                <a:gd name="T60" fmla="*/ 2664 w 5475"/>
                <a:gd name="T61" fmla="*/ 396 h 6210"/>
                <a:gd name="T62" fmla="*/ 2729 w 5475"/>
                <a:gd name="T63" fmla="*/ 505 h 6210"/>
                <a:gd name="T64" fmla="*/ 2712 w 5475"/>
                <a:gd name="T65" fmla="*/ 642 h 6210"/>
                <a:gd name="T66" fmla="*/ 2591 w 5475"/>
                <a:gd name="T67" fmla="*/ 760 h 6210"/>
                <a:gd name="T68" fmla="*/ 2075 w 5475"/>
                <a:gd name="T69" fmla="*/ 985 h 6210"/>
                <a:gd name="T70" fmla="*/ 1135 w 5475"/>
                <a:gd name="T71" fmla="*/ 1300 h 6210"/>
                <a:gd name="T72" fmla="*/ 664 w 5475"/>
                <a:gd name="T73" fmla="*/ 1548 h 6210"/>
                <a:gd name="T74" fmla="*/ 501 w 5475"/>
                <a:gd name="T75" fmla="*/ 1713 h 6210"/>
                <a:gd name="T76" fmla="*/ 444 w 5475"/>
                <a:gd name="T77" fmla="*/ 1853 h 6210"/>
                <a:gd name="T78" fmla="*/ 508 w 5475"/>
                <a:gd name="T79" fmla="*/ 2052 h 6210"/>
                <a:gd name="T80" fmla="*/ 737 w 5475"/>
                <a:gd name="T81" fmla="*/ 2228 h 6210"/>
                <a:gd name="T82" fmla="*/ 1485 w 5475"/>
                <a:gd name="T83" fmla="*/ 2513 h 6210"/>
                <a:gd name="T84" fmla="*/ 3008 w 5475"/>
                <a:gd name="T85" fmla="*/ 2910 h 6210"/>
                <a:gd name="T86" fmla="*/ 4188 w 5475"/>
                <a:gd name="T87" fmla="*/ 3256 h 6210"/>
                <a:gd name="T88" fmla="*/ 4931 w 5475"/>
                <a:gd name="T89" fmla="*/ 3578 h 6210"/>
                <a:gd name="T90" fmla="*/ 5141 w 5475"/>
                <a:gd name="T91" fmla="*/ 3712 h 6210"/>
                <a:gd name="T92" fmla="*/ 5346 w 5475"/>
                <a:gd name="T93" fmla="*/ 3918 h 6210"/>
                <a:gd name="T94" fmla="*/ 5454 w 5475"/>
                <a:gd name="T95" fmla="*/ 4146 h 6210"/>
                <a:gd name="T96" fmla="*/ 5473 w 5475"/>
                <a:gd name="T97" fmla="*/ 4389 h 6210"/>
                <a:gd name="T98" fmla="*/ 5412 w 5475"/>
                <a:gd name="T99" fmla="*/ 4645 h 6210"/>
                <a:gd name="T100" fmla="*/ 5115 w 5475"/>
                <a:gd name="T101" fmla="*/ 5129 h 6210"/>
                <a:gd name="T102" fmla="*/ 4561 w 5475"/>
                <a:gd name="T103" fmla="*/ 5653 h 6210"/>
                <a:gd name="T104" fmla="*/ 3825 w 5475"/>
                <a:gd name="T105" fmla="*/ 6137 h 6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75" h="6210">
                  <a:moveTo>
                    <a:pt x="3688" y="6210"/>
                  </a:moveTo>
                  <a:lnTo>
                    <a:pt x="3500" y="6210"/>
                  </a:lnTo>
                  <a:lnTo>
                    <a:pt x="3641" y="6137"/>
                  </a:lnTo>
                  <a:lnTo>
                    <a:pt x="3913" y="5986"/>
                  </a:lnTo>
                  <a:lnTo>
                    <a:pt x="4169" y="5826"/>
                  </a:lnTo>
                  <a:lnTo>
                    <a:pt x="4407" y="5659"/>
                  </a:lnTo>
                  <a:lnTo>
                    <a:pt x="4624" y="5488"/>
                  </a:lnTo>
                  <a:lnTo>
                    <a:pt x="4819" y="5313"/>
                  </a:lnTo>
                  <a:lnTo>
                    <a:pt x="4989" y="5136"/>
                  </a:lnTo>
                  <a:lnTo>
                    <a:pt x="5133" y="4959"/>
                  </a:lnTo>
                  <a:lnTo>
                    <a:pt x="5245" y="4782"/>
                  </a:lnTo>
                  <a:lnTo>
                    <a:pt x="5310" y="4651"/>
                  </a:lnTo>
                  <a:lnTo>
                    <a:pt x="5342" y="4565"/>
                  </a:lnTo>
                  <a:lnTo>
                    <a:pt x="5366" y="4480"/>
                  </a:lnTo>
                  <a:lnTo>
                    <a:pt x="5380" y="4395"/>
                  </a:lnTo>
                  <a:lnTo>
                    <a:pt x="5386" y="4313"/>
                  </a:lnTo>
                  <a:lnTo>
                    <a:pt x="5383" y="4231"/>
                  </a:lnTo>
                  <a:lnTo>
                    <a:pt x="5370" y="4151"/>
                  </a:lnTo>
                  <a:lnTo>
                    <a:pt x="5346" y="4074"/>
                  </a:lnTo>
                  <a:lnTo>
                    <a:pt x="5313" y="3997"/>
                  </a:lnTo>
                  <a:lnTo>
                    <a:pt x="5268" y="3924"/>
                  </a:lnTo>
                  <a:lnTo>
                    <a:pt x="5213" y="3852"/>
                  </a:lnTo>
                  <a:lnTo>
                    <a:pt x="5147" y="3784"/>
                  </a:lnTo>
                  <a:lnTo>
                    <a:pt x="5069" y="3718"/>
                  </a:lnTo>
                  <a:lnTo>
                    <a:pt x="4980" y="3655"/>
                  </a:lnTo>
                  <a:lnTo>
                    <a:pt x="4930" y="3624"/>
                  </a:lnTo>
                  <a:lnTo>
                    <a:pt x="4861" y="3584"/>
                  </a:lnTo>
                  <a:lnTo>
                    <a:pt x="4711" y="3508"/>
                  </a:lnTo>
                  <a:lnTo>
                    <a:pt x="4470" y="3398"/>
                  </a:lnTo>
                  <a:lnTo>
                    <a:pt x="4119" y="3263"/>
                  </a:lnTo>
                  <a:lnTo>
                    <a:pt x="3742" y="3140"/>
                  </a:lnTo>
                  <a:lnTo>
                    <a:pt x="3347" y="3025"/>
                  </a:lnTo>
                  <a:lnTo>
                    <a:pt x="2945" y="2919"/>
                  </a:lnTo>
                  <a:lnTo>
                    <a:pt x="2345" y="2766"/>
                  </a:lnTo>
                  <a:lnTo>
                    <a:pt x="1779" y="2621"/>
                  </a:lnTo>
                  <a:lnTo>
                    <a:pt x="1432" y="2523"/>
                  </a:lnTo>
                  <a:lnTo>
                    <a:pt x="1120" y="2423"/>
                  </a:lnTo>
                  <a:lnTo>
                    <a:pt x="917" y="2346"/>
                  </a:lnTo>
                  <a:lnTo>
                    <a:pt x="796" y="2292"/>
                  </a:lnTo>
                  <a:lnTo>
                    <a:pt x="690" y="2238"/>
                  </a:lnTo>
                  <a:lnTo>
                    <a:pt x="598" y="2180"/>
                  </a:lnTo>
                  <a:lnTo>
                    <a:pt x="521" y="2121"/>
                  </a:lnTo>
                  <a:lnTo>
                    <a:pt x="462" y="2060"/>
                  </a:lnTo>
                  <a:lnTo>
                    <a:pt x="422" y="1996"/>
                  </a:lnTo>
                  <a:lnTo>
                    <a:pt x="400" y="1929"/>
                  </a:lnTo>
                  <a:lnTo>
                    <a:pt x="399" y="1860"/>
                  </a:lnTo>
                  <a:lnTo>
                    <a:pt x="421" y="1787"/>
                  </a:lnTo>
                  <a:lnTo>
                    <a:pt x="439" y="1749"/>
                  </a:lnTo>
                  <a:lnTo>
                    <a:pt x="458" y="1718"/>
                  </a:lnTo>
                  <a:lnTo>
                    <a:pt x="503" y="1659"/>
                  </a:lnTo>
                  <a:lnTo>
                    <a:pt x="559" y="1604"/>
                  </a:lnTo>
                  <a:lnTo>
                    <a:pt x="622" y="1551"/>
                  </a:lnTo>
                  <a:lnTo>
                    <a:pt x="733" y="1476"/>
                  </a:lnTo>
                  <a:lnTo>
                    <a:pt x="904" y="1385"/>
                  </a:lnTo>
                  <a:lnTo>
                    <a:pt x="1097" y="1303"/>
                  </a:lnTo>
                  <a:lnTo>
                    <a:pt x="1305" y="1227"/>
                  </a:lnTo>
                  <a:lnTo>
                    <a:pt x="1627" y="1120"/>
                  </a:lnTo>
                  <a:lnTo>
                    <a:pt x="2048" y="989"/>
                  </a:lnTo>
                  <a:lnTo>
                    <a:pt x="2322" y="888"/>
                  </a:lnTo>
                  <a:lnTo>
                    <a:pt x="2476" y="819"/>
                  </a:lnTo>
                  <a:lnTo>
                    <a:pt x="2569" y="765"/>
                  </a:lnTo>
                  <a:lnTo>
                    <a:pt x="2621" y="727"/>
                  </a:lnTo>
                  <a:lnTo>
                    <a:pt x="2663" y="688"/>
                  </a:lnTo>
                  <a:lnTo>
                    <a:pt x="2695" y="646"/>
                  </a:lnTo>
                  <a:lnTo>
                    <a:pt x="2713" y="603"/>
                  </a:lnTo>
                  <a:lnTo>
                    <a:pt x="2719" y="557"/>
                  </a:lnTo>
                  <a:lnTo>
                    <a:pt x="2713" y="510"/>
                  </a:lnTo>
                  <a:lnTo>
                    <a:pt x="2692" y="461"/>
                  </a:lnTo>
                  <a:lnTo>
                    <a:pt x="2676" y="435"/>
                  </a:lnTo>
                  <a:lnTo>
                    <a:pt x="2650" y="402"/>
                  </a:lnTo>
                  <a:lnTo>
                    <a:pt x="2578" y="341"/>
                  </a:lnTo>
                  <a:lnTo>
                    <a:pt x="2481" y="286"/>
                  </a:lnTo>
                  <a:lnTo>
                    <a:pt x="2363" y="238"/>
                  </a:lnTo>
                  <a:lnTo>
                    <a:pt x="2225" y="196"/>
                  </a:lnTo>
                  <a:lnTo>
                    <a:pt x="2070" y="158"/>
                  </a:lnTo>
                  <a:lnTo>
                    <a:pt x="1812" y="111"/>
                  </a:lnTo>
                  <a:lnTo>
                    <a:pt x="1427" y="63"/>
                  </a:lnTo>
                  <a:lnTo>
                    <a:pt x="1015" y="33"/>
                  </a:lnTo>
                  <a:lnTo>
                    <a:pt x="598" y="14"/>
                  </a:lnTo>
                  <a:lnTo>
                    <a:pt x="192" y="6"/>
                  </a:lnTo>
                  <a:lnTo>
                    <a:pt x="0" y="4"/>
                  </a:lnTo>
                  <a:lnTo>
                    <a:pt x="0" y="0"/>
                  </a:lnTo>
                  <a:lnTo>
                    <a:pt x="192" y="1"/>
                  </a:lnTo>
                  <a:lnTo>
                    <a:pt x="598" y="9"/>
                  </a:lnTo>
                  <a:lnTo>
                    <a:pt x="1017" y="27"/>
                  </a:lnTo>
                  <a:lnTo>
                    <a:pt x="1430" y="59"/>
                  </a:lnTo>
                  <a:lnTo>
                    <a:pt x="1817" y="105"/>
                  </a:lnTo>
                  <a:lnTo>
                    <a:pt x="2078" y="153"/>
                  </a:lnTo>
                  <a:lnTo>
                    <a:pt x="2234" y="190"/>
                  </a:lnTo>
                  <a:lnTo>
                    <a:pt x="2373" y="233"/>
                  </a:lnTo>
                  <a:lnTo>
                    <a:pt x="2493" y="281"/>
                  </a:lnTo>
                  <a:lnTo>
                    <a:pt x="2591" y="335"/>
                  </a:lnTo>
                  <a:lnTo>
                    <a:pt x="2664" y="396"/>
                  </a:lnTo>
                  <a:lnTo>
                    <a:pt x="2690" y="429"/>
                  </a:lnTo>
                  <a:lnTo>
                    <a:pt x="2707" y="456"/>
                  </a:lnTo>
                  <a:lnTo>
                    <a:pt x="2729" y="505"/>
                  </a:lnTo>
                  <a:lnTo>
                    <a:pt x="2736" y="553"/>
                  </a:lnTo>
                  <a:lnTo>
                    <a:pt x="2731" y="599"/>
                  </a:lnTo>
                  <a:lnTo>
                    <a:pt x="2712" y="642"/>
                  </a:lnTo>
                  <a:lnTo>
                    <a:pt x="2682" y="682"/>
                  </a:lnTo>
                  <a:lnTo>
                    <a:pt x="2641" y="723"/>
                  </a:lnTo>
                  <a:lnTo>
                    <a:pt x="2591" y="760"/>
                  </a:lnTo>
                  <a:lnTo>
                    <a:pt x="2499" y="816"/>
                  </a:lnTo>
                  <a:lnTo>
                    <a:pt x="2347" y="885"/>
                  </a:lnTo>
                  <a:lnTo>
                    <a:pt x="2075" y="985"/>
                  </a:lnTo>
                  <a:lnTo>
                    <a:pt x="1661" y="1117"/>
                  </a:lnTo>
                  <a:lnTo>
                    <a:pt x="1339" y="1224"/>
                  </a:lnTo>
                  <a:lnTo>
                    <a:pt x="1135" y="1300"/>
                  </a:lnTo>
                  <a:lnTo>
                    <a:pt x="943" y="1382"/>
                  </a:lnTo>
                  <a:lnTo>
                    <a:pt x="773" y="1473"/>
                  </a:lnTo>
                  <a:lnTo>
                    <a:pt x="664" y="1548"/>
                  </a:lnTo>
                  <a:lnTo>
                    <a:pt x="601" y="1600"/>
                  </a:lnTo>
                  <a:lnTo>
                    <a:pt x="546" y="1654"/>
                  </a:lnTo>
                  <a:lnTo>
                    <a:pt x="501" y="1713"/>
                  </a:lnTo>
                  <a:lnTo>
                    <a:pt x="482" y="1744"/>
                  </a:lnTo>
                  <a:lnTo>
                    <a:pt x="464" y="1781"/>
                  </a:lnTo>
                  <a:lnTo>
                    <a:pt x="444" y="1853"/>
                  </a:lnTo>
                  <a:lnTo>
                    <a:pt x="445" y="1922"/>
                  </a:lnTo>
                  <a:lnTo>
                    <a:pt x="467" y="1989"/>
                  </a:lnTo>
                  <a:lnTo>
                    <a:pt x="508" y="2052"/>
                  </a:lnTo>
                  <a:lnTo>
                    <a:pt x="567" y="2112"/>
                  </a:lnTo>
                  <a:lnTo>
                    <a:pt x="645" y="2171"/>
                  </a:lnTo>
                  <a:lnTo>
                    <a:pt x="737" y="2228"/>
                  </a:lnTo>
                  <a:lnTo>
                    <a:pt x="903" y="2310"/>
                  </a:lnTo>
                  <a:lnTo>
                    <a:pt x="1172" y="2413"/>
                  </a:lnTo>
                  <a:lnTo>
                    <a:pt x="1485" y="2513"/>
                  </a:lnTo>
                  <a:lnTo>
                    <a:pt x="1835" y="2611"/>
                  </a:lnTo>
                  <a:lnTo>
                    <a:pt x="2404" y="2757"/>
                  </a:lnTo>
                  <a:lnTo>
                    <a:pt x="3008" y="2910"/>
                  </a:lnTo>
                  <a:lnTo>
                    <a:pt x="3412" y="3017"/>
                  </a:lnTo>
                  <a:lnTo>
                    <a:pt x="3808" y="3132"/>
                  </a:lnTo>
                  <a:lnTo>
                    <a:pt x="4188" y="3256"/>
                  </a:lnTo>
                  <a:lnTo>
                    <a:pt x="4541" y="3391"/>
                  </a:lnTo>
                  <a:lnTo>
                    <a:pt x="4783" y="3500"/>
                  </a:lnTo>
                  <a:lnTo>
                    <a:pt x="4931" y="3578"/>
                  </a:lnTo>
                  <a:lnTo>
                    <a:pt x="5002" y="3619"/>
                  </a:lnTo>
                  <a:lnTo>
                    <a:pt x="5051" y="3649"/>
                  </a:lnTo>
                  <a:lnTo>
                    <a:pt x="5141" y="3712"/>
                  </a:lnTo>
                  <a:lnTo>
                    <a:pt x="5221" y="3778"/>
                  </a:lnTo>
                  <a:lnTo>
                    <a:pt x="5288" y="3847"/>
                  </a:lnTo>
                  <a:lnTo>
                    <a:pt x="5346" y="3918"/>
                  </a:lnTo>
                  <a:lnTo>
                    <a:pt x="5392" y="3991"/>
                  </a:lnTo>
                  <a:lnTo>
                    <a:pt x="5428" y="4068"/>
                  </a:lnTo>
                  <a:lnTo>
                    <a:pt x="5454" y="4146"/>
                  </a:lnTo>
                  <a:lnTo>
                    <a:pt x="5470" y="4225"/>
                  </a:lnTo>
                  <a:lnTo>
                    <a:pt x="5475" y="4307"/>
                  </a:lnTo>
                  <a:lnTo>
                    <a:pt x="5473" y="4389"/>
                  </a:lnTo>
                  <a:lnTo>
                    <a:pt x="5461" y="4474"/>
                  </a:lnTo>
                  <a:lnTo>
                    <a:pt x="5441" y="4559"/>
                  </a:lnTo>
                  <a:lnTo>
                    <a:pt x="5412" y="4645"/>
                  </a:lnTo>
                  <a:lnTo>
                    <a:pt x="5355" y="4776"/>
                  </a:lnTo>
                  <a:lnTo>
                    <a:pt x="5249" y="4952"/>
                  </a:lnTo>
                  <a:lnTo>
                    <a:pt x="5115" y="5129"/>
                  </a:lnTo>
                  <a:lnTo>
                    <a:pt x="4954" y="5306"/>
                  </a:lnTo>
                  <a:lnTo>
                    <a:pt x="4768" y="5482"/>
                  </a:lnTo>
                  <a:lnTo>
                    <a:pt x="4561" y="5653"/>
                  </a:lnTo>
                  <a:lnTo>
                    <a:pt x="4333" y="5820"/>
                  </a:lnTo>
                  <a:lnTo>
                    <a:pt x="4087" y="5981"/>
                  </a:lnTo>
                  <a:lnTo>
                    <a:pt x="3825" y="6137"/>
                  </a:lnTo>
                  <a:lnTo>
                    <a:pt x="3688" y="6210"/>
                  </a:lnTo>
                  <a:lnTo>
                    <a:pt x="3688" y="621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8">
              <a:extLst>
                <a:ext uri="{FF2B5EF4-FFF2-40B4-BE49-F238E27FC236}">
                  <a16:creationId xmlns:a16="http://schemas.microsoft.com/office/drawing/2014/main" id="{5494D941-920A-4D2F-8170-F0E2DDE13181}"/>
                </a:ext>
              </a:extLst>
            </p:cNvPr>
            <p:cNvSpPr>
              <a:spLocks/>
            </p:cNvSpPr>
            <p:nvPr/>
          </p:nvSpPr>
          <p:spPr bwMode="auto">
            <a:xfrm>
              <a:off x="3756025" y="2025651"/>
              <a:ext cx="3509963" cy="3306763"/>
            </a:xfrm>
            <a:custGeom>
              <a:avLst/>
              <a:gdLst>
                <a:gd name="T0" fmla="*/ 5635 w 6632"/>
                <a:gd name="T1" fmla="*/ 6165 h 6250"/>
                <a:gd name="T2" fmla="*/ 6122 w 6632"/>
                <a:gd name="T3" fmla="*/ 5649 h 6250"/>
                <a:gd name="T4" fmla="*/ 6430 w 6632"/>
                <a:gd name="T5" fmla="*/ 5132 h 6250"/>
                <a:gd name="T6" fmla="*/ 6525 w 6632"/>
                <a:gd name="T7" fmla="*/ 4671 h 6250"/>
                <a:gd name="T8" fmla="*/ 6494 w 6632"/>
                <a:gd name="T9" fmla="*/ 4430 h 6250"/>
                <a:gd name="T10" fmla="*/ 6396 w 6632"/>
                <a:gd name="T11" fmla="*/ 4200 h 6250"/>
                <a:gd name="T12" fmla="*/ 6229 w 6632"/>
                <a:gd name="T13" fmla="*/ 3981 h 6250"/>
                <a:gd name="T14" fmla="*/ 5941 w 6632"/>
                <a:gd name="T15" fmla="*/ 3745 h 6250"/>
                <a:gd name="T16" fmla="*/ 5612 w 6632"/>
                <a:gd name="T17" fmla="*/ 3562 h 6250"/>
                <a:gd name="T18" fmla="*/ 4577 w 6632"/>
                <a:gd name="T19" fmla="*/ 3175 h 6250"/>
                <a:gd name="T20" fmla="*/ 3039 w 6632"/>
                <a:gd name="T21" fmla="*/ 2766 h 6250"/>
                <a:gd name="T22" fmla="*/ 1658 w 6632"/>
                <a:gd name="T23" fmla="*/ 2396 h 6250"/>
                <a:gd name="T24" fmla="*/ 1051 w 6632"/>
                <a:gd name="T25" fmla="*/ 2148 h 6250"/>
                <a:gd name="T26" fmla="*/ 835 w 6632"/>
                <a:gd name="T27" fmla="*/ 1971 h 6250"/>
                <a:gd name="T28" fmla="*/ 811 w 6632"/>
                <a:gd name="T29" fmla="*/ 1775 h 6250"/>
                <a:gd name="T30" fmla="*/ 887 w 6632"/>
                <a:gd name="T31" fmla="*/ 1660 h 6250"/>
                <a:gd name="T32" fmla="*/ 1259 w 6632"/>
                <a:gd name="T33" fmla="*/ 1402 h 6250"/>
                <a:gd name="T34" fmla="*/ 1921 w 6632"/>
                <a:gd name="T35" fmla="*/ 1139 h 6250"/>
                <a:gd name="T36" fmla="*/ 2680 w 6632"/>
                <a:gd name="T37" fmla="*/ 825 h 6250"/>
                <a:gd name="T38" fmla="*/ 2836 w 6632"/>
                <a:gd name="T39" fmla="*/ 686 h 6250"/>
                <a:gd name="T40" fmla="*/ 2867 w 6632"/>
                <a:gd name="T41" fmla="*/ 555 h 6250"/>
                <a:gd name="T42" fmla="*/ 2807 w 6632"/>
                <a:gd name="T43" fmla="*/ 432 h 6250"/>
                <a:gd name="T44" fmla="*/ 2585 w 6632"/>
                <a:gd name="T45" fmla="*/ 280 h 6250"/>
                <a:gd name="T46" fmla="*/ 2139 w 6632"/>
                <a:gd name="T47" fmla="*/ 151 h 6250"/>
                <a:gd name="T48" fmla="*/ 1030 w 6632"/>
                <a:gd name="T49" fmla="*/ 28 h 6250"/>
                <a:gd name="T50" fmla="*/ 0 w 6632"/>
                <a:gd name="T51" fmla="*/ 4 h 6250"/>
                <a:gd name="T52" fmla="*/ 601 w 6632"/>
                <a:gd name="T53" fmla="*/ 7 h 6250"/>
                <a:gd name="T54" fmla="*/ 1868 w 6632"/>
                <a:gd name="T55" fmla="*/ 99 h 6250"/>
                <a:gd name="T56" fmla="*/ 2466 w 6632"/>
                <a:gd name="T57" fmla="*/ 227 h 6250"/>
                <a:gd name="T58" fmla="*/ 2790 w 6632"/>
                <a:gd name="T59" fmla="*/ 394 h 6250"/>
                <a:gd name="T60" fmla="*/ 2870 w 6632"/>
                <a:gd name="T61" fmla="*/ 504 h 6250"/>
                <a:gd name="T62" fmla="*/ 2876 w 6632"/>
                <a:gd name="T63" fmla="*/ 640 h 6250"/>
                <a:gd name="T64" fmla="*/ 2781 w 6632"/>
                <a:gd name="T65" fmla="*/ 763 h 6250"/>
                <a:gd name="T66" fmla="*/ 2330 w 6632"/>
                <a:gd name="T67" fmla="*/ 997 h 6250"/>
                <a:gd name="T68" fmla="*/ 1473 w 6632"/>
                <a:gd name="T69" fmla="*/ 1319 h 6250"/>
                <a:gd name="T70" fmla="*/ 1008 w 6632"/>
                <a:gd name="T71" fmla="*/ 1579 h 6250"/>
                <a:gd name="T72" fmla="*/ 871 w 6632"/>
                <a:gd name="T73" fmla="*/ 1736 h 6250"/>
                <a:gd name="T74" fmla="*/ 848 w 6632"/>
                <a:gd name="T75" fmla="*/ 1900 h 6250"/>
                <a:gd name="T76" fmla="*/ 1007 w 6632"/>
                <a:gd name="T77" fmla="*/ 2082 h 6250"/>
                <a:gd name="T78" fmla="*/ 1401 w 6632"/>
                <a:gd name="T79" fmla="*/ 2279 h 6250"/>
                <a:gd name="T80" fmla="*/ 2461 w 6632"/>
                <a:gd name="T81" fmla="*/ 2597 h 6250"/>
                <a:gd name="T82" fmla="*/ 4212 w 6632"/>
                <a:gd name="T83" fmla="*/ 3042 h 6250"/>
                <a:gd name="T84" fmla="*/ 5429 w 6632"/>
                <a:gd name="T85" fmla="*/ 3441 h 6250"/>
                <a:gd name="T86" fmla="*/ 5909 w 6632"/>
                <a:gd name="T87" fmla="*/ 3676 h 6250"/>
                <a:gd name="T88" fmla="*/ 6305 w 6632"/>
                <a:gd name="T89" fmla="*/ 3975 h 6250"/>
                <a:gd name="T90" fmla="*/ 6479 w 6632"/>
                <a:gd name="T91" fmla="*/ 4194 h 6250"/>
                <a:gd name="T92" fmla="*/ 6587 w 6632"/>
                <a:gd name="T93" fmla="*/ 4423 h 6250"/>
                <a:gd name="T94" fmla="*/ 6632 w 6632"/>
                <a:gd name="T95" fmla="*/ 4786 h 6250"/>
                <a:gd name="T96" fmla="*/ 6491 w 6632"/>
                <a:gd name="T97" fmla="*/ 5294 h 6250"/>
                <a:gd name="T98" fmla="*/ 6151 w 6632"/>
                <a:gd name="T99" fmla="*/ 5816 h 6250"/>
                <a:gd name="T100" fmla="*/ 5739 w 6632"/>
                <a:gd name="T101" fmla="*/ 6250 h 6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32" h="6250">
                  <a:moveTo>
                    <a:pt x="5739" y="6250"/>
                  </a:moveTo>
                  <a:lnTo>
                    <a:pt x="5539" y="6250"/>
                  </a:lnTo>
                  <a:lnTo>
                    <a:pt x="5635" y="6165"/>
                  </a:lnTo>
                  <a:lnTo>
                    <a:pt x="5815" y="5994"/>
                  </a:lnTo>
                  <a:lnTo>
                    <a:pt x="5978" y="5821"/>
                  </a:lnTo>
                  <a:lnTo>
                    <a:pt x="6122" y="5649"/>
                  </a:lnTo>
                  <a:lnTo>
                    <a:pt x="6246" y="5476"/>
                  </a:lnTo>
                  <a:lnTo>
                    <a:pt x="6350" y="5303"/>
                  </a:lnTo>
                  <a:lnTo>
                    <a:pt x="6430" y="5132"/>
                  </a:lnTo>
                  <a:lnTo>
                    <a:pt x="6486" y="4962"/>
                  </a:lnTo>
                  <a:lnTo>
                    <a:pt x="6520" y="4795"/>
                  </a:lnTo>
                  <a:lnTo>
                    <a:pt x="6525" y="4671"/>
                  </a:lnTo>
                  <a:lnTo>
                    <a:pt x="6521" y="4590"/>
                  </a:lnTo>
                  <a:lnTo>
                    <a:pt x="6511" y="4510"/>
                  </a:lnTo>
                  <a:lnTo>
                    <a:pt x="6494" y="4430"/>
                  </a:lnTo>
                  <a:lnTo>
                    <a:pt x="6468" y="4353"/>
                  </a:lnTo>
                  <a:lnTo>
                    <a:pt x="6436" y="4275"/>
                  </a:lnTo>
                  <a:lnTo>
                    <a:pt x="6396" y="4200"/>
                  </a:lnTo>
                  <a:lnTo>
                    <a:pt x="6348" y="4125"/>
                  </a:lnTo>
                  <a:lnTo>
                    <a:pt x="6292" y="4053"/>
                  </a:lnTo>
                  <a:lnTo>
                    <a:pt x="6229" y="3981"/>
                  </a:lnTo>
                  <a:lnTo>
                    <a:pt x="6157" y="3912"/>
                  </a:lnTo>
                  <a:lnTo>
                    <a:pt x="6076" y="3844"/>
                  </a:lnTo>
                  <a:lnTo>
                    <a:pt x="5941" y="3745"/>
                  </a:lnTo>
                  <a:lnTo>
                    <a:pt x="5837" y="3682"/>
                  </a:lnTo>
                  <a:lnTo>
                    <a:pt x="5766" y="3641"/>
                  </a:lnTo>
                  <a:lnTo>
                    <a:pt x="5612" y="3562"/>
                  </a:lnTo>
                  <a:lnTo>
                    <a:pt x="5360" y="3448"/>
                  </a:lnTo>
                  <a:lnTo>
                    <a:pt x="4984" y="3306"/>
                  </a:lnTo>
                  <a:lnTo>
                    <a:pt x="4577" y="3175"/>
                  </a:lnTo>
                  <a:lnTo>
                    <a:pt x="4148" y="3051"/>
                  </a:lnTo>
                  <a:lnTo>
                    <a:pt x="3706" y="2933"/>
                  </a:lnTo>
                  <a:lnTo>
                    <a:pt x="3039" y="2766"/>
                  </a:lnTo>
                  <a:lnTo>
                    <a:pt x="2405" y="2606"/>
                  </a:lnTo>
                  <a:lnTo>
                    <a:pt x="2012" y="2501"/>
                  </a:lnTo>
                  <a:lnTo>
                    <a:pt x="1658" y="2396"/>
                  </a:lnTo>
                  <a:lnTo>
                    <a:pt x="1351" y="2288"/>
                  </a:lnTo>
                  <a:lnTo>
                    <a:pt x="1161" y="2206"/>
                  </a:lnTo>
                  <a:lnTo>
                    <a:pt x="1051" y="2148"/>
                  </a:lnTo>
                  <a:lnTo>
                    <a:pt x="961" y="2090"/>
                  </a:lnTo>
                  <a:lnTo>
                    <a:pt x="889" y="2031"/>
                  </a:lnTo>
                  <a:lnTo>
                    <a:pt x="835" y="1971"/>
                  </a:lnTo>
                  <a:lnTo>
                    <a:pt x="804" y="1908"/>
                  </a:lnTo>
                  <a:lnTo>
                    <a:pt x="795" y="1843"/>
                  </a:lnTo>
                  <a:lnTo>
                    <a:pt x="811" y="1775"/>
                  </a:lnTo>
                  <a:lnTo>
                    <a:pt x="828" y="1741"/>
                  </a:lnTo>
                  <a:lnTo>
                    <a:pt x="845" y="1713"/>
                  </a:lnTo>
                  <a:lnTo>
                    <a:pt x="887" y="1660"/>
                  </a:lnTo>
                  <a:lnTo>
                    <a:pt x="966" y="1584"/>
                  </a:lnTo>
                  <a:lnTo>
                    <a:pt x="1099" y="1489"/>
                  </a:lnTo>
                  <a:lnTo>
                    <a:pt x="1259" y="1402"/>
                  </a:lnTo>
                  <a:lnTo>
                    <a:pt x="1436" y="1321"/>
                  </a:lnTo>
                  <a:lnTo>
                    <a:pt x="1626" y="1245"/>
                  </a:lnTo>
                  <a:lnTo>
                    <a:pt x="1921" y="1139"/>
                  </a:lnTo>
                  <a:lnTo>
                    <a:pt x="2301" y="1002"/>
                  </a:lnTo>
                  <a:lnTo>
                    <a:pt x="2546" y="897"/>
                  </a:lnTo>
                  <a:lnTo>
                    <a:pt x="2680" y="825"/>
                  </a:lnTo>
                  <a:lnTo>
                    <a:pt x="2761" y="767"/>
                  </a:lnTo>
                  <a:lnTo>
                    <a:pt x="2803" y="728"/>
                  </a:lnTo>
                  <a:lnTo>
                    <a:pt x="2836" y="686"/>
                  </a:lnTo>
                  <a:lnTo>
                    <a:pt x="2857" y="645"/>
                  </a:lnTo>
                  <a:lnTo>
                    <a:pt x="2869" y="602"/>
                  </a:lnTo>
                  <a:lnTo>
                    <a:pt x="2867" y="555"/>
                  </a:lnTo>
                  <a:lnTo>
                    <a:pt x="2854" y="508"/>
                  </a:lnTo>
                  <a:lnTo>
                    <a:pt x="2826" y="458"/>
                  </a:lnTo>
                  <a:lnTo>
                    <a:pt x="2807" y="432"/>
                  </a:lnTo>
                  <a:lnTo>
                    <a:pt x="2777" y="398"/>
                  </a:lnTo>
                  <a:lnTo>
                    <a:pt x="2693" y="337"/>
                  </a:lnTo>
                  <a:lnTo>
                    <a:pt x="2585" y="280"/>
                  </a:lnTo>
                  <a:lnTo>
                    <a:pt x="2455" y="231"/>
                  </a:lnTo>
                  <a:lnTo>
                    <a:pt x="2304" y="188"/>
                  </a:lnTo>
                  <a:lnTo>
                    <a:pt x="2139" y="151"/>
                  </a:lnTo>
                  <a:lnTo>
                    <a:pt x="1862" y="105"/>
                  </a:lnTo>
                  <a:lnTo>
                    <a:pt x="1457" y="59"/>
                  </a:lnTo>
                  <a:lnTo>
                    <a:pt x="1030" y="28"/>
                  </a:lnTo>
                  <a:lnTo>
                    <a:pt x="601" y="11"/>
                  </a:lnTo>
                  <a:lnTo>
                    <a:pt x="190" y="4"/>
                  </a:lnTo>
                  <a:lnTo>
                    <a:pt x="0" y="4"/>
                  </a:lnTo>
                  <a:lnTo>
                    <a:pt x="0" y="0"/>
                  </a:lnTo>
                  <a:lnTo>
                    <a:pt x="189" y="0"/>
                  </a:lnTo>
                  <a:lnTo>
                    <a:pt x="601" y="7"/>
                  </a:lnTo>
                  <a:lnTo>
                    <a:pt x="1030" y="23"/>
                  </a:lnTo>
                  <a:lnTo>
                    <a:pt x="1460" y="53"/>
                  </a:lnTo>
                  <a:lnTo>
                    <a:pt x="1868" y="99"/>
                  </a:lnTo>
                  <a:lnTo>
                    <a:pt x="2146" y="146"/>
                  </a:lnTo>
                  <a:lnTo>
                    <a:pt x="2314" y="184"/>
                  </a:lnTo>
                  <a:lnTo>
                    <a:pt x="2466" y="227"/>
                  </a:lnTo>
                  <a:lnTo>
                    <a:pt x="2597" y="276"/>
                  </a:lnTo>
                  <a:lnTo>
                    <a:pt x="2706" y="331"/>
                  </a:lnTo>
                  <a:lnTo>
                    <a:pt x="2790" y="394"/>
                  </a:lnTo>
                  <a:lnTo>
                    <a:pt x="2821" y="427"/>
                  </a:lnTo>
                  <a:lnTo>
                    <a:pt x="2841" y="453"/>
                  </a:lnTo>
                  <a:lnTo>
                    <a:pt x="2870" y="504"/>
                  </a:lnTo>
                  <a:lnTo>
                    <a:pt x="2885" y="551"/>
                  </a:lnTo>
                  <a:lnTo>
                    <a:pt x="2886" y="596"/>
                  </a:lnTo>
                  <a:lnTo>
                    <a:pt x="2876" y="640"/>
                  </a:lnTo>
                  <a:lnTo>
                    <a:pt x="2854" y="682"/>
                  </a:lnTo>
                  <a:lnTo>
                    <a:pt x="2823" y="724"/>
                  </a:lnTo>
                  <a:lnTo>
                    <a:pt x="2781" y="763"/>
                  </a:lnTo>
                  <a:lnTo>
                    <a:pt x="2703" y="820"/>
                  </a:lnTo>
                  <a:lnTo>
                    <a:pt x="2571" y="894"/>
                  </a:lnTo>
                  <a:lnTo>
                    <a:pt x="2330" y="997"/>
                  </a:lnTo>
                  <a:lnTo>
                    <a:pt x="1954" y="1136"/>
                  </a:lnTo>
                  <a:lnTo>
                    <a:pt x="1662" y="1244"/>
                  </a:lnTo>
                  <a:lnTo>
                    <a:pt x="1473" y="1319"/>
                  </a:lnTo>
                  <a:lnTo>
                    <a:pt x="1298" y="1399"/>
                  </a:lnTo>
                  <a:lnTo>
                    <a:pt x="1141" y="1486"/>
                  </a:lnTo>
                  <a:lnTo>
                    <a:pt x="1008" y="1579"/>
                  </a:lnTo>
                  <a:lnTo>
                    <a:pt x="930" y="1656"/>
                  </a:lnTo>
                  <a:lnTo>
                    <a:pt x="889" y="1709"/>
                  </a:lnTo>
                  <a:lnTo>
                    <a:pt x="871" y="1736"/>
                  </a:lnTo>
                  <a:lnTo>
                    <a:pt x="854" y="1769"/>
                  </a:lnTo>
                  <a:lnTo>
                    <a:pt x="840" y="1837"/>
                  </a:lnTo>
                  <a:lnTo>
                    <a:pt x="848" y="1900"/>
                  </a:lnTo>
                  <a:lnTo>
                    <a:pt x="880" y="1962"/>
                  </a:lnTo>
                  <a:lnTo>
                    <a:pt x="933" y="2023"/>
                  </a:lnTo>
                  <a:lnTo>
                    <a:pt x="1007" y="2082"/>
                  </a:lnTo>
                  <a:lnTo>
                    <a:pt x="1099" y="2139"/>
                  </a:lnTo>
                  <a:lnTo>
                    <a:pt x="1208" y="2196"/>
                  </a:lnTo>
                  <a:lnTo>
                    <a:pt x="1401" y="2279"/>
                  </a:lnTo>
                  <a:lnTo>
                    <a:pt x="1709" y="2386"/>
                  </a:lnTo>
                  <a:lnTo>
                    <a:pt x="2067" y="2491"/>
                  </a:lnTo>
                  <a:lnTo>
                    <a:pt x="2461" y="2597"/>
                  </a:lnTo>
                  <a:lnTo>
                    <a:pt x="3099" y="2757"/>
                  </a:lnTo>
                  <a:lnTo>
                    <a:pt x="3767" y="2924"/>
                  </a:lnTo>
                  <a:lnTo>
                    <a:pt x="4212" y="3042"/>
                  </a:lnTo>
                  <a:lnTo>
                    <a:pt x="4645" y="3166"/>
                  </a:lnTo>
                  <a:lnTo>
                    <a:pt x="5054" y="3299"/>
                  </a:lnTo>
                  <a:lnTo>
                    <a:pt x="5429" y="3441"/>
                  </a:lnTo>
                  <a:lnTo>
                    <a:pt x="5683" y="3555"/>
                  </a:lnTo>
                  <a:lnTo>
                    <a:pt x="5837" y="3635"/>
                  </a:lnTo>
                  <a:lnTo>
                    <a:pt x="5909" y="3676"/>
                  </a:lnTo>
                  <a:lnTo>
                    <a:pt x="6013" y="3739"/>
                  </a:lnTo>
                  <a:lnTo>
                    <a:pt x="6193" y="3872"/>
                  </a:lnTo>
                  <a:lnTo>
                    <a:pt x="6305" y="3975"/>
                  </a:lnTo>
                  <a:lnTo>
                    <a:pt x="6371" y="4047"/>
                  </a:lnTo>
                  <a:lnTo>
                    <a:pt x="6429" y="4119"/>
                  </a:lnTo>
                  <a:lnTo>
                    <a:pt x="6479" y="4194"/>
                  </a:lnTo>
                  <a:lnTo>
                    <a:pt x="6522" y="4269"/>
                  </a:lnTo>
                  <a:lnTo>
                    <a:pt x="6558" y="4345"/>
                  </a:lnTo>
                  <a:lnTo>
                    <a:pt x="6587" y="4423"/>
                  </a:lnTo>
                  <a:lnTo>
                    <a:pt x="6609" y="4502"/>
                  </a:lnTo>
                  <a:lnTo>
                    <a:pt x="6629" y="4622"/>
                  </a:lnTo>
                  <a:lnTo>
                    <a:pt x="6632" y="4786"/>
                  </a:lnTo>
                  <a:lnTo>
                    <a:pt x="6609" y="4953"/>
                  </a:lnTo>
                  <a:lnTo>
                    <a:pt x="6561" y="5123"/>
                  </a:lnTo>
                  <a:lnTo>
                    <a:pt x="6491" y="5294"/>
                  </a:lnTo>
                  <a:lnTo>
                    <a:pt x="6399" y="5467"/>
                  </a:lnTo>
                  <a:lnTo>
                    <a:pt x="6285" y="5641"/>
                  </a:lnTo>
                  <a:lnTo>
                    <a:pt x="6151" y="5816"/>
                  </a:lnTo>
                  <a:lnTo>
                    <a:pt x="6000" y="5990"/>
                  </a:lnTo>
                  <a:lnTo>
                    <a:pt x="5830" y="6164"/>
                  </a:lnTo>
                  <a:lnTo>
                    <a:pt x="5739" y="6250"/>
                  </a:lnTo>
                  <a:lnTo>
                    <a:pt x="5739" y="625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9">
              <a:extLst>
                <a:ext uri="{FF2B5EF4-FFF2-40B4-BE49-F238E27FC236}">
                  <a16:creationId xmlns:a16="http://schemas.microsoft.com/office/drawing/2014/main" id="{11CB24F8-5C8F-4BDE-989A-24954BBACFA6}"/>
                </a:ext>
              </a:extLst>
            </p:cNvPr>
            <p:cNvSpPr>
              <a:spLocks/>
            </p:cNvSpPr>
            <p:nvPr/>
          </p:nvSpPr>
          <p:spPr bwMode="auto">
            <a:xfrm>
              <a:off x="3756025" y="2003426"/>
              <a:ext cx="4195763" cy="3328988"/>
            </a:xfrm>
            <a:custGeom>
              <a:avLst/>
              <a:gdLst>
                <a:gd name="T0" fmla="*/ 7817 w 7930"/>
                <a:gd name="T1" fmla="*/ 5993 h 6292"/>
                <a:gd name="T2" fmla="*/ 7928 w 7930"/>
                <a:gd name="T3" fmla="*/ 5427 h 6292"/>
                <a:gd name="T4" fmla="*/ 7873 w 7930"/>
                <a:gd name="T5" fmla="*/ 4903 h 6292"/>
                <a:gd name="T6" fmla="*/ 7644 w 7930"/>
                <a:gd name="T7" fmla="*/ 4421 h 6292"/>
                <a:gd name="T8" fmla="*/ 7232 w 7930"/>
                <a:gd name="T9" fmla="*/ 3978 h 6292"/>
                <a:gd name="T10" fmla="*/ 6744 w 7930"/>
                <a:gd name="T11" fmla="*/ 3641 h 6292"/>
                <a:gd name="T12" fmla="*/ 6338 w 7930"/>
                <a:gd name="T13" fmla="*/ 3440 h 6292"/>
                <a:gd name="T14" fmla="*/ 5416 w 7930"/>
                <a:gd name="T15" fmla="*/ 3120 h 6292"/>
                <a:gd name="T16" fmla="*/ 3750 w 7930"/>
                <a:gd name="T17" fmla="*/ 2701 h 6292"/>
                <a:gd name="T18" fmla="*/ 1885 w 7930"/>
                <a:gd name="T19" fmla="*/ 2232 h 6292"/>
                <a:gd name="T20" fmla="*/ 1440 w 7930"/>
                <a:gd name="T21" fmla="*/ 2046 h 6292"/>
                <a:gd name="T22" fmla="*/ 1251 w 7930"/>
                <a:gd name="T23" fmla="*/ 1879 h 6292"/>
                <a:gd name="T24" fmla="*/ 1260 w 7930"/>
                <a:gd name="T25" fmla="*/ 1731 h 6292"/>
                <a:gd name="T26" fmla="*/ 1385 w 7930"/>
                <a:gd name="T27" fmla="*/ 1588 h 6292"/>
                <a:gd name="T28" fmla="*/ 1895 w 7930"/>
                <a:gd name="T29" fmla="*/ 1302 h 6292"/>
                <a:gd name="T30" fmla="*/ 2659 w 7930"/>
                <a:gd name="T31" fmla="*/ 976 h 6292"/>
                <a:gd name="T32" fmla="*/ 2972 w 7930"/>
                <a:gd name="T33" fmla="*/ 767 h 6292"/>
                <a:gd name="T34" fmla="*/ 3040 w 7930"/>
                <a:gd name="T35" fmla="*/ 641 h 6292"/>
                <a:gd name="T36" fmla="*/ 3010 w 7930"/>
                <a:gd name="T37" fmla="*/ 502 h 6292"/>
                <a:gd name="T38" fmla="*/ 2915 w 7930"/>
                <a:gd name="T39" fmla="*/ 393 h 6292"/>
                <a:gd name="T40" fmla="*/ 2553 w 7930"/>
                <a:gd name="T41" fmla="*/ 223 h 6292"/>
                <a:gd name="T42" fmla="*/ 1914 w 7930"/>
                <a:gd name="T43" fmla="*/ 95 h 6292"/>
                <a:gd name="T44" fmla="*/ 598 w 7930"/>
                <a:gd name="T45" fmla="*/ 6 h 6292"/>
                <a:gd name="T46" fmla="*/ 0 w 7930"/>
                <a:gd name="T47" fmla="*/ 6 h 6292"/>
                <a:gd name="T48" fmla="*/ 1037 w 7930"/>
                <a:gd name="T49" fmla="*/ 26 h 6292"/>
                <a:gd name="T50" fmla="*/ 2202 w 7930"/>
                <a:gd name="T51" fmla="*/ 147 h 6292"/>
                <a:gd name="T52" fmla="*/ 2686 w 7930"/>
                <a:gd name="T53" fmla="*/ 278 h 6292"/>
                <a:gd name="T54" fmla="*/ 2938 w 7930"/>
                <a:gd name="T55" fmla="*/ 432 h 6292"/>
                <a:gd name="T56" fmla="*/ 3016 w 7930"/>
                <a:gd name="T57" fmla="*/ 556 h 6292"/>
                <a:gd name="T58" fmla="*/ 3008 w 7930"/>
                <a:gd name="T59" fmla="*/ 688 h 6292"/>
                <a:gd name="T60" fmla="*/ 2886 w 7930"/>
                <a:gd name="T61" fmla="*/ 831 h 6292"/>
                <a:gd name="T62" fmla="*/ 2474 w 7930"/>
                <a:gd name="T63" fmla="*/ 1051 h 6292"/>
                <a:gd name="T64" fmla="*/ 1612 w 7930"/>
                <a:gd name="T65" fmla="*/ 1421 h 6292"/>
                <a:gd name="T66" fmla="*/ 1270 w 7930"/>
                <a:gd name="T67" fmla="*/ 1662 h 6292"/>
                <a:gd name="T68" fmla="*/ 1201 w 7930"/>
                <a:gd name="T69" fmla="*/ 1767 h 6292"/>
                <a:gd name="T70" fmla="*/ 1247 w 7930"/>
                <a:gd name="T71" fmla="*/ 1944 h 6292"/>
                <a:gd name="T72" fmla="*/ 1498 w 7930"/>
                <a:gd name="T73" fmla="*/ 2108 h 6292"/>
                <a:gd name="T74" fmla="*/ 2176 w 7930"/>
                <a:gd name="T75" fmla="*/ 2344 h 6292"/>
                <a:gd name="T76" fmla="*/ 4413 w 7930"/>
                <a:gd name="T77" fmla="*/ 2881 h 6292"/>
                <a:gd name="T78" fmla="*/ 5782 w 7930"/>
                <a:gd name="T79" fmla="*/ 3263 h 6292"/>
                <a:gd name="T80" fmla="*/ 6442 w 7930"/>
                <a:gd name="T81" fmla="*/ 3525 h 6292"/>
                <a:gd name="T82" fmla="*/ 6782 w 7930"/>
                <a:gd name="T83" fmla="*/ 3712 h 6292"/>
                <a:gd name="T84" fmla="*/ 7307 w 7930"/>
                <a:gd name="T85" fmla="*/ 4128 h 6292"/>
                <a:gd name="T86" fmla="*/ 7636 w 7930"/>
                <a:gd name="T87" fmla="*/ 4585 h 6292"/>
                <a:gd name="T88" fmla="*/ 7777 w 7930"/>
                <a:gd name="T89" fmla="*/ 5083 h 6292"/>
                <a:gd name="T90" fmla="*/ 7742 w 7930"/>
                <a:gd name="T91" fmla="*/ 5619 h 6292"/>
                <a:gd name="T92" fmla="*/ 7542 w 7930"/>
                <a:gd name="T93" fmla="*/ 6193 h 6292"/>
                <a:gd name="T94" fmla="*/ 7699 w 7930"/>
                <a:gd name="T95" fmla="*/ 6292 h 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30" h="6292">
                  <a:moveTo>
                    <a:pt x="7699" y="6292"/>
                  </a:moveTo>
                  <a:lnTo>
                    <a:pt x="7744" y="6190"/>
                  </a:lnTo>
                  <a:lnTo>
                    <a:pt x="7817" y="5993"/>
                  </a:lnTo>
                  <a:lnTo>
                    <a:pt x="7872" y="5799"/>
                  </a:lnTo>
                  <a:lnTo>
                    <a:pt x="7909" y="5610"/>
                  </a:lnTo>
                  <a:lnTo>
                    <a:pt x="7928" y="5427"/>
                  </a:lnTo>
                  <a:lnTo>
                    <a:pt x="7930" y="5247"/>
                  </a:lnTo>
                  <a:lnTo>
                    <a:pt x="7911" y="5073"/>
                  </a:lnTo>
                  <a:lnTo>
                    <a:pt x="7873" y="4903"/>
                  </a:lnTo>
                  <a:lnTo>
                    <a:pt x="7817" y="4737"/>
                  </a:lnTo>
                  <a:lnTo>
                    <a:pt x="7741" y="4576"/>
                  </a:lnTo>
                  <a:lnTo>
                    <a:pt x="7644" y="4421"/>
                  </a:lnTo>
                  <a:lnTo>
                    <a:pt x="7528" y="4269"/>
                  </a:lnTo>
                  <a:lnTo>
                    <a:pt x="7391" y="4121"/>
                  </a:lnTo>
                  <a:lnTo>
                    <a:pt x="7232" y="3978"/>
                  </a:lnTo>
                  <a:lnTo>
                    <a:pt x="7054" y="3840"/>
                  </a:lnTo>
                  <a:lnTo>
                    <a:pt x="6854" y="3706"/>
                  </a:lnTo>
                  <a:lnTo>
                    <a:pt x="6744" y="3641"/>
                  </a:lnTo>
                  <a:lnTo>
                    <a:pt x="6672" y="3598"/>
                  </a:lnTo>
                  <a:lnTo>
                    <a:pt x="6512" y="3518"/>
                  </a:lnTo>
                  <a:lnTo>
                    <a:pt x="6338" y="3440"/>
                  </a:lnTo>
                  <a:lnTo>
                    <a:pt x="6151" y="3365"/>
                  </a:lnTo>
                  <a:lnTo>
                    <a:pt x="5851" y="3256"/>
                  </a:lnTo>
                  <a:lnTo>
                    <a:pt x="5416" y="3120"/>
                  </a:lnTo>
                  <a:lnTo>
                    <a:pt x="4954" y="2992"/>
                  </a:lnTo>
                  <a:lnTo>
                    <a:pt x="4476" y="2873"/>
                  </a:lnTo>
                  <a:lnTo>
                    <a:pt x="3750" y="2701"/>
                  </a:lnTo>
                  <a:lnTo>
                    <a:pt x="2830" y="2490"/>
                  </a:lnTo>
                  <a:lnTo>
                    <a:pt x="2228" y="2334"/>
                  </a:lnTo>
                  <a:lnTo>
                    <a:pt x="1885" y="2232"/>
                  </a:lnTo>
                  <a:lnTo>
                    <a:pt x="1669" y="2153"/>
                  </a:lnTo>
                  <a:lnTo>
                    <a:pt x="1545" y="2099"/>
                  </a:lnTo>
                  <a:lnTo>
                    <a:pt x="1440" y="2046"/>
                  </a:lnTo>
                  <a:lnTo>
                    <a:pt x="1355" y="1991"/>
                  </a:lnTo>
                  <a:lnTo>
                    <a:pt x="1292" y="1935"/>
                  </a:lnTo>
                  <a:lnTo>
                    <a:pt x="1251" y="1879"/>
                  </a:lnTo>
                  <a:lnTo>
                    <a:pt x="1234" y="1820"/>
                  </a:lnTo>
                  <a:lnTo>
                    <a:pt x="1244" y="1761"/>
                  </a:lnTo>
                  <a:lnTo>
                    <a:pt x="1260" y="1731"/>
                  </a:lnTo>
                  <a:lnTo>
                    <a:pt x="1275" y="1705"/>
                  </a:lnTo>
                  <a:lnTo>
                    <a:pt x="1313" y="1657"/>
                  </a:lnTo>
                  <a:lnTo>
                    <a:pt x="1385" y="1588"/>
                  </a:lnTo>
                  <a:lnTo>
                    <a:pt x="1506" y="1500"/>
                  </a:lnTo>
                  <a:lnTo>
                    <a:pt x="1650" y="1418"/>
                  </a:lnTo>
                  <a:lnTo>
                    <a:pt x="1895" y="1302"/>
                  </a:lnTo>
                  <a:lnTo>
                    <a:pt x="2248" y="1156"/>
                  </a:lnTo>
                  <a:lnTo>
                    <a:pt x="2503" y="1048"/>
                  </a:lnTo>
                  <a:lnTo>
                    <a:pt x="2659" y="976"/>
                  </a:lnTo>
                  <a:lnTo>
                    <a:pt x="2795" y="903"/>
                  </a:lnTo>
                  <a:lnTo>
                    <a:pt x="2908" y="826"/>
                  </a:lnTo>
                  <a:lnTo>
                    <a:pt x="2972" y="767"/>
                  </a:lnTo>
                  <a:lnTo>
                    <a:pt x="3004" y="727"/>
                  </a:lnTo>
                  <a:lnTo>
                    <a:pt x="3027" y="684"/>
                  </a:lnTo>
                  <a:lnTo>
                    <a:pt x="3040" y="641"/>
                  </a:lnTo>
                  <a:lnTo>
                    <a:pt x="3042" y="596"/>
                  </a:lnTo>
                  <a:lnTo>
                    <a:pt x="3033" y="550"/>
                  </a:lnTo>
                  <a:lnTo>
                    <a:pt x="3010" y="502"/>
                  </a:lnTo>
                  <a:lnTo>
                    <a:pt x="2975" y="453"/>
                  </a:lnTo>
                  <a:lnTo>
                    <a:pt x="2952" y="428"/>
                  </a:lnTo>
                  <a:lnTo>
                    <a:pt x="2915" y="393"/>
                  </a:lnTo>
                  <a:lnTo>
                    <a:pt x="2820" y="330"/>
                  </a:lnTo>
                  <a:lnTo>
                    <a:pt x="2697" y="272"/>
                  </a:lnTo>
                  <a:lnTo>
                    <a:pt x="2553" y="223"/>
                  </a:lnTo>
                  <a:lnTo>
                    <a:pt x="2389" y="178"/>
                  </a:lnTo>
                  <a:lnTo>
                    <a:pt x="2209" y="141"/>
                  </a:lnTo>
                  <a:lnTo>
                    <a:pt x="1914" y="95"/>
                  </a:lnTo>
                  <a:lnTo>
                    <a:pt x="1483" y="49"/>
                  </a:lnTo>
                  <a:lnTo>
                    <a:pt x="1038" y="21"/>
                  </a:lnTo>
                  <a:lnTo>
                    <a:pt x="598" y="6"/>
                  </a:lnTo>
                  <a:lnTo>
                    <a:pt x="186" y="0"/>
                  </a:lnTo>
                  <a:lnTo>
                    <a:pt x="0" y="1"/>
                  </a:lnTo>
                  <a:lnTo>
                    <a:pt x="0" y="6"/>
                  </a:lnTo>
                  <a:lnTo>
                    <a:pt x="186" y="6"/>
                  </a:lnTo>
                  <a:lnTo>
                    <a:pt x="598" y="10"/>
                  </a:lnTo>
                  <a:lnTo>
                    <a:pt x="1037" y="26"/>
                  </a:lnTo>
                  <a:lnTo>
                    <a:pt x="1482" y="55"/>
                  </a:lnTo>
                  <a:lnTo>
                    <a:pt x="1908" y="99"/>
                  </a:lnTo>
                  <a:lnTo>
                    <a:pt x="2202" y="147"/>
                  </a:lnTo>
                  <a:lnTo>
                    <a:pt x="2382" y="184"/>
                  </a:lnTo>
                  <a:lnTo>
                    <a:pt x="2543" y="227"/>
                  </a:lnTo>
                  <a:lnTo>
                    <a:pt x="2686" y="278"/>
                  </a:lnTo>
                  <a:lnTo>
                    <a:pt x="2807" y="334"/>
                  </a:lnTo>
                  <a:lnTo>
                    <a:pt x="2902" y="397"/>
                  </a:lnTo>
                  <a:lnTo>
                    <a:pt x="2938" y="432"/>
                  </a:lnTo>
                  <a:lnTo>
                    <a:pt x="2961" y="458"/>
                  </a:lnTo>
                  <a:lnTo>
                    <a:pt x="2994" y="507"/>
                  </a:lnTo>
                  <a:lnTo>
                    <a:pt x="3016" y="556"/>
                  </a:lnTo>
                  <a:lnTo>
                    <a:pt x="3024" y="602"/>
                  </a:lnTo>
                  <a:lnTo>
                    <a:pt x="3021" y="645"/>
                  </a:lnTo>
                  <a:lnTo>
                    <a:pt x="3008" y="688"/>
                  </a:lnTo>
                  <a:lnTo>
                    <a:pt x="2984" y="731"/>
                  </a:lnTo>
                  <a:lnTo>
                    <a:pt x="2951" y="772"/>
                  </a:lnTo>
                  <a:lnTo>
                    <a:pt x="2886" y="831"/>
                  </a:lnTo>
                  <a:lnTo>
                    <a:pt x="2771" y="907"/>
                  </a:lnTo>
                  <a:lnTo>
                    <a:pt x="2631" y="980"/>
                  </a:lnTo>
                  <a:lnTo>
                    <a:pt x="2474" y="1051"/>
                  </a:lnTo>
                  <a:lnTo>
                    <a:pt x="2215" y="1159"/>
                  </a:lnTo>
                  <a:lnTo>
                    <a:pt x="1858" y="1304"/>
                  </a:lnTo>
                  <a:lnTo>
                    <a:pt x="1612" y="1421"/>
                  </a:lnTo>
                  <a:lnTo>
                    <a:pt x="1466" y="1503"/>
                  </a:lnTo>
                  <a:lnTo>
                    <a:pt x="1344" y="1591"/>
                  </a:lnTo>
                  <a:lnTo>
                    <a:pt x="1270" y="1662"/>
                  </a:lnTo>
                  <a:lnTo>
                    <a:pt x="1233" y="1711"/>
                  </a:lnTo>
                  <a:lnTo>
                    <a:pt x="1217" y="1735"/>
                  </a:lnTo>
                  <a:lnTo>
                    <a:pt x="1201" y="1767"/>
                  </a:lnTo>
                  <a:lnTo>
                    <a:pt x="1191" y="1827"/>
                  </a:lnTo>
                  <a:lnTo>
                    <a:pt x="1207" y="1886"/>
                  </a:lnTo>
                  <a:lnTo>
                    <a:pt x="1247" y="1944"/>
                  </a:lnTo>
                  <a:lnTo>
                    <a:pt x="1309" y="2000"/>
                  </a:lnTo>
                  <a:lnTo>
                    <a:pt x="1394" y="2055"/>
                  </a:lnTo>
                  <a:lnTo>
                    <a:pt x="1498" y="2108"/>
                  </a:lnTo>
                  <a:lnTo>
                    <a:pt x="1622" y="2161"/>
                  </a:lnTo>
                  <a:lnTo>
                    <a:pt x="1835" y="2240"/>
                  </a:lnTo>
                  <a:lnTo>
                    <a:pt x="2176" y="2344"/>
                  </a:lnTo>
                  <a:lnTo>
                    <a:pt x="2775" y="2500"/>
                  </a:lnTo>
                  <a:lnTo>
                    <a:pt x="3691" y="2711"/>
                  </a:lnTo>
                  <a:lnTo>
                    <a:pt x="4413" y="2881"/>
                  </a:lnTo>
                  <a:lnTo>
                    <a:pt x="4889" y="3001"/>
                  </a:lnTo>
                  <a:lnTo>
                    <a:pt x="5349" y="3127"/>
                  </a:lnTo>
                  <a:lnTo>
                    <a:pt x="5782" y="3263"/>
                  </a:lnTo>
                  <a:lnTo>
                    <a:pt x="6082" y="3371"/>
                  </a:lnTo>
                  <a:lnTo>
                    <a:pt x="6268" y="3447"/>
                  </a:lnTo>
                  <a:lnTo>
                    <a:pt x="6442" y="3525"/>
                  </a:lnTo>
                  <a:lnTo>
                    <a:pt x="6600" y="3605"/>
                  </a:lnTo>
                  <a:lnTo>
                    <a:pt x="6674" y="3647"/>
                  </a:lnTo>
                  <a:lnTo>
                    <a:pt x="6782" y="3712"/>
                  </a:lnTo>
                  <a:lnTo>
                    <a:pt x="6979" y="3846"/>
                  </a:lnTo>
                  <a:lnTo>
                    <a:pt x="7155" y="3984"/>
                  </a:lnTo>
                  <a:lnTo>
                    <a:pt x="7307" y="4128"/>
                  </a:lnTo>
                  <a:lnTo>
                    <a:pt x="7438" y="4275"/>
                  </a:lnTo>
                  <a:lnTo>
                    <a:pt x="7546" y="4428"/>
                  </a:lnTo>
                  <a:lnTo>
                    <a:pt x="7636" y="4585"/>
                  </a:lnTo>
                  <a:lnTo>
                    <a:pt x="7702" y="4746"/>
                  </a:lnTo>
                  <a:lnTo>
                    <a:pt x="7749" y="4912"/>
                  </a:lnTo>
                  <a:lnTo>
                    <a:pt x="7777" y="5083"/>
                  </a:lnTo>
                  <a:lnTo>
                    <a:pt x="7784" y="5257"/>
                  </a:lnTo>
                  <a:lnTo>
                    <a:pt x="7773" y="5436"/>
                  </a:lnTo>
                  <a:lnTo>
                    <a:pt x="7742" y="5619"/>
                  </a:lnTo>
                  <a:lnTo>
                    <a:pt x="7693" y="5806"/>
                  </a:lnTo>
                  <a:lnTo>
                    <a:pt x="7626" y="5997"/>
                  </a:lnTo>
                  <a:lnTo>
                    <a:pt x="7542" y="6193"/>
                  </a:lnTo>
                  <a:lnTo>
                    <a:pt x="7493" y="6292"/>
                  </a:lnTo>
                  <a:lnTo>
                    <a:pt x="7699" y="6292"/>
                  </a:lnTo>
                  <a:lnTo>
                    <a:pt x="7699" y="629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CEE93A63-9B6F-424D-B713-BA4B1FC3FCE0}"/>
              </a:ext>
            </a:extLst>
          </p:cNvPr>
          <p:cNvGrpSpPr/>
          <p:nvPr/>
        </p:nvGrpSpPr>
        <p:grpSpPr>
          <a:xfrm>
            <a:off x="2070411" y="2615140"/>
            <a:ext cx="2488105" cy="3112347"/>
            <a:chOff x="7423151" y="2651124"/>
            <a:chExt cx="2788288" cy="3802211"/>
          </a:xfrm>
          <a:effectLst>
            <a:outerShdw blurRad="127000" dir="13500000" sy="23000" kx="1200000" algn="br" rotWithShape="0">
              <a:prstClr val="black">
                <a:alpha val="15000"/>
              </a:prstClr>
            </a:outerShdw>
          </a:effectLst>
        </p:grpSpPr>
        <p:sp>
          <p:nvSpPr>
            <p:cNvPr id="27" name="Freeform 1004">
              <a:extLst>
                <a:ext uri="{FF2B5EF4-FFF2-40B4-BE49-F238E27FC236}">
                  <a16:creationId xmlns:a16="http://schemas.microsoft.com/office/drawing/2014/main" id="{17C9A0B3-772E-4712-9FD1-FAE6A0A61CA0}"/>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D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005">
              <a:extLst>
                <a:ext uri="{FF2B5EF4-FFF2-40B4-BE49-F238E27FC236}">
                  <a16:creationId xmlns:a16="http://schemas.microsoft.com/office/drawing/2014/main" id="{5F1855C6-31AF-4F1E-A5AD-266861F441B5}"/>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006">
              <a:extLst>
                <a:ext uri="{FF2B5EF4-FFF2-40B4-BE49-F238E27FC236}">
                  <a16:creationId xmlns:a16="http://schemas.microsoft.com/office/drawing/2014/main" id="{21754662-3BB6-4B1E-A0E3-058AB58DB129}"/>
                </a:ext>
              </a:extLst>
            </p:cNvPr>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D3E50"/>
                  </a:solidFill>
                  <a:effectLst/>
                  <a:uLnTx/>
                  <a:uFillTx/>
                  <a:latin typeface="Open Sans" panose="020B0606030504020204" pitchFamily="34" charset="0"/>
                  <a:ea typeface="Open Sans" panose="020B0606030504020204" pitchFamily="34" charset="0"/>
                  <a:cs typeface="Open Sans" panose="020B0606030504020204" pitchFamily="34" charset="0"/>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E50"/>
                  </a:solidFill>
                  <a:effectLst/>
                  <a:uLnTx/>
                  <a:uFillTx/>
                  <a:latin typeface="Open Sans" panose="020B0606030504020204" pitchFamily="34" charset="0"/>
                  <a:ea typeface="Open Sans" panose="020B0606030504020204" pitchFamily="34" charset="0"/>
                  <a:cs typeface="Open Sans" panose="020B0606030504020204" pitchFamily="34" charset="0"/>
                </a:rPr>
                <a:t>STAKEHOLDER CONSULTATION- available evidences on WASH in health facilities</a:t>
              </a:r>
            </a:p>
          </p:txBody>
        </p:sp>
      </p:grpSp>
      <p:grpSp>
        <p:nvGrpSpPr>
          <p:cNvPr id="30" name="Group 29">
            <a:extLst>
              <a:ext uri="{FF2B5EF4-FFF2-40B4-BE49-F238E27FC236}">
                <a16:creationId xmlns:a16="http://schemas.microsoft.com/office/drawing/2014/main" id="{D78F7CE7-7B80-494F-9CF9-7DE8388C98E7}"/>
              </a:ext>
            </a:extLst>
          </p:cNvPr>
          <p:cNvGrpSpPr/>
          <p:nvPr/>
        </p:nvGrpSpPr>
        <p:grpSpPr>
          <a:xfrm>
            <a:off x="4222245" y="2149847"/>
            <a:ext cx="1923586" cy="2242757"/>
            <a:chOff x="7423151" y="2651124"/>
            <a:chExt cx="2788288" cy="3802211"/>
          </a:xfrm>
          <a:effectLst>
            <a:outerShdw blurRad="127000" dir="13500000" sy="23000" kx="1200000" algn="br" rotWithShape="0">
              <a:prstClr val="black">
                <a:alpha val="15000"/>
              </a:prstClr>
            </a:outerShdw>
          </a:effectLst>
        </p:grpSpPr>
        <p:sp>
          <p:nvSpPr>
            <p:cNvPr id="31" name="Freeform 1004">
              <a:extLst>
                <a:ext uri="{FF2B5EF4-FFF2-40B4-BE49-F238E27FC236}">
                  <a16:creationId xmlns:a16="http://schemas.microsoft.com/office/drawing/2014/main" id="{0D4976A5-4EE2-4B52-8AE8-3D11427293F5}"/>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8D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005">
              <a:extLst>
                <a:ext uri="{FF2B5EF4-FFF2-40B4-BE49-F238E27FC236}">
                  <a16:creationId xmlns:a16="http://schemas.microsoft.com/office/drawing/2014/main" id="{465128F1-8422-410E-AFE4-6A069EBAD67D}"/>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006">
              <a:extLst>
                <a:ext uri="{FF2B5EF4-FFF2-40B4-BE49-F238E27FC236}">
                  <a16:creationId xmlns:a16="http://schemas.microsoft.com/office/drawing/2014/main" id="{B087C198-35E8-4F92-BE8D-DFA8374E737D}"/>
                </a:ext>
              </a:extLst>
            </p:cNvPr>
            <p:cNvSpPr>
              <a:spLocks/>
            </p:cNvSpPr>
            <p:nvPr/>
          </p:nvSpPr>
          <p:spPr bwMode="auto">
            <a:xfrm>
              <a:off x="7668708" y="2824141"/>
              <a:ext cx="2386304" cy="23697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D44AD"/>
                  </a:solidFill>
                  <a:effectLst/>
                  <a:uLnTx/>
                  <a:uFillTx/>
                  <a:latin typeface="Open Sans" panose="020B0606030504020204" pitchFamily="34" charset="0"/>
                  <a:ea typeface="Open Sans" panose="020B0606030504020204" pitchFamily="34" charset="0"/>
                  <a:cs typeface="Open Sans" panose="020B0606030504020204" pitchFamily="34" charset="0"/>
                </a:rPr>
                <a:t>2020-21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D44AD"/>
                  </a:solidFill>
                  <a:effectLst/>
                  <a:uLnTx/>
                  <a:uFillTx/>
                  <a:latin typeface="Open Sans" panose="020B0606030504020204" pitchFamily="34" charset="0"/>
                  <a:ea typeface="Open Sans" panose="020B0606030504020204" pitchFamily="34" charset="0"/>
                  <a:cs typeface="Open Sans" panose="020B0606030504020204" pitchFamily="34" charset="0"/>
                </a:rPr>
                <a:t>SCOPING STUDY- WASHFIT Introduction,  Benchmarking, &amp; BOTTLENECK ANALYSIS</a:t>
              </a:r>
              <a:endParaRPr kumimoji="0" lang="en-US" sz="1400" b="1" i="0" u="none" strike="noStrike" kern="1200" cap="none" spc="0" normalizeH="0" baseline="0" noProof="0" dirty="0">
                <a:ln>
                  <a:noFill/>
                </a:ln>
                <a:solidFill>
                  <a:srgbClr val="8D44A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C18E7D78-3A15-48D2-B852-81EB4CCBB892}"/>
              </a:ext>
            </a:extLst>
          </p:cNvPr>
          <p:cNvGrpSpPr/>
          <p:nvPr/>
        </p:nvGrpSpPr>
        <p:grpSpPr>
          <a:xfrm>
            <a:off x="6072957" y="1831148"/>
            <a:ext cx="1791885" cy="2204246"/>
            <a:chOff x="7423151" y="2651124"/>
            <a:chExt cx="2788288" cy="3802211"/>
          </a:xfrm>
          <a:effectLst>
            <a:outerShdw blurRad="127000" dir="13500000" sy="23000" kx="1200000" algn="br" rotWithShape="0">
              <a:prstClr val="black">
                <a:alpha val="15000"/>
              </a:prstClr>
            </a:outerShdw>
          </a:effectLst>
        </p:grpSpPr>
        <p:sp>
          <p:nvSpPr>
            <p:cNvPr id="35" name="Freeform 1004">
              <a:extLst>
                <a:ext uri="{FF2B5EF4-FFF2-40B4-BE49-F238E27FC236}">
                  <a16:creationId xmlns:a16="http://schemas.microsoft.com/office/drawing/2014/main" id="{71F17F97-4063-4A77-95D1-1D4B52A338C3}"/>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97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005">
              <a:extLst>
                <a:ext uri="{FF2B5EF4-FFF2-40B4-BE49-F238E27FC236}">
                  <a16:creationId xmlns:a16="http://schemas.microsoft.com/office/drawing/2014/main" id="{A31FBD0D-547D-4C2F-B6DA-349374BBF286}"/>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006">
              <a:extLst>
                <a:ext uri="{FF2B5EF4-FFF2-40B4-BE49-F238E27FC236}">
                  <a16:creationId xmlns:a16="http://schemas.microsoft.com/office/drawing/2014/main" id="{5388C23C-0376-4835-BA9D-12B9CC47596C}"/>
                </a:ext>
              </a:extLst>
            </p:cNvPr>
            <p:cNvSpPr>
              <a:spLocks/>
            </p:cNvSpPr>
            <p:nvPr/>
          </p:nvSpPr>
          <p:spPr bwMode="auto">
            <a:xfrm>
              <a:off x="7469932" y="2694412"/>
              <a:ext cx="2638940" cy="28188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7FB8"/>
                  </a:solidFill>
                  <a:effectLst/>
                  <a:uLnTx/>
                  <a:uFillTx/>
                  <a:latin typeface="Open Sans" panose="020B0606030504020204" pitchFamily="34" charset="0"/>
                  <a:ea typeface="Open Sans" panose="020B0606030504020204" pitchFamily="34" charset="0"/>
                  <a:cs typeface="Open Sans" panose="020B0606030504020204" pitchFamily="34"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7FB8"/>
                  </a:solidFill>
                  <a:effectLst/>
                  <a:uLnTx/>
                  <a:uFillTx/>
                  <a:latin typeface="Open Sans" panose="020B0606030504020204" pitchFamily="34" charset="0"/>
                  <a:ea typeface="Open Sans" panose="020B0606030504020204" pitchFamily="34" charset="0"/>
                  <a:cs typeface="Open Sans" panose="020B0606030504020204" pitchFamily="34" charset="0"/>
                </a:rPr>
                <a:t>SYSTEM STRENGTHENING-</a:t>
              </a:r>
              <a:r>
                <a:rPr kumimoji="0" lang="en-US" sz="950" b="1" i="0" u="none" strike="noStrike" kern="1200" cap="none" spc="0" normalizeH="0" baseline="0" noProof="0" dirty="0">
                  <a:ln>
                    <a:noFill/>
                  </a:ln>
                  <a:solidFill>
                    <a:srgbClr val="297FB8"/>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1" i="0" u="none" strike="noStrike" kern="1200" cap="none" spc="0" normalizeH="0" baseline="0" noProof="0" dirty="0">
                  <a:ln>
                    <a:noFill/>
                  </a:ln>
                  <a:solidFill>
                    <a:srgbClr val="297FB8"/>
                  </a:solidFill>
                  <a:effectLst/>
                  <a:uLnTx/>
                  <a:uFillTx/>
                  <a:latin typeface="Open Sans" panose="020B0606030504020204" pitchFamily="34" charset="0"/>
                  <a:ea typeface="Open Sans" panose="020B0606030504020204" pitchFamily="34" charset="0"/>
                  <a:cs typeface="Open Sans" panose="020B0606030504020204" pitchFamily="34" charset="0"/>
                </a:rPr>
                <a:t>Developing standards, training manuals &amp; Strategies for WASH&amp;IPC in health facilities</a:t>
              </a:r>
            </a:p>
          </p:txBody>
        </p:sp>
      </p:grpSp>
      <p:grpSp>
        <p:nvGrpSpPr>
          <p:cNvPr id="38" name="Group 37">
            <a:extLst>
              <a:ext uri="{FF2B5EF4-FFF2-40B4-BE49-F238E27FC236}">
                <a16:creationId xmlns:a16="http://schemas.microsoft.com/office/drawing/2014/main" id="{36886B02-8E55-4AA5-A690-20ABF5FBA925}"/>
              </a:ext>
            </a:extLst>
          </p:cNvPr>
          <p:cNvGrpSpPr/>
          <p:nvPr/>
        </p:nvGrpSpPr>
        <p:grpSpPr>
          <a:xfrm>
            <a:off x="8583239" y="1110863"/>
            <a:ext cx="1643091" cy="1851768"/>
            <a:chOff x="7423151" y="2651124"/>
            <a:chExt cx="2788288" cy="3802211"/>
          </a:xfrm>
          <a:effectLst>
            <a:outerShdw blurRad="127000" dir="13500000" sy="23000" kx="1200000" algn="br" rotWithShape="0">
              <a:prstClr val="black">
                <a:alpha val="15000"/>
              </a:prstClr>
            </a:outerShdw>
          </a:effectLst>
        </p:grpSpPr>
        <p:sp>
          <p:nvSpPr>
            <p:cNvPr id="39" name="Freeform 1004">
              <a:extLst>
                <a:ext uri="{FF2B5EF4-FFF2-40B4-BE49-F238E27FC236}">
                  <a16:creationId xmlns:a16="http://schemas.microsoft.com/office/drawing/2014/main" id="{5F1AA4CE-6D3F-4818-938A-7D97671D1F6E}"/>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7A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005">
              <a:extLst>
                <a:ext uri="{FF2B5EF4-FFF2-40B4-BE49-F238E27FC236}">
                  <a16:creationId xmlns:a16="http://schemas.microsoft.com/office/drawing/2014/main" id="{74879FBF-62C5-4D62-89BB-8D0000729A48}"/>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06">
              <a:extLst>
                <a:ext uri="{FF2B5EF4-FFF2-40B4-BE49-F238E27FC236}">
                  <a16:creationId xmlns:a16="http://schemas.microsoft.com/office/drawing/2014/main" id="{1E887921-CD4F-4F46-8EE1-49A46A82F8F1}"/>
                </a:ext>
              </a:extLst>
            </p:cNvPr>
            <p:cNvSpPr>
              <a:spLocks/>
            </p:cNvSpPr>
            <p:nvPr/>
          </p:nvSpPr>
          <p:spPr bwMode="auto">
            <a:xfrm>
              <a:off x="7593861" y="2904603"/>
              <a:ext cx="2481251" cy="26526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AE61"/>
                  </a:solidFill>
                  <a:effectLst/>
                  <a:uLnTx/>
                  <a:uFillTx/>
                  <a:latin typeface="Open Sans" panose="020B0606030504020204" pitchFamily="34" charset="0"/>
                  <a:ea typeface="Open Sans" panose="020B0606030504020204" pitchFamily="34" charset="0"/>
                  <a:cs typeface="Open Sans" panose="020B0606030504020204" pitchFamily="34" charset="0"/>
                </a:rPr>
                <a:t>2024</a:t>
              </a:r>
              <a:r>
                <a:rPr kumimoji="0" lang="en-US" sz="1050" b="1" i="0" u="none" strike="noStrike" kern="1200" cap="none" spc="0" normalizeH="0" baseline="0" noProof="0" dirty="0">
                  <a:ln>
                    <a:noFill/>
                  </a:ln>
                  <a:solidFill>
                    <a:srgbClr val="27AE61"/>
                  </a:solidFill>
                  <a:effectLst/>
                  <a:uLnTx/>
                  <a:uFillTx/>
                  <a:latin typeface="Open Sans" panose="020B0606030504020204" pitchFamily="34" charset="0"/>
                  <a:ea typeface="Open Sans" panose="020B0606030504020204" pitchFamily="34" charset="0"/>
                  <a:cs typeface="Open Sans" panose="020B0606030504020204" pitchFamily="34" charset="0"/>
                </a:rPr>
                <a:t> Developing of scalable model to improve and maintain infrastructure  </a:t>
              </a:r>
            </a:p>
          </p:txBody>
        </p:sp>
      </p:grpSp>
      <p:grpSp>
        <p:nvGrpSpPr>
          <p:cNvPr id="42" name="Group 41">
            <a:extLst>
              <a:ext uri="{FF2B5EF4-FFF2-40B4-BE49-F238E27FC236}">
                <a16:creationId xmlns:a16="http://schemas.microsoft.com/office/drawing/2014/main" id="{C52FBFF8-1B73-472A-A103-91417E75C6B0}"/>
              </a:ext>
            </a:extLst>
          </p:cNvPr>
          <p:cNvGrpSpPr/>
          <p:nvPr/>
        </p:nvGrpSpPr>
        <p:grpSpPr>
          <a:xfrm>
            <a:off x="7800494" y="2158282"/>
            <a:ext cx="1343770" cy="1549978"/>
            <a:chOff x="7423151" y="2651124"/>
            <a:chExt cx="2788288" cy="3802211"/>
          </a:xfrm>
          <a:effectLst>
            <a:outerShdw blurRad="127000" dir="13500000" sy="23000" kx="1200000" algn="br" rotWithShape="0">
              <a:prstClr val="black">
                <a:alpha val="15000"/>
              </a:prstClr>
            </a:outerShdw>
          </a:effectLst>
        </p:grpSpPr>
        <p:sp>
          <p:nvSpPr>
            <p:cNvPr id="43" name="Freeform 1004">
              <a:extLst>
                <a:ext uri="{FF2B5EF4-FFF2-40B4-BE49-F238E27FC236}">
                  <a16:creationId xmlns:a16="http://schemas.microsoft.com/office/drawing/2014/main" id="{8494FA18-6732-415D-B9C0-5B86E5ADEB3A}"/>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E84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05">
              <a:extLst>
                <a:ext uri="{FF2B5EF4-FFF2-40B4-BE49-F238E27FC236}">
                  <a16:creationId xmlns:a16="http://schemas.microsoft.com/office/drawing/2014/main" id="{F455051B-746A-499E-98A9-462565801C16}"/>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006">
              <a:extLst>
                <a:ext uri="{FF2B5EF4-FFF2-40B4-BE49-F238E27FC236}">
                  <a16:creationId xmlns:a16="http://schemas.microsoft.com/office/drawing/2014/main" id="{CA414060-3124-48D0-B072-5E2B42F6DE84}"/>
                </a:ext>
              </a:extLst>
            </p:cNvPr>
            <p:cNvSpPr>
              <a:spLocks/>
            </p:cNvSpPr>
            <p:nvPr/>
          </p:nvSpPr>
          <p:spPr bwMode="auto">
            <a:xfrm>
              <a:off x="7546531" y="2904605"/>
              <a:ext cx="2516502" cy="27698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C3D"/>
                  </a:solidFill>
                  <a:effectLst/>
                  <a:uLnTx/>
                  <a:uFillTx/>
                  <a:latin typeface="Open Sans" panose="020B0606030504020204" pitchFamily="34" charset="0"/>
                  <a:ea typeface="Open Sans" panose="020B0606030504020204" pitchFamily="34" charset="0"/>
                  <a:cs typeface="Open Sans" panose="020B0606030504020204" pitchFamily="34" charset="0"/>
                </a:rPr>
                <a:t>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84C3D"/>
                  </a:solidFill>
                  <a:effectLst/>
                  <a:uLnTx/>
                  <a:uFillTx/>
                  <a:latin typeface="Open Sans" panose="020B0606030504020204" pitchFamily="34" charset="0"/>
                  <a:ea typeface="Open Sans" panose="020B0606030504020204" pitchFamily="34" charset="0"/>
                  <a:cs typeface="Open Sans" panose="020B0606030504020204" pitchFamily="34" charset="0"/>
                </a:rPr>
                <a:t>Monitoring &amp; quality assurance framework and health workforce development </a:t>
              </a:r>
              <a:endParaRPr kumimoji="0" lang="en-US" sz="1050" b="1" i="0" u="none" strike="noStrike" kern="1200" cap="none" spc="0" normalizeH="0" baseline="0" noProof="0" dirty="0">
                <a:ln>
                  <a:noFill/>
                </a:ln>
                <a:solidFill>
                  <a:srgbClr val="E84C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 name="Group 2">
            <a:extLst>
              <a:ext uri="{FF2B5EF4-FFF2-40B4-BE49-F238E27FC236}">
                <a16:creationId xmlns:a16="http://schemas.microsoft.com/office/drawing/2014/main" id="{A8FE07DA-9987-4971-BCE9-C5A78C7BDD69}"/>
              </a:ext>
            </a:extLst>
          </p:cNvPr>
          <p:cNvGrpSpPr/>
          <p:nvPr/>
        </p:nvGrpSpPr>
        <p:grpSpPr>
          <a:xfrm>
            <a:off x="7798928" y="4332051"/>
            <a:ext cx="3299691" cy="1354534"/>
            <a:chOff x="8252622" y="4486860"/>
            <a:chExt cx="3299691" cy="1354534"/>
          </a:xfrm>
        </p:grpSpPr>
        <p:sp>
          <p:nvSpPr>
            <p:cNvPr id="4" name="Double Wave 3">
              <a:extLst>
                <a:ext uri="{FF2B5EF4-FFF2-40B4-BE49-F238E27FC236}">
                  <a16:creationId xmlns:a16="http://schemas.microsoft.com/office/drawing/2014/main" id="{75EAE313-3702-470D-BCCC-DADCF339393D}"/>
                </a:ext>
              </a:extLst>
            </p:cNvPr>
            <p:cNvSpPr/>
            <p:nvPr/>
          </p:nvSpPr>
          <p:spPr>
            <a:xfrm>
              <a:off x="8252622" y="4486860"/>
              <a:ext cx="3299691" cy="1354534"/>
            </a:xfrm>
            <a:prstGeom prst="doubleWav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itle 1">
              <a:extLst>
                <a:ext uri="{FF2B5EF4-FFF2-40B4-BE49-F238E27FC236}">
                  <a16:creationId xmlns:a16="http://schemas.microsoft.com/office/drawing/2014/main" id="{55D993B0-7A99-49EC-BE70-B96C62792614}"/>
                </a:ext>
              </a:extLst>
            </p:cNvPr>
            <p:cNvSpPr txBox="1">
              <a:spLocks/>
            </p:cNvSpPr>
            <p:nvPr/>
          </p:nvSpPr>
          <p:spPr>
            <a:xfrm>
              <a:off x="8413404" y="4585259"/>
              <a:ext cx="2978125" cy="113235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TO ACHIEVE UNIVERSAL ACCESS TO QUALITY CARE SERVICES </a:t>
              </a:r>
              <a:endParaRPr kumimoji="0" lang="en-US" sz="18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sp>
        <p:nvSpPr>
          <p:cNvPr id="47" name="Title 1">
            <a:extLst>
              <a:ext uri="{FF2B5EF4-FFF2-40B4-BE49-F238E27FC236}">
                <a16:creationId xmlns:a16="http://schemas.microsoft.com/office/drawing/2014/main" id="{CBF01F5A-2C6C-431A-AEC6-1A1113CCEE20}"/>
              </a:ext>
            </a:extLst>
          </p:cNvPr>
          <p:cNvSpPr txBox="1">
            <a:spLocks/>
          </p:cNvSpPr>
          <p:nvPr/>
        </p:nvSpPr>
        <p:spPr>
          <a:xfrm>
            <a:off x="0" y="64655"/>
            <a:ext cx="12192000" cy="1077896"/>
          </a:xfrm>
          <a:prstGeom prst="rect">
            <a:avLst/>
          </a:prstGeom>
          <a:solidFill>
            <a:schemeClr val="bg2">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	JOURNEY OF WASH &amp; IPC IN PAKISTAN </a:t>
            </a:r>
          </a:p>
        </p:txBody>
      </p:sp>
      <p:pic>
        <p:nvPicPr>
          <p:cNvPr id="48" name="Picture 2">
            <a:extLst>
              <a:ext uri="{FF2B5EF4-FFF2-40B4-BE49-F238E27FC236}">
                <a16:creationId xmlns:a16="http://schemas.microsoft.com/office/drawing/2014/main" id="{A415C977-D967-4037-8208-98467D770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4915" y="377924"/>
            <a:ext cx="2661325" cy="35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B82726B5-B1D2-4539-B86D-0A25AE8B6D6D}"/>
              </a:ext>
            </a:extLst>
          </p:cNvPr>
          <p:cNvSpPr txBox="1">
            <a:spLocks/>
          </p:cNvSpPr>
          <p:nvPr/>
        </p:nvSpPr>
        <p:spPr>
          <a:xfrm>
            <a:off x="0" y="133979"/>
            <a:ext cx="12192000" cy="1008384"/>
          </a:xfrm>
          <a:prstGeom prst="rect">
            <a:avLst/>
          </a:prstGeom>
          <a:solidFill>
            <a:srgbClr val="00B0F0">
              <a:alpha val="67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WASH data for policies, strategies, standards</a:t>
            </a:r>
          </a:p>
        </p:txBody>
      </p:sp>
      <p:pic>
        <p:nvPicPr>
          <p:cNvPr id="11" name="Picture 10" descr="Logo, company name&#10;&#10;Description automatically generated">
            <a:extLst>
              <a:ext uri="{FF2B5EF4-FFF2-40B4-BE49-F238E27FC236}">
                <a16:creationId xmlns:a16="http://schemas.microsoft.com/office/drawing/2014/main" id="{38F4A66B-065F-4895-A93E-ED9680A22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2471" y="5838825"/>
            <a:ext cx="1810659" cy="1280136"/>
          </a:xfrm>
          <a:prstGeom prst="rect">
            <a:avLst/>
          </a:prstGeom>
        </p:spPr>
      </p:pic>
      <p:grpSp>
        <p:nvGrpSpPr>
          <p:cNvPr id="57" name="Group 56">
            <a:extLst>
              <a:ext uri="{FF2B5EF4-FFF2-40B4-BE49-F238E27FC236}">
                <a16:creationId xmlns:a16="http://schemas.microsoft.com/office/drawing/2014/main" id="{FA537254-683E-48F7-B957-D94AE02D4886}"/>
              </a:ext>
            </a:extLst>
          </p:cNvPr>
          <p:cNvGrpSpPr/>
          <p:nvPr/>
        </p:nvGrpSpPr>
        <p:grpSpPr>
          <a:xfrm>
            <a:off x="1240971" y="1276342"/>
            <a:ext cx="9710057" cy="4991313"/>
            <a:chOff x="1347001" y="1249708"/>
            <a:chExt cx="9710057" cy="4991313"/>
          </a:xfrm>
        </p:grpSpPr>
        <p:grpSp>
          <p:nvGrpSpPr>
            <p:cNvPr id="56" name="Group 55">
              <a:extLst>
                <a:ext uri="{FF2B5EF4-FFF2-40B4-BE49-F238E27FC236}">
                  <a16:creationId xmlns:a16="http://schemas.microsoft.com/office/drawing/2014/main" id="{559727A8-B0F8-4256-8FF5-6165F6BAF601}"/>
                </a:ext>
              </a:extLst>
            </p:cNvPr>
            <p:cNvGrpSpPr/>
            <p:nvPr/>
          </p:nvGrpSpPr>
          <p:grpSpPr>
            <a:xfrm>
              <a:off x="1347001" y="1249708"/>
              <a:ext cx="9710057" cy="4991313"/>
              <a:chOff x="1347001" y="1161943"/>
              <a:chExt cx="9710057" cy="4991313"/>
            </a:xfrm>
          </p:grpSpPr>
          <p:grpSp>
            <p:nvGrpSpPr>
              <p:cNvPr id="55" name="Group 54">
                <a:extLst>
                  <a:ext uri="{FF2B5EF4-FFF2-40B4-BE49-F238E27FC236}">
                    <a16:creationId xmlns:a16="http://schemas.microsoft.com/office/drawing/2014/main" id="{0386A968-DCB4-4A5C-8E75-7373A26CD628}"/>
                  </a:ext>
                </a:extLst>
              </p:cNvPr>
              <p:cNvGrpSpPr/>
              <p:nvPr/>
            </p:nvGrpSpPr>
            <p:grpSpPr>
              <a:xfrm>
                <a:off x="1347001" y="1161943"/>
                <a:ext cx="9710057" cy="4991313"/>
                <a:chOff x="1240971" y="1258587"/>
                <a:chExt cx="9710057" cy="4991313"/>
              </a:xfrm>
            </p:grpSpPr>
            <p:grpSp>
              <p:nvGrpSpPr>
                <p:cNvPr id="54" name="Group 53">
                  <a:extLst>
                    <a:ext uri="{FF2B5EF4-FFF2-40B4-BE49-F238E27FC236}">
                      <a16:creationId xmlns:a16="http://schemas.microsoft.com/office/drawing/2014/main" id="{8283C721-BD64-4321-8ED4-55FF251E73DD}"/>
                    </a:ext>
                  </a:extLst>
                </p:cNvPr>
                <p:cNvGrpSpPr/>
                <p:nvPr/>
              </p:nvGrpSpPr>
              <p:grpSpPr>
                <a:xfrm>
                  <a:off x="1240971" y="1258587"/>
                  <a:ext cx="9710057" cy="4991313"/>
                  <a:chOff x="1240971" y="1245940"/>
                  <a:chExt cx="9710057" cy="4991313"/>
                </a:xfrm>
              </p:grpSpPr>
              <p:sp>
                <p:nvSpPr>
                  <p:cNvPr id="42" name="Rectangle 41">
                    <a:extLst>
                      <a:ext uri="{FF2B5EF4-FFF2-40B4-BE49-F238E27FC236}">
                        <a16:creationId xmlns:a16="http://schemas.microsoft.com/office/drawing/2014/main" id="{5036109E-8675-43F2-9BB6-597AF25B7F1C}"/>
                      </a:ext>
                    </a:extLst>
                  </p:cNvPr>
                  <p:cNvSpPr/>
                  <p:nvPr/>
                </p:nvSpPr>
                <p:spPr>
                  <a:xfrm>
                    <a:off x="1240971" y="1245940"/>
                    <a:ext cx="9710057" cy="49913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Right 1">
                    <a:extLst>
                      <a:ext uri="{FF2B5EF4-FFF2-40B4-BE49-F238E27FC236}">
                        <a16:creationId xmlns:a16="http://schemas.microsoft.com/office/drawing/2014/main" id="{5FDC3BE7-AA13-4E0D-BA8E-13E28058A790}"/>
                      </a:ext>
                    </a:extLst>
                  </p:cNvPr>
                  <p:cNvSpPr/>
                  <p:nvPr/>
                </p:nvSpPr>
                <p:spPr>
                  <a:xfrm>
                    <a:off x="2793277" y="5578225"/>
                    <a:ext cx="6660126" cy="447955"/>
                  </a:xfrm>
                  <a:prstGeom prst="lef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Participative and consultative process</a:t>
                    </a:r>
                  </a:p>
                </p:txBody>
              </p:sp>
              <p:sp>
                <p:nvSpPr>
                  <p:cNvPr id="4" name="Rectangle 3">
                    <a:extLst>
                      <a:ext uri="{FF2B5EF4-FFF2-40B4-BE49-F238E27FC236}">
                        <a16:creationId xmlns:a16="http://schemas.microsoft.com/office/drawing/2014/main" id="{F40FA375-01B1-4150-9141-A2ECCBF9A701}"/>
                      </a:ext>
                    </a:extLst>
                  </p:cNvPr>
                  <p:cNvSpPr/>
                  <p:nvPr/>
                </p:nvSpPr>
                <p:spPr>
                  <a:xfrm>
                    <a:off x="5129358" y="2719251"/>
                    <a:ext cx="1105980" cy="68797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WASH in HCFs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Indicators</a:t>
                    </a:r>
                  </a:p>
                </p:txBody>
              </p:sp>
              <p:sp>
                <p:nvSpPr>
                  <p:cNvPr id="12" name="Rectangle 11">
                    <a:extLst>
                      <a:ext uri="{FF2B5EF4-FFF2-40B4-BE49-F238E27FC236}">
                        <a16:creationId xmlns:a16="http://schemas.microsoft.com/office/drawing/2014/main" id="{F938C9AA-D523-4CE2-88FC-EC354A3002A4}"/>
                      </a:ext>
                    </a:extLst>
                  </p:cNvPr>
                  <p:cNvSpPr/>
                  <p:nvPr/>
                </p:nvSpPr>
                <p:spPr>
                  <a:xfrm>
                    <a:off x="5129357" y="3683726"/>
                    <a:ext cx="1105980" cy="6204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M&amp;E Framework</a:t>
                    </a:r>
                  </a:p>
                </p:txBody>
              </p:sp>
              <p:sp>
                <p:nvSpPr>
                  <p:cNvPr id="13" name="Rectangle 12">
                    <a:extLst>
                      <a:ext uri="{FF2B5EF4-FFF2-40B4-BE49-F238E27FC236}">
                        <a16:creationId xmlns:a16="http://schemas.microsoft.com/office/drawing/2014/main" id="{B2FA4EE5-EE37-4E7D-9263-B6DCB4CFAA17}"/>
                      </a:ext>
                    </a:extLst>
                  </p:cNvPr>
                  <p:cNvSpPr/>
                  <p:nvPr/>
                </p:nvSpPr>
                <p:spPr>
                  <a:xfrm>
                    <a:off x="6490737" y="2719251"/>
                    <a:ext cx="923109" cy="158060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WASH in HCFs Strategy and Action Plan Draft Report</a:t>
                    </a:r>
                  </a:p>
                </p:txBody>
              </p:sp>
              <p:cxnSp>
                <p:nvCxnSpPr>
                  <p:cNvPr id="14" name="Straight Arrow Connector 13">
                    <a:extLst>
                      <a:ext uri="{FF2B5EF4-FFF2-40B4-BE49-F238E27FC236}">
                        <a16:creationId xmlns:a16="http://schemas.microsoft.com/office/drawing/2014/main" id="{2F1CAA91-F818-47A4-84E2-B59E077C1901}"/>
                      </a:ext>
                    </a:extLst>
                  </p:cNvPr>
                  <p:cNvCxnSpPr>
                    <a:cxnSpLocks/>
                  </p:cNvCxnSpPr>
                  <p:nvPr/>
                </p:nvCxnSpPr>
                <p:spPr>
                  <a:xfrm>
                    <a:off x="6239691" y="3045823"/>
                    <a:ext cx="25104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86D58027-D91F-41A4-851E-F1ED8981C052}"/>
                      </a:ext>
                    </a:extLst>
                  </p:cNvPr>
                  <p:cNvCxnSpPr>
                    <a:cxnSpLocks/>
                  </p:cNvCxnSpPr>
                  <p:nvPr/>
                </p:nvCxnSpPr>
                <p:spPr>
                  <a:xfrm>
                    <a:off x="6235336" y="3981994"/>
                    <a:ext cx="25104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Rectangle 16">
                    <a:extLst>
                      <a:ext uri="{FF2B5EF4-FFF2-40B4-BE49-F238E27FC236}">
                        <a16:creationId xmlns:a16="http://schemas.microsoft.com/office/drawing/2014/main" id="{D1CFFCA9-9B78-44F5-883A-ECB624E8F269}"/>
                      </a:ext>
                    </a:extLst>
                  </p:cNvPr>
                  <p:cNvSpPr/>
                  <p:nvPr/>
                </p:nvSpPr>
                <p:spPr>
                  <a:xfrm>
                    <a:off x="3426781" y="2167662"/>
                    <a:ext cx="1274895" cy="68797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Minimum WASH in HCFs standards</a:t>
                    </a:r>
                  </a:p>
                </p:txBody>
              </p:sp>
              <p:sp>
                <p:nvSpPr>
                  <p:cNvPr id="18" name="Rectangle 17">
                    <a:extLst>
                      <a:ext uri="{FF2B5EF4-FFF2-40B4-BE49-F238E27FC236}">
                        <a16:creationId xmlns:a16="http://schemas.microsoft.com/office/drawing/2014/main" id="{68BF1841-C5D1-400C-AADF-01502EB7CF6C}"/>
                      </a:ext>
                    </a:extLst>
                  </p:cNvPr>
                  <p:cNvSpPr/>
                  <p:nvPr/>
                </p:nvSpPr>
                <p:spPr>
                  <a:xfrm>
                    <a:off x="3426781" y="3192779"/>
                    <a:ext cx="1274895" cy="68797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Technical Manual on WASH in HCFs</a:t>
                    </a:r>
                  </a:p>
                </p:txBody>
              </p:sp>
              <p:sp>
                <p:nvSpPr>
                  <p:cNvPr id="19" name="Rectangle 18">
                    <a:extLst>
                      <a:ext uri="{FF2B5EF4-FFF2-40B4-BE49-F238E27FC236}">
                        <a16:creationId xmlns:a16="http://schemas.microsoft.com/office/drawing/2014/main" id="{5237FE97-195B-4CCE-99F9-715F88844649}"/>
                      </a:ext>
                    </a:extLst>
                  </p:cNvPr>
                  <p:cNvSpPr/>
                  <p:nvPr/>
                </p:nvSpPr>
                <p:spPr>
                  <a:xfrm>
                    <a:off x="3426781" y="4217896"/>
                    <a:ext cx="1274895" cy="68797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Investment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2022-2030</a:t>
                    </a:r>
                  </a:p>
                </p:txBody>
              </p:sp>
              <p:cxnSp>
                <p:nvCxnSpPr>
                  <p:cNvPr id="20" name="Straight Arrow Connector 19">
                    <a:extLst>
                      <a:ext uri="{FF2B5EF4-FFF2-40B4-BE49-F238E27FC236}">
                        <a16:creationId xmlns:a16="http://schemas.microsoft.com/office/drawing/2014/main" id="{B4A43893-C0C0-4FAF-B81C-5258B602F8E5}"/>
                      </a:ext>
                    </a:extLst>
                  </p:cNvPr>
                  <p:cNvCxnSpPr>
                    <a:cxnSpLocks/>
                  </p:cNvCxnSpPr>
                  <p:nvPr/>
                </p:nvCxnSpPr>
                <p:spPr>
                  <a:xfrm>
                    <a:off x="4882666" y="3137263"/>
                    <a:ext cx="25104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CD62CE2-9E9C-4FEA-A8D1-C76C6BC36AF9}"/>
                      </a:ext>
                    </a:extLst>
                  </p:cNvPr>
                  <p:cNvCxnSpPr>
                    <a:cxnSpLocks/>
                  </p:cNvCxnSpPr>
                  <p:nvPr/>
                </p:nvCxnSpPr>
                <p:spPr>
                  <a:xfrm>
                    <a:off x="4878311" y="4073434"/>
                    <a:ext cx="25104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74378BD5-72C8-4BE8-97F3-17A573E1598C}"/>
                      </a:ext>
                    </a:extLst>
                  </p:cNvPr>
                  <p:cNvCxnSpPr>
                    <a:cxnSpLocks/>
                  </p:cNvCxnSpPr>
                  <p:nvPr/>
                </p:nvCxnSpPr>
                <p:spPr>
                  <a:xfrm flipH="1">
                    <a:off x="4867147" y="2511650"/>
                    <a:ext cx="11164" cy="2050234"/>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14E48EA3-BCCA-489A-A6A8-DA5666667D1D}"/>
                      </a:ext>
                    </a:extLst>
                  </p:cNvPr>
                  <p:cNvCxnSpPr/>
                  <p:nvPr/>
                </p:nvCxnSpPr>
                <p:spPr>
                  <a:xfrm>
                    <a:off x="4148686" y="2899184"/>
                    <a:ext cx="0" cy="2416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7E14518F-9F9D-4268-92EE-637F8D18ADA4}"/>
                      </a:ext>
                    </a:extLst>
                  </p:cNvPr>
                  <p:cNvCxnSpPr/>
                  <p:nvPr/>
                </p:nvCxnSpPr>
                <p:spPr>
                  <a:xfrm>
                    <a:off x="4139029" y="3927878"/>
                    <a:ext cx="0" cy="2416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Rectangle 31">
                    <a:extLst>
                      <a:ext uri="{FF2B5EF4-FFF2-40B4-BE49-F238E27FC236}">
                        <a16:creationId xmlns:a16="http://schemas.microsoft.com/office/drawing/2014/main" id="{D6FB5DB7-E484-467D-8C86-DFED6C9D991C}"/>
                      </a:ext>
                    </a:extLst>
                  </p:cNvPr>
                  <p:cNvSpPr/>
                  <p:nvPr/>
                </p:nvSpPr>
                <p:spPr>
                  <a:xfrm>
                    <a:off x="1544250" y="2009549"/>
                    <a:ext cx="1529130" cy="297833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Desk Reviews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Policies, Plans, Guidelines, Standards, Manuals, Monitoring, Indicators, Formative Researches, Case studies, Best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Scoping studies for WASH in HCFs in Pakistan </a:t>
                    </a:r>
                  </a:p>
                </p:txBody>
              </p:sp>
              <p:cxnSp>
                <p:nvCxnSpPr>
                  <p:cNvPr id="33" name="Straight Arrow Connector 32">
                    <a:extLst>
                      <a:ext uri="{FF2B5EF4-FFF2-40B4-BE49-F238E27FC236}">
                        <a16:creationId xmlns:a16="http://schemas.microsoft.com/office/drawing/2014/main" id="{9C73640B-3E6E-4C38-BE94-A382BA20D03A}"/>
                      </a:ext>
                    </a:extLst>
                  </p:cNvPr>
                  <p:cNvCxnSpPr>
                    <a:cxnSpLocks/>
                  </p:cNvCxnSpPr>
                  <p:nvPr/>
                </p:nvCxnSpPr>
                <p:spPr>
                  <a:xfrm>
                    <a:off x="3077735" y="2573736"/>
                    <a:ext cx="35176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723D3A5B-EB21-4799-A830-D6B3B8F2F959}"/>
                      </a:ext>
                    </a:extLst>
                  </p:cNvPr>
                  <p:cNvCxnSpPr>
                    <a:cxnSpLocks/>
                  </p:cNvCxnSpPr>
                  <p:nvPr/>
                </p:nvCxnSpPr>
                <p:spPr>
                  <a:xfrm>
                    <a:off x="3073380" y="3509907"/>
                    <a:ext cx="353401" cy="83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6" name="Oval 35">
                    <a:extLst>
                      <a:ext uri="{FF2B5EF4-FFF2-40B4-BE49-F238E27FC236}">
                        <a16:creationId xmlns:a16="http://schemas.microsoft.com/office/drawing/2014/main" id="{2510C0DA-B287-418C-BC87-348FCD971ABE}"/>
                      </a:ext>
                    </a:extLst>
                  </p:cNvPr>
                  <p:cNvSpPr/>
                  <p:nvPr/>
                </p:nvSpPr>
                <p:spPr>
                  <a:xfrm>
                    <a:off x="7727348" y="2719251"/>
                    <a:ext cx="1323771" cy="158060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Approval by Steering Committee</a:t>
                    </a:r>
                  </a:p>
                </p:txBody>
              </p:sp>
              <p:sp>
                <p:nvSpPr>
                  <p:cNvPr id="37" name="Rectangle 36">
                    <a:extLst>
                      <a:ext uri="{FF2B5EF4-FFF2-40B4-BE49-F238E27FC236}">
                        <a16:creationId xmlns:a16="http://schemas.microsoft.com/office/drawing/2014/main" id="{F5DEC981-67BC-45EB-9725-422E7DDE875C}"/>
                      </a:ext>
                    </a:extLst>
                  </p:cNvPr>
                  <p:cNvSpPr/>
                  <p:nvPr/>
                </p:nvSpPr>
                <p:spPr>
                  <a:xfrm>
                    <a:off x="9344287" y="2736668"/>
                    <a:ext cx="1323771" cy="158060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WASH in HCFs Strategy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Action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Final Report</a:t>
                    </a:r>
                  </a:p>
                </p:txBody>
              </p:sp>
              <p:sp>
                <p:nvSpPr>
                  <p:cNvPr id="38" name="Arrow: Curved Right 37">
                    <a:extLst>
                      <a:ext uri="{FF2B5EF4-FFF2-40B4-BE49-F238E27FC236}">
                        <a16:creationId xmlns:a16="http://schemas.microsoft.com/office/drawing/2014/main" id="{C1D1B602-7F7E-4719-AFFA-443B76F57671}"/>
                      </a:ext>
                    </a:extLst>
                  </p:cNvPr>
                  <p:cNvSpPr/>
                  <p:nvPr/>
                </p:nvSpPr>
                <p:spPr>
                  <a:xfrm rot="16936302" flipH="1">
                    <a:off x="5384206" y="724472"/>
                    <a:ext cx="596284" cy="2791094"/>
                  </a:xfrm>
                  <a:prstGeom prst="curvedRightArrow">
                    <a:avLst>
                      <a:gd name="adj1" fmla="val 25000"/>
                      <a:gd name="adj2" fmla="val 49231"/>
                      <a:gd name="adj3" fmla="val 33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urved Right 38">
                    <a:extLst>
                      <a:ext uri="{FF2B5EF4-FFF2-40B4-BE49-F238E27FC236}">
                        <a16:creationId xmlns:a16="http://schemas.microsoft.com/office/drawing/2014/main" id="{EE3AA808-35FD-4D5F-B4B9-DCCD9AF44D02}"/>
                      </a:ext>
                    </a:extLst>
                  </p:cNvPr>
                  <p:cNvSpPr/>
                  <p:nvPr/>
                </p:nvSpPr>
                <p:spPr>
                  <a:xfrm rot="15349652">
                    <a:off x="5309186" y="3679567"/>
                    <a:ext cx="894360" cy="2791094"/>
                  </a:xfrm>
                  <a:prstGeom prst="curvedRightArrow">
                    <a:avLst>
                      <a:gd name="adj1" fmla="val 25000"/>
                      <a:gd name="adj2" fmla="val 49231"/>
                      <a:gd name="adj3" fmla="val 33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E07856D8-8CFC-4091-9C30-1C0714719C00}"/>
                      </a:ext>
                    </a:extLst>
                  </p:cNvPr>
                  <p:cNvCxnSpPr>
                    <a:cxnSpLocks/>
                  </p:cNvCxnSpPr>
                  <p:nvPr/>
                </p:nvCxnSpPr>
                <p:spPr>
                  <a:xfrm>
                    <a:off x="7413846" y="3520439"/>
                    <a:ext cx="25104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a:extLst>
                      <a:ext uri="{FF2B5EF4-FFF2-40B4-BE49-F238E27FC236}">
                        <a16:creationId xmlns:a16="http://schemas.microsoft.com/office/drawing/2014/main" id="{E66E6231-15FF-4948-BDDE-4B5A466532EA}"/>
                      </a:ext>
                    </a:extLst>
                  </p:cNvPr>
                  <p:cNvCxnSpPr>
                    <a:cxnSpLocks/>
                  </p:cNvCxnSpPr>
                  <p:nvPr/>
                </p:nvCxnSpPr>
                <p:spPr>
                  <a:xfrm>
                    <a:off x="9093241" y="3518261"/>
                    <a:ext cx="25104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24" name="Straight Connector 23">
                  <a:extLst>
                    <a:ext uri="{FF2B5EF4-FFF2-40B4-BE49-F238E27FC236}">
                      <a16:creationId xmlns:a16="http://schemas.microsoft.com/office/drawing/2014/main" id="{BC692A03-6FF3-431F-8323-9751E599DA14}"/>
                    </a:ext>
                  </a:extLst>
                </p:cNvPr>
                <p:cNvCxnSpPr/>
                <p:nvPr/>
              </p:nvCxnSpPr>
              <p:spPr>
                <a:xfrm flipV="1">
                  <a:off x="4703575" y="3526971"/>
                  <a:ext cx="176635" cy="1"/>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3741B064-3FB5-4ED0-931D-7FCACC8E3004}"/>
                    </a:ext>
                  </a:extLst>
                </p:cNvPr>
                <p:cNvCxnSpPr>
                  <a:cxnSpLocks/>
                </p:cNvCxnSpPr>
                <p:nvPr/>
              </p:nvCxnSpPr>
              <p:spPr>
                <a:xfrm>
                  <a:off x="4701676" y="4561884"/>
                  <a:ext cx="165471" cy="1"/>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23" name="Straight Connector 22">
                <a:extLst>
                  <a:ext uri="{FF2B5EF4-FFF2-40B4-BE49-F238E27FC236}">
                    <a16:creationId xmlns:a16="http://schemas.microsoft.com/office/drawing/2014/main" id="{D802FBD9-6723-46F2-A184-204E5605D2B0}"/>
                  </a:ext>
                </a:extLst>
              </p:cNvPr>
              <p:cNvCxnSpPr>
                <a:cxnSpLocks/>
                <a:stCxn id="17" idx="3"/>
              </p:cNvCxnSpPr>
              <p:nvPr/>
            </p:nvCxnSpPr>
            <p:spPr>
              <a:xfrm>
                <a:off x="4807706" y="2427654"/>
                <a:ext cx="176635" cy="0"/>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6" name="Straight Arrow Connector 5">
              <a:extLst>
                <a:ext uri="{FF2B5EF4-FFF2-40B4-BE49-F238E27FC236}">
                  <a16:creationId xmlns:a16="http://schemas.microsoft.com/office/drawing/2014/main" id="{05414F6A-183A-4B22-BB4F-39EB041ED33A}"/>
                </a:ext>
              </a:extLst>
            </p:cNvPr>
            <p:cNvCxnSpPr/>
            <p:nvPr/>
          </p:nvCxnSpPr>
          <p:spPr>
            <a:xfrm>
              <a:off x="5756366" y="3415937"/>
              <a:ext cx="0" cy="2416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61851607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5E275C2-6A7E-4AE8-8A13-094F659E0D3B}"/>
              </a:ext>
            </a:extLst>
          </p:cNvPr>
          <p:cNvSpPr txBox="1">
            <a:spLocks/>
          </p:cNvSpPr>
          <p:nvPr/>
        </p:nvSpPr>
        <p:spPr>
          <a:xfrm>
            <a:off x="0" y="25039"/>
            <a:ext cx="12192000" cy="542296"/>
          </a:xfrm>
          <a:prstGeom prst="rect">
            <a:avLst/>
          </a:prstGeom>
          <a:solidFill>
            <a:srgbClr val="00B0F0">
              <a:alpha val="67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Recommendations for actions</a:t>
            </a:r>
          </a:p>
        </p:txBody>
      </p:sp>
      <p:pic>
        <p:nvPicPr>
          <p:cNvPr id="9" name="Picture 8" descr="Logo, company name&#10;&#10;Description automatically generated">
            <a:extLst>
              <a:ext uri="{FF2B5EF4-FFF2-40B4-BE49-F238E27FC236}">
                <a16:creationId xmlns:a16="http://schemas.microsoft.com/office/drawing/2014/main" id="{8E6E8CCF-C6ED-4A22-A722-BB4E037BF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557" y="5894534"/>
            <a:ext cx="1810659" cy="1280136"/>
          </a:xfrm>
          <a:prstGeom prst="rect">
            <a:avLst/>
          </a:prstGeom>
        </p:spPr>
      </p:pic>
      <p:graphicFrame>
        <p:nvGraphicFramePr>
          <p:cNvPr id="12" name="TextBox 1">
            <a:extLst>
              <a:ext uri="{FF2B5EF4-FFF2-40B4-BE49-F238E27FC236}">
                <a16:creationId xmlns:a16="http://schemas.microsoft.com/office/drawing/2014/main" id="{F3D375BA-596C-F512-5501-FB298B9CE556}"/>
              </a:ext>
            </a:extLst>
          </p:cNvPr>
          <p:cNvGraphicFramePr/>
          <p:nvPr/>
        </p:nvGraphicFramePr>
        <p:xfrm>
          <a:off x="1901189" y="1064957"/>
          <a:ext cx="8389621" cy="4809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2981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2" name="Rectangle 14">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6">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B4A89BA8-9703-4663-A1F0-D61D9609C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85" y="567523"/>
            <a:ext cx="5212080" cy="3687546"/>
          </a:xfrm>
          <a:prstGeom prst="rect">
            <a:avLst/>
          </a:prstGeom>
        </p:spPr>
      </p:pic>
      <p:pic>
        <p:nvPicPr>
          <p:cNvPr id="3" name="Picture 2">
            <a:extLst>
              <a:ext uri="{FF2B5EF4-FFF2-40B4-BE49-F238E27FC236}">
                <a16:creationId xmlns:a16="http://schemas.microsoft.com/office/drawing/2014/main" id="{8412216E-2520-4E2A-AF43-173EA99B5A64}"/>
              </a:ext>
            </a:extLst>
          </p:cNvPr>
          <p:cNvPicPr>
            <a:picLocks noChangeAspect="1"/>
          </p:cNvPicPr>
          <p:nvPr/>
        </p:nvPicPr>
        <p:blipFill rotWithShape="1">
          <a:blip r:embed="rId3"/>
          <a:srcRect b="58077"/>
          <a:stretch/>
        </p:blipFill>
        <p:spPr>
          <a:xfrm>
            <a:off x="6345935" y="1796748"/>
            <a:ext cx="5212080" cy="1229096"/>
          </a:xfrm>
          <a:prstGeom prst="rect">
            <a:avLst/>
          </a:prstGeom>
        </p:spPr>
      </p:pic>
      <p:cxnSp>
        <p:nvCxnSpPr>
          <p:cNvPr id="24" name="Straight Connector 18">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8322892-E1BB-45E4-9871-F168087E7D8F}"/>
              </a:ext>
            </a:extLst>
          </p:cNvPr>
          <p:cNvSpPr/>
          <p:nvPr/>
        </p:nvSpPr>
        <p:spPr>
          <a:xfrm>
            <a:off x="4379976" y="5010912"/>
            <a:ext cx="6976872" cy="1344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For more information please contact;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Mohammad Irfan Durrani, WASH Officer, UNICEF Pakistan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United Nations Children’s Fund | Pakistan Country Office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Street 5, Diplomatic Enclave, Sector G-5, Islamabad.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Follow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us on Facebook, Twitter, Flickr and at www.unicef.org/pakistan </a:t>
            </a:r>
          </a:p>
        </p:txBody>
      </p:sp>
    </p:spTree>
    <p:extLst>
      <p:ext uri="{BB962C8B-B14F-4D97-AF65-F5344CB8AC3E}">
        <p14:creationId xmlns:p14="http://schemas.microsoft.com/office/powerpoint/2010/main" val="275946415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8E2105-B042-49FC-86BC-AE452B94BEBC}"/>
              </a:ext>
            </a:extLst>
          </p:cNvPr>
          <p:cNvSpPr>
            <a:spLocks noGrp="1"/>
          </p:cNvSpPr>
          <p:nvPr>
            <p:ph type="body" sz="quarter" idx="10"/>
          </p:nvPr>
        </p:nvSpPr>
        <p:spPr>
          <a:xfrm>
            <a:off x="1547460" y="2206610"/>
            <a:ext cx="6456361" cy="1363663"/>
          </a:xfrm>
        </p:spPr>
        <p:txBody>
          <a:bodyPr>
            <a:noAutofit/>
          </a:bodyPr>
          <a:lstStyle/>
          <a:p>
            <a:r>
              <a:rPr lang="en-US" sz="3200" dirty="0">
                <a:latin typeface="Roboto Condensed"/>
                <a:ea typeface="Roboto Condensed"/>
              </a:rPr>
              <a:t>Ensuring the Delivery of Essential Health Services During the COVID-19 Pandemic: A WASH/IPC Response Across Five Countries</a:t>
            </a:r>
          </a:p>
        </p:txBody>
      </p:sp>
      <p:sp>
        <p:nvSpPr>
          <p:cNvPr id="9" name="Text Placeholder 8">
            <a:extLst>
              <a:ext uri="{FF2B5EF4-FFF2-40B4-BE49-F238E27FC236}">
                <a16:creationId xmlns:a16="http://schemas.microsoft.com/office/drawing/2014/main" id="{7351F15E-BBE3-4E95-9D81-54A96775AE59}"/>
              </a:ext>
            </a:extLst>
          </p:cNvPr>
          <p:cNvSpPr>
            <a:spLocks noGrp="1"/>
          </p:cNvSpPr>
          <p:nvPr>
            <p:ph type="body" sz="quarter" idx="12"/>
          </p:nvPr>
        </p:nvSpPr>
        <p:spPr>
          <a:xfrm>
            <a:off x="1547460" y="3741060"/>
            <a:ext cx="8620125" cy="2005315"/>
          </a:xfrm>
        </p:spPr>
        <p:txBody>
          <a:bodyPr>
            <a:noAutofit/>
          </a:bodyPr>
          <a:lstStyle/>
          <a:p>
            <a:pPr lvl="0"/>
            <a:r>
              <a:rPr lang="en-US" sz="1800" b="1" dirty="0"/>
              <a:t>June 22, 2022</a:t>
            </a:r>
          </a:p>
          <a:p>
            <a:pPr lvl="0"/>
            <a:endParaRPr lang="en-US" sz="1800" b="1" dirty="0"/>
          </a:p>
          <a:p>
            <a:pPr lvl="0"/>
            <a:r>
              <a:rPr lang="en-US" sz="1800" b="1" dirty="0"/>
              <a:t>Sam Ongom</a:t>
            </a:r>
          </a:p>
          <a:p>
            <a:pPr lvl="0"/>
            <a:r>
              <a:rPr lang="en-US" sz="1800" b="1" dirty="0"/>
              <a:t>Monitoring &amp; Evaluation Advisor, Uganda</a:t>
            </a:r>
          </a:p>
          <a:p>
            <a:pPr lvl="0"/>
            <a:endParaRPr lang="en-US" sz="2400" dirty="0">
              <a:latin typeface="Calibri"/>
            </a:endParaRPr>
          </a:p>
        </p:txBody>
      </p:sp>
    </p:spTree>
    <p:extLst>
      <p:ext uri="{BB962C8B-B14F-4D97-AF65-F5344CB8AC3E}">
        <p14:creationId xmlns:p14="http://schemas.microsoft.com/office/powerpoint/2010/main" val="259520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E9A52-FBCD-4648-9DB8-98173C72465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289195"/>
              </a:solidFill>
              <a:effectLst/>
              <a:uLnTx/>
              <a:uFillTx/>
              <a:latin typeface="Source Sans Pro" panose="020B0503030403020204" pitchFamily="34" charset="0"/>
              <a:ea typeface="Source Sans Pro" panose="020B0503030403020204" pitchFamily="34" charset="0"/>
              <a:cs typeface="+mn-cs"/>
            </a:endParaRPr>
          </a:p>
        </p:txBody>
      </p:sp>
      <p:grpSp>
        <p:nvGrpSpPr>
          <p:cNvPr id="5" name="Group 4">
            <a:extLst>
              <a:ext uri="{FF2B5EF4-FFF2-40B4-BE49-F238E27FC236}">
                <a16:creationId xmlns:a16="http://schemas.microsoft.com/office/drawing/2014/main" id="{3714EC32-B8D9-43AA-859A-C924D9E3AD1F}"/>
              </a:ext>
            </a:extLst>
          </p:cNvPr>
          <p:cNvGrpSpPr/>
          <p:nvPr/>
        </p:nvGrpSpPr>
        <p:grpSpPr>
          <a:xfrm>
            <a:off x="5921829" y="1709541"/>
            <a:ext cx="6003471" cy="4884708"/>
            <a:chOff x="449933" y="1690688"/>
            <a:chExt cx="6057399" cy="4467748"/>
          </a:xfrm>
        </p:grpSpPr>
        <p:graphicFrame>
          <p:nvGraphicFramePr>
            <p:cNvPr id="6" name="Diagram 5">
              <a:extLst>
                <a:ext uri="{FF2B5EF4-FFF2-40B4-BE49-F238E27FC236}">
                  <a16:creationId xmlns:a16="http://schemas.microsoft.com/office/drawing/2014/main" id="{EDD0C231-1F46-4EC7-8024-F3111612860D}"/>
                </a:ext>
              </a:extLst>
            </p:cNvPr>
            <p:cNvGraphicFramePr/>
            <p:nvPr/>
          </p:nvGraphicFramePr>
          <p:xfrm>
            <a:off x="459897" y="1690688"/>
            <a:ext cx="4430944" cy="173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CEC17AE0-A43D-4420-BFBE-971D7725425D}"/>
                </a:ext>
              </a:extLst>
            </p:cNvPr>
            <p:cNvGrpSpPr/>
            <p:nvPr/>
          </p:nvGrpSpPr>
          <p:grpSpPr>
            <a:xfrm>
              <a:off x="449933" y="3483971"/>
              <a:ext cx="4440908" cy="2674465"/>
              <a:chOff x="7484392" y="2758675"/>
              <a:chExt cx="4440908" cy="2674465"/>
            </a:xfrm>
          </p:grpSpPr>
          <p:grpSp>
            <p:nvGrpSpPr>
              <p:cNvPr id="9" name="Group 8">
                <a:extLst>
                  <a:ext uri="{FF2B5EF4-FFF2-40B4-BE49-F238E27FC236}">
                    <a16:creationId xmlns:a16="http://schemas.microsoft.com/office/drawing/2014/main" id="{172A52CC-C616-415A-92BB-034E21F7BAA1}"/>
                  </a:ext>
                </a:extLst>
              </p:cNvPr>
              <p:cNvGrpSpPr/>
              <p:nvPr/>
            </p:nvGrpSpPr>
            <p:grpSpPr>
              <a:xfrm>
                <a:off x="10259073" y="4661743"/>
                <a:ext cx="1666227" cy="771397"/>
                <a:chOff x="6378545" y="3436943"/>
                <a:chExt cx="1666227" cy="771397"/>
              </a:xfrm>
            </p:grpSpPr>
            <p:sp>
              <p:nvSpPr>
                <p:cNvPr id="16" name="Rectangle: Rounded Corners 15">
                  <a:extLst>
                    <a:ext uri="{FF2B5EF4-FFF2-40B4-BE49-F238E27FC236}">
                      <a16:creationId xmlns:a16="http://schemas.microsoft.com/office/drawing/2014/main" id="{D20CD284-5FEB-4069-A57E-57BAB65855FC}"/>
                    </a:ext>
                  </a:extLst>
                </p:cNvPr>
                <p:cNvSpPr/>
                <p:nvPr/>
              </p:nvSpPr>
              <p:spPr>
                <a:xfrm>
                  <a:off x="6378545" y="3522295"/>
                  <a:ext cx="1666227" cy="623896"/>
                </a:xfrm>
                <a:prstGeom prst="roundRect">
                  <a:avLst>
                    <a:gd name="adj" fmla="val 10000"/>
                  </a:avLst>
                </a:prstGeom>
                <a:solidFill>
                  <a:srgbClr val="F04A4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812BAD81-761F-4DBA-974F-3FD12B491B07}"/>
                    </a:ext>
                  </a:extLst>
                </p:cNvPr>
                <p:cNvSpPr txBox="1"/>
                <p:nvPr/>
              </p:nvSpPr>
              <p:spPr>
                <a:xfrm>
                  <a:off x="6402545" y="3436943"/>
                  <a:ext cx="1604479" cy="771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FAFBFF"/>
                      </a:solidFill>
                      <a:effectLst/>
                      <a:uLnTx/>
                      <a:uFillTx/>
                      <a:latin typeface="Source Sans Pro" panose="020B0503030403020204" pitchFamily="34" charset="0"/>
                      <a:ea typeface="Source Sans Pro" panose="020B0503030403020204" pitchFamily="34" charset="0"/>
                      <a:cs typeface="+mn-cs"/>
                    </a:rPr>
                    <a:t>19 private facilities</a:t>
                  </a:r>
                </a:p>
              </p:txBody>
            </p:sp>
          </p:grpSp>
          <p:grpSp>
            <p:nvGrpSpPr>
              <p:cNvPr id="10" name="Group 9">
                <a:extLst>
                  <a:ext uri="{FF2B5EF4-FFF2-40B4-BE49-F238E27FC236}">
                    <a16:creationId xmlns:a16="http://schemas.microsoft.com/office/drawing/2014/main" id="{13964E32-7942-495B-98F9-26BBFA4B53CE}"/>
                  </a:ext>
                </a:extLst>
              </p:cNvPr>
              <p:cNvGrpSpPr/>
              <p:nvPr/>
            </p:nvGrpSpPr>
            <p:grpSpPr>
              <a:xfrm>
                <a:off x="10259073" y="2758675"/>
                <a:ext cx="1659939" cy="1988420"/>
                <a:chOff x="2994106" y="1794430"/>
                <a:chExt cx="1436595" cy="819395"/>
              </a:xfrm>
            </p:grpSpPr>
            <p:sp>
              <p:nvSpPr>
                <p:cNvPr id="14" name="Rectangle: Rounded Corners 13">
                  <a:extLst>
                    <a:ext uri="{FF2B5EF4-FFF2-40B4-BE49-F238E27FC236}">
                      <a16:creationId xmlns:a16="http://schemas.microsoft.com/office/drawing/2014/main" id="{B4A151BA-B16B-4833-9DD3-3B23AF2385A8}"/>
                    </a:ext>
                  </a:extLst>
                </p:cNvPr>
                <p:cNvSpPr/>
                <p:nvPr/>
              </p:nvSpPr>
              <p:spPr>
                <a:xfrm>
                  <a:off x="2994106" y="1794430"/>
                  <a:ext cx="1436595" cy="819395"/>
                </a:xfrm>
                <a:prstGeom prst="roundRect">
                  <a:avLst>
                    <a:gd name="adj" fmla="val 10000"/>
                  </a:avLst>
                </a:prstGeom>
                <a:solidFill>
                  <a:srgbClr val="F37A3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9240AD05-83FB-49D8-A29D-9EA31AE14392}"/>
                    </a:ext>
                  </a:extLst>
                </p:cNvPr>
                <p:cNvSpPr txBox="1"/>
                <p:nvPr/>
              </p:nvSpPr>
              <p:spPr>
                <a:xfrm>
                  <a:off x="3018105" y="1818429"/>
                  <a:ext cx="1388597" cy="771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FAFBFF"/>
                      </a:solidFill>
                      <a:effectLst/>
                      <a:uLnTx/>
                      <a:uFillTx/>
                      <a:latin typeface="Source Sans Pro" panose="020B0503030403020204" pitchFamily="34" charset="0"/>
                      <a:ea typeface="Source Sans Pro" panose="020B0503030403020204" pitchFamily="34" charset="0"/>
                      <a:cs typeface="+mn-cs"/>
                    </a:rPr>
                    <a:t>42 faith-based facilities</a:t>
                  </a:r>
                </a:p>
              </p:txBody>
            </p:sp>
          </p:grpSp>
          <p:grpSp>
            <p:nvGrpSpPr>
              <p:cNvPr id="11" name="Group 10">
                <a:extLst>
                  <a:ext uri="{FF2B5EF4-FFF2-40B4-BE49-F238E27FC236}">
                    <a16:creationId xmlns:a16="http://schemas.microsoft.com/office/drawing/2014/main" id="{043BEE1D-CB26-417A-A7FD-0E7ACBE6359F}"/>
                  </a:ext>
                </a:extLst>
              </p:cNvPr>
              <p:cNvGrpSpPr/>
              <p:nvPr/>
            </p:nvGrpSpPr>
            <p:grpSpPr>
              <a:xfrm>
                <a:off x="7484392" y="2758676"/>
                <a:ext cx="2774681" cy="2596134"/>
                <a:chOff x="-1664" y="1794430"/>
                <a:chExt cx="1438501" cy="819395"/>
              </a:xfrm>
            </p:grpSpPr>
            <p:sp>
              <p:nvSpPr>
                <p:cNvPr id="12" name="Rectangle: Rounded Corners 11">
                  <a:extLst>
                    <a:ext uri="{FF2B5EF4-FFF2-40B4-BE49-F238E27FC236}">
                      <a16:creationId xmlns:a16="http://schemas.microsoft.com/office/drawing/2014/main" id="{612EFA58-BE28-4573-8CAC-5E74AD741C1A}"/>
                    </a:ext>
                  </a:extLst>
                </p:cNvPr>
                <p:cNvSpPr/>
                <p:nvPr/>
              </p:nvSpPr>
              <p:spPr>
                <a:xfrm>
                  <a:off x="242" y="1794430"/>
                  <a:ext cx="1436595" cy="819395"/>
                </a:xfrm>
                <a:prstGeom prst="roundRect">
                  <a:avLst>
                    <a:gd name="adj" fmla="val 10000"/>
                  </a:avLst>
                </a:prstGeom>
                <a:solidFill>
                  <a:srgbClr val="9D53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E3458634-BA35-42A0-91BB-E63F60B3DEFC}"/>
                    </a:ext>
                  </a:extLst>
                </p:cNvPr>
                <p:cNvSpPr txBox="1"/>
                <p:nvPr/>
              </p:nvSpPr>
              <p:spPr>
                <a:xfrm>
                  <a:off x="-1664" y="1818429"/>
                  <a:ext cx="1388597" cy="771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a:ln>
                        <a:noFill/>
                      </a:ln>
                      <a:solidFill>
                        <a:srgbClr val="FAFBFF"/>
                      </a:solidFill>
                      <a:effectLst/>
                      <a:uLnTx/>
                      <a:uFillTx/>
                      <a:latin typeface="Source Sans Pro" panose="020B0503030403020204" pitchFamily="34" charset="0"/>
                      <a:ea typeface="Source Sans Pro" panose="020B0503030403020204" pitchFamily="34" charset="0"/>
                      <a:cs typeface="+mn-cs"/>
                    </a:rPr>
                    <a:t>113 public </a:t>
                  </a:r>
                </a:p>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FAFBFF"/>
                      </a:solidFill>
                      <a:effectLst/>
                      <a:uLnTx/>
                      <a:uFillTx/>
                      <a:latin typeface="Source Sans Pro" panose="020B0503030403020204" pitchFamily="34" charset="0"/>
                      <a:ea typeface="Source Sans Pro" panose="020B0503030403020204" pitchFamily="34" charset="0"/>
                      <a:cs typeface="+mn-cs"/>
                    </a:rPr>
                    <a:t>facilities</a:t>
                  </a:r>
                </a:p>
              </p:txBody>
            </p:sp>
          </p:grpSp>
        </p:grpSp>
        <p:graphicFrame>
          <p:nvGraphicFramePr>
            <p:cNvPr id="8" name="Diagram 7">
              <a:extLst>
                <a:ext uri="{FF2B5EF4-FFF2-40B4-BE49-F238E27FC236}">
                  <a16:creationId xmlns:a16="http://schemas.microsoft.com/office/drawing/2014/main" id="{87FDCF1F-C8DB-417B-A3A3-1D26CF986972}"/>
                </a:ext>
              </a:extLst>
            </p:cNvPr>
            <p:cNvGraphicFramePr/>
            <p:nvPr/>
          </p:nvGraphicFramePr>
          <p:xfrm>
            <a:off x="4944115" y="3483972"/>
            <a:ext cx="1563217" cy="19884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19" name="Title 1">
            <a:extLst>
              <a:ext uri="{FF2B5EF4-FFF2-40B4-BE49-F238E27FC236}">
                <a16:creationId xmlns:a16="http://schemas.microsoft.com/office/drawing/2014/main" id="{633B4C6A-385F-4643-8BDC-4AA9983A482F}"/>
              </a:ext>
            </a:extLst>
          </p:cNvPr>
          <p:cNvSpPr>
            <a:spLocks noGrp="1"/>
          </p:cNvSpPr>
          <p:nvPr>
            <p:ph type="title"/>
          </p:nvPr>
        </p:nvSpPr>
        <p:spPr>
          <a:xfrm>
            <a:off x="838200" y="260951"/>
            <a:ext cx="10515600" cy="1325563"/>
          </a:xfrm>
        </p:spPr>
        <p:txBody>
          <a:bodyPr>
            <a:normAutofit/>
          </a:bodyPr>
          <a:lstStyle/>
          <a:p>
            <a:pPr>
              <a:lnSpc>
                <a:spcPct val="100000"/>
              </a:lnSpc>
            </a:pPr>
            <a:r>
              <a:rPr lang="en-US" sz="3200" b="1" dirty="0"/>
              <a:t>Objective</a:t>
            </a:r>
            <a:r>
              <a:rPr lang="en-US" sz="3200" dirty="0"/>
              <a:t>:  Rapidly improve health care facility WASH services in 5 countries during the COVID-19 pandemic </a:t>
            </a:r>
          </a:p>
        </p:txBody>
      </p:sp>
      <p:sp>
        <p:nvSpPr>
          <p:cNvPr id="18" name="Content Placeholder 2">
            <a:extLst>
              <a:ext uri="{FF2B5EF4-FFF2-40B4-BE49-F238E27FC236}">
                <a16:creationId xmlns:a16="http://schemas.microsoft.com/office/drawing/2014/main" id="{0F59A2C9-01EF-4CD8-B0D1-A522A022DB3A}"/>
              </a:ext>
            </a:extLst>
          </p:cNvPr>
          <p:cNvSpPr>
            <a:spLocks noGrp="1"/>
          </p:cNvSpPr>
          <p:nvPr>
            <p:ph sz="half" idx="1"/>
          </p:nvPr>
        </p:nvSpPr>
        <p:spPr>
          <a:xfrm>
            <a:off x="266700" y="1577163"/>
            <a:ext cx="5658772" cy="4949137"/>
          </a:xfrm>
        </p:spPr>
        <p:txBody>
          <a:bodyPr vert="horz" lIns="91440" tIns="45720" rIns="91440" bIns="45720" rtlCol="0" anchor="t">
            <a:normAutofit fontScale="92500" lnSpcReduction="10000"/>
          </a:bodyPr>
          <a:lstStyle/>
          <a:p>
            <a:pPr marL="0" indent="0">
              <a:lnSpc>
                <a:spcPct val="100000"/>
              </a:lnSpc>
              <a:buNone/>
            </a:pPr>
            <a:r>
              <a:rPr lang="en-US" sz="1800" b="1" dirty="0">
                <a:latin typeface="Source Sans Pro"/>
                <a:ea typeface="Source Sans Pro"/>
              </a:rPr>
              <a:t>Objective</a:t>
            </a:r>
            <a:r>
              <a:rPr lang="en-US" sz="1800" dirty="0">
                <a:latin typeface="Source Sans Pro"/>
                <a:ea typeface="Source Sans Pro"/>
              </a:rPr>
              <a:t>:  Rapidly improve health care facility WASH services in 5 countries during the COVID-19 pandemic </a:t>
            </a:r>
            <a:endParaRPr lang="en-US" sz="1800" b="1" dirty="0"/>
          </a:p>
          <a:p>
            <a:pPr marL="0" indent="0">
              <a:lnSpc>
                <a:spcPct val="100000"/>
              </a:lnSpc>
              <a:buNone/>
            </a:pPr>
            <a:r>
              <a:rPr lang="en-US" sz="1800" b="1" dirty="0">
                <a:latin typeface="Source Sans Pro"/>
                <a:ea typeface="Source Sans Pro"/>
              </a:rPr>
              <a:t>Where: </a:t>
            </a:r>
            <a:r>
              <a:rPr lang="en-US" sz="1800" dirty="0">
                <a:latin typeface="Source Sans Pro"/>
                <a:ea typeface="Source Sans Pro"/>
              </a:rPr>
              <a:t>174 health care facilities in five countries: (Bangladesh, India, Sierra Leone, Ghana, Uganda)</a:t>
            </a:r>
            <a:endParaRPr lang="en-US" sz="1800" b="1" dirty="0"/>
          </a:p>
          <a:p>
            <a:pPr marL="0" indent="0">
              <a:lnSpc>
                <a:spcPct val="100000"/>
              </a:lnSpc>
              <a:buNone/>
            </a:pPr>
            <a:r>
              <a:rPr lang="en-US" sz="1800" b="1" dirty="0">
                <a:latin typeface="Source Sans Pro"/>
                <a:ea typeface="Source Sans Pro"/>
              </a:rPr>
              <a:t>When: </a:t>
            </a:r>
            <a:r>
              <a:rPr lang="en-US" sz="1800" dirty="0">
                <a:latin typeface="Source Sans Pro"/>
                <a:ea typeface="Source Sans Pro"/>
              </a:rPr>
              <a:t>Sep 2020-Sep 2021 (Uganda workplan continued thru May 2022)</a:t>
            </a:r>
          </a:p>
          <a:p>
            <a:pPr marL="0" indent="0">
              <a:lnSpc>
                <a:spcPct val="100000"/>
              </a:lnSpc>
              <a:buNone/>
            </a:pPr>
            <a:r>
              <a:rPr lang="en-US" sz="1800" b="1" dirty="0">
                <a:latin typeface="Source Sans Pro"/>
                <a:ea typeface="Source Sans Pro"/>
              </a:rPr>
              <a:t>Partners: </a:t>
            </a:r>
            <a:r>
              <a:rPr lang="en-US" sz="1800" dirty="0">
                <a:latin typeface="Source Sans Pro"/>
                <a:ea typeface="Source Sans Pro"/>
              </a:rPr>
              <a:t>Christian Health Associations (Ghana, Sierra Leone, Uganda), </a:t>
            </a:r>
            <a:r>
              <a:rPr lang="en-US" sz="1800" dirty="0" err="1">
                <a:latin typeface="Source Sans Pro"/>
                <a:ea typeface="Source Sans Pro"/>
              </a:rPr>
              <a:t>mWater</a:t>
            </a:r>
            <a:endParaRPr lang="en-US" sz="1800" dirty="0">
              <a:latin typeface="Source Sans Pro"/>
              <a:ea typeface="Source Sans Pro"/>
            </a:endParaRPr>
          </a:p>
          <a:p>
            <a:pPr marL="0" indent="0">
              <a:lnSpc>
                <a:spcPct val="100000"/>
              </a:lnSpc>
              <a:buNone/>
            </a:pPr>
            <a:r>
              <a:rPr lang="en-US" sz="1800" b="1" dirty="0">
                <a:latin typeface="Source Sans Pro"/>
                <a:ea typeface="Source Sans Pro"/>
              </a:rPr>
              <a:t>Key Technical Approaches: </a:t>
            </a:r>
            <a:endParaRPr lang="en-US" sz="1800" b="1" dirty="0"/>
          </a:p>
          <a:p>
            <a:pPr>
              <a:lnSpc>
                <a:spcPct val="100000"/>
              </a:lnSpc>
            </a:pPr>
            <a:r>
              <a:rPr lang="en-US" sz="1800" dirty="0">
                <a:latin typeface="Source Sans Pro"/>
                <a:ea typeface="Source Sans Pro"/>
              </a:rPr>
              <a:t>Strengthening health facility infection prevention readiness </a:t>
            </a:r>
            <a:endParaRPr lang="en-US" sz="1800" dirty="0"/>
          </a:p>
          <a:p>
            <a:pPr>
              <a:lnSpc>
                <a:spcPct val="100000"/>
              </a:lnSpc>
            </a:pPr>
            <a:r>
              <a:rPr lang="en-US" sz="1800" dirty="0">
                <a:latin typeface="Source Sans Pro"/>
                <a:ea typeface="Source Sans Pro"/>
              </a:rPr>
              <a:t>WASH-focused quality improvement </a:t>
            </a:r>
            <a:endParaRPr lang="en-US" sz="1800" dirty="0"/>
          </a:p>
          <a:p>
            <a:pPr lvl="1">
              <a:lnSpc>
                <a:spcPct val="100000"/>
              </a:lnSpc>
            </a:pPr>
            <a:r>
              <a:rPr lang="en-US" sz="1800" dirty="0">
                <a:latin typeface="Source Sans Pro"/>
                <a:ea typeface="Source Sans Pro"/>
              </a:rPr>
              <a:t>Prioritization of 4 measurable WASH improvement aims to drive improvements  </a:t>
            </a:r>
            <a:endParaRPr lang="en-US" sz="1800" dirty="0"/>
          </a:p>
          <a:p>
            <a:pPr lvl="1">
              <a:lnSpc>
                <a:spcPct val="100000"/>
              </a:lnSpc>
            </a:pPr>
            <a:r>
              <a:rPr lang="en-US" sz="1800" dirty="0">
                <a:latin typeface="Source Sans Pro"/>
                <a:ea typeface="Source Sans Pro"/>
              </a:rPr>
              <a:t>Virtual QI capacity-building/mentoring for District ‘QI Coaches’ – to be able to support facility teams to rapidly improve WASH services (virtual/in-person)</a:t>
            </a:r>
          </a:p>
          <a:p>
            <a:endParaRPr lang="en-US" sz="1800" dirty="0"/>
          </a:p>
          <a:p>
            <a:endParaRPr lang="en-US" sz="1800" b="1" dirty="0"/>
          </a:p>
          <a:p>
            <a:endParaRPr lang="en-US" sz="1800" b="1" dirty="0"/>
          </a:p>
        </p:txBody>
      </p:sp>
    </p:spTree>
    <p:extLst>
      <p:ext uri="{BB962C8B-B14F-4D97-AF65-F5344CB8AC3E}">
        <p14:creationId xmlns:p14="http://schemas.microsoft.com/office/powerpoint/2010/main" val="2724812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221135" y="1839915"/>
            <a:ext cx="7342525" cy="4751200"/>
          </a:xfrm>
          <a:prstGeom prst="rect">
            <a:avLst/>
          </a:prstGeom>
        </p:spPr>
        <p:txBody>
          <a:bodyPr spcFirstLastPara="1" vert="horz" wrap="square" lIns="121900" tIns="121900" rIns="121900" bIns="121900" rtlCol="0" anchor="t" anchorCtr="0">
            <a:normAutofit lnSpcReduction="10000"/>
          </a:bodyPr>
          <a:lstStyle/>
          <a:p>
            <a:pPr defTabSz="206375"/>
            <a:r>
              <a:rPr lang="en-GB" sz="3000" b="1" dirty="0">
                <a:latin typeface="Calibri" panose="020F0502020204030204" pitchFamily="34" charset="0"/>
                <a:ea typeface="SimSun" panose="02010600030101010101" pitchFamily="2" charset="-122"/>
                <a:cs typeface="Calibri" panose="020F0502020204030204" pitchFamily="34" charset="0"/>
              </a:rPr>
              <a:t>INTERPRETATION:</a:t>
            </a:r>
            <a:r>
              <a:rPr lang="en-GB" sz="3000" dirty="0">
                <a:latin typeface="Calibri" panose="020F0502020204030204" pitchFamily="34" charset="0"/>
                <a:ea typeface="SimSun" panose="02010600030101010101" pitchFamily="2" charset="-122"/>
                <a:cs typeface="Calibri" panose="020F0502020204030204" pitchFamily="34" charset="0"/>
              </a:rPr>
              <a:t> Select English, French, or Spanish. Then, click “Mute Original Audio.”</a:t>
            </a:r>
          </a:p>
          <a:p>
            <a:pPr defTabSz="206375"/>
            <a:endParaRPr lang="en-GB" sz="3000" b="1" dirty="0">
              <a:latin typeface="Calibri" panose="020F0502020204030204" pitchFamily="34" charset="0"/>
              <a:ea typeface="SimSun" panose="02010600030101010101" pitchFamily="2" charset="-122"/>
              <a:cs typeface="Calibri" panose="020F0502020204030204" pitchFamily="34" charset="0"/>
            </a:endParaRPr>
          </a:p>
          <a:p>
            <a:pPr defTabSz="206375"/>
            <a:r>
              <a:rPr lang="fr-FR" sz="3000" b="1" dirty="0">
                <a:latin typeface="Calibri" panose="020F0502020204030204" pitchFamily="34" charset="0"/>
                <a:ea typeface="SimSun" panose="02010600030101010101" pitchFamily="2" charset="-122"/>
                <a:cs typeface="Calibri" panose="020F0502020204030204" pitchFamily="34" charset="0"/>
              </a:rPr>
              <a:t>INTERPRÉTATION: </a:t>
            </a:r>
            <a:r>
              <a:rPr lang="fr-FR" sz="3000" dirty="0">
                <a:latin typeface="Calibri" panose="020F0502020204030204" pitchFamily="34" charset="0"/>
                <a:ea typeface="SimSun" panose="02010600030101010101" pitchFamily="2" charset="-122"/>
                <a:cs typeface="Calibri" panose="020F0502020204030204" pitchFamily="34" charset="0"/>
              </a:rPr>
              <a:t>Sélectionnez Anglais, Français ou Espagnol. Puis, cliquez sur "Couper le son d’origine." </a:t>
            </a:r>
            <a:endParaRPr lang="en-US" sz="3000" b="1" dirty="0">
              <a:latin typeface="Calibri" panose="020F0502020204030204" pitchFamily="34" charset="0"/>
              <a:ea typeface="SimSun" panose="02010600030101010101" pitchFamily="2" charset="-122"/>
              <a:cs typeface="Calibri" panose="020F0502020204030204" pitchFamily="34" charset="0"/>
            </a:endParaRPr>
          </a:p>
          <a:p>
            <a:pPr defTabSz="206375"/>
            <a:endParaRPr lang="en-US" sz="3000" b="1" dirty="0">
              <a:latin typeface="Calibri" panose="020F0502020204030204" pitchFamily="34" charset="0"/>
              <a:ea typeface="SimSun" panose="02010600030101010101" pitchFamily="2" charset="-122"/>
              <a:cs typeface="Calibri" panose="020F0502020204030204" pitchFamily="34" charset="0"/>
            </a:endParaRPr>
          </a:p>
          <a:p>
            <a:pPr defTabSz="206375"/>
            <a:r>
              <a:rPr lang="es-ES" sz="3000" b="1" dirty="0">
                <a:latin typeface="Calibri" panose="020F0502020204030204" pitchFamily="34" charset="0"/>
                <a:ea typeface="SimSun" panose="02010600030101010101" pitchFamily="2" charset="-122"/>
                <a:cs typeface="Calibri" panose="020F0502020204030204" pitchFamily="34" charset="0"/>
              </a:rPr>
              <a:t>INTERPRETACIÓN: </a:t>
            </a:r>
            <a:r>
              <a:rPr lang="es-ES" sz="3000" dirty="0">
                <a:latin typeface="Calibri" panose="020F0502020204030204" pitchFamily="34" charset="0"/>
                <a:ea typeface="SimSun" panose="02010600030101010101" pitchFamily="2" charset="-122"/>
                <a:cs typeface="Calibri" panose="020F0502020204030204" pitchFamily="34" charset="0"/>
              </a:rPr>
              <a:t>Seleccione Inglés, Francés o Español. Luego, haga clic en “Silenciar audio original." </a:t>
            </a:r>
          </a:p>
          <a:p>
            <a:pPr marL="135464" indent="0">
              <a:lnSpc>
                <a:spcPct val="115000"/>
              </a:lnSpc>
              <a:buClr>
                <a:schemeClr val="dk1"/>
              </a:buClr>
              <a:buSzPct val="100000"/>
              <a:buNone/>
            </a:pPr>
            <a:endParaRPr sz="4000" dirty="0">
              <a:latin typeface="Calibri"/>
              <a:ea typeface="Calibri"/>
              <a:cs typeface="Calibri"/>
              <a:sym typeface="Calibri"/>
            </a:endParaRPr>
          </a:p>
        </p:txBody>
      </p:sp>
      <p:sp>
        <p:nvSpPr>
          <p:cNvPr id="135" name="Google Shape;135;p22"/>
          <p:cNvSpPr/>
          <p:nvPr/>
        </p:nvSpPr>
        <p:spPr>
          <a:xfrm>
            <a:off x="1588" y="383507"/>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rPr>
              <a:t>Interpretation </a:t>
            </a:r>
            <a:endParaRPr kumimoji="0"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pic>
        <p:nvPicPr>
          <p:cNvPr id="136" name="Google Shape;13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pic>
        <p:nvPicPr>
          <p:cNvPr id="5" name="Picture 4">
            <a:extLst>
              <a:ext uri="{FF2B5EF4-FFF2-40B4-BE49-F238E27FC236}">
                <a16:creationId xmlns:a16="http://schemas.microsoft.com/office/drawing/2014/main" id="{F4912A75-446B-A843-3927-70D8FE851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2212"/>
          <a:stretch/>
        </p:blipFill>
        <p:spPr>
          <a:xfrm>
            <a:off x="8299603" y="2439092"/>
            <a:ext cx="3082465" cy="1776423"/>
          </a:xfrm>
          <a:prstGeom prst="rect">
            <a:avLst/>
          </a:prstGeom>
        </p:spPr>
      </p:pic>
    </p:spTree>
    <p:extLst>
      <p:ext uri="{BB962C8B-B14F-4D97-AF65-F5344CB8AC3E}">
        <p14:creationId xmlns:p14="http://schemas.microsoft.com/office/powerpoint/2010/main" val="4131439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24000"/>
            <a:ext cx="10771208" cy="660051"/>
          </a:xfrm>
        </p:spPr>
        <p:txBody>
          <a:bodyPr>
            <a:normAutofit/>
          </a:bodyPr>
          <a:lstStyle/>
          <a:p>
            <a:r>
              <a:rPr lang="en-US" sz="3200" dirty="0">
                <a:latin typeface="Arial" panose="020B0604020202020204" pitchFamily="34" charset="0"/>
                <a:cs typeface="Arial" panose="020B0604020202020204" pitchFamily="34" charset="0"/>
              </a:rPr>
              <a:t>Phase I: Improving HCF Infection Prevention Readiness</a:t>
            </a:r>
          </a:p>
        </p:txBody>
      </p:sp>
      <p:sp>
        <p:nvSpPr>
          <p:cNvPr id="3" name="Content Placeholder 2"/>
          <p:cNvSpPr>
            <a:spLocks noGrp="1"/>
          </p:cNvSpPr>
          <p:nvPr>
            <p:ph sz="half" idx="1"/>
          </p:nvPr>
        </p:nvSpPr>
        <p:spPr>
          <a:xfrm>
            <a:off x="838199" y="2184051"/>
            <a:ext cx="7813689" cy="4148039"/>
          </a:xfrm>
        </p:spPr>
        <p:txBody>
          <a:bodyPr vert="horz" lIns="91440" tIns="45720" rIns="91440" bIns="45720" rtlCol="0" anchor="t">
            <a:normAutofit lnSpcReduction="10000"/>
          </a:bodyPr>
          <a:lstStyle/>
          <a:p>
            <a:pPr>
              <a:lnSpc>
                <a:spcPct val="110000"/>
              </a:lnSpc>
            </a:pPr>
            <a:r>
              <a:rPr lang="en-US" dirty="0">
                <a:latin typeface="Source Sans Pro"/>
                <a:ea typeface="Source Sans Pro"/>
              </a:rPr>
              <a:t>Limited infrastructure rehabilitation support to HCF water, sanitation, hygiene, waste management infrastructure in a sub-set of HCFs (74, 48%)</a:t>
            </a:r>
            <a:endParaRPr lang="en-US" dirty="0"/>
          </a:p>
          <a:p>
            <a:pPr marL="0" indent="0">
              <a:lnSpc>
                <a:spcPct val="110000"/>
              </a:lnSpc>
              <a:buNone/>
            </a:pPr>
            <a:endParaRPr lang="en-US" dirty="0"/>
          </a:p>
          <a:p>
            <a:pPr>
              <a:lnSpc>
                <a:spcPct val="110000"/>
              </a:lnSpc>
            </a:pPr>
            <a:r>
              <a:rPr lang="en-US" dirty="0">
                <a:latin typeface="Source Sans Pro"/>
                <a:ea typeface="Source Sans Pro"/>
              </a:rPr>
              <a:t>Distribution of essential Infection Prevention &amp; Control commodities (PPE, soap, gloves, </a:t>
            </a:r>
            <a:r>
              <a:rPr lang="en-US" dirty="0" err="1">
                <a:latin typeface="Source Sans Pro"/>
                <a:ea typeface="Source Sans Pro"/>
              </a:rPr>
              <a:t>etc</a:t>
            </a:r>
            <a:r>
              <a:rPr lang="en-US" dirty="0">
                <a:latin typeface="Source Sans Pro"/>
                <a:ea typeface="Source Sans Pro"/>
              </a:rPr>
              <a:t>)</a:t>
            </a:r>
          </a:p>
          <a:p>
            <a:pPr marL="0" indent="0">
              <a:lnSpc>
                <a:spcPct val="110000"/>
              </a:lnSpc>
              <a:buNone/>
            </a:pPr>
            <a:endParaRPr lang="en-US" dirty="0"/>
          </a:p>
          <a:p>
            <a:pPr>
              <a:lnSpc>
                <a:spcPct val="110000"/>
              </a:lnSpc>
            </a:pPr>
            <a:r>
              <a:rPr lang="en-US" dirty="0">
                <a:latin typeface="Source Sans Pro"/>
                <a:ea typeface="Source Sans Pro"/>
              </a:rPr>
              <a:t>Publication and promotion of the global guidance document: </a:t>
            </a:r>
            <a:r>
              <a:rPr lang="en-US" dirty="0">
                <a:latin typeface="Source Sans Pro"/>
                <a:ea typeface="Source Sans Pro"/>
                <a:hlinkClick r:id="rId3"/>
              </a:rPr>
              <a:t>Essential Supplies List For Infection Prevention and Control in Health Care Facilities </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289195"/>
              </a:solidFill>
              <a:effectLst/>
              <a:uLnTx/>
              <a:uFillTx/>
              <a:latin typeface="Source Sans Pro" panose="020B0503030403020204" pitchFamily="34" charset="0"/>
              <a:ea typeface="Source Sans Pro" panose="020B0503030403020204" pitchFamily="34" charset="0"/>
              <a:cs typeface="+mn-cs"/>
            </a:endParaRPr>
          </a:p>
        </p:txBody>
      </p:sp>
      <p:pic>
        <p:nvPicPr>
          <p:cNvPr id="5" name="Picture 4"/>
          <p:cNvPicPr>
            <a:picLocks noChangeAspect="1"/>
          </p:cNvPicPr>
          <p:nvPr/>
        </p:nvPicPr>
        <p:blipFill>
          <a:blip r:embed="rId4"/>
          <a:stretch>
            <a:fillRect/>
          </a:stretch>
        </p:blipFill>
        <p:spPr>
          <a:xfrm>
            <a:off x="8817429" y="4114911"/>
            <a:ext cx="2957518" cy="2217179"/>
          </a:xfrm>
          <a:prstGeom prst="rect">
            <a:avLst/>
          </a:prstGeom>
          <a:ln>
            <a:solidFill>
              <a:schemeClr val="tx1"/>
            </a:solidFill>
          </a:ln>
        </p:spPr>
      </p:pic>
      <p:sp>
        <p:nvSpPr>
          <p:cNvPr id="6" name="Text Placeholder 1">
            <a:extLst>
              <a:ext uri="{FF2B5EF4-FFF2-40B4-BE49-F238E27FC236}">
                <a16:creationId xmlns:a16="http://schemas.microsoft.com/office/drawing/2014/main" id="{B1E5F66B-2683-43F9-8C54-395353532127}"/>
              </a:ext>
            </a:extLst>
          </p:cNvPr>
          <p:cNvSpPr txBox="1">
            <a:spLocks/>
          </p:cNvSpPr>
          <p:nvPr/>
        </p:nvSpPr>
        <p:spPr>
          <a:xfrm>
            <a:off x="838199" y="551187"/>
            <a:ext cx="10936748" cy="755100"/>
          </a:xfrm>
          <a:prstGeom prst="rect">
            <a:avLst/>
          </a:prstGeom>
        </p:spPr>
        <p:txBody>
          <a:bodyPr>
            <a:norm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ts val="1000"/>
              </a:spcAft>
              <a:buClrTx/>
              <a:buSzTx/>
              <a:buFont typeface="Arial" panose="020B0604020202020204" pitchFamily="34" charset="0"/>
              <a:buNone/>
              <a:tabLst/>
              <a:defRPr/>
            </a:pPr>
            <a:r>
              <a:rPr kumimoji="0" lang="en-US" sz="3600" b="0" i="0" u="sng" strike="noStrike" kern="1200" cap="none" spc="0" normalizeH="0" baseline="0" noProof="0" dirty="0">
                <a:ln>
                  <a:noFill/>
                </a:ln>
                <a:solidFill>
                  <a:srgbClr val="000000"/>
                </a:solidFill>
                <a:effectLst/>
                <a:uLnTx/>
                <a:uFillTx/>
                <a:latin typeface="Calibri" panose="020F0502020204030204" pitchFamily="34" charset="0"/>
                <a:ea typeface="Roboto Condensed" panose="02000000000000000000" pitchFamily="2" charset="0"/>
                <a:cs typeface="Calibri"/>
              </a:rPr>
              <a:t>Overview: Two-phased implementation approach</a:t>
            </a:r>
          </a:p>
        </p:txBody>
      </p:sp>
      <p:pic>
        <p:nvPicPr>
          <p:cNvPr id="7" name="Picture 6">
            <a:extLst>
              <a:ext uri="{FF2B5EF4-FFF2-40B4-BE49-F238E27FC236}">
                <a16:creationId xmlns:a16="http://schemas.microsoft.com/office/drawing/2014/main" id="{E032A8DE-8FD2-44FB-BD30-A470E64DF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5" r="25618"/>
          <a:stretch/>
        </p:blipFill>
        <p:spPr bwMode="auto">
          <a:xfrm>
            <a:off x="8817427" y="2184051"/>
            <a:ext cx="2957519" cy="1930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33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6B12-0F0D-4EE5-BE23-54D0FCDA2E99}"/>
              </a:ext>
            </a:extLst>
          </p:cNvPr>
          <p:cNvSpPr>
            <a:spLocks noGrp="1"/>
          </p:cNvSpPr>
          <p:nvPr>
            <p:ph type="title"/>
          </p:nvPr>
        </p:nvSpPr>
        <p:spPr>
          <a:xfrm>
            <a:off x="838200" y="365125"/>
            <a:ext cx="10451123" cy="1325563"/>
          </a:xfrm>
        </p:spPr>
        <p:txBody>
          <a:bodyPr>
            <a:normAutofit/>
          </a:bodyPr>
          <a:lstStyle/>
          <a:p>
            <a:r>
              <a:rPr lang="en-US" sz="2800">
                <a:latin typeface="Source Sans Pro"/>
              </a:rPr>
              <a:t>HCF-wide Infection Prevention Readiness Scoring System</a:t>
            </a:r>
          </a:p>
        </p:txBody>
      </p:sp>
      <p:graphicFrame>
        <p:nvGraphicFramePr>
          <p:cNvPr id="4" name="Table 3"/>
          <p:cNvGraphicFramePr>
            <a:graphicFrameLocks noGrp="1"/>
          </p:cNvGraphicFramePr>
          <p:nvPr/>
        </p:nvGraphicFramePr>
        <p:xfrm>
          <a:off x="993226" y="1690686"/>
          <a:ext cx="8877605" cy="4020490"/>
        </p:xfrm>
        <a:graphic>
          <a:graphicData uri="http://schemas.openxmlformats.org/drawingml/2006/table">
            <a:tbl>
              <a:tblPr firstRow="1" bandRow="1">
                <a:tableStyleId>{5C22544A-7EE6-4342-B048-85BDC9FD1C3A}</a:tableStyleId>
              </a:tblPr>
              <a:tblGrid>
                <a:gridCol w="5796122">
                  <a:extLst>
                    <a:ext uri="{9D8B030D-6E8A-4147-A177-3AD203B41FA5}">
                      <a16:colId xmlns:a16="http://schemas.microsoft.com/office/drawing/2014/main" val="2581776211"/>
                    </a:ext>
                  </a:extLst>
                </a:gridCol>
                <a:gridCol w="3081483">
                  <a:extLst>
                    <a:ext uri="{9D8B030D-6E8A-4147-A177-3AD203B41FA5}">
                      <a16:colId xmlns:a16="http://schemas.microsoft.com/office/drawing/2014/main" val="4014182933"/>
                    </a:ext>
                  </a:extLst>
                </a:gridCol>
              </a:tblGrid>
              <a:tr h="402049">
                <a:tc>
                  <a:txBody>
                    <a:bodyPr/>
                    <a:lstStyle/>
                    <a:p>
                      <a:pPr marL="0" indent="63500" algn="l" fontAlgn="b"/>
                      <a:r>
                        <a:rPr lang="en-US" sz="2000" b="1" i="0" u="none" strike="noStrike">
                          <a:solidFill>
                            <a:srgbClr val="000000"/>
                          </a:solidFill>
                          <a:effectLst/>
                          <a:latin typeface="Source Sans Pro"/>
                          <a:cs typeface="Arial" panose="020B0604020202020204" pitchFamily="34" charset="0"/>
                        </a:rPr>
                        <a:t>Domain</a:t>
                      </a:r>
                    </a:p>
                  </a:txBody>
                  <a:tcPr marL="9525" marR="9525" marT="9525" marB="0" anchor="b"/>
                </a:tc>
                <a:tc>
                  <a:txBody>
                    <a:bodyPr/>
                    <a:lstStyle/>
                    <a:p>
                      <a:pPr algn="ctr" fontAlgn="b"/>
                      <a:r>
                        <a:rPr lang="en-US" sz="2000" b="1" i="0" u="none" strike="noStrike">
                          <a:solidFill>
                            <a:srgbClr val="000000"/>
                          </a:solidFill>
                          <a:effectLst/>
                          <a:latin typeface="Source Sans Pro"/>
                          <a:cs typeface="Arial" panose="020B0604020202020204" pitchFamily="34" charset="0"/>
                        </a:rPr>
                        <a:t>Points Possible</a:t>
                      </a:r>
                    </a:p>
                  </a:txBody>
                  <a:tcPr marL="9525" marR="9525" marT="9525" marB="0" anchor="b"/>
                </a:tc>
                <a:extLst>
                  <a:ext uri="{0D108BD9-81ED-4DB2-BD59-A6C34878D82A}">
                    <a16:rowId xmlns:a16="http://schemas.microsoft.com/office/drawing/2014/main" val="3639250727"/>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COVID-19 Screening</a:t>
                      </a: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23</a:t>
                      </a:r>
                    </a:p>
                  </a:txBody>
                  <a:tcPr marL="9525" marR="9525" marT="9525" marB="0" anchor="b"/>
                </a:tc>
                <a:extLst>
                  <a:ext uri="{0D108BD9-81ED-4DB2-BD59-A6C34878D82A}">
                    <a16:rowId xmlns:a16="http://schemas.microsoft.com/office/drawing/2014/main" val="1707216425"/>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COVID-19 Triage</a:t>
                      </a: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7</a:t>
                      </a:r>
                    </a:p>
                  </a:txBody>
                  <a:tcPr marL="9525" marR="9525" marT="9525" marB="0" anchor="b"/>
                </a:tc>
                <a:extLst>
                  <a:ext uri="{0D108BD9-81ED-4DB2-BD59-A6C34878D82A}">
                    <a16:rowId xmlns:a16="http://schemas.microsoft.com/office/drawing/2014/main" val="3791672227"/>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COVID-19 Isolation</a:t>
                      </a: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24</a:t>
                      </a:r>
                    </a:p>
                  </a:txBody>
                  <a:tcPr marL="9525" marR="9525" marT="9525" marB="0" anchor="b"/>
                </a:tc>
                <a:extLst>
                  <a:ext uri="{0D108BD9-81ED-4DB2-BD59-A6C34878D82A}">
                    <a16:rowId xmlns:a16="http://schemas.microsoft.com/office/drawing/2014/main" val="3206481166"/>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Water infrastructure</a:t>
                      </a:r>
                      <a:r>
                        <a:rPr lang="en-US" sz="2000" b="0" i="0" u="none" strike="noStrike" baseline="0">
                          <a:solidFill>
                            <a:srgbClr val="000000"/>
                          </a:solidFill>
                          <a:effectLst/>
                          <a:latin typeface="Source Sans Pro"/>
                          <a:cs typeface="Arial" panose="020B0604020202020204" pitchFamily="34" charset="0"/>
                        </a:rPr>
                        <a:t>, access, availability </a:t>
                      </a:r>
                      <a:endParaRPr lang="en-US" sz="2000" b="0" i="0" u="none" strike="noStrike">
                        <a:solidFill>
                          <a:srgbClr val="000000"/>
                        </a:solidFill>
                        <a:effectLst/>
                        <a:latin typeface="Source Sans Pro"/>
                        <a:cs typeface="Arial" panose="020B0604020202020204" pitchFamily="34" charset="0"/>
                      </a:endParaRP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8</a:t>
                      </a:r>
                    </a:p>
                  </a:txBody>
                  <a:tcPr marL="9525" marR="9525" marT="9525" marB="0" anchor="b"/>
                </a:tc>
                <a:extLst>
                  <a:ext uri="{0D108BD9-81ED-4DB2-BD59-A6C34878D82A}">
                    <a16:rowId xmlns:a16="http://schemas.microsoft.com/office/drawing/2014/main" val="296521100"/>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HCF Hygiene &amp; Infection</a:t>
                      </a:r>
                      <a:r>
                        <a:rPr lang="en-US" sz="2000" b="0" i="0" u="none" strike="noStrike" baseline="0">
                          <a:solidFill>
                            <a:srgbClr val="000000"/>
                          </a:solidFill>
                          <a:effectLst/>
                          <a:latin typeface="Source Sans Pro"/>
                          <a:cs typeface="Arial" panose="020B0604020202020204" pitchFamily="34" charset="0"/>
                        </a:rPr>
                        <a:t> prevention</a:t>
                      </a:r>
                      <a:endParaRPr lang="en-US" sz="2000" b="0" i="0" u="none" strike="noStrike">
                        <a:solidFill>
                          <a:srgbClr val="000000"/>
                        </a:solidFill>
                        <a:effectLst/>
                        <a:latin typeface="Source Sans Pro"/>
                        <a:cs typeface="Arial" panose="020B0604020202020204" pitchFamily="34" charset="0"/>
                      </a:endParaRP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19</a:t>
                      </a:r>
                    </a:p>
                  </a:txBody>
                  <a:tcPr marL="9525" marR="9525" marT="9525" marB="0" anchor="b"/>
                </a:tc>
                <a:extLst>
                  <a:ext uri="{0D108BD9-81ED-4DB2-BD59-A6C34878D82A}">
                    <a16:rowId xmlns:a16="http://schemas.microsoft.com/office/drawing/2014/main" val="1559838576"/>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Healthcare waste management</a:t>
                      </a:r>
                      <a:r>
                        <a:rPr lang="en-US" sz="2000" b="0" i="0" u="none" strike="noStrike" baseline="0">
                          <a:solidFill>
                            <a:srgbClr val="000000"/>
                          </a:solidFill>
                          <a:effectLst/>
                          <a:latin typeface="Source Sans Pro"/>
                          <a:cs typeface="Arial" panose="020B0604020202020204" pitchFamily="34" charset="0"/>
                        </a:rPr>
                        <a:t> </a:t>
                      </a:r>
                      <a:endParaRPr lang="en-US" sz="2000" b="0" i="0" u="none" strike="noStrike">
                        <a:solidFill>
                          <a:srgbClr val="000000"/>
                        </a:solidFill>
                        <a:effectLst/>
                        <a:latin typeface="Source Sans Pro"/>
                        <a:cs typeface="Arial" panose="020B0604020202020204" pitchFamily="34" charset="0"/>
                      </a:endParaRP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2</a:t>
                      </a:r>
                    </a:p>
                  </a:txBody>
                  <a:tcPr marL="9525" marR="9525" marT="9525" marB="0" anchor="b"/>
                </a:tc>
                <a:extLst>
                  <a:ext uri="{0D108BD9-81ED-4DB2-BD59-A6C34878D82A}">
                    <a16:rowId xmlns:a16="http://schemas.microsoft.com/office/drawing/2014/main" val="4213794315"/>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HCF</a:t>
                      </a:r>
                      <a:r>
                        <a:rPr lang="en-US" sz="2000" b="0" i="0" u="none" strike="noStrike" baseline="0">
                          <a:solidFill>
                            <a:srgbClr val="000000"/>
                          </a:solidFill>
                          <a:effectLst/>
                          <a:latin typeface="Source Sans Pro"/>
                          <a:cs typeface="Arial" panose="020B0604020202020204" pitchFamily="34" charset="0"/>
                        </a:rPr>
                        <a:t> </a:t>
                      </a:r>
                      <a:r>
                        <a:rPr lang="en-US" sz="2000" b="0" i="0" u="none" strike="noStrike">
                          <a:solidFill>
                            <a:srgbClr val="000000"/>
                          </a:solidFill>
                          <a:effectLst/>
                          <a:latin typeface="Source Sans Pro"/>
                          <a:cs typeface="Arial" panose="020B0604020202020204" pitchFamily="34" charset="0"/>
                        </a:rPr>
                        <a:t>Cleaning</a:t>
                      </a:r>
                      <a:r>
                        <a:rPr lang="en-US" sz="2000" b="0" i="0" u="none" strike="noStrike" baseline="0">
                          <a:solidFill>
                            <a:srgbClr val="000000"/>
                          </a:solidFill>
                          <a:effectLst/>
                          <a:latin typeface="Source Sans Pro"/>
                          <a:cs typeface="Arial" panose="020B0604020202020204" pitchFamily="34" charset="0"/>
                        </a:rPr>
                        <a:t> and SOPs</a:t>
                      </a:r>
                      <a:endParaRPr lang="en-US" sz="2000" b="0" i="0" u="none" strike="noStrike">
                        <a:solidFill>
                          <a:srgbClr val="000000"/>
                        </a:solidFill>
                        <a:effectLst/>
                        <a:latin typeface="Source Sans Pro"/>
                        <a:cs typeface="Arial" panose="020B0604020202020204" pitchFamily="34" charset="0"/>
                      </a:endParaRP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7</a:t>
                      </a:r>
                    </a:p>
                  </a:txBody>
                  <a:tcPr marL="9525" marR="9525" marT="9525" marB="0" anchor="b"/>
                </a:tc>
                <a:extLst>
                  <a:ext uri="{0D108BD9-81ED-4DB2-BD59-A6C34878D82A}">
                    <a16:rowId xmlns:a16="http://schemas.microsoft.com/office/drawing/2014/main" val="18551566"/>
                  </a:ext>
                </a:extLst>
              </a:tr>
              <a:tr h="402049">
                <a:tc>
                  <a:txBody>
                    <a:bodyPr/>
                    <a:lstStyle/>
                    <a:p>
                      <a:pPr lvl="0" algn="l" fontAlgn="b"/>
                      <a:r>
                        <a:rPr lang="en-US" sz="2000" b="0" i="0" u="none" strike="noStrike">
                          <a:solidFill>
                            <a:srgbClr val="000000"/>
                          </a:solidFill>
                          <a:effectLst/>
                          <a:latin typeface="Source Sans Pro"/>
                          <a:cs typeface="Arial" panose="020B0604020202020204" pitchFamily="34" charset="0"/>
                        </a:rPr>
                        <a:t>HCF Policies/Strategies</a:t>
                      </a:r>
                    </a:p>
                  </a:txBody>
                  <a:tcPr marL="9525" marR="9525" marT="9525" marB="0" anchor="b"/>
                </a:tc>
                <a:tc>
                  <a:txBody>
                    <a:bodyPr/>
                    <a:lstStyle/>
                    <a:p>
                      <a:pPr algn="ctr" fontAlgn="b"/>
                      <a:r>
                        <a:rPr lang="en-US" sz="2000" b="0" i="0" u="none" strike="noStrike">
                          <a:solidFill>
                            <a:srgbClr val="000000"/>
                          </a:solidFill>
                          <a:effectLst/>
                          <a:latin typeface="Source Sans Pro"/>
                          <a:cs typeface="Arial" panose="020B0604020202020204" pitchFamily="34" charset="0"/>
                        </a:rPr>
                        <a:t>10</a:t>
                      </a:r>
                    </a:p>
                  </a:txBody>
                  <a:tcPr marL="9525" marR="9525" marT="9525" marB="0" anchor="b"/>
                </a:tc>
                <a:extLst>
                  <a:ext uri="{0D108BD9-81ED-4DB2-BD59-A6C34878D82A}">
                    <a16:rowId xmlns:a16="http://schemas.microsoft.com/office/drawing/2014/main" val="1147902465"/>
                  </a:ext>
                </a:extLst>
              </a:tr>
              <a:tr h="402049">
                <a:tc>
                  <a:txBody>
                    <a:bodyPr/>
                    <a:lstStyle/>
                    <a:p>
                      <a:pPr lvl="0" algn="l" fontAlgn="b"/>
                      <a:r>
                        <a:rPr lang="en-US" sz="2000" b="1" i="0" u="none" strike="noStrike">
                          <a:solidFill>
                            <a:srgbClr val="000000"/>
                          </a:solidFill>
                          <a:effectLst/>
                          <a:latin typeface="Source Sans Pro"/>
                          <a:cs typeface="Arial" panose="020B0604020202020204" pitchFamily="34" charset="0"/>
                        </a:rPr>
                        <a:t>Total points possible</a:t>
                      </a:r>
                    </a:p>
                  </a:txBody>
                  <a:tcPr marL="9525" marR="9525" marT="9525" marB="0" anchor="b"/>
                </a:tc>
                <a:tc>
                  <a:txBody>
                    <a:bodyPr/>
                    <a:lstStyle/>
                    <a:p>
                      <a:pPr algn="ctr" fontAlgn="b"/>
                      <a:r>
                        <a:rPr lang="en-US" sz="2000" b="1" i="0" u="none" strike="noStrike">
                          <a:solidFill>
                            <a:srgbClr val="000000"/>
                          </a:solidFill>
                          <a:effectLst/>
                          <a:latin typeface="Source Sans Pro"/>
                          <a:cs typeface="Arial" panose="020B0604020202020204" pitchFamily="34" charset="0"/>
                        </a:rPr>
                        <a:t>100</a:t>
                      </a:r>
                    </a:p>
                  </a:txBody>
                  <a:tcPr marL="9525" marR="9525" marT="9525" marB="0" anchor="b"/>
                </a:tc>
                <a:extLst>
                  <a:ext uri="{0D108BD9-81ED-4DB2-BD59-A6C34878D82A}">
                    <a16:rowId xmlns:a16="http://schemas.microsoft.com/office/drawing/2014/main" val="4051814191"/>
                  </a:ext>
                </a:extLst>
              </a:tr>
            </a:tbl>
          </a:graphicData>
        </a:graphic>
      </p:graphicFrame>
      <p:sp>
        <p:nvSpPr>
          <p:cNvPr id="5" name="TextBox 4">
            <a:extLst>
              <a:ext uri="{FF2B5EF4-FFF2-40B4-BE49-F238E27FC236}">
                <a16:creationId xmlns:a16="http://schemas.microsoft.com/office/drawing/2014/main" id="{C1573BEE-59E1-49D5-B3A5-64EBD4F63BE3}"/>
              </a:ext>
            </a:extLst>
          </p:cNvPr>
          <p:cNvSpPr txBox="1"/>
          <p:nvPr/>
        </p:nvSpPr>
        <p:spPr>
          <a:xfrm>
            <a:off x="993226" y="5815960"/>
            <a:ext cx="91123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a:ea typeface="+mn-ea"/>
                <a:cs typeface="+mn-cs"/>
              </a:rPr>
              <a:t>*domain criteria are composed of WASH and IPC criteria from the Joint Monitoring </a:t>
            </a:r>
            <a:r>
              <a:rPr kumimoji="0" lang="en-US" sz="1600" b="0" i="0" u="none" strike="noStrike" kern="1200" cap="none" spc="0" normalizeH="0" baseline="0" noProof="0" err="1">
                <a:ln>
                  <a:noFill/>
                </a:ln>
                <a:solidFill>
                  <a:srgbClr val="000000"/>
                </a:solidFill>
                <a:effectLst/>
                <a:uLnTx/>
                <a:uFillTx/>
                <a:latin typeface="Source Sans Pro"/>
                <a:ea typeface="+mn-ea"/>
                <a:cs typeface="+mn-cs"/>
              </a:rPr>
              <a:t>Programme</a:t>
            </a:r>
            <a:r>
              <a:rPr kumimoji="0" lang="en-US" sz="1600" b="0" i="0" u="none" strike="noStrike" kern="1200" cap="none" spc="0" normalizeH="0" baseline="0" noProof="0">
                <a:ln>
                  <a:noFill/>
                </a:ln>
                <a:solidFill>
                  <a:srgbClr val="000000"/>
                </a:solidFill>
                <a:effectLst/>
                <a:uLnTx/>
                <a:uFillTx/>
                <a:latin typeface="Source Sans Pro"/>
                <a:ea typeface="+mn-ea"/>
                <a:cs typeface="+mn-cs"/>
              </a:rPr>
              <a:t>, IPCAF, and recent sector-wide COVID-19 guidance </a:t>
            </a:r>
          </a:p>
        </p:txBody>
      </p:sp>
    </p:spTree>
    <p:extLst>
      <p:ext uri="{BB962C8B-B14F-4D97-AF65-F5344CB8AC3E}">
        <p14:creationId xmlns:p14="http://schemas.microsoft.com/office/powerpoint/2010/main" val="2693136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08" y="297063"/>
            <a:ext cx="11506201" cy="1325563"/>
          </a:xfrm>
        </p:spPr>
        <p:txBody>
          <a:bodyPr>
            <a:normAutofit fontScale="90000"/>
          </a:bodyPr>
          <a:lstStyle/>
          <a:p>
            <a:r>
              <a:rPr lang="en-US">
                <a:latin typeface="Arial Narrow"/>
                <a:ea typeface="Roboto Condensed"/>
              </a:rPr>
              <a:t>Phase II: Strengthen Partner Capacity to Establish and Sustain an Infection Prevention Quality Improvement (QI) system:  </a:t>
            </a:r>
            <a:br>
              <a:rPr lang="en-US" sz="3000">
                <a:latin typeface="Arial Narrow"/>
                <a:ea typeface="Roboto Condensed"/>
              </a:rPr>
            </a:br>
            <a:r>
              <a:rPr lang="en-US" sz="3000">
                <a:solidFill>
                  <a:schemeClr val="accent5"/>
                </a:solidFill>
                <a:latin typeface="Arial Narrow"/>
                <a:ea typeface="Roboto Condensed"/>
              </a:rPr>
              <a:t>Hubs and Spokes Model with virtual learning</a:t>
            </a:r>
          </a:p>
        </p:txBody>
      </p:sp>
      <p:sp>
        <p:nvSpPr>
          <p:cNvPr id="100" name="Rectangle 99">
            <a:extLst>
              <a:ext uri="{FF2B5EF4-FFF2-40B4-BE49-F238E27FC236}">
                <a16:creationId xmlns:a16="http://schemas.microsoft.com/office/drawing/2014/main" id="{2DE33015-5D2A-4CB1-AFD6-9BE8260F2313}"/>
              </a:ext>
            </a:extLst>
          </p:cNvPr>
          <p:cNvSpPr/>
          <p:nvPr/>
        </p:nvSpPr>
        <p:spPr>
          <a:xfrm>
            <a:off x="7964181" y="1972790"/>
            <a:ext cx="4102345" cy="4770537"/>
          </a:xfrm>
          <a:prstGeom prst="rect">
            <a:avLst/>
          </a:prstGeom>
        </p:spPr>
        <p:txBody>
          <a:bodyPr wrap="square" lIns="91440" tIns="45720" rIns="91440" bIns="45720" anchor="t">
            <a:spAutoFit/>
          </a:bodyPr>
          <a:lstStyle/>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Source Sans Pro"/>
                <a:cs typeface="+mn-cs"/>
              </a:rPr>
              <a:t>QI coach training and practicum delivered by MOMENTUM Country and Global Leadership partner Institute for Healthcare Improvement (IHI)</a:t>
            </a: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Source Sans Pro"/>
                <a:cs typeface="+mn-cs"/>
              </a:rPr>
              <a:t>Follow-up mentorship meetings</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ource Sans Pro"/>
              <a:ea typeface="Source Sans Pro"/>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ource Sans Pro"/>
              <a:ea typeface="Source Sans Pro"/>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Source Sans Pro"/>
                <a:cs typeface="+mn-cs"/>
              </a:rPr>
              <a:t>Virtual facility QI data review meetings via MOMENTUM Country and Global Leadership country staff.</a:t>
            </a: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4572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4572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Source Sans Pro"/>
                <a:cs typeface="+mn-cs"/>
              </a:rPr>
              <a:t>Moderated WhatsApp for peer learning, performance support and Google site to host Just In Time learning moments.</a:t>
            </a: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Source Sans Pro"/>
                <a:cs typeface="+mn-cs"/>
              </a:rPr>
              <a:t>In-person support for lower performing facilities.</a:t>
            </a:r>
            <a:endPar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pic>
        <p:nvPicPr>
          <p:cNvPr id="5" name="Picture 4">
            <a:extLst>
              <a:ext uri="{FF2B5EF4-FFF2-40B4-BE49-F238E27FC236}">
                <a16:creationId xmlns:a16="http://schemas.microsoft.com/office/drawing/2014/main" id="{A1A910F9-2070-4C71-A4A7-12B2F6F9CD64}"/>
              </a:ext>
            </a:extLst>
          </p:cNvPr>
          <p:cNvPicPr>
            <a:picLocks noChangeAspect="1"/>
          </p:cNvPicPr>
          <p:nvPr/>
        </p:nvPicPr>
        <p:blipFill rotWithShape="1">
          <a:blip r:embed="rId3"/>
          <a:srcRect b="8068"/>
          <a:stretch/>
        </p:blipFill>
        <p:spPr>
          <a:xfrm>
            <a:off x="763428" y="1803578"/>
            <a:ext cx="1619048" cy="1593481"/>
          </a:xfrm>
          <a:prstGeom prst="rect">
            <a:avLst/>
          </a:prstGeom>
        </p:spPr>
      </p:pic>
      <p:sp>
        <p:nvSpPr>
          <p:cNvPr id="104" name="TextBox 103">
            <a:extLst>
              <a:ext uri="{FF2B5EF4-FFF2-40B4-BE49-F238E27FC236}">
                <a16:creationId xmlns:a16="http://schemas.microsoft.com/office/drawing/2014/main" id="{0796645D-C627-4AD6-A59F-541A41028DC1}"/>
              </a:ext>
            </a:extLst>
          </p:cNvPr>
          <p:cNvSpPr txBox="1"/>
          <p:nvPr/>
        </p:nvSpPr>
        <p:spPr>
          <a:xfrm>
            <a:off x="577450" y="3369001"/>
            <a:ext cx="1741690" cy="738664"/>
          </a:xfrm>
          <a:prstGeom prst="rect">
            <a:avLst/>
          </a:prstGeom>
          <a:noFill/>
          <a:ln>
            <a:noFill/>
          </a:ln>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rPr>
              <a:t>DHMT/MCGL HUB</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rPr>
              <a:t>Organizes and Moderates</a:t>
            </a:r>
            <a:endParaRPr kumimoji="0" lang="en-US" sz="12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endParaRPr>
          </a:p>
        </p:txBody>
      </p:sp>
      <p:grpSp>
        <p:nvGrpSpPr>
          <p:cNvPr id="9" name="Group 8">
            <a:extLst>
              <a:ext uri="{FF2B5EF4-FFF2-40B4-BE49-F238E27FC236}">
                <a16:creationId xmlns:a16="http://schemas.microsoft.com/office/drawing/2014/main" id="{883F1E9D-4A1D-446E-92B6-CAB2DA84C2F5}"/>
              </a:ext>
            </a:extLst>
          </p:cNvPr>
          <p:cNvGrpSpPr/>
          <p:nvPr/>
        </p:nvGrpSpPr>
        <p:grpSpPr>
          <a:xfrm>
            <a:off x="4034207" y="1736029"/>
            <a:ext cx="1600000" cy="3169463"/>
            <a:chOff x="3595331" y="1182303"/>
            <a:chExt cx="1600000" cy="3169463"/>
          </a:xfrm>
        </p:grpSpPr>
        <p:pic>
          <p:nvPicPr>
            <p:cNvPr id="105" name="Picture 104">
              <a:extLst>
                <a:ext uri="{FF2B5EF4-FFF2-40B4-BE49-F238E27FC236}">
                  <a16:creationId xmlns:a16="http://schemas.microsoft.com/office/drawing/2014/main" id="{5EDEFA28-F842-4BE1-920C-43936F4C692E}"/>
                </a:ext>
              </a:extLst>
            </p:cNvPr>
            <p:cNvPicPr>
              <a:picLocks noChangeAspect="1"/>
            </p:cNvPicPr>
            <p:nvPr/>
          </p:nvPicPr>
          <p:blipFill rotWithShape="1">
            <a:blip r:embed="rId4"/>
            <a:srcRect b="14953"/>
            <a:stretch/>
          </p:blipFill>
          <p:spPr>
            <a:xfrm>
              <a:off x="3595331" y="1182303"/>
              <a:ext cx="1600000" cy="1542708"/>
            </a:xfrm>
            <a:prstGeom prst="rect">
              <a:avLst/>
            </a:prstGeom>
          </p:spPr>
        </p:pic>
        <p:sp>
          <p:nvSpPr>
            <p:cNvPr id="106" name="TextBox 105">
              <a:extLst>
                <a:ext uri="{FF2B5EF4-FFF2-40B4-BE49-F238E27FC236}">
                  <a16:creationId xmlns:a16="http://schemas.microsoft.com/office/drawing/2014/main" id="{2BDFA63D-B705-4D18-87A2-93AAF7256DFE}"/>
                </a:ext>
              </a:extLst>
            </p:cNvPr>
            <p:cNvSpPr txBox="1"/>
            <p:nvPr/>
          </p:nvSpPr>
          <p:spPr>
            <a:xfrm>
              <a:off x="3667182" y="2751328"/>
              <a:ext cx="1438860" cy="1600438"/>
            </a:xfrm>
            <a:prstGeom prst="rect">
              <a:avLst/>
            </a:prstGeom>
            <a:noFill/>
            <a:ln>
              <a:noFill/>
            </a:ln>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rPr>
                <a:t>SPOKES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rPr>
                <a:t>Infection Prevention Control (IPC) Teams within a facility participate</a:t>
              </a:r>
            </a:p>
          </p:txBody>
        </p:sp>
      </p:grpSp>
      <p:grpSp>
        <p:nvGrpSpPr>
          <p:cNvPr id="8" name="Group 7">
            <a:extLst>
              <a:ext uri="{FF2B5EF4-FFF2-40B4-BE49-F238E27FC236}">
                <a16:creationId xmlns:a16="http://schemas.microsoft.com/office/drawing/2014/main" id="{49E25D2F-BD46-4FCF-937F-4C4328E4AE4A}"/>
              </a:ext>
            </a:extLst>
          </p:cNvPr>
          <p:cNvGrpSpPr/>
          <p:nvPr/>
        </p:nvGrpSpPr>
        <p:grpSpPr>
          <a:xfrm>
            <a:off x="2438487" y="4323108"/>
            <a:ext cx="1600000" cy="2505632"/>
            <a:chOff x="1902031" y="2962300"/>
            <a:chExt cx="1600000" cy="2505632"/>
          </a:xfrm>
        </p:grpSpPr>
        <p:pic>
          <p:nvPicPr>
            <p:cNvPr id="101" name="Picture 100">
              <a:extLst>
                <a:ext uri="{FF2B5EF4-FFF2-40B4-BE49-F238E27FC236}">
                  <a16:creationId xmlns:a16="http://schemas.microsoft.com/office/drawing/2014/main" id="{FDDAC9E9-AEDE-4E9F-B372-716C3236F210}"/>
                </a:ext>
              </a:extLst>
            </p:cNvPr>
            <p:cNvPicPr>
              <a:picLocks noChangeAspect="1"/>
            </p:cNvPicPr>
            <p:nvPr/>
          </p:nvPicPr>
          <p:blipFill rotWithShape="1">
            <a:blip r:embed="rId4"/>
            <a:srcRect b="14953"/>
            <a:stretch/>
          </p:blipFill>
          <p:spPr>
            <a:xfrm>
              <a:off x="1902031" y="2962300"/>
              <a:ext cx="1600000" cy="1542708"/>
            </a:xfrm>
            <a:prstGeom prst="rect">
              <a:avLst/>
            </a:prstGeom>
          </p:spPr>
        </p:pic>
        <p:sp>
          <p:nvSpPr>
            <p:cNvPr id="107" name="TextBox 106">
              <a:extLst>
                <a:ext uri="{FF2B5EF4-FFF2-40B4-BE49-F238E27FC236}">
                  <a16:creationId xmlns:a16="http://schemas.microsoft.com/office/drawing/2014/main" id="{7B4E2830-2B0C-4327-A1B2-35911870BAF1}"/>
                </a:ext>
              </a:extLst>
            </p:cNvPr>
            <p:cNvSpPr txBox="1"/>
            <p:nvPr/>
          </p:nvSpPr>
          <p:spPr>
            <a:xfrm>
              <a:off x="1949557" y="4513825"/>
              <a:ext cx="1438860" cy="954107"/>
            </a:xfrm>
            <a:prstGeom prst="rect">
              <a:avLst/>
            </a:prstGeom>
            <a:noFill/>
            <a:ln>
              <a:noFill/>
            </a:ln>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rPr>
                <a:t>SPOKES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Helvetica Neue"/>
                </a:rPr>
                <a:t>IPC Teams within a facility participate</a:t>
              </a:r>
            </a:p>
          </p:txBody>
        </p:sp>
      </p:grpSp>
      <p:sp>
        <p:nvSpPr>
          <p:cNvPr id="11" name="Arrow: Right 10">
            <a:extLst>
              <a:ext uri="{FF2B5EF4-FFF2-40B4-BE49-F238E27FC236}">
                <a16:creationId xmlns:a16="http://schemas.microsoft.com/office/drawing/2014/main" id="{4959CC37-35AF-4883-8E2B-FB66B0A5259C}"/>
              </a:ext>
            </a:extLst>
          </p:cNvPr>
          <p:cNvSpPr/>
          <p:nvPr/>
        </p:nvSpPr>
        <p:spPr>
          <a:xfrm>
            <a:off x="2834801" y="2354954"/>
            <a:ext cx="953700" cy="288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BFF"/>
              </a:solidFill>
              <a:effectLst/>
              <a:uLnTx/>
              <a:uFillTx/>
              <a:latin typeface="Calibri" panose="020F0502020204030204"/>
              <a:ea typeface="+mn-ea"/>
              <a:cs typeface="+mn-cs"/>
            </a:endParaRPr>
          </a:p>
        </p:txBody>
      </p:sp>
      <p:sp>
        <p:nvSpPr>
          <p:cNvPr id="108" name="Arrow: Right 107">
            <a:extLst>
              <a:ext uri="{FF2B5EF4-FFF2-40B4-BE49-F238E27FC236}">
                <a16:creationId xmlns:a16="http://schemas.microsoft.com/office/drawing/2014/main" id="{C7E69C0D-5F43-4AEE-BB00-03D71DB13EE2}"/>
              </a:ext>
            </a:extLst>
          </p:cNvPr>
          <p:cNvSpPr/>
          <p:nvPr/>
        </p:nvSpPr>
        <p:spPr>
          <a:xfrm rot="3103040">
            <a:off x="2259124" y="3624489"/>
            <a:ext cx="953700" cy="288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BFF"/>
              </a:solidFill>
              <a:effectLst/>
              <a:uLnTx/>
              <a:uFillTx/>
              <a:latin typeface="Calibri" panose="020F0502020204030204"/>
              <a:ea typeface="+mn-ea"/>
              <a:cs typeface="+mn-cs"/>
            </a:endParaRPr>
          </a:p>
        </p:txBody>
      </p:sp>
      <p:pic>
        <p:nvPicPr>
          <p:cNvPr id="110" name="Picture 109">
            <a:extLst>
              <a:ext uri="{FF2B5EF4-FFF2-40B4-BE49-F238E27FC236}">
                <a16:creationId xmlns:a16="http://schemas.microsoft.com/office/drawing/2014/main" id="{834865B5-98D0-465B-ACD3-35014E128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7360" y="4958438"/>
            <a:ext cx="673174" cy="677692"/>
          </a:xfrm>
          <a:prstGeom prst="rect">
            <a:avLst/>
          </a:prstGeom>
        </p:spPr>
      </p:pic>
      <p:pic>
        <p:nvPicPr>
          <p:cNvPr id="111" name="Picture 110" descr="A close up of a logo&#10;&#10;Description automatically generated">
            <a:extLst>
              <a:ext uri="{FF2B5EF4-FFF2-40B4-BE49-F238E27FC236}">
                <a16:creationId xmlns:a16="http://schemas.microsoft.com/office/drawing/2014/main" id="{89067EF9-6CA5-47C2-A42C-3E1D8BEFEF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33251" y="5917050"/>
            <a:ext cx="1023243" cy="804741"/>
          </a:xfrm>
          <a:prstGeom prst="rect">
            <a:avLst/>
          </a:prstGeom>
        </p:spPr>
      </p:pic>
      <p:pic>
        <p:nvPicPr>
          <p:cNvPr id="20" name="Picture 19" descr="A close up of a logo&#10;&#10;Description automatically generated">
            <a:extLst>
              <a:ext uri="{FF2B5EF4-FFF2-40B4-BE49-F238E27FC236}">
                <a16:creationId xmlns:a16="http://schemas.microsoft.com/office/drawing/2014/main" id="{20174342-1EB5-4A8B-9E32-53E24838CE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077" t="-632"/>
          <a:stretch/>
        </p:blipFill>
        <p:spPr>
          <a:xfrm>
            <a:off x="6743715" y="1868705"/>
            <a:ext cx="1220466" cy="1379778"/>
          </a:xfrm>
          <a:prstGeom prst="rect">
            <a:avLst/>
          </a:prstGeom>
        </p:spPr>
      </p:pic>
      <p:pic>
        <p:nvPicPr>
          <p:cNvPr id="2050" name="Picture 2">
            <a:extLst>
              <a:ext uri="{FF2B5EF4-FFF2-40B4-BE49-F238E27FC236}">
                <a16:creationId xmlns:a16="http://schemas.microsoft.com/office/drawing/2014/main" id="{ECD7B64E-2E56-426A-AE09-12284D13D1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8782" y="3666151"/>
            <a:ext cx="870331" cy="74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26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95866"/>
          </a:xfrm>
        </p:spPr>
        <p:txBody>
          <a:bodyPr/>
          <a:lstStyle/>
          <a:p>
            <a:r>
              <a:rPr lang="en-US" dirty="0"/>
              <a:t>Phase II: Methods to Monitor and Evaluate Progress</a:t>
            </a:r>
          </a:p>
        </p:txBody>
      </p:sp>
      <p:sp>
        <p:nvSpPr>
          <p:cNvPr id="3" name="Content Placeholder 2"/>
          <p:cNvSpPr>
            <a:spLocks noGrp="1"/>
          </p:cNvSpPr>
          <p:nvPr>
            <p:ph sz="half" idx="1"/>
          </p:nvPr>
        </p:nvSpPr>
        <p:spPr>
          <a:xfrm>
            <a:off x="897467" y="1167869"/>
            <a:ext cx="10814538" cy="5325005"/>
          </a:xfrm>
        </p:spPr>
        <p:txBody>
          <a:bodyPr vert="horz" lIns="91440" tIns="45720" rIns="91440" bIns="45720" rtlCol="0" anchor="t">
            <a:noAutofit/>
          </a:bodyPr>
          <a:lstStyle/>
          <a:p>
            <a:pPr>
              <a:lnSpc>
                <a:spcPct val="100000"/>
              </a:lnSpc>
            </a:pPr>
            <a:r>
              <a:rPr lang="en-US" sz="2400" dirty="0">
                <a:latin typeface="Calibri"/>
                <a:ea typeface="Roboto Condensed"/>
                <a:cs typeface="Calibri"/>
              </a:rPr>
              <a:t>Make and sustain improvements across 4 prioritized quality improvement aims</a:t>
            </a:r>
            <a:endParaRPr lang="en-US" dirty="0">
              <a:latin typeface="Calibri"/>
              <a:ea typeface="Roboto Condensed"/>
              <a:cs typeface="Calibri"/>
            </a:endParaRPr>
          </a:p>
          <a:p>
            <a:pPr marL="914400" lvl="1" indent="-457200">
              <a:lnSpc>
                <a:spcPct val="100000"/>
              </a:lnSpc>
              <a:buFont typeface="+mj-lt"/>
              <a:buAutoNum type="alphaLcPeriod"/>
            </a:pPr>
            <a:r>
              <a:rPr lang="en-US" sz="2400" dirty="0"/>
              <a:t>Percentage of health facility staff who adhere to mask protocol </a:t>
            </a:r>
          </a:p>
          <a:p>
            <a:pPr marL="914400" lvl="1" indent="-457200">
              <a:lnSpc>
                <a:spcPct val="100000"/>
              </a:lnSpc>
              <a:buFont typeface="+mj-lt"/>
              <a:buAutoNum type="alphaLcPeriod"/>
            </a:pPr>
            <a:r>
              <a:rPr lang="en-US" sz="2400" dirty="0"/>
              <a:t>Percentage of individuals screened for COVID-19 upon arrival at facility per protocol </a:t>
            </a:r>
          </a:p>
          <a:p>
            <a:pPr marL="914400" lvl="1" indent="-457200">
              <a:lnSpc>
                <a:spcPct val="100000"/>
              </a:lnSpc>
              <a:buFont typeface="+mj-lt"/>
              <a:buAutoNum type="alphaLcPeriod"/>
            </a:pPr>
            <a:r>
              <a:rPr lang="en-US" sz="2400" dirty="0"/>
              <a:t>Percentage of health facility staff who comply with hand hygiene protocol during interaction with patients </a:t>
            </a:r>
          </a:p>
          <a:p>
            <a:pPr marL="914400" lvl="1" indent="-457200">
              <a:lnSpc>
                <a:spcPct val="100000"/>
              </a:lnSpc>
              <a:buFont typeface="+mj-lt"/>
              <a:buAutoNum type="alphaLcPeriod"/>
            </a:pPr>
            <a:r>
              <a:rPr lang="en-US" sz="2400" dirty="0">
                <a:latin typeface="Calibri"/>
                <a:ea typeface="Roboto Condensed"/>
                <a:cs typeface="Calibri"/>
              </a:rPr>
              <a:t>Percentage of cleaning routines observed where the cleaner cleaned high-touch surfaces such as doorknobs, light switches, faucets, bed rails, bed surface</a:t>
            </a:r>
          </a:p>
          <a:p>
            <a:pPr marL="457200">
              <a:lnSpc>
                <a:spcPct val="100000"/>
              </a:lnSpc>
            </a:pPr>
            <a:r>
              <a:rPr lang="en-US" sz="2400" dirty="0">
                <a:latin typeface="Calibri"/>
                <a:ea typeface="Roboto Condensed"/>
                <a:cs typeface="Calibri"/>
              </a:rPr>
              <a:t>Maintain high HCF-wide and ward-level IPC readiness scores</a:t>
            </a:r>
          </a:p>
          <a:p>
            <a:pPr marL="457200">
              <a:lnSpc>
                <a:spcPct val="100000"/>
              </a:lnSpc>
            </a:pPr>
            <a:r>
              <a:rPr lang="en-US" sz="2400" dirty="0">
                <a:latin typeface="Calibri"/>
                <a:ea typeface="Roboto Condensed"/>
                <a:cs typeface="Calibri"/>
              </a:rPr>
              <a:t>Most significant change stories</a:t>
            </a:r>
            <a:endParaRPr lang="en-US" dirty="0">
              <a:cs typeface="Calibri" panose="020F0502020204030204" pitchFamily="34" charset="0"/>
            </a:endParaRPr>
          </a:p>
          <a:p>
            <a:pPr>
              <a:lnSpc>
                <a:spcPct val="100000"/>
              </a:lnSpc>
            </a:pPr>
            <a:endParaRPr lang="en-US" sz="2400" dirty="0"/>
          </a:p>
          <a:p>
            <a:pPr>
              <a:lnSpc>
                <a:spcPct val="100000"/>
              </a:lnSpc>
            </a:pPr>
            <a:endParaRPr lang="en-US" sz="2400" dirty="0">
              <a:cs typeface="Calibri" panose="020F0502020204030204" pitchFamily="34" charset="0"/>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Tree>
    <p:extLst>
      <p:ext uri="{BB962C8B-B14F-4D97-AF65-F5344CB8AC3E}">
        <p14:creationId xmlns:p14="http://schemas.microsoft.com/office/powerpoint/2010/main" val="3627320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FCCA9-FE41-43D2-8DDB-59ECD0252D87}"/>
              </a:ext>
            </a:extLst>
          </p:cNvPr>
          <p:cNvSpPr>
            <a:spLocks noGrp="1"/>
          </p:cNvSpPr>
          <p:nvPr>
            <p:ph type="title"/>
          </p:nvPr>
        </p:nvSpPr>
        <p:spPr/>
        <p:txBody>
          <a:bodyPr anchor="t"/>
          <a:lstStyle/>
          <a:p>
            <a:r>
              <a:rPr lang="en-US"/>
              <a:t>Digital Data Management Activity</a:t>
            </a:r>
          </a:p>
        </p:txBody>
      </p:sp>
      <p:sp>
        <p:nvSpPr>
          <p:cNvPr id="3" name="Slide Number Placeholder 2">
            <a:extLst>
              <a:ext uri="{FF2B5EF4-FFF2-40B4-BE49-F238E27FC236}">
                <a16:creationId xmlns:a16="http://schemas.microsoft.com/office/drawing/2014/main" id="{BD21D4B5-A9AB-42FE-9441-A13C12BB3CA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graphicFrame>
        <p:nvGraphicFramePr>
          <p:cNvPr id="5" name="Content Placeholder 4">
            <a:extLst>
              <a:ext uri="{FF2B5EF4-FFF2-40B4-BE49-F238E27FC236}">
                <a16:creationId xmlns:a16="http://schemas.microsoft.com/office/drawing/2014/main" id="{0A254E0E-07DD-46ED-BAEA-43B56A8703B8}"/>
              </a:ext>
            </a:extLst>
          </p:cNvPr>
          <p:cNvGraphicFramePr>
            <a:graphicFrameLocks noGrp="1"/>
          </p:cNvGraphicFramePr>
          <p:nvPr>
            <p:ph sz="half" idx="1"/>
          </p:nvPr>
        </p:nvGraphicFramePr>
        <p:xfrm>
          <a:off x="0" y="1010619"/>
          <a:ext cx="12192000" cy="5623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858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9AF2-2839-4801-9C8B-0AFFEF47019C}"/>
              </a:ext>
            </a:extLst>
          </p:cNvPr>
          <p:cNvSpPr>
            <a:spLocks noGrp="1"/>
          </p:cNvSpPr>
          <p:nvPr>
            <p:ph type="title"/>
          </p:nvPr>
        </p:nvSpPr>
        <p:spPr/>
        <p:txBody>
          <a:bodyPr/>
          <a:lstStyle/>
          <a:p>
            <a:r>
              <a:rPr lang="en-US"/>
              <a:t>Data Dashboards</a:t>
            </a:r>
          </a:p>
        </p:txBody>
      </p:sp>
      <p:sp>
        <p:nvSpPr>
          <p:cNvPr id="3" name="Slide Number Placeholder 2">
            <a:extLst>
              <a:ext uri="{FF2B5EF4-FFF2-40B4-BE49-F238E27FC236}">
                <a16:creationId xmlns:a16="http://schemas.microsoft.com/office/drawing/2014/main" id="{385982F5-C02E-40C4-A6D7-5E93788977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4" name="Text Placeholder 3">
            <a:extLst>
              <a:ext uri="{FF2B5EF4-FFF2-40B4-BE49-F238E27FC236}">
                <a16:creationId xmlns:a16="http://schemas.microsoft.com/office/drawing/2014/main" id="{7F57F155-CB49-4041-BC3B-97EE457FD80E}"/>
              </a:ext>
            </a:extLst>
          </p:cNvPr>
          <p:cNvSpPr>
            <a:spLocks noGrp="1"/>
          </p:cNvSpPr>
          <p:nvPr>
            <p:ph type="body" sz="quarter" idx="11"/>
          </p:nvPr>
        </p:nvSpPr>
        <p:spPr/>
        <p:txBody>
          <a:bodyPr/>
          <a:lstStyle/>
          <a:p>
            <a:r>
              <a:rPr lang="en-US"/>
              <a:t>Digital Data Management Activity</a:t>
            </a:r>
          </a:p>
        </p:txBody>
      </p:sp>
      <p:sp>
        <p:nvSpPr>
          <p:cNvPr id="5" name="Content Placeholder 4">
            <a:extLst>
              <a:ext uri="{FF2B5EF4-FFF2-40B4-BE49-F238E27FC236}">
                <a16:creationId xmlns:a16="http://schemas.microsoft.com/office/drawing/2014/main" id="{D64D64B6-E239-4603-A112-BC7314DD037F}"/>
              </a:ext>
            </a:extLst>
          </p:cNvPr>
          <p:cNvSpPr>
            <a:spLocks noGrp="1"/>
          </p:cNvSpPr>
          <p:nvPr>
            <p:ph sz="half" idx="1"/>
          </p:nvPr>
        </p:nvSpPr>
        <p:spPr>
          <a:xfrm>
            <a:off x="838200" y="1610308"/>
            <a:ext cx="6725356" cy="624064"/>
          </a:xfrm>
        </p:spPr>
        <p:txBody>
          <a:bodyPr>
            <a:noAutofit/>
          </a:bodyPr>
          <a:lstStyle/>
          <a:p>
            <a:pPr marL="0" indent="0">
              <a:buNone/>
            </a:pPr>
            <a:r>
              <a:rPr lang="en-US" sz="2400"/>
              <a:t>Landing page at:</a:t>
            </a:r>
          </a:p>
        </p:txBody>
      </p:sp>
      <p:sp>
        <p:nvSpPr>
          <p:cNvPr id="12" name="TextBox 11">
            <a:extLst>
              <a:ext uri="{FF2B5EF4-FFF2-40B4-BE49-F238E27FC236}">
                <a16:creationId xmlns:a16="http://schemas.microsoft.com/office/drawing/2014/main" id="{B04A60EE-BFA7-D846-B5EB-37BB7404E8C4}"/>
              </a:ext>
            </a:extLst>
          </p:cNvPr>
          <p:cNvSpPr txBox="1"/>
          <p:nvPr/>
        </p:nvSpPr>
        <p:spPr>
          <a:xfrm>
            <a:off x="993422" y="2498407"/>
            <a:ext cx="392853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Includes: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 data management console for the Minister of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 data visualization console for Health Care Facilities</a:t>
            </a:r>
          </a:p>
        </p:txBody>
      </p:sp>
      <p:pic>
        <p:nvPicPr>
          <p:cNvPr id="9" name="Picture 8" descr="Graphical user interface, application&#10;&#10;Description automatically generated">
            <a:extLst>
              <a:ext uri="{FF2B5EF4-FFF2-40B4-BE49-F238E27FC236}">
                <a16:creationId xmlns:a16="http://schemas.microsoft.com/office/drawing/2014/main" id="{5B1D03F0-847E-A14F-AF89-4614238B850D}"/>
              </a:ext>
            </a:extLst>
          </p:cNvPr>
          <p:cNvPicPr>
            <a:picLocks noChangeAspect="1"/>
          </p:cNvPicPr>
          <p:nvPr/>
        </p:nvPicPr>
        <p:blipFill>
          <a:blip r:embed="rId3"/>
          <a:stretch>
            <a:fillRect/>
          </a:stretch>
        </p:blipFill>
        <p:spPr>
          <a:xfrm>
            <a:off x="5991858" y="587920"/>
            <a:ext cx="5866841" cy="5298302"/>
          </a:xfrm>
          <a:prstGeom prst="rect">
            <a:avLst/>
          </a:prstGeom>
          <a:ln>
            <a:solidFill>
              <a:schemeClr val="tx1"/>
            </a:solidFill>
          </a:ln>
          <a:effectLst>
            <a:outerShdw blurRad="50800" dist="38100" dir="2700000" algn="tl" rotWithShape="0">
              <a:prstClr val="black">
                <a:alpha val="40000"/>
              </a:prstClr>
            </a:outerShdw>
          </a:effectLst>
        </p:spPr>
      </p:pic>
      <p:sp>
        <p:nvSpPr>
          <p:cNvPr id="13" name="Content Placeholder 4">
            <a:extLst>
              <a:ext uri="{FF2B5EF4-FFF2-40B4-BE49-F238E27FC236}">
                <a16:creationId xmlns:a16="http://schemas.microsoft.com/office/drawing/2014/main" id="{2CE26EF6-0BBB-E645-B92F-3F058CB64AA1}"/>
              </a:ext>
            </a:extLst>
          </p:cNvPr>
          <p:cNvSpPr txBox="1">
            <a:spLocks/>
          </p:cNvSpPr>
          <p:nvPr/>
        </p:nvSpPr>
        <p:spPr>
          <a:xfrm>
            <a:off x="993422" y="1989096"/>
            <a:ext cx="6725356" cy="62406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0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Roboto Condensed" panose="02000000000000000000" pitchFamily="2" charset="0"/>
                <a:cs typeface="+mn-cs"/>
                <a:hlinkClick r:id="rId4"/>
              </a:rPr>
              <a:t>go.solstice.world/moh_uganda</a:t>
            </a: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Roboto Condensed" panose="02000000000000000000" pitchFamily="2" charset="0"/>
              <a:cs typeface="+mn-cs"/>
            </a:endParaRPr>
          </a:p>
        </p:txBody>
      </p:sp>
    </p:spTree>
    <p:extLst>
      <p:ext uri="{BB962C8B-B14F-4D97-AF65-F5344CB8AC3E}">
        <p14:creationId xmlns:p14="http://schemas.microsoft.com/office/powerpoint/2010/main" val="2366993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0483-7E0B-B40C-6A51-995F30171F0C}"/>
              </a:ext>
            </a:extLst>
          </p:cNvPr>
          <p:cNvSpPr>
            <a:spLocks noGrp="1"/>
          </p:cNvSpPr>
          <p:nvPr>
            <p:ph type="title"/>
          </p:nvPr>
        </p:nvSpPr>
        <p:spPr>
          <a:xfrm>
            <a:off x="838200" y="365125"/>
            <a:ext cx="10515600" cy="878417"/>
          </a:xfrm>
        </p:spPr>
        <p:txBody>
          <a:bodyPr/>
          <a:lstStyle/>
          <a:p>
            <a:r>
              <a:rPr lang="en-US" dirty="0"/>
              <a:t>Data for action</a:t>
            </a:r>
          </a:p>
        </p:txBody>
      </p:sp>
      <p:sp>
        <p:nvSpPr>
          <p:cNvPr id="3" name="Slide Number Placeholder 2">
            <a:extLst>
              <a:ext uri="{FF2B5EF4-FFF2-40B4-BE49-F238E27FC236}">
                <a16:creationId xmlns:a16="http://schemas.microsoft.com/office/drawing/2014/main" id="{F3FF3FE8-1476-7621-682E-F5C3C2E149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4" name="Content Placeholder 3">
            <a:extLst>
              <a:ext uri="{FF2B5EF4-FFF2-40B4-BE49-F238E27FC236}">
                <a16:creationId xmlns:a16="http://schemas.microsoft.com/office/drawing/2014/main" id="{FEF22786-0756-E845-A458-92A1B03403F5}"/>
              </a:ext>
            </a:extLst>
          </p:cNvPr>
          <p:cNvSpPr>
            <a:spLocks noGrp="1"/>
          </p:cNvSpPr>
          <p:nvPr>
            <p:ph sz="half" idx="12"/>
          </p:nvPr>
        </p:nvSpPr>
        <p:spPr>
          <a:xfrm>
            <a:off x="397933" y="1380068"/>
            <a:ext cx="5831417" cy="5112808"/>
          </a:xfrm>
        </p:spPr>
        <p:txBody>
          <a:bodyPr>
            <a:normAutofit/>
          </a:bodyPr>
          <a:lstStyle/>
          <a:p>
            <a:r>
              <a:rPr lang="en-US" dirty="0"/>
              <a:t>Procurement for PPE items and minor repair works.</a:t>
            </a:r>
          </a:p>
          <a:p>
            <a:r>
              <a:rPr lang="en-US" dirty="0"/>
              <a:t>Informed key areas of mentorship including use of virtual platforms &amp; IPC among HCW including cleaners.</a:t>
            </a:r>
          </a:p>
          <a:p>
            <a:r>
              <a:rPr lang="en-US" dirty="0"/>
              <a:t>Community sensitization efforts on COVID 19 by local leaders</a:t>
            </a:r>
          </a:p>
          <a:p>
            <a:r>
              <a:rPr lang="en-US" dirty="0"/>
              <a:t>Quality improvement projects &amp; behavioral change at HCF level</a:t>
            </a:r>
          </a:p>
          <a:p>
            <a:r>
              <a:rPr lang="en-US" dirty="0"/>
              <a:t>Cross country sharing of best practices.</a:t>
            </a:r>
          </a:p>
          <a:p>
            <a:endParaRPr lang="en-US" dirty="0"/>
          </a:p>
          <a:p>
            <a:endParaRPr lang="en-US" dirty="0"/>
          </a:p>
        </p:txBody>
      </p:sp>
      <p:pic>
        <p:nvPicPr>
          <p:cNvPr id="6" name="Content Placeholder 5">
            <a:extLst>
              <a:ext uri="{FF2B5EF4-FFF2-40B4-BE49-F238E27FC236}">
                <a16:creationId xmlns:a16="http://schemas.microsoft.com/office/drawing/2014/main" id="{FDF17963-163A-C35A-1D47-123D49280FE8}"/>
              </a:ext>
            </a:extLst>
          </p:cNvPr>
          <p:cNvPicPr>
            <a:picLocks noGrp="1" noChangeAspect="1"/>
          </p:cNvPicPr>
          <p:nvPr>
            <p:ph sz="half" idx="13"/>
          </p:nvPr>
        </p:nvPicPr>
        <p:blipFill>
          <a:blip r:embed="rId3"/>
          <a:stretch>
            <a:fillRect/>
          </a:stretch>
        </p:blipFill>
        <p:spPr>
          <a:xfrm>
            <a:off x="6229350" y="1574800"/>
            <a:ext cx="5962650" cy="5054602"/>
          </a:xfrm>
          <a:prstGeom prst="rect">
            <a:avLst/>
          </a:prstGeom>
        </p:spPr>
      </p:pic>
    </p:spTree>
    <p:extLst>
      <p:ext uri="{BB962C8B-B14F-4D97-AF65-F5344CB8AC3E}">
        <p14:creationId xmlns:p14="http://schemas.microsoft.com/office/powerpoint/2010/main" val="363447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6C6D-D5AD-4B27-BFF6-1F9B47CC559F}"/>
              </a:ext>
            </a:extLst>
          </p:cNvPr>
          <p:cNvSpPr>
            <a:spLocks noGrp="1"/>
          </p:cNvSpPr>
          <p:nvPr>
            <p:ph type="title"/>
          </p:nvPr>
        </p:nvSpPr>
        <p:spPr>
          <a:xfrm>
            <a:off x="838200" y="712106"/>
            <a:ext cx="10515600" cy="607647"/>
          </a:xfrm>
        </p:spPr>
        <p:txBody>
          <a:bodyPr>
            <a:normAutofit/>
          </a:bodyPr>
          <a:lstStyle/>
          <a:p>
            <a:r>
              <a:rPr lang="en-US" sz="3200" dirty="0"/>
              <a:t>Impact on sepsis related to pregnancy </a:t>
            </a:r>
          </a:p>
        </p:txBody>
      </p:sp>
      <p:sp>
        <p:nvSpPr>
          <p:cNvPr id="4" name="Text Placeholder 3">
            <a:extLst>
              <a:ext uri="{FF2B5EF4-FFF2-40B4-BE49-F238E27FC236}">
                <a16:creationId xmlns:a16="http://schemas.microsoft.com/office/drawing/2014/main" id="{0EBDFB36-E15A-4761-A64C-452BFB17D265}"/>
              </a:ext>
            </a:extLst>
          </p:cNvPr>
          <p:cNvSpPr>
            <a:spLocks noGrp="1"/>
          </p:cNvSpPr>
          <p:nvPr>
            <p:ph type="body" sz="quarter" idx="10"/>
          </p:nvPr>
        </p:nvSpPr>
        <p:spPr/>
        <p:txBody>
          <a:bodyPr/>
          <a:lstStyle/>
          <a:p>
            <a:r>
              <a:rPr lang="en-US" dirty="0"/>
              <a:t>MOMENTUM Country and Global Leadership Uganda COVID-19 Activity</a:t>
            </a:r>
          </a:p>
        </p:txBody>
      </p:sp>
      <p:sp>
        <p:nvSpPr>
          <p:cNvPr id="5" name="Slide Number Placeholder 4">
            <a:extLst>
              <a:ext uri="{FF2B5EF4-FFF2-40B4-BE49-F238E27FC236}">
                <a16:creationId xmlns:a16="http://schemas.microsoft.com/office/drawing/2014/main" id="{8D4E7BB5-E38E-42F5-B16E-3744E512C6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8547174E-B3B2-46C8-BFE6-1E3A006884F9}"/>
              </a:ext>
            </a:extLst>
          </p:cNvPr>
          <p:cNvGraphicFramePr>
            <a:graphicFrameLocks noGrp="1"/>
          </p:cNvGraphicFramePr>
          <p:nvPr>
            <p:ph sz="half" idx="1"/>
          </p:nvPr>
        </p:nvGraphicFramePr>
        <p:xfrm>
          <a:off x="244475" y="1253767"/>
          <a:ext cx="3950453" cy="23566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2AE7141-22BD-4717-9D37-30E22B13E562}"/>
              </a:ext>
            </a:extLst>
          </p:cNvPr>
          <p:cNvGraphicFramePr>
            <a:graphicFrameLocks/>
          </p:cNvGraphicFramePr>
          <p:nvPr/>
        </p:nvGraphicFramePr>
        <p:xfrm>
          <a:off x="4121084" y="1282047"/>
          <a:ext cx="4033102" cy="23284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B0F8CE33-E420-44E3-A069-25D13E76113A}"/>
              </a:ext>
            </a:extLst>
          </p:cNvPr>
          <p:cNvGraphicFramePr>
            <a:graphicFrameLocks/>
          </p:cNvGraphicFramePr>
          <p:nvPr/>
        </p:nvGraphicFramePr>
        <p:xfrm>
          <a:off x="8154186" y="1282046"/>
          <a:ext cx="3876609" cy="23284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7AF2419A-95E9-4B48-B539-F1118018AC4B}"/>
              </a:ext>
            </a:extLst>
          </p:cNvPr>
          <p:cNvGraphicFramePr>
            <a:graphicFrameLocks/>
          </p:cNvGraphicFramePr>
          <p:nvPr/>
        </p:nvGraphicFramePr>
        <p:xfrm>
          <a:off x="921470" y="3660122"/>
          <a:ext cx="4572000" cy="27714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FF999227-E400-4B1C-BD15-5E436A29CF28}"/>
              </a:ext>
            </a:extLst>
          </p:cNvPr>
          <p:cNvGraphicFramePr>
            <a:graphicFrameLocks/>
          </p:cNvGraphicFramePr>
          <p:nvPr/>
        </p:nvGraphicFramePr>
        <p:xfrm>
          <a:off x="5648227" y="3660122"/>
          <a:ext cx="4572000" cy="2771480"/>
        </p:xfrm>
        <a:graphic>
          <a:graphicData uri="http://schemas.openxmlformats.org/drawingml/2006/chart">
            <c:chart xmlns:c="http://schemas.openxmlformats.org/drawingml/2006/chart" xmlns:r="http://schemas.openxmlformats.org/officeDocument/2006/relationships" r:id="rId7"/>
          </a:graphicData>
        </a:graphic>
      </p:graphicFrame>
      <p:sp>
        <p:nvSpPr>
          <p:cNvPr id="11" name="Thought Bubble: Cloud 10">
            <a:extLst>
              <a:ext uri="{FF2B5EF4-FFF2-40B4-BE49-F238E27FC236}">
                <a16:creationId xmlns:a16="http://schemas.microsoft.com/office/drawing/2014/main" id="{197DC952-21C4-43C2-AE93-F14C87F8E26D}"/>
              </a:ext>
            </a:extLst>
          </p:cNvPr>
          <p:cNvSpPr/>
          <p:nvPr/>
        </p:nvSpPr>
        <p:spPr>
          <a:xfrm>
            <a:off x="10410336" y="3967176"/>
            <a:ext cx="1589986" cy="1614573"/>
          </a:xfrm>
          <a:prstGeom prst="cloudCallout">
            <a:avLst>
              <a:gd name="adj1" fmla="val 54322"/>
              <a:gd name="adj2" fmla="val 7932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project started in Aug 2020</a:t>
            </a:r>
            <a:endParaRPr kumimoji="0" lang="en-UG"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352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Improved Availability of Basic WASH Services in Supported Health Facilities (baseline to </a:t>
            </a:r>
            <a:r>
              <a:rPr lang="en-US" dirty="0" err="1">
                <a:latin typeface="Arial" panose="020B0604020202020204" pitchFamily="34" charset="0"/>
                <a:cs typeface="Arial" panose="020B0604020202020204" pitchFamily="34" charset="0"/>
              </a:rPr>
              <a:t>endline</a:t>
            </a:r>
            <a:r>
              <a:rPr lang="en-US" dirty="0">
                <a:latin typeface="Arial" panose="020B0604020202020204" pitchFamily="34" charset="0"/>
                <a:cs typeface="Arial" panose="020B0604020202020204" pitchFamily="34" charset="0"/>
              </a:rPr>
              <a:t>) (n=152)</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289195"/>
              </a:solidFill>
              <a:effectLst/>
              <a:uLnTx/>
              <a:uFillTx/>
              <a:latin typeface="Source Sans Pro" panose="020B0503030403020204" pitchFamily="34" charset="0"/>
              <a:ea typeface="Source Sans Pro" panose="020B0503030403020204" pitchFamily="34" charset="0"/>
              <a:cs typeface="+mn-cs"/>
            </a:endParaRPr>
          </a:p>
        </p:txBody>
      </p:sp>
      <p:graphicFrame>
        <p:nvGraphicFramePr>
          <p:cNvPr id="5" name="Chart 4">
            <a:extLst>
              <a:ext uri="{FF2B5EF4-FFF2-40B4-BE49-F238E27FC236}">
                <a16:creationId xmlns:a16="http://schemas.microsoft.com/office/drawing/2014/main" id="{00000000-0008-0000-1200-000006000000}"/>
              </a:ext>
            </a:extLst>
          </p:cNvPr>
          <p:cNvGraphicFramePr>
            <a:graphicFrameLocks/>
          </p:cNvGraphicFramePr>
          <p:nvPr/>
        </p:nvGraphicFramePr>
        <p:xfrm>
          <a:off x="9652955" y="1893864"/>
          <a:ext cx="2086676" cy="4267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1200-000008000000}"/>
              </a:ext>
            </a:extLst>
          </p:cNvPr>
          <p:cNvGraphicFramePr>
            <a:graphicFrameLocks/>
          </p:cNvGraphicFramePr>
          <p:nvPr/>
        </p:nvGraphicFramePr>
        <p:xfrm>
          <a:off x="792077" y="1893865"/>
          <a:ext cx="2132799" cy="42674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0000000-0008-0000-1200-000009000000}"/>
              </a:ext>
            </a:extLst>
          </p:cNvPr>
          <p:cNvGraphicFramePr>
            <a:graphicFrameLocks/>
          </p:cNvGraphicFramePr>
          <p:nvPr/>
        </p:nvGraphicFramePr>
        <p:xfrm>
          <a:off x="2924876" y="1893864"/>
          <a:ext cx="2086676" cy="42674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00000000-0008-0000-1200-00000A000000}"/>
              </a:ext>
            </a:extLst>
          </p:cNvPr>
          <p:cNvGraphicFramePr>
            <a:graphicFrameLocks/>
          </p:cNvGraphicFramePr>
          <p:nvPr/>
        </p:nvGraphicFramePr>
        <p:xfrm>
          <a:off x="5205787" y="1893864"/>
          <a:ext cx="2086676" cy="42674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00000000-0008-0000-1200-00000B000000}"/>
              </a:ext>
            </a:extLst>
          </p:cNvPr>
          <p:cNvGraphicFramePr>
            <a:graphicFrameLocks/>
          </p:cNvGraphicFramePr>
          <p:nvPr/>
        </p:nvGraphicFramePr>
        <p:xfrm>
          <a:off x="7486698" y="1893864"/>
          <a:ext cx="2086676" cy="4267450"/>
        </p:xfrm>
        <a:graphic>
          <a:graphicData uri="http://schemas.openxmlformats.org/drawingml/2006/chart">
            <c:chart xmlns:c="http://schemas.openxmlformats.org/drawingml/2006/chart" xmlns:r="http://schemas.openxmlformats.org/officeDocument/2006/relationships" r:id="rId7"/>
          </a:graphicData>
        </a:graphic>
      </p:graphicFrame>
      <p:pic>
        <p:nvPicPr>
          <p:cNvPr id="11" name="Picture 10"/>
          <p:cNvPicPr>
            <a:picLocks noChangeAspect="1"/>
          </p:cNvPicPr>
          <p:nvPr/>
        </p:nvPicPr>
        <p:blipFill>
          <a:blip r:embed="rId8"/>
          <a:stretch>
            <a:fillRect/>
          </a:stretch>
        </p:blipFill>
        <p:spPr>
          <a:xfrm>
            <a:off x="3777343" y="6310311"/>
            <a:ext cx="4752693" cy="365125"/>
          </a:xfrm>
          <a:prstGeom prst="rect">
            <a:avLst/>
          </a:prstGeom>
        </p:spPr>
      </p:pic>
      <p:sp>
        <p:nvSpPr>
          <p:cNvPr id="3" name="TextBox 2">
            <a:extLst>
              <a:ext uri="{FF2B5EF4-FFF2-40B4-BE49-F238E27FC236}">
                <a16:creationId xmlns:a16="http://schemas.microsoft.com/office/drawing/2014/main" id="{B7720A4F-4678-4DC1-95FA-E0C53D3D0A8A}"/>
              </a:ext>
            </a:extLst>
          </p:cNvPr>
          <p:cNvSpPr txBox="1"/>
          <p:nvPr/>
        </p:nvSpPr>
        <p:spPr>
          <a:xfrm>
            <a:off x="1324274" y="5758705"/>
            <a:ext cx="104054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75% to 92%</a:t>
            </a:r>
          </a:p>
        </p:txBody>
      </p:sp>
      <p:sp>
        <p:nvSpPr>
          <p:cNvPr id="10" name="TextBox 9">
            <a:extLst>
              <a:ext uri="{FF2B5EF4-FFF2-40B4-BE49-F238E27FC236}">
                <a16:creationId xmlns:a16="http://schemas.microsoft.com/office/drawing/2014/main" id="{E5BBB468-41B5-4074-AC2B-84AE44475E46}"/>
              </a:ext>
            </a:extLst>
          </p:cNvPr>
          <p:cNvSpPr txBox="1"/>
          <p:nvPr/>
        </p:nvSpPr>
        <p:spPr>
          <a:xfrm>
            <a:off x="3447943" y="5758704"/>
            <a:ext cx="104054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23% to 55%</a:t>
            </a:r>
          </a:p>
        </p:txBody>
      </p:sp>
      <p:sp>
        <p:nvSpPr>
          <p:cNvPr id="12" name="TextBox 11">
            <a:extLst>
              <a:ext uri="{FF2B5EF4-FFF2-40B4-BE49-F238E27FC236}">
                <a16:creationId xmlns:a16="http://schemas.microsoft.com/office/drawing/2014/main" id="{E7ABB602-C591-0145-08DE-A46318A4B0B7}"/>
              </a:ext>
            </a:extLst>
          </p:cNvPr>
          <p:cNvSpPr txBox="1"/>
          <p:nvPr/>
        </p:nvSpPr>
        <p:spPr>
          <a:xfrm>
            <a:off x="5733943" y="5758704"/>
            <a:ext cx="1050159" cy="307777"/>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80% to 94%</a:t>
            </a:r>
          </a:p>
        </p:txBody>
      </p:sp>
      <p:sp>
        <p:nvSpPr>
          <p:cNvPr id="13" name="TextBox 12">
            <a:extLst>
              <a:ext uri="{FF2B5EF4-FFF2-40B4-BE49-F238E27FC236}">
                <a16:creationId xmlns:a16="http://schemas.microsoft.com/office/drawing/2014/main" id="{8C3A2D6F-D9CA-5713-6BD6-7E14AE5EFAA7}"/>
              </a:ext>
            </a:extLst>
          </p:cNvPr>
          <p:cNvSpPr txBox="1"/>
          <p:nvPr/>
        </p:nvSpPr>
        <p:spPr>
          <a:xfrm>
            <a:off x="8008397" y="5758703"/>
            <a:ext cx="1040541" cy="307777"/>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59% to 91%</a:t>
            </a:r>
          </a:p>
        </p:txBody>
      </p:sp>
      <p:sp>
        <p:nvSpPr>
          <p:cNvPr id="14" name="TextBox 13">
            <a:extLst>
              <a:ext uri="{FF2B5EF4-FFF2-40B4-BE49-F238E27FC236}">
                <a16:creationId xmlns:a16="http://schemas.microsoft.com/office/drawing/2014/main" id="{5271746C-99A6-9675-112F-D4E9AC975158}"/>
              </a:ext>
            </a:extLst>
          </p:cNvPr>
          <p:cNvSpPr txBox="1"/>
          <p:nvPr/>
        </p:nvSpPr>
        <p:spPr>
          <a:xfrm>
            <a:off x="10178943" y="5758704"/>
            <a:ext cx="1050159" cy="307777"/>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13% to 63%</a:t>
            </a:r>
          </a:p>
        </p:txBody>
      </p:sp>
    </p:spTree>
    <p:extLst>
      <p:ext uri="{BB962C8B-B14F-4D97-AF65-F5344CB8AC3E}">
        <p14:creationId xmlns:p14="http://schemas.microsoft.com/office/powerpoint/2010/main" val="237200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6B12-0F0D-4EE5-BE23-54D0FCDA2E99}"/>
              </a:ext>
            </a:extLst>
          </p:cNvPr>
          <p:cNvSpPr>
            <a:spLocks noGrp="1"/>
          </p:cNvSpPr>
          <p:nvPr>
            <p:ph type="title"/>
          </p:nvPr>
        </p:nvSpPr>
        <p:spPr>
          <a:xfrm>
            <a:off x="838200" y="249376"/>
            <a:ext cx="10515600" cy="1325563"/>
          </a:xfrm>
        </p:spPr>
        <p:txBody>
          <a:bodyPr>
            <a:normAutofit/>
          </a:bodyPr>
          <a:lstStyle/>
          <a:p>
            <a:r>
              <a:rPr lang="en-US" sz="2800"/>
              <a:t>Health facilities IPC readiness scores improved by an average of 22 points across all five countries</a:t>
            </a:r>
          </a:p>
        </p:txBody>
      </p:sp>
      <p:graphicFrame>
        <p:nvGraphicFramePr>
          <p:cNvPr id="4" name="Chart 3">
            <a:extLst>
              <a:ext uri="{FF2B5EF4-FFF2-40B4-BE49-F238E27FC236}">
                <a16:creationId xmlns:a16="http://schemas.microsoft.com/office/drawing/2014/main" id="{00000000-0008-0000-1100-000002000000}"/>
              </a:ext>
            </a:extLst>
          </p:cNvPr>
          <p:cNvGraphicFramePr>
            <a:graphicFrameLocks/>
          </p:cNvGraphicFramePr>
          <p:nvPr/>
        </p:nvGraphicFramePr>
        <p:xfrm>
          <a:off x="974558" y="1454905"/>
          <a:ext cx="10379242" cy="5150431"/>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EDECE24F-4484-47B4-B6C2-4DD8244959E4}"/>
              </a:ext>
            </a:extLst>
          </p:cNvPr>
          <p:cNvSpPr/>
          <p:nvPr/>
        </p:nvSpPr>
        <p:spPr>
          <a:xfrm>
            <a:off x="9489989" y="1248032"/>
            <a:ext cx="2224216" cy="432486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B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2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15"/>
          <p:cNvSpPr/>
          <p:nvPr/>
        </p:nvSpPr>
        <p:spPr>
          <a:xfrm>
            <a:off x="1589" y="448450"/>
            <a:ext cx="12188825" cy="844063"/>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prstClr val="white"/>
              </a:solidFill>
              <a:effectLst/>
              <a:uLnTx/>
              <a:uFillTx/>
              <a:latin typeface="Montserrat"/>
              <a:ea typeface="Montserrat"/>
              <a:cs typeface="Montserrat"/>
              <a:sym typeface="Montserrat"/>
            </a:endParaRPr>
          </a:p>
        </p:txBody>
      </p:sp>
      <p:sp>
        <p:nvSpPr>
          <p:cNvPr id="108" name="Google Shape;108;p15"/>
          <p:cNvSpPr txBox="1">
            <a:spLocks noGrp="1"/>
          </p:cNvSpPr>
          <p:nvPr>
            <p:ph idx="1"/>
          </p:nvPr>
        </p:nvSpPr>
        <p:spPr>
          <a:xfrm>
            <a:off x="345994" y="1718914"/>
            <a:ext cx="11264700" cy="3981300"/>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800"/>
              <a:buNone/>
            </a:pPr>
            <a:r>
              <a:rPr lang="en-US" dirty="0"/>
              <a:t>This Community of Practice is an action-oriented learning platform that brings together the WASH and health communities to focus on policy, evidence, and practice in WASH in HCF.</a:t>
            </a:r>
            <a:endParaRPr dirty="0">
              <a:solidFill>
                <a:schemeClr val="tx1"/>
              </a:solidFill>
            </a:endParaRPr>
          </a:p>
        </p:txBody>
      </p:sp>
      <p:pic>
        <p:nvPicPr>
          <p:cNvPr id="110" name="Google Shape;110;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2160729" y="5519561"/>
            <a:ext cx="1018691" cy="1018691"/>
          </a:xfrm>
          <a:prstGeom prst="rect">
            <a:avLst/>
          </a:prstGeom>
          <a:noFill/>
          <a:ln>
            <a:noFill/>
          </a:ln>
        </p:spPr>
      </p:pic>
      <p:pic>
        <p:nvPicPr>
          <p:cNvPr id="111" name="Google Shape;111;p15"/>
          <p:cNvPicPr preferRelativeResize="0"/>
          <p:nvPr/>
        </p:nvPicPr>
        <p:blipFill rotWithShape="1">
          <a:blip r:embed="rId4">
            <a:alphaModFix/>
          </a:blip>
          <a:srcRect/>
          <a:stretch/>
        </p:blipFill>
        <p:spPr>
          <a:xfrm>
            <a:off x="3531207" y="130623"/>
            <a:ext cx="4894271" cy="1543375"/>
          </a:xfrm>
          <a:prstGeom prst="rect">
            <a:avLst/>
          </a:prstGeom>
          <a:noFill/>
          <a:ln>
            <a:noFill/>
          </a:ln>
        </p:spPr>
      </p:pic>
      <p:pic>
        <p:nvPicPr>
          <p:cNvPr id="112" name="Google Shape;112;p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126736" y="3200237"/>
            <a:ext cx="1018691" cy="1018691"/>
          </a:xfrm>
          <a:prstGeom prst="rect">
            <a:avLst/>
          </a:prstGeom>
          <a:noFill/>
          <a:ln>
            <a:noFill/>
          </a:ln>
        </p:spPr>
      </p:pic>
      <p:sp>
        <p:nvSpPr>
          <p:cNvPr id="114" name="Google Shape;114;p15"/>
          <p:cNvSpPr txBox="1"/>
          <p:nvPr/>
        </p:nvSpPr>
        <p:spPr>
          <a:xfrm>
            <a:off x="4009144" y="3481023"/>
            <a:ext cx="6215400" cy="630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Calibri"/>
                <a:ea typeface="Calibri"/>
                <a:cs typeface="Calibri"/>
                <a:sym typeface="Calibri"/>
              </a:rPr>
              <a:t>CONNECT</a:t>
            </a:r>
            <a:r>
              <a:rPr kumimoji="0" lang="en-US" sz="3500" b="0" i="0" u="none" strike="noStrike" kern="1200" cap="none" spc="0" normalizeH="0" baseline="0" noProof="0" dirty="0">
                <a:ln>
                  <a:noFill/>
                </a:ln>
                <a:solidFill>
                  <a:prstClr val="black"/>
                </a:solidFill>
                <a:effectLst/>
                <a:uLnTx/>
                <a:uFillTx/>
                <a:latin typeface="Calibri"/>
                <a:ea typeface="Calibri"/>
                <a:cs typeface="Calibri"/>
                <a:sym typeface="Calibri"/>
              </a:rPr>
              <a:t> partners</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15" name="Google Shape;115;p15"/>
          <p:cNvSpPr txBox="1"/>
          <p:nvPr/>
        </p:nvSpPr>
        <p:spPr>
          <a:xfrm>
            <a:off x="4009145" y="4553794"/>
            <a:ext cx="4227300" cy="630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Calibri"/>
                <a:ea typeface="Calibri"/>
                <a:cs typeface="Calibri"/>
                <a:sym typeface="Calibri"/>
              </a:rPr>
              <a:t>SHARE</a:t>
            </a:r>
            <a:r>
              <a:rPr kumimoji="0" lang="en-US" sz="3500" b="0" i="0" u="none" strike="noStrike" kern="1200" cap="none" spc="0" normalizeH="0" baseline="0" noProof="0" dirty="0">
                <a:ln>
                  <a:noFill/>
                </a:ln>
                <a:solidFill>
                  <a:prstClr val="black"/>
                </a:solidFill>
                <a:effectLst/>
                <a:uLnTx/>
                <a:uFillTx/>
                <a:latin typeface="Calibri"/>
                <a:ea typeface="Calibri"/>
                <a:cs typeface="Calibri"/>
                <a:sym typeface="Calibri"/>
              </a:rPr>
              <a:t> experiences </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Google Shape;116;p15"/>
          <p:cNvSpPr txBox="1"/>
          <p:nvPr/>
        </p:nvSpPr>
        <p:spPr>
          <a:xfrm>
            <a:off x="3981371" y="5604159"/>
            <a:ext cx="4757400" cy="630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a:ea typeface="Calibri"/>
                <a:cs typeface="Calibri"/>
                <a:sym typeface="Calibri"/>
              </a:rPr>
              <a:t>Encourage groups to </a:t>
            </a:r>
            <a:r>
              <a:rPr kumimoji="0" lang="en-US" sz="3500" b="1" i="0" u="none" strike="noStrike" kern="1200" cap="none" spc="0" normalizeH="0" baseline="0" noProof="0" dirty="0">
                <a:ln>
                  <a:noFill/>
                </a:ln>
                <a:solidFill>
                  <a:prstClr val="black"/>
                </a:solidFill>
                <a:effectLst/>
                <a:uLnTx/>
                <a:uFillTx/>
                <a:latin typeface="Calibri"/>
                <a:ea typeface="Calibri"/>
                <a:cs typeface="Calibri"/>
                <a:sym typeface="Calibri"/>
              </a:rPr>
              <a:t>ACT</a:t>
            </a:r>
            <a:endParaRPr kumimoji="0" sz="35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9379BB7C-34B9-B54C-A064-60B64D8A4B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94721" y="4289191"/>
            <a:ext cx="984699" cy="984699"/>
          </a:xfrm>
          <a:prstGeom prst="rect">
            <a:avLst/>
          </a:prstGeom>
        </p:spPr>
      </p:pic>
    </p:spTree>
    <p:extLst>
      <p:ext uri="{BB962C8B-B14F-4D97-AF65-F5344CB8AC3E}">
        <p14:creationId xmlns:p14="http://schemas.microsoft.com/office/powerpoint/2010/main" val="2536170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74B5-5038-56FE-49D8-021079648647}"/>
              </a:ext>
            </a:extLst>
          </p:cNvPr>
          <p:cNvSpPr>
            <a:spLocks noGrp="1"/>
          </p:cNvSpPr>
          <p:nvPr>
            <p:ph type="title"/>
          </p:nvPr>
        </p:nvSpPr>
        <p:spPr/>
        <p:txBody>
          <a:bodyPr/>
          <a:lstStyle/>
          <a:p>
            <a:r>
              <a:rPr kumimoji="0" lang="en-US" sz="3600" b="0" i="0" u="none" strike="noStrike" kern="1200" cap="none" spc="100" normalizeH="0" baseline="0" noProof="0" dirty="0">
                <a:ln>
                  <a:noFill/>
                </a:ln>
                <a:solidFill>
                  <a:srgbClr val="000000"/>
                </a:solidFill>
                <a:effectLst/>
                <a:uLnTx/>
                <a:uFillTx/>
                <a:latin typeface="Arial Narrow" panose="020B0604020202020204" pitchFamily="34" charset="0"/>
                <a:ea typeface="Roboto Condensed" panose="02000000000000000000" pitchFamily="2" charset="0"/>
              </a:rPr>
              <a:t>Recommendations for scaling up data for action</a:t>
            </a:r>
            <a:endParaRPr lang="en-US" dirty="0"/>
          </a:p>
        </p:txBody>
      </p:sp>
      <p:sp>
        <p:nvSpPr>
          <p:cNvPr id="3" name="Content Placeholder 2">
            <a:extLst>
              <a:ext uri="{FF2B5EF4-FFF2-40B4-BE49-F238E27FC236}">
                <a16:creationId xmlns:a16="http://schemas.microsoft.com/office/drawing/2014/main" id="{CDF50766-A4DE-7C45-A084-68E1B79AB6E4}"/>
              </a:ext>
            </a:extLst>
          </p:cNvPr>
          <p:cNvSpPr>
            <a:spLocks noGrp="1"/>
          </p:cNvSpPr>
          <p:nvPr>
            <p:ph idx="1"/>
          </p:nvPr>
        </p:nvSpPr>
        <p:spPr/>
        <p:txBody>
          <a:bodyPr>
            <a:normAutofit/>
          </a:bodyPr>
          <a:lstStyle/>
          <a:p>
            <a:pPr marL="457200" indent="-457200">
              <a:lnSpc>
                <a:spcPct val="110000"/>
              </a:lnSpc>
              <a:spcAft>
                <a:spcPts val="1000"/>
              </a:spcAft>
              <a:buFont typeface="+mj-lt"/>
              <a:buAutoNum type="arabicPeriod"/>
              <a:defRPr/>
            </a:pPr>
            <a:r>
              <a:rPr lang="en-US" sz="2000" dirty="0">
                <a:latin typeface="Calibri"/>
                <a:ea typeface="Roboto Condensed"/>
                <a:cs typeface="Calibri"/>
              </a:rPr>
              <a:t>Use a common digital data management system that is accessible to all stakeholders and advocate for institutionalization of these systems and processes </a:t>
            </a:r>
            <a:endParaRPr kumimoji="0" lang="en-US"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457200" marR="0" lvl="0" indent="-457200" algn="l" defTabSz="914400" rtl="0" eaLnBrk="1" fontAlgn="auto" latinLnBrk="0" hangingPunct="1">
              <a:lnSpc>
                <a:spcPct val="110000"/>
              </a:lnSpc>
              <a:spcBef>
                <a:spcPts val="1000"/>
              </a:spcBef>
              <a:spcAft>
                <a:spcPts val="100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Invest in technology equipment as much as possible, and designate for learning purposes</a:t>
            </a:r>
          </a:p>
          <a:p>
            <a:pPr marL="457200" indent="-457200">
              <a:lnSpc>
                <a:spcPct val="110000"/>
              </a:lnSpc>
              <a:spcAft>
                <a:spcPts val="1000"/>
              </a:spcAft>
              <a:buFont typeface="+mj-lt"/>
              <a:buAutoNum type="arabicPeriod"/>
              <a:defRPr/>
            </a:pPr>
            <a:r>
              <a:rPr lang="en-US" sz="2000" dirty="0">
                <a:solidFill>
                  <a:srgbClr val="000000"/>
                </a:solidFill>
                <a:latin typeface="Source Sans Pro" panose="020B0503030403020204" pitchFamily="34" charset="0"/>
                <a:ea typeface="Source Sans Pro" panose="020B0503030403020204" pitchFamily="34" charset="0"/>
              </a:rPr>
              <a:t>Engage  all stakeholders in setting up and use of data for use from national to community level.</a:t>
            </a:r>
            <a:r>
              <a:rPr lang="en-US" sz="2000" dirty="0">
                <a:latin typeface="Calibri"/>
                <a:ea typeface="Roboto Condensed"/>
                <a:cs typeface="Calibri"/>
              </a:rPr>
              <a:t> Explore ways to connect national and local WASH systems (professional services) to health care facilities and HCF networks</a:t>
            </a:r>
            <a:endParaRPr lang="en-US" sz="2000" dirty="0">
              <a:solidFill>
                <a:srgbClr val="000000"/>
              </a:solidFill>
              <a:latin typeface="Source Sans Pro" panose="020B0503030403020204" pitchFamily="34" charset="0"/>
              <a:ea typeface="Source Sans Pro" panose="020B0503030403020204" pitchFamily="34" charset="0"/>
            </a:endParaRPr>
          </a:p>
          <a:p>
            <a:pPr marL="457200" marR="0" lvl="0" indent="-457200" algn="l" defTabSz="914400" rtl="0" eaLnBrk="1" fontAlgn="auto" latinLnBrk="0" hangingPunct="1">
              <a:lnSpc>
                <a:spcPct val="110000"/>
              </a:lnSpc>
              <a:spcBef>
                <a:spcPts val="1000"/>
              </a:spcBef>
              <a:spcAft>
                <a:spcPts val="1000"/>
              </a:spcAft>
              <a:buClrTx/>
              <a:buSzTx/>
              <a:buFont typeface="+mj-lt"/>
              <a:buAutoNum type="arabicPeriod"/>
              <a:tabLst/>
              <a:defRPr/>
            </a:pPr>
            <a:r>
              <a:rPr lang="en-US" sz="2000" dirty="0">
                <a:solidFill>
                  <a:srgbClr val="000000"/>
                </a:solidFill>
                <a:latin typeface="Source Sans Pro" panose="020B0503030403020204" pitchFamily="34" charset="0"/>
                <a:ea typeface="Source Sans Pro" panose="020B0503030403020204" pitchFamily="34" charset="0"/>
              </a:rPr>
              <a:t>Designate and build capacity at local level for data collection and analysis. </a:t>
            </a:r>
          </a:p>
          <a:p>
            <a:pPr marL="457200" marR="0" lvl="0" indent="-457200" algn="l" defTabSz="914400" rtl="0" eaLnBrk="1" fontAlgn="auto" latinLnBrk="0" hangingPunct="1">
              <a:lnSpc>
                <a:spcPct val="110000"/>
              </a:lnSpc>
              <a:spcBef>
                <a:spcPts val="1000"/>
              </a:spcBef>
              <a:spcAft>
                <a:spcPts val="1000"/>
              </a:spcAft>
              <a:buClrTx/>
              <a:buSzTx/>
              <a:buFont typeface="+mj-lt"/>
              <a:buAutoNum type="arabicPeriod"/>
              <a:tabLst/>
              <a:defRPr/>
            </a:pPr>
            <a:r>
              <a:rPr lang="en-US" sz="2000" dirty="0">
                <a:solidFill>
                  <a:srgbClr val="000000"/>
                </a:solidFill>
                <a:latin typeface="Source Sans Pro" panose="020B0503030403020204" pitchFamily="34" charset="0"/>
                <a:ea typeface="Source Sans Pro" panose="020B0503030403020204" pitchFamily="34" charset="0"/>
              </a:rPr>
              <a:t>Support routine data reviews at facility, district and national level </a:t>
            </a:r>
          </a:p>
          <a:p>
            <a:pPr marL="457200" marR="0" lvl="0" indent="-457200" algn="l" defTabSz="914400" rtl="0" eaLnBrk="1" fontAlgn="auto" latinLnBrk="0" hangingPunct="1">
              <a:lnSpc>
                <a:spcPct val="110000"/>
              </a:lnSpc>
              <a:spcBef>
                <a:spcPts val="1000"/>
              </a:spcBef>
              <a:spcAft>
                <a:spcPts val="100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endParaRPr lang="en-US" dirty="0"/>
          </a:p>
        </p:txBody>
      </p:sp>
    </p:spTree>
    <p:extLst>
      <p:ext uri="{BB962C8B-B14F-4D97-AF65-F5344CB8AC3E}">
        <p14:creationId xmlns:p14="http://schemas.microsoft.com/office/powerpoint/2010/main" val="2492393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Acknowledgements	</a:t>
            </a:r>
          </a:p>
        </p:txBody>
      </p:sp>
      <p:sp>
        <p:nvSpPr>
          <p:cNvPr id="3" name="Content Placeholder 2"/>
          <p:cNvSpPr>
            <a:spLocks noGrp="1"/>
          </p:cNvSpPr>
          <p:nvPr>
            <p:ph sz="half" idx="1"/>
          </p:nvPr>
        </p:nvSpPr>
        <p:spPr>
          <a:xfrm>
            <a:off x="838200" y="1825625"/>
            <a:ext cx="8151585" cy="4351338"/>
          </a:xfrm>
        </p:spPr>
        <p:txBody>
          <a:bodyPr vert="horz" lIns="91440" tIns="45720" rIns="91440" bIns="45720" rtlCol="0" anchor="t">
            <a:normAutofit/>
          </a:bodyPr>
          <a:lstStyle/>
          <a:p>
            <a:r>
              <a:rPr lang="en-US">
                <a:latin typeface="Calibri"/>
                <a:ea typeface="Roboto Condensed"/>
                <a:cs typeface="Calibri"/>
              </a:rPr>
              <a:t>USAID missions</a:t>
            </a:r>
          </a:p>
          <a:p>
            <a:r>
              <a:rPr lang="en-US">
                <a:latin typeface="Calibri"/>
                <a:ea typeface="Roboto Condensed"/>
                <a:cs typeface="Calibri"/>
              </a:rPr>
              <a:t>District, provincial/state and national governments</a:t>
            </a:r>
          </a:p>
          <a:p>
            <a:r>
              <a:rPr lang="en-US">
                <a:latin typeface="Calibri"/>
                <a:ea typeface="Roboto Condensed"/>
                <a:cs typeface="Calibri"/>
              </a:rPr>
              <a:t>MOMENTUM staff from our HQ offices and country offices</a:t>
            </a:r>
          </a:p>
          <a:p>
            <a:r>
              <a:rPr lang="en-US">
                <a:latin typeface="Calibri"/>
                <a:ea typeface="Roboto Condensed"/>
                <a:cs typeface="Calibri"/>
              </a:rPr>
              <a:t>Christian Health Association partners</a:t>
            </a:r>
          </a:p>
          <a:p>
            <a:r>
              <a:rPr lang="en-US" err="1">
                <a:latin typeface="Calibri"/>
                <a:ea typeface="Roboto Condensed"/>
                <a:cs typeface="Calibri"/>
              </a:rPr>
              <a:t>MWater</a:t>
            </a:r>
            <a:r>
              <a:rPr lang="en-US">
                <a:latin typeface="Calibri"/>
                <a:ea typeface="Roboto Condensed"/>
                <a:cs typeface="Calibri"/>
              </a:rPr>
              <a:t> team</a:t>
            </a:r>
            <a:endParaRPr lang="en-US">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Tree>
    <p:extLst>
      <p:ext uri="{BB962C8B-B14F-4D97-AF65-F5344CB8AC3E}">
        <p14:creationId xmlns:p14="http://schemas.microsoft.com/office/powerpoint/2010/main" val="51018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648-A510-45A2-8881-5372A7DAF7D7}"/>
              </a:ext>
            </a:extLst>
          </p:cNvPr>
          <p:cNvSpPr>
            <a:spLocks noGrp="1"/>
          </p:cNvSpPr>
          <p:nvPr>
            <p:ph type="title"/>
          </p:nvPr>
        </p:nvSpPr>
        <p:spPr>
          <a:xfrm>
            <a:off x="838200" y="365125"/>
            <a:ext cx="10515600" cy="1043051"/>
          </a:xfrm>
        </p:spPr>
        <p:txBody>
          <a:bodyPr/>
          <a:lstStyle/>
          <a:p>
            <a:r>
              <a:rPr lang="en-US" b="1"/>
              <a:t>Speaker contact information</a:t>
            </a:r>
          </a:p>
        </p:txBody>
      </p:sp>
      <p:sp>
        <p:nvSpPr>
          <p:cNvPr id="3" name="Content Placeholder 2">
            <a:extLst>
              <a:ext uri="{FF2B5EF4-FFF2-40B4-BE49-F238E27FC236}">
                <a16:creationId xmlns:a16="http://schemas.microsoft.com/office/drawing/2014/main" id="{D1836837-9200-421E-8221-986E9020265B}"/>
              </a:ext>
            </a:extLst>
          </p:cNvPr>
          <p:cNvSpPr>
            <a:spLocks noGrp="1"/>
          </p:cNvSpPr>
          <p:nvPr>
            <p:ph sz="half" idx="1"/>
          </p:nvPr>
        </p:nvSpPr>
        <p:spPr>
          <a:xfrm>
            <a:off x="396240" y="1851378"/>
            <a:ext cx="11376660" cy="5134638"/>
          </a:xfrm>
        </p:spPr>
        <p:txBody>
          <a:bodyPr>
            <a:normAutofit/>
          </a:bodyPr>
          <a:lstStyle/>
          <a:p>
            <a:pPr lvl="0"/>
            <a:r>
              <a:rPr lang="en-US" sz="2000" b="1" dirty="0"/>
              <a:t>Sam Ongom</a:t>
            </a:r>
            <a:r>
              <a:rPr lang="en-US" sz="2000" dirty="0"/>
              <a:t>, Monitoring and Evaluation Advisor, MOMENTUM Country and Global Leadership, Uganda (</a:t>
            </a:r>
            <a:r>
              <a:rPr lang="en-US" sz="2000" dirty="0">
                <a:hlinkClick r:id="rId3"/>
              </a:rPr>
              <a:t>sam.Ongom@jhpiego.org</a:t>
            </a:r>
            <a:r>
              <a:rPr lang="en-US" sz="2000" dirty="0"/>
              <a:t>) </a:t>
            </a:r>
          </a:p>
        </p:txBody>
      </p:sp>
      <p:sp>
        <p:nvSpPr>
          <p:cNvPr id="4" name="Slide Number Placeholder 3">
            <a:extLst>
              <a:ext uri="{FF2B5EF4-FFF2-40B4-BE49-F238E27FC236}">
                <a16:creationId xmlns:a16="http://schemas.microsoft.com/office/drawing/2014/main" id="{708549C6-F43B-4C93-8BE7-BA6FA721A15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Tree>
    <p:extLst>
      <p:ext uri="{BB962C8B-B14F-4D97-AF65-F5344CB8AC3E}">
        <p14:creationId xmlns:p14="http://schemas.microsoft.com/office/powerpoint/2010/main" val="1922869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59">
            <a:extLst>
              <a:ext uri="{FF2B5EF4-FFF2-40B4-BE49-F238E27FC236}">
                <a16:creationId xmlns:a16="http://schemas.microsoft.com/office/drawing/2014/main" id="{B60289EC-71AA-0446-A9D3-CE3D2791A044}"/>
              </a:ext>
            </a:extLst>
          </p:cNvPr>
          <p:cNvSpPr/>
          <p:nvPr/>
        </p:nvSpPr>
        <p:spPr>
          <a:xfrm>
            <a:off x="10757839" y="983516"/>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FFFFFF"/>
          </a:solidFill>
          <a:ln w="12700">
            <a:miter lim="400000"/>
          </a:ln>
        </p:spPr>
        <p:txBody>
          <a:bodyPr lIns="19045" tIns="19045" rIns="19045" bIns="19045" anchor="ctr"/>
          <a:lstStyle/>
          <a:p>
            <a:pPr marL="0" marR="0" lvl="0" indent="0" algn="l" defTabSz="22854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pitchFamily="34" charset="0"/>
              <a:cs typeface="Gill Sans"/>
              <a:sym typeface="Gill Sans"/>
            </a:endParaRPr>
          </a:p>
        </p:txBody>
      </p:sp>
      <p:sp>
        <p:nvSpPr>
          <p:cNvPr id="5" name="Shape 2860">
            <a:extLst>
              <a:ext uri="{FF2B5EF4-FFF2-40B4-BE49-F238E27FC236}">
                <a16:creationId xmlns:a16="http://schemas.microsoft.com/office/drawing/2014/main" id="{CB5A81C2-28C3-4849-8532-2DE7E1F25BFB}"/>
              </a:ext>
            </a:extLst>
          </p:cNvPr>
          <p:cNvSpPr/>
          <p:nvPr/>
        </p:nvSpPr>
        <p:spPr>
          <a:xfrm>
            <a:off x="10757839" y="2340070"/>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FFFFF"/>
          </a:solidFill>
          <a:ln w="12700">
            <a:miter lim="400000"/>
          </a:ln>
        </p:spPr>
        <p:txBody>
          <a:bodyPr lIns="19045" tIns="19045" rIns="19045" bIns="19045" anchor="ctr"/>
          <a:lstStyle/>
          <a:p>
            <a:pPr marL="0" marR="0" lvl="0" indent="0" algn="l" defTabSz="228540"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pitchFamily="34" charset="0"/>
              <a:cs typeface="Gill Sans"/>
              <a:sym typeface="Gill Sans"/>
            </a:endParaRPr>
          </a:p>
        </p:txBody>
      </p:sp>
      <p:sp>
        <p:nvSpPr>
          <p:cNvPr id="8" name="Text Placeholder 2">
            <a:extLst>
              <a:ext uri="{FF2B5EF4-FFF2-40B4-BE49-F238E27FC236}">
                <a16:creationId xmlns:a16="http://schemas.microsoft.com/office/drawing/2014/main" id="{EA302397-CEE0-EC46-9FDF-817D8F423B5C}"/>
              </a:ext>
            </a:extLst>
          </p:cNvPr>
          <p:cNvSpPr txBox="1">
            <a:spLocks/>
          </p:cNvSpPr>
          <p:nvPr/>
        </p:nvSpPr>
        <p:spPr>
          <a:xfrm>
            <a:off x="10120502" y="1494504"/>
            <a:ext cx="1695797" cy="400181"/>
          </a:xfrm>
          <a:prstGeom prst="rect">
            <a:avLst/>
          </a:prstGeom>
        </p:spPr>
        <p:txBody>
          <a:bodyPr vert="horz" lIns="91440" tIns="45720" rIns="91440" bIns="45720" rtlCol="0" anchor="t"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solidFill>
                <a:latin typeface="Calibri" panose="020B0503030403020204" pitchFamily="34" charset="0"/>
                <a:ea typeface="Calibri" panose="020B0503030403020204" pitchFamily="34"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Roboto Condensed" panose="02000000000000000000" pitchFamily="2" charset="0"/>
              <a:cs typeface="+mn-cs"/>
            </a:endParaRPr>
          </a:p>
        </p:txBody>
      </p:sp>
      <p:sp>
        <p:nvSpPr>
          <p:cNvPr id="9" name="TextBox 8">
            <a:extLst>
              <a:ext uri="{FF2B5EF4-FFF2-40B4-BE49-F238E27FC236}">
                <a16:creationId xmlns:a16="http://schemas.microsoft.com/office/drawing/2014/main" id="{D0E5565C-8684-CB45-BA0B-00F57F72BEC7}"/>
              </a:ext>
            </a:extLst>
          </p:cNvPr>
          <p:cNvSpPr txBox="1"/>
          <p:nvPr/>
        </p:nvSpPr>
        <p:spPr>
          <a:xfrm>
            <a:off x="9910192" y="1544034"/>
            <a:ext cx="2116413"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Roboto Condensed" panose="02000000000000000000" pitchFamily="2" charset="0"/>
                <a:cs typeface="Calibri"/>
              </a:rPr>
              <a:t>@USAID_MOMENTUM</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Condensed" panose="02000000000000000000" pitchFamily="2" charset="0"/>
              <a:cs typeface="+mn-cs"/>
            </a:endParaRPr>
          </a:p>
        </p:txBody>
      </p:sp>
      <p:sp>
        <p:nvSpPr>
          <p:cNvPr id="10" name="TextBox 9">
            <a:extLst>
              <a:ext uri="{FF2B5EF4-FFF2-40B4-BE49-F238E27FC236}">
                <a16:creationId xmlns:a16="http://schemas.microsoft.com/office/drawing/2014/main" id="{ABD18EB8-C188-7842-A616-7C54598CFC12}"/>
              </a:ext>
            </a:extLst>
          </p:cNvPr>
          <p:cNvSpPr txBox="1"/>
          <p:nvPr/>
        </p:nvSpPr>
        <p:spPr>
          <a:xfrm>
            <a:off x="9938248" y="2832988"/>
            <a:ext cx="2060309"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Calibri"/>
              </a:rPr>
              <a:t>@USAIDMOMENTUM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B81AC77-98A7-4F49-A991-FF6834221371}"/>
              </a:ext>
            </a:extLst>
          </p:cNvPr>
          <p:cNvSpPr txBox="1"/>
          <p:nvPr/>
        </p:nvSpPr>
        <p:spPr>
          <a:xfrm>
            <a:off x="10029621" y="4246909"/>
            <a:ext cx="1877565"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Calibri"/>
              </a:rPr>
              <a:t>USAID MOMENTUM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Placeholder 13">
            <a:extLst>
              <a:ext uri="{FF2B5EF4-FFF2-40B4-BE49-F238E27FC236}">
                <a16:creationId xmlns:a16="http://schemas.microsoft.com/office/drawing/2014/main" id="{FED5C9F8-FE4F-7144-974C-9BE5B2CF166B}"/>
              </a:ext>
            </a:extLst>
          </p:cNvPr>
          <p:cNvSpPr txBox="1">
            <a:spLocks/>
          </p:cNvSpPr>
          <p:nvPr/>
        </p:nvSpPr>
        <p:spPr>
          <a:xfrm>
            <a:off x="1146902" y="843149"/>
            <a:ext cx="4730261" cy="1039439"/>
          </a:xfrm>
          <a:prstGeom prst="rect">
            <a:avLst/>
          </a:prstGeom>
        </p:spPr>
        <p:txBody>
          <a:bodyPr lIns="91440" tIns="45720" rIns="91440" bIns="45720" anchor="ctr"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sz="3600" b="0" i="0" kern="1200">
                <a:solidFill>
                  <a:schemeClr val="accent3"/>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0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A5A5A5"/>
                </a:solidFill>
                <a:effectLst/>
                <a:uLnTx/>
                <a:uFillTx/>
                <a:latin typeface="Calibri"/>
                <a:ea typeface="Roboto Condensed" panose="02000000000000000000" pitchFamily="2" charset="0"/>
                <a:cs typeface="Calibri"/>
              </a:rPr>
              <a:t>THANK YOU</a:t>
            </a:r>
          </a:p>
        </p:txBody>
      </p:sp>
      <p:sp>
        <p:nvSpPr>
          <p:cNvPr id="16" name="Text Placeholder 13">
            <a:extLst>
              <a:ext uri="{FF2B5EF4-FFF2-40B4-BE49-F238E27FC236}">
                <a16:creationId xmlns:a16="http://schemas.microsoft.com/office/drawing/2014/main" id="{DF205753-D359-DB46-A17E-82AE661A701D}"/>
              </a:ext>
            </a:extLst>
          </p:cNvPr>
          <p:cNvSpPr txBox="1">
            <a:spLocks/>
          </p:cNvSpPr>
          <p:nvPr/>
        </p:nvSpPr>
        <p:spPr>
          <a:xfrm>
            <a:off x="1146903" y="2026490"/>
            <a:ext cx="4730260" cy="2948923"/>
          </a:xfrm>
          <a:prstGeom prst="rect">
            <a:avLst/>
          </a:prstGeom>
        </p:spPr>
        <p:txBody>
          <a:bodyPr anchor="t"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lang="en-US" sz="1400" b="0" i="0" u="none" strike="noStrike" kern="1200" smtClean="0">
                <a:solidFill>
                  <a:schemeClr val="tx1"/>
                </a:solidFill>
                <a:effectLst/>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0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Roboto Condensed" panose="02000000000000000000" pitchFamily="2" charset="0"/>
                <a:cs typeface="+mn-cs"/>
              </a:rPr>
              <a:t>This presentation is made possible by the generous support of the American people through the U.S. Agency for International Development (USAID) under the terms of the Cooperative Agreement #7200AA20CA00002, led by Jhpiego and partners. The contents are the responsibility of MOMENTUM Country and Global Leadership and do not necessarily reflect the views of USAID or the United States Government.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Roboto Condensed" panose="02000000000000000000" pitchFamily="2" charset="0"/>
              <a:cs typeface="+mn-cs"/>
            </a:endParaRPr>
          </a:p>
        </p:txBody>
      </p:sp>
      <p:pic>
        <p:nvPicPr>
          <p:cNvPr id="3" name="Picture 12" descr="Icon&#10;&#10;Description automatically generated">
            <a:extLst>
              <a:ext uri="{FF2B5EF4-FFF2-40B4-BE49-F238E27FC236}">
                <a16:creationId xmlns:a16="http://schemas.microsoft.com/office/drawing/2014/main" id="{B521B401-44B8-44B7-B231-AAA1CAD61E47}"/>
              </a:ext>
            </a:extLst>
          </p:cNvPr>
          <p:cNvPicPr>
            <a:picLocks noChangeAspect="1"/>
          </p:cNvPicPr>
          <p:nvPr/>
        </p:nvPicPr>
        <p:blipFill>
          <a:blip r:embed="rId2"/>
          <a:stretch>
            <a:fillRect/>
          </a:stretch>
        </p:blipFill>
        <p:spPr>
          <a:xfrm>
            <a:off x="10748513" y="3768305"/>
            <a:ext cx="442824" cy="414069"/>
          </a:xfrm>
          <a:prstGeom prst="rect">
            <a:avLst/>
          </a:prstGeom>
        </p:spPr>
      </p:pic>
    </p:spTree>
    <p:extLst>
      <p:ext uri="{BB962C8B-B14F-4D97-AF65-F5344CB8AC3E}">
        <p14:creationId xmlns:p14="http://schemas.microsoft.com/office/powerpoint/2010/main" val="1049933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68BE98B8-5193-744C-851F-C2DEB6C575BE}"/>
              </a:ext>
            </a:extLst>
          </p:cNvPr>
          <p:cNvSpPr txBox="1">
            <a:spLocks/>
          </p:cNvSpPr>
          <p:nvPr/>
        </p:nvSpPr>
        <p:spPr>
          <a:xfrm>
            <a:off x="1068114" y="2077734"/>
            <a:ext cx="11183008" cy="2124337"/>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Gill Sans Nova ExtraBold" panose="020B0502020204020203" pitchFamily="34" charset="-128"/>
                <a:ea typeface="Gill Sans Nova ExtraBold" panose="020B0502020204020203" pitchFamily="34" charset="-128"/>
                <a:cs typeface="Gill Sans Nova ExtraBold" panose="020B0502020204020203" pitchFamily="34" charset="-128"/>
              </a:rPr>
              <a:t>Presentation</a:t>
            </a:r>
            <a:br>
              <a:rPr kumimoji="0" lang="en-US" sz="6600" b="1" i="0" u="none" strike="noStrike" kern="1200" cap="none" spc="0" normalizeH="0" baseline="0" noProof="0">
                <a:ln>
                  <a:noFill/>
                </a:ln>
                <a:solidFill>
                  <a:prstClr val="white"/>
                </a:solidFill>
                <a:effectLst/>
                <a:uLnTx/>
                <a:uFillTx/>
                <a:latin typeface="Gill Sans Nova ExtraBold" panose="020B0502020204020203" pitchFamily="34" charset="-128"/>
                <a:ea typeface="Gill Sans Nova ExtraBold" panose="020B0502020204020203" pitchFamily="34" charset="-128"/>
                <a:cs typeface="Gill Sans Nova ExtraBold" panose="020B0502020204020203" pitchFamily="34" charset="-128"/>
              </a:rPr>
            </a:br>
            <a:r>
              <a:rPr kumimoji="0" lang="en-US" sz="6600" b="1" i="0" u="none" strike="noStrike" kern="1200" cap="none" spc="0" normalizeH="0" baseline="0" noProof="0">
                <a:ln>
                  <a:noFill/>
                </a:ln>
                <a:solidFill>
                  <a:prstClr val="white"/>
                </a:solidFill>
                <a:effectLst/>
                <a:uLnTx/>
                <a:uFillTx/>
                <a:latin typeface="Gill Sans Nova ExtraBold" panose="020B0502020204020203" pitchFamily="34" charset="-128"/>
                <a:ea typeface="Gill Sans Nova ExtraBold" panose="020B0502020204020203" pitchFamily="34" charset="-128"/>
                <a:cs typeface="Gill Sans Nova ExtraBold" panose="020B0502020204020203" pitchFamily="34" charset="-128"/>
              </a:rPr>
              <a:t>Headline</a:t>
            </a:r>
          </a:p>
        </p:txBody>
      </p:sp>
      <p:pic>
        <p:nvPicPr>
          <p:cNvPr id="12" name="Picture 11" descr="A picture containing text, clipart&#10;&#10;Description automatically generated">
            <a:extLst>
              <a:ext uri="{FF2B5EF4-FFF2-40B4-BE49-F238E27FC236}">
                <a16:creationId xmlns:a16="http://schemas.microsoft.com/office/drawing/2014/main" id="{CA944C6C-6BD0-1A4E-9F8A-809D59E30D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7330" y="335458"/>
            <a:ext cx="2172269" cy="579996"/>
          </a:xfrm>
          <a:prstGeom prst="rect">
            <a:avLst/>
          </a:prstGeom>
        </p:spPr>
      </p:pic>
      <p:sp>
        <p:nvSpPr>
          <p:cNvPr id="2" name="Rectangle 1">
            <a:extLst>
              <a:ext uri="{FF2B5EF4-FFF2-40B4-BE49-F238E27FC236}">
                <a16:creationId xmlns:a16="http://schemas.microsoft.com/office/drawing/2014/main" id="{16F7B3EA-8E94-0649-8100-401BC16C8891}"/>
              </a:ext>
            </a:extLst>
          </p:cNvPr>
          <p:cNvSpPr/>
          <p:nvPr/>
        </p:nvSpPr>
        <p:spPr>
          <a:xfrm>
            <a:off x="6155121" y="5290004"/>
            <a:ext cx="1008994" cy="138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C9606E62-D07A-DA44-AB1B-10E1D4499498}"/>
              </a:ext>
            </a:extLst>
          </p:cNvPr>
          <p:cNvSpPr/>
          <p:nvPr/>
        </p:nvSpPr>
        <p:spPr>
          <a:xfrm>
            <a:off x="1245680" y="2867"/>
            <a:ext cx="2767584" cy="6855132"/>
          </a:xfrm>
          <a:prstGeom prst="parallelogram">
            <a:avLst>
              <a:gd name="adj" fmla="val 92249"/>
            </a:avLst>
          </a:prstGeom>
          <a:solidFill>
            <a:srgbClr val="FF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arallelogram 12">
            <a:extLst>
              <a:ext uri="{FF2B5EF4-FFF2-40B4-BE49-F238E27FC236}">
                <a16:creationId xmlns:a16="http://schemas.microsoft.com/office/drawing/2014/main" id="{B2B875B8-071C-CC49-BB18-C9CD71430FB9}"/>
              </a:ext>
            </a:extLst>
          </p:cNvPr>
          <p:cNvSpPr/>
          <p:nvPr/>
        </p:nvSpPr>
        <p:spPr>
          <a:xfrm>
            <a:off x="1551120" y="2869"/>
            <a:ext cx="8223746" cy="6855131"/>
          </a:xfrm>
          <a:prstGeom prst="parallelogram">
            <a:avLst>
              <a:gd name="adj" fmla="val 37297"/>
            </a:avLst>
          </a:prstGeom>
          <a:solidFill>
            <a:srgbClr val="FF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99035C8-382F-6542-9202-46B7CFEAE7F7}"/>
              </a:ext>
            </a:extLst>
          </p:cNvPr>
          <p:cNvSpPr/>
          <p:nvPr/>
        </p:nvSpPr>
        <p:spPr>
          <a:xfrm>
            <a:off x="5719345" y="2867"/>
            <a:ext cx="6578009" cy="6858000"/>
          </a:xfrm>
          <a:prstGeom prst="rect">
            <a:avLst/>
          </a:prstGeom>
          <a:solidFill>
            <a:srgbClr val="FF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 Placeholder 2">
            <a:extLst>
              <a:ext uri="{FF2B5EF4-FFF2-40B4-BE49-F238E27FC236}">
                <a16:creationId xmlns:a16="http://schemas.microsoft.com/office/drawing/2014/main" id="{0421D79B-3610-1948-92E5-0A4FEF2DB86E}"/>
              </a:ext>
            </a:extLst>
          </p:cNvPr>
          <p:cNvSpPr txBox="1">
            <a:spLocks/>
          </p:cNvSpPr>
          <p:nvPr/>
        </p:nvSpPr>
        <p:spPr>
          <a:xfrm>
            <a:off x="3057525" y="1474838"/>
            <a:ext cx="8982074" cy="5211097"/>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rPr>
              <a:t>Eau, Hygiene et </a:t>
            </a:r>
            <a:r>
              <a:rPr kumimoji="0" lang="en-US" sz="4400" b="0" i="0" u="none" strike="noStrike" kern="1200" cap="none" spc="0" normalizeH="0" baseline="0" noProof="0" dirty="0" err="1">
                <a:ln>
                  <a:noFill/>
                </a:ln>
                <a:solidFill>
                  <a:prstClr val="white"/>
                </a:solidFill>
                <a:effectLst/>
                <a:uLnTx/>
                <a:uFillTx/>
                <a:latin typeface="Calibri" panose="020F0502020204030204"/>
                <a:ea typeface="Gill Sans Nova ExtraBold"/>
                <a:cs typeface="+mn-cs"/>
              </a:rPr>
              <a:t>Assainissement</a:t>
            </a:r>
            <a:r>
              <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Gill Sans Nova ExtraBold"/>
                <a:cs typeface="+mn-cs"/>
              </a:rPr>
              <a:t>en</a:t>
            </a:r>
            <a:r>
              <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rPr>
              <a:t> Milieu de </a:t>
            </a:r>
            <a:r>
              <a:rPr kumimoji="0" lang="en-US" sz="4400" b="0" i="0" u="none" strike="noStrike" kern="1200" cap="none" spc="0" normalizeH="0" baseline="0" noProof="0" dirty="0" err="1">
                <a:ln>
                  <a:noFill/>
                </a:ln>
                <a:solidFill>
                  <a:prstClr val="white"/>
                </a:solidFill>
                <a:effectLst/>
                <a:uLnTx/>
                <a:uFillTx/>
                <a:latin typeface="Calibri" panose="020F0502020204030204"/>
                <a:ea typeface="Gill Sans Nova ExtraBold"/>
                <a:cs typeface="+mn-cs"/>
              </a:rPr>
              <a:t>Soin</a:t>
            </a:r>
            <a:endPar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rPr>
              <a:t>DONNEE POUR LE PLAIDOYER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Gill Sans Nova ExtraBold"/>
                <a:cs typeface="+mn-cs"/>
              </a:rPr>
              <a:t>Experience de World Vision Niger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Gill Sans Nova ExtraBold"/>
                <a:cs typeface="+mn-cs"/>
              </a:rPr>
              <a:t>Juin</a:t>
            </a:r>
            <a:r>
              <a:rPr kumimoji="0" lang="en-US" sz="4000" b="0" i="0" u="none" strike="noStrike" kern="1200" cap="none" spc="0" normalizeH="0" baseline="0" noProof="0" dirty="0">
                <a:ln>
                  <a:noFill/>
                </a:ln>
                <a:solidFill>
                  <a:prstClr val="white"/>
                </a:solidFill>
                <a:effectLst/>
                <a:uLnTx/>
                <a:uFillTx/>
                <a:latin typeface="Calibri" panose="020F0502020204030204"/>
                <a:ea typeface="Gill Sans Nova ExtraBold"/>
                <a:cs typeface="+mn-cs"/>
              </a:rPr>
              <a:t> 2022</a:t>
            </a:r>
            <a:endParaRPr kumimoji="0" lang="en-US"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9" name="Picture 18" descr="A picture containing text, clipart&#10;&#10;Description automatically generated">
            <a:extLst>
              <a:ext uri="{FF2B5EF4-FFF2-40B4-BE49-F238E27FC236}">
                <a16:creationId xmlns:a16="http://schemas.microsoft.com/office/drawing/2014/main" id="{CA112D6C-376B-0A4F-BC0B-C46A490905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7330" y="335458"/>
            <a:ext cx="2172269" cy="579996"/>
          </a:xfrm>
          <a:prstGeom prst="rect">
            <a:avLst/>
          </a:prstGeom>
        </p:spPr>
      </p:pic>
    </p:spTree>
    <p:extLst>
      <p:ext uri="{BB962C8B-B14F-4D97-AF65-F5344CB8AC3E}">
        <p14:creationId xmlns:p14="http://schemas.microsoft.com/office/powerpoint/2010/main" val="117557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C23F83-720E-E74F-9E1E-3957CFDC7303}"/>
              </a:ext>
            </a:extLst>
          </p:cNvPr>
          <p:cNvPicPr>
            <a:picLocks noChangeAspect="1"/>
          </p:cNvPicPr>
          <p:nvPr/>
        </p:nvPicPr>
        <p:blipFill>
          <a:blip r:embed="rId2"/>
          <a:stretch>
            <a:fillRect/>
          </a:stretch>
        </p:blipFill>
        <p:spPr>
          <a:xfrm>
            <a:off x="-20320" y="0"/>
            <a:ext cx="8724900" cy="6858000"/>
          </a:xfrm>
          <a:prstGeom prst="rect">
            <a:avLst/>
          </a:prstGeom>
        </p:spPr>
      </p:pic>
      <p:sp>
        <p:nvSpPr>
          <p:cNvPr id="3" name="Text Placeholder 2"/>
          <p:cNvSpPr>
            <a:spLocks noGrp="1"/>
          </p:cNvSpPr>
          <p:nvPr>
            <p:ph type="body" sz="quarter" idx="11"/>
          </p:nvPr>
        </p:nvSpPr>
        <p:spPr>
          <a:xfrm>
            <a:off x="733754" y="742259"/>
            <a:ext cx="5210011" cy="612045"/>
          </a:xfrm>
        </p:spPr>
        <p:txBody>
          <a:bodyPr anchor="t"/>
          <a:lstStyle/>
          <a:p>
            <a:r>
              <a:rPr lang="en-US" sz="32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CONTEXTE</a:t>
            </a:r>
          </a:p>
        </p:txBody>
      </p:sp>
      <p:sp>
        <p:nvSpPr>
          <p:cNvPr id="8" name="Text Placeholder 2">
            <a:extLst>
              <a:ext uri="{FF2B5EF4-FFF2-40B4-BE49-F238E27FC236}">
                <a16:creationId xmlns:a16="http://schemas.microsoft.com/office/drawing/2014/main" id="{32BA3937-0D32-BE4C-B0E5-EE329A03F354}"/>
              </a:ext>
            </a:extLst>
          </p:cNvPr>
          <p:cNvSpPr txBox="1">
            <a:spLocks/>
          </p:cNvSpPr>
          <p:nvPr/>
        </p:nvSpPr>
        <p:spPr>
          <a:xfrm>
            <a:off x="745945" y="1533832"/>
            <a:ext cx="8949847" cy="4129549"/>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300"/>
              </a:spcBef>
              <a:buFont typeface="Wingdings" panose="05000000000000000000" pitchFamily="2" charset="2"/>
              <a:buNone/>
              <a:defRPr sz="2000" b="0" kern="1200">
                <a:solidFill>
                  <a:schemeClr val="bg1"/>
                </a:solidFill>
                <a:latin typeface="+mn-lt"/>
                <a:ea typeface="+mn-ea"/>
                <a:cs typeface="Arial" panose="020B0604020202020204" pitchFamily="34" charset="0"/>
              </a:defRPr>
            </a:lvl1pPr>
            <a:lvl2pPr marL="457200" indent="0" algn="l" defTabSz="914400" rtl="0" eaLnBrk="1" latinLnBrk="0" hangingPunct="1">
              <a:spcBef>
                <a:spcPct val="20000"/>
              </a:spcBef>
              <a:buFontTx/>
              <a:buNone/>
              <a:defRPr sz="2000" b="0" kern="1200">
                <a:solidFill>
                  <a:schemeClr val="bg1"/>
                </a:solidFill>
                <a:latin typeface="Franklin Gothic Book" panose="020B0503020102020204" pitchFamily="34" charset="0"/>
                <a:ea typeface="+mn-ea"/>
                <a:cs typeface="+mn-cs"/>
              </a:defRPr>
            </a:lvl2pPr>
            <a:lvl3pPr marL="914400" indent="0" algn="l" defTabSz="914400" rtl="0" eaLnBrk="1" latinLnBrk="0" hangingPunct="1">
              <a:spcBef>
                <a:spcPct val="20000"/>
              </a:spcBef>
              <a:buFontTx/>
              <a:buNone/>
              <a:defRPr sz="1800" b="0" kern="1200">
                <a:solidFill>
                  <a:schemeClr val="bg1"/>
                </a:solidFill>
                <a:latin typeface="Franklin Gothic Book" panose="020B0503020102020204" pitchFamily="34" charset="0"/>
                <a:ea typeface="+mn-ea"/>
                <a:cs typeface="+mn-cs"/>
              </a:defRPr>
            </a:lvl3pPr>
            <a:lvl4pPr marL="13716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4pPr>
            <a:lvl5pPr marL="18288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Situation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generale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alarmante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matiere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d’acces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aux Services EHA au Niger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Moins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50 % avec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acces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l’eau</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potable et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moins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10% 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l’assainissement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milieu rural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2018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selon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le rapport des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Indicateurs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du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Ministere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l’hydraulique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et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l’Assainissement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Evaluation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l’acces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aux services EHA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dans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les communes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Torodi</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et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Makalondi</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partenariat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avec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l’IRC</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sur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financement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la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Coundation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Hilton (CNHF)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2018</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Initiation d’un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Projet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WASH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Milieu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Soins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Torodi</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et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Makalondi</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collaboration avec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l’OMS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CDC,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l’IRC</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et le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Ministere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la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Sante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sur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Financement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la foundation Hilton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2020</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Baseline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effectue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2020 pour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evaluer</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l’acces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aux Services WASH 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Torodi</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et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Makalondi</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sous le Leadership de CDC</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Demarrage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activites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sur le terrain pour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satisfaire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les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besoins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centres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sante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cible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infrastructures et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renforcement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des capacities des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acteurs</a:t>
            </a:r>
            <a:endPar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endParaRP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endParaRPr>
          </a:p>
        </p:txBody>
      </p:sp>
      <p:sp>
        <p:nvSpPr>
          <p:cNvPr id="23" name="Text Placeholder 2">
            <a:extLst>
              <a:ext uri="{FF2B5EF4-FFF2-40B4-BE49-F238E27FC236}">
                <a16:creationId xmlns:a16="http://schemas.microsoft.com/office/drawing/2014/main" id="{DFF9ED43-119E-7F40-97F5-A16DC4EADFB8}"/>
              </a:ext>
            </a:extLst>
          </p:cNvPr>
          <p:cNvSpPr txBox="1">
            <a:spLocks/>
          </p:cNvSpPr>
          <p:nvPr/>
        </p:nvSpPr>
        <p:spPr>
          <a:xfrm>
            <a:off x="7768961" y="4621911"/>
            <a:ext cx="2191265" cy="848013"/>
          </a:xfrm>
          <a:prstGeom prst="rect">
            <a:avLst/>
          </a:prstGeom>
          <a:noFill/>
          <a:ln>
            <a:noFill/>
          </a:ln>
        </p:spPr>
        <p:txBody>
          <a:bodyPr vert="horz" lIns="0" tIns="0" rIns="0" bIns="0" rtlCol="0" anchor="t">
            <a:noAutofit/>
          </a:bodyPr>
          <a:lstStyle>
            <a:lvl1pPr marL="0" indent="0" algn="l" defTabSz="1219261" rtl="0" eaLnBrk="1" latinLnBrk="0" hangingPunct="1">
              <a:lnSpc>
                <a:spcPct val="90000"/>
              </a:lnSpc>
              <a:spcBef>
                <a:spcPts val="400"/>
              </a:spcBef>
              <a:buFont typeface="Wingdings" panose="05000000000000000000" pitchFamily="2" charset="2"/>
              <a:buNone/>
              <a:defRPr sz="2667" b="0" kern="1200">
                <a:solidFill>
                  <a:schemeClr val="bg1"/>
                </a:solidFill>
                <a:latin typeface="+mn-lt"/>
                <a:ea typeface="+mn-ea"/>
                <a:cs typeface="Arial" panose="020B0604020202020204" pitchFamily="34" charset="0"/>
              </a:defRPr>
            </a:lvl1pPr>
            <a:lvl2pPr marL="609631" indent="0" algn="l" defTabSz="1219261" rtl="0" eaLnBrk="1" latinLnBrk="0" hangingPunct="1">
              <a:spcBef>
                <a:spcPct val="20000"/>
              </a:spcBef>
              <a:buFontTx/>
              <a:buNone/>
              <a:defRPr sz="2667" b="0" kern="1200">
                <a:solidFill>
                  <a:schemeClr val="bg1"/>
                </a:solidFill>
                <a:latin typeface="Franklin Gothic Book" panose="020B0503020102020204" pitchFamily="34" charset="0"/>
                <a:ea typeface="+mn-ea"/>
                <a:cs typeface="+mn-cs"/>
              </a:defRPr>
            </a:lvl2pPr>
            <a:lvl3pPr marL="1219261" indent="0" algn="l" defTabSz="1219261" rtl="0" eaLnBrk="1" latinLnBrk="0" hangingPunct="1">
              <a:spcBef>
                <a:spcPct val="20000"/>
              </a:spcBef>
              <a:buFontTx/>
              <a:buNone/>
              <a:defRPr sz="2400" b="0" kern="1200">
                <a:solidFill>
                  <a:schemeClr val="bg1"/>
                </a:solidFill>
                <a:latin typeface="Franklin Gothic Book" panose="020B0503020102020204" pitchFamily="34" charset="0"/>
                <a:ea typeface="+mn-ea"/>
                <a:cs typeface="+mn-cs"/>
              </a:defRPr>
            </a:lvl3pPr>
            <a:lvl4pPr marL="1828892" indent="0" algn="l" defTabSz="1219261" rtl="0" eaLnBrk="1" latinLnBrk="0" hangingPunct="1">
              <a:spcBef>
                <a:spcPct val="20000"/>
              </a:spcBef>
              <a:buFontTx/>
              <a:buNone/>
              <a:defRPr sz="2134" b="0" kern="1200">
                <a:solidFill>
                  <a:schemeClr val="bg1"/>
                </a:solidFill>
                <a:latin typeface="Franklin Gothic Book" panose="020B0503020102020204" pitchFamily="34" charset="0"/>
                <a:ea typeface="+mn-ea"/>
                <a:cs typeface="+mn-cs"/>
              </a:defRPr>
            </a:lvl4pPr>
            <a:lvl5pPr marL="2438521" indent="0" algn="l" defTabSz="1219261" rtl="0" eaLnBrk="1" latinLnBrk="0" hangingPunct="1">
              <a:spcBef>
                <a:spcPct val="20000"/>
              </a:spcBef>
              <a:buFontTx/>
              <a:buNone/>
              <a:defRPr sz="2134" b="0" kern="1200">
                <a:solidFill>
                  <a:schemeClr val="bg1"/>
                </a:solidFill>
                <a:latin typeface="Franklin Gothic Book" panose="020B0503020102020204" pitchFamily="34" charset="0"/>
                <a:ea typeface="+mn-ea"/>
                <a:cs typeface="+mn-cs"/>
              </a:defRPr>
            </a:lvl5pPr>
            <a:lvl6pPr marL="335296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59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222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ctr" defTabSz="1219261"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solidFill>
                  <a:srgbClr val="FFFFFF"/>
                </a:solidFill>
                <a:effectLst/>
                <a:uLnTx/>
                <a:uFillTx/>
                <a:latin typeface="Gill Sans Nova ExtraBold" panose="020B0502020204020203" pitchFamily="34" charset="-128"/>
                <a:ea typeface="Gill Sans Nova ExtraBold" panose="020B0502020204020203" pitchFamily="34" charset="-128"/>
                <a:cs typeface="Gill Sans Nova ExtraBold" panose="020B0502020204020203" pitchFamily="34" charset="-128"/>
              </a:rPr>
              <a:t>Audience</a:t>
            </a:r>
            <a:br>
              <a:rPr kumimoji="0" lang="en-US" sz="2400" b="1" i="0" u="none" strike="noStrike" kern="1200" cap="none" spc="0" normalizeH="0" baseline="0" noProof="0">
                <a:ln>
                  <a:noFill/>
                </a:ln>
                <a:solidFill>
                  <a:srgbClr val="FFFFFF"/>
                </a:solidFill>
                <a:effectLst/>
                <a:uLnTx/>
                <a:uFillTx/>
                <a:latin typeface="Gill Sans Nova ExtraBold" panose="020B0502020204020203" pitchFamily="34" charset="-128"/>
                <a:ea typeface="Gill Sans Nova ExtraBold" panose="020B0502020204020203" pitchFamily="34" charset="-128"/>
                <a:cs typeface="Gill Sans Nova ExtraBold" panose="020B0502020204020203" pitchFamily="34" charset="-128"/>
              </a:rPr>
            </a:br>
            <a:r>
              <a:rPr kumimoji="0" lang="en-US" sz="2400" b="1" i="0" u="none" strike="noStrike" kern="1200" cap="none" spc="0" normalizeH="0" baseline="0" noProof="0">
                <a:ln>
                  <a:noFill/>
                </a:ln>
                <a:solidFill>
                  <a:srgbClr val="FFFFFF"/>
                </a:solidFill>
                <a:effectLst/>
                <a:uLnTx/>
                <a:uFillTx/>
                <a:latin typeface="Gill Sans Nova ExtraBold" panose="020B0502020204020203" pitchFamily="34" charset="-128"/>
                <a:ea typeface="Gill Sans Nova ExtraBold" panose="020B0502020204020203" pitchFamily="34" charset="-128"/>
                <a:cs typeface="Gill Sans Nova ExtraBold" panose="020B0502020204020203" pitchFamily="34" charset="-128"/>
              </a:rPr>
              <a:t>name</a:t>
            </a:r>
          </a:p>
        </p:txBody>
      </p:sp>
      <p:sp>
        <p:nvSpPr>
          <p:cNvPr id="24" name="TextBox 23">
            <a:extLst>
              <a:ext uri="{FF2B5EF4-FFF2-40B4-BE49-F238E27FC236}">
                <a16:creationId xmlns:a16="http://schemas.microsoft.com/office/drawing/2014/main" id="{E12B8984-C0AD-4540-BEDC-BB35B138E484}"/>
              </a:ext>
            </a:extLst>
          </p:cNvPr>
          <p:cNvSpPr txBox="1"/>
          <p:nvPr/>
        </p:nvSpPr>
        <p:spPr>
          <a:xfrm>
            <a:off x="11604569" y="6279301"/>
            <a:ext cx="2916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823113-60A5-9941-B030-6037FF3DB2CF}" type="slidenum">
              <a:rPr kumimoji="0" lang="en-US" sz="1400" b="0" i="0" u="none" strike="noStrike" kern="1200" cap="none" spc="0" normalizeH="0" baseline="0" noProof="0">
                <a:ln>
                  <a:noFill/>
                </a:ln>
                <a:solidFill>
                  <a:srgbClr val="333333"/>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333333"/>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endParaRPr>
          </a:p>
        </p:txBody>
      </p:sp>
      <p:pic>
        <p:nvPicPr>
          <p:cNvPr id="25" name="Picture 24" descr="Text&#10;&#10;Description automatically generated with low confidence">
            <a:extLst>
              <a:ext uri="{FF2B5EF4-FFF2-40B4-BE49-F238E27FC236}">
                <a16:creationId xmlns:a16="http://schemas.microsoft.com/office/drawing/2014/main" id="{6F8FC7B6-0756-2149-A8A9-90828CB2B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0067" y="272944"/>
            <a:ext cx="2016259" cy="530276"/>
          </a:xfrm>
          <a:prstGeom prst="rect">
            <a:avLst/>
          </a:prstGeom>
        </p:spPr>
      </p:pic>
    </p:spTree>
    <p:extLst>
      <p:ext uri="{BB962C8B-B14F-4D97-AF65-F5344CB8AC3E}">
        <p14:creationId xmlns:p14="http://schemas.microsoft.com/office/powerpoint/2010/main" val="1734967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7587" y="539422"/>
            <a:ext cx="7023015" cy="385271"/>
          </a:xfrm>
        </p:spPr>
        <p:txBody>
          <a:bodyPr anchor="t"/>
          <a:lstStyle/>
          <a:p>
            <a:pPr algn="ctr"/>
            <a:r>
              <a:rPr lang="en-US" sz="24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Donnee</a:t>
            </a:r>
            <a:r>
              <a:rPr lang="en-US" sz="24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 </a:t>
            </a:r>
            <a:r>
              <a:rPr lang="en-US" sz="24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Collectee</a:t>
            </a:r>
            <a:r>
              <a:rPr lang="en-US" sz="24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 Baseline </a:t>
            </a:r>
            <a:r>
              <a:rPr lang="en-US" sz="24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Torodi</a:t>
            </a:r>
            <a:r>
              <a:rPr lang="en-US" sz="24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/Niger 2020</a:t>
            </a:r>
          </a:p>
        </p:txBody>
      </p:sp>
      <p:sp>
        <p:nvSpPr>
          <p:cNvPr id="10" name="Text Placeholder 2">
            <a:extLst>
              <a:ext uri="{FF2B5EF4-FFF2-40B4-BE49-F238E27FC236}">
                <a16:creationId xmlns:a16="http://schemas.microsoft.com/office/drawing/2014/main" id="{D6C20956-5C5F-8049-91F8-000F8D837BE7}"/>
              </a:ext>
            </a:extLst>
          </p:cNvPr>
          <p:cNvSpPr txBox="1">
            <a:spLocks/>
          </p:cNvSpPr>
          <p:nvPr/>
        </p:nvSpPr>
        <p:spPr>
          <a:xfrm>
            <a:off x="629265" y="1268361"/>
            <a:ext cx="8160774" cy="4670323"/>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300"/>
              </a:spcBef>
              <a:buFont typeface="Wingdings" panose="05000000000000000000" pitchFamily="2" charset="2"/>
              <a:buNone/>
              <a:defRPr sz="2000" b="0" kern="1200">
                <a:solidFill>
                  <a:schemeClr val="bg1"/>
                </a:solidFill>
                <a:latin typeface="+mn-lt"/>
                <a:ea typeface="+mn-ea"/>
                <a:cs typeface="Arial" panose="020B0604020202020204" pitchFamily="34" charset="0"/>
              </a:defRPr>
            </a:lvl1pPr>
            <a:lvl2pPr marL="457200" indent="0" algn="l" defTabSz="914400" rtl="0" eaLnBrk="1" latinLnBrk="0" hangingPunct="1">
              <a:spcBef>
                <a:spcPct val="20000"/>
              </a:spcBef>
              <a:buFontTx/>
              <a:buNone/>
              <a:defRPr sz="2000" b="0" kern="1200">
                <a:solidFill>
                  <a:schemeClr val="bg1"/>
                </a:solidFill>
                <a:latin typeface="Franklin Gothic Book" panose="020B0503020102020204" pitchFamily="34" charset="0"/>
                <a:ea typeface="+mn-ea"/>
                <a:cs typeface="+mn-cs"/>
              </a:defRPr>
            </a:lvl2pPr>
            <a:lvl3pPr marL="914400" indent="0" algn="l" defTabSz="914400" rtl="0" eaLnBrk="1" latinLnBrk="0" hangingPunct="1">
              <a:spcBef>
                <a:spcPct val="20000"/>
              </a:spcBef>
              <a:buFontTx/>
              <a:buNone/>
              <a:defRPr sz="1800" b="0" kern="1200">
                <a:solidFill>
                  <a:schemeClr val="bg1"/>
                </a:solidFill>
                <a:latin typeface="Franklin Gothic Book" panose="020B0503020102020204" pitchFamily="34" charset="0"/>
                <a:ea typeface="+mn-ea"/>
                <a:cs typeface="+mn-cs"/>
              </a:defRPr>
            </a:lvl3pPr>
            <a:lvl4pPr marL="13716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4pPr>
            <a:lvl5pPr marL="18288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Accès au service basic pour l’eau : 19%</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Accès au service basique en assainissement : 5 %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Accès au service limité en assainissement : 29 %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accès à 1 DLM avec de l’eau et du savon/solution </a:t>
            </a:r>
            <a:r>
              <a:rPr kumimoji="0" lang="fr-FR"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hydroalcoolique</a:t>
            </a: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au point de soins : 11%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Service de base de lavage des mains : 0%</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un service limité de gestion de déchet : 26%</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un service de base de tri de déchet : 0 %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un système de traitement : 48 %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Service de base nettoyage de l’environnement : 5%</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des protocoles de nettoyage : 10%</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des formations sur le nettoyage : 10%</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endParaRPr>
          </a:p>
        </p:txBody>
      </p:sp>
      <p:sp>
        <p:nvSpPr>
          <p:cNvPr id="26" name="Parallelogram 25">
            <a:extLst>
              <a:ext uri="{FF2B5EF4-FFF2-40B4-BE49-F238E27FC236}">
                <a16:creationId xmlns:a16="http://schemas.microsoft.com/office/drawing/2014/main" id="{F7E19581-DAE4-7647-9811-142F799D33D7}"/>
              </a:ext>
            </a:extLst>
          </p:cNvPr>
          <p:cNvSpPr>
            <a:spLocks/>
          </p:cNvSpPr>
          <p:nvPr/>
        </p:nvSpPr>
        <p:spPr>
          <a:xfrm>
            <a:off x="8495071" y="0"/>
            <a:ext cx="6120819" cy="6859786"/>
          </a:xfrm>
          <a:prstGeom prst="parallelogram">
            <a:avLst>
              <a:gd name="adj" fmla="val 36473"/>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srgbClr val="FFFFFF"/>
              </a:solidFill>
              <a:effectLst/>
              <a:uLnTx/>
              <a:uFillTx/>
              <a:latin typeface="Gill Sans MT"/>
              <a:ea typeface="+mn-ea"/>
              <a:cs typeface="+mn-cs"/>
            </a:endParaRPr>
          </a:p>
        </p:txBody>
      </p:sp>
      <p:sp>
        <p:nvSpPr>
          <p:cNvPr id="14" name="TextBox 13">
            <a:extLst>
              <a:ext uri="{FF2B5EF4-FFF2-40B4-BE49-F238E27FC236}">
                <a16:creationId xmlns:a16="http://schemas.microsoft.com/office/drawing/2014/main" id="{D9CD5992-2610-5049-95FD-7335B23B7397}"/>
              </a:ext>
            </a:extLst>
          </p:cNvPr>
          <p:cNvSpPr txBox="1"/>
          <p:nvPr/>
        </p:nvSpPr>
        <p:spPr>
          <a:xfrm>
            <a:off x="11598656" y="6261013"/>
            <a:ext cx="6247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823113-60A5-9941-B030-6037FF3DB2CF}" type="slidenum">
              <a:rPr kumimoji="0" lang="en-US" sz="1400" b="0" i="0" u="none" strike="noStrike" kern="1200" cap="none" spc="0" normalizeH="0" baseline="0" noProof="0">
                <a:ln>
                  <a:noFill/>
                </a:ln>
                <a:solidFill>
                  <a:srgbClr val="FFFFFF"/>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FFFFFF"/>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endParaRPr>
          </a:p>
        </p:txBody>
      </p:sp>
      <p:sp>
        <p:nvSpPr>
          <p:cNvPr id="19" name="Parallelogram 18">
            <a:extLst>
              <a:ext uri="{FF2B5EF4-FFF2-40B4-BE49-F238E27FC236}">
                <a16:creationId xmlns:a16="http://schemas.microsoft.com/office/drawing/2014/main" id="{7084DC70-C6B8-704B-A8F9-95B4BA0256C0}"/>
              </a:ext>
            </a:extLst>
          </p:cNvPr>
          <p:cNvSpPr>
            <a:spLocks/>
          </p:cNvSpPr>
          <p:nvPr/>
        </p:nvSpPr>
        <p:spPr>
          <a:xfrm>
            <a:off x="6181345" y="5462016"/>
            <a:ext cx="694944" cy="1395984"/>
          </a:xfrm>
          <a:prstGeom prst="parallelogram">
            <a:avLst>
              <a:gd name="adj" fmla="val 72588"/>
            </a:avLst>
          </a:prstGeom>
          <a:solidFill>
            <a:srgbClr val="FF6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3597804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7587" y="539422"/>
            <a:ext cx="7023015" cy="385271"/>
          </a:xfrm>
        </p:spPr>
        <p:txBody>
          <a:bodyPr anchor="t"/>
          <a:lstStyle/>
          <a:p>
            <a:pPr algn="ctr"/>
            <a:r>
              <a:rPr lang="en-US" sz="24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Donnee</a:t>
            </a:r>
            <a:r>
              <a:rPr lang="en-US" sz="24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 </a:t>
            </a:r>
            <a:r>
              <a:rPr lang="en-US" sz="24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Collectee</a:t>
            </a:r>
            <a:r>
              <a:rPr lang="en-US" sz="24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 JMP 2019/Niger</a:t>
            </a:r>
          </a:p>
        </p:txBody>
      </p:sp>
      <p:sp>
        <p:nvSpPr>
          <p:cNvPr id="10" name="Text Placeholder 2">
            <a:extLst>
              <a:ext uri="{FF2B5EF4-FFF2-40B4-BE49-F238E27FC236}">
                <a16:creationId xmlns:a16="http://schemas.microsoft.com/office/drawing/2014/main" id="{D6C20956-5C5F-8049-91F8-000F8D837BE7}"/>
              </a:ext>
            </a:extLst>
          </p:cNvPr>
          <p:cNvSpPr txBox="1">
            <a:spLocks/>
          </p:cNvSpPr>
          <p:nvPr/>
        </p:nvSpPr>
        <p:spPr>
          <a:xfrm>
            <a:off x="629264" y="1140543"/>
            <a:ext cx="7121337" cy="5120470"/>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300"/>
              </a:spcBef>
              <a:buFont typeface="Wingdings" panose="05000000000000000000" pitchFamily="2" charset="2"/>
              <a:buNone/>
              <a:defRPr sz="2000" b="0" kern="1200">
                <a:solidFill>
                  <a:schemeClr val="bg1"/>
                </a:solidFill>
                <a:latin typeface="+mn-lt"/>
                <a:ea typeface="+mn-ea"/>
                <a:cs typeface="Arial" panose="020B0604020202020204" pitchFamily="34" charset="0"/>
              </a:defRPr>
            </a:lvl1pPr>
            <a:lvl2pPr marL="457200" indent="0" algn="l" defTabSz="914400" rtl="0" eaLnBrk="1" latinLnBrk="0" hangingPunct="1">
              <a:spcBef>
                <a:spcPct val="20000"/>
              </a:spcBef>
              <a:buFontTx/>
              <a:buNone/>
              <a:defRPr sz="2000" b="0" kern="1200">
                <a:solidFill>
                  <a:schemeClr val="bg1"/>
                </a:solidFill>
                <a:latin typeface="Franklin Gothic Book" panose="020B0503020102020204" pitchFamily="34" charset="0"/>
                <a:ea typeface="+mn-ea"/>
                <a:cs typeface="+mn-cs"/>
              </a:defRPr>
            </a:lvl2pPr>
            <a:lvl3pPr marL="914400" indent="0" algn="l" defTabSz="914400" rtl="0" eaLnBrk="1" latinLnBrk="0" hangingPunct="1">
              <a:spcBef>
                <a:spcPct val="20000"/>
              </a:spcBef>
              <a:buFontTx/>
              <a:buNone/>
              <a:defRPr sz="1800" b="0" kern="1200">
                <a:solidFill>
                  <a:schemeClr val="bg1"/>
                </a:solidFill>
                <a:latin typeface="Franklin Gothic Book" panose="020B0503020102020204" pitchFamily="34" charset="0"/>
                <a:ea typeface="+mn-ea"/>
                <a:cs typeface="+mn-cs"/>
              </a:defRPr>
            </a:lvl3pPr>
            <a:lvl4pPr marL="13716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4pPr>
            <a:lvl5pPr marL="18288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Accès au service de base pour l’eau : 25%</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Accès au service basique en assainissement : 0 %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Accès au service amélioré en assainissement : 74 %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accès à 1 DLM au point de soins : 60%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Service de base de lavage des mains : 4%</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un système de tri de déchet : 52 %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un système de traitement de déchet : 48 %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Service de base nettoyage de l’environnement : 5%</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des protocoles de nettoyage : 15%</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Proportion des centres de santé avec des formations sur le nettoyage : 19%</a:t>
            </a:r>
          </a:p>
        </p:txBody>
      </p:sp>
      <p:sp>
        <p:nvSpPr>
          <p:cNvPr id="26" name="Parallelogram 25">
            <a:extLst>
              <a:ext uri="{FF2B5EF4-FFF2-40B4-BE49-F238E27FC236}">
                <a16:creationId xmlns:a16="http://schemas.microsoft.com/office/drawing/2014/main" id="{F7E19581-DAE4-7647-9811-142F799D33D7}"/>
              </a:ext>
            </a:extLst>
          </p:cNvPr>
          <p:cNvSpPr>
            <a:spLocks/>
          </p:cNvSpPr>
          <p:nvPr/>
        </p:nvSpPr>
        <p:spPr>
          <a:xfrm>
            <a:off x="8288594" y="-893"/>
            <a:ext cx="6396122" cy="6859786"/>
          </a:xfrm>
          <a:prstGeom prst="parallelogram">
            <a:avLst>
              <a:gd name="adj" fmla="val 36473"/>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srgbClr val="FFFFFF"/>
              </a:solidFill>
              <a:effectLst/>
              <a:uLnTx/>
              <a:uFillTx/>
              <a:latin typeface="Gill Sans MT"/>
              <a:ea typeface="+mn-ea"/>
              <a:cs typeface="+mn-cs"/>
            </a:endParaRPr>
          </a:p>
        </p:txBody>
      </p:sp>
      <p:sp>
        <p:nvSpPr>
          <p:cNvPr id="14" name="TextBox 13">
            <a:extLst>
              <a:ext uri="{FF2B5EF4-FFF2-40B4-BE49-F238E27FC236}">
                <a16:creationId xmlns:a16="http://schemas.microsoft.com/office/drawing/2014/main" id="{D9CD5992-2610-5049-95FD-7335B23B7397}"/>
              </a:ext>
            </a:extLst>
          </p:cNvPr>
          <p:cNvSpPr txBox="1"/>
          <p:nvPr/>
        </p:nvSpPr>
        <p:spPr>
          <a:xfrm>
            <a:off x="11598656" y="6261013"/>
            <a:ext cx="6247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823113-60A5-9941-B030-6037FF3DB2CF}" type="slidenum">
              <a:rPr kumimoji="0" lang="en-US" sz="1400" b="0" i="0" u="none" strike="noStrike" kern="1200" cap="none" spc="0" normalizeH="0" baseline="0" noProof="0">
                <a:ln>
                  <a:noFill/>
                </a:ln>
                <a:solidFill>
                  <a:srgbClr val="FFFFFF"/>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srgbClr val="FFFFFF"/>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endParaRPr>
          </a:p>
        </p:txBody>
      </p:sp>
      <p:sp>
        <p:nvSpPr>
          <p:cNvPr id="19" name="Parallelogram 18">
            <a:extLst>
              <a:ext uri="{FF2B5EF4-FFF2-40B4-BE49-F238E27FC236}">
                <a16:creationId xmlns:a16="http://schemas.microsoft.com/office/drawing/2014/main" id="{7084DC70-C6B8-704B-A8F9-95B4BA0256C0}"/>
              </a:ext>
            </a:extLst>
          </p:cNvPr>
          <p:cNvSpPr>
            <a:spLocks/>
          </p:cNvSpPr>
          <p:nvPr/>
        </p:nvSpPr>
        <p:spPr>
          <a:xfrm>
            <a:off x="6181345" y="5462016"/>
            <a:ext cx="694944" cy="1395984"/>
          </a:xfrm>
          <a:prstGeom prst="parallelogram">
            <a:avLst>
              <a:gd name="adj" fmla="val 72588"/>
            </a:avLst>
          </a:prstGeom>
          <a:solidFill>
            <a:srgbClr val="FF6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2722158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45946" y="742259"/>
            <a:ext cx="8800075" cy="385271"/>
          </a:xfrm>
        </p:spPr>
        <p:txBody>
          <a:bodyPr anchor="t"/>
          <a:lstStyle/>
          <a:p>
            <a:r>
              <a:rPr lang="en-US" sz="32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Utilisation</a:t>
            </a:r>
            <a:r>
              <a:rPr lang="en-US" sz="32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 des </a:t>
            </a:r>
            <a:r>
              <a:rPr lang="en-US" sz="32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Donnees</a:t>
            </a:r>
            <a:r>
              <a:rPr lang="en-US" sz="32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/Actions </a:t>
            </a:r>
            <a:r>
              <a:rPr lang="en-US" sz="3200" b="1" dirty="0" err="1">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Prises</a:t>
            </a:r>
            <a:endParaRPr lang="en-US" sz="3200" b="1" dirty="0">
              <a:solidFill>
                <a:srgbClr val="FF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endParaRPr>
          </a:p>
        </p:txBody>
      </p:sp>
      <p:sp>
        <p:nvSpPr>
          <p:cNvPr id="23" name="Text Placeholder 2">
            <a:extLst>
              <a:ext uri="{FF2B5EF4-FFF2-40B4-BE49-F238E27FC236}">
                <a16:creationId xmlns:a16="http://schemas.microsoft.com/office/drawing/2014/main" id="{DB356F5B-3355-0E43-9B39-B04B5BFBACC6}"/>
              </a:ext>
            </a:extLst>
          </p:cNvPr>
          <p:cNvSpPr txBox="1">
            <a:spLocks/>
          </p:cNvSpPr>
          <p:nvPr/>
        </p:nvSpPr>
        <p:spPr>
          <a:xfrm>
            <a:off x="745946" y="1356852"/>
            <a:ext cx="10606139" cy="717755"/>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300"/>
              </a:spcBef>
              <a:buFont typeface="Wingdings" panose="05000000000000000000" pitchFamily="2" charset="2"/>
              <a:buNone/>
              <a:defRPr sz="2000" b="0" kern="1200">
                <a:solidFill>
                  <a:schemeClr val="bg1"/>
                </a:solidFill>
                <a:latin typeface="+mn-lt"/>
                <a:ea typeface="+mn-ea"/>
                <a:cs typeface="Arial" panose="020B0604020202020204" pitchFamily="34" charset="0"/>
              </a:defRPr>
            </a:lvl1pPr>
            <a:lvl2pPr marL="457200" indent="0" algn="l" defTabSz="914400" rtl="0" eaLnBrk="1" latinLnBrk="0" hangingPunct="1">
              <a:spcBef>
                <a:spcPct val="20000"/>
              </a:spcBef>
              <a:buFontTx/>
              <a:buNone/>
              <a:defRPr sz="2000" b="0" kern="1200">
                <a:solidFill>
                  <a:schemeClr val="bg1"/>
                </a:solidFill>
                <a:latin typeface="Franklin Gothic Book" panose="020B0503020102020204" pitchFamily="34" charset="0"/>
                <a:ea typeface="+mn-ea"/>
                <a:cs typeface="+mn-cs"/>
              </a:defRPr>
            </a:lvl2pPr>
            <a:lvl3pPr marL="914400" indent="0" algn="l" defTabSz="914400" rtl="0" eaLnBrk="1" latinLnBrk="0" hangingPunct="1">
              <a:spcBef>
                <a:spcPct val="20000"/>
              </a:spcBef>
              <a:buFontTx/>
              <a:buNone/>
              <a:defRPr sz="1800" b="0" kern="1200">
                <a:solidFill>
                  <a:schemeClr val="bg1"/>
                </a:solidFill>
                <a:latin typeface="Franklin Gothic Book" panose="020B0503020102020204" pitchFamily="34" charset="0"/>
                <a:ea typeface="+mn-ea"/>
                <a:cs typeface="+mn-cs"/>
              </a:defRPr>
            </a:lvl3pPr>
            <a:lvl4pPr marL="13716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4pPr>
            <a:lvl5pPr marL="18288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Atelier de présentation et diffusion des résultats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Création de la </a:t>
            </a:r>
            <a:r>
              <a:rPr kumimoji="0" lang="fr-FR" sz="2000" b="0" i="0" u="none" strike="noStrike" kern="1200" cap="none" spc="0" normalizeH="0" baseline="0" noProof="0" dirty="0" err="1">
                <a:ln>
                  <a:noFill/>
                </a:ln>
                <a:solidFill>
                  <a:srgbClr val="C00000"/>
                </a:solidFill>
                <a:effectLst/>
                <a:uLnTx/>
                <a:uFillTx/>
                <a:latin typeface="Gill Sans MT"/>
                <a:ea typeface="+mn-ea"/>
                <a:cs typeface="Arial" panose="020B0604020202020204" pitchFamily="34" charset="0"/>
              </a:rPr>
              <a:t>Task</a:t>
            </a: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 Force WASH in HCF présidé par le SG du Ministère de la Santé Publique,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Création du Groupe Technique de Travail présidé par le Directeur de l’Hygiène Publique et de la Santé Environnementale regroupant les acteurs au niveau opérationnel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Adoption de l’outil WASH FIT par le MSP/P/AS au plan national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Formation des formateurs sur le WASH FIT au niveau national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Contextualisation de l’outil WASH FIT pour le Niger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Intégration progressive des indicateurs WASH dans le système d’information sanitaire du Niger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Elaboration en cours de la stratégie WASH in HCF pour le Niger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Elaboration en cours du référentiel des équipements de protection individuelle essentiels</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Elaboration de la stratégie de plaidoyer WASH in HCF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Elaboration en cours d’un model type de latrines pour les centres de santé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Elaboration en cours d’un model type de zone a déchet pour le Niger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Les engagements annoncés et enregistrés au niveau de la DHPSE couvrent plus de 200 centres de santé a travers le pays   </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Mise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 jour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mensuele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avec les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acteurs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au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niveau</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national et global</a:t>
            </a:r>
            <a:endParaRPr kumimoji="0" lang="fr-FR"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endParaRP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Preparation d’un </a:t>
            </a:r>
            <a:r>
              <a:rPr kumimoji="0" lang="en-US" sz="2000" b="0" i="0" u="none" strike="noStrike" kern="1200" cap="none" spc="0" normalizeH="0" baseline="0" noProof="0" dirty="0" err="1">
                <a:ln>
                  <a:noFill/>
                </a:ln>
                <a:solidFill>
                  <a:srgbClr val="C00000"/>
                </a:solidFill>
                <a:effectLst/>
                <a:uLnTx/>
                <a:uFillTx/>
                <a:latin typeface="Gill Sans MT"/>
                <a:ea typeface="+mn-ea"/>
                <a:cs typeface="Arial" panose="020B0604020202020204" pitchFamily="34" charset="0"/>
              </a:rPr>
              <a:t>partage</a:t>
            </a:r>
            <a:r>
              <a:rPr kumimoji="0" lang="en-US"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 des </a:t>
            </a:r>
            <a:r>
              <a:rPr kumimoji="0" lang="en-US" sz="2000" b="0" i="0" u="none" strike="noStrike" kern="1200" cap="none" spc="0" normalizeH="0" baseline="0" noProof="0" dirty="0" err="1">
                <a:ln>
                  <a:noFill/>
                </a:ln>
                <a:solidFill>
                  <a:srgbClr val="C00000"/>
                </a:solidFill>
                <a:effectLst/>
                <a:uLnTx/>
                <a:uFillTx/>
                <a:latin typeface="Gill Sans MT"/>
                <a:ea typeface="+mn-ea"/>
                <a:cs typeface="Arial" panose="020B0604020202020204" pitchFamily="34" charset="0"/>
              </a:rPr>
              <a:t>donnees</a:t>
            </a:r>
            <a:r>
              <a:rPr kumimoji="0" lang="en-US"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 et </a:t>
            </a:r>
            <a:r>
              <a:rPr kumimoji="0" lang="en-US" sz="2000" b="0" i="0" u="none" strike="noStrike" kern="1200" cap="none" spc="0" normalizeH="0" baseline="0" noProof="0" dirty="0" err="1">
                <a:ln>
                  <a:noFill/>
                </a:ln>
                <a:solidFill>
                  <a:srgbClr val="C00000"/>
                </a:solidFill>
                <a:effectLst/>
                <a:uLnTx/>
                <a:uFillTx/>
                <a:latin typeface="Gill Sans MT"/>
                <a:ea typeface="+mn-ea"/>
                <a:cs typeface="Arial" panose="020B0604020202020204" pitchFamily="34" charset="0"/>
              </a:rPr>
              <a:t>d’experience</a:t>
            </a:r>
            <a:r>
              <a:rPr kumimoji="0" lang="en-US"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rPr>
              <a:t> avec les </a:t>
            </a:r>
            <a:r>
              <a:rPr kumimoji="0" lang="en-US" sz="2000" b="0" i="0" u="none" strike="noStrike" kern="1200" cap="none" spc="0" normalizeH="0" baseline="0" noProof="0" dirty="0" err="1">
                <a:ln>
                  <a:noFill/>
                </a:ln>
                <a:solidFill>
                  <a:srgbClr val="C00000"/>
                </a:solidFill>
                <a:effectLst/>
                <a:uLnTx/>
                <a:uFillTx/>
                <a:latin typeface="Gill Sans MT"/>
                <a:ea typeface="+mn-ea"/>
                <a:cs typeface="Arial" panose="020B0604020202020204" pitchFamily="34" charset="0"/>
              </a:rPr>
              <a:t>parlementaires</a:t>
            </a:r>
            <a:endParaRPr kumimoji="0" lang="fr-FR" sz="2000" b="0" i="0" u="none" strike="noStrike" kern="1200" cap="none" spc="0" normalizeH="0" baseline="0" noProof="0" dirty="0">
              <a:ln>
                <a:noFill/>
              </a:ln>
              <a:solidFill>
                <a:srgbClr val="C00000"/>
              </a:solidFill>
              <a:effectLst/>
              <a:uLnTx/>
              <a:uFillTx/>
              <a:latin typeface="Gill Sans MT"/>
              <a:ea typeface="+mn-ea"/>
              <a:cs typeface="Arial" panose="020B0604020202020204" pitchFamily="34" charset="0"/>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ill Sans Nova Light" panose="020B0402020204020203" pitchFamily="34" charset="0"/>
              <a:ea typeface="Gill Sans Nova Book" panose="020B0502020204020203" pitchFamily="34" charset="-128"/>
              <a:cs typeface="Gill Sans Nova Book" panose="020B0502020204020203" pitchFamily="34" charset="-128"/>
            </a:endParaRPr>
          </a:p>
        </p:txBody>
      </p:sp>
      <p:sp>
        <p:nvSpPr>
          <p:cNvPr id="17" name="TextBox 16">
            <a:extLst>
              <a:ext uri="{FF2B5EF4-FFF2-40B4-BE49-F238E27FC236}">
                <a16:creationId xmlns:a16="http://schemas.microsoft.com/office/drawing/2014/main" id="{569A38FD-79C6-3040-8A3A-BB2AD3226643}"/>
              </a:ext>
            </a:extLst>
          </p:cNvPr>
          <p:cNvSpPr txBox="1"/>
          <p:nvPr/>
        </p:nvSpPr>
        <p:spPr>
          <a:xfrm>
            <a:off x="11525504" y="6285397"/>
            <a:ext cx="6247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823113-60A5-9941-B030-6037FF3DB2CF}" type="slidenum">
              <a:rPr kumimoji="0" lang="en-US" sz="1400" b="0" i="0" u="none" strike="noStrike" kern="1200" cap="none" spc="0" normalizeH="0" baseline="0" noProof="0">
                <a:ln>
                  <a:noFill/>
                </a:ln>
                <a:solidFill>
                  <a:srgbClr val="333333"/>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srgbClr val="333333"/>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endParaRPr>
          </a:p>
        </p:txBody>
      </p:sp>
      <p:pic>
        <p:nvPicPr>
          <p:cNvPr id="19" name="Picture 18" descr="Text&#10;&#10;Description automatically generated with low confidence">
            <a:extLst>
              <a:ext uri="{FF2B5EF4-FFF2-40B4-BE49-F238E27FC236}">
                <a16:creationId xmlns:a16="http://schemas.microsoft.com/office/drawing/2014/main" id="{2CAAB853-EA79-FD43-AA2A-0E7469358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0067" y="272944"/>
            <a:ext cx="2016259" cy="530276"/>
          </a:xfrm>
          <a:prstGeom prst="rect">
            <a:avLst/>
          </a:prstGeom>
        </p:spPr>
      </p:pic>
      <p:pic>
        <p:nvPicPr>
          <p:cNvPr id="4" name="Picture 3">
            <a:extLst>
              <a:ext uri="{FF2B5EF4-FFF2-40B4-BE49-F238E27FC236}">
                <a16:creationId xmlns:a16="http://schemas.microsoft.com/office/drawing/2014/main" id="{88A3ACCC-3F9C-6C43-9B7C-534A9B2E534B}"/>
              </a:ext>
            </a:extLst>
          </p:cNvPr>
          <p:cNvPicPr>
            <a:picLocks noChangeAspect="1"/>
          </p:cNvPicPr>
          <p:nvPr/>
        </p:nvPicPr>
        <p:blipFill>
          <a:blip r:embed="rId3"/>
          <a:stretch>
            <a:fillRect/>
          </a:stretch>
        </p:blipFill>
        <p:spPr>
          <a:xfrm>
            <a:off x="655320" y="6553200"/>
            <a:ext cx="9093200" cy="304800"/>
          </a:xfrm>
          <a:prstGeom prst="rect">
            <a:avLst/>
          </a:prstGeom>
        </p:spPr>
      </p:pic>
    </p:spTree>
    <p:extLst>
      <p:ext uri="{BB962C8B-B14F-4D97-AF65-F5344CB8AC3E}">
        <p14:creationId xmlns:p14="http://schemas.microsoft.com/office/powerpoint/2010/main" val="199676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45946" y="742259"/>
            <a:ext cx="7023015" cy="385271"/>
          </a:xfrm>
        </p:spPr>
        <p:txBody>
          <a:bodyPr anchor="t"/>
          <a:lstStyle/>
          <a:p>
            <a:r>
              <a:rPr lang="en-US" sz="3200" b="1" dirty="0">
                <a:solidFill>
                  <a:srgbClr val="C00000"/>
                </a:solidFill>
                <a:latin typeface="Gill Sans Nova ExtraBold" panose="020B0502020204020203" pitchFamily="34" charset="-128"/>
                <a:ea typeface="Gill Sans Nova ExtraBold" panose="020B0502020204020203" pitchFamily="34" charset="-128"/>
                <a:cs typeface="Gill Sans Nova ExtraBold" panose="020B0502020204020203" pitchFamily="34" charset="-128"/>
              </a:rPr>
              <a:t>Recommendation</a:t>
            </a:r>
          </a:p>
        </p:txBody>
      </p:sp>
      <p:pic>
        <p:nvPicPr>
          <p:cNvPr id="15" name="Picture 14">
            <a:extLst>
              <a:ext uri="{FF2B5EF4-FFF2-40B4-BE49-F238E27FC236}">
                <a16:creationId xmlns:a16="http://schemas.microsoft.com/office/drawing/2014/main" id="{CC0CAAA9-EC31-5244-A5B4-3265FBAA81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04087" y="333824"/>
            <a:ext cx="2192095" cy="436041"/>
          </a:xfrm>
          <a:prstGeom prst="rect">
            <a:avLst/>
          </a:prstGeom>
        </p:spPr>
      </p:pic>
      <p:sp>
        <p:nvSpPr>
          <p:cNvPr id="37" name="TextBox 36">
            <a:extLst>
              <a:ext uri="{FF2B5EF4-FFF2-40B4-BE49-F238E27FC236}">
                <a16:creationId xmlns:a16="http://schemas.microsoft.com/office/drawing/2014/main" id="{67E6631A-8C50-8642-9E9E-ECBEA43287B7}"/>
              </a:ext>
            </a:extLst>
          </p:cNvPr>
          <p:cNvSpPr txBox="1"/>
          <p:nvPr/>
        </p:nvSpPr>
        <p:spPr>
          <a:xfrm>
            <a:off x="11517544" y="6285755"/>
            <a:ext cx="6591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823113-60A5-9941-B030-6037FF3DB2CF}" type="slidenum">
              <a:rPr kumimoji="0" lang="en-US" sz="1400" b="0" i="0" u="none" strike="noStrike" kern="1200" cap="none" spc="0" normalizeH="0" baseline="0" noProof="0">
                <a:ln>
                  <a:noFill/>
                </a:ln>
                <a:solidFill>
                  <a:srgbClr val="000000"/>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srgbClr val="000000"/>
              </a:solidFill>
              <a:effectLst/>
              <a:uLnTx/>
              <a:uFillTx/>
              <a:latin typeface="Gill Sans Nova Medium" panose="020B0502020204020203" pitchFamily="34" charset="-128"/>
              <a:ea typeface="Gill Sans Nova Medium" panose="020B0502020204020203" pitchFamily="34" charset="-128"/>
              <a:cs typeface="Gill Sans Nova Medium" panose="020B0502020204020203" pitchFamily="34" charset="-128"/>
            </a:endParaRPr>
          </a:p>
        </p:txBody>
      </p:sp>
      <p:pic>
        <p:nvPicPr>
          <p:cNvPr id="38" name="Picture 37" descr="Text&#10;&#10;Description automatically generated with low confidence">
            <a:extLst>
              <a:ext uri="{FF2B5EF4-FFF2-40B4-BE49-F238E27FC236}">
                <a16:creationId xmlns:a16="http://schemas.microsoft.com/office/drawing/2014/main" id="{86C14515-0809-4745-BC69-783C278DE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0067" y="272944"/>
            <a:ext cx="2016259" cy="530276"/>
          </a:xfrm>
          <a:prstGeom prst="rect">
            <a:avLst/>
          </a:prstGeom>
        </p:spPr>
      </p:pic>
      <p:sp>
        <p:nvSpPr>
          <p:cNvPr id="35" name="Text Placeholder 2">
            <a:extLst>
              <a:ext uri="{FF2B5EF4-FFF2-40B4-BE49-F238E27FC236}">
                <a16:creationId xmlns:a16="http://schemas.microsoft.com/office/drawing/2014/main" id="{96956814-1DF5-48BE-B4F1-610E7BF02885}"/>
              </a:ext>
            </a:extLst>
          </p:cNvPr>
          <p:cNvSpPr txBox="1">
            <a:spLocks/>
          </p:cNvSpPr>
          <p:nvPr/>
        </p:nvSpPr>
        <p:spPr>
          <a:xfrm>
            <a:off x="745946" y="1631251"/>
            <a:ext cx="10606139" cy="3570014"/>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300"/>
              </a:spcBef>
              <a:buFont typeface="Wingdings" panose="05000000000000000000" pitchFamily="2" charset="2"/>
              <a:buNone/>
              <a:defRPr sz="2000" b="0" kern="1200">
                <a:solidFill>
                  <a:schemeClr val="bg1"/>
                </a:solidFill>
                <a:latin typeface="+mn-lt"/>
                <a:ea typeface="+mn-ea"/>
                <a:cs typeface="Arial" panose="020B0604020202020204" pitchFamily="34" charset="0"/>
              </a:defRPr>
            </a:lvl1pPr>
            <a:lvl2pPr marL="457200" indent="0" algn="l" defTabSz="914400" rtl="0" eaLnBrk="1" latinLnBrk="0" hangingPunct="1">
              <a:spcBef>
                <a:spcPct val="20000"/>
              </a:spcBef>
              <a:buFontTx/>
              <a:buNone/>
              <a:defRPr sz="2000" b="0" kern="1200">
                <a:solidFill>
                  <a:schemeClr val="bg1"/>
                </a:solidFill>
                <a:latin typeface="Franklin Gothic Book" panose="020B0503020102020204" pitchFamily="34" charset="0"/>
                <a:ea typeface="+mn-ea"/>
                <a:cs typeface="+mn-cs"/>
              </a:defRPr>
            </a:lvl2pPr>
            <a:lvl3pPr marL="914400" indent="0" algn="l" defTabSz="914400" rtl="0" eaLnBrk="1" latinLnBrk="0" hangingPunct="1">
              <a:spcBef>
                <a:spcPct val="20000"/>
              </a:spcBef>
              <a:buFontTx/>
              <a:buNone/>
              <a:defRPr sz="1800" b="0" kern="1200">
                <a:solidFill>
                  <a:schemeClr val="bg1"/>
                </a:solidFill>
                <a:latin typeface="Franklin Gothic Book" panose="020B0503020102020204" pitchFamily="34" charset="0"/>
                <a:ea typeface="+mn-ea"/>
                <a:cs typeface="+mn-cs"/>
              </a:defRPr>
            </a:lvl3pPr>
            <a:lvl4pPr marL="13716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4pPr>
            <a:lvl5pPr marL="1828800" indent="0" algn="l" defTabSz="914400" rtl="0" eaLnBrk="1" latinLnBrk="0" hangingPunct="1">
              <a:spcBef>
                <a:spcPct val="20000"/>
              </a:spcBef>
              <a:buFontTx/>
              <a:buNone/>
              <a:defRPr sz="1600" b="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Creer</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les conditions pour le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partage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donnees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avec les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acteurs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essentiels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Etats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ONGs, UN System)</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Creer</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un cadre exchange permanent sous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forme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task force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ou</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autre</a:t>
            </a:r>
            <a:endPar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endParaRP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Assurer que les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autorites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etatiques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Ministere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la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Sante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ou</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autre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prennent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le LEAD des initiatives</a:t>
            </a: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Assurer que les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moyens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sont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prevus</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pour le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fonctionnement</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des cadre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d’echange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crees</a:t>
            </a:r>
            <a:endPar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endParaRPr>
          </a:p>
          <a:p>
            <a:pPr marL="342900" marR="0" lvl="0" indent="-34290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Creer</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les conditions pour la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remontee</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de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l’information</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du terrain au </a:t>
            </a:r>
            <a:r>
              <a:rPr kumimoji="0" lang="en-US" sz="2000" b="0" i="0" u="none" strike="noStrike" kern="1200" cap="none" spc="0" normalizeH="0" baseline="0" noProof="0" dirty="0" err="1">
                <a:ln>
                  <a:noFill/>
                </a:ln>
                <a:solidFill>
                  <a:srgbClr val="000000"/>
                </a:solidFill>
                <a:effectLst/>
                <a:uLnTx/>
                <a:uFillTx/>
                <a:latin typeface="Gill Sans MT"/>
                <a:ea typeface="+mn-ea"/>
                <a:cs typeface="Arial" panose="020B0604020202020204" pitchFamily="34" charset="0"/>
              </a:rPr>
              <a:t>niveau</a:t>
            </a:r>
            <a:r>
              <a:rPr kumimoji="0" lang="en-US" sz="2000" b="0"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 national.</a:t>
            </a:r>
          </a:p>
        </p:txBody>
      </p:sp>
    </p:spTree>
    <p:extLst>
      <p:ext uri="{BB962C8B-B14F-4D97-AF65-F5344CB8AC3E}">
        <p14:creationId xmlns:p14="http://schemas.microsoft.com/office/powerpoint/2010/main" val="1423621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415588" y="1723293"/>
            <a:ext cx="11360800" cy="4751200"/>
          </a:xfrm>
          <a:prstGeom prst="rect">
            <a:avLst/>
          </a:prstGeom>
        </p:spPr>
        <p:txBody>
          <a:bodyPr spcFirstLastPara="1" vert="horz" wrap="square" lIns="121900" tIns="121900" rIns="121900" bIns="121900" rtlCol="0" anchor="t" anchorCtr="0">
            <a:normAutofit fontScale="25000" lnSpcReduction="20000"/>
          </a:bodyPr>
          <a:lstStyle/>
          <a:p>
            <a:pPr indent="-474121">
              <a:lnSpc>
                <a:spcPct val="115000"/>
              </a:lnSpc>
              <a:buClr>
                <a:schemeClr val="dk1"/>
              </a:buClr>
              <a:buSzPct val="100000"/>
              <a:buFont typeface="Calibri"/>
              <a:buAutoNum type="arabicPeriod"/>
            </a:pPr>
            <a:r>
              <a:rPr lang="en" sz="10400" dirty="0">
                <a:solidFill>
                  <a:schemeClr val="dk1"/>
                </a:solidFill>
                <a:ea typeface="Calibri"/>
                <a:cs typeface="Calibri"/>
                <a:sym typeface="Calibri"/>
              </a:rPr>
              <a:t>WASH is a </a:t>
            </a:r>
            <a:r>
              <a:rPr lang="en" sz="10400" b="1" dirty="0">
                <a:solidFill>
                  <a:schemeClr val="dk1"/>
                </a:solidFill>
                <a:ea typeface="Calibri"/>
                <a:cs typeface="Calibri"/>
                <a:sym typeface="Calibri"/>
              </a:rPr>
              <a:t>fundamental prerequisite for quality care</a:t>
            </a:r>
            <a:r>
              <a:rPr lang="en" sz="10400" dirty="0">
                <a:solidFill>
                  <a:schemeClr val="dk1"/>
                </a:solidFill>
                <a:ea typeface="Calibri"/>
                <a:cs typeface="Calibri"/>
                <a:sym typeface="Calibri"/>
              </a:rPr>
              <a:t> within a healthcare facility and </a:t>
            </a:r>
            <a:r>
              <a:rPr lang="en" sz="10400" b="1" dirty="0">
                <a:solidFill>
                  <a:schemeClr val="dk1"/>
                </a:solidFill>
                <a:ea typeface="Calibri"/>
                <a:cs typeface="Calibri"/>
                <a:sym typeface="Calibri"/>
              </a:rPr>
              <a:t>there cannot be effective infection prevention and control </a:t>
            </a:r>
            <a:r>
              <a:rPr lang="en" sz="10400" dirty="0">
                <a:solidFill>
                  <a:schemeClr val="dk1"/>
                </a:solidFill>
                <a:ea typeface="Calibri"/>
                <a:cs typeface="Calibri"/>
                <a:sym typeface="Calibri"/>
              </a:rPr>
              <a:t>without adequate WASH.</a:t>
            </a:r>
            <a:br>
              <a:rPr lang="en" sz="10400" dirty="0">
                <a:solidFill>
                  <a:schemeClr val="dk1"/>
                </a:solidFill>
                <a:ea typeface="Calibri"/>
                <a:cs typeface="Calibri"/>
                <a:sym typeface="Calibri"/>
              </a:rPr>
            </a:br>
            <a:endParaRPr sz="10400" dirty="0">
              <a:solidFill>
                <a:schemeClr val="dk1"/>
              </a:solidFill>
              <a:ea typeface="Calibri"/>
              <a:cs typeface="Calibri"/>
              <a:sym typeface="Calibri"/>
            </a:endParaRPr>
          </a:p>
          <a:p>
            <a:pPr indent="-474121">
              <a:lnSpc>
                <a:spcPct val="115000"/>
              </a:lnSpc>
              <a:buClr>
                <a:schemeClr val="dk1"/>
              </a:buClr>
              <a:buSzPct val="100000"/>
              <a:buFont typeface="Calibri"/>
              <a:buAutoNum type="arabicPeriod"/>
            </a:pPr>
            <a:r>
              <a:rPr lang="en" sz="10400" dirty="0">
                <a:solidFill>
                  <a:schemeClr val="dk1"/>
                </a:solidFill>
                <a:ea typeface="Calibri"/>
                <a:cs typeface="Calibri"/>
                <a:sym typeface="Calibri"/>
              </a:rPr>
              <a:t>WASH in healthcare facilities is a </a:t>
            </a:r>
            <a:r>
              <a:rPr lang="en" sz="10400" b="1" dirty="0">
                <a:solidFill>
                  <a:schemeClr val="dk1"/>
                </a:solidFill>
                <a:ea typeface="Calibri"/>
                <a:cs typeface="Calibri"/>
                <a:sym typeface="Calibri"/>
              </a:rPr>
              <a:t>solvable issue </a:t>
            </a:r>
            <a:r>
              <a:rPr lang="en" sz="10400" dirty="0">
                <a:solidFill>
                  <a:schemeClr val="dk1"/>
                </a:solidFill>
                <a:ea typeface="Calibri"/>
                <a:cs typeface="Calibri"/>
                <a:sym typeface="Calibri"/>
              </a:rPr>
              <a:t>and will require multiple systems, sectors, and stakeholders to work together to see sustainable improvements.</a:t>
            </a:r>
            <a:br>
              <a:rPr lang="en" sz="10400" dirty="0">
                <a:solidFill>
                  <a:schemeClr val="dk1"/>
                </a:solidFill>
                <a:ea typeface="Calibri"/>
                <a:cs typeface="Calibri"/>
                <a:sym typeface="Calibri"/>
              </a:rPr>
            </a:br>
            <a:endParaRPr sz="10400" dirty="0">
              <a:solidFill>
                <a:schemeClr val="dk1"/>
              </a:solidFill>
              <a:ea typeface="Calibri"/>
              <a:cs typeface="Calibri"/>
              <a:sym typeface="Calibri"/>
            </a:endParaRPr>
          </a:p>
          <a:p>
            <a:pPr indent="-474121">
              <a:lnSpc>
                <a:spcPct val="115000"/>
              </a:lnSpc>
              <a:buClr>
                <a:schemeClr val="dk1"/>
              </a:buClr>
              <a:buSzPct val="100000"/>
              <a:buFont typeface="Calibri"/>
              <a:buAutoNum type="arabicPeriod"/>
            </a:pPr>
            <a:r>
              <a:rPr lang="en" sz="10400" dirty="0">
                <a:solidFill>
                  <a:schemeClr val="dk1"/>
                </a:solidFill>
                <a:ea typeface="Calibri"/>
                <a:cs typeface="Calibri"/>
                <a:sym typeface="Calibri"/>
              </a:rPr>
              <a:t>The Community of Practice is </a:t>
            </a:r>
            <a:r>
              <a:rPr lang="en" sz="10400" b="1" dirty="0">
                <a:solidFill>
                  <a:schemeClr val="dk1"/>
                </a:solidFill>
                <a:ea typeface="Calibri"/>
                <a:cs typeface="Calibri"/>
                <a:sym typeface="Calibri"/>
              </a:rPr>
              <a:t>open to all who seek to learn and share</a:t>
            </a:r>
            <a:r>
              <a:rPr lang="en" sz="10400" dirty="0">
                <a:solidFill>
                  <a:schemeClr val="dk1"/>
                </a:solidFill>
                <a:ea typeface="Calibri"/>
                <a:cs typeface="Calibri"/>
                <a:sym typeface="Calibri"/>
              </a:rPr>
              <a:t> about WASH in healthcare facilities. We welcome all and </a:t>
            </a:r>
            <a:r>
              <a:rPr lang="en" sz="10400" b="1" dirty="0">
                <a:solidFill>
                  <a:schemeClr val="dk1"/>
                </a:solidFill>
                <a:ea typeface="Calibri"/>
                <a:cs typeface="Calibri"/>
                <a:sym typeface="Calibri"/>
              </a:rPr>
              <a:t>respect the diversity</a:t>
            </a:r>
            <a:r>
              <a:rPr lang="en" sz="10400" dirty="0">
                <a:solidFill>
                  <a:schemeClr val="dk1"/>
                </a:solidFill>
                <a:ea typeface="Calibri"/>
                <a:cs typeface="Calibri"/>
                <a:sym typeface="Calibri"/>
              </a:rPr>
              <a:t> of perspectives who participate</a:t>
            </a:r>
            <a:r>
              <a:rPr lang="en" sz="10133" dirty="0">
                <a:solidFill>
                  <a:schemeClr val="dk1"/>
                </a:solidFill>
                <a:ea typeface="Calibri"/>
                <a:cs typeface="Calibri"/>
                <a:sym typeface="Calibri"/>
              </a:rPr>
              <a:t>.</a:t>
            </a:r>
            <a:endParaRPr sz="4000" dirty="0">
              <a:latin typeface="Calibri"/>
              <a:ea typeface="Calibri"/>
              <a:cs typeface="Calibri"/>
              <a:sym typeface="Calibri"/>
            </a:endParaRPr>
          </a:p>
        </p:txBody>
      </p:sp>
      <p:sp>
        <p:nvSpPr>
          <p:cNvPr id="135" name="Google Shape;135;p22"/>
          <p:cNvSpPr/>
          <p:nvPr/>
        </p:nvSpPr>
        <p:spPr>
          <a:xfrm>
            <a:off x="1588" y="383507"/>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rPr>
              <a:t>WASH in HCF Community of Practice Basic Principles</a:t>
            </a:r>
            <a:endParaRPr kumimoji="0"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pic>
        <p:nvPicPr>
          <p:cNvPr id="136" name="Google Shape;13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6B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20554-1700-F64C-8237-80538F01B5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2888" y="3177748"/>
            <a:ext cx="2526224" cy="502504"/>
          </a:xfrm>
          <a:prstGeom prst="rect">
            <a:avLst/>
          </a:prstGeom>
        </p:spPr>
      </p:pic>
    </p:spTree>
    <p:extLst>
      <p:ext uri="{BB962C8B-B14F-4D97-AF65-F5344CB8AC3E}">
        <p14:creationId xmlns:p14="http://schemas.microsoft.com/office/powerpoint/2010/main" val="1826247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body" idx="1"/>
          </p:nvPr>
        </p:nvSpPr>
        <p:spPr>
          <a:xfrm>
            <a:off x="415600" y="1446933"/>
            <a:ext cx="11360800" cy="4751200"/>
          </a:xfrm>
          <a:prstGeom prst="rect">
            <a:avLst/>
          </a:prstGeom>
        </p:spPr>
        <p:txBody>
          <a:bodyPr spcFirstLastPara="1" vert="horz" wrap="square" lIns="121900" tIns="121900" rIns="121900" bIns="121900" rtlCol="0" anchor="t" anchorCtr="0">
            <a:normAutofit/>
          </a:bodyPr>
          <a:lstStyle/>
          <a:p>
            <a:pPr indent="-507987">
              <a:buClr>
                <a:schemeClr val="dk1"/>
              </a:buClr>
              <a:buSzPts val="2400"/>
              <a:buFont typeface="Calibri"/>
              <a:buAutoNum type="arabicPeriod"/>
            </a:pPr>
            <a:r>
              <a:rPr lang="en" b="1" dirty="0">
                <a:solidFill>
                  <a:schemeClr val="dk1"/>
                </a:solidFill>
                <a:ea typeface="Calibri"/>
                <a:cs typeface="Calibri"/>
                <a:sym typeface="Calibri"/>
              </a:rPr>
              <a:t>Subscribe to the listserv</a:t>
            </a:r>
            <a:r>
              <a:rPr lang="en" dirty="0">
                <a:solidFill>
                  <a:schemeClr val="dk1"/>
                </a:solidFill>
                <a:ea typeface="Calibri"/>
                <a:cs typeface="Calibri"/>
                <a:sym typeface="Calibri"/>
              </a:rPr>
              <a:t> to receive updates on events and resources (link in chat). Join live sessions and connect with others in the space.</a:t>
            </a:r>
            <a:br>
              <a:rPr lang="en" dirty="0">
                <a:solidFill>
                  <a:schemeClr val="dk1"/>
                </a:solidFill>
                <a:ea typeface="Calibri"/>
                <a:cs typeface="Calibri"/>
                <a:sym typeface="Calibri"/>
              </a:rPr>
            </a:br>
            <a:endParaRPr dirty="0">
              <a:solidFill>
                <a:schemeClr val="dk1"/>
              </a:solidFill>
              <a:ea typeface="Calibri"/>
              <a:cs typeface="Calibri"/>
              <a:sym typeface="Calibri"/>
            </a:endParaRPr>
          </a:p>
          <a:p>
            <a:pPr indent="-507987">
              <a:buClr>
                <a:schemeClr val="dk1"/>
              </a:buClr>
              <a:buSzPts val="2400"/>
              <a:buFont typeface="Calibri"/>
              <a:buAutoNum type="arabicPeriod"/>
            </a:pPr>
            <a:r>
              <a:rPr lang="en" b="1" dirty="0">
                <a:solidFill>
                  <a:schemeClr val="dk1"/>
                </a:solidFill>
                <a:ea typeface="Calibri"/>
                <a:cs typeface="Calibri"/>
                <a:sym typeface="Calibri"/>
              </a:rPr>
              <a:t>Send us topic recommendations</a:t>
            </a:r>
            <a:r>
              <a:rPr lang="en" dirty="0">
                <a:solidFill>
                  <a:schemeClr val="dk1"/>
                </a:solidFill>
                <a:ea typeface="Calibri"/>
                <a:cs typeface="Calibri"/>
                <a:sym typeface="Calibri"/>
              </a:rPr>
              <a:t>. We want to know what you want to learn about, what you feel needs more discussion.</a:t>
            </a:r>
            <a:br>
              <a:rPr lang="en" dirty="0">
                <a:solidFill>
                  <a:schemeClr val="dk1"/>
                </a:solidFill>
                <a:ea typeface="Calibri"/>
                <a:cs typeface="Calibri"/>
                <a:sym typeface="Calibri"/>
              </a:rPr>
            </a:br>
            <a:endParaRPr lang="en" dirty="0">
              <a:solidFill>
                <a:schemeClr val="dk1"/>
              </a:solidFill>
              <a:ea typeface="Calibri"/>
              <a:cs typeface="Calibri"/>
              <a:sym typeface="Calibri"/>
            </a:endParaRPr>
          </a:p>
          <a:p>
            <a:pPr indent="-507987">
              <a:buClr>
                <a:schemeClr val="dk1"/>
              </a:buClr>
              <a:buSzPts val="2400"/>
              <a:buFont typeface="Calibri"/>
              <a:buAutoNum type="arabicPeriod"/>
            </a:pPr>
            <a:r>
              <a:rPr lang="en" b="1" dirty="0">
                <a:solidFill>
                  <a:schemeClr val="dk1"/>
                </a:solidFill>
                <a:ea typeface="Calibri"/>
                <a:cs typeface="Calibri"/>
                <a:sym typeface="Calibri"/>
              </a:rPr>
              <a:t>Nominate a success story. </a:t>
            </a:r>
            <a:r>
              <a:rPr lang="en" dirty="0">
                <a:solidFill>
                  <a:schemeClr val="dk1"/>
                </a:solidFill>
                <a:ea typeface="Calibri"/>
                <a:cs typeface="Calibri"/>
                <a:sym typeface="Calibri"/>
              </a:rPr>
              <a:t>Every live session + newsletters will highlight successes, big and small, around WASH in HCF.</a:t>
            </a:r>
            <a:br>
              <a:rPr lang="en" dirty="0">
                <a:solidFill>
                  <a:schemeClr val="dk1"/>
                </a:solidFill>
                <a:ea typeface="Calibri"/>
                <a:cs typeface="Calibri"/>
                <a:sym typeface="Calibri"/>
              </a:rPr>
            </a:br>
            <a:endParaRPr lang="en" dirty="0">
              <a:solidFill>
                <a:schemeClr val="dk1"/>
              </a:solidFill>
              <a:ea typeface="Calibri"/>
              <a:cs typeface="Calibri"/>
              <a:sym typeface="Calibri"/>
            </a:endParaRPr>
          </a:p>
          <a:p>
            <a:pPr indent="-507987">
              <a:buClr>
                <a:schemeClr val="dk1"/>
              </a:buClr>
              <a:buSzPts val="2400"/>
              <a:buFont typeface="Calibri"/>
              <a:buAutoNum type="arabicPeriod"/>
            </a:pPr>
            <a:r>
              <a:rPr lang="en-US" b="1" dirty="0">
                <a:solidFill>
                  <a:schemeClr val="dk1"/>
                </a:solidFill>
                <a:ea typeface="Calibri"/>
                <a:cs typeface="Calibri"/>
                <a:sym typeface="Calibri"/>
              </a:rPr>
              <a:t>Join our next session! </a:t>
            </a:r>
            <a:r>
              <a:rPr lang="en-US" dirty="0">
                <a:solidFill>
                  <a:schemeClr val="dk1"/>
                </a:solidFill>
                <a:ea typeface="Calibri"/>
                <a:cs typeface="Calibri"/>
                <a:sym typeface="Calibri"/>
              </a:rPr>
              <a:t>Sept 2022 will focus on the built environment and user-centered design.</a:t>
            </a:r>
            <a:endParaRPr dirty="0">
              <a:solidFill>
                <a:schemeClr val="dk1"/>
              </a:solidFill>
              <a:ea typeface="Calibri"/>
              <a:cs typeface="Calibri"/>
              <a:sym typeface="Calibri"/>
            </a:endParaRPr>
          </a:p>
        </p:txBody>
      </p:sp>
      <p:sp>
        <p:nvSpPr>
          <p:cNvPr id="142" name="Google Shape;142;p23"/>
          <p:cNvSpPr/>
          <p:nvPr/>
        </p:nvSpPr>
        <p:spPr>
          <a:xfrm>
            <a:off x="1588" y="383507"/>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r>
              <a:rPr lang="en" sz="4000" b="1" dirty="0">
                <a:solidFill>
                  <a:srgbClr val="00B0F0"/>
                </a:solidFill>
                <a:ea typeface="Calibri"/>
                <a:cs typeface="Calibri"/>
                <a:sym typeface="Calibri"/>
              </a:rPr>
              <a:t>    Ways to Get Involved</a:t>
            </a:r>
            <a:endParaRPr sz="4000" b="1" dirty="0">
              <a:solidFill>
                <a:srgbClr val="00B0F0"/>
              </a:solidFill>
              <a:ea typeface="Calibri"/>
              <a:cs typeface="Calibri"/>
              <a:sym typeface="Calibri"/>
            </a:endParaRPr>
          </a:p>
        </p:txBody>
      </p:sp>
      <p:pic>
        <p:nvPicPr>
          <p:cNvPr id="143" name="Google Shape;143;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D410-65E1-7840-A200-52A2944CEE9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89A397D-B11B-F845-8A54-6386518BEC6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BFAEB95-CA64-744D-A0D9-130C27C559D6}"/>
              </a:ext>
            </a:extLst>
          </p:cNvPr>
          <p:cNvPicPr>
            <a:picLocks noChangeAspect="1"/>
          </p:cNvPicPr>
          <p:nvPr/>
        </p:nvPicPr>
        <p:blipFill>
          <a:blip r:embed="rId2"/>
          <a:stretch>
            <a:fillRect/>
          </a:stretch>
        </p:blipFill>
        <p:spPr>
          <a:xfrm>
            <a:off x="0" y="593367"/>
            <a:ext cx="12192000" cy="5701171"/>
          </a:xfrm>
          <a:prstGeom prst="rect">
            <a:avLst/>
          </a:prstGeom>
        </p:spPr>
      </p:pic>
    </p:spTree>
    <p:extLst>
      <p:ext uri="{BB962C8B-B14F-4D97-AF65-F5344CB8AC3E}">
        <p14:creationId xmlns:p14="http://schemas.microsoft.com/office/powerpoint/2010/main" val="376816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672729" y="1421735"/>
            <a:ext cx="11360800" cy="4751200"/>
          </a:xfrm>
          <a:prstGeom prst="rect">
            <a:avLst/>
          </a:prstGeom>
        </p:spPr>
        <p:txBody>
          <a:bodyPr spcFirstLastPara="1" vert="horz" wrap="square" lIns="121900" tIns="121900" rIns="121900" bIns="121900" rtlCol="0" anchor="t" anchorCtr="0">
            <a:normAutofit/>
          </a:bodyPr>
          <a:lstStyle/>
          <a:p>
            <a:pPr marL="0" indent="0">
              <a:buNone/>
            </a:pPr>
            <a:endParaRPr sz="4000" dirty="0">
              <a:latin typeface="Calibri"/>
              <a:ea typeface="Calibri"/>
              <a:cs typeface="Calibri"/>
              <a:sym typeface="Calibri"/>
            </a:endParaRPr>
          </a:p>
          <a:p>
            <a:pPr marL="0" indent="0">
              <a:spcBef>
                <a:spcPts val="1600"/>
              </a:spcBef>
              <a:spcAft>
                <a:spcPts val="1600"/>
              </a:spcAft>
              <a:buNone/>
            </a:pPr>
            <a:endParaRPr sz="4000" dirty="0">
              <a:latin typeface="Calibri"/>
              <a:ea typeface="Calibri"/>
              <a:cs typeface="Calibri"/>
              <a:sym typeface="Calibri"/>
            </a:endParaRPr>
          </a:p>
        </p:txBody>
      </p:sp>
      <p:sp>
        <p:nvSpPr>
          <p:cNvPr id="135" name="Google Shape;135;p22"/>
          <p:cNvSpPr/>
          <p:nvPr/>
        </p:nvSpPr>
        <p:spPr>
          <a:xfrm>
            <a:off x="1588" y="383507"/>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rPr>
              <a:t>      Success Corner</a:t>
            </a:r>
            <a:endParaRPr kumimoji="0" sz="40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pic>
        <p:nvPicPr>
          <p:cNvPr id="136" name="Google Shape;13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sp>
        <p:nvSpPr>
          <p:cNvPr id="7" name="TextBox 6">
            <a:extLst>
              <a:ext uri="{FF2B5EF4-FFF2-40B4-BE49-F238E27FC236}">
                <a16:creationId xmlns:a16="http://schemas.microsoft.com/office/drawing/2014/main" id="{BDDEA887-52F7-BC4A-88FD-587FAD84D875}"/>
              </a:ext>
            </a:extLst>
          </p:cNvPr>
          <p:cNvSpPr txBox="1"/>
          <p:nvPr/>
        </p:nvSpPr>
        <p:spPr>
          <a:xfrm>
            <a:off x="395118" y="1502369"/>
            <a:ext cx="68835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IRC COVIDWASH+ Project – Kabarole District, Uganda</a:t>
            </a:r>
          </a:p>
        </p:txBody>
      </p:sp>
      <p:sp>
        <p:nvSpPr>
          <p:cNvPr id="9" name="TextBox 8">
            <a:extLst>
              <a:ext uri="{FF2B5EF4-FFF2-40B4-BE49-F238E27FC236}">
                <a16:creationId xmlns:a16="http://schemas.microsoft.com/office/drawing/2014/main" id="{65CD296F-66B4-97FB-A7DA-25B3AC3F013C}"/>
              </a:ext>
            </a:extLst>
          </p:cNvPr>
          <p:cNvSpPr txBox="1"/>
          <p:nvPr/>
        </p:nvSpPr>
        <p:spPr>
          <a:xfrm>
            <a:off x="158471" y="2121292"/>
            <a:ext cx="6128330" cy="4093428"/>
          </a:xfrm>
          <a:prstGeom prst="rect">
            <a:avLst/>
          </a:prstGeom>
          <a:noFill/>
        </p:spPr>
        <p:txBody>
          <a:bodyPr wrap="square">
            <a:spAutoFit/>
          </a:bodyPr>
          <a:lstStyle/>
          <a:p>
            <a:pPr marL="742950" marR="0" indent="-285750" algn="l">
              <a:spcBef>
                <a:spcPts val="0"/>
              </a:spcBef>
              <a:spcAft>
                <a:spcPts val="0"/>
              </a:spcAft>
              <a:buFont typeface="Arial" panose="020B0604020202020204" pitchFamily="34" charset="0"/>
              <a:buChar char="•"/>
            </a:pPr>
            <a:r>
              <a:rPr lang="en-US" sz="2000" dirty="0"/>
              <a:t>I</a:t>
            </a:r>
            <a:r>
              <a:rPr lang="en-US" sz="2000" b="0" i="0" strike="noStrike" dirty="0">
                <a:effectLst/>
              </a:rPr>
              <a:t>nitially focused on emergency response to COVID-19 by boosting supplies like PPE and alcohol-based hand sanitizer for all health-workers. </a:t>
            </a:r>
            <a:br>
              <a:rPr lang="en-US" sz="2000" b="0" i="0" strike="noStrike" dirty="0">
                <a:effectLst/>
              </a:rPr>
            </a:br>
            <a:endParaRPr lang="en-US" sz="2000" b="0" i="0" strike="noStrike" dirty="0">
              <a:effectLst/>
            </a:endParaRPr>
          </a:p>
          <a:p>
            <a:pPr marL="742950" marR="0" indent="-285750" algn="l">
              <a:spcBef>
                <a:spcPts val="0"/>
              </a:spcBef>
              <a:spcAft>
                <a:spcPts val="0"/>
              </a:spcAft>
              <a:buFont typeface="Arial" panose="020B0604020202020204" pitchFamily="34" charset="0"/>
              <a:buChar char="•"/>
            </a:pPr>
            <a:r>
              <a:rPr lang="en-US" sz="2000" b="0" i="0" strike="noStrike" dirty="0">
                <a:effectLst/>
              </a:rPr>
              <a:t>Now, IRC has expanded to incorporate sustainable solutions such as training health on IPC and cleaners </a:t>
            </a:r>
            <a:r>
              <a:rPr lang="en-US" sz="2000" dirty="0"/>
              <a:t>on </a:t>
            </a:r>
            <a:r>
              <a:rPr lang="en-US" sz="2000" b="0" i="0" strike="noStrike" dirty="0">
                <a:effectLst/>
              </a:rPr>
              <a:t>their role in preventing the spread of hospital-acquired infections.</a:t>
            </a:r>
            <a:br>
              <a:rPr lang="en-US" sz="2000" b="0" i="0" strike="noStrike" dirty="0">
                <a:effectLst/>
              </a:rPr>
            </a:br>
            <a:endParaRPr lang="en-US" sz="2000" dirty="0"/>
          </a:p>
          <a:p>
            <a:pPr marL="742950" marR="0" indent="-285750" algn="l">
              <a:spcBef>
                <a:spcPts val="0"/>
              </a:spcBef>
              <a:spcAft>
                <a:spcPts val="0"/>
              </a:spcAft>
              <a:buFont typeface="Arial" panose="020B0604020202020204" pitchFamily="34" charset="0"/>
              <a:buChar char="•"/>
            </a:pPr>
            <a:r>
              <a:rPr lang="en-US" sz="2000" b="0" i="0" strike="noStrike" dirty="0">
                <a:effectLst/>
              </a:rPr>
              <a:t>Medical waste is now well-managed thanks to the first licensed medical waste incinerator to serve all HCF in the district. </a:t>
            </a:r>
          </a:p>
        </p:txBody>
      </p:sp>
      <p:pic>
        <p:nvPicPr>
          <p:cNvPr id="5" name="Picture 4">
            <a:extLst>
              <a:ext uri="{FF2B5EF4-FFF2-40B4-BE49-F238E27FC236}">
                <a16:creationId xmlns:a16="http://schemas.microsoft.com/office/drawing/2014/main" id="{5452C24C-51FC-40D3-A33F-371520BAA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11" y="2336941"/>
            <a:ext cx="5033908" cy="3099324"/>
          </a:xfrm>
          <a:prstGeom prst="rect">
            <a:avLst/>
          </a:prstGeom>
        </p:spPr>
      </p:pic>
    </p:spTree>
    <p:extLst>
      <p:ext uri="{BB962C8B-B14F-4D97-AF65-F5344CB8AC3E}">
        <p14:creationId xmlns:p14="http://schemas.microsoft.com/office/powerpoint/2010/main" val="2536945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10703291" y="1580236"/>
            <a:ext cx="4332863" cy="4751200"/>
          </a:xfrm>
          <a:prstGeom prst="rect">
            <a:avLst/>
          </a:prstGeom>
        </p:spPr>
        <p:txBody>
          <a:bodyPr spcFirstLastPara="1" vert="horz" wrap="square" lIns="121900" tIns="121900" rIns="121900" bIns="121900" rtlCol="0" anchor="t" anchorCtr="0">
            <a:normAutofit/>
          </a:bodyPr>
          <a:lstStyle/>
          <a:p>
            <a:pPr marL="0" indent="0">
              <a:buNone/>
            </a:pPr>
            <a:endParaRPr sz="4000" dirty="0">
              <a:latin typeface="Calibri"/>
              <a:ea typeface="Calibri"/>
              <a:cs typeface="Calibri"/>
              <a:sym typeface="Calibri"/>
            </a:endParaRPr>
          </a:p>
          <a:p>
            <a:pPr marL="0" indent="0">
              <a:spcBef>
                <a:spcPts val="1600"/>
              </a:spcBef>
              <a:spcAft>
                <a:spcPts val="1600"/>
              </a:spcAft>
              <a:buNone/>
            </a:pPr>
            <a:endParaRPr sz="4000" dirty="0">
              <a:latin typeface="Calibri"/>
              <a:ea typeface="Calibri"/>
              <a:cs typeface="Calibri"/>
              <a:sym typeface="Calibri"/>
            </a:endParaRPr>
          </a:p>
        </p:txBody>
      </p:sp>
      <p:sp>
        <p:nvSpPr>
          <p:cNvPr id="135" name="Google Shape;135;p22"/>
          <p:cNvSpPr/>
          <p:nvPr/>
        </p:nvSpPr>
        <p:spPr>
          <a:xfrm>
            <a:off x="3200" y="359933"/>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rPr>
              <a:t>    Complementary </a:t>
            </a:r>
            <a:r>
              <a:rPr kumimoji="0" lang="en-US" sz="40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rPr>
              <a:t>Resources for WASH FIT</a:t>
            </a:r>
            <a:r>
              <a:rPr kumimoji="0" lang="en" sz="40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rPr>
              <a:t>	</a:t>
            </a:r>
            <a:endParaRPr kumimoji="0" sz="40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pic>
        <p:nvPicPr>
          <p:cNvPr id="136" name="Google Shape;13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sp>
        <p:nvSpPr>
          <p:cNvPr id="4" name="TextBox 3">
            <a:extLst>
              <a:ext uri="{FF2B5EF4-FFF2-40B4-BE49-F238E27FC236}">
                <a16:creationId xmlns:a16="http://schemas.microsoft.com/office/drawing/2014/main" id="{23CAD6D8-D4C3-E297-F049-B4BC9BFBF439}"/>
              </a:ext>
            </a:extLst>
          </p:cNvPr>
          <p:cNvSpPr txBox="1"/>
          <p:nvPr/>
        </p:nvSpPr>
        <p:spPr>
          <a:xfrm>
            <a:off x="5113370" y="1776514"/>
            <a:ext cx="6452555"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WASH FIT 2.0 Assessment in Kobo Toolbox for digital data collection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Technical Factsheets: Climate, equity,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plumbin</a:t>
            </a:r>
            <a:r>
              <a:rPr lang="en-US" sz="2400" dirty="0">
                <a:solidFill>
                  <a:prstClr val="black"/>
                </a:solidFill>
                <a:latin typeface="Calibri" panose="020F0502020204030204"/>
              </a:rPr>
              <a:t>g, healthcare waste management, hand hygiene.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Training Manual + Training Slides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COMING SOON: </a:t>
            </a:r>
            <a:r>
              <a:rPr lang="en-US" sz="2400" dirty="0">
                <a:solidFill>
                  <a:prstClr val="black"/>
                </a:solidFill>
                <a:latin typeface="Calibri" panose="020F0502020204030204"/>
              </a:rPr>
              <a:t>Pre-recorded videos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87968D-4E25-35BE-8C89-00A3706A4E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6494" y="1500107"/>
            <a:ext cx="3667225" cy="4997960"/>
          </a:xfrm>
          <a:prstGeom prst="rect">
            <a:avLst/>
          </a:prstGeom>
        </p:spPr>
      </p:pic>
    </p:spTree>
    <p:extLst>
      <p:ext uri="{BB962C8B-B14F-4D97-AF65-F5344CB8AC3E}">
        <p14:creationId xmlns:p14="http://schemas.microsoft.com/office/powerpoint/2010/main" val="90836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ECCE5EF9-CB4C-4377-2E15-45F97BCE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5" y="-1532240"/>
            <a:ext cx="12715103" cy="9536327"/>
          </a:xfrm>
          <a:prstGeom prst="rect">
            <a:avLst/>
          </a:prstGeom>
        </p:spPr>
      </p:pic>
      <p:sp>
        <p:nvSpPr>
          <p:cNvPr id="135" name="Google Shape;135;p22"/>
          <p:cNvSpPr/>
          <p:nvPr/>
        </p:nvSpPr>
        <p:spPr>
          <a:xfrm>
            <a:off x="-98855" y="5474135"/>
            <a:ext cx="1258613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 sz="3600" b="1" dirty="0">
                <a:solidFill>
                  <a:srgbClr val="00B0F0"/>
                </a:solidFill>
                <a:latin typeface="Calibri" panose="020F0502020204030204"/>
                <a:ea typeface="Calibri"/>
                <a:cs typeface="Calibri"/>
                <a:sym typeface="Calibri"/>
              </a:rPr>
              <a:t>       Overview of WASH in HCF Data for Action</a:t>
            </a:r>
            <a:endParaRPr kumimoji="0"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296422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415588" y="1575012"/>
            <a:ext cx="4005709" cy="4162355"/>
          </a:xfrm>
          <a:prstGeom prst="rect">
            <a:avLst/>
          </a:prstGeom>
        </p:spPr>
        <p:txBody>
          <a:bodyPr spcFirstLastPara="1" vert="horz" wrap="square" lIns="121900" tIns="121900" rIns="121900" bIns="121900" rtlCol="0" anchor="t" anchorCtr="0">
            <a:normAutofit fontScale="92500" lnSpcReduction="10000"/>
          </a:bodyPr>
          <a:lstStyle/>
          <a:p>
            <a:pPr marL="478364" indent="-342900">
              <a:lnSpc>
                <a:spcPct val="115000"/>
              </a:lnSpc>
              <a:buClr>
                <a:schemeClr val="dk1"/>
              </a:buClr>
              <a:buSzPct val="100000"/>
            </a:pPr>
            <a:r>
              <a:rPr lang="en-US" sz="2500" dirty="0">
                <a:latin typeface="Calibri"/>
                <a:ea typeface="Calibri"/>
                <a:cs typeface="Calibri"/>
                <a:sym typeface="Calibri"/>
              </a:rPr>
              <a:t>WASH in HCF Assessments (e.g., WASH FIT, FACET, WASH Con, etc.)</a:t>
            </a:r>
          </a:p>
          <a:p>
            <a:pPr marL="135464" indent="0">
              <a:lnSpc>
                <a:spcPct val="115000"/>
              </a:lnSpc>
              <a:buClr>
                <a:schemeClr val="dk1"/>
              </a:buClr>
              <a:buSzPct val="100000"/>
              <a:buNone/>
            </a:pPr>
            <a:endParaRPr lang="en-US" sz="2500" dirty="0">
              <a:latin typeface="Calibri"/>
              <a:ea typeface="Calibri"/>
              <a:cs typeface="Calibri"/>
              <a:sym typeface="Calibri"/>
            </a:endParaRPr>
          </a:p>
          <a:p>
            <a:pPr marL="478364" indent="-342900">
              <a:lnSpc>
                <a:spcPct val="115000"/>
              </a:lnSpc>
              <a:buClr>
                <a:schemeClr val="dk1"/>
              </a:buClr>
              <a:buSzPct val="100000"/>
            </a:pPr>
            <a:r>
              <a:rPr lang="en-US" sz="2500" dirty="0">
                <a:ea typeface="Calibri"/>
                <a:cs typeface="Calibri"/>
                <a:sym typeface="Calibri"/>
              </a:rPr>
              <a:t>HMIS </a:t>
            </a:r>
          </a:p>
          <a:p>
            <a:pPr marL="135464" indent="0">
              <a:lnSpc>
                <a:spcPct val="115000"/>
              </a:lnSpc>
              <a:buClr>
                <a:schemeClr val="dk1"/>
              </a:buClr>
              <a:buSzPct val="100000"/>
              <a:buNone/>
            </a:pPr>
            <a:endParaRPr lang="en-US" sz="2500" dirty="0">
              <a:latin typeface="Calibri"/>
              <a:ea typeface="Calibri"/>
              <a:cs typeface="Calibri"/>
              <a:sym typeface="Calibri"/>
            </a:endParaRPr>
          </a:p>
          <a:p>
            <a:pPr marL="478364" indent="-342900">
              <a:lnSpc>
                <a:spcPct val="115000"/>
              </a:lnSpc>
              <a:buClr>
                <a:schemeClr val="dk1"/>
              </a:buClr>
              <a:buSzPct val="100000"/>
            </a:pPr>
            <a:r>
              <a:rPr lang="en-US" sz="2500" dirty="0">
                <a:latin typeface="Calibri"/>
                <a:ea typeface="Calibri"/>
                <a:cs typeface="Calibri"/>
                <a:sym typeface="Calibri"/>
              </a:rPr>
              <a:t>Large-Scale Facility Assessments (e.g., SPA)</a:t>
            </a:r>
          </a:p>
          <a:p>
            <a:pPr marL="135464" indent="0">
              <a:lnSpc>
                <a:spcPct val="115000"/>
              </a:lnSpc>
              <a:buClr>
                <a:schemeClr val="dk1"/>
              </a:buClr>
              <a:buSzPct val="100000"/>
              <a:buNone/>
            </a:pPr>
            <a:endParaRPr lang="en-US" sz="2500" dirty="0">
              <a:latin typeface="Calibri"/>
              <a:ea typeface="Calibri"/>
              <a:cs typeface="Calibri"/>
              <a:sym typeface="Calibri"/>
            </a:endParaRPr>
          </a:p>
          <a:p>
            <a:pPr marL="478364" indent="-342900">
              <a:lnSpc>
                <a:spcPct val="115000"/>
              </a:lnSpc>
              <a:buClr>
                <a:schemeClr val="dk1"/>
              </a:buClr>
              <a:buSzPct val="100000"/>
            </a:pPr>
            <a:r>
              <a:rPr lang="en-US" sz="2500" dirty="0">
                <a:ea typeface="Calibri"/>
                <a:cs typeface="Calibri"/>
                <a:sym typeface="Calibri"/>
              </a:rPr>
              <a:t>Program Monitoring Tools </a:t>
            </a:r>
          </a:p>
        </p:txBody>
      </p:sp>
      <p:sp>
        <p:nvSpPr>
          <p:cNvPr id="135" name="Google Shape;135;p22"/>
          <p:cNvSpPr/>
          <p:nvPr/>
        </p:nvSpPr>
        <p:spPr>
          <a:xfrm>
            <a:off x="1588" y="383507"/>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 sz="3600" b="1" dirty="0">
                <a:solidFill>
                  <a:srgbClr val="00B0F0"/>
                </a:solidFill>
                <a:latin typeface="Calibri" panose="020F0502020204030204"/>
                <a:ea typeface="Calibri"/>
                <a:cs typeface="Calibri"/>
                <a:sym typeface="Calibri"/>
              </a:rPr>
              <a:t>      Sources of Data</a:t>
            </a:r>
            <a:endParaRPr kumimoji="0"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pic>
        <p:nvPicPr>
          <p:cNvPr id="136" name="Google Shape;13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pic>
        <p:nvPicPr>
          <p:cNvPr id="3" name="Picture 2">
            <a:extLst>
              <a:ext uri="{FF2B5EF4-FFF2-40B4-BE49-F238E27FC236}">
                <a16:creationId xmlns:a16="http://schemas.microsoft.com/office/drawing/2014/main" id="{00F79D5F-5B43-ABA0-F3B5-5A446B907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501" y="0"/>
            <a:ext cx="6347732" cy="6858000"/>
          </a:xfrm>
          <a:prstGeom prst="rect">
            <a:avLst/>
          </a:prstGeom>
        </p:spPr>
      </p:pic>
    </p:spTree>
    <p:extLst>
      <p:ext uri="{BB962C8B-B14F-4D97-AF65-F5344CB8AC3E}">
        <p14:creationId xmlns:p14="http://schemas.microsoft.com/office/powerpoint/2010/main" val="245214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415588" y="1575012"/>
            <a:ext cx="11360800" cy="5154401"/>
          </a:xfrm>
          <a:prstGeom prst="rect">
            <a:avLst/>
          </a:prstGeom>
        </p:spPr>
        <p:txBody>
          <a:bodyPr spcFirstLastPara="1" vert="horz" wrap="square" lIns="121900" tIns="121900" rIns="121900" bIns="121900" rtlCol="0" anchor="t" anchorCtr="0">
            <a:normAutofit/>
          </a:bodyPr>
          <a:lstStyle/>
          <a:p>
            <a:pPr marL="135464" indent="0">
              <a:lnSpc>
                <a:spcPct val="115000"/>
              </a:lnSpc>
              <a:buClr>
                <a:schemeClr val="dk1"/>
              </a:buClr>
              <a:buSzPct val="100000"/>
              <a:buNone/>
            </a:pPr>
            <a:r>
              <a:rPr lang="en-US" sz="2500" dirty="0">
                <a:ea typeface="Calibri"/>
                <a:cs typeface="Calibri"/>
                <a:sym typeface="Calibri"/>
              </a:rPr>
              <a:t>In addition to whatever initial intent for the data, there other ways you can use with it: </a:t>
            </a:r>
          </a:p>
          <a:p>
            <a:pPr marL="478364" indent="-342900">
              <a:lnSpc>
                <a:spcPct val="115000"/>
              </a:lnSpc>
              <a:buClr>
                <a:schemeClr val="dk1"/>
              </a:buClr>
              <a:buSzPct val="100000"/>
            </a:pPr>
            <a:r>
              <a:rPr lang="en-US" sz="2500" dirty="0">
                <a:ea typeface="Calibri"/>
                <a:cs typeface="Calibri"/>
                <a:sym typeface="Calibri"/>
              </a:rPr>
              <a:t>Program/project level implementation (monitoring, identifying facility needs, M&amp;E)</a:t>
            </a:r>
          </a:p>
          <a:p>
            <a:pPr marL="478364" indent="-342900">
              <a:lnSpc>
                <a:spcPct val="115000"/>
              </a:lnSpc>
              <a:buClr>
                <a:schemeClr val="dk1"/>
              </a:buClr>
              <a:buSzPct val="100000"/>
            </a:pPr>
            <a:r>
              <a:rPr lang="en-US" sz="2500" dirty="0">
                <a:ea typeface="Calibri"/>
                <a:cs typeface="Calibri"/>
                <a:sym typeface="Calibri"/>
              </a:rPr>
              <a:t>Engagement with other orgs (lateral or upstream)</a:t>
            </a:r>
          </a:p>
          <a:p>
            <a:pPr marL="478364" indent="-342900">
              <a:lnSpc>
                <a:spcPct val="115000"/>
              </a:lnSpc>
              <a:buClr>
                <a:schemeClr val="dk1"/>
              </a:buClr>
              <a:buSzPct val="100000"/>
            </a:pPr>
            <a:r>
              <a:rPr lang="en-US" sz="2500" dirty="0">
                <a:ea typeface="Calibri"/>
                <a:cs typeface="Calibri"/>
                <a:sym typeface="Calibri"/>
              </a:rPr>
              <a:t>Policymaking</a:t>
            </a:r>
          </a:p>
          <a:p>
            <a:pPr marL="478364" indent="-342900">
              <a:lnSpc>
                <a:spcPct val="115000"/>
              </a:lnSpc>
              <a:buClr>
                <a:schemeClr val="dk1"/>
              </a:buClr>
              <a:buSzPct val="100000"/>
            </a:pPr>
            <a:r>
              <a:rPr lang="en-US" sz="2500" dirty="0">
                <a:ea typeface="Calibri"/>
                <a:cs typeface="Calibri"/>
                <a:sym typeface="Calibri"/>
              </a:rPr>
              <a:t>Advocacy</a:t>
            </a:r>
          </a:p>
          <a:p>
            <a:pPr marL="478364" indent="-342900">
              <a:lnSpc>
                <a:spcPct val="115000"/>
              </a:lnSpc>
              <a:buClr>
                <a:schemeClr val="dk1"/>
              </a:buClr>
              <a:buSzPct val="100000"/>
            </a:pPr>
            <a:r>
              <a:rPr lang="en-US" sz="2500" dirty="0">
                <a:ea typeface="Calibri"/>
                <a:cs typeface="Calibri"/>
                <a:sym typeface="Calibri"/>
              </a:rPr>
              <a:t>Budget/resource allocation</a:t>
            </a:r>
            <a:br>
              <a:rPr lang="en-US" sz="2500" dirty="0">
                <a:ea typeface="Calibri"/>
                <a:cs typeface="Calibri"/>
                <a:sym typeface="Calibri"/>
              </a:rPr>
            </a:br>
            <a:endParaRPr lang="en-US" sz="2500" dirty="0">
              <a:ea typeface="Calibri"/>
              <a:cs typeface="Calibri"/>
              <a:sym typeface="Calibri"/>
            </a:endParaRPr>
          </a:p>
          <a:p>
            <a:pPr marL="135464" indent="0">
              <a:lnSpc>
                <a:spcPct val="115000"/>
              </a:lnSpc>
              <a:buClr>
                <a:schemeClr val="dk1"/>
              </a:buClr>
              <a:buSzPct val="100000"/>
              <a:buNone/>
            </a:pPr>
            <a:r>
              <a:rPr lang="en-US" sz="2500" dirty="0">
                <a:ea typeface="Calibri"/>
                <a:cs typeface="Calibri"/>
                <a:sym typeface="Calibri"/>
              </a:rPr>
              <a:t>NOTE: Where you sit will impact how you use data</a:t>
            </a:r>
          </a:p>
          <a:p>
            <a:pPr marL="135464" indent="0">
              <a:lnSpc>
                <a:spcPct val="115000"/>
              </a:lnSpc>
              <a:buClr>
                <a:schemeClr val="dk1"/>
              </a:buClr>
              <a:buSzPct val="100000"/>
              <a:buNone/>
            </a:pPr>
            <a:endParaRPr lang="en-US" sz="2500" dirty="0">
              <a:ea typeface="Calibri"/>
              <a:cs typeface="Calibri"/>
              <a:sym typeface="Calibri"/>
            </a:endParaRPr>
          </a:p>
          <a:p>
            <a:pPr marL="135464" indent="0">
              <a:lnSpc>
                <a:spcPct val="115000"/>
              </a:lnSpc>
              <a:buClr>
                <a:schemeClr val="dk1"/>
              </a:buClr>
              <a:buSzPct val="100000"/>
              <a:buNone/>
            </a:pPr>
            <a:endParaRPr lang="en-US" sz="2500" dirty="0">
              <a:ea typeface="Calibri"/>
              <a:cs typeface="Calibri"/>
              <a:sym typeface="Calibri"/>
            </a:endParaRPr>
          </a:p>
        </p:txBody>
      </p:sp>
      <p:sp>
        <p:nvSpPr>
          <p:cNvPr id="135" name="Google Shape;135;p22"/>
          <p:cNvSpPr/>
          <p:nvPr/>
        </p:nvSpPr>
        <p:spPr>
          <a:xfrm>
            <a:off x="1588" y="383507"/>
            <a:ext cx="12188800" cy="844000"/>
          </a:xfrm>
          <a:prstGeom prst="rect">
            <a:avLst/>
          </a:prstGeom>
          <a:solidFill>
            <a:srgbClr val="002060"/>
          </a:solidFill>
          <a:ln w="25400" cap="flat" cmpd="sng">
            <a:solidFill>
              <a:srgbClr val="002060"/>
            </a:solidFill>
            <a:prstDash val="solid"/>
            <a:round/>
            <a:headEnd type="none" w="sm" len="sm"/>
            <a:tailEnd type="none" w="sm" len="sm"/>
          </a:ln>
        </p:spPr>
        <p:txBody>
          <a:bodyPr spcFirstLastPara="1" wrap="square" lIns="91400" tIns="45700" rIns="91400" bIns="4570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 sz="3600" b="1" dirty="0">
                <a:solidFill>
                  <a:srgbClr val="00B0F0"/>
                </a:solidFill>
                <a:latin typeface="Calibri" panose="020F0502020204030204"/>
                <a:ea typeface="Calibri"/>
                <a:cs typeface="Calibri"/>
                <a:sym typeface="Calibri"/>
              </a:rPr>
              <a:t>      Now What? Data for Action</a:t>
            </a:r>
            <a:endParaRPr kumimoji="0" sz="3600" b="1" i="0" u="none" strike="noStrike" kern="1200" cap="none" spc="0" normalizeH="0" baseline="0" noProof="0" dirty="0">
              <a:ln>
                <a:noFill/>
              </a:ln>
              <a:solidFill>
                <a:srgbClr val="00B0F0"/>
              </a:solidFill>
              <a:effectLst/>
              <a:uLnTx/>
              <a:uFillTx/>
              <a:latin typeface="Calibri" panose="020F0502020204030204"/>
              <a:ea typeface="Calibri"/>
              <a:cs typeface="Calibri"/>
              <a:sym typeface="Calibri"/>
            </a:endParaRPr>
          </a:p>
        </p:txBody>
      </p:sp>
      <p:pic>
        <p:nvPicPr>
          <p:cNvPr id="136" name="Google Shape;13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97367" y="5737367"/>
            <a:ext cx="2954933" cy="844000"/>
          </a:xfrm>
          <a:prstGeom prst="rect">
            <a:avLst/>
          </a:prstGeom>
          <a:noFill/>
          <a:ln>
            <a:noFill/>
          </a:ln>
        </p:spPr>
      </p:pic>
    </p:spTree>
    <p:extLst>
      <p:ext uri="{BB962C8B-B14F-4D97-AF65-F5344CB8AC3E}">
        <p14:creationId xmlns:p14="http://schemas.microsoft.com/office/powerpoint/2010/main" val="1637618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781ED788-DB81-CB4D-AE78-3C66A90BF32D}"/>
    </a:ext>
  </a:extLst>
</a:theme>
</file>

<file path=ppt/theme/theme3.xml><?xml version="1.0" encoding="utf-8"?>
<a:theme xmlns:a="http://schemas.openxmlformats.org/drawingml/2006/main" name="2_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 id="{DBF48E10-1054-9A46-BE22-D213667D2CB9}" vid="{BE8F8FEA-AFE7-874A-9257-84787217BA39}"/>
    </a:ext>
  </a:extLst>
</a:theme>
</file>

<file path=ppt/theme/theme4.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0EB5AE0B-6F44-4843-8A99-4757AC9149F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V Strategy">
  <a:themeElements>
    <a:clrScheme name="WV Charcoal">
      <a:dk1>
        <a:srgbClr val="000000"/>
      </a:dk1>
      <a:lt1>
        <a:srgbClr val="FFFFFF"/>
      </a:lt1>
      <a:dk2>
        <a:srgbClr val="1F497D"/>
      </a:dk2>
      <a:lt2>
        <a:srgbClr val="CBC4BC"/>
      </a:lt2>
      <a:accent1>
        <a:srgbClr val="006662"/>
      </a:accent1>
      <a:accent2>
        <a:srgbClr val="FED35F"/>
      </a:accent2>
      <a:accent3>
        <a:srgbClr val="46BC96"/>
      </a:accent3>
      <a:accent4>
        <a:srgbClr val="9055A2"/>
      </a:accent4>
      <a:accent5>
        <a:srgbClr val="00ACCB"/>
      </a:accent5>
      <a:accent6>
        <a:srgbClr val="F37021"/>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V Strategy" id="{EEB595C8-4433-6F4E-8952-D8CA12A60BA0}" vid="{EAEBF884-031F-BF4F-AFB3-FE318527931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6450</TotalTime>
  <Words>4165</Words>
  <Application>Microsoft Macintosh PowerPoint</Application>
  <PresentationFormat>Widescreen</PresentationFormat>
  <Paragraphs>512</Paragraphs>
  <Slides>42</Slides>
  <Notes>30</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42</vt:i4>
      </vt:variant>
    </vt:vector>
  </HeadingPairs>
  <TitlesOfParts>
    <vt:vector size="66" baseType="lpstr">
      <vt:lpstr>Arial</vt:lpstr>
      <vt:lpstr>Arial Narrow</vt:lpstr>
      <vt:lpstr>Calibri</vt:lpstr>
      <vt:lpstr>Calibri Light</vt:lpstr>
      <vt:lpstr>Franklin Gothic Book</vt:lpstr>
      <vt:lpstr>Futura LT Bold</vt:lpstr>
      <vt:lpstr>Gill Sans</vt:lpstr>
      <vt:lpstr>Gill Sans Infant Std</vt:lpstr>
      <vt:lpstr>Gill Sans MT</vt:lpstr>
      <vt:lpstr>Gill Sans Nova ExtraBold</vt:lpstr>
      <vt:lpstr>Gill Sans Nova Light</vt:lpstr>
      <vt:lpstr>Gill Sans Nova Medium</vt:lpstr>
      <vt:lpstr>Montserrat</vt:lpstr>
      <vt:lpstr>Open Sans</vt:lpstr>
      <vt:lpstr>Roboto Condensed</vt:lpstr>
      <vt:lpstr>Source Sans Pro</vt:lpstr>
      <vt:lpstr>Source Sans Pro Semibold</vt:lpstr>
      <vt:lpstr>Wingdings</vt:lpstr>
      <vt:lpstr>Office Theme</vt:lpstr>
      <vt:lpstr>Branded Image Slides</vt:lpstr>
      <vt:lpstr>2_Light Background</vt:lpstr>
      <vt:lpstr>Light Background</vt:lpstr>
      <vt:lpstr>1_Office Theme</vt:lpstr>
      <vt:lpstr>WV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PROFILE OF PUBLIC SECTOR HEALTH  FACILITIES IN PAKISTAN</vt:lpstr>
      <vt:lpstr>Study Objective</vt:lpstr>
      <vt:lpstr>WASH and IPC Services Benchmark _ HCF in Pakistan </vt:lpstr>
      <vt:lpstr>JOURNEY OF WASH &amp; IPC IN PAKISTAN </vt:lpstr>
      <vt:lpstr>PowerPoint Presentation</vt:lpstr>
      <vt:lpstr>PowerPoint Presentation</vt:lpstr>
      <vt:lpstr>PowerPoint Presentation</vt:lpstr>
      <vt:lpstr>PowerPoint Presentation</vt:lpstr>
      <vt:lpstr>Objective:  Rapidly improve health care facility WASH services in 5 countries during the COVID-19 pandemic </vt:lpstr>
      <vt:lpstr>Phase I: Improving HCF Infection Prevention Readiness</vt:lpstr>
      <vt:lpstr>HCF-wide Infection Prevention Readiness Scoring System</vt:lpstr>
      <vt:lpstr>Phase II: Strengthen Partner Capacity to Establish and Sustain an Infection Prevention Quality Improvement (QI) system:   Hubs and Spokes Model with virtual learning</vt:lpstr>
      <vt:lpstr>Phase II: Methods to Monitor and Evaluate Progress</vt:lpstr>
      <vt:lpstr>Digital Data Management Activity</vt:lpstr>
      <vt:lpstr>Data Dashboards</vt:lpstr>
      <vt:lpstr>Data for action</vt:lpstr>
      <vt:lpstr>Impact on sepsis related to pregnancy </vt:lpstr>
      <vt:lpstr>Improved Availability of Basic WASH Services in Supported Health Facilities (baseline to endline) (n=152)</vt:lpstr>
      <vt:lpstr>Health facilities IPC readiness scores improved by an average of 22 points across all five countries</vt:lpstr>
      <vt:lpstr>Recommendations for scaling up data for action</vt:lpstr>
      <vt:lpstr>Acknowledgements </vt:lpstr>
      <vt:lpstr>Speaker 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Syed Abbas Ali</dc:creator>
  <cp:lastModifiedBy>Denny, Lindsay</cp:lastModifiedBy>
  <cp:revision>70</cp:revision>
  <dcterms:created xsi:type="dcterms:W3CDTF">2022-05-23T03:29:16Z</dcterms:created>
  <dcterms:modified xsi:type="dcterms:W3CDTF">2022-06-22T12:35:49Z</dcterms:modified>
</cp:coreProperties>
</file>