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Lst>
  <p:notesMasterIdLst>
    <p:notesMasterId r:id="rId42"/>
  </p:notesMasterIdLst>
  <p:sldIdLst>
    <p:sldId id="423" r:id="rId4"/>
    <p:sldId id="3459" r:id="rId5"/>
    <p:sldId id="310" r:id="rId6"/>
    <p:sldId id="424" r:id="rId7"/>
    <p:sldId id="311" r:id="rId8"/>
    <p:sldId id="314" r:id="rId9"/>
    <p:sldId id="3462" r:id="rId10"/>
    <p:sldId id="413" r:id="rId11"/>
    <p:sldId id="395" r:id="rId12"/>
    <p:sldId id="459" r:id="rId13"/>
    <p:sldId id="462" r:id="rId14"/>
    <p:sldId id="349" r:id="rId15"/>
    <p:sldId id="456" r:id="rId16"/>
    <p:sldId id="429" r:id="rId17"/>
    <p:sldId id="427" r:id="rId18"/>
    <p:sldId id="324" r:id="rId19"/>
    <p:sldId id="463" r:id="rId20"/>
    <p:sldId id="468" r:id="rId21"/>
    <p:sldId id="465" r:id="rId22"/>
    <p:sldId id="466" r:id="rId23"/>
    <p:sldId id="472" r:id="rId24"/>
    <p:sldId id="471" r:id="rId25"/>
    <p:sldId id="464" r:id="rId26"/>
    <p:sldId id="473" r:id="rId27"/>
    <p:sldId id="461" r:id="rId28"/>
    <p:sldId id="475" r:id="rId29"/>
    <p:sldId id="262" r:id="rId30"/>
    <p:sldId id="263" r:id="rId31"/>
    <p:sldId id="264" r:id="rId32"/>
    <p:sldId id="256" r:id="rId33"/>
    <p:sldId id="257" r:id="rId34"/>
    <p:sldId id="258" r:id="rId35"/>
    <p:sldId id="259" r:id="rId36"/>
    <p:sldId id="260" r:id="rId37"/>
    <p:sldId id="261" r:id="rId38"/>
    <p:sldId id="3460" r:id="rId39"/>
    <p:sldId id="3464"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6"/>
  </p:normalViewPr>
  <p:slideViewPr>
    <p:cSldViewPr snapToGrid="0">
      <p:cViewPr varScale="1">
        <p:scale>
          <a:sx n="112" d="100"/>
          <a:sy n="112" d="100"/>
        </p:scale>
        <p:origin x="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B8D53-F457-2249-B6ED-3BF9788A97B2}" type="datetimeFigureOut">
              <a:rPr lang="en-US" smtClean="0"/>
              <a:t>9/23/22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BCA39-E27F-7347-8A28-1F317D4C6107}" type="slidenum">
              <a:rPr lang="en-US" smtClean="0"/>
              <a:t>‹#›</a:t>
            </a:fld>
            <a:endParaRPr lang="en-US"/>
          </a:p>
        </p:txBody>
      </p:sp>
    </p:spTree>
    <p:extLst>
      <p:ext uri="{BB962C8B-B14F-4D97-AF65-F5344CB8AC3E}">
        <p14:creationId xmlns:p14="http://schemas.microsoft.com/office/powerpoint/2010/main" val="333902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096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0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76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69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37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78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52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19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1A202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63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1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50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47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This webinar is a part of the WASH in HCF initiative. </a:t>
            </a:r>
          </a:p>
          <a:p>
            <a:pPr marL="0" lvl="0" indent="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Our goal is to expand the conversation, connecting the expertise and experience of our partners and colleagues to the members of the WASH and health community who have expressed interest in “moving to action” in WASH in HCF. We welcome all to participate these webinars, whether you’re a seasoned expert on WASH in HCF, or someone for whom this topic is brand new. </a:t>
            </a:r>
          </a:p>
          <a:p>
            <a:pPr marL="0" lvl="0" indent="0">
              <a:spcBef>
                <a:spcPts val="0"/>
              </a:spcBef>
              <a:spcAft>
                <a:spcPts val="0"/>
              </a:spcAft>
              <a:buNone/>
            </a:pPr>
            <a:br>
              <a:rPr lang="en-US" sz="1200" b="0" i="0" u="none" strike="noStrike" cap="none" dirty="0">
                <a:solidFill>
                  <a:schemeClr val="dk1"/>
                </a:solidFill>
                <a:effectLst/>
                <a:latin typeface="Calibri"/>
                <a:cs typeface="Calibri"/>
                <a:sym typeface="Calibri"/>
              </a:rPr>
            </a:br>
            <a:r>
              <a:rPr lang="en-US" sz="1200" b="0" i="0" u="none" strike="noStrike" cap="none" dirty="0">
                <a:solidFill>
                  <a:schemeClr val="dk1"/>
                </a:solidFill>
                <a:effectLst/>
                <a:latin typeface="Calibri"/>
                <a:cs typeface="Calibri"/>
                <a:sym typeface="Calibri"/>
              </a:rPr>
              <a:t>REMINDER WE HAVE SIMULTANEOUS INTERPRETATION</a:t>
            </a:r>
            <a:endParaRPr dirty="0"/>
          </a:p>
        </p:txBody>
      </p:sp>
      <p:sp>
        <p:nvSpPr>
          <p:cNvPr id="106" name="Google Shape;106;p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244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kern="1200" baseline="0" dirty="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68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047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471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175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03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957f99b1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957f99b1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957f99b1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957f99b1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92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862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709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Times New Roman" panose="02020603050405020304" pitchFamily="18" charset="0"/>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9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0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11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97A9-5D77-B051-F5FF-C8C4EF332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DBC18-DD4D-5621-FFFB-D3BFE58AE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33908-71EE-0424-FB1B-0DEE3154B5AB}"/>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5" name="Footer Placeholder 4">
            <a:extLst>
              <a:ext uri="{FF2B5EF4-FFF2-40B4-BE49-F238E27FC236}">
                <a16:creationId xmlns:a16="http://schemas.microsoft.com/office/drawing/2014/main" id="{E5D1BD31-195E-A8A1-E2AB-4EAC79E1B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2A451-97C2-5F24-05D8-9FF7178B7C6B}"/>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336801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4EE2-C0F9-022E-7E89-031B329FFD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998190-8054-BAE4-F9C4-5CF625C5B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23D30-D7A3-6D8C-A7C4-BC8BF734383E}"/>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5" name="Footer Placeholder 4">
            <a:extLst>
              <a:ext uri="{FF2B5EF4-FFF2-40B4-BE49-F238E27FC236}">
                <a16:creationId xmlns:a16="http://schemas.microsoft.com/office/drawing/2014/main" id="{CA7461F0-74FA-ACB1-825A-3DC803D2E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805E4-F179-C313-4550-4921AEFD2058}"/>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250721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FA625-7E2D-DC81-A886-65B409D35B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C5428C-815E-481C-9D48-C441BBDC2C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1E598-B4E6-2A58-7A9C-D35C0C7DE5A6}"/>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5" name="Footer Placeholder 4">
            <a:extLst>
              <a:ext uri="{FF2B5EF4-FFF2-40B4-BE49-F238E27FC236}">
                <a16:creationId xmlns:a16="http://schemas.microsoft.com/office/drawing/2014/main" id="{9A143337-047D-3194-6927-EB0027313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D4039-2684-7470-D1FE-05276AFC396B}"/>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628316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13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CH"/>
              <a:t>Mastertitelformat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p>
            <a:fld id="{B897E554-D4BA-FF4B-9CC3-821A090F23A9}" type="datetimeFigureOut">
              <a:rPr lang="de-DE" smtClean="0"/>
              <a:t>23.09.22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135579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B897E554-D4BA-FF4B-9CC3-821A090F23A9}" type="datetimeFigureOut">
              <a:rPr lang="de-DE" smtClean="0"/>
              <a:t>23.09.22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324592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fld id="{B897E554-D4BA-FF4B-9CC3-821A090F23A9}" type="datetimeFigureOut">
              <a:rPr lang="de-DE" smtClean="0"/>
              <a:t>23.09.22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1475718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p:txBody>
          <a:bodyPr/>
          <a:lstStyle/>
          <a:p>
            <a:fld id="{B897E554-D4BA-FF4B-9CC3-821A090F23A9}" type="datetimeFigureOut">
              <a:rPr lang="de-DE" smtClean="0"/>
              <a:t>23.09.22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363884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p:txBody>
          <a:bodyPr/>
          <a:lstStyle/>
          <a:p>
            <a:fld id="{B897E554-D4BA-FF4B-9CC3-821A090F23A9}" type="datetimeFigureOut">
              <a:rPr lang="de-DE" smtClean="0"/>
              <a:t>23.09.22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31561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2"/>
          <p:cNvSpPr>
            <a:spLocks noGrp="1"/>
          </p:cNvSpPr>
          <p:nvPr>
            <p:ph type="dt" sz="half" idx="10"/>
          </p:nvPr>
        </p:nvSpPr>
        <p:spPr/>
        <p:txBody>
          <a:bodyPr/>
          <a:lstStyle/>
          <a:p>
            <a:fld id="{B897E554-D4BA-FF4B-9CC3-821A090F23A9}" type="datetimeFigureOut">
              <a:rPr lang="de-DE" smtClean="0"/>
              <a:t>23.09.22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1018494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897E554-D4BA-FF4B-9CC3-821A090F23A9}" type="datetimeFigureOut">
              <a:rPr lang="de-DE" smtClean="0"/>
              <a:t>23.09.22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5473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D8DC-2D1A-FFC2-C0B5-C328B02DC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01FAF-9156-D199-1FFC-39C7B4A2E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24692-D52F-50F8-EB32-6A66FBA98834}"/>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5" name="Footer Placeholder 4">
            <a:extLst>
              <a:ext uri="{FF2B5EF4-FFF2-40B4-BE49-F238E27FC236}">
                <a16:creationId xmlns:a16="http://schemas.microsoft.com/office/drawing/2014/main" id="{B81F3D3A-1B03-C6B1-2FA7-CBA3D5833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48200-72EE-28E6-2450-13377BF6D653}"/>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3183687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B897E554-D4BA-FF4B-9CC3-821A090F23A9}" type="datetimeFigureOut">
              <a:rPr lang="de-DE" smtClean="0"/>
              <a:t>23.09.22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88492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B897E554-D4BA-FF4B-9CC3-821A090F23A9}" type="datetimeFigureOut">
              <a:rPr lang="de-DE" smtClean="0"/>
              <a:t>23.09.22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322438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B897E554-D4BA-FF4B-9CC3-821A090F23A9}" type="datetimeFigureOut">
              <a:rPr lang="de-DE" smtClean="0"/>
              <a:t>23.09.22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3473035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B897E554-D4BA-FF4B-9CC3-821A090F23A9}" type="datetimeFigureOut">
              <a:rPr lang="de-DE" smtClean="0"/>
              <a:t>23.09.22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E97B7F-2B56-6842-9F1E-B01E783AEEC0}" type="slidenum">
              <a:rPr lang="de-DE" smtClean="0"/>
              <a:t>‹#›</a:t>
            </a:fld>
            <a:endParaRPr lang="de-DE"/>
          </a:p>
        </p:txBody>
      </p:sp>
    </p:spTree>
    <p:extLst>
      <p:ext uri="{BB962C8B-B14F-4D97-AF65-F5344CB8AC3E}">
        <p14:creationId xmlns:p14="http://schemas.microsoft.com/office/powerpoint/2010/main" val="1920002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35A4-0433-2A4A-B058-BEC6586AC8C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KE"/>
          </a:p>
        </p:txBody>
      </p:sp>
      <p:sp>
        <p:nvSpPr>
          <p:cNvPr id="3" name="Subtitle 2">
            <a:extLst>
              <a:ext uri="{FF2B5EF4-FFF2-40B4-BE49-F238E27FC236}">
                <a16:creationId xmlns:a16="http://schemas.microsoft.com/office/drawing/2014/main" id="{B31FD098-C2BA-4041-A2DE-1DD1BA3CE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KE"/>
          </a:p>
        </p:txBody>
      </p:sp>
      <p:sp>
        <p:nvSpPr>
          <p:cNvPr id="4" name="Date Placeholder 3">
            <a:extLst>
              <a:ext uri="{FF2B5EF4-FFF2-40B4-BE49-F238E27FC236}">
                <a16:creationId xmlns:a16="http://schemas.microsoft.com/office/drawing/2014/main" id="{1DCCC2AD-2E25-F74B-8E94-3A2792DFC802}"/>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5" name="Footer Placeholder 4">
            <a:extLst>
              <a:ext uri="{FF2B5EF4-FFF2-40B4-BE49-F238E27FC236}">
                <a16:creationId xmlns:a16="http://schemas.microsoft.com/office/drawing/2014/main" id="{DCD477DB-43E5-124A-9767-1CC2DB9C1C1A}"/>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2F408D0-BE33-7149-AC49-9310713A281E}"/>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3399348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3326-0407-BB4F-876F-415137436032}"/>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7D7E3301-6D41-8048-92C2-980D6D6FC8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A84CE517-416F-BB4A-91F6-FA1E26D63215}"/>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5" name="Footer Placeholder 4">
            <a:extLst>
              <a:ext uri="{FF2B5EF4-FFF2-40B4-BE49-F238E27FC236}">
                <a16:creationId xmlns:a16="http://schemas.microsoft.com/office/drawing/2014/main" id="{6521C615-05ED-1549-99A0-8E40C18CD68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57AA0E2-9898-1247-8E88-589E11431951}"/>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2169317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B3C1-E413-9241-B6A3-B56B3B7685A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KE"/>
          </a:p>
        </p:txBody>
      </p:sp>
      <p:sp>
        <p:nvSpPr>
          <p:cNvPr id="3" name="Text Placeholder 2">
            <a:extLst>
              <a:ext uri="{FF2B5EF4-FFF2-40B4-BE49-F238E27FC236}">
                <a16:creationId xmlns:a16="http://schemas.microsoft.com/office/drawing/2014/main" id="{A620E5F2-0E2B-0E47-8B38-FD933D3DE4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050B5A-7D87-354F-960B-4ADDDB3309F9}"/>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5" name="Footer Placeholder 4">
            <a:extLst>
              <a:ext uri="{FF2B5EF4-FFF2-40B4-BE49-F238E27FC236}">
                <a16:creationId xmlns:a16="http://schemas.microsoft.com/office/drawing/2014/main" id="{833E2A80-7E3B-5440-BD5F-438569685D21}"/>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F827E9F5-51EA-EA4B-B112-B8DC31C2347B}"/>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350971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AC65-52C0-634F-8BC1-C034C79B465B}"/>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88DF67AC-7DD3-FF4B-86AC-636DEF749A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Content Placeholder 3">
            <a:extLst>
              <a:ext uri="{FF2B5EF4-FFF2-40B4-BE49-F238E27FC236}">
                <a16:creationId xmlns:a16="http://schemas.microsoft.com/office/drawing/2014/main" id="{CDD81DD1-E371-DF41-995E-9D287968C85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Date Placeholder 4">
            <a:extLst>
              <a:ext uri="{FF2B5EF4-FFF2-40B4-BE49-F238E27FC236}">
                <a16:creationId xmlns:a16="http://schemas.microsoft.com/office/drawing/2014/main" id="{2F257ECF-D5F1-004C-ABC2-67B07B10D270}"/>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6" name="Footer Placeholder 5">
            <a:extLst>
              <a:ext uri="{FF2B5EF4-FFF2-40B4-BE49-F238E27FC236}">
                <a16:creationId xmlns:a16="http://schemas.microsoft.com/office/drawing/2014/main" id="{E690540D-38A7-C54E-B0B3-81C8F809340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7CB399B-9406-D942-830A-6E378105853E}"/>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2580696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E598-0A39-2A43-AEA2-47D9B0156F1F}"/>
              </a:ext>
            </a:extLst>
          </p:cNvPr>
          <p:cNvSpPr>
            <a:spLocks noGrp="1"/>
          </p:cNvSpPr>
          <p:nvPr>
            <p:ph type="title"/>
          </p:nvPr>
        </p:nvSpPr>
        <p:spPr>
          <a:xfrm>
            <a:off x="839788" y="365125"/>
            <a:ext cx="10515600" cy="1325563"/>
          </a:xfrm>
        </p:spPr>
        <p:txBody>
          <a:bodyPr/>
          <a:lstStyle/>
          <a:p>
            <a:r>
              <a:rPr lang="en-GB"/>
              <a:t>Click to edit Master title style</a:t>
            </a:r>
            <a:endParaRPr lang="en-KE"/>
          </a:p>
        </p:txBody>
      </p:sp>
      <p:sp>
        <p:nvSpPr>
          <p:cNvPr id="3" name="Text Placeholder 2">
            <a:extLst>
              <a:ext uri="{FF2B5EF4-FFF2-40B4-BE49-F238E27FC236}">
                <a16:creationId xmlns:a16="http://schemas.microsoft.com/office/drawing/2014/main" id="{22C6D397-AF08-9C41-892A-C79045FAA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7A8CFB-CBCD-734A-8728-E46254C15F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6CA8461A-428C-334F-AC26-543CB7AC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97C4FB-6BB4-C143-AE1D-A0065932E4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FC4F2E19-B135-154A-BA37-84D571E9912F}"/>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8" name="Footer Placeholder 7">
            <a:extLst>
              <a:ext uri="{FF2B5EF4-FFF2-40B4-BE49-F238E27FC236}">
                <a16:creationId xmlns:a16="http://schemas.microsoft.com/office/drawing/2014/main" id="{7F56AFE8-0A53-4A4F-8BDA-7EA8AE8205ED}"/>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63B88DAE-EB22-2E4C-8964-36AE2C659A89}"/>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1582983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774-BBAD-3540-9C2C-BE64806FB9BF}"/>
              </a:ext>
            </a:extLst>
          </p:cNvPr>
          <p:cNvSpPr>
            <a:spLocks noGrp="1"/>
          </p:cNvSpPr>
          <p:nvPr>
            <p:ph type="title"/>
          </p:nvPr>
        </p:nvSpPr>
        <p:spPr/>
        <p:txBody>
          <a:bodyPr/>
          <a:lstStyle/>
          <a:p>
            <a:r>
              <a:rPr lang="en-GB"/>
              <a:t>Click to edit Master title style</a:t>
            </a:r>
            <a:endParaRPr lang="en-KE"/>
          </a:p>
        </p:txBody>
      </p:sp>
      <p:sp>
        <p:nvSpPr>
          <p:cNvPr id="3" name="Date Placeholder 2">
            <a:extLst>
              <a:ext uri="{FF2B5EF4-FFF2-40B4-BE49-F238E27FC236}">
                <a16:creationId xmlns:a16="http://schemas.microsoft.com/office/drawing/2014/main" id="{883A0D12-7282-EE49-837F-D356146B5BA2}"/>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4" name="Footer Placeholder 3">
            <a:extLst>
              <a:ext uri="{FF2B5EF4-FFF2-40B4-BE49-F238E27FC236}">
                <a16:creationId xmlns:a16="http://schemas.microsoft.com/office/drawing/2014/main" id="{5232CA1B-D9D6-9A4D-B2AC-8FA0D2317844}"/>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0F4454BD-B46E-614D-BAD9-14D6882B805E}"/>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259671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1D2D-547C-89CC-6B95-45E5DC6BB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54F540-B7B5-32E7-79E0-F8E73DE31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96912-6231-2188-D281-DBF1214CD6BA}"/>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5" name="Footer Placeholder 4">
            <a:extLst>
              <a:ext uri="{FF2B5EF4-FFF2-40B4-BE49-F238E27FC236}">
                <a16:creationId xmlns:a16="http://schemas.microsoft.com/office/drawing/2014/main" id="{C296BED5-91EE-F7FD-DC83-1895B2589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09B84-40AD-C600-9CA7-0969B4A67546}"/>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1251645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230A3-DFCA-EF4C-BE24-ED7D3DD5E445}"/>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3" name="Footer Placeholder 2">
            <a:extLst>
              <a:ext uri="{FF2B5EF4-FFF2-40B4-BE49-F238E27FC236}">
                <a16:creationId xmlns:a16="http://schemas.microsoft.com/office/drawing/2014/main" id="{F239CDE4-DE50-C140-8247-A7A8A1812180}"/>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A6BEE4D4-D6FB-B94F-A075-457D8D7A54FC}"/>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2737164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C6D1-AC0C-334D-A90B-55DEC5B815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E"/>
          </a:p>
        </p:txBody>
      </p:sp>
      <p:sp>
        <p:nvSpPr>
          <p:cNvPr id="3" name="Content Placeholder 2">
            <a:extLst>
              <a:ext uri="{FF2B5EF4-FFF2-40B4-BE49-F238E27FC236}">
                <a16:creationId xmlns:a16="http://schemas.microsoft.com/office/drawing/2014/main" id="{4FD970D1-0579-3F4A-A98F-1B34290F6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64F7BDE2-197B-DE4B-BFD4-826A0C7D0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2D66E1-21F8-3440-B216-D3CA10FCC84E}"/>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6" name="Footer Placeholder 5">
            <a:extLst>
              <a:ext uri="{FF2B5EF4-FFF2-40B4-BE49-F238E27FC236}">
                <a16:creationId xmlns:a16="http://schemas.microsoft.com/office/drawing/2014/main" id="{B8FC68FA-2807-D543-A03A-270A7F60519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72EFDAA1-6E72-9348-81B5-C1C48DC3B1F2}"/>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4003868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0433-799F-0241-81EC-2321F4E4CF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E"/>
          </a:p>
        </p:txBody>
      </p:sp>
      <p:sp>
        <p:nvSpPr>
          <p:cNvPr id="3" name="Picture Placeholder 2">
            <a:extLst>
              <a:ext uri="{FF2B5EF4-FFF2-40B4-BE49-F238E27FC236}">
                <a16:creationId xmlns:a16="http://schemas.microsoft.com/office/drawing/2014/main" id="{F5CA3A99-B03A-ED43-A14B-E3BAFC2090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3C99240A-EEE1-CC44-884D-DE36AFFF9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023F3B-5F7A-AD4D-862D-0CFDEE0C6D59}"/>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6" name="Footer Placeholder 5">
            <a:extLst>
              <a:ext uri="{FF2B5EF4-FFF2-40B4-BE49-F238E27FC236}">
                <a16:creationId xmlns:a16="http://schemas.microsoft.com/office/drawing/2014/main" id="{CCC7C5A4-F031-944A-AA27-A37A0184B22C}"/>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3B201493-CEC6-1E47-9416-6C43FD75004D}"/>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255337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ACAD-DA8C-DC43-AEB8-92DE99B79711}"/>
              </a:ext>
            </a:extLst>
          </p:cNvPr>
          <p:cNvSpPr>
            <a:spLocks noGrp="1"/>
          </p:cNvSpPr>
          <p:nvPr>
            <p:ph type="title"/>
          </p:nvPr>
        </p:nvSpPr>
        <p:spPr/>
        <p:txBody>
          <a:bodyPr/>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B821E21B-EE37-E44C-B205-7B6C1480C1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5B6C3F8B-D17D-9944-ACA2-92D9C9CA28C9}"/>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5" name="Footer Placeholder 4">
            <a:extLst>
              <a:ext uri="{FF2B5EF4-FFF2-40B4-BE49-F238E27FC236}">
                <a16:creationId xmlns:a16="http://schemas.microsoft.com/office/drawing/2014/main" id="{71203E2B-9C07-2243-B05E-A3F7EE1BCF57}"/>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93DF05D-9590-D449-8C40-B14BD1028E80}"/>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1360792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3AC37-B2B4-BB43-A322-806DF33648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10688E2A-67D5-BB4D-8E95-7C7893C09D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F0F8D4DF-2C61-3B44-8C32-4150C9CD31BF}"/>
              </a:ext>
            </a:extLst>
          </p:cNvPr>
          <p:cNvSpPr>
            <a:spLocks noGrp="1"/>
          </p:cNvSpPr>
          <p:nvPr>
            <p:ph type="dt" sz="half" idx="10"/>
          </p:nvPr>
        </p:nvSpPr>
        <p:spPr/>
        <p:txBody>
          <a:bodyPr/>
          <a:lstStyle/>
          <a:p>
            <a:fld id="{2DCACF7F-4582-0042-8B89-5130C75322AC}" type="datetimeFigureOut">
              <a:rPr lang="en-KE" smtClean="0"/>
              <a:t>9/23/22</a:t>
            </a:fld>
            <a:endParaRPr lang="en-KE"/>
          </a:p>
        </p:txBody>
      </p:sp>
      <p:sp>
        <p:nvSpPr>
          <p:cNvPr id="5" name="Footer Placeholder 4">
            <a:extLst>
              <a:ext uri="{FF2B5EF4-FFF2-40B4-BE49-F238E27FC236}">
                <a16:creationId xmlns:a16="http://schemas.microsoft.com/office/drawing/2014/main" id="{502A3CDC-06E2-C348-85F2-267F08C0EBF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AA772B93-70E4-8E4C-96C3-D704E491C844}"/>
              </a:ext>
            </a:extLst>
          </p:cNvPr>
          <p:cNvSpPr>
            <a:spLocks noGrp="1"/>
          </p:cNvSpPr>
          <p:nvPr>
            <p:ph type="sldNum" sz="quarter" idx="12"/>
          </p:nvPr>
        </p:nvSpPr>
        <p:spPr/>
        <p:txBody>
          <a:bodyPr/>
          <a:lstStyle/>
          <a:p>
            <a:fld id="{E13898BE-C0CA-504E-BBD9-8A5444675426}" type="slidenum">
              <a:rPr lang="en-KE" smtClean="0"/>
              <a:t>‹#›</a:t>
            </a:fld>
            <a:endParaRPr lang="en-KE"/>
          </a:p>
        </p:txBody>
      </p:sp>
    </p:spTree>
    <p:extLst>
      <p:ext uri="{BB962C8B-B14F-4D97-AF65-F5344CB8AC3E}">
        <p14:creationId xmlns:p14="http://schemas.microsoft.com/office/powerpoint/2010/main" val="192523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679C-7B3A-E28E-4EAB-A0AD3431B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A03AB-3A5B-70CC-A016-006C40490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BC06-CA6B-DE62-F395-01E527BD58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92861-BA1E-0222-49F9-29A034293678}"/>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6" name="Footer Placeholder 5">
            <a:extLst>
              <a:ext uri="{FF2B5EF4-FFF2-40B4-BE49-F238E27FC236}">
                <a16:creationId xmlns:a16="http://schemas.microsoft.com/office/drawing/2014/main" id="{FA8256A8-497F-BFE9-ED0F-BE9276F10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4BDD6-4020-C158-82D2-A97C1720AB00}"/>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158487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5409-EBBD-4759-2621-B36B68F65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860BD7-5DBE-0305-E755-72F2094CB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394E-7507-EB21-6478-1E6C9BAC20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0DB823-D31B-92D2-91E3-810707BD4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1C267-9820-73D1-8D63-E6DF843447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43F43-F2E3-BC43-EDB1-873B7AF6BCBA}"/>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8" name="Footer Placeholder 7">
            <a:extLst>
              <a:ext uri="{FF2B5EF4-FFF2-40B4-BE49-F238E27FC236}">
                <a16:creationId xmlns:a16="http://schemas.microsoft.com/office/drawing/2014/main" id="{A7802ABD-D5ED-C45D-80DA-01B575CA36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64310-4569-4C7A-00DA-002EA3D2D51B}"/>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150655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75C3-A1C2-2280-3718-3A16735131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B3277E-F1DD-CCB8-840D-8F8ABBC1D484}"/>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4" name="Footer Placeholder 3">
            <a:extLst>
              <a:ext uri="{FF2B5EF4-FFF2-40B4-BE49-F238E27FC236}">
                <a16:creationId xmlns:a16="http://schemas.microsoft.com/office/drawing/2014/main" id="{69ACBFA3-137A-648E-AABF-D96F44A725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A7670-B107-6ED3-DE25-BC81BB68F896}"/>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38194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E5013-F07E-A22F-A5DA-3DD52C9CE3B4}"/>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3" name="Footer Placeholder 2">
            <a:extLst>
              <a:ext uri="{FF2B5EF4-FFF2-40B4-BE49-F238E27FC236}">
                <a16:creationId xmlns:a16="http://schemas.microsoft.com/office/drawing/2014/main" id="{014AC303-F6FE-11C3-2C82-716B2E08A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DFC338-D82A-C685-45FA-4894EF942E17}"/>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97924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D955-9D0E-68CE-FF5D-0066D1D6D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683808-BA5B-C386-14ED-BA6BEF1AA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15DEF6-9834-16E7-D4FD-2879C2C5A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A1D4A-C36D-8BCE-B8DD-2C782AB12CD6}"/>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6" name="Footer Placeholder 5">
            <a:extLst>
              <a:ext uri="{FF2B5EF4-FFF2-40B4-BE49-F238E27FC236}">
                <a16:creationId xmlns:a16="http://schemas.microsoft.com/office/drawing/2014/main" id="{6D03F794-7168-E300-2F13-AF745D5C9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26C3E-9DF9-27D9-0100-0C1155F3B834}"/>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401272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A00-BE2F-B0A7-3979-28148F8D1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62FC6B-A70B-DB01-3092-DE4E40D3D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81C804-CFC2-755E-E470-BF3C5CCF1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74D5C-6F3B-AA6A-8D43-D7F85CF5628B}"/>
              </a:ext>
            </a:extLst>
          </p:cNvPr>
          <p:cNvSpPr>
            <a:spLocks noGrp="1"/>
          </p:cNvSpPr>
          <p:nvPr>
            <p:ph type="dt" sz="half" idx="10"/>
          </p:nvPr>
        </p:nvSpPr>
        <p:spPr/>
        <p:txBody>
          <a:bodyPr/>
          <a:lstStyle/>
          <a:p>
            <a:fld id="{43D3AE9B-FDEB-1E47-9189-FB010F1E7A7B}" type="datetimeFigureOut">
              <a:rPr lang="en-US" smtClean="0"/>
              <a:t>9/23/22</a:t>
            </a:fld>
            <a:endParaRPr lang="en-US"/>
          </a:p>
        </p:txBody>
      </p:sp>
      <p:sp>
        <p:nvSpPr>
          <p:cNvPr id="6" name="Footer Placeholder 5">
            <a:extLst>
              <a:ext uri="{FF2B5EF4-FFF2-40B4-BE49-F238E27FC236}">
                <a16:creationId xmlns:a16="http://schemas.microsoft.com/office/drawing/2014/main" id="{54B8E973-8D72-C385-5111-C60B61AC3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15AEF-AA98-8206-FE62-E7863D5E78BB}"/>
              </a:ext>
            </a:extLst>
          </p:cNvPr>
          <p:cNvSpPr>
            <a:spLocks noGrp="1"/>
          </p:cNvSpPr>
          <p:nvPr>
            <p:ph type="sldNum" sz="quarter" idx="12"/>
          </p:nvPr>
        </p:nvSpPr>
        <p:spPr/>
        <p:txBody>
          <a:bodyPr/>
          <a:lstStyle/>
          <a:p>
            <a:fld id="{CC03BAF8-2FA3-1346-91FE-B7FD2D2E19B0}" type="slidenum">
              <a:rPr lang="en-US" smtClean="0"/>
              <a:t>‹#›</a:t>
            </a:fld>
            <a:endParaRPr lang="en-US"/>
          </a:p>
        </p:txBody>
      </p:sp>
    </p:spTree>
    <p:extLst>
      <p:ext uri="{BB962C8B-B14F-4D97-AF65-F5344CB8AC3E}">
        <p14:creationId xmlns:p14="http://schemas.microsoft.com/office/powerpoint/2010/main" val="91434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75C07-5D50-5A4F-9CB5-ABAB23235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9AFA5A-4060-0C40-4F78-7200AC0AF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2EE66-4A58-2D04-FD59-E0B1E659D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3AE9B-FDEB-1E47-9189-FB010F1E7A7B}" type="datetimeFigureOut">
              <a:rPr lang="en-US" smtClean="0"/>
              <a:t>9/23/22</a:t>
            </a:fld>
            <a:endParaRPr lang="en-US"/>
          </a:p>
        </p:txBody>
      </p:sp>
      <p:sp>
        <p:nvSpPr>
          <p:cNvPr id="5" name="Footer Placeholder 4">
            <a:extLst>
              <a:ext uri="{FF2B5EF4-FFF2-40B4-BE49-F238E27FC236}">
                <a16:creationId xmlns:a16="http://schemas.microsoft.com/office/drawing/2014/main" id="{97A7AD5D-574A-3AF9-0450-17493897D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FBB96F-220A-E964-B3C2-41CC2E6387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3BAF8-2FA3-1346-91FE-B7FD2D2E19B0}" type="slidenum">
              <a:rPr lang="en-US" smtClean="0"/>
              <a:t>‹#›</a:t>
            </a:fld>
            <a:endParaRPr lang="en-US"/>
          </a:p>
        </p:txBody>
      </p:sp>
    </p:spTree>
    <p:extLst>
      <p:ext uri="{BB962C8B-B14F-4D97-AF65-F5344CB8AC3E}">
        <p14:creationId xmlns:p14="http://schemas.microsoft.com/office/powerpoint/2010/main" val="3964340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CH"/>
              <a:t>Mastertitelformat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7E554-D4BA-FF4B-9CC3-821A090F23A9}" type="datetimeFigureOut">
              <a:rPr lang="de-DE" smtClean="0"/>
              <a:t>23.09.22</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97B7F-2B56-6842-9F1E-B01E783AEEC0}" type="slidenum">
              <a:rPr lang="de-DE" smtClean="0"/>
              <a:t>‹#›</a:t>
            </a:fld>
            <a:endParaRPr lang="de-DE"/>
          </a:p>
        </p:txBody>
      </p:sp>
    </p:spTree>
    <p:extLst>
      <p:ext uri="{BB962C8B-B14F-4D97-AF65-F5344CB8AC3E}">
        <p14:creationId xmlns:p14="http://schemas.microsoft.com/office/powerpoint/2010/main" val="28109927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A32F8-9A56-5143-9841-50BA3601B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KE"/>
          </a:p>
        </p:txBody>
      </p:sp>
      <p:sp>
        <p:nvSpPr>
          <p:cNvPr id="3" name="Text Placeholder 2">
            <a:extLst>
              <a:ext uri="{FF2B5EF4-FFF2-40B4-BE49-F238E27FC236}">
                <a16:creationId xmlns:a16="http://schemas.microsoft.com/office/drawing/2014/main" id="{12C38C34-4E67-FC40-98C1-C8384034A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231D94E1-01CC-3B4C-B0EF-B736E374D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ACF7F-4582-0042-8B89-5130C75322AC}" type="datetimeFigureOut">
              <a:rPr lang="en-KE" smtClean="0"/>
              <a:t>9/23/22</a:t>
            </a:fld>
            <a:endParaRPr lang="en-KE"/>
          </a:p>
        </p:txBody>
      </p:sp>
      <p:sp>
        <p:nvSpPr>
          <p:cNvPr id="5" name="Footer Placeholder 4">
            <a:extLst>
              <a:ext uri="{FF2B5EF4-FFF2-40B4-BE49-F238E27FC236}">
                <a16:creationId xmlns:a16="http://schemas.microsoft.com/office/drawing/2014/main" id="{C03D2393-2631-244E-89D4-4501962A7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65DB3A4E-7696-EB40-BFE6-846480373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98BE-C0CA-504E-BBD9-8A5444675426}" type="slidenum">
              <a:rPr lang="en-KE" smtClean="0"/>
              <a:t>‹#›</a:t>
            </a:fld>
            <a:endParaRPr lang="en-KE"/>
          </a:p>
        </p:txBody>
      </p:sp>
    </p:spTree>
    <p:extLst>
      <p:ext uri="{BB962C8B-B14F-4D97-AF65-F5344CB8AC3E}">
        <p14:creationId xmlns:p14="http://schemas.microsoft.com/office/powerpoint/2010/main" val="39151637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wash)/health-care-facilities/wash-in-health-care-facilitie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https://www.cdc.gov/healthywater/global/healthcare-facilities/overview.html" TargetMode="External"/><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0.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en.wikipedia.org/wiki/Built_environment"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content.iospress.com/articles/work/wor2374#ref032"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8.jpeg"/><Relationship Id="rId7" Type="http://schemas.openxmlformats.org/officeDocument/2006/relationships/image" Target="../media/image22.jpeg"/><Relationship Id="rId2" Type="http://schemas.openxmlformats.org/officeDocument/2006/relationships/image" Target="../media/image37.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6.jpeg"/><Relationship Id="rId7" Type="http://schemas.openxmlformats.org/officeDocument/2006/relationships/image" Target="../media/image22.jpeg"/><Relationship Id="rId2" Type="http://schemas.openxmlformats.org/officeDocument/2006/relationships/image" Target="../media/image45.jpe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4.xml"/><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hospitals/en/"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hyperlink" Target="https://www.britannica.com/science/hospital" TargetMode="Externa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72C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096F-82E1-5FE2-083A-78B3B3151EC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13E59A3-3144-F0AF-EACE-1C531FBAC67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DC3D6EC-74A1-DCBE-2821-DCA10B9377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 y="0"/>
            <a:ext cx="10637520" cy="6883101"/>
          </a:xfrm>
          <a:prstGeom prst="rect">
            <a:avLst/>
          </a:prstGeom>
        </p:spPr>
      </p:pic>
    </p:spTree>
    <p:extLst>
      <p:ext uri="{BB962C8B-B14F-4D97-AF65-F5344CB8AC3E}">
        <p14:creationId xmlns:p14="http://schemas.microsoft.com/office/powerpoint/2010/main" val="254666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35F65C-3CF9-CE7F-0845-23320871A809}"/>
              </a:ext>
            </a:extLst>
          </p:cNvPr>
          <p:cNvSpPr txBox="1"/>
          <p:nvPr/>
        </p:nvSpPr>
        <p:spPr>
          <a:xfrm>
            <a:off x="1041784" y="2107680"/>
            <a:ext cx="10375516"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It refers to the provision of water, sanitation, healthcare waste management, hygiene and environmental cleaning infrastructure, and services across all parts of a healthcare facility.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600" b="0" i="1" u="none" strike="noStrike" kern="1200" cap="none" spc="0" normalizeH="0" baseline="0" noProof="0" dirty="0">
                <a:ln>
                  <a:noFill/>
                </a:ln>
                <a:solidFill>
                  <a:srgbClr val="0563C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Water Sanitation and Health (who.int</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C7F8F131-5B70-75A5-0F07-36D24CBFD858}"/>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1 – WASH in HCF: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Definition</a:t>
            </a:r>
          </a:p>
        </p:txBody>
      </p:sp>
      <p:pic>
        <p:nvPicPr>
          <p:cNvPr id="21" name="Picture 20">
            <a:extLst>
              <a:ext uri="{FF2B5EF4-FFF2-40B4-BE49-F238E27FC236}">
                <a16:creationId xmlns:a16="http://schemas.microsoft.com/office/drawing/2014/main" id="{E58C9F64-A3C9-59D5-2136-0AB9478C86BB}"/>
              </a:ext>
            </a:extLst>
          </p:cNvPr>
          <p:cNvPicPr>
            <a:picLocks noChangeAspect="1"/>
          </p:cNvPicPr>
          <p:nvPr/>
        </p:nvPicPr>
        <p:blipFill>
          <a:blip r:embed="rId4"/>
          <a:stretch>
            <a:fillRect/>
          </a:stretch>
        </p:blipFill>
        <p:spPr>
          <a:xfrm>
            <a:off x="10263881" y="6393348"/>
            <a:ext cx="1744111" cy="311449"/>
          </a:xfrm>
          <a:prstGeom prst="rect">
            <a:avLst/>
          </a:prstGeom>
        </p:spPr>
      </p:pic>
      <p:sp>
        <p:nvSpPr>
          <p:cNvPr id="25" name="TextBox 24">
            <a:extLst>
              <a:ext uri="{FF2B5EF4-FFF2-40B4-BE49-F238E27FC236}">
                <a16:creationId xmlns:a16="http://schemas.microsoft.com/office/drawing/2014/main" id="{7C2DE3C5-DE4F-7D5A-4FCE-7ED363F37F75}"/>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3</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WASH in HCF - definition</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7EC0AF0-C50A-7F14-943B-B6411F8A7CA3}"/>
              </a:ext>
            </a:extLst>
          </p:cNvPr>
          <p:cNvSpPr txBox="1"/>
          <p:nvPr/>
        </p:nvSpPr>
        <p:spPr>
          <a:xfrm>
            <a:off x="862459" y="168672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DEFINITION: </a:t>
            </a:r>
            <a:r>
              <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WASH in HCF</a:t>
            </a:r>
          </a:p>
        </p:txBody>
      </p:sp>
      <p:sp>
        <p:nvSpPr>
          <p:cNvPr id="29" name="TextBox 28">
            <a:extLst>
              <a:ext uri="{FF2B5EF4-FFF2-40B4-BE49-F238E27FC236}">
                <a16:creationId xmlns:a16="http://schemas.microsoft.com/office/drawing/2014/main" id="{E1C70CA9-FA39-3CB8-D11F-3BF86C1D1E0E}"/>
              </a:ext>
            </a:extLst>
          </p:cNvPr>
          <p:cNvSpPr txBox="1"/>
          <p:nvPr/>
        </p:nvSpPr>
        <p:spPr>
          <a:xfrm>
            <a:off x="862459" y="3626230"/>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WORDS:</a:t>
            </a:r>
          </a:p>
        </p:txBody>
      </p:sp>
      <p:sp>
        <p:nvSpPr>
          <p:cNvPr id="35" name="TextBox 34">
            <a:extLst>
              <a:ext uri="{FF2B5EF4-FFF2-40B4-BE49-F238E27FC236}">
                <a16:creationId xmlns:a16="http://schemas.microsoft.com/office/drawing/2014/main" id="{8C0B3BB5-C52F-2EE7-EC9A-F06A5906F05F}"/>
              </a:ext>
            </a:extLst>
          </p:cNvPr>
          <p:cNvSpPr txBox="1"/>
          <p:nvPr/>
        </p:nvSpPr>
        <p:spPr>
          <a:xfrm>
            <a:off x="1041784" y="4481329"/>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Improving health system strengthening and health security</a:t>
            </a:r>
          </a:p>
        </p:txBody>
      </p:sp>
      <p:sp>
        <p:nvSpPr>
          <p:cNvPr id="38" name="TextBox 37">
            <a:extLst>
              <a:ext uri="{FF2B5EF4-FFF2-40B4-BE49-F238E27FC236}">
                <a16:creationId xmlns:a16="http://schemas.microsoft.com/office/drawing/2014/main" id="{049D661B-3E66-13EA-A931-06C96F952EE7}"/>
              </a:ext>
            </a:extLst>
          </p:cNvPr>
          <p:cNvSpPr txBox="1"/>
          <p:nvPr/>
        </p:nvSpPr>
        <p:spPr>
          <a:xfrm>
            <a:off x="1041784" y="4102118"/>
            <a:ext cx="102785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Healthcare facility</a:t>
            </a:r>
          </a:p>
        </p:txBody>
      </p:sp>
      <p:sp>
        <p:nvSpPr>
          <p:cNvPr id="16" name="TextBox 15">
            <a:extLst>
              <a:ext uri="{FF2B5EF4-FFF2-40B4-BE49-F238E27FC236}">
                <a16:creationId xmlns:a16="http://schemas.microsoft.com/office/drawing/2014/main" id="{7E2EF74C-5CD4-9BBE-2A54-A12BA0025C90}"/>
              </a:ext>
            </a:extLst>
          </p:cNvPr>
          <p:cNvSpPr txBox="1"/>
          <p:nvPr/>
        </p:nvSpPr>
        <p:spPr>
          <a:xfrm>
            <a:off x="1037166" y="4852566"/>
            <a:ext cx="71670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Different levels of healthcare facilities have different WASH needs</a:t>
            </a:r>
          </a:p>
        </p:txBody>
      </p:sp>
      <p:pic>
        <p:nvPicPr>
          <p:cNvPr id="36" name="Picture 35">
            <a:extLst>
              <a:ext uri="{FF2B5EF4-FFF2-40B4-BE49-F238E27FC236}">
                <a16:creationId xmlns:a16="http://schemas.microsoft.com/office/drawing/2014/main" id="{9D2F80F6-BD3B-A52B-76E1-92F5AF390D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B317BC61-64DA-1935-83B2-270DBBAF5E7F}"/>
              </a:ext>
            </a:extLst>
          </p:cNvPr>
          <p:cNvSpPr txBox="1"/>
          <p:nvPr/>
        </p:nvSpPr>
        <p:spPr>
          <a:xfrm>
            <a:off x="1041784" y="2789951"/>
            <a:ext cx="10855690"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Infrastructure that supports water, sanitation, hygiene, healthcare waste management practices and helps prevent the spread of diseases within the healthcare facility and to the surrounding community. (</a:t>
            </a:r>
            <a:r>
              <a:rPr kumimoji="0" lang="en-GB" sz="1600" b="0" i="1" u="none" strike="noStrike" kern="1200" cap="none" spc="0" normalizeH="0" baseline="0" noProof="0" dirty="0">
                <a:ln>
                  <a:noFill/>
                </a:ln>
                <a:solidFill>
                  <a:srgbClr val="0563C1"/>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WASH in Healthcare Facilities | CDC</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EA9A0CA0-3B61-8E85-A1A9-5BCD4EB1AE73}"/>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0EFF0CC-FC8D-3637-DD92-F81D6F29EC94}"/>
              </a:ext>
            </a:extLst>
          </p:cNvPr>
          <p:cNvSpPr txBox="1"/>
          <p:nvPr/>
        </p:nvSpPr>
        <p:spPr>
          <a:xfrm>
            <a:off x="1041592" y="5237743"/>
            <a:ext cx="11556808"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Without appropriate WASH infrastructure &amp; services, patients, healthcare staff, communities are at increased risk of disease.</a:t>
            </a:r>
          </a:p>
        </p:txBody>
      </p:sp>
    </p:spTree>
    <p:extLst>
      <p:ext uri="{BB962C8B-B14F-4D97-AF65-F5344CB8AC3E}">
        <p14:creationId xmlns:p14="http://schemas.microsoft.com/office/powerpoint/2010/main" val="205068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4235FD-9679-F72F-60AE-FB4B050FD8B7}"/>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Table of contents</a:t>
            </a:r>
          </a:p>
        </p:txBody>
      </p:sp>
      <p:cxnSp>
        <p:nvCxnSpPr>
          <p:cNvPr id="4" name="Straight Connector 3">
            <a:extLst>
              <a:ext uri="{FF2B5EF4-FFF2-40B4-BE49-F238E27FC236}">
                <a16:creationId xmlns:a16="http://schemas.microsoft.com/office/drawing/2014/main" id="{C82456F6-74D5-954C-8856-662793C5231C}"/>
              </a:ext>
            </a:extLst>
          </p:cNvPr>
          <p:cNvCxnSpPr/>
          <p:nvPr/>
        </p:nvCxnSpPr>
        <p:spPr>
          <a:xfrm>
            <a:off x="965199" y="1409367"/>
            <a:ext cx="720437" cy="0"/>
          </a:xfrm>
          <a:prstGeom prst="line">
            <a:avLst/>
          </a:prstGeom>
          <a:ln w="114300">
            <a:solidFill>
              <a:srgbClr val="00B2E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8" name="TextBox 7">
            <a:extLst>
              <a:ext uri="{FF2B5EF4-FFF2-40B4-BE49-F238E27FC236}">
                <a16:creationId xmlns:a16="http://schemas.microsoft.com/office/drawing/2014/main" id="{146B724F-2E65-9342-EE9A-CFDE1C1CE97D}"/>
              </a:ext>
            </a:extLst>
          </p:cNvPr>
          <p:cNvSpPr txBox="1"/>
          <p:nvPr/>
        </p:nvSpPr>
        <p:spPr>
          <a:xfrm>
            <a:off x="862459" y="1674026"/>
            <a:ext cx="9057918" cy="366254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HEALTHCARE INFRASTRUCTURE &amp; WASH in HCF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Healthcare Infrastructure 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WASH in HCF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HOSPITAL PLANNING &amp; STRATEGIC PLANNING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Strategic Planning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Hospital Planning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3.   HOSPITAL BUILD ENVIRONMENT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Requirements &amp; considerations</a:t>
            </a:r>
            <a:br>
              <a:rPr kumimoji="0" lang="en-US" sz="1600" b="1" i="0" u="none" strike="noStrike" kern="1200" cap="none" spc="0" normalizeH="0" baseline="0" noProof="0" dirty="0">
                <a:ln>
                  <a:noFill/>
                </a:ln>
                <a:solidFill>
                  <a:prstClr val="white">
                    <a:lumMod val="7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4"/>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CONSIDERATIONS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A3CEE36-9F6E-257A-D788-6B1D8C1EAA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34DF1C51-74D5-939B-B8D0-3A97615E2878}"/>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FF33A88-08CB-0554-5DDB-CD7D2974B802}"/>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4</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Table of contents - 2</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45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7F8F131-5B70-75A5-0F07-36D24CBFD858}"/>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2 -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Hospital Planning &amp; </a:t>
            </a: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Strategic Planning</a:t>
            </a:r>
          </a:p>
        </p:txBody>
      </p:sp>
      <p:pic>
        <p:nvPicPr>
          <p:cNvPr id="21" name="Picture 20">
            <a:extLst>
              <a:ext uri="{FF2B5EF4-FFF2-40B4-BE49-F238E27FC236}">
                <a16:creationId xmlns:a16="http://schemas.microsoft.com/office/drawing/2014/main" id="{E58C9F64-A3C9-59D5-2136-0AB9478C86BB}"/>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28" name="TextBox 27">
            <a:extLst>
              <a:ext uri="{FF2B5EF4-FFF2-40B4-BE49-F238E27FC236}">
                <a16:creationId xmlns:a16="http://schemas.microsoft.com/office/drawing/2014/main" id="{F7EC0AF0-C50A-7F14-943B-B6411F8A7CA3}"/>
              </a:ext>
            </a:extLst>
          </p:cNvPr>
          <p:cNvSpPr txBox="1"/>
          <p:nvPr/>
        </p:nvSpPr>
        <p:spPr>
          <a:xfrm>
            <a:off x="862459" y="168672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STRATEGIC PLANNING</a:t>
            </a:r>
          </a:p>
        </p:txBody>
      </p:sp>
      <p:pic>
        <p:nvPicPr>
          <p:cNvPr id="5" name="Picture 4">
            <a:extLst>
              <a:ext uri="{FF2B5EF4-FFF2-40B4-BE49-F238E27FC236}">
                <a16:creationId xmlns:a16="http://schemas.microsoft.com/office/drawing/2014/main" id="{7CBA333D-157F-2869-ECB8-FC60F4B71F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7" name="TextBox 6">
            <a:extLst>
              <a:ext uri="{FF2B5EF4-FFF2-40B4-BE49-F238E27FC236}">
                <a16:creationId xmlns:a16="http://schemas.microsoft.com/office/drawing/2014/main" id="{6D09412E-6832-E32C-A515-24AE6F4270D5}"/>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1FC455D-B014-561A-C0FA-DA3B3C015CC6}"/>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5</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Hospital Planning &amp; Strategic Planning</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cxnSp>
        <p:nvCxnSpPr>
          <p:cNvPr id="24" name="Connettore 2 30">
            <a:extLst>
              <a:ext uri="{FF2B5EF4-FFF2-40B4-BE49-F238E27FC236}">
                <a16:creationId xmlns:a16="http://schemas.microsoft.com/office/drawing/2014/main" id="{5326EE2F-05CA-F336-0FB9-DBDC240CEE66}"/>
              </a:ext>
            </a:extLst>
          </p:cNvPr>
          <p:cNvCxnSpPr>
            <a:cxnSpLocks/>
          </p:cNvCxnSpPr>
          <p:nvPr/>
        </p:nvCxnSpPr>
        <p:spPr>
          <a:xfrm>
            <a:off x="3156087" y="2670977"/>
            <a:ext cx="1168400" cy="0"/>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
        <p:nvSpPr>
          <p:cNvPr id="26" name="CasellaDiTesto 17">
            <a:extLst>
              <a:ext uri="{FF2B5EF4-FFF2-40B4-BE49-F238E27FC236}">
                <a16:creationId xmlns:a16="http://schemas.microsoft.com/office/drawing/2014/main" id="{BCEE6775-D505-7ABA-68BD-4DA454793C1B}"/>
              </a:ext>
            </a:extLst>
          </p:cNvPr>
          <p:cNvSpPr txBox="1"/>
          <p:nvPr/>
        </p:nvSpPr>
        <p:spPr>
          <a:xfrm>
            <a:off x="1012482" y="2381398"/>
            <a:ext cx="1977248" cy="646331"/>
          </a:xfrm>
          <a:prstGeom prst="rect">
            <a:avLst/>
          </a:prstGeom>
          <a:solidFill>
            <a:srgbClr val="00B0F0"/>
          </a:solidFill>
          <a:ln w="25400">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STRATEGIC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THINKING</a:t>
            </a:r>
          </a:p>
        </p:txBody>
      </p:sp>
      <p:sp>
        <p:nvSpPr>
          <p:cNvPr id="32" name="CasellaDiTesto 17">
            <a:extLst>
              <a:ext uri="{FF2B5EF4-FFF2-40B4-BE49-F238E27FC236}">
                <a16:creationId xmlns:a16="http://schemas.microsoft.com/office/drawing/2014/main" id="{E4C3DD65-2990-B14D-2583-F1D278783858}"/>
              </a:ext>
            </a:extLst>
          </p:cNvPr>
          <p:cNvSpPr txBox="1"/>
          <p:nvPr/>
        </p:nvSpPr>
        <p:spPr>
          <a:xfrm>
            <a:off x="4440044" y="2347811"/>
            <a:ext cx="2151408" cy="646331"/>
          </a:xfrm>
          <a:prstGeom prst="rect">
            <a:avLst/>
          </a:prstGeom>
          <a:solidFill>
            <a:srgbClr val="00B0F0"/>
          </a:solidFill>
          <a:ln w="25400">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STRATEGIC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PLANNING</a:t>
            </a:r>
          </a:p>
        </p:txBody>
      </p:sp>
      <p:cxnSp>
        <p:nvCxnSpPr>
          <p:cNvPr id="37" name="Connettore 2 30">
            <a:extLst>
              <a:ext uri="{FF2B5EF4-FFF2-40B4-BE49-F238E27FC236}">
                <a16:creationId xmlns:a16="http://schemas.microsoft.com/office/drawing/2014/main" id="{3FFDDFCA-F7A3-071C-2896-2185F2A79C39}"/>
              </a:ext>
            </a:extLst>
          </p:cNvPr>
          <p:cNvCxnSpPr>
            <a:cxnSpLocks/>
          </p:cNvCxnSpPr>
          <p:nvPr/>
        </p:nvCxnSpPr>
        <p:spPr>
          <a:xfrm flipV="1">
            <a:off x="6762941" y="2652496"/>
            <a:ext cx="1027419" cy="18481"/>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
        <p:nvSpPr>
          <p:cNvPr id="39" name="CasellaDiTesto 17">
            <a:extLst>
              <a:ext uri="{FF2B5EF4-FFF2-40B4-BE49-F238E27FC236}">
                <a16:creationId xmlns:a16="http://schemas.microsoft.com/office/drawing/2014/main" id="{145E83F9-C13C-112A-514F-272EB2197EE8}"/>
              </a:ext>
            </a:extLst>
          </p:cNvPr>
          <p:cNvSpPr txBox="1"/>
          <p:nvPr/>
        </p:nvSpPr>
        <p:spPr>
          <a:xfrm>
            <a:off x="7922772" y="2329330"/>
            <a:ext cx="2098402" cy="646331"/>
          </a:xfrm>
          <a:prstGeom prst="rect">
            <a:avLst/>
          </a:prstGeom>
          <a:solidFill>
            <a:srgbClr val="00B0F0"/>
          </a:solidFill>
          <a:ln w="25400">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CONTINUOUS STRATEGIC </a:t>
            </a:r>
          </a:p>
        </p:txBody>
      </p:sp>
      <p:sp>
        <p:nvSpPr>
          <p:cNvPr id="43" name="TextBox 42">
            <a:extLst>
              <a:ext uri="{FF2B5EF4-FFF2-40B4-BE49-F238E27FC236}">
                <a16:creationId xmlns:a16="http://schemas.microsoft.com/office/drawing/2014/main" id="{BDDCD32C-8DA7-5BC4-AA18-870B4F6C85B3}"/>
              </a:ext>
            </a:extLst>
          </p:cNvPr>
          <p:cNvSpPr txBox="1"/>
          <p:nvPr/>
        </p:nvSpPr>
        <p:spPr>
          <a:xfrm>
            <a:off x="999066" y="3067362"/>
            <a:ext cx="19786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Data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External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Creating doubts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Generating ideas</a:t>
            </a:r>
          </a:p>
        </p:txBody>
      </p:sp>
      <p:sp>
        <p:nvSpPr>
          <p:cNvPr id="45" name="TextBox 44">
            <a:extLst>
              <a:ext uri="{FF2B5EF4-FFF2-40B4-BE49-F238E27FC236}">
                <a16:creationId xmlns:a16="http://schemas.microsoft.com/office/drawing/2014/main" id="{A5802C7A-0377-BA59-D67A-575506AAADE9}"/>
              </a:ext>
            </a:extLst>
          </p:cNvPr>
          <p:cNvSpPr txBox="1"/>
          <p:nvPr/>
        </p:nvSpPr>
        <p:spPr>
          <a:xfrm>
            <a:off x="4478866" y="3067362"/>
            <a:ext cx="215140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Analysis of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Strategy formulation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Implementation plan</a:t>
            </a:r>
          </a:p>
        </p:txBody>
      </p:sp>
      <p:sp>
        <p:nvSpPr>
          <p:cNvPr id="49" name="TextBox 48">
            <a:extLst>
              <a:ext uri="{FF2B5EF4-FFF2-40B4-BE49-F238E27FC236}">
                <a16:creationId xmlns:a16="http://schemas.microsoft.com/office/drawing/2014/main" id="{47D005BE-7882-AA79-A6BF-A94507B35AB3}"/>
              </a:ext>
            </a:extLst>
          </p:cNvPr>
          <p:cNvSpPr txBox="1"/>
          <p:nvPr/>
        </p:nvSpPr>
        <p:spPr>
          <a:xfrm>
            <a:off x="7907866" y="3067362"/>
            <a:ext cx="215140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Strategic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Strategic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Strategic redefinition</a:t>
            </a:r>
          </a:p>
        </p:txBody>
      </p:sp>
      <p:sp>
        <p:nvSpPr>
          <p:cNvPr id="53" name="TextBox 52">
            <a:extLst>
              <a:ext uri="{FF2B5EF4-FFF2-40B4-BE49-F238E27FC236}">
                <a16:creationId xmlns:a16="http://schemas.microsoft.com/office/drawing/2014/main" id="{66EDFA0F-782B-C972-D76D-4D2E4FF9436D}"/>
              </a:ext>
            </a:extLst>
          </p:cNvPr>
          <p:cNvSpPr txBox="1"/>
          <p:nvPr/>
        </p:nvSpPr>
        <p:spPr>
          <a:xfrm>
            <a:off x="948266" y="4768210"/>
            <a:ext cx="15282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54" name="Connettore 2 30">
            <a:extLst>
              <a:ext uri="{FF2B5EF4-FFF2-40B4-BE49-F238E27FC236}">
                <a16:creationId xmlns:a16="http://schemas.microsoft.com/office/drawing/2014/main" id="{D6317C93-272C-10A9-0681-DCDD6053CA92}"/>
              </a:ext>
            </a:extLst>
          </p:cNvPr>
          <p:cNvCxnSpPr>
            <a:cxnSpLocks/>
          </p:cNvCxnSpPr>
          <p:nvPr/>
        </p:nvCxnSpPr>
        <p:spPr>
          <a:xfrm>
            <a:off x="3479800" y="4560557"/>
            <a:ext cx="856816" cy="0"/>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
        <p:nvSpPr>
          <p:cNvPr id="71" name="CasellaDiTesto 15">
            <a:extLst>
              <a:ext uri="{FF2B5EF4-FFF2-40B4-BE49-F238E27FC236}">
                <a16:creationId xmlns:a16="http://schemas.microsoft.com/office/drawing/2014/main" id="{7BC1A221-CB9C-F718-6BEA-386BDC4DC4C2}"/>
              </a:ext>
            </a:extLst>
          </p:cNvPr>
          <p:cNvSpPr txBox="1"/>
          <p:nvPr/>
        </p:nvSpPr>
        <p:spPr>
          <a:xfrm>
            <a:off x="4478866" y="4392281"/>
            <a:ext cx="2667903" cy="584775"/>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HIGH LEVEL OF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LOWEST POSSIBLE COST  </a:t>
            </a:r>
          </a:p>
        </p:txBody>
      </p:sp>
      <p:sp>
        <p:nvSpPr>
          <p:cNvPr id="73" name="CasellaDiTesto 15">
            <a:extLst>
              <a:ext uri="{FF2B5EF4-FFF2-40B4-BE49-F238E27FC236}">
                <a16:creationId xmlns:a16="http://schemas.microsoft.com/office/drawing/2014/main" id="{B6D72C24-E84D-BD37-B78E-147BA9B4F00D}"/>
              </a:ext>
            </a:extLst>
          </p:cNvPr>
          <p:cNvSpPr txBox="1"/>
          <p:nvPr/>
        </p:nvSpPr>
        <p:spPr>
          <a:xfrm>
            <a:off x="4447307" y="5289459"/>
            <a:ext cx="4556993" cy="923330"/>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HEALTHCARE SECTOR requires proper strategic knowledge, to make the most of the resources, achieving a high level of efficiency.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CasellaDiTesto 15">
            <a:extLst>
              <a:ext uri="{FF2B5EF4-FFF2-40B4-BE49-F238E27FC236}">
                <a16:creationId xmlns:a16="http://schemas.microsoft.com/office/drawing/2014/main" id="{3B0C3541-EC80-167C-5986-56CE59AF7439}"/>
              </a:ext>
            </a:extLst>
          </p:cNvPr>
          <p:cNvSpPr txBox="1"/>
          <p:nvPr/>
        </p:nvSpPr>
        <p:spPr>
          <a:xfrm>
            <a:off x="1012482" y="4386901"/>
            <a:ext cx="2317887" cy="369332"/>
          </a:xfrm>
          <a:prstGeom prst="rect">
            <a:avLst/>
          </a:prstGeom>
          <a:solidFill>
            <a:schemeClr val="accent5">
              <a:lumMod val="60000"/>
              <a:lumOff val="40000"/>
            </a:schemeClr>
          </a:solidFill>
          <a:ln>
            <a:solidFill>
              <a:schemeClr val="accent5">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STRATEGIC PLANNING</a:t>
            </a:r>
          </a:p>
        </p:txBody>
      </p:sp>
      <p:sp>
        <p:nvSpPr>
          <p:cNvPr id="78" name="CasellaDiTesto 15">
            <a:extLst>
              <a:ext uri="{FF2B5EF4-FFF2-40B4-BE49-F238E27FC236}">
                <a16:creationId xmlns:a16="http://schemas.microsoft.com/office/drawing/2014/main" id="{F4887AD7-54DE-B495-0AFA-90EB9E06BCD2}"/>
              </a:ext>
            </a:extLst>
          </p:cNvPr>
          <p:cNvSpPr txBox="1"/>
          <p:nvPr/>
        </p:nvSpPr>
        <p:spPr>
          <a:xfrm>
            <a:off x="1012482" y="5277422"/>
            <a:ext cx="2317887" cy="369332"/>
          </a:xfrm>
          <a:prstGeom prst="rect">
            <a:avLst/>
          </a:prstGeom>
          <a:solidFill>
            <a:schemeClr val="accent5">
              <a:lumMod val="60000"/>
              <a:lumOff val="40000"/>
            </a:schemeClr>
          </a:solidFill>
          <a:ln>
            <a:solidFill>
              <a:schemeClr val="accent5">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HOSPITAL PLANNING</a:t>
            </a:r>
          </a:p>
        </p:txBody>
      </p:sp>
      <p:cxnSp>
        <p:nvCxnSpPr>
          <p:cNvPr id="79" name="Connettore 2 30">
            <a:extLst>
              <a:ext uri="{FF2B5EF4-FFF2-40B4-BE49-F238E27FC236}">
                <a16:creationId xmlns:a16="http://schemas.microsoft.com/office/drawing/2014/main" id="{CFCD0C47-C2BC-372D-21B8-17F8E2E320C4}"/>
              </a:ext>
            </a:extLst>
          </p:cNvPr>
          <p:cNvCxnSpPr>
            <a:cxnSpLocks/>
          </p:cNvCxnSpPr>
          <p:nvPr/>
        </p:nvCxnSpPr>
        <p:spPr>
          <a:xfrm>
            <a:off x="3479800" y="5462088"/>
            <a:ext cx="856816" cy="0"/>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5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7F8F131-5B70-75A5-0F07-36D24CBFD858}"/>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2 - Hospital Planning: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Definition</a:t>
            </a:r>
          </a:p>
        </p:txBody>
      </p:sp>
      <p:pic>
        <p:nvPicPr>
          <p:cNvPr id="21" name="Picture 20">
            <a:extLst>
              <a:ext uri="{FF2B5EF4-FFF2-40B4-BE49-F238E27FC236}">
                <a16:creationId xmlns:a16="http://schemas.microsoft.com/office/drawing/2014/main" id="{E58C9F64-A3C9-59D5-2136-0AB9478C86BB}"/>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28" name="TextBox 27">
            <a:extLst>
              <a:ext uri="{FF2B5EF4-FFF2-40B4-BE49-F238E27FC236}">
                <a16:creationId xmlns:a16="http://schemas.microsoft.com/office/drawing/2014/main" id="{F7EC0AF0-C50A-7F14-943B-B6411F8A7CA3}"/>
              </a:ext>
            </a:extLst>
          </p:cNvPr>
          <p:cNvSpPr txBox="1"/>
          <p:nvPr/>
        </p:nvSpPr>
        <p:spPr>
          <a:xfrm>
            <a:off x="862459" y="168672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HOSPITAL PLANNING DEFINITION</a:t>
            </a:r>
          </a:p>
        </p:txBody>
      </p:sp>
      <p:pic>
        <p:nvPicPr>
          <p:cNvPr id="3" name="Picture 2">
            <a:extLst>
              <a:ext uri="{FF2B5EF4-FFF2-40B4-BE49-F238E27FC236}">
                <a16:creationId xmlns:a16="http://schemas.microsoft.com/office/drawing/2014/main" id="{552DC8D2-93D3-5E3C-93C9-CDE416D01F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5" name="TextBox 4">
            <a:extLst>
              <a:ext uri="{FF2B5EF4-FFF2-40B4-BE49-F238E27FC236}">
                <a16:creationId xmlns:a16="http://schemas.microsoft.com/office/drawing/2014/main" id="{F912AAAA-3BCA-F01D-D8B7-4078ACDE9AB5}"/>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6</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Hospital Planning - definition</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7AAF14-016A-1658-5615-7B47FB787F99}"/>
              </a:ext>
            </a:extLst>
          </p:cNvPr>
          <p:cNvSpPr txBox="1"/>
          <p:nvPr/>
        </p:nvSpPr>
        <p:spPr>
          <a:xfrm>
            <a:off x="1041784" y="2107680"/>
            <a:ext cx="102785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Planning is the forecasting and organizing the activities required to achieve the desired goals.</a:t>
            </a:r>
          </a:p>
        </p:txBody>
      </p:sp>
      <p:sp>
        <p:nvSpPr>
          <p:cNvPr id="18" name="TextBox 17">
            <a:extLst>
              <a:ext uri="{FF2B5EF4-FFF2-40B4-BE49-F238E27FC236}">
                <a16:creationId xmlns:a16="http://schemas.microsoft.com/office/drawing/2014/main" id="{9BDFCA15-C3C5-57E6-97C0-F28F6EEB99B9}"/>
              </a:ext>
            </a:extLst>
          </p:cNvPr>
          <p:cNvSpPr txBox="1"/>
          <p:nvPr/>
        </p:nvSpPr>
        <p:spPr>
          <a:xfrm>
            <a:off x="1041784" y="2565101"/>
            <a:ext cx="10588990"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Hospital buildings differs from other building types cause of the complexity of its function.</a:t>
            </a:r>
          </a:p>
        </p:txBody>
      </p:sp>
      <p:sp>
        <p:nvSpPr>
          <p:cNvPr id="23" name="TextBox 22">
            <a:extLst>
              <a:ext uri="{FF2B5EF4-FFF2-40B4-BE49-F238E27FC236}">
                <a16:creationId xmlns:a16="http://schemas.microsoft.com/office/drawing/2014/main" id="{E2E9494B-F4D3-CE5E-663A-1696BBD0AEBA}"/>
              </a:ext>
            </a:extLst>
          </p:cNvPr>
          <p:cNvSpPr txBox="1"/>
          <p:nvPr/>
        </p:nvSpPr>
        <p:spPr>
          <a:xfrm>
            <a:off x="1044284" y="3017301"/>
            <a:ext cx="10588990"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 be successful, a Hospital requires preliminary studies and proper planning to makes the process easy to manage.</a:t>
            </a:r>
          </a:p>
        </p:txBody>
      </p:sp>
      <p:sp>
        <p:nvSpPr>
          <p:cNvPr id="26" name="CasellaDiTesto 15">
            <a:extLst>
              <a:ext uri="{FF2B5EF4-FFF2-40B4-BE49-F238E27FC236}">
                <a16:creationId xmlns:a16="http://schemas.microsoft.com/office/drawing/2014/main" id="{A912EBCE-6D12-A578-0FE0-7CCEA8B25084}"/>
              </a:ext>
            </a:extLst>
          </p:cNvPr>
          <p:cNvSpPr txBox="1"/>
          <p:nvPr/>
        </p:nvSpPr>
        <p:spPr>
          <a:xfrm>
            <a:off x="4447307" y="4033547"/>
            <a:ext cx="6375591" cy="1077218"/>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PLANNING PROCESS aims to ensure that health services align and adapt to changing patterns of health needs while making the most effective use of available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asellaDiTesto 15">
            <a:extLst>
              <a:ext uri="{FF2B5EF4-FFF2-40B4-BE49-F238E27FC236}">
                <a16:creationId xmlns:a16="http://schemas.microsoft.com/office/drawing/2014/main" id="{985648DE-829F-9EF3-907E-CE30B085459F}"/>
              </a:ext>
            </a:extLst>
          </p:cNvPr>
          <p:cNvSpPr txBox="1"/>
          <p:nvPr/>
        </p:nvSpPr>
        <p:spPr>
          <a:xfrm>
            <a:off x="1012482" y="4021510"/>
            <a:ext cx="2317887" cy="369332"/>
          </a:xfrm>
          <a:prstGeom prst="rect">
            <a:avLst/>
          </a:prstGeom>
          <a:solidFill>
            <a:schemeClr val="accent5">
              <a:lumMod val="60000"/>
              <a:lumOff val="40000"/>
            </a:schemeClr>
          </a:solidFill>
          <a:ln>
            <a:solidFill>
              <a:schemeClr val="accent5">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HOSPITAL PLANNING</a:t>
            </a:r>
          </a:p>
        </p:txBody>
      </p:sp>
      <p:cxnSp>
        <p:nvCxnSpPr>
          <p:cNvPr id="30" name="Connettore 2 30">
            <a:extLst>
              <a:ext uri="{FF2B5EF4-FFF2-40B4-BE49-F238E27FC236}">
                <a16:creationId xmlns:a16="http://schemas.microsoft.com/office/drawing/2014/main" id="{996C8446-EACC-A6A1-576A-05C69F8965D8}"/>
              </a:ext>
            </a:extLst>
          </p:cNvPr>
          <p:cNvCxnSpPr>
            <a:cxnSpLocks/>
          </p:cNvCxnSpPr>
          <p:nvPr/>
        </p:nvCxnSpPr>
        <p:spPr>
          <a:xfrm>
            <a:off x="3479800" y="4206176"/>
            <a:ext cx="856816" cy="0"/>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02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Chart&#10;&#10;Description automatically generated">
            <a:extLst>
              <a:ext uri="{FF2B5EF4-FFF2-40B4-BE49-F238E27FC236}">
                <a16:creationId xmlns:a16="http://schemas.microsoft.com/office/drawing/2014/main" id="{2DC84ECA-6116-6A38-39E6-ECBFAEF919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392" y="1862100"/>
            <a:ext cx="3770668" cy="3798392"/>
          </a:xfrm>
          <a:prstGeom prst="rect">
            <a:avLst/>
          </a:prstGeom>
        </p:spPr>
      </p:pic>
      <p:grpSp>
        <p:nvGrpSpPr>
          <p:cNvPr id="13" name="Group 12"/>
          <p:cNvGrpSpPr/>
          <p:nvPr/>
        </p:nvGrpSpPr>
        <p:grpSpPr>
          <a:xfrm>
            <a:off x="748320" y="1963294"/>
            <a:ext cx="4079080" cy="3584937"/>
            <a:chOff x="5708473" y="4108100"/>
            <a:chExt cx="2906097" cy="2754598"/>
          </a:xfrm>
        </p:grpSpPr>
        <p:sp>
          <p:nvSpPr>
            <p:cNvPr id="14" name="Pie 13"/>
            <p:cNvSpPr>
              <a:spLocks/>
            </p:cNvSpPr>
            <p:nvPr/>
          </p:nvSpPr>
          <p:spPr>
            <a:xfrm>
              <a:off x="5936244" y="4108100"/>
              <a:ext cx="2678326" cy="2691384"/>
            </a:xfrm>
            <a:prstGeom prst="pie">
              <a:avLst>
                <a:gd name="adj1" fmla="val 16141526"/>
                <a:gd name="adj2" fmla="val 1435462"/>
              </a:avLst>
            </a:prstGeom>
            <a:solidFill>
              <a:srgbClr val="0070C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Pie 14"/>
            <p:cNvSpPr>
              <a:spLocks/>
            </p:cNvSpPr>
            <p:nvPr/>
          </p:nvSpPr>
          <p:spPr>
            <a:xfrm>
              <a:off x="5839541" y="4213835"/>
              <a:ext cx="2774555" cy="2648863"/>
            </a:xfrm>
            <a:prstGeom prst="pie">
              <a:avLst>
                <a:gd name="adj1" fmla="val 1439036"/>
                <a:gd name="adj2" fmla="val 9053454"/>
              </a:avLst>
            </a:prstGeom>
            <a:solidFill>
              <a:srgbClr val="002060">
                <a:alpha val="7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Pie 15"/>
            <p:cNvSpPr>
              <a:spLocks/>
            </p:cNvSpPr>
            <p:nvPr/>
          </p:nvSpPr>
          <p:spPr>
            <a:xfrm>
              <a:off x="5818860" y="4108100"/>
              <a:ext cx="2709346" cy="2732294"/>
            </a:xfrm>
            <a:prstGeom prst="pie">
              <a:avLst>
                <a:gd name="adj1" fmla="val 9131353"/>
                <a:gd name="adj2" fmla="val 16164702"/>
              </a:avLst>
            </a:prstGeom>
            <a:solidFill>
              <a:srgbClr val="93CDDD">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p:cNvSpPr/>
            <p:nvPr/>
          </p:nvSpPr>
          <p:spPr>
            <a:xfrm>
              <a:off x="7085355" y="4587269"/>
              <a:ext cx="1187916" cy="638522"/>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REVIEW OF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EXISTING</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FACILITIES</a:t>
              </a:r>
            </a:p>
          </p:txBody>
        </p:sp>
        <p:sp>
          <p:nvSpPr>
            <p:cNvPr id="19" name="Rectangle 18"/>
            <p:cNvSpPr/>
            <p:nvPr/>
          </p:nvSpPr>
          <p:spPr>
            <a:xfrm>
              <a:off x="5708473" y="4748284"/>
              <a:ext cx="1388787" cy="449330"/>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NEED FOR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ASSESSMENT</a:t>
              </a:r>
            </a:p>
          </p:txBody>
        </p:sp>
      </p:grpSp>
      <p:sp>
        <p:nvSpPr>
          <p:cNvPr id="20" name="Rectangle 19"/>
          <p:cNvSpPr/>
          <p:nvPr/>
        </p:nvSpPr>
        <p:spPr>
          <a:xfrm>
            <a:off x="1759291" y="4306584"/>
            <a:ext cx="1959429" cy="830997"/>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ASSES FOR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NEW FACILITIES AS PER NEED</a:t>
            </a:r>
          </a:p>
        </p:txBody>
      </p:sp>
      <p:sp>
        <p:nvSpPr>
          <p:cNvPr id="22" name="Rectangle 21"/>
          <p:cNvSpPr/>
          <p:nvPr/>
        </p:nvSpPr>
        <p:spPr>
          <a:xfrm>
            <a:off x="2454891" y="3303837"/>
            <a:ext cx="2136225" cy="338554"/>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(&amp; its adequacy)</a:t>
            </a:r>
          </a:p>
        </p:txBody>
      </p:sp>
      <p:sp>
        <p:nvSpPr>
          <p:cNvPr id="27" name="Circular Arrow 26"/>
          <p:cNvSpPr>
            <a:spLocks noChangeAspect="1"/>
          </p:cNvSpPr>
          <p:nvPr/>
        </p:nvSpPr>
        <p:spPr>
          <a:xfrm rot="7486175">
            <a:off x="2477697" y="1659353"/>
            <a:ext cx="727432" cy="712237"/>
          </a:xfrm>
          <a:prstGeom prst="circularArrow">
            <a:avLst>
              <a:gd name="adj1" fmla="val 5671"/>
              <a:gd name="adj2" fmla="val 1639724"/>
              <a:gd name="adj3" fmla="val 5903031"/>
              <a:gd name="adj4" fmla="val 9656524"/>
              <a:gd name="adj5" fmla="val 18321"/>
            </a:avLst>
          </a:prstGeom>
          <a:solidFill>
            <a:schemeClr val="bg1">
              <a:lumMod val="95000"/>
              <a:alpha val="64000"/>
            </a:schemeClr>
          </a:solidFill>
          <a:ln w="12700">
            <a:solidFill>
              <a:schemeClr val="bg1">
                <a:lumMod val="65000"/>
                <a:alpha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Circular Arrow 27"/>
          <p:cNvSpPr>
            <a:spLocks noChangeAspect="1"/>
          </p:cNvSpPr>
          <p:nvPr/>
        </p:nvSpPr>
        <p:spPr>
          <a:xfrm rot="14314240">
            <a:off x="4227399" y="4200496"/>
            <a:ext cx="727432" cy="712237"/>
          </a:xfrm>
          <a:prstGeom prst="circularArrow">
            <a:avLst>
              <a:gd name="adj1" fmla="val 5671"/>
              <a:gd name="adj2" fmla="val 1639724"/>
              <a:gd name="adj3" fmla="val 5903031"/>
              <a:gd name="adj4" fmla="val 9917336"/>
              <a:gd name="adj5" fmla="val 18321"/>
            </a:avLst>
          </a:prstGeom>
          <a:solidFill>
            <a:schemeClr val="bg1">
              <a:lumMod val="95000"/>
              <a:alpha val="64000"/>
            </a:schemeClr>
          </a:solidFill>
          <a:ln w="12700">
            <a:solidFill>
              <a:schemeClr val="bg1">
                <a:lumMod val="65000"/>
                <a:alpha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Circular Arrow 28"/>
          <p:cNvSpPr>
            <a:spLocks noChangeAspect="1"/>
          </p:cNvSpPr>
          <p:nvPr/>
        </p:nvSpPr>
        <p:spPr>
          <a:xfrm rot="640027">
            <a:off x="869192" y="4336556"/>
            <a:ext cx="727432" cy="712237"/>
          </a:xfrm>
          <a:prstGeom prst="circularArrow">
            <a:avLst>
              <a:gd name="adj1" fmla="val 5671"/>
              <a:gd name="adj2" fmla="val 1639724"/>
              <a:gd name="adj3" fmla="val 5903031"/>
              <a:gd name="adj4" fmla="val 10405073"/>
              <a:gd name="adj5" fmla="val 18321"/>
            </a:avLst>
          </a:prstGeom>
          <a:solidFill>
            <a:schemeClr val="bg1">
              <a:lumMod val="95000"/>
              <a:alpha val="64000"/>
            </a:schemeClr>
          </a:solidFill>
          <a:ln w="12700">
            <a:solidFill>
              <a:schemeClr val="bg1">
                <a:lumMod val="65000"/>
                <a:alpha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CasellaDiTesto 17"/>
          <p:cNvSpPr txBox="1"/>
          <p:nvPr/>
        </p:nvSpPr>
        <p:spPr>
          <a:xfrm>
            <a:off x="5246826" y="1398919"/>
            <a:ext cx="2283594"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ASSESSMENT</a:t>
            </a:r>
          </a:p>
        </p:txBody>
      </p:sp>
      <p:cxnSp>
        <p:nvCxnSpPr>
          <p:cNvPr id="33" name="Connettore 2 30"/>
          <p:cNvCxnSpPr/>
          <p:nvPr/>
        </p:nvCxnSpPr>
        <p:spPr>
          <a:xfrm>
            <a:off x="6384624" y="1725448"/>
            <a:ext cx="0" cy="339580"/>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sp>
        <p:nvSpPr>
          <p:cNvPr id="35" name="CasellaDiTesto 17"/>
          <p:cNvSpPr txBox="1"/>
          <p:nvPr/>
        </p:nvSpPr>
        <p:spPr>
          <a:xfrm>
            <a:off x="5246826" y="2070122"/>
            <a:ext cx="2283594"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FEASIBILITY STUDY</a:t>
            </a:r>
          </a:p>
        </p:txBody>
      </p:sp>
      <p:sp>
        <p:nvSpPr>
          <p:cNvPr id="37" name="CasellaDiTesto 17"/>
          <p:cNvSpPr txBox="1"/>
          <p:nvPr/>
        </p:nvSpPr>
        <p:spPr>
          <a:xfrm>
            <a:off x="5246826" y="2734178"/>
            <a:ext cx="2283594"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USER BRIEF</a:t>
            </a:r>
          </a:p>
        </p:txBody>
      </p:sp>
      <p:sp>
        <p:nvSpPr>
          <p:cNvPr id="39" name="CasellaDiTesto 17"/>
          <p:cNvSpPr txBox="1"/>
          <p:nvPr/>
        </p:nvSpPr>
        <p:spPr>
          <a:xfrm>
            <a:off x="5209848" y="3370678"/>
            <a:ext cx="2320572"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DETAILED PROJECT</a:t>
            </a:r>
          </a:p>
        </p:txBody>
      </p:sp>
      <p:sp>
        <p:nvSpPr>
          <p:cNvPr id="45" name="CasellaDiTesto 17"/>
          <p:cNvSpPr txBox="1"/>
          <p:nvPr/>
        </p:nvSpPr>
        <p:spPr>
          <a:xfrm>
            <a:off x="5209849" y="5242784"/>
            <a:ext cx="2320572"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CONSTRUCTION &amp; EQUIP</a:t>
            </a:r>
          </a:p>
        </p:txBody>
      </p:sp>
      <p:cxnSp>
        <p:nvCxnSpPr>
          <p:cNvPr id="49" name="Connettore 2 30"/>
          <p:cNvCxnSpPr/>
          <p:nvPr/>
        </p:nvCxnSpPr>
        <p:spPr>
          <a:xfrm>
            <a:off x="6384624" y="2408676"/>
            <a:ext cx="0" cy="339580"/>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sp>
        <p:nvSpPr>
          <p:cNvPr id="51" name="CasellaDiTesto 17"/>
          <p:cNvSpPr txBox="1"/>
          <p:nvPr/>
        </p:nvSpPr>
        <p:spPr>
          <a:xfrm>
            <a:off x="5224338" y="3976096"/>
            <a:ext cx="2320572"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TENDER</a:t>
            </a:r>
          </a:p>
        </p:txBody>
      </p:sp>
      <p:cxnSp>
        <p:nvCxnSpPr>
          <p:cNvPr id="52" name="Connettore 2 30"/>
          <p:cNvCxnSpPr/>
          <p:nvPr/>
        </p:nvCxnSpPr>
        <p:spPr>
          <a:xfrm>
            <a:off x="6399114" y="3678150"/>
            <a:ext cx="0" cy="339580"/>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sp>
        <p:nvSpPr>
          <p:cNvPr id="53" name="CasellaDiTesto 17"/>
          <p:cNvSpPr txBox="1"/>
          <p:nvPr/>
        </p:nvSpPr>
        <p:spPr>
          <a:xfrm>
            <a:off x="5227311" y="4602700"/>
            <a:ext cx="2320572"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AWARD OF CONTRACT</a:t>
            </a:r>
          </a:p>
        </p:txBody>
      </p:sp>
      <p:cxnSp>
        <p:nvCxnSpPr>
          <p:cNvPr id="54" name="Connettore 2 30"/>
          <p:cNvCxnSpPr/>
          <p:nvPr/>
        </p:nvCxnSpPr>
        <p:spPr>
          <a:xfrm>
            <a:off x="6402087" y="4304754"/>
            <a:ext cx="0" cy="33958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56" name="Connettore 2 30"/>
          <p:cNvCxnSpPr/>
          <p:nvPr/>
        </p:nvCxnSpPr>
        <p:spPr>
          <a:xfrm>
            <a:off x="6383960" y="4918213"/>
            <a:ext cx="0" cy="339580"/>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sp>
        <p:nvSpPr>
          <p:cNvPr id="57" name="CasellaDiTesto 17"/>
          <p:cNvSpPr txBox="1"/>
          <p:nvPr/>
        </p:nvSpPr>
        <p:spPr>
          <a:xfrm>
            <a:off x="5223674" y="5869388"/>
            <a:ext cx="2320572" cy="33855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Calibri" panose="020F0502020204030204"/>
                <a:ea typeface="+mn-ea"/>
                <a:cs typeface="+mn-cs"/>
              </a:rPr>
              <a:t>COMMISSIONING</a:t>
            </a:r>
          </a:p>
        </p:txBody>
      </p:sp>
      <p:cxnSp>
        <p:nvCxnSpPr>
          <p:cNvPr id="58" name="Connettore 2 30"/>
          <p:cNvCxnSpPr/>
          <p:nvPr/>
        </p:nvCxnSpPr>
        <p:spPr>
          <a:xfrm>
            <a:off x="6397785" y="5544817"/>
            <a:ext cx="0" cy="339580"/>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id="{7B28E813-1E8A-F195-BC01-AB7CED2B868A}"/>
              </a:ext>
            </a:extLst>
          </p:cNvPr>
          <p:cNvPicPr>
            <a:picLocks noChangeAspect="1"/>
          </p:cNvPicPr>
          <p:nvPr/>
        </p:nvPicPr>
        <p:blipFill>
          <a:blip r:embed="rId4"/>
          <a:stretch>
            <a:fillRect/>
          </a:stretch>
        </p:blipFill>
        <p:spPr>
          <a:xfrm>
            <a:off x="10263881" y="6393348"/>
            <a:ext cx="1744111" cy="311449"/>
          </a:xfrm>
          <a:prstGeom prst="rect">
            <a:avLst/>
          </a:prstGeom>
        </p:spPr>
      </p:pic>
      <p:sp>
        <p:nvSpPr>
          <p:cNvPr id="43" name="Title 1">
            <a:extLst>
              <a:ext uri="{FF2B5EF4-FFF2-40B4-BE49-F238E27FC236}">
                <a16:creationId xmlns:a16="http://schemas.microsoft.com/office/drawing/2014/main" id="{BD2E8A4E-1D2E-92EC-C6E7-9A5C53A00AF0}"/>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2 - Hospital Planning: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Overview</a:t>
            </a:r>
          </a:p>
        </p:txBody>
      </p:sp>
      <p:cxnSp>
        <p:nvCxnSpPr>
          <p:cNvPr id="38" name="Connettore 2 30">
            <a:extLst>
              <a:ext uri="{FF2B5EF4-FFF2-40B4-BE49-F238E27FC236}">
                <a16:creationId xmlns:a16="http://schemas.microsoft.com/office/drawing/2014/main" id="{2FEAB091-D7E8-AEEE-1C74-C81AB7DE438F}"/>
              </a:ext>
            </a:extLst>
          </p:cNvPr>
          <p:cNvCxnSpPr/>
          <p:nvPr/>
        </p:nvCxnSpPr>
        <p:spPr>
          <a:xfrm>
            <a:off x="6382914" y="3054231"/>
            <a:ext cx="0" cy="339580"/>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2FBC9CC-A0D1-23D1-F811-BAECB374A4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7" name="TextBox 6">
            <a:extLst>
              <a:ext uri="{FF2B5EF4-FFF2-40B4-BE49-F238E27FC236}">
                <a16:creationId xmlns:a16="http://schemas.microsoft.com/office/drawing/2014/main" id="{B6292B99-1A38-CBF9-68E9-9420A1F0C924}"/>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A3B0B9E-EA65-C819-8CC0-967DED4AD4EC}"/>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7</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Hospital Planning - overview</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1" name="Circular Arrow 26">
            <a:extLst>
              <a:ext uri="{FF2B5EF4-FFF2-40B4-BE49-F238E27FC236}">
                <a16:creationId xmlns:a16="http://schemas.microsoft.com/office/drawing/2014/main" id="{6247E25D-9E18-A318-5653-EA9037F95FD8}"/>
              </a:ext>
            </a:extLst>
          </p:cNvPr>
          <p:cNvSpPr>
            <a:spLocks noChangeAspect="1"/>
          </p:cNvSpPr>
          <p:nvPr/>
        </p:nvSpPr>
        <p:spPr>
          <a:xfrm rot="9715949">
            <a:off x="3928727" y="1415991"/>
            <a:ext cx="1129563" cy="1256007"/>
          </a:xfrm>
          <a:prstGeom prst="circularArrow">
            <a:avLst>
              <a:gd name="adj1" fmla="val 9353"/>
              <a:gd name="adj2" fmla="val 1333079"/>
              <a:gd name="adj3" fmla="val 7782083"/>
              <a:gd name="adj4" fmla="val 785638"/>
              <a:gd name="adj5" fmla="val 11885"/>
            </a:avLst>
          </a:prstGeom>
          <a:solidFill>
            <a:schemeClr val="bg1">
              <a:lumMod val="95000"/>
              <a:alpha val="64000"/>
            </a:schemeClr>
          </a:solidFill>
          <a:ln w="12700">
            <a:solidFill>
              <a:schemeClr val="bg1">
                <a:lumMod val="65000"/>
                <a:alpha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ircular Arrow 26">
            <a:extLst>
              <a:ext uri="{FF2B5EF4-FFF2-40B4-BE49-F238E27FC236}">
                <a16:creationId xmlns:a16="http://schemas.microsoft.com/office/drawing/2014/main" id="{B4F883FD-1687-74F4-EB47-2363D11D978A}"/>
              </a:ext>
            </a:extLst>
          </p:cNvPr>
          <p:cNvSpPr>
            <a:spLocks noChangeAspect="1"/>
          </p:cNvSpPr>
          <p:nvPr/>
        </p:nvSpPr>
        <p:spPr>
          <a:xfrm rot="13048278">
            <a:off x="7385065" y="1454542"/>
            <a:ext cx="1129563" cy="1256007"/>
          </a:xfrm>
          <a:prstGeom prst="circularArrow">
            <a:avLst>
              <a:gd name="adj1" fmla="val 9353"/>
              <a:gd name="adj2" fmla="val 1333079"/>
              <a:gd name="adj3" fmla="val 7782083"/>
              <a:gd name="adj4" fmla="val 785638"/>
              <a:gd name="adj5" fmla="val 11885"/>
            </a:avLst>
          </a:prstGeom>
          <a:solidFill>
            <a:schemeClr val="bg1">
              <a:lumMod val="95000"/>
              <a:alpha val="64000"/>
            </a:schemeClr>
          </a:solidFill>
          <a:ln w="12700">
            <a:solidFill>
              <a:schemeClr val="bg1">
                <a:lumMod val="65000"/>
                <a:alpha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 name="Straight Arrow Connector 1">
            <a:extLst>
              <a:ext uri="{FF2B5EF4-FFF2-40B4-BE49-F238E27FC236}">
                <a16:creationId xmlns:a16="http://schemas.microsoft.com/office/drawing/2014/main" id="{A934A85A-DB85-A013-268C-38DB8AA73636}"/>
              </a:ext>
            </a:extLst>
          </p:cNvPr>
          <p:cNvCxnSpPr>
            <a:cxnSpLocks/>
          </p:cNvCxnSpPr>
          <p:nvPr/>
        </p:nvCxnSpPr>
        <p:spPr>
          <a:xfrm>
            <a:off x="5041630" y="2907626"/>
            <a:ext cx="465685" cy="0"/>
          </a:xfrm>
          <a:prstGeom prst="straightConnector1">
            <a:avLst/>
          </a:prstGeom>
          <a:ln w="698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665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Chart&#10;&#10;Description automatically generated">
            <a:extLst>
              <a:ext uri="{FF2B5EF4-FFF2-40B4-BE49-F238E27FC236}">
                <a16:creationId xmlns:a16="http://schemas.microsoft.com/office/drawing/2014/main" id="{8D724459-D0A9-BC19-F78F-DADEABC40F4A}"/>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tretch>
            <a:fillRect/>
          </a:stretch>
        </p:blipFill>
        <p:spPr>
          <a:xfrm>
            <a:off x="1006929" y="2095683"/>
            <a:ext cx="3077029" cy="3099653"/>
          </a:xfrm>
          <a:prstGeom prst="rect">
            <a:avLst/>
          </a:prstGeom>
        </p:spPr>
      </p:pic>
      <p:sp>
        <p:nvSpPr>
          <p:cNvPr id="18" name="CasellaDiTesto 16"/>
          <p:cNvSpPr txBox="1"/>
          <p:nvPr/>
        </p:nvSpPr>
        <p:spPr>
          <a:xfrm>
            <a:off x="1741716" y="3037442"/>
            <a:ext cx="1582057" cy="1200329"/>
          </a:xfrm>
          <a:prstGeom prst="rect">
            <a:avLst/>
          </a:prstGeom>
          <a:solidFill>
            <a:srgbClr val="0070C0"/>
          </a:solidFill>
          <a:ln w="25400">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HOSPITAL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24" name="CasellaDiTesto 22"/>
          <p:cNvSpPr txBox="1"/>
          <p:nvPr/>
        </p:nvSpPr>
        <p:spPr>
          <a:xfrm>
            <a:off x="4329068" y="3032995"/>
            <a:ext cx="2283594" cy="646331"/>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PROJECT PLANNING &amp; IMPLEMENTATION</a:t>
            </a:r>
          </a:p>
        </p:txBody>
      </p:sp>
      <p:sp>
        <p:nvSpPr>
          <p:cNvPr id="25" name="CasellaDiTesto 17"/>
          <p:cNvSpPr txBox="1"/>
          <p:nvPr/>
        </p:nvSpPr>
        <p:spPr>
          <a:xfrm>
            <a:off x="4329068" y="3963648"/>
            <a:ext cx="2283594" cy="646331"/>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STRATEGIC PLANNING FOR THE FACILITY</a:t>
            </a:r>
          </a:p>
        </p:txBody>
      </p:sp>
      <p:sp>
        <p:nvSpPr>
          <p:cNvPr id="26" name="CasellaDiTesto 24"/>
          <p:cNvSpPr txBox="1"/>
          <p:nvPr/>
        </p:nvSpPr>
        <p:spPr>
          <a:xfrm>
            <a:off x="4329069" y="4828171"/>
            <a:ext cx="2344183" cy="646331"/>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COMMISSIONING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30" name="CasellaDiTesto 21"/>
          <p:cNvSpPr txBox="1"/>
          <p:nvPr/>
        </p:nvSpPr>
        <p:spPr>
          <a:xfrm>
            <a:off x="4329068" y="5678341"/>
            <a:ext cx="2344183" cy="646331"/>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SHAKE DOWN PERIOD &amp; EVALUATION</a:t>
            </a:r>
          </a:p>
        </p:txBody>
      </p:sp>
      <p:cxnSp>
        <p:nvCxnSpPr>
          <p:cNvPr id="32" name="Connettore 2 30"/>
          <p:cNvCxnSpPr>
            <a:stCxn id="18" idx="3"/>
            <a:endCxn id="36" idx="1"/>
          </p:cNvCxnSpPr>
          <p:nvPr/>
        </p:nvCxnSpPr>
        <p:spPr>
          <a:xfrm flipV="1">
            <a:off x="3323773" y="2418848"/>
            <a:ext cx="1005295" cy="121875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Connettore 2 30"/>
          <p:cNvCxnSpPr>
            <a:stCxn id="18" idx="3"/>
            <a:endCxn id="24" idx="1"/>
          </p:cNvCxnSpPr>
          <p:nvPr/>
        </p:nvCxnSpPr>
        <p:spPr>
          <a:xfrm flipV="1">
            <a:off x="3323772" y="3356160"/>
            <a:ext cx="1005296" cy="28144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ttore 2 30"/>
          <p:cNvCxnSpPr>
            <a:stCxn id="18" idx="3"/>
            <a:endCxn id="25" idx="1"/>
          </p:cNvCxnSpPr>
          <p:nvPr/>
        </p:nvCxnSpPr>
        <p:spPr>
          <a:xfrm>
            <a:off x="3323773" y="3637607"/>
            <a:ext cx="1005295" cy="6492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ttore 2 30"/>
          <p:cNvCxnSpPr>
            <a:stCxn id="18" idx="3"/>
            <a:endCxn id="26" idx="1"/>
          </p:cNvCxnSpPr>
          <p:nvPr/>
        </p:nvCxnSpPr>
        <p:spPr>
          <a:xfrm>
            <a:off x="3323772" y="3637606"/>
            <a:ext cx="1005296" cy="15137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CasellaDiTesto 17"/>
          <p:cNvSpPr txBox="1"/>
          <p:nvPr/>
        </p:nvSpPr>
        <p:spPr>
          <a:xfrm>
            <a:off x="4329067" y="2095683"/>
            <a:ext cx="2283594" cy="646331"/>
          </a:xfrm>
          <a:prstGeom prst="rect">
            <a:avLst/>
          </a:prstGeom>
          <a:solidFill>
            <a:srgbClr val="00B0F0"/>
          </a:solidFill>
          <a:ln w="25400">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FEASIBILITY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cxnSp>
        <p:nvCxnSpPr>
          <p:cNvPr id="28" name="Connettore 2 30"/>
          <p:cNvCxnSpPr>
            <a:stCxn id="18" idx="3"/>
            <a:endCxn id="30" idx="1"/>
          </p:cNvCxnSpPr>
          <p:nvPr/>
        </p:nvCxnSpPr>
        <p:spPr>
          <a:xfrm>
            <a:off x="3323773" y="3637607"/>
            <a:ext cx="1005295" cy="23639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055CCA86-FF8C-02D2-8687-802A17BA9789}"/>
              </a:ext>
            </a:extLst>
          </p:cNvPr>
          <p:cNvPicPr>
            <a:picLocks noChangeAspect="1"/>
          </p:cNvPicPr>
          <p:nvPr/>
        </p:nvPicPr>
        <p:blipFill>
          <a:blip r:embed="rId4"/>
          <a:stretch>
            <a:fillRect/>
          </a:stretch>
        </p:blipFill>
        <p:spPr>
          <a:xfrm>
            <a:off x="10263881" y="6393348"/>
            <a:ext cx="1744111" cy="311449"/>
          </a:xfrm>
          <a:prstGeom prst="rect">
            <a:avLst/>
          </a:prstGeom>
        </p:spPr>
      </p:pic>
      <p:cxnSp>
        <p:nvCxnSpPr>
          <p:cNvPr id="31" name="Connettore 2 30"/>
          <p:cNvCxnSpPr>
            <a:cxnSpLocks/>
          </p:cNvCxnSpPr>
          <p:nvPr/>
        </p:nvCxnSpPr>
        <p:spPr>
          <a:xfrm flipV="1">
            <a:off x="3323771" y="1527384"/>
            <a:ext cx="1005296" cy="2101647"/>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4E71989-1EE9-089A-5A41-B02D4811E281}"/>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36C4C9C-A8EB-E86A-6B76-45BD6AACDE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7" name="Title 1">
            <a:extLst>
              <a:ext uri="{FF2B5EF4-FFF2-40B4-BE49-F238E27FC236}">
                <a16:creationId xmlns:a16="http://schemas.microsoft.com/office/drawing/2014/main" id="{9368BB5E-C613-9B75-DB42-E3359722EE11}"/>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2 - Hospital Planning: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Overview cont.</a:t>
            </a:r>
          </a:p>
        </p:txBody>
      </p:sp>
      <p:sp>
        <p:nvSpPr>
          <p:cNvPr id="9" name="TextBox 8">
            <a:extLst>
              <a:ext uri="{FF2B5EF4-FFF2-40B4-BE49-F238E27FC236}">
                <a16:creationId xmlns:a16="http://schemas.microsoft.com/office/drawing/2014/main" id="{51662995-F74B-73DF-D349-9951FC820B25}"/>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8</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Hospital Planning – overview cont.</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1" name="CasellaDiTesto 17">
            <a:extLst>
              <a:ext uri="{FF2B5EF4-FFF2-40B4-BE49-F238E27FC236}">
                <a16:creationId xmlns:a16="http://schemas.microsoft.com/office/drawing/2014/main" id="{74950DC3-A41B-6E70-69F9-BF92AD3D0D87}"/>
              </a:ext>
            </a:extLst>
          </p:cNvPr>
          <p:cNvSpPr txBox="1"/>
          <p:nvPr/>
        </p:nvSpPr>
        <p:spPr>
          <a:xfrm>
            <a:off x="4329067" y="1204218"/>
            <a:ext cx="2283594" cy="646331"/>
          </a:xfrm>
          <a:prstGeom prst="rect">
            <a:avLst/>
          </a:prstGeom>
          <a:solidFill>
            <a:srgbClr val="00B0F0"/>
          </a:solidFill>
          <a:ln w="25400">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2" name="CasellaDiTesto 15">
            <a:extLst>
              <a:ext uri="{FF2B5EF4-FFF2-40B4-BE49-F238E27FC236}">
                <a16:creationId xmlns:a16="http://schemas.microsoft.com/office/drawing/2014/main" id="{B6DAE5E9-57FE-ABE6-56D7-DE4F75858806}"/>
              </a:ext>
            </a:extLst>
          </p:cNvPr>
          <p:cNvSpPr txBox="1"/>
          <p:nvPr/>
        </p:nvSpPr>
        <p:spPr>
          <a:xfrm>
            <a:off x="7220858" y="3032994"/>
            <a:ext cx="3077029" cy="1938992"/>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Proposal outline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Detailed project proposal</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Approval of project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Resource allocation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Land acquisition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Employer require. (</a:t>
            </a:r>
            <a:r>
              <a:rPr kumimoji="0" lang="en-US" sz="1500" b="1" i="0" u="none" strike="noStrike" kern="1200" cap="none" spc="0" normalizeH="0" baseline="0" noProof="0" dirty="0">
                <a:ln>
                  <a:noFill/>
                </a:ln>
                <a:solidFill>
                  <a:srgbClr val="FF0000"/>
                </a:solidFill>
                <a:effectLst/>
                <a:uLnTx/>
                <a:uFillTx/>
                <a:latin typeface="Calibri" panose="020F0502020204030204"/>
                <a:ea typeface="+mn-ea"/>
                <a:cs typeface="+mn-cs"/>
              </a:rPr>
              <a:t>User Brief</a:t>
            </a: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Tender &amp; award of contract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Construction planning</a:t>
            </a:r>
          </a:p>
        </p:txBody>
      </p:sp>
      <p:cxnSp>
        <p:nvCxnSpPr>
          <p:cNvPr id="13" name="Connettore 2 30">
            <a:extLst>
              <a:ext uri="{FF2B5EF4-FFF2-40B4-BE49-F238E27FC236}">
                <a16:creationId xmlns:a16="http://schemas.microsoft.com/office/drawing/2014/main" id="{4F4A823B-156A-C6D4-AC59-110A3B9C79A7}"/>
              </a:ext>
            </a:extLst>
          </p:cNvPr>
          <p:cNvCxnSpPr>
            <a:cxnSpLocks/>
            <a:stCxn id="24" idx="3"/>
          </p:cNvCxnSpPr>
          <p:nvPr/>
        </p:nvCxnSpPr>
        <p:spPr>
          <a:xfrm flipV="1">
            <a:off x="6612662" y="3356160"/>
            <a:ext cx="595495"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9EEDAB5C-28BA-A680-0716-8A61E3A37A54}"/>
              </a:ext>
            </a:extLst>
          </p:cNvPr>
          <p:cNvCxnSpPr>
            <a:cxnSpLocks/>
          </p:cNvCxnSpPr>
          <p:nvPr/>
        </p:nvCxnSpPr>
        <p:spPr>
          <a:xfrm>
            <a:off x="6850440" y="4329650"/>
            <a:ext cx="465685" cy="0"/>
          </a:xfrm>
          <a:prstGeom prst="straightConnector1">
            <a:avLst/>
          </a:prstGeom>
          <a:ln w="698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FC2A867A-6C13-F490-E23A-4E0B9F62789D}"/>
              </a:ext>
            </a:extLst>
          </p:cNvPr>
          <p:cNvSpPr txBox="1"/>
          <p:nvPr/>
        </p:nvSpPr>
        <p:spPr>
          <a:xfrm>
            <a:off x="7214525" y="4929268"/>
            <a:ext cx="5085919" cy="1162113"/>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Construction project is aligned with strategies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Key stakeholders are involved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Builds a compelling case when going for approval  </a:t>
            </a:r>
          </a:p>
        </p:txBody>
      </p:sp>
      <p:sp>
        <p:nvSpPr>
          <p:cNvPr id="10" name="TextBox 9">
            <a:extLst>
              <a:ext uri="{FF2B5EF4-FFF2-40B4-BE49-F238E27FC236}">
                <a16:creationId xmlns:a16="http://schemas.microsoft.com/office/drawing/2014/main" id="{E5A93838-B363-308A-34F7-3FB0EB01751D}"/>
              </a:ext>
            </a:extLst>
          </p:cNvPr>
          <p:cNvSpPr txBox="1"/>
          <p:nvPr/>
        </p:nvSpPr>
        <p:spPr>
          <a:xfrm>
            <a:off x="7208157" y="119935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PROJECT BRIEF</a:t>
            </a:r>
          </a:p>
        </p:txBody>
      </p:sp>
      <p:sp>
        <p:nvSpPr>
          <p:cNvPr id="15" name="TextBox 14">
            <a:extLst>
              <a:ext uri="{FF2B5EF4-FFF2-40B4-BE49-F238E27FC236}">
                <a16:creationId xmlns:a16="http://schemas.microsoft.com/office/drawing/2014/main" id="{F368FBBB-7C36-0210-8BC7-F4E25A6E4D4C}"/>
              </a:ext>
            </a:extLst>
          </p:cNvPr>
          <p:cNvSpPr txBox="1"/>
          <p:nvPr/>
        </p:nvSpPr>
        <p:spPr>
          <a:xfrm>
            <a:off x="7220858" y="1560524"/>
            <a:ext cx="413599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role of the healthcare planning process is to produce the design brief to guide the outputs need to be achieved.</a:t>
            </a:r>
          </a:p>
        </p:txBody>
      </p:sp>
    </p:spTree>
    <p:extLst>
      <p:ext uri="{BB962C8B-B14F-4D97-AF65-F5344CB8AC3E}">
        <p14:creationId xmlns:p14="http://schemas.microsoft.com/office/powerpoint/2010/main" val="320673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B69432-4936-F8A6-7FCD-E0C500D9B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pic>
        <p:nvPicPr>
          <p:cNvPr id="52" name="Picture 51" descr="Chart&#10;&#10;Description automatically generated">
            <a:extLst>
              <a:ext uri="{FF2B5EF4-FFF2-40B4-BE49-F238E27FC236}">
                <a16:creationId xmlns:a16="http://schemas.microsoft.com/office/drawing/2014/main" id="{ABB6002F-6196-163F-B63B-69B39993CBD0}"/>
              </a:ext>
            </a:extLst>
          </p:cNvPr>
          <p:cNvPicPr>
            <a:picLocks noChangeAspect="1"/>
          </p:cNvPicPr>
          <p:nvPr/>
        </p:nvPicPr>
        <p:blipFill>
          <a:blip r:embed="rId4" cstate="screen">
            <a:alphaModFix amt="15000"/>
            <a:extLst>
              <a:ext uri="{28A0092B-C50C-407E-A947-70E740481C1C}">
                <a14:useLocalDpi xmlns:a14="http://schemas.microsoft.com/office/drawing/2010/main"/>
              </a:ext>
            </a:extLst>
          </a:blip>
          <a:stretch>
            <a:fillRect/>
          </a:stretch>
        </p:blipFill>
        <p:spPr>
          <a:xfrm>
            <a:off x="282139" y="2271158"/>
            <a:ext cx="3077029" cy="3099653"/>
          </a:xfrm>
          <a:prstGeom prst="rect">
            <a:avLst/>
          </a:prstGeom>
        </p:spPr>
      </p:pic>
      <p:sp>
        <p:nvSpPr>
          <p:cNvPr id="65" name="CasellaDiTesto 16"/>
          <p:cNvSpPr txBox="1"/>
          <p:nvPr/>
        </p:nvSpPr>
        <p:spPr>
          <a:xfrm>
            <a:off x="3136725" y="4121795"/>
            <a:ext cx="1838664" cy="738664"/>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ENVIRONMENTAL CARE &amp; FACILITY FUNCTION PROGRAM</a:t>
            </a:r>
          </a:p>
        </p:txBody>
      </p:sp>
      <p:pic>
        <p:nvPicPr>
          <p:cNvPr id="43" name="Picture 42">
            <a:extLst>
              <a:ext uri="{FF2B5EF4-FFF2-40B4-BE49-F238E27FC236}">
                <a16:creationId xmlns:a16="http://schemas.microsoft.com/office/drawing/2014/main" id="{76913138-E034-468C-3147-8FD316EF4506}"/>
              </a:ext>
            </a:extLst>
          </p:cNvPr>
          <p:cNvPicPr>
            <a:picLocks noChangeAspect="1"/>
          </p:cNvPicPr>
          <p:nvPr/>
        </p:nvPicPr>
        <p:blipFill>
          <a:blip r:embed="rId5"/>
          <a:stretch>
            <a:fillRect/>
          </a:stretch>
        </p:blipFill>
        <p:spPr>
          <a:xfrm>
            <a:off x="10263881" y="6393348"/>
            <a:ext cx="1744111" cy="311449"/>
          </a:xfrm>
          <a:prstGeom prst="rect">
            <a:avLst/>
          </a:prstGeom>
        </p:spPr>
      </p:pic>
      <p:sp>
        <p:nvSpPr>
          <p:cNvPr id="174" name="CasellaDiTesto 24"/>
          <p:cNvSpPr txBox="1"/>
          <p:nvPr/>
        </p:nvSpPr>
        <p:spPr>
          <a:xfrm>
            <a:off x="3221639" y="4161009"/>
            <a:ext cx="1641505" cy="677108"/>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70" name="CasellaDiTesto 24"/>
          <p:cNvSpPr txBox="1"/>
          <p:nvPr/>
        </p:nvSpPr>
        <p:spPr>
          <a:xfrm>
            <a:off x="3233088" y="2040326"/>
            <a:ext cx="1641505" cy="461665"/>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71" name="CasellaDiTesto 24"/>
          <p:cNvSpPr txBox="1"/>
          <p:nvPr/>
        </p:nvSpPr>
        <p:spPr>
          <a:xfrm>
            <a:off x="3241082" y="2782588"/>
            <a:ext cx="1641505" cy="461665"/>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73" name="CasellaDiTesto 24"/>
          <p:cNvSpPr txBox="1"/>
          <p:nvPr/>
        </p:nvSpPr>
        <p:spPr>
          <a:xfrm>
            <a:off x="3221638" y="3454277"/>
            <a:ext cx="1641505" cy="461665"/>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75" name="CasellaDiTesto 24"/>
          <p:cNvSpPr txBox="1"/>
          <p:nvPr/>
        </p:nvSpPr>
        <p:spPr>
          <a:xfrm>
            <a:off x="3224260" y="5114803"/>
            <a:ext cx="1641505" cy="461665"/>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76" name="CasellaDiTesto 24"/>
          <p:cNvSpPr txBox="1"/>
          <p:nvPr/>
        </p:nvSpPr>
        <p:spPr>
          <a:xfrm>
            <a:off x="3227413" y="5875839"/>
            <a:ext cx="1641505" cy="461665"/>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69" name="CasellaDiTesto 24"/>
          <p:cNvSpPr txBox="1"/>
          <p:nvPr/>
        </p:nvSpPr>
        <p:spPr>
          <a:xfrm>
            <a:off x="3221639" y="1216585"/>
            <a:ext cx="1641505" cy="461665"/>
          </a:xfrm>
          <a:prstGeom prst="rect">
            <a:avLst/>
          </a:prstGeom>
          <a:noFill/>
          <a:ln w="22225">
            <a:solidFill>
              <a:schemeClr val="accent5">
                <a:lumMod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5" name="CasellaDiTesto 15"/>
          <p:cNvSpPr txBox="1"/>
          <p:nvPr/>
        </p:nvSpPr>
        <p:spPr>
          <a:xfrm>
            <a:off x="5310909" y="1154196"/>
            <a:ext cx="5077099" cy="646331"/>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The Owner provide the representatives from all stakeholders in the health care organization as well the consultants to participate in the development of the User Brief. Multi-disciplinary team.</a:t>
            </a:r>
          </a:p>
        </p:txBody>
      </p:sp>
      <p:cxnSp>
        <p:nvCxnSpPr>
          <p:cNvPr id="13" name="Connettore 2 30"/>
          <p:cNvCxnSpPr>
            <a:cxnSpLocks/>
          </p:cNvCxnSpPr>
          <p:nvPr/>
        </p:nvCxnSpPr>
        <p:spPr>
          <a:xfrm flipV="1">
            <a:off x="2651972" y="1414142"/>
            <a:ext cx="569666" cy="236903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Connettore 2 30"/>
          <p:cNvCxnSpPr>
            <a:cxnSpLocks/>
          </p:cNvCxnSpPr>
          <p:nvPr/>
        </p:nvCxnSpPr>
        <p:spPr>
          <a:xfrm flipV="1">
            <a:off x="2651972" y="2248762"/>
            <a:ext cx="576498" cy="15344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Connettore 2 30"/>
          <p:cNvCxnSpPr>
            <a:cxnSpLocks/>
          </p:cNvCxnSpPr>
          <p:nvPr/>
        </p:nvCxnSpPr>
        <p:spPr>
          <a:xfrm flipV="1">
            <a:off x="2651973" y="2975256"/>
            <a:ext cx="583331" cy="80792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ttore 2 30"/>
          <p:cNvCxnSpPr>
            <a:cxnSpLocks/>
          </p:cNvCxnSpPr>
          <p:nvPr/>
        </p:nvCxnSpPr>
        <p:spPr>
          <a:xfrm flipV="1">
            <a:off x="2651973" y="3645170"/>
            <a:ext cx="580105" cy="1380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ttore 2 30"/>
          <p:cNvCxnSpPr>
            <a:cxnSpLocks/>
          </p:cNvCxnSpPr>
          <p:nvPr/>
        </p:nvCxnSpPr>
        <p:spPr>
          <a:xfrm>
            <a:off x="2651972" y="3783180"/>
            <a:ext cx="575440" cy="6274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ttore 2 30"/>
          <p:cNvCxnSpPr/>
          <p:nvPr/>
        </p:nvCxnSpPr>
        <p:spPr>
          <a:xfrm>
            <a:off x="4886045" y="1381684"/>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2" name="CasellaDiTesto 15"/>
          <p:cNvSpPr txBox="1"/>
          <p:nvPr/>
        </p:nvSpPr>
        <p:spPr>
          <a:xfrm>
            <a:off x="5301673" y="1969041"/>
            <a:ext cx="5086336" cy="461665"/>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Owner’s intent for the project. Basis of design. Includes type &amp; sizes of departments, patient population, required staff, clinical &amp; non clinical areas.</a:t>
            </a:r>
          </a:p>
        </p:txBody>
      </p:sp>
      <p:sp>
        <p:nvSpPr>
          <p:cNvPr id="44" name="CasellaDiTesto 15"/>
          <p:cNvSpPr txBox="1"/>
          <p:nvPr/>
        </p:nvSpPr>
        <p:spPr>
          <a:xfrm>
            <a:off x="5292441" y="2585981"/>
            <a:ext cx="5095568" cy="461665"/>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List organized by department showing each room in the proposed project, indicating size by gross floor area</a:t>
            </a:r>
          </a:p>
        </p:txBody>
      </p:sp>
      <p:sp>
        <p:nvSpPr>
          <p:cNvPr id="46" name="CasellaDiTesto 15"/>
          <p:cNvSpPr txBox="1"/>
          <p:nvPr/>
        </p:nvSpPr>
        <p:spPr>
          <a:xfrm>
            <a:off x="5301673" y="3220774"/>
            <a:ext cx="5095568" cy="461665"/>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To ensure the design &amp; construction provides safety delivery of care, a safety risk assessment should be developed &amp; includes the ICRA, PHAMA, etc.</a:t>
            </a:r>
          </a:p>
        </p:txBody>
      </p:sp>
      <p:sp>
        <p:nvSpPr>
          <p:cNvPr id="48" name="CasellaDiTesto 15"/>
          <p:cNvSpPr txBox="1"/>
          <p:nvPr/>
        </p:nvSpPr>
        <p:spPr>
          <a:xfrm>
            <a:off x="5292441" y="3859303"/>
            <a:ext cx="5104800" cy="830997"/>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Key elements of the physical environment and the functional/ operational requirements. All that influences patient outcome, satisfaction, dignity, privacy, confidentiality &amp; safety as well as facility operations. Building infrastructure &amp; systems, security, wayfinding, etc.</a:t>
            </a:r>
          </a:p>
        </p:txBody>
      </p:sp>
      <p:sp>
        <p:nvSpPr>
          <p:cNvPr id="51" name="CasellaDiTesto 15"/>
          <p:cNvSpPr txBox="1"/>
          <p:nvPr/>
        </p:nvSpPr>
        <p:spPr>
          <a:xfrm>
            <a:off x="5292441" y="4870424"/>
            <a:ext cx="5104800" cy="830997"/>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FF&amp;E list with all items necessary to operate the facility &amp; assist on acquisition, installation, &amp; relocation. Maintenance requirements (how the facility will be operated and by whom) and training goals and criteria. Includes aspects of the commissioning of the equipment and systems etc. </a:t>
            </a:r>
          </a:p>
        </p:txBody>
      </p:sp>
      <p:cxnSp>
        <p:nvCxnSpPr>
          <p:cNvPr id="53" name="Connettore 2 30"/>
          <p:cNvCxnSpPr>
            <a:cxnSpLocks/>
          </p:cNvCxnSpPr>
          <p:nvPr/>
        </p:nvCxnSpPr>
        <p:spPr>
          <a:xfrm>
            <a:off x="2651973" y="3783180"/>
            <a:ext cx="572287" cy="159603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0" name="CasellaDiTesto 16"/>
          <p:cNvSpPr txBox="1"/>
          <p:nvPr/>
        </p:nvSpPr>
        <p:spPr>
          <a:xfrm>
            <a:off x="3476754" y="1252380"/>
            <a:ext cx="1029193" cy="307777"/>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TEAM</a:t>
            </a:r>
          </a:p>
        </p:txBody>
      </p:sp>
      <p:sp>
        <p:nvSpPr>
          <p:cNvPr id="63" name="CasellaDiTesto 16"/>
          <p:cNvSpPr txBox="1"/>
          <p:nvPr/>
        </p:nvSpPr>
        <p:spPr>
          <a:xfrm>
            <a:off x="3460620" y="2011523"/>
            <a:ext cx="1167890" cy="523220"/>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FUNCTIONAL PROGRAM</a:t>
            </a:r>
          </a:p>
        </p:txBody>
      </p:sp>
      <p:sp>
        <p:nvSpPr>
          <p:cNvPr id="72" name="CasellaDiTesto 16"/>
          <p:cNvSpPr txBox="1"/>
          <p:nvPr/>
        </p:nvSpPr>
        <p:spPr>
          <a:xfrm>
            <a:off x="3444303" y="2738018"/>
            <a:ext cx="1167890" cy="523220"/>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SPACE PROGRAM</a:t>
            </a:r>
          </a:p>
        </p:txBody>
      </p:sp>
      <p:sp>
        <p:nvSpPr>
          <p:cNvPr id="75" name="CasellaDiTesto 16"/>
          <p:cNvSpPr txBox="1"/>
          <p:nvPr/>
        </p:nvSpPr>
        <p:spPr>
          <a:xfrm>
            <a:off x="3510527" y="3407931"/>
            <a:ext cx="1167890" cy="523220"/>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SAFETY RISK ASSESSMENT</a:t>
            </a:r>
          </a:p>
        </p:txBody>
      </p:sp>
      <p:sp>
        <p:nvSpPr>
          <p:cNvPr id="88" name="CasellaDiTesto 16"/>
          <p:cNvSpPr txBox="1"/>
          <p:nvPr/>
        </p:nvSpPr>
        <p:spPr>
          <a:xfrm>
            <a:off x="3274428" y="5844577"/>
            <a:ext cx="1558824" cy="523220"/>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COMMISSIONING &amp; HAND OVER</a:t>
            </a:r>
          </a:p>
        </p:txBody>
      </p:sp>
      <p:cxnSp>
        <p:nvCxnSpPr>
          <p:cNvPr id="90" name="Connettore 2 30"/>
          <p:cNvCxnSpPr>
            <a:cxnSpLocks/>
          </p:cNvCxnSpPr>
          <p:nvPr/>
        </p:nvCxnSpPr>
        <p:spPr>
          <a:xfrm>
            <a:off x="2651973" y="3783180"/>
            <a:ext cx="581115" cy="238481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8" name="Connettore 2 30"/>
          <p:cNvCxnSpPr/>
          <p:nvPr/>
        </p:nvCxnSpPr>
        <p:spPr>
          <a:xfrm>
            <a:off x="4895282" y="2197961"/>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9" name="Connettore 2 30"/>
          <p:cNvCxnSpPr/>
          <p:nvPr/>
        </p:nvCxnSpPr>
        <p:spPr>
          <a:xfrm>
            <a:off x="4876812" y="2924456"/>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0" name="Connettore 2 30"/>
          <p:cNvCxnSpPr/>
          <p:nvPr/>
        </p:nvCxnSpPr>
        <p:spPr>
          <a:xfrm>
            <a:off x="4882586" y="3597303"/>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1" name="Connettore 2 30"/>
          <p:cNvCxnSpPr/>
          <p:nvPr/>
        </p:nvCxnSpPr>
        <p:spPr>
          <a:xfrm>
            <a:off x="4876812" y="4313810"/>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2" name="Connettore 2 30"/>
          <p:cNvCxnSpPr/>
          <p:nvPr/>
        </p:nvCxnSpPr>
        <p:spPr>
          <a:xfrm>
            <a:off x="4876812" y="5252212"/>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4" name="Connettore 2 30"/>
          <p:cNvCxnSpPr/>
          <p:nvPr/>
        </p:nvCxnSpPr>
        <p:spPr>
          <a:xfrm>
            <a:off x="4890477" y="6067738"/>
            <a:ext cx="41562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2" name="CasellaDiTesto 16"/>
          <p:cNvSpPr txBox="1"/>
          <p:nvPr/>
        </p:nvSpPr>
        <p:spPr>
          <a:xfrm>
            <a:off x="2893483" y="5116426"/>
            <a:ext cx="2200376" cy="523220"/>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Operation &amp; Maintenance</a:t>
            </a:r>
          </a:p>
        </p:txBody>
      </p:sp>
      <p:sp>
        <p:nvSpPr>
          <p:cNvPr id="40" name="CasellaDiTesto 15"/>
          <p:cNvSpPr txBox="1"/>
          <p:nvPr/>
        </p:nvSpPr>
        <p:spPr>
          <a:xfrm>
            <a:off x="5292439" y="5867212"/>
            <a:ext cx="5104801" cy="461665"/>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Systems to be commissioned, CX activities, record of construction drawings (blue prints) , equipment manuals/ Evaluation of systems in operation.</a:t>
            </a:r>
          </a:p>
        </p:txBody>
      </p:sp>
      <p:sp>
        <p:nvSpPr>
          <p:cNvPr id="50" name="CasellaDiTesto 16">
            <a:extLst>
              <a:ext uri="{FF2B5EF4-FFF2-40B4-BE49-F238E27FC236}">
                <a16:creationId xmlns:a16="http://schemas.microsoft.com/office/drawing/2014/main" id="{88C137D7-EC72-CED8-5DFF-7E4673095182}"/>
              </a:ext>
            </a:extLst>
          </p:cNvPr>
          <p:cNvSpPr txBox="1"/>
          <p:nvPr/>
        </p:nvSpPr>
        <p:spPr>
          <a:xfrm>
            <a:off x="1050600" y="3218201"/>
            <a:ext cx="1582057" cy="1200329"/>
          </a:xfrm>
          <a:prstGeom prst="rect">
            <a:avLst/>
          </a:prstGeom>
          <a:solidFill>
            <a:srgbClr val="0070C0"/>
          </a:solidFill>
          <a:ln w="25400">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HOSPITAL USER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FA73D50-A43C-EF96-3F90-446D078B3532}"/>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BCC927B-24CF-4DE5-5954-92FCB945A933}"/>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9</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Hospital Planning – requirements</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7C30735B-8B74-41FC-FBA6-C643B43D1F3C}"/>
              </a:ext>
            </a:extLst>
          </p:cNvPr>
          <p:cNvCxnSpPr>
            <a:cxnSpLocks/>
          </p:cNvCxnSpPr>
          <p:nvPr/>
        </p:nvCxnSpPr>
        <p:spPr>
          <a:xfrm>
            <a:off x="2893483" y="4304250"/>
            <a:ext cx="465685" cy="0"/>
          </a:xfrm>
          <a:prstGeom prst="straightConnector1">
            <a:avLst/>
          </a:prstGeom>
          <a:ln w="698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3C17BE48-8AE4-144B-86E4-B24EF8201F6A}"/>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2 - Hospital Planning: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Requirements</a:t>
            </a:r>
          </a:p>
        </p:txBody>
      </p:sp>
    </p:spTree>
    <p:extLst>
      <p:ext uri="{BB962C8B-B14F-4D97-AF65-F5344CB8AC3E}">
        <p14:creationId xmlns:p14="http://schemas.microsoft.com/office/powerpoint/2010/main" val="4877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74" grpId="0" animBg="1"/>
      <p:bldP spid="170" grpId="0" animBg="1"/>
      <p:bldP spid="171" grpId="0" animBg="1"/>
      <p:bldP spid="173" grpId="0" animBg="1"/>
      <p:bldP spid="175" grpId="0" animBg="1"/>
      <p:bldP spid="176" grpId="0" animBg="1"/>
      <p:bldP spid="169" grpId="0" animBg="1"/>
      <p:bldP spid="5" grpId="0" animBg="1"/>
      <p:bldP spid="42" grpId="0" animBg="1"/>
      <p:bldP spid="44" grpId="0" animBg="1"/>
      <p:bldP spid="46" grpId="0" animBg="1"/>
      <p:bldP spid="48" grpId="0" animBg="1"/>
      <p:bldP spid="51" grpId="0" animBg="1"/>
      <p:bldP spid="60" grpId="0"/>
      <p:bldP spid="63" grpId="0"/>
      <p:bldP spid="72" grpId="0"/>
      <p:bldP spid="75" grpId="0"/>
      <p:bldP spid="88" grpId="0"/>
      <p:bldP spid="172" grpId="0"/>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4235FD-9679-F72F-60AE-FB4B050FD8B7}"/>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Table of contents</a:t>
            </a:r>
          </a:p>
        </p:txBody>
      </p:sp>
      <p:cxnSp>
        <p:nvCxnSpPr>
          <p:cNvPr id="4" name="Straight Connector 3">
            <a:extLst>
              <a:ext uri="{FF2B5EF4-FFF2-40B4-BE49-F238E27FC236}">
                <a16:creationId xmlns:a16="http://schemas.microsoft.com/office/drawing/2014/main" id="{C82456F6-74D5-954C-8856-662793C5231C}"/>
              </a:ext>
            </a:extLst>
          </p:cNvPr>
          <p:cNvCxnSpPr/>
          <p:nvPr/>
        </p:nvCxnSpPr>
        <p:spPr>
          <a:xfrm>
            <a:off x="965199" y="1409367"/>
            <a:ext cx="720437" cy="0"/>
          </a:xfrm>
          <a:prstGeom prst="line">
            <a:avLst/>
          </a:prstGeom>
          <a:ln w="114300">
            <a:solidFill>
              <a:srgbClr val="00B2E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8" name="TextBox 7">
            <a:extLst>
              <a:ext uri="{FF2B5EF4-FFF2-40B4-BE49-F238E27FC236}">
                <a16:creationId xmlns:a16="http://schemas.microsoft.com/office/drawing/2014/main" id="{146B724F-2E65-9342-EE9A-CFDE1C1CE97D}"/>
              </a:ext>
            </a:extLst>
          </p:cNvPr>
          <p:cNvSpPr txBox="1"/>
          <p:nvPr/>
        </p:nvSpPr>
        <p:spPr>
          <a:xfrm>
            <a:off x="862459" y="1674026"/>
            <a:ext cx="9057918" cy="390876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HEALTHCARE INFRASTRUCTURE &amp; WASH in HCF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Healthcare Infrastructure 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WASH in HCF definition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2.   HOSPITAL PLANNING &amp; STRATEGIC PLANNING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Strategic Planning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Hospital Planning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HOSPITAL BUILD ENVIRONMENT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Requirements &amp; considerations</a:t>
            </a:r>
            <a:b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srgbClr val="7F7F7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4"/>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CONSIDERATIONS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A3CEE36-9F6E-257A-D788-6B1D8C1EAA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34DF1C51-74D5-939B-B8D0-3A97615E2878}"/>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84C2BF-4E40-53D6-C053-A9452C15D08F}"/>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10</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Table of contents - 3</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2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35F65C-3CF9-CE7F-0845-23320871A809}"/>
              </a:ext>
            </a:extLst>
          </p:cNvPr>
          <p:cNvSpPr txBox="1"/>
          <p:nvPr/>
        </p:nvSpPr>
        <p:spPr>
          <a:xfrm>
            <a:off x="1041784" y="2107680"/>
            <a:ext cx="10718416"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Refers to the human-made surroundings providing the setting for human activity, ranging in scale from buildings and green spaces to neighbourhoods and cities that can often include their supporting infrastructure (water supply, energy networks).</a:t>
            </a:r>
            <a:endPar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C7F8F131-5B70-75A5-0F07-36D24CBFD858}"/>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3 – Built Environment: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Definition</a:t>
            </a:r>
          </a:p>
        </p:txBody>
      </p:sp>
      <p:pic>
        <p:nvPicPr>
          <p:cNvPr id="21" name="Picture 20">
            <a:extLst>
              <a:ext uri="{FF2B5EF4-FFF2-40B4-BE49-F238E27FC236}">
                <a16:creationId xmlns:a16="http://schemas.microsoft.com/office/drawing/2014/main" id="{E58C9F64-A3C9-59D5-2136-0AB9478C86BB}"/>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25" name="TextBox 24">
            <a:extLst>
              <a:ext uri="{FF2B5EF4-FFF2-40B4-BE49-F238E27FC236}">
                <a16:creationId xmlns:a16="http://schemas.microsoft.com/office/drawing/2014/main" id="{7C2DE3C5-DE4F-7D5A-4FCE-7ED363F37F75}"/>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2E3"/>
                </a:solidFill>
                <a:effectLst/>
                <a:uLnTx/>
                <a:uFillTx/>
                <a:latin typeface="Calibri" panose="020F0502020204030204"/>
                <a:ea typeface="+mn-ea"/>
                <a:cs typeface="+mn-cs"/>
              </a:rPr>
              <a:t>11</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Buint Environment - definition</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7EC0AF0-C50A-7F14-943B-B6411F8A7CA3}"/>
              </a:ext>
            </a:extLst>
          </p:cNvPr>
          <p:cNvSpPr txBox="1"/>
          <p:nvPr/>
        </p:nvSpPr>
        <p:spPr>
          <a:xfrm>
            <a:off x="862459" y="168672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DEFINITION: </a:t>
            </a:r>
            <a:r>
              <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BUILT ENVIRONMENT</a:t>
            </a:r>
          </a:p>
        </p:txBody>
      </p:sp>
      <p:sp>
        <p:nvSpPr>
          <p:cNvPr id="35" name="TextBox 34">
            <a:extLst>
              <a:ext uri="{FF2B5EF4-FFF2-40B4-BE49-F238E27FC236}">
                <a16:creationId xmlns:a16="http://schemas.microsoft.com/office/drawing/2014/main" id="{8C0B3BB5-C52F-2EE7-EC9A-F06A5906F05F}"/>
              </a:ext>
            </a:extLst>
          </p:cNvPr>
          <p:cNvSpPr txBox="1"/>
          <p:nvPr/>
        </p:nvSpPr>
        <p:spPr>
          <a:xfrm>
            <a:off x="1041784" y="4481329"/>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Connection between physical space and social consequences</a:t>
            </a:r>
          </a:p>
        </p:txBody>
      </p:sp>
      <p:sp>
        <p:nvSpPr>
          <p:cNvPr id="16" name="TextBox 15">
            <a:extLst>
              <a:ext uri="{FF2B5EF4-FFF2-40B4-BE49-F238E27FC236}">
                <a16:creationId xmlns:a16="http://schemas.microsoft.com/office/drawing/2014/main" id="{7E2EF74C-5CD4-9BBE-2A54-A12BA0025C90}"/>
              </a:ext>
            </a:extLst>
          </p:cNvPr>
          <p:cNvSpPr txBox="1"/>
          <p:nvPr/>
        </p:nvSpPr>
        <p:spPr>
          <a:xfrm>
            <a:off x="1037166" y="4852566"/>
            <a:ext cx="71670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Material spatial and cultural product of human labour</a:t>
            </a:r>
          </a:p>
        </p:txBody>
      </p:sp>
      <p:pic>
        <p:nvPicPr>
          <p:cNvPr id="36" name="Picture 35">
            <a:extLst>
              <a:ext uri="{FF2B5EF4-FFF2-40B4-BE49-F238E27FC236}">
                <a16:creationId xmlns:a16="http://schemas.microsoft.com/office/drawing/2014/main" id="{9D2F80F6-BD3B-A52B-76E1-92F5AF390D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B317BC61-64DA-1935-83B2-270DBBAF5E7F}"/>
              </a:ext>
            </a:extLst>
          </p:cNvPr>
          <p:cNvSpPr txBox="1"/>
          <p:nvPr/>
        </p:nvSpPr>
        <p:spPr>
          <a:xfrm>
            <a:off x="1041784" y="2789951"/>
            <a:ext cx="10855690"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Buildings are one of the most clear elements of the built environment because of their physical presence and purpose to protect against the natural or "un-built" environment.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Built environment – Wikipedia</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600" b="0" i="1" u="none" strike="noStrike" kern="1200" cap="none" spc="0" normalizeH="0" baseline="0" noProof="0" dirty="0">
              <a:ln>
                <a:noFill/>
              </a:ln>
              <a:solidFill>
                <a:srgbClr val="0563C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9A0CA0-3B61-8E85-A1A9-5BCD4EB1AE73}"/>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0EFF0CC-FC8D-3637-DD92-F81D6F29EC94}"/>
              </a:ext>
            </a:extLst>
          </p:cNvPr>
          <p:cNvSpPr txBox="1"/>
          <p:nvPr/>
        </p:nvSpPr>
        <p:spPr>
          <a:xfrm>
            <a:off x="1041592" y="5237743"/>
            <a:ext cx="11556808"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Protect against the natural / “un-built’’</a:t>
            </a:r>
          </a:p>
        </p:txBody>
      </p:sp>
      <p:sp>
        <p:nvSpPr>
          <p:cNvPr id="7" name="TextBox 6">
            <a:extLst>
              <a:ext uri="{FF2B5EF4-FFF2-40B4-BE49-F238E27FC236}">
                <a16:creationId xmlns:a16="http://schemas.microsoft.com/office/drawing/2014/main" id="{CF9DC244-C603-5216-5A3E-54D0E65100D6}"/>
              </a:ext>
            </a:extLst>
          </p:cNvPr>
          <p:cNvSpPr txBox="1"/>
          <p:nvPr/>
        </p:nvSpPr>
        <p:spPr>
          <a:xfrm>
            <a:off x="862459" y="3626230"/>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WORDS:</a:t>
            </a:r>
          </a:p>
        </p:txBody>
      </p:sp>
      <p:sp>
        <p:nvSpPr>
          <p:cNvPr id="9" name="TextBox 8">
            <a:extLst>
              <a:ext uri="{FF2B5EF4-FFF2-40B4-BE49-F238E27FC236}">
                <a16:creationId xmlns:a16="http://schemas.microsoft.com/office/drawing/2014/main" id="{57CD434B-B4C2-E15F-20C7-EDBD6EF374B9}"/>
              </a:ext>
            </a:extLst>
          </p:cNvPr>
          <p:cNvSpPr txBox="1"/>
          <p:nvPr/>
        </p:nvSpPr>
        <p:spPr>
          <a:xfrm>
            <a:off x="1041784" y="4102118"/>
            <a:ext cx="102785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Designing of a physical space</a:t>
            </a:r>
          </a:p>
        </p:txBody>
      </p:sp>
    </p:spTree>
    <p:extLst>
      <p:ext uri="{BB962C8B-B14F-4D97-AF65-F5344CB8AC3E}">
        <p14:creationId xmlns:p14="http://schemas.microsoft.com/office/powerpoint/2010/main" val="382364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D30C6D11-21A5-A417-4A4E-5A5EF185888B}"/>
              </a:ext>
            </a:extLst>
          </p:cNvPr>
          <p:cNvPicPr>
            <a:picLocks noChangeAspect="1"/>
          </p:cNvPicPr>
          <p:nvPr/>
        </p:nvPicPr>
        <p:blipFill>
          <a:blip r:embed="rId3"/>
          <a:stretch>
            <a:fillRect/>
          </a:stretch>
        </p:blipFill>
        <p:spPr>
          <a:xfrm>
            <a:off x="5856536" y="2284264"/>
            <a:ext cx="5835735" cy="3856996"/>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26279148-D21C-F0B3-D1B4-1C4D35EB6645}"/>
              </a:ext>
            </a:extLst>
          </p:cNvPr>
          <p:cNvPicPr>
            <a:picLocks noChangeAspect="1"/>
          </p:cNvPicPr>
          <p:nvPr/>
        </p:nvPicPr>
        <p:blipFill>
          <a:blip r:embed="rId4"/>
          <a:stretch>
            <a:fillRect/>
          </a:stretch>
        </p:blipFill>
        <p:spPr>
          <a:xfrm>
            <a:off x="566891" y="1462899"/>
            <a:ext cx="5062357" cy="4678361"/>
          </a:xfrm>
          <a:prstGeom prst="rect">
            <a:avLst/>
          </a:prstGeom>
        </p:spPr>
      </p:pic>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5"/>
          <a:stretch>
            <a:fillRect/>
          </a:stretch>
        </p:blipFill>
        <p:spPr>
          <a:xfrm>
            <a:off x="10263881" y="6393348"/>
            <a:ext cx="1744111" cy="311449"/>
          </a:xfrm>
          <a:prstGeom prst="rect">
            <a:avLst/>
          </a:prstGeom>
        </p:spPr>
      </p:pic>
      <p:pic>
        <p:nvPicPr>
          <p:cNvPr id="6" name="Picture 5">
            <a:extLst>
              <a:ext uri="{FF2B5EF4-FFF2-40B4-BE49-F238E27FC236}">
                <a16:creationId xmlns:a16="http://schemas.microsoft.com/office/drawing/2014/main" id="{2992D9DB-F558-261A-2093-9AD102309442}"/>
              </a:ext>
            </a:extLst>
          </p:cNvPr>
          <p:cNvPicPr>
            <a:picLocks noChangeAspect="1"/>
          </p:cNvPicPr>
          <p:nvPr/>
        </p:nvPicPr>
        <p:blipFill>
          <a:blip r:embed="rId5"/>
          <a:stretch>
            <a:fillRect/>
          </a:stretch>
        </p:blipFill>
        <p:spPr>
          <a:xfrm>
            <a:off x="10263881" y="6393348"/>
            <a:ext cx="1744111" cy="311449"/>
          </a:xfrm>
          <a:prstGeom prst="rect">
            <a:avLst/>
          </a:prstGeom>
        </p:spPr>
      </p:pic>
      <p:sp>
        <p:nvSpPr>
          <p:cNvPr id="8" name="Title 1">
            <a:extLst>
              <a:ext uri="{FF2B5EF4-FFF2-40B4-BE49-F238E27FC236}">
                <a16:creationId xmlns:a16="http://schemas.microsoft.com/office/drawing/2014/main" id="{D632E981-FEB0-BE8B-4AAD-661448D4AE04}"/>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3 – Hospital </a:t>
            </a: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Built Environment</a:t>
            </a:r>
          </a:p>
        </p:txBody>
      </p:sp>
      <p:sp>
        <p:nvSpPr>
          <p:cNvPr id="13" name="TextBox 12">
            <a:extLst>
              <a:ext uri="{FF2B5EF4-FFF2-40B4-BE49-F238E27FC236}">
                <a16:creationId xmlns:a16="http://schemas.microsoft.com/office/drawing/2014/main" id="{6FEC0BC3-CA21-EEB7-F5B4-269453B8560E}"/>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D06ADD7-2763-3C59-6427-91168F08E5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cxnSp>
        <p:nvCxnSpPr>
          <p:cNvPr id="16" name="Straight Arrow Connector 15">
            <a:extLst>
              <a:ext uri="{FF2B5EF4-FFF2-40B4-BE49-F238E27FC236}">
                <a16:creationId xmlns:a16="http://schemas.microsoft.com/office/drawing/2014/main" id="{A028ADE8-6F29-AB3D-FDF5-051808529150}"/>
              </a:ext>
            </a:extLst>
          </p:cNvPr>
          <p:cNvCxnSpPr>
            <a:cxnSpLocks/>
          </p:cNvCxnSpPr>
          <p:nvPr/>
        </p:nvCxnSpPr>
        <p:spPr>
          <a:xfrm>
            <a:off x="1685636" y="2394720"/>
            <a:ext cx="549785" cy="0"/>
          </a:xfrm>
          <a:prstGeom prst="straightConnector1">
            <a:avLst/>
          </a:prstGeom>
          <a:ln w="698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CDF28AEE-110E-BD70-F6B6-0A3A57514B9A}"/>
              </a:ext>
            </a:extLst>
          </p:cNvPr>
          <p:cNvSpPr txBox="1"/>
          <p:nvPr/>
        </p:nvSpPr>
        <p:spPr>
          <a:xfrm>
            <a:off x="952353" y="6115808"/>
            <a:ext cx="569609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Modelling the relationship between the environment and human experiences - IOS Press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2D1FE4F-5E7D-541E-ADCE-C5213855A8AC}"/>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12</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Built Environment – broader vision</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3A4D87B-9B22-B1E5-E8A8-5EFC6F55F0A5}"/>
              </a:ext>
            </a:extLst>
          </p:cNvPr>
          <p:cNvSpPr txBox="1"/>
          <p:nvPr/>
        </p:nvSpPr>
        <p:spPr>
          <a:xfrm>
            <a:off x="4597400" y="1205776"/>
            <a:ext cx="4699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A202C"/>
                </a:solidFill>
                <a:effectLst/>
                <a:uLnTx/>
                <a:uFillTx/>
                <a:latin typeface="Open Sans" panose="020B0606030504020204" pitchFamily="34" charset="0"/>
                <a:ea typeface="+mn-ea"/>
                <a:cs typeface="+mn-cs"/>
              </a:rPr>
              <a:t>Broader vision:</a:t>
            </a:r>
          </a:p>
        </p:txBody>
      </p:sp>
      <p:sp>
        <p:nvSpPr>
          <p:cNvPr id="34" name="TextBox 33">
            <a:extLst>
              <a:ext uri="{FF2B5EF4-FFF2-40B4-BE49-F238E27FC236}">
                <a16:creationId xmlns:a16="http://schemas.microsoft.com/office/drawing/2014/main" id="{C203B02E-E149-0798-0DBC-BFD4DE594EBA}"/>
              </a:ext>
            </a:extLst>
          </p:cNvPr>
          <p:cNvSpPr txBox="1"/>
          <p:nvPr/>
        </p:nvSpPr>
        <p:spPr>
          <a:xfrm>
            <a:off x="7812313" y="1257277"/>
            <a:ext cx="428307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A202C"/>
                </a:solidFill>
                <a:effectLst/>
                <a:uLnTx/>
                <a:uFillTx/>
                <a:latin typeface="Open Sans" panose="020B0606030504020204" pitchFamily="34" charset="0"/>
                <a:ea typeface="+mn-ea"/>
                <a:cs typeface="+mn-cs"/>
              </a:rPr>
              <a:t>Global ecosystem &amp; the community on the master planning</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596B3D2-FDF3-9239-8475-F206FFDF5A70}"/>
              </a:ext>
            </a:extLst>
          </p:cNvPr>
          <p:cNvSpPr txBox="1"/>
          <p:nvPr/>
        </p:nvSpPr>
        <p:spPr>
          <a:xfrm>
            <a:off x="4800984" y="1557880"/>
            <a:ext cx="25777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Health &amp; Wellbeing</a:t>
            </a:r>
            <a:endPar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E740501-519B-88D5-C7CF-7F29AB1D40C2}"/>
              </a:ext>
            </a:extLst>
          </p:cNvPr>
          <p:cNvSpPr txBox="1"/>
          <p:nvPr/>
        </p:nvSpPr>
        <p:spPr>
          <a:xfrm>
            <a:off x="4800984" y="1862680"/>
            <a:ext cx="30603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Wider determinants of health</a:t>
            </a:r>
            <a:endPar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21AF694-AD87-B728-BFEA-E078702B2CFD}"/>
              </a:ext>
            </a:extLst>
          </p:cNvPr>
          <p:cNvSpPr txBox="1"/>
          <p:nvPr/>
        </p:nvSpPr>
        <p:spPr>
          <a:xfrm>
            <a:off x="4800984" y="2167480"/>
            <a:ext cx="30603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Sustainable environment</a:t>
            </a:r>
            <a:endPar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1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221135" y="1839915"/>
            <a:ext cx="7342525" cy="4751200"/>
          </a:xfrm>
          <a:prstGeom prst="rect">
            <a:avLst/>
          </a:prstGeom>
        </p:spPr>
        <p:txBody>
          <a:bodyPr spcFirstLastPara="1" vert="horz" wrap="square" lIns="121900" tIns="121900" rIns="121900" bIns="121900" rtlCol="0" anchor="t" anchorCtr="0">
            <a:normAutofit lnSpcReduction="10000"/>
          </a:bodyPr>
          <a:lstStyle/>
          <a:p>
            <a:pPr defTabSz="206375"/>
            <a:r>
              <a:rPr lang="en-GB" sz="3000" b="1" dirty="0">
                <a:latin typeface="Calibri" panose="020F0502020204030204" pitchFamily="34" charset="0"/>
                <a:ea typeface="SimSun" panose="02010600030101010101" pitchFamily="2" charset="-122"/>
                <a:cs typeface="Calibri" panose="020F0502020204030204" pitchFamily="34" charset="0"/>
              </a:rPr>
              <a:t>INTERPRETATION:</a:t>
            </a:r>
            <a:r>
              <a:rPr lang="en-GB" sz="3000" dirty="0">
                <a:latin typeface="Calibri" panose="020F0502020204030204" pitchFamily="34" charset="0"/>
                <a:ea typeface="SimSun" panose="02010600030101010101" pitchFamily="2" charset="-122"/>
                <a:cs typeface="Calibri" panose="020F0502020204030204" pitchFamily="34" charset="0"/>
              </a:rPr>
              <a:t> Select English, French, or Spanish. Then, click “Mute Original Audio.”</a:t>
            </a:r>
          </a:p>
          <a:p>
            <a:pPr defTabSz="206375"/>
            <a:endParaRPr lang="en-GB" sz="3000" b="1" dirty="0">
              <a:latin typeface="Calibri" panose="020F0502020204030204" pitchFamily="34" charset="0"/>
              <a:ea typeface="SimSun" panose="02010600030101010101" pitchFamily="2" charset="-122"/>
              <a:cs typeface="Calibri" panose="020F0502020204030204" pitchFamily="34" charset="0"/>
            </a:endParaRPr>
          </a:p>
          <a:p>
            <a:pPr defTabSz="206375"/>
            <a:r>
              <a:rPr lang="fr-FR" sz="3000" b="1" dirty="0">
                <a:latin typeface="Calibri" panose="020F0502020204030204" pitchFamily="34" charset="0"/>
                <a:ea typeface="SimSun" panose="02010600030101010101" pitchFamily="2" charset="-122"/>
                <a:cs typeface="Calibri" panose="020F0502020204030204" pitchFamily="34" charset="0"/>
              </a:rPr>
              <a:t>INTERPRÉTATION: </a:t>
            </a:r>
            <a:r>
              <a:rPr lang="fr-FR" sz="3000" dirty="0">
                <a:latin typeface="Calibri" panose="020F0502020204030204" pitchFamily="34" charset="0"/>
                <a:ea typeface="SimSun" panose="02010600030101010101" pitchFamily="2" charset="-122"/>
                <a:cs typeface="Calibri" panose="020F0502020204030204" pitchFamily="34" charset="0"/>
              </a:rPr>
              <a:t>Sélectionnez Anglais, Français ou Espagnol. Puis, cliquez sur "Couper le son d’origine." </a:t>
            </a:r>
            <a:endParaRPr lang="en-US" sz="3000" b="1" dirty="0">
              <a:latin typeface="Calibri" panose="020F0502020204030204" pitchFamily="34" charset="0"/>
              <a:ea typeface="SimSun" panose="02010600030101010101" pitchFamily="2" charset="-122"/>
              <a:cs typeface="Calibri" panose="020F0502020204030204" pitchFamily="34" charset="0"/>
            </a:endParaRPr>
          </a:p>
          <a:p>
            <a:pPr defTabSz="206375"/>
            <a:endParaRPr lang="en-US" sz="3000" b="1" dirty="0">
              <a:latin typeface="Calibri" panose="020F0502020204030204" pitchFamily="34" charset="0"/>
              <a:ea typeface="SimSun" panose="02010600030101010101" pitchFamily="2" charset="-122"/>
              <a:cs typeface="Calibri" panose="020F0502020204030204" pitchFamily="34" charset="0"/>
            </a:endParaRPr>
          </a:p>
          <a:p>
            <a:pPr defTabSz="206375"/>
            <a:r>
              <a:rPr lang="es-ES" sz="3000" b="1" dirty="0">
                <a:latin typeface="Calibri" panose="020F0502020204030204" pitchFamily="34" charset="0"/>
                <a:ea typeface="SimSun" panose="02010600030101010101" pitchFamily="2" charset="-122"/>
                <a:cs typeface="Calibri" panose="020F0502020204030204" pitchFamily="34" charset="0"/>
              </a:rPr>
              <a:t>INTERPRETACIÓN: </a:t>
            </a:r>
            <a:r>
              <a:rPr lang="es-ES" sz="3000" dirty="0">
                <a:latin typeface="Calibri" panose="020F0502020204030204" pitchFamily="34" charset="0"/>
                <a:ea typeface="SimSun" panose="02010600030101010101" pitchFamily="2" charset="-122"/>
                <a:cs typeface="Calibri" panose="020F0502020204030204" pitchFamily="34" charset="0"/>
              </a:rPr>
              <a:t>Seleccione Inglés, Francés o Español. Luego, haga clic en “Silenciar audio original." </a:t>
            </a:r>
          </a:p>
          <a:p>
            <a:pPr marL="135464" indent="0">
              <a:lnSpc>
                <a:spcPct val="115000"/>
              </a:lnSpc>
              <a:buClr>
                <a:schemeClr val="dk1"/>
              </a:buClr>
              <a:buSzPct val="100000"/>
              <a:buNone/>
            </a:pPr>
            <a:endParaRPr sz="4000" dirty="0">
              <a:latin typeface="Calibri"/>
              <a:ea typeface="Calibri"/>
              <a:cs typeface="Calibri"/>
              <a:sym typeface="Calibri"/>
            </a:endParaRPr>
          </a:p>
        </p:txBody>
      </p:sp>
      <p:sp>
        <p:nvSpPr>
          <p:cNvPr id="135" name="Google Shape;135;p22"/>
          <p:cNvSpPr/>
          <p:nvPr/>
        </p:nvSpPr>
        <p:spPr>
          <a:xfrm>
            <a:off x="1588" y="383507"/>
            <a:ext cx="12188800" cy="844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00" tIns="45700" rIns="91400" bIns="4570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rPr>
              <a:t>        Interpretation </a:t>
            </a:r>
            <a:endParaRPr kumimoji="0" sz="36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7367" y="5737367"/>
            <a:ext cx="2954933" cy="844000"/>
          </a:xfrm>
          <a:prstGeom prst="rect">
            <a:avLst/>
          </a:prstGeom>
          <a:noFill/>
          <a:ln>
            <a:noFill/>
          </a:ln>
        </p:spPr>
      </p:pic>
      <p:pic>
        <p:nvPicPr>
          <p:cNvPr id="5" name="Picture 4">
            <a:extLst>
              <a:ext uri="{FF2B5EF4-FFF2-40B4-BE49-F238E27FC236}">
                <a16:creationId xmlns:a16="http://schemas.microsoft.com/office/drawing/2014/main" id="{F4912A75-446B-A843-3927-70D8FE851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2212"/>
          <a:stretch/>
        </p:blipFill>
        <p:spPr>
          <a:xfrm>
            <a:off x="8299603" y="2439092"/>
            <a:ext cx="3082465" cy="1776423"/>
          </a:xfrm>
          <a:prstGeom prst="rect">
            <a:avLst/>
          </a:prstGeom>
        </p:spPr>
      </p:pic>
    </p:spTree>
    <p:extLst>
      <p:ext uri="{BB962C8B-B14F-4D97-AF65-F5344CB8AC3E}">
        <p14:creationId xmlns:p14="http://schemas.microsoft.com/office/powerpoint/2010/main" val="413143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2DC86C7-5050-7932-BDE4-1A176950EE19}"/>
              </a:ext>
            </a:extLst>
          </p:cNvPr>
          <p:cNvSpPr txBox="1"/>
          <p:nvPr/>
        </p:nvSpPr>
        <p:spPr>
          <a:xfrm>
            <a:off x="1013834" y="3323754"/>
            <a:ext cx="5820525"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Functional and space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Circulation &amp; flows (patient, visitors, staff, clean, dirty)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Building infrastructure systems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Wayfinding (interior &amp; exterior)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Fire protection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Privacy and confidentiality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Security inc. back up systems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Acoustic design (noise levels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Indoor environmental quality (air quality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Equipment (medical &amp; non-medical, movable, fixed)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 Communications &amp; ITC</a:t>
            </a:r>
          </a:p>
        </p:txBody>
      </p:sp>
      <p:sp>
        <p:nvSpPr>
          <p:cNvPr id="36" name="TextBox 35">
            <a:extLst>
              <a:ext uri="{FF2B5EF4-FFF2-40B4-BE49-F238E27FC236}">
                <a16:creationId xmlns:a16="http://schemas.microsoft.com/office/drawing/2014/main" id="{B459132E-63ED-CC2A-43FD-CF1110AC4B46}"/>
              </a:ext>
            </a:extLst>
          </p:cNvPr>
          <p:cNvSpPr txBox="1"/>
          <p:nvPr/>
        </p:nvSpPr>
        <p:spPr>
          <a:xfrm>
            <a:off x="868002" y="264135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ENVIRONMENTAL CARE REQUIREMENTS</a:t>
            </a:r>
            <a:endPar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pic>
        <p:nvPicPr>
          <p:cNvPr id="6" name="Picture 5">
            <a:extLst>
              <a:ext uri="{FF2B5EF4-FFF2-40B4-BE49-F238E27FC236}">
                <a16:creationId xmlns:a16="http://schemas.microsoft.com/office/drawing/2014/main" id="{2992D9DB-F558-261A-2093-9AD102309442}"/>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8" name="Title 1">
            <a:extLst>
              <a:ext uri="{FF2B5EF4-FFF2-40B4-BE49-F238E27FC236}">
                <a16:creationId xmlns:a16="http://schemas.microsoft.com/office/drawing/2014/main" id="{D632E981-FEB0-BE8B-4AAD-661448D4AE04}"/>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3 – Hospital </a:t>
            </a: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Built Environment</a:t>
            </a:r>
          </a:p>
        </p:txBody>
      </p:sp>
      <p:sp>
        <p:nvSpPr>
          <p:cNvPr id="13" name="TextBox 12">
            <a:extLst>
              <a:ext uri="{FF2B5EF4-FFF2-40B4-BE49-F238E27FC236}">
                <a16:creationId xmlns:a16="http://schemas.microsoft.com/office/drawing/2014/main" id="{6FEC0BC3-CA21-EEB7-F5B4-269453B8560E}"/>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D06ADD7-2763-3C59-6427-91168F08E5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20" name="TextBox 19">
            <a:extLst>
              <a:ext uri="{FF2B5EF4-FFF2-40B4-BE49-F238E27FC236}">
                <a16:creationId xmlns:a16="http://schemas.microsoft.com/office/drawing/2014/main" id="{50429AF7-772E-9B96-556D-820D983A56D8}"/>
              </a:ext>
            </a:extLst>
          </p:cNvPr>
          <p:cNvSpPr txBox="1"/>
          <p:nvPr/>
        </p:nvSpPr>
        <p:spPr>
          <a:xfrm>
            <a:off x="838199" y="1690260"/>
            <a:ext cx="99620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A202C"/>
                </a:solidFill>
                <a:effectLst/>
                <a:uLnTx/>
                <a:uFillTx/>
                <a:latin typeface="Open Sans" panose="020B0606030504020204" pitchFamily="34" charset="0"/>
                <a:ea typeface="+mn-ea"/>
                <a:cs typeface="+mn-cs"/>
              </a:rPr>
              <a:t>BUILDING AS A CLIMATE MODIFIER : identity to protect us from the outside environment and provide a safety and enhanced environment.</a:t>
            </a:r>
          </a:p>
        </p:txBody>
      </p:sp>
      <p:sp>
        <p:nvSpPr>
          <p:cNvPr id="5" name="TextBox 4">
            <a:extLst>
              <a:ext uri="{FF2B5EF4-FFF2-40B4-BE49-F238E27FC236}">
                <a16:creationId xmlns:a16="http://schemas.microsoft.com/office/drawing/2014/main" id="{D6B4CBBF-13DC-69A2-836F-0289CF7CE8E3}"/>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13</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Built Environment – in Healthcare Infrastructure</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DC93DC9D-1B3F-D5BE-3758-BF116002C552}"/>
              </a:ext>
            </a:extLst>
          </p:cNvPr>
          <p:cNvSpPr txBox="1"/>
          <p:nvPr/>
        </p:nvSpPr>
        <p:spPr>
          <a:xfrm>
            <a:off x="6864353" y="3053035"/>
            <a:ext cx="4836954" cy="107721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Multidisciplinary, documented assessment used to identify hazards and risks and mitigate underlying conditions of the built environment that may contribute to adverse safety events. </a:t>
            </a:r>
          </a:p>
        </p:txBody>
      </p:sp>
      <p:sp>
        <p:nvSpPr>
          <p:cNvPr id="33" name="TextBox 32">
            <a:extLst>
              <a:ext uri="{FF2B5EF4-FFF2-40B4-BE49-F238E27FC236}">
                <a16:creationId xmlns:a16="http://schemas.microsoft.com/office/drawing/2014/main" id="{26E9703E-AA45-2F27-33B0-5F1B43B1B5D0}"/>
              </a:ext>
            </a:extLst>
          </p:cNvPr>
          <p:cNvSpPr txBox="1"/>
          <p:nvPr/>
        </p:nvSpPr>
        <p:spPr>
          <a:xfrm>
            <a:off x="6685027" y="2632081"/>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SAFETY RISK ASSESSMENT</a:t>
            </a:r>
            <a:endPar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71EC4BF-3B39-6F63-0578-901E9F2606C4}"/>
              </a:ext>
            </a:extLst>
          </p:cNvPr>
          <p:cNvSpPr txBox="1"/>
          <p:nvPr/>
        </p:nvSpPr>
        <p:spPr>
          <a:xfrm>
            <a:off x="7072348" y="4221197"/>
            <a:ext cx="483695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Infection control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Patient handling and movement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Fall prevention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Medication safety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Behavioural and mental health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Patient immobility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Security risk assessment inc. emergency preparedness</a:t>
            </a:r>
          </a:p>
        </p:txBody>
      </p:sp>
      <p:sp>
        <p:nvSpPr>
          <p:cNvPr id="35" name="TextBox 34">
            <a:extLst>
              <a:ext uri="{FF2B5EF4-FFF2-40B4-BE49-F238E27FC236}">
                <a16:creationId xmlns:a16="http://schemas.microsoft.com/office/drawing/2014/main" id="{5D26B1AE-E20B-8DC2-A6EF-A45BBA7C5BC2}"/>
              </a:ext>
            </a:extLst>
          </p:cNvPr>
          <p:cNvSpPr txBox="1"/>
          <p:nvPr/>
        </p:nvSpPr>
        <p:spPr>
          <a:xfrm>
            <a:off x="1030074" y="3062310"/>
            <a:ext cx="9421852"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Key elements of the physical environment: </a:t>
            </a:r>
          </a:p>
        </p:txBody>
      </p:sp>
    </p:spTree>
    <p:extLst>
      <p:ext uri="{BB962C8B-B14F-4D97-AF65-F5344CB8AC3E}">
        <p14:creationId xmlns:p14="http://schemas.microsoft.com/office/powerpoint/2010/main" val="109165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459132E-63ED-CC2A-43FD-CF1110AC4B46}"/>
              </a:ext>
            </a:extLst>
          </p:cNvPr>
          <p:cNvSpPr txBox="1"/>
          <p:nvPr/>
        </p:nvSpPr>
        <p:spPr>
          <a:xfrm>
            <a:off x="868002" y="264135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SUSTAINABLE DESIGN</a:t>
            </a:r>
            <a:endPar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pic>
        <p:nvPicPr>
          <p:cNvPr id="6" name="Picture 5">
            <a:extLst>
              <a:ext uri="{FF2B5EF4-FFF2-40B4-BE49-F238E27FC236}">
                <a16:creationId xmlns:a16="http://schemas.microsoft.com/office/drawing/2014/main" id="{2992D9DB-F558-261A-2093-9AD102309442}"/>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8" name="Title 1">
            <a:extLst>
              <a:ext uri="{FF2B5EF4-FFF2-40B4-BE49-F238E27FC236}">
                <a16:creationId xmlns:a16="http://schemas.microsoft.com/office/drawing/2014/main" id="{D632E981-FEB0-BE8B-4AAD-661448D4AE04}"/>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3 – Hospital </a:t>
            </a: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Built Environment</a:t>
            </a:r>
          </a:p>
        </p:txBody>
      </p:sp>
      <p:sp>
        <p:nvSpPr>
          <p:cNvPr id="13" name="TextBox 12">
            <a:extLst>
              <a:ext uri="{FF2B5EF4-FFF2-40B4-BE49-F238E27FC236}">
                <a16:creationId xmlns:a16="http://schemas.microsoft.com/office/drawing/2014/main" id="{6FEC0BC3-CA21-EEB7-F5B4-269453B8560E}"/>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D06ADD7-2763-3C59-6427-91168F08E5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20" name="TextBox 19">
            <a:extLst>
              <a:ext uri="{FF2B5EF4-FFF2-40B4-BE49-F238E27FC236}">
                <a16:creationId xmlns:a16="http://schemas.microsoft.com/office/drawing/2014/main" id="{50429AF7-772E-9B96-556D-820D983A56D8}"/>
              </a:ext>
            </a:extLst>
          </p:cNvPr>
          <p:cNvSpPr txBox="1"/>
          <p:nvPr/>
        </p:nvSpPr>
        <p:spPr>
          <a:xfrm>
            <a:off x="838199" y="1690260"/>
            <a:ext cx="99620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A202C"/>
                </a:solidFill>
                <a:effectLst/>
                <a:uLnTx/>
                <a:uFillTx/>
                <a:latin typeface="Open Sans" panose="020B0606030504020204" pitchFamily="34" charset="0"/>
                <a:ea typeface="+mn-ea"/>
                <a:cs typeface="+mn-cs"/>
              </a:rPr>
              <a:t>BUILDING AS A CLIMATE MODIFIER </a:t>
            </a:r>
          </a:p>
        </p:txBody>
      </p:sp>
      <p:sp>
        <p:nvSpPr>
          <p:cNvPr id="5" name="TextBox 4">
            <a:extLst>
              <a:ext uri="{FF2B5EF4-FFF2-40B4-BE49-F238E27FC236}">
                <a16:creationId xmlns:a16="http://schemas.microsoft.com/office/drawing/2014/main" id="{D6B4CBBF-13DC-69A2-836F-0289CF7CE8E3}"/>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14</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Built Environment – in Healthcare Infrastructure</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DC93DC9D-1B3F-D5BE-3758-BF116002C552}"/>
              </a:ext>
            </a:extLst>
          </p:cNvPr>
          <p:cNvSpPr txBox="1"/>
          <p:nvPr/>
        </p:nvSpPr>
        <p:spPr>
          <a:xfrm>
            <a:off x="6864353" y="3053035"/>
            <a:ext cx="4836954" cy="107721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Multisensory setting that engages the physical, emotional, spiritual, and social dimensions of the individual for the purpose of restoring and maintaining health and well-being.</a:t>
            </a:r>
          </a:p>
        </p:txBody>
      </p:sp>
      <p:sp>
        <p:nvSpPr>
          <p:cNvPr id="33" name="TextBox 32">
            <a:extLst>
              <a:ext uri="{FF2B5EF4-FFF2-40B4-BE49-F238E27FC236}">
                <a16:creationId xmlns:a16="http://schemas.microsoft.com/office/drawing/2014/main" id="{26E9703E-AA45-2F27-33B0-5F1B43B1B5D0}"/>
              </a:ext>
            </a:extLst>
          </p:cNvPr>
          <p:cNvSpPr txBox="1"/>
          <p:nvPr/>
        </p:nvSpPr>
        <p:spPr>
          <a:xfrm>
            <a:off x="6685027" y="2632081"/>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HEALING ENVIRONMENT</a:t>
            </a:r>
            <a:endPar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D26B1AE-E20B-8DC2-A6EF-A45BBA7C5BC2}"/>
              </a:ext>
            </a:extLst>
          </p:cNvPr>
          <p:cNvSpPr txBox="1"/>
          <p:nvPr/>
        </p:nvSpPr>
        <p:spPr>
          <a:xfrm>
            <a:off x="1030074" y="3062310"/>
            <a:ext cx="4836954"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Design can improve patient outcomes, staff morale and visitors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Building location, orientation, &amp; layout impact on effectiveness and increase efficiency.</a:t>
            </a:r>
          </a:p>
        </p:txBody>
      </p:sp>
      <p:sp>
        <p:nvSpPr>
          <p:cNvPr id="4" name="TextBox 3">
            <a:extLst>
              <a:ext uri="{FF2B5EF4-FFF2-40B4-BE49-F238E27FC236}">
                <a16:creationId xmlns:a16="http://schemas.microsoft.com/office/drawing/2014/main" id="{B8D2DF80-8622-2C5A-45A8-47ECD36C2F00}"/>
              </a:ext>
            </a:extLst>
          </p:cNvPr>
          <p:cNvSpPr txBox="1"/>
          <p:nvPr/>
        </p:nvSpPr>
        <p:spPr>
          <a:xfrm>
            <a:off x="873444" y="4398501"/>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OPERATION &amp; MAINTENANCE</a:t>
            </a:r>
          </a:p>
        </p:txBody>
      </p:sp>
      <p:sp>
        <p:nvSpPr>
          <p:cNvPr id="7" name="TextBox 6">
            <a:extLst>
              <a:ext uri="{FF2B5EF4-FFF2-40B4-BE49-F238E27FC236}">
                <a16:creationId xmlns:a16="http://schemas.microsoft.com/office/drawing/2014/main" id="{BCC5281C-6E1A-EA37-FF50-3A89FB0B4BFF}"/>
              </a:ext>
            </a:extLst>
          </p:cNvPr>
          <p:cNvSpPr txBox="1"/>
          <p:nvPr/>
        </p:nvSpPr>
        <p:spPr>
          <a:xfrm>
            <a:off x="1035517" y="4819455"/>
            <a:ext cx="5479584" cy="132343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Care and minor maintenance of equipment associated with the daily operations and normal repairs, replacement of parts (preventative/ corrective, etc)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Inspecting, cleaning, servicing, preserving, lubricating, and adjusting, as required.</a:t>
            </a:r>
          </a:p>
        </p:txBody>
      </p:sp>
    </p:spTree>
    <p:extLst>
      <p:ext uri="{BB962C8B-B14F-4D97-AF65-F5344CB8AC3E}">
        <p14:creationId xmlns:p14="http://schemas.microsoft.com/office/powerpoint/2010/main" val="423004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5A285-E50A-8ED9-C06B-323001497DEC}"/>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3" name="Title 1">
            <a:extLst>
              <a:ext uri="{FF2B5EF4-FFF2-40B4-BE49-F238E27FC236}">
                <a16:creationId xmlns:a16="http://schemas.microsoft.com/office/drawing/2014/main" id="{CC0C4E0F-E298-DF5C-7B27-0F97B636C497}"/>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3 – Hospital </a:t>
            </a: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Built Environment</a:t>
            </a:r>
          </a:p>
        </p:txBody>
      </p:sp>
      <p:sp>
        <p:nvSpPr>
          <p:cNvPr id="4" name="TextBox 3">
            <a:extLst>
              <a:ext uri="{FF2B5EF4-FFF2-40B4-BE49-F238E27FC236}">
                <a16:creationId xmlns:a16="http://schemas.microsoft.com/office/drawing/2014/main" id="{6D2C0703-EA0D-745F-D43A-F4FD1169C95D}"/>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7AA0ABE-ABDE-F4BE-DC44-B48391570A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0" name="TextBox 9">
            <a:extLst>
              <a:ext uri="{FF2B5EF4-FFF2-40B4-BE49-F238E27FC236}">
                <a16:creationId xmlns:a16="http://schemas.microsoft.com/office/drawing/2014/main" id="{57D96A1A-92DA-447B-2D92-4E388B1A433D}"/>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15</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Built Environment – in Healthcare Infrastructure</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D9DAD2D-3501-8ABF-D708-F939AD88523E}"/>
              </a:ext>
            </a:extLst>
          </p:cNvPr>
          <p:cNvSpPr txBox="1"/>
          <p:nvPr/>
        </p:nvSpPr>
        <p:spPr>
          <a:xfrm>
            <a:off x="1041784" y="3065525"/>
            <a:ext cx="4801133" cy="206210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Adequate and reliable infrastructure, technologies and supplies form the backbone of the hospital.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4245"/>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Key infrastructure (such as well-planned spaces, water and energy, telecommunications) must support daily functioning, and be designed with redundancy to ensure continued safe and effective operation, even during a disaster or crisis. </a:t>
            </a:r>
          </a:p>
        </p:txBody>
      </p:sp>
      <p:sp>
        <p:nvSpPr>
          <p:cNvPr id="12" name="TextBox 11">
            <a:extLst>
              <a:ext uri="{FF2B5EF4-FFF2-40B4-BE49-F238E27FC236}">
                <a16:creationId xmlns:a16="http://schemas.microsoft.com/office/drawing/2014/main" id="{34D6BB33-E9E8-BD82-39EE-21274AA1431A}"/>
              </a:ext>
            </a:extLst>
          </p:cNvPr>
          <p:cNvSpPr txBox="1"/>
          <p:nvPr/>
        </p:nvSpPr>
        <p:spPr>
          <a:xfrm>
            <a:off x="862459" y="2644571"/>
            <a:ext cx="46839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DISASTER PREPAREDNESS</a:t>
            </a:r>
          </a:p>
        </p:txBody>
      </p:sp>
      <p:sp>
        <p:nvSpPr>
          <p:cNvPr id="13" name="TextBox 12">
            <a:extLst>
              <a:ext uri="{FF2B5EF4-FFF2-40B4-BE49-F238E27FC236}">
                <a16:creationId xmlns:a16="http://schemas.microsoft.com/office/drawing/2014/main" id="{A0A6EC23-DCE9-6D68-7645-5F156408DD02}"/>
              </a:ext>
            </a:extLst>
          </p:cNvPr>
          <p:cNvSpPr txBox="1"/>
          <p:nvPr/>
        </p:nvSpPr>
        <p:spPr>
          <a:xfrm>
            <a:off x="6349084" y="3089790"/>
            <a:ext cx="5367995" cy="280076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A1A1A"/>
                </a:solidFill>
                <a:effectLst/>
                <a:uLnTx/>
                <a:uFillTx/>
                <a:latin typeface="Calibri" panose="020F0502020204030204"/>
                <a:ea typeface="+mn-ea"/>
                <a:cs typeface="+mn-cs"/>
              </a:rPr>
              <a:t>Capacity of health care facilities to protect and improve the health of their target communities.</a:t>
            </a:r>
            <a:br>
              <a:rPr kumimoji="0" lang="en-GB" sz="1600" b="0" i="0" u="none" strike="noStrike" kern="1200" cap="none" spc="0" normalizeH="0" baseline="0" noProof="0" dirty="0">
                <a:ln>
                  <a:noFill/>
                </a:ln>
                <a:solidFill>
                  <a:srgbClr val="1A1A1A"/>
                </a:solidFill>
                <a:effectLst/>
                <a:uLnTx/>
                <a:uFillTx/>
                <a:latin typeface="Calibri" panose="020F0502020204030204"/>
                <a:ea typeface="+mn-ea"/>
                <a:cs typeface="+mn-cs"/>
              </a:rPr>
            </a:br>
            <a:endParaRPr kumimoji="0" lang="en-GB" sz="1600" b="0" i="0" u="none" strike="noStrike" kern="1200" cap="none" spc="0" normalizeH="0" baseline="0" noProof="0" dirty="0">
              <a:ln>
                <a:noFill/>
              </a:ln>
              <a:solidFill>
                <a:srgbClr val="1A1A1A"/>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A1A1A"/>
                </a:solidFill>
                <a:effectLst/>
                <a:uLnTx/>
                <a:uFillTx/>
                <a:latin typeface="Calibri" panose="020F0502020204030204"/>
                <a:ea typeface="+mn-ea"/>
                <a:cs typeface="+mn-cs"/>
              </a:rPr>
              <a:t>Empower health care facilities to be environmentally sustainable, by optimizing the use of resources and minimizing the release of waste into the environment.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1A1A1A"/>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A1A1A"/>
                </a:solidFill>
                <a:effectLst/>
                <a:uLnTx/>
                <a:uFillTx/>
                <a:latin typeface="Calibri" panose="020F0502020204030204"/>
                <a:ea typeface="+mn-ea"/>
                <a:cs typeface="+mn-cs"/>
              </a:rPr>
              <a:t>Climate resilient and environmentally sustainable health care facilities contribute to high quality of care and accessibility of services, and by helping reduce facility costs also ensure better affordability.</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590E435-FD56-1953-F2A3-A7E856DE0A01}"/>
              </a:ext>
            </a:extLst>
          </p:cNvPr>
          <p:cNvSpPr txBox="1"/>
          <p:nvPr/>
        </p:nvSpPr>
        <p:spPr>
          <a:xfrm>
            <a:off x="6187012" y="266883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CLIMATE RESILIENSE </a:t>
            </a:r>
            <a:endPar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EAC6B5D-EFE0-10BD-97F3-74329A7905CA}"/>
              </a:ext>
            </a:extLst>
          </p:cNvPr>
          <p:cNvSpPr txBox="1"/>
          <p:nvPr/>
        </p:nvSpPr>
        <p:spPr>
          <a:xfrm>
            <a:off x="838199" y="1690260"/>
            <a:ext cx="99620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A202C"/>
                </a:solidFill>
                <a:effectLst/>
                <a:uLnTx/>
                <a:uFillTx/>
                <a:latin typeface="Open Sans" panose="020B0606030504020204" pitchFamily="34" charset="0"/>
                <a:ea typeface="+mn-ea"/>
                <a:cs typeface="+mn-cs"/>
              </a:rPr>
              <a:t>BUILDING AS A CLIMATE MODIFIER</a:t>
            </a:r>
          </a:p>
        </p:txBody>
      </p:sp>
    </p:spTree>
    <p:extLst>
      <p:ext uri="{BB962C8B-B14F-4D97-AF65-F5344CB8AC3E}">
        <p14:creationId xmlns:p14="http://schemas.microsoft.com/office/powerpoint/2010/main" val="109043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4235FD-9679-F72F-60AE-FB4B050FD8B7}"/>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Table of contents</a:t>
            </a:r>
          </a:p>
        </p:txBody>
      </p:sp>
      <p:cxnSp>
        <p:nvCxnSpPr>
          <p:cNvPr id="4" name="Straight Connector 3">
            <a:extLst>
              <a:ext uri="{FF2B5EF4-FFF2-40B4-BE49-F238E27FC236}">
                <a16:creationId xmlns:a16="http://schemas.microsoft.com/office/drawing/2014/main" id="{C82456F6-74D5-954C-8856-662793C5231C}"/>
              </a:ext>
            </a:extLst>
          </p:cNvPr>
          <p:cNvCxnSpPr/>
          <p:nvPr/>
        </p:nvCxnSpPr>
        <p:spPr>
          <a:xfrm>
            <a:off x="965199" y="1409367"/>
            <a:ext cx="720437" cy="0"/>
          </a:xfrm>
          <a:prstGeom prst="line">
            <a:avLst/>
          </a:prstGeom>
          <a:ln w="114300">
            <a:solidFill>
              <a:srgbClr val="00B2E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8" name="TextBox 7">
            <a:extLst>
              <a:ext uri="{FF2B5EF4-FFF2-40B4-BE49-F238E27FC236}">
                <a16:creationId xmlns:a16="http://schemas.microsoft.com/office/drawing/2014/main" id="{146B724F-2E65-9342-EE9A-CFDE1C1CE97D}"/>
              </a:ext>
            </a:extLst>
          </p:cNvPr>
          <p:cNvSpPr txBox="1"/>
          <p:nvPr/>
        </p:nvSpPr>
        <p:spPr>
          <a:xfrm>
            <a:off x="862459" y="1674026"/>
            <a:ext cx="9057918" cy="390876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HEALTHCARE INFRASTRUCTURE &amp; WASH in HCF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Healthcare Infrastructure 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WASH in HCF definition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2.   HOSPITAL PLANNING &amp; STRATEGIC PLANNING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Strategic Planning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Hospital Planning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3.   HOSPITAL BUILD ENVIRONMENT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Requirements &amp; considerations</a:t>
            </a:r>
            <a:b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srgbClr val="7F7F7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4"/>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CONSIDERATIONS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 </a:t>
            </a:r>
          </a:p>
        </p:txBody>
      </p:sp>
      <p:pic>
        <p:nvPicPr>
          <p:cNvPr id="11" name="Picture 10">
            <a:extLst>
              <a:ext uri="{FF2B5EF4-FFF2-40B4-BE49-F238E27FC236}">
                <a16:creationId xmlns:a16="http://schemas.microsoft.com/office/drawing/2014/main" id="{CA3CEE36-9F6E-257A-D788-6B1D8C1EAA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34DF1C51-74D5-939B-B8D0-3A97615E2878}"/>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84C2BF-4E40-53D6-C053-A9452C15D08F}"/>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16</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Table of contents - 4</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37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5A285-E50A-8ED9-C06B-323001497DEC}"/>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3" name="Title 1">
            <a:extLst>
              <a:ext uri="{FF2B5EF4-FFF2-40B4-BE49-F238E27FC236}">
                <a16:creationId xmlns:a16="http://schemas.microsoft.com/office/drawing/2014/main" id="{CC0C4E0F-E298-DF5C-7B27-0F97B636C497}"/>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4 – Considerations</a:t>
            </a:r>
          </a:p>
        </p:txBody>
      </p:sp>
      <p:sp>
        <p:nvSpPr>
          <p:cNvPr id="4" name="TextBox 3">
            <a:extLst>
              <a:ext uri="{FF2B5EF4-FFF2-40B4-BE49-F238E27FC236}">
                <a16:creationId xmlns:a16="http://schemas.microsoft.com/office/drawing/2014/main" id="{6D2C0703-EA0D-745F-D43A-F4FD1169C95D}"/>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7AA0ABE-ABDE-F4BE-DC44-B48391570A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0" name="TextBox 9">
            <a:extLst>
              <a:ext uri="{FF2B5EF4-FFF2-40B4-BE49-F238E27FC236}">
                <a16:creationId xmlns:a16="http://schemas.microsoft.com/office/drawing/2014/main" id="{57D96A1A-92DA-447B-2D92-4E388B1A433D}"/>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17</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Considerations</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9FA6AE5-5D46-352C-3DC5-E3E2353699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783" b="5824"/>
          <a:stretch/>
        </p:blipFill>
        <p:spPr>
          <a:xfrm>
            <a:off x="4953493" y="1603949"/>
            <a:ext cx="6907558" cy="4268547"/>
          </a:xfrm>
          <a:prstGeom prst="rect">
            <a:avLst/>
          </a:prstGeom>
        </p:spPr>
      </p:pic>
      <p:sp>
        <p:nvSpPr>
          <p:cNvPr id="7" name="TextBox 6">
            <a:extLst>
              <a:ext uri="{FF2B5EF4-FFF2-40B4-BE49-F238E27FC236}">
                <a16:creationId xmlns:a16="http://schemas.microsoft.com/office/drawing/2014/main" id="{1E994E92-95F1-D603-84D4-7E62DCAA3AB1}"/>
              </a:ext>
            </a:extLst>
          </p:cNvPr>
          <p:cNvSpPr txBox="1"/>
          <p:nvPr/>
        </p:nvSpPr>
        <p:spPr>
          <a:xfrm>
            <a:off x="5062592" y="5803836"/>
            <a:ext cx="58923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HKGrotesk-Light"/>
                <a:ea typeface="+mn-ea"/>
                <a:cs typeface="+mn-cs"/>
              </a:rPr>
              <a:t>Joint Monitoring Programme for Water Supply, Sanitation and Hygiene (JMP)</a:t>
            </a:r>
            <a:endParaRPr kumimoji="0" lang="en-GB"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0960C96-3600-B044-4495-B35CDA420D4C}"/>
              </a:ext>
            </a:extLst>
          </p:cNvPr>
          <p:cNvSpPr txBox="1"/>
          <p:nvPr/>
        </p:nvSpPr>
        <p:spPr>
          <a:xfrm>
            <a:off x="5062592" y="5996429"/>
            <a:ext cx="60935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HKGrotesk-Light"/>
                <a:ea typeface="+mn-ea"/>
                <a:cs typeface="+mn-cs"/>
              </a:rPr>
              <a:t>WASH in Health Care Facilities – Global Baseline Report 2019 WHO &amp; UNICEF/ JMP</a:t>
            </a:r>
          </a:p>
        </p:txBody>
      </p:sp>
      <p:cxnSp>
        <p:nvCxnSpPr>
          <p:cNvPr id="19" name="Connettore 2 30">
            <a:extLst>
              <a:ext uri="{FF2B5EF4-FFF2-40B4-BE49-F238E27FC236}">
                <a16:creationId xmlns:a16="http://schemas.microsoft.com/office/drawing/2014/main" id="{30DFF67D-67D5-1DDC-65C9-421B48FCCC78}"/>
              </a:ext>
            </a:extLst>
          </p:cNvPr>
          <p:cNvCxnSpPr>
            <a:cxnSpLocks/>
          </p:cNvCxnSpPr>
          <p:nvPr/>
        </p:nvCxnSpPr>
        <p:spPr>
          <a:xfrm>
            <a:off x="1856412" y="3030620"/>
            <a:ext cx="0" cy="655294"/>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
        <p:nvSpPr>
          <p:cNvPr id="22" name="CasellaDiTesto 15">
            <a:extLst>
              <a:ext uri="{FF2B5EF4-FFF2-40B4-BE49-F238E27FC236}">
                <a16:creationId xmlns:a16="http://schemas.microsoft.com/office/drawing/2014/main" id="{A9E10B6E-DB5B-C893-3F7D-556D2A249DA1}"/>
              </a:ext>
            </a:extLst>
          </p:cNvPr>
          <p:cNvSpPr txBox="1"/>
          <p:nvPr/>
        </p:nvSpPr>
        <p:spPr>
          <a:xfrm>
            <a:off x="1071160" y="1603949"/>
            <a:ext cx="2845698" cy="369332"/>
          </a:xfrm>
          <a:prstGeom prst="rect">
            <a:avLst/>
          </a:prstGeom>
          <a:solidFill>
            <a:schemeClr val="accent5">
              <a:lumMod val="20000"/>
              <a:lumOff val="80000"/>
            </a:schemeClr>
          </a:solidFill>
          <a:ln>
            <a:solidFill>
              <a:schemeClr val="accent5">
                <a:lumMod val="50000"/>
              </a:schemeClr>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HEALTHCARE SYSTEM</a:t>
            </a:r>
          </a:p>
        </p:txBody>
      </p:sp>
      <p:sp>
        <p:nvSpPr>
          <p:cNvPr id="24" name="CasellaDiTesto 15">
            <a:extLst>
              <a:ext uri="{FF2B5EF4-FFF2-40B4-BE49-F238E27FC236}">
                <a16:creationId xmlns:a16="http://schemas.microsoft.com/office/drawing/2014/main" id="{D3721C37-81E8-65A8-F254-B03E4DB7D470}"/>
              </a:ext>
            </a:extLst>
          </p:cNvPr>
          <p:cNvSpPr txBox="1"/>
          <p:nvPr/>
        </p:nvSpPr>
        <p:spPr>
          <a:xfrm>
            <a:off x="1012483" y="2315239"/>
            <a:ext cx="1687861" cy="646331"/>
          </a:xfrm>
          <a:prstGeom prst="rect">
            <a:avLst/>
          </a:prstGeom>
          <a:solidFill>
            <a:schemeClr val="accent5">
              <a:lumMod val="60000"/>
              <a:lumOff val="40000"/>
            </a:schemeClr>
          </a:solidFill>
          <a:ln>
            <a:solidFill>
              <a:schemeClr val="accent5">
                <a:lumMod val="50000"/>
              </a:schemeClr>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DIFFERENT LEVEL OF CARE</a:t>
            </a:r>
          </a:p>
        </p:txBody>
      </p:sp>
      <p:sp>
        <p:nvSpPr>
          <p:cNvPr id="26" name="CasellaDiTesto 15">
            <a:extLst>
              <a:ext uri="{FF2B5EF4-FFF2-40B4-BE49-F238E27FC236}">
                <a16:creationId xmlns:a16="http://schemas.microsoft.com/office/drawing/2014/main" id="{2D79F516-08AF-280B-DF8E-E76FDF6D1AE7}"/>
              </a:ext>
            </a:extLst>
          </p:cNvPr>
          <p:cNvSpPr txBox="1"/>
          <p:nvPr/>
        </p:nvSpPr>
        <p:spPr>
          <a:xfrm>
            <a:off x="1012482" y="3863386"/>
            <a:ext cx="1687861" cy="646331"/>
          </a:xfrm>
          <a:prstGeom prst="rect">
            <a:avLst/>
          </a:prstGeom>
          <a:solidFill>
            <a:schemeClr val="accent5">
              <a:lumMod val="60000"/>
              <a:lumOff val="40000"/>
            </a:schemeClr>
          </a:solidFill>
          <a:ln>
            <a:solidFill>
              <a:schemeClr val="accent5">
                <a:lumMod val="50000"/>
              </a:schemeClr>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TYPE OF HCF </a:t>
            </a:r>
          </a:p>
        </p:txBody>
      </p:sp>
      <p:sp>
        <p:nvSpPr>
          <p:cNvPr id="28" name="CasellaDiTesto 15">
            <a:extLst>
              <a:ext uri="{FF2B5EF4-FFF2-40B4-BE49-F238E27FC236}">
                <a16:creationId xmlns:a16="http://schemas.microsoft.com/office/drawing/2014/main" id="{57B16AF7-D887-A2D7-7C99-70C3B212F24F}"/>
              </a:ext>
            </a:extLst>
          </p:cNvPr>
          <p:cNvSpPr txBox="1"/>
          <p:nvPr/>
        </p:nvSpPr>
        <p:spPr>
          <a:xfrm>
            <a:off x="1012483" y="5430035"/>
            <a:ext cx="1687860" cy="646331"/>
          </a:xfrm>
          <a:prstGeom prst="rect">
            <a:avLst/>
          </a:prstGeom>
          <a:solidFill>
            <a:schemeClr val="accent5">
              <a:lumMod val="60000"/>
              <a:lumOff val="40000"/>
            </a:schemeClr>
          </a:solidFill>
          <a:ln>
            <a:solidFill>
              <a:schemeClr val="accent5">
                <a:lumMod val="50000"/>
              </a:schemeClr>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LEVEL OF WASH</a:t>
            </a:r>
          </a:p>
        </p:txBody>
      </p:sp>
      <p:sp>
        <p:nvSpPr>
          <p:cNvPr id="29" name="TextBox 28">
            <a:extLst>
              <a:ext uri="{FF2B5EF4-FFF2-40B4-BE49-F238E27FC236}">
                <a16:creationId xmlns:a16="http://schemas.microsoft.com/office/drawing/2014/main" id="{EB67C295-0519-DBB3-C8BA-84B8C8ABE5C1}"/>
              </a:ext>
            </a:extLst>
          </p:cNvPr>
          <p:cNvSpPr txBox="1"/>
          <p:nvPr/>
        </p:nvSpPr>
        <p:spPr>
          <a:xfrm>
            <a:off x="2723633" y="2239421"/>
            <a:ext cx="1687861" cy="110799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Primary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Secondary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Tertiary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Quaternary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0" name="TextBox 29">
            <a:extLst>
              <a:ext uri="{FF2B5EF4-FFF2-40B4-BE49-F238E27FC236}">
                <a16:creationId xmlns:a16="http://schemas.microsoft.com/office/drawing/2014/main" id="{0EB18E33-B260-01CE-D110-36A011CD88C7}"/>
              </a:ext>
            </a:extLst>
          </p:cNvPr>
          <p:cNvSpPr txBox="1"/>
          <p:nvPr/>
        </p:nvSpPr>
        <p:spPr>
          <a:xfrm>
            <a:off x="2725461" y="3795837"/>
            <a:ext cx="2202914"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Health centre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District Hospital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Provincial Hosp.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Specialized Hosp.</a:t>
            </a:r>
          </a:p>
        </p:txBody>
      </p:sp>
      <p:sp>
        <p:nvSpPr>
          <p:cNvPr id="31" name="TextBox 30">
            <a:extLst>
              <a:ext uri="{FF2B5EF4-FFF2-40B4-BE49-F238E27FC236}">
                <a16:creationId xmlns:a16="http://schemas.microsoft.com/office/drawing/2014/main" id="{87D5E3ED-4192-2D1F-30C9-1B690183A060}"/>
              </a:ext>
            </a:extLst>
          </p:cNvPr>
          <p:cNvSpPr txBox="1"/>
          <p:nvPr/>
        </p:nvSpPr>
        <p:spPr>
          <a:xfrm>
            <a:off x="2722267" y="5426566"/>
            <a:ext cx="1890625"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Less complex</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More complex</a:t>
            </a:r>
          </a:p>
        </p:txBody>
      </p:sp>
      <p:cxnSp>
        <p:nvCxnSpPr>
          <p:cNvPr id="33" name="Connettore 2 30">
            <a:extLst>
              <a:ext uri="{FF2B5EF4-FFF2-40B4-BE49-F238E27FC236}">
                <a16:creationId xmlns:a16="http://schemas.microsoft.com/office/drawing/2014/main" id="{844434D1-257F-C9FD-97AB-780A72CC103C}"/>
              </a:ext>
            </a:extLst>
          </p:cNvPr>
          <p:cNvCxnSpPr>
            <a:cxnSpLocks/>
          </p:cNvCxnSpPr>
          <p:nvPr/>
        </p:nvCxnSpPr>
        <p:spPr>
          <a:xfrm>
            <a:off x="1856542" y="4640390"/>
            <a:ext cx="0" cy="655294"/>
          </a:xfrm>
          <a:prstGeom prst="straightConnector1">
            <a:avLst/>
          </a:prstGeom>
          <a:ln w="15875">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43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58C9F64-A3C9-59D5-2136-0AB9478C86BB}"/>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25" name="TextBox 24">
            <a:extLst>
              <a:ext uri="{FF2B5EF4-FFF2-40B4-BE49-F238E27FC236}">
                <a16:creationId xmlns:a16="http://schemas.microsoft.com/office/drawing/2014/main" id="{7C2DE3C5-DE4F-7D5A-4FCE-7ED363F37F75}"/>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18</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Healthcare Infrastructure &amp; WASH in HCF - considerations</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7EC0AF0-C50A-7F14-943B-B6411F8A7CA3}"/>
              </a:ext>
            </a:extLst>
          </p:cNvPr>
          <p:cNvSpPr txBox="1"/>
          <p:nvPr/>
        </p:nvSpPr>
        <p:spPr>
          <a:xfrm>
            <a:off x="862459" y="168672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CONSIDERATION: </a:t>
            </a:r>
            <a:endPar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C0B3BB5-C52F-2EE7-EC9A-F06A5906F05F}"/>
              </a:ext>
            </a:extLst>
          </p:cNvPr>
          <p:cNvSpPr txBox="1"/>
          <p:nvPr/>
        </p:nvSpPr>
        <p:spPr>
          <a:xfrm>
            <a:off x="1041784" y="4481329"/>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Code compliance, approvals, standards and guidelines</a:t>
            </a:r>
          </a:p>
        </p:txBody>
      </p:sp>
      <p:sp>
        <p:nvSpPr>
          <p:cNvPr id="38" name="TextBox 37">
            <a:extLst>
              <a:ext uri="{FF2B5EF4-FFF2-40B4-BE49-F238E27FC236}">
                <a16:creationId xmlns:a16="http://schemas.microsoft.com/office/drawing/2014/main" id="{049D661B-3E66-13EA-A931-06C96F952EE7}"/>
              </a:ext>
            </a:extLst>
          </p:cNvPr>
          <p:cNvSpPr txBox="1"/>
          <p:nvPr/>
        </p:nvSpPr>
        <p:spPr>
          <a:xfrm>
            <a:off x="1041784" y="4102118"/>
            <a:ext cx="102785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Safety Risk Assessment and Environmental requirements </a:t>
            </a:r>
          </a:p>
        </p:txBody>
      </p:sp>
      <p:sp>
        <p:nvSpPr>
          <p:cNvPr id="16" name="TextBox 15">
            <a:extLst>
              <a:ext uri="{FF2B5EF4-FFF2-40B4-BE49-F238E27FC236}">
                <a16:creationId xmlns:a16="http://schemas.microsoft.com/office/drawing/2014/main" id="{7E2EF74C-5CD4-9BBE-2A54-A12BA0025C90}"/>
              </a:ext>
            </a:extLst>
          </p:cNvPr>
          <p:cNvSpPr txBox="1"/>
          <p:nvPr/>
        </p:nvSpPr>
        <p:spPr>
          <a:xfrm>
            <a:off x="1037166" y="4852566"/>
            <a:ext cx="71670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HCF in a holistic approach including the community</a:t>
            </a:r>
          </a:p>
        </p:txBody>
      </p:sp>
      <p:sp>
        <p:nvSpPr>
          <p:cNvPr id="24" name="TextBox 23">
            <a:extLst>
              <a:ext uri="{FF2B5EF4-FFF2-40B4-BE49-F238E27FC236}">
                <a16:creationId xmlns:a16="http://schemas.microsoft.com/office/drawing/2014/main" id="{7B96130C-1DD8-9395-7B10-46FD5EADFC6C}"/>
              </a:ext>
            </a:extLst>
          </p:cNvPr>
          <p:cNvSpPr txBox="1"/>
          <p:nvPr/>
        </p:nvSpPr>
        <p:spPr>
          <a:xfrm>
            <a:off x="1037166" y="5233566"/>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Need of lessons learned, institutional memory </a:t>
            </a:r>
          </a:p>
        </p:txBody>
      </p:sp>
      <p:pic>
        <p:nvPicPr>
          <p:cNvPr id="36" name="Picture 35">
            <a:extLst>
              <a:ext uri="{FF2B5EF4-FFF2-40B4-BE49-F238E27FC236}">
                <a16:creationId xmlns:a16="http://schemas.microsoft.com/office/drawing/2014/main" id="{9D2F80F6-BD3B-A52B-76E1-92F5AF390D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3" name="TextBox 2">
            <a:extLst>
              <a:ext uri="{FF2B5EF4-FFF2-40B4-BE49-F238E27FC236}">
                <a16:creationId xmlns:a16="http://schemas.microsoft.com/office/drawing/2014/main" id="{EA9A0CA0-3B61-8E85-A1A9-5BCD4EB1AE73}"/>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F939EFA-19BC-E0E8-8783-8C3ACAE0FFDC}"/>
              </a:ext>
            </a:extLst>
          </p:cNvPr>
          <p:cNvSpPr txBox="1"/>
          <p:nvPr/>
        </p:nvSpPr>
        <p:spPr>
          <a:xfrm>
            <a:off x="1037166" y="2973228"/>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Need of assessments and feasibility studies</a:t>
            </a:r>
          </a:p>
        </p:txBody>
      </p:sp>
      <p:sp>
        <p:nvSpPr>
          <p:cNvPr id="8" name="TextBox 7">
            <a:extLst>
              <a:ext uri="{FF2B5EF4-FFF2-40B4-BE49-F238E27FC236}">
                <a16:creationId xmlns:a16="http://schemas.microsoft.com/office/drawing/2014/main" id="{721E6429-A50D-5F11-0621-6002867941F9}"/>
              </a:ext>
            </a:extLst>
          </p:cNvPr>
          <p:cNvSpPr txBox="1"/>
          <p:nvPr/>
        </p:nvSpPr>
        <p:spPr>
          <a:xfrm>
            <a:off x="1032548" y="3344465"/>
            <a:ext cx="71670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Multidisciplinary team to be involved during all phases of the project</a:t>
            </a:r>
          </a:p>
        </p:txBody>
      </p:sp>
      <p:sp>
        <p:nvSpPr>
          <p:cNvPr id="10" name="TextBox 9">
            <a:extLst>
              <a:ext uri="{FF2B5EF4-FFF2-40B4-BE49-F238E27FC236}">
                <a16:creationId xmlns:a16="http://schemas.microsoft.com/office/drawing/2014/main" id="{51AD3188-9917-5F27-C79C-2EE17CA34654}"/>
              </a:ext>
            </a:extLst>
          </p:cNvPr>
          <p:cNvSpPr txBox="1"/>
          <p:nvPr/>
        </p:nvSpPr>
        <p:spPr>
          <a:xfrm>
            <a:off x="1032548" y="3725465"/>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Global built environmental and building built environmental</a:t>
            </a:r>
          </a:p>
        </p:txBody>
      </p:sp>
      <p:sp>
        <p:nvSpPr>
          <p:cNvPr id="17" name="TextBox 16">
            <a:extLst>
              <a:ext uri="{FF2B5EF4-FFF2-40B4-BE49-F238E27FC236}">
                <a16:creationId xmlns:a16="http://schemas.microsoft.com/office/drawing/2014/main" id="{B633DC98-3DF3-3953-7FF2-D30191DC7F69}"/>
              </a:ext>
            </a:extLst>
          </p:cNvPr>
          <p:cNvSpPr txBox="1"/>
          <p:nvPr/>
        </p:nvSpPr>
        <p:spPr>
          <a:xfrm>
            <a:off x="1037166" y="2223928"/>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Healthcare sector requires proper strategic planning</a:t>
            </a:r>
          </a:p>
        </p:txBody>
      </p:sp>
      <p:sp>
        <p:nvSpPr>
          <p:cNvPr id="20" name="TextBox 19">
            <a:extLst>
              <a:ext uri="{FF2B5EF4-FFF2-40B4-BE49-F238E27FC236}">
                <a16:creationId xmlns:a16="http://schemas.microsoft.com/office/drawing/2014/main" id="{985BEA3A-011E-7541-2C24-06A3719724C0}"/>
              </a:ext>
            </a:extLst>
          </p:cNvPr>
          <p:cNvSpPr txBox="1"/>
          <p:nvPr/>
        </p:nvSpPr>
        <p:spPr>
          <a:xfrm>
            <a:off x="1032548" y="2595165"/>
            <a:ext cx="71670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Different levels of healthcare facilities also have different WASH needs</a:t>
            </a:r>
          </a:p>
        </p:txBody>
      </p:sp>
      <p:sp>
        <p:nvSpPr>
          <p:cNvPr id="22" name="Title 1">
            <a:extLst>
              <a:ext uri="{FF2B5EF4-FFF2-40B4-BE49-F238E27FC236}">
                <a16:creationId xmlns:a16="http://schemas.microsoft.com/office/drawing/2014/main" id="{02E3569C-0DE5-F7D7-2597-FDF79ADA8325}"/>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4 – Considerations</a:t>
            </a:r>
          </a:p>
        </p:txBody>
      </p:sp>
    </p:spTree>
    <p:extLst>
      <p:ext uri="{BB962C8B-B14F-4D97-AF65-F5344CB8AC3E}">
        <p14:creationId xmlns:p14="http://schemas.microsoft.com/office/powerpoint/2010/main" val="214019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4235FD-9679-F72F-60AE-FB4B050FD8B7}"/>
              </a:ext>
            </a:extLst>
          </p:cNvPr>
          <p:cNvSpPr txBox="1">
            <a:spLocks/>
          </p:cNvSpPr>
          <p:nvPr/>
        </p:nvSpPr>
        <p:spPr>
          <a:xfrm>
            <a:off x="4443108" y="2388700"/>
            <a:ext cx="3305783"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THANK YOU </a:t>
            </a:r>
          </a:p>
        </p:txBody>
      </p: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pic>
        <p:nvPicPr>
          <p:cNvPr id="11" name="Picture 10">
            <a:extLst>
              <a:ext uri="{FF2B5EF4-FFF2-40B4-BE49-F238E27FC236}">
                <a16:creationId xmlns:a16="http://schemas.microsoft.com/office/drawing/2014/main" id="{CA3CEE36-9F6E-257A-D788-6B1D8C1EAA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34DF1C51-74D5-939B-B8D0-3A97615E2878}"/>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05B85F-2A3C-A032-E8D2-BE9F0455EC80}"/>
              </a:ext>
            </a:extLst>
          </p:cNvPr>
          <p:cNvSpPr txBox="1">
            <a:spLocks/>
          </p:cNvSpPr>
          <p:nvPr/>
        </p:nvSpPr>
        <p:spPr>
          <a:xfrm>
            <a:off x="3463049" y="2740689"/>
            <a:ext cx="4791682" cy="9659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PT" sz="3400" b="1" i="0" u="none" strike="noStrike" kern="1200" cap="none" spc="0" normalizeH="0" baseline="0" noProof="0" dirty="0">
                <a:ln>
                  <a:noFill/>
                </a:ln>
                <a:solidFill>
                  <a:prstClr val="black"/>
                </a:solidFill>
                <a:effectLst/>
                <a:uLnTx/>
                <a:uFillTx/>
                <a:latin typeface="Calibri" panose="020F0502020204030204"/>
                <a:ea typeface="+mj-ea"/>
                <a:cs typeface="+mj-cs"/>
              </a:rPr>
              <a:t>FOR YOUR ATTENTION</a:t>
            </a:r>
          </a:p>
        </p:txBody>
      </p:sp>
    </p:spTree>
    <p:extLst>
      <p:ext uri="{BB962C8B-B14F-4D97-AF65-F5344CB8AC3E}">
        <p14:creationId xmlns:p14="http://schemas.microsoft.com/office/powerpoint/2010/main" val="2515421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6689" y="903909"/>
            <a:ext cx="5393294" cy="568840"/>
          </a:xfrm>
        </p:spPr>
        <p:txBody>
          <a:bodyPr>
            <a:noAutofit/>
          </a:bodyPr>
          <a:lstStyle/>
          <a:p>
            <a:pPr algn="l"/>
            <a:r>
              <a:rPr lang="de-DE" sz="2000" b="1" dirty="0">
                <a:latin typeface="Arial"/>
                <a:cs typeface="Arial"/>
              </a:rPr>
              <a:t>Kharpachowk </a:t>
            </a:r>
            <a:r>
              <a:rPr lang="de-DE" sz="2000" b="1" dirty="0" err="1">
                <a:latin typeface="Arial"/>
                <a:cs typeface="Arial"/>
              </a:rPr>
              <a:t>Health</a:t>
            </a:r>
            <a:r>
              <a:rPr lang="de-DE" sz="2000" b="1" dirty="0">
                <a:latin typeface="Arial"/>
                <a:cs typeface="Arial"/>
              </a:rPr>
              <a:t> Post </a:t>
            </a:r>
            <a:r>
              <a:rPr lang="de-DE" sz="2000" b="1" dirty="0" err="1">
                <a:latin typeface="Arial"/>
                <a:cs typeface="Arial"/>
              </a:rPr>
              <a:t>Building</a:t>
            </a:r>
            <a:br>
              <a:rPr lang="de-DE" sz="2000" b="1" dirty="0">
                <a:latin typeface="Arial"/>
                <a:cs typeface="Arial"/>
              </a:rPr>
            </a:br>
            <a:r>
              <a:rPr lang="de-DE" sz="2000" b="1" dirty="0" err="1">
                <a:latin typeface="Arial"/>
                <a:cs typeface="Arial"/>
              </a:rPr>
              <a:t>Kavre</a:t>
            </a:r>
            <a:r>
              <a:rPr lang="de-DE" sz="2000" b="1" dirty="0">
                <a:latin typeface="Arial"/>
                <a:cs typeface="Arial"/>
              </a:rPr>
              <a:t>, Nepal</a:t>
            </a:r>
            <a:endParaRPr lang="de-DE" sz="2000" dirty="0">
              <a:latin typeface="Arial"/>
              <a:cs typeface="Arial"/>
            </a:endParaRPr>
          </a:p>
        </p:txBody>
      </p:sp>
      <p:pic>
        <p:nvPicPr>
          <p:cNvPr id="4" name="Bild 3" descr="191209_00_Kharpachowk_-_as-built-drawings_-_FINAL__verschoben__pdf__1_Seite_.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1200" y="1696434"/>
            <a:ext cx="3921684" cy="3118283"/>
          </a:xfrm>
          <a:prstGeom prst="rect">
            <a:avLst/>
          </a:prstGeom>
        </p:spPr>
      </p:pic>
      <p:pic>
        <p:nvPicPr>
          <p:cNvPr id="5" name="Bild 4" descr="191209_00_Kharpachowk_-_as-built-drawings_-_FINAL_pdf__Seite_6_von_65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83" y="2691549"/>
            <a:ext cx="2324820" cy="2299589"/>
          </a:xfrm>
          <a:prstGeom prst="rect">
            <a:avLst/>
          </a:prstGeom>
        </p:spPr>
      </p:pic>
      <p:pic>
        <p:nvPicPr>
          <p:cNvPr id="6" name="Bild 5" descr="191209_00_Kharpachowk_-_as-built-drawings_-_FINAL_pdf__Seite_7_von_65_.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6443" y="274638"/>
            <a:ext cx="2329560" cy="2227162"/>
          </a:xfrm>
          <a:prstGeom prst="rect">
            <a:avLst/>
          </a:prstGeom>
        </p:spPr>
      </p:pic>
      <p:pic>
        <p:nvPicPr>
          <p:cNvPr id="7" name="Bild 6" descr="191209_00_Kharpachowk_-_as-built-drawings_-_FINAL_pdf__Seite_8_von_65_.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1823" y="5169698"/>
            <a:ext cx="2292515" cy="1390240"/>
          </a:xfrm>
          <a:prstGeom prst="rect">
            <a:avLst/>
          </a:prstGeom>
        </p:spPr>
      </p:pic>
      <p:pic>
        <p:nvPicPr>
          <p:cNvPr id="3" name="Bild 2" descr="SW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2119" y="6113756"/>
            <a:ext cx="999003" cy="393001"/>
          </a:xfrm>
          <a:prstGeom prst="rect">
            <a:avLst/>
          </a:prstGeom>
        </p:spPr>
      </p:pic>
      <p:pic>
        <p:nvPicPr>
          <p:cNvPr id="8" name="Bild 7" descr="Tdh 2016.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1201" y="6156526"/>
            <a:ext cx="2009571" cy="350230"/>
          </a:xfrm>
          <a:prstGeom prst="rect">
            <a:avLst/>
          </a:prstGeom>
        </p:spPr>
      </p:pic>
      <p:sp>
        <p:nvSpPr>
          <p:cNvPr id="9" name="Textfeld 8"/>
          <p:cNvSpPr txBox="1"/>
          <p:nvPr/>
        </p:nvSpPr>
        <p:spPr>
          <a:xfrm>
            <a:off x="1877100" y="5805979"/>
            <a:ext cx="1454244" cy="307777"/>
          </a:xfrm>
          <a:prstGeom prst="rect">
            <a:avLst/>
          </a:prstGeom>
          <a:noFill/>
        </p:spPr>
        <p:txBody>
          <a:bodyPr wrap="none" rtlCol="0">
            <a:spAutoFit/>
          </a:bodyPr>
          <a:lstStyle/>
          <a:p>
            <a:pPr defTabSz="457200"/>
            <a:r>
              <a:rPr lang="de-DE" sz="1400" dirty="0" err="1">
                <a:solidFill>
                  <a:prstClr val="black"/>
                </a:solidFill>
                <a:latin typeface="Arial"/>
                <a:cs typeface="Arial"/>
              </a:rPr>
              <a:t>Funding</a:t>
            </a:r>
            <a:r>
              <a:rPr lang="de-DE" sz="1400" dirty="0">
                <a:solidFill>
                  <a:prstClr val="black"/>
                </a:solidFill>
                <a:latin typeface="Arial"/>
                <a:cs typeface="Arial"/>
              </a:rPr>
              <a:t> </a:t>
            </a:r>
            <a:r>
              <a:rPr lang="de-DE" sz="1400" dirty="0" err="1">
                <a:solidFill>
                  <a:prstClr val="black"/>
                </a:solidFill>
                <a:latin typeface="Arial"/>
                <a:cs typeface="Arial"/>
              </a:rPr>
              <a:t>partner</a:t>
            </a:r>
            <a:endParaRPr lang="de-DE" sz="1400" dirty="0">
              <a:solidFill>
                <a:prstClr val="black"/>
              </a:solidFill>
              <a:latin typeface="Arial"/>
              <a:cs typeface="Arial"/>
            </a:endParaRPr>
          </a:p>
        </p:txBody>
      </p:sp>
      <p:sp>
        <p:nvSpPr>
          <p:cNvPr id="10" name="Textfeld 9"/>
          <p:cNvSpPr txBox="1"/>
          <p:nvPr/>
        </p:nvSpPr>
        <p:spPr>
          <a:xfrm>
            <a:off x="4499937" y="5799067"/>
            <a:ext cx="673657" cy="523220"/>
          </a:xfrm>
          <a:prstGeom prst="rect">
            <a:avLst/>
          </a:prstGeom>
          <a:noFill/>
        </p:spPr>
        <p:txBody>
          <a:bodyPr wrap="none" rtlCol="0">
            <a:spAutoFit/>
          </a:bodyPr>
          <a:lstStyle/>
          <a:p>
            <a:pPr defTabSz="457200"/>
            <a:r>
              <a:rPr lang="de-DE" sz="1400" dirty="0" err="1">
                <a:solidFill>
                  <a:prstClr val="black"/>
                </a:solidFill>
                <a:latin typeface="Arial"/>
                <a:cs typeface="Arial"/>
              </a:rPr>
              <a:t>Donor</a:t>
            </a:r>
            <a:endParaRPr lang="de-DE" sz="1400" dirty="0">
              <a:solidFill>
                <a:prstClr val="black"/>
              </a:solidFill>
              <a:latin typeface="Arial"/>
              <a:cs typeface="Arial"/>
            </a:endParaRPr>
          </a:p>
          <a:p>
            <a:pPr defTabSz="457200"/>
            <a:endParaRPr lang="de-DE" sz="1400" dirty="0">
              <a:solidFill>
                <a:prstClr val="black"/>
              </a:solidFill>
              <a:latin typeface="Arial"/>
              <a:cs typeface="Arial"/>
            </a:endParaRPr>
          </a:p>
        </p:txBody>
      </p:sp>
      <p:sp>
        <p:nvSpPr>
          <p:cNvPr id="15" name="Textfeld 14"/>
          <p:cNvSpPr txBox="1"/>
          <p:nvPr/>
        </p:nvSpPr>
        <p:spPr>
          <a:xfrm>
            <a:off x="1900735" y="5467878"/>
            <a:ext cx="3413602" cy="307777"/>
          </a:xfrm>
          <a:prstGeom prst="rect">
            <a:avLst/>
          </a:prstGeom>
          <a:noFill/>
        </p:spPr>
        <p:txBody>
          <a:bodyPr wrap="none" rtlCol="0">
            <a:spAutoFit/>
          </a:bodyPr>
          <a:lstStyle/>
          <a:p>
            <a:pPr defTabSz="457200"/>
            <a:r>
              <a:rPr lang="de-DE" sz="1400" dirty="0" err="1">
                <a:solidFill>
                  <a:prstClr val="black"/>
                </a:solidFill>
                <a:latin typeface="Arial"/>
                <a:cs typeface="Arial"/>
              </a:rPr>
              <a:t>Planning</a:t>
            </a:r>
            <a:r>
              <a:rPr lang="de-DE" sz="1400" dirty="0">
                <a:solidFill>
                  <a:prstClr val="black"/>
                </a:solidFill>
                <a:latin typeface="Arial"/>
                <a:cs typeface="Arial"/>
              </a:rPr>
              <a:t> + </a:t>
            </a:r>
            <a:r>
              <a:rPr lang="de-DE" sz="1400" dirty="0" err="1">
                <a:solidFill>
                  <a:prstClr val="black"/>
                </a:solidFill>
                <a:latin typeface="Arial"/>
                <a:cs typeface="Arial"/>
              </a:rPr>
              <a:t>implementation</a:t>
            </a:r>
            <a:r>
              <a:rPr lang="de-DE" sz="1400" dirty="0">
                <a:solidFill>
                  <a:prstClr val="black"/>
                </a:solidFill>
                <a:latin typeface="Arial"/>
                <a:cs typeface="Arial"/>
              </a:rPr>
              <a:t> 2016 - 2019</a:t>
            </a:r>
          </a:p>
        </p:txBody>
      </p:sp>
      <p:sp>
        <p:nvSpPr>
          <p:cNvPr id="16" name="Textfeld 15"/>
          <p:cNvSpPr txBox="1"/>
          <p:nvPr/>
        </p:nvSpPr>
        <p:spPr>
          <a:xfrm>
            <a:off x="1866689" y="4850187"/>
            <a:ext cx="5102892" cy="307777"/>
          </a:xfrm>
          <a:prstGeom prst="rect">
            <a:avLst/>
          </a:prstGeom>
          <a:noFill/>
        </p:spPr>
        <p:txBody>
          <a:bodyPr wrap="none" rtlCol="0">
            <a:spAutoFit/>
          </a:bodyPr>
          <a:lstStyle/>
          <a:p>
            <a:pPr defTabSz="457200"/>
            <a:r>
              <a:rPr lang="de-DE" sz="1400" b="1" dirty="0" err="1">
                <a:solidFill>
                  <a:prstClr val="black"/>
                </a:solidFill>
                <a:latin typeface="Arial"/>
                <a:cs typeface="Arial"/>
              </a:rPr>
              <a:t>Rehabilitating</a:t>
            </a:r>
            <a:r>
              <a:rPr lang="de-DE" sz="1400" b="1" dirty="0">
                <a:solidFill>
                  <a:prstClr val="black"/>
                </a:solidFill>
                <a:latin typeface="Arial"/>
                <a:cs typeface="Arial"/>
              </a:rPr>
              <a:t> Community </a:t>
            </a:r>
            <a:r>
              <a:rPr lang="de-DE" sz="1400" b="1" dirty="0" err="1">
                <a:solidFill>
                  <a:prstClr val="black"/>
                </a:solidFill>
                <a:latin typeface="Arial"/>
                <a:cs typeface="Arial"/>
              </a:rPr>
              <a:t>Health</a:t>
            </a:r>
            <a:r>
              <a:rPr lang="de-DE" sz="1400" b="1" dirty="0">
                <a:solidFill>
                  <a:prstClr val="black"/>
                </a:solidFill>
                <a:latin typeface="Arial"/>
                <a:cs typeface="Arial"/>
              </a:rPr>
              <a:t> </a:t>
            </a:r>
            <a:r>
              <a:rPr lang="de-DE" sz="1400" b="1" dirty="0" err="1">
                <a:solidFill>
                  <a:prstClr val="black"/>
                </a:solidFill>
                <a:latin typeface="Arial"/>
                <a:cs typeface="Arial"/>
              </a:rPr>
              <a:t>and</a:t>
            </a:r>
            <a:r>
              <a:rPr lang="de-DE" sz="1400" b="1" dirty="0">
                <a:solidFill>
                  <a:prstClr val="black"/>
                </a:solidFill>
                <a:latin typeface="Arial"/>
                <a:cs typeface="Arial"/>
              </a:rPr>
              <a:t> </a:t>
            </a:r>
            <a:r>
              <a:rPr lang="de-DE" sz="1400" b="1" dirty="0" err="1">
                <a:solidFill>
                  <a:prstClr val="black"/>
                </a:solidFill>
                <a:latin typeface="Arial"/>
                <a:cs typeface="Arial"/>
              </a:rPr>
              <a:t>Protection</a:t>
            </a:r>
            <a:r>
              <a:rPr lang="de-DE" sz="1400" b="1" dirty="0">
                <a:solidFill>
                  <a:prstClr val="black"/>
                </a:solidFill>
                <a:latin typeface="Arial"/>
                <a:cs typeface="Arial"/>
              </a:rPr>
              <a:t> Services</a:t>
            </a:r>
          </a:p>
        </p:txBody>
      </p:sp>
      <p:sp>
        <p:nvSpPr>
          <p:cNvPr id="17" name="Rechteck 16"/>
          <p:cNvSpPr/>
          <p:nvPr/>
        </p:nvSpPr>
        <p:spPr>
          <a:xfrm>
            <a:off x="1887511" y="5161012"/>
            <a:ext cx="1172291" cy="307777"/>
          </a:xfrm>
          <a:prstGeom prst="rect">
            <a:avLst/>
          </a:prstGeom>
        </p:spPr>
        <p:txBody>
          <a:bodyPr wrap="none">
            <a:spAutoFit/>
          </a:bodyPr>
          <a:lstStyle/>
          <a:p>
            <a:pPr defTabSz="457200"/>
            <a:r>
              <a:rPr lang="de-DE" sz="1400" dirty="0">
                <a:solidFill>
                  <a:prstClr val="black"/>
                </a:solidFill>
                <a:latin typeface="Arial"/>
                <a:cs typeface="Arial"/>
              </a:rPr>
              <a:t>HCF: type D</a:t>
            </a:r>
            <a:endParaRPr lang="de-DE" sz="1400" dirty="0">
              <a:solidFill>
                <a:prstClr val="black"/>
              </a:solidFill>
              <a:latin typeface="Calibri"/>
            </a:endParaRPr>
          </a:p>
        </p:txBody>
      </p:sp>
      <p:pic>
        <p:nvPicPr>
          <p:cNvPr id="18" name="Bild 17" descr="GoN.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7180" y="207619"/>
            <a:ext cx="616440" cy="650687"/>
          </a:xfrm>
          <a:prstGeom prst="rect">
            <a:avLst/>
          </a:prstGeom>
        </p:spPr>
      </p:pic>
      <p:sp>
        <p:nvSpPr>
          <p:cNvPr id="19" name="Textfeld 18"/>
          <p:cNvSpPr txBox="1"/>
          <p:nvPr/>
        </p:nvSpPr>
        <p:spPr>
          <a:xfrm>
            <a:off x="2556156" y="521678"/>
            <a:ext cx="1571514" cy="307777"/>
          </a:xfrm>
          <a:prstGeom prst="rect">
            <a:avLst/>
          </a:prstGeom>
          <a:noFill/>
        </p:spPr>
        <p:txBody>
          <a:bodyPr wrap="none" rtlCol="0">
            <a:spAutoFit/>
          </a:bodyPr>
          <a:lstStyle/>
          <a:p>
            <a:pPr defTabSz="457200"/>
            <a:r>
              <a:rPr lang="de-DE" sz="1400" dirty="0" err="1">
                <a:solidFill>
                  <a:prstClr val="black"/>
                </a:solidFill>
                <a:latin typeface="Arial"/>
                <a:cs typeface="Arial"/>
              </a:rPr>
              <a:t>Ministry</a:t>
            </a:r>
            <a:r>
              <a:rPr lang="de-DE" sz="1400" dirty="0">
                <a:solidFill>
                  <a:prstClr val="black"/>
                </a:solidFill>
                <a:latin typeface="Arial"/>
                <a:cs typeface="Arial"/>
              </a:rPr>
              <a:t> </a:t>
            </a:r>
            <a:r>
              <a:rPr lang="de-DE" sz="1400" dirty="0" err="1">
                <a:solidFill>
                  <a:prstClr val="black"/>
                </a:solidFill>
                <a:latin typeface="Arial"/>
                <a:cs typeface="Arial"/>
              </a:rPr>
              <a:t>of</a:t>
            </a:r>
            <a:r>
              <a:rPr lang="de-DE" sz="1400" dirty="0">
                <a:solidFill>
                  <a:prstClr val="black"/>
                </a:solidFill>
                <a:latin typeface="Arial"/>
                <a:cs typeface="Arial"/>
              </a:rPr>
              <a:t> </a:t>
            </a:r>
            <a:r>
              <a:rPr lang="de-DE" sz="1400" dirty="0" err="1">
                <a:solidFill>
                  <a:prstClr val="black"/>
                </a:solidFill>
                <a:latin typeface="Arial"/>
                <a:cs typeface="Arial"/>
              </a:rPr>
              <a:t>Health</a:t>
            </a:r>
            <a:endParaRPr lang="de-DE" sz="1400" dirty="0">
              <a:solidFill>
                <a:prstClr val="black"/>
              </a:solidFill>
              <a:latin typeface="Arial"/>
              <a:cs typeface="Arial"/>
            </a:endParaRPr>
          </a:p>
        </p:txBody>
      </p:sp>
    </p:spTree>
    <p:extLst>
      <p:ext uri="{BB962C8B-B14F-4D97-AF65-F5344CB8AC3E}">
        <p14:creationId xmlns:p14="http://schemas.microsoft.com/office/powerpoint/2010/main" val="1408435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L100383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8366" y="534280"/>
            <a:ext cx="3940971" cy="2627314"/>
          </a:xfrm>
          <a:prstGeom prst="rect">
            <a:avLst/>
          </a:prstGeom>
        </p:spPr>
      </p:pic>
      <p:pic>
        <p:nvPicPr>
          <p:cNvPr id="6" name="Bild 5" descr="L100429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2007" y="534281"/>
            <a:ext cx="3957758" cy="2638505"/>
          </a:xfrm>
          <a:prstGeom prst="rect">
            <a:avLst/>
          </a:prstGeom>
        </p:spPr>
      </p:pic>
      <p:pic>
        <p:nvPicPr>
          <p:cNvPr id="7" name="Bild 6" descr="L100424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1578" y="3521731"/>
            <a:ext cx="3957758" cy="2638505"/>
          </a:xfrm>
          <a:prstGeom prst="rect">
            <a:avLst/>
          </a:prstGeom>
        </p:spPr>
      </p:pic>
      <p:pic>
        <p:nvPicPr>
          <p:cNvPr id="8" name="Bild 7" descr="fb Kharpachowk 1607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007" y="3579877"/>
            <a:ext cx="3957758" cy="2580358"/>
          </a:xfrm>
          <a:prstGeom prst="rect">
            <a:avLst/>
          </a:prstGeom>
        </p:spPr>
      </p:pic>
      <p:sp>
        <p:nvSpPr>
          <p:cNvPr id="2" name="Textfeld 1"/>
          <p:cNvSpPr txBox="1"/>
          <p:nvPr/>
        </p:nvSpPr>
        <p:spPr>
          <a:xfrm>
            <a:off x="6219547" y="3137669"/>
            <a:ext cx="3058562" cy="307777"/>
          </a:xfrm>
          <a:prstGeom prst="rect">
            <a:avLst/>
          </a:prstGeom>
          <a:noFill/>
        </p:spPr>
        <p:txBody>
          <a:bodyPr wrap="none" rtlCol="0">
            <a:spAutoFit/>
          </a:bodyPr>
          <a:lstStyle/>
          <a:p>
            <a:pPr defTabSz="457200"/>
            <a:r>
              <a:rPr lang="de-DE" sz="1400" dirty="0" err="1">
                <a:solidFill>
                  <a:prstClr val="black"/>
                </a:solidFill>
                <a:latin typeface="Arial"/>
                <a:cs typeface="Arial"/>
              </a:rPr>
              <a:t>common</a:t>
            </a:r>
            <a:r>
              <a:rPr lang="de-DE" sz="1400" dirty="0">
                <a:solidFill>
                  <a:prstClr val="black"/>
                </a:solidFill>
                <a:latin typeface="Arial"/>
                <a:cs typeface="Arial"/>
              </a:rPr>
              <a:t> </a:t>
            </a:r>
            <a:r>
              <a:rPr lang="de-DE" sz="1400" dirty="0" err="1">
                <a:solidFill>
                  <a:prstClr val="black"/>
                </a:solidFill>
                <a:latin typeface="Arial"/>
                <a:cs typeface="Arial"/>
              </a:rPr>
              <a:t>area</a:t>
            </a:r>
            <a:r>
              <a:rPr lang="de-DE" sz="1400" dirty="0">
                <a:solidFill>
                  <a:prstClr val="black"/>
                </a:solidFill>
                <a:latin typeface="Arial"/>
                <a:cs typeface="Arial"/>
              </a:rPr>
              <a:t>, </a:t>
            </a:r>
            <a:r>
              <a:rPr lang="de-DE" sz="1400" dirty="0" err="1">
                <a:solidFill>
                  <a:prstClr val="black"/>
                </a:solidFill>
                <a:latin typeface="Arial"/>
                <a:cs typeface="Arial"/>
              </a:rPr>
              <a:t>waiting</a:t>
            </a:r>
            <a:r>
              <a:rPr lang="de-DE" sz="1400" dirty="0">
                <a:solidFill>
                  <a:prstClr val="black"/>
                </a:solidFill>
                <a:latin typeface="Arial"/>
                <a:cs typeface="Arial"/>
              </a:rPr>
              <a:t>, </a:t>
            </a:r>
            <a:r>
              <a:rPr lang="de-DE" sz="1400" dirty="0" err="1">
                <a:solidFill>
                  <a:prstClr val="black"/>
                </a:solidFill>
                <a:latin typeface="Arial"/>
                <a:cs typeface="Arial"/>
              </a:rPr>
              <a:t>trainings</a:t>
            </a:r>
            <a:r>
              <a:rPr lang="de-DE" sz="1400" dirty="0">
                <a:solidFill>
                  <a:prstClr val="black"/>
                </a:solidFill>
                <a:latin typeface="Arial"/>
                <a:cs typeface="Arial"/>
              </a:rPr>
              <a:t>, </a:t>
            </a:r>
            <a:r>
              <a:rPr lang="de-DE" sz="1400" dirty="0" err="1">
                <a:solidFill>
                  <a:prstClr val="black"/>
                </a:solidFill>
                <a:latin typeface="Arial"/>
                <a:cs typeface="Arial"/>
              </a:rPr>
              <a:t>etc</a:t>
            </a:r>
            <a:endParaRPr lang="de-DE" sz="1400" dirty="0">
              <a:solidFill>
                <a:prstClr val="black"/>
              </a:solidFill>
              <a:latin typeface="Arial"/>
              <a:cs typeface="Arial"/>
            </a:endParaRPr>
          </a:p>
        </p:txBody>
      </p:sp>
      <p:sp>
        <p:nvSpPr>
          <p:cNvPr id="9" name="Textfeld 8"/>
          <p:cNvSpPr txBox="1"/>
          <p:nvPr/>
        </p:nvSpPr>
        <p:spPr>
          <a:xfrm>
            <a:off x="1849529" y="3089498"/>
            <a:ext cx="3775393" cy="307777"/>
          </a:xfrm>
          <a:prstGeom prst="rect">
            <a:avLst/>
          </a:prstGeom>
          <a:noFill/>
        </p:spPr>
        <p:txBody>
          <a:bodyPr wrap="none" rtlCol="0">
            <a:spAutoFit/>
          </a:bodyPr>
          <a:lstStyle/>
          <a:p>
            <a:pPr defTabSz="457200"/>
            <a:r>
              <a:rPr lang="de-DE" sz="1400" dirty="0" err="1">
                <a:solidFill>
                  <a:prstClr val="black"/>
                </a:solidFill>
                <a:latin typeface="Arial"/>
                <a:cs typeface="Arial"/>
              </a:rPr>
              <a:t>fencing</a:t>
            </a:r>
            <a:r>
              <a:rPr lang="de-DE" sz="1400" dirty="0">
                <a:solidFill>
                  <a:prstClr val="black"/>
                </a:solidFill>
                <a:latin typeface="Arial"/>
                <a:cs typeface="Arial"/>
              </a:rPr>
              <a:t>, rain- + spring </a:t>
            </a:r>
            <a:r>
              <a:rPr lang="de-DE" sz="1400" dirty="0" err="1">
                <a:solidFill>
                  <a:prstClr val="black"/>
                </a:solidFill>
                <a:latin typeface="Arial"/>
                <a:cs typeface="Arial"/>
              </a:rPr>
              <a:t>water</a:t>
            </a:r>
            <a:r>
              <a:rPr lang="de-DE" sz="1400" dirty="0">
                <a:solidFill>
                  <a:prstClr val="black"/>
                </a:solidFill>
                <a:latin typeface="Arial"/>
                <a:cs typeface="Arial"/>
              </a:rPr>
              <a:t>, </a:t>
            </a:r>
            <a:r>
              <a:rPr lang="de-DE" sz="1400" dirty="0" err="1">
                <a:solidFill>
                  <a:prstClr val="black"/>
                </a:solidFill>
                <a:latin typeface="Arial"/>
                <a:cs typeface="Arial"/>
              </a:rPr>
              <a:t>hot</a:t>
            </a:r>
            <a:r>
              <a:rPr lang="de-DE" sz="1400" dirty="0">
                <a:solidFill>
                  <a:prstClr val="black"/>
                </a:solidFill>
                <a:latin typeface="Arial"/>
                <a:cs typeface="Arial"/>
              </a:rPr>
              <a:t> </a:t>
            </a:r>
            <a:r>
              <a:rPr lang="de-DE" sz="1400" dirty="0" err="1">
                <a:solidFill>
                  <a:prstClr val="black"/>
                </a:solidFill>
                <a:latin typeface="Arial"/>
                <a:cs typeface="Arial"/>
              </a:rPr>
              <a:t>water</a:t>
            </a:r>
            <a:r>
              <a:rPr lang="de-DE" sz="1400" dirty="0">
                <a:solidFill>
                  <a:prstClr val="black"/>
                </a:solidFill>
                <a:latin typeface="Arial"/>
                <a:cs typeface="Arial"/>
              </a:rPr>
              <a:t>, solar</a:t>
            </a:r>
          </a:p>
        </p:txBody>
      </p:sp>
      <p:sp>
        <p:nvSpPr>
          <p:cNvPr id="10" name="Textfeld 9"/>
          <p:cNvSpPr txBox="1"/>
          <p:nvPr/>
        </p:nvSpPr>
        <p:spPr>
          <a:xfrm>
            <a:off x="1828708" y="6132169"/>
            <a:ext cx="3524322" cy="307777"/>
          </a:xfrm>
          <a:prstGeom prst="rect">
            <a:avLst/>
          </a:prstGeom>
          <a:noFill/>
        </p:spPr>
        <p:txBody>
          <a:bodyPr wrap="none" rtlCol="0">
            <a:spAutoFit/>
          </a:bodyPr>
          <a:lstStyle/>
          <a:p>
            <a:pPr defTabSz="457200"/>
            <a:r>
              <a:rPr lang="de-DE" sz="1400" dirty="0" err="1">
                <a:solidFill>
                  <a:prstClr val="black"/>
                </a:solidFill>
                <a:latin typeface="Arial"/>
                <a:cs typeface="Arial"/>
              </a:rPr>
              <a:t>staff</a:t>
            </a:r>
            <a:r>
              <a:rPr lang="de-DE" sz="1400" dirty="0">
                <a:solidFill>
                  <a:prstClr val="black"/>
                </a:solidFill>
                <a:latin typeface="Arial"/>
                <a:cs typeface="Arial"/>
              </a:rPr>
              <a:t> </a:t>
            </a:r>
            <a:r>
              <a:rPr lang="de-DE" sz="1400" dirty="0" err="1">
                <a:solidFill>
                  <a:prstClr val="black"/>
                </a:solidFill>
                <a:latin typeface="Arial"/>
                <a:cs typeface="Arial"/>
              </a:rPr>
              <a:t>quarter</a:t>
            </a:r>
            <a:r>
              <a:rPr lang="de-DE" sz="1400" dirty="0">
                <a:solidFill>
                  <a:prstClr val="black"/>
                </a:solidFill>
                <a:latin typeface="Arial"/>
                <a:cs typeface="Arial"/>
              </a:rPr>
              <a:t>, </a:t>
            </a:r>
            <a:r>
              <a:rPr lang="de-DE" sz="1400" dirty="0" err="1">
                <a:solidFill>
                  <a:prstClr val="black"/>
                </a:solidFill>
                <a:latin typeface="Arial"/>
                <a:cs typeface="Arial"/>
              </a:rPr>
              <a:t>assembly</a:t>
            </a:r>
            <a:r>
              <a:rPr lang="de-DE" sz="1400" dirty="0">
                <a:solidFill>
                  <a:prstClr val="black"/>
                </a:solidFill>
                <a:latin typeface="Arial"/>
                <a:cs typeface="Arial"/>
              </a:rPr>
              <a:t> </a:t>
            </a:r>
            <a:r>
              <a:rPr lang="de-DE" sz="1400" dirty="0" err="1">
                <a:solidFill>
                  <a:prstClr val="black"/>
                </a:solidFill>
                <a:latin typeface="Arial"/>
                <a:cs typeface="Arial"/>
              </a:rPr>
              <a:t>room</a:t>
            </a:r>
            <a:r>
              <a:rPr lang="de-DE" sz="1400" dirty="0">
                <a:solidFill>
                  <a:prstClr val="black"/>
                </a:solidFill>
                <a:latin typeface="Arial"/>
                <a:cs typeface="Arial"/>
              </a:rPr>
              <a:t>, private </a:t>
            </a:r>
            <a:r>
              <a:rPr lang="de-DE" sz="1400" dirty="0" err="1">
                <a:solidFill>
                  <a:prstClr val="black"/>
                </a:solidFill>
                <a:latin typeface="Arial"/>
                <a:cs typeface="Arial"/>
              </a:rPr>
              <a:t>area</a:t>
            </a:r>
            <a:endParaRPr lang="de-DE" sz="1400" dirty="0">
              <a:solidFill>
                <a:prstClr val="black"/>
              </a:solidFill>
              <a:latin typeface="Arial"/>
              <a:cs typeface="Arial"/>
            </a:endParaRPr>
          </a:p>
        </p:txBody>
      </p:sp>
      <p:sp>
        <p:nvSpPr>
          <p:cNvPr id="11" name="Textfeld 10"/>
          <p:cNvSpPr txBox="1"/>
          <p:nvPr/>
        </p:nvSpPr>
        <p:spPr>
          <a:xfrm>
            <a:off x="6229958" y="6108181"/>
            <a:ext cx="2505225" cy="307777"/>
          </a:xfrm>
          <a:prstGeom prst="rect">
            <a:avLst/>
          </a:prstGeom>
          <a:noFill/>
        </p:spPr>
        <p:txBody>
          <a:bodyPr wrap="none" rtlCol="0">
            <a:spAutoFit/>
          </a:bodyPr>
          <a:lstStyle/>
          <a:p>
            <a:pPr defTabSz="457200"/>
            <a:r>
              <a:rPr lang="de-DE" sz="1400" dirty="0" err="1">
                <a:solidFill>
                  <a:prstClr val="black"/>
                </a:solidFill>
                <a:latin typeface="Arial"/>
                <a:cs typeface="Arial"/>
              </a:rPr>
              <a:t>garbage</a:t>
            </a:r>
            <a:r>
              <a:rPr lang="de-DE" sz="1400" dirty="0">
                <a:solidFill>
                  <a:prstClr val="black"/>
                </a:solidFill>
                <a:latin typeface="Arial"/>
                <a:cs typeface="Arial"/>
              </a:rPr>
              <a:t> </a:t>
            </a:r>
            <a:r>
              <a:rPr lang="de-DE" sz="1400" dirty="0" err="1">
                <a:solidFill>
                  <a:prstClr val="black"/>
                </a:solidFill>
                <a:latin typeface="Arial"/>
                <a:cs typeface="Arial"/>
              </a:rPr>
              <a:t>collection</a:t>
            </a:r>
            <a:r>
              <a:rPr lang="de-DE" sz="1400" dirty="0">
                <a:solidFill>
                  <a:prstClr val="black"/>
                </a:solidFill>
                <a:latin typeface="Arial"/>
                <a:cs typeface="Arial"/>
              </a:rPr>
              <a:t> + </a:t>
            </a:r>
            <a:r>
              <a:rPr lang="de-DE" sz="1400" dirty="0" err="1">
                <a:solidFill>
                  <a:prstClr val="black"/>
                </a:solidFill>
                <a:latin typeface="Arial"/>
                <a:cs typeface="Arial"/>
              </a:rPr>
              <a:t>disposal</a:t>
            </a:r>
            <a:endParaRPr lang="de-DE" sz="1400" dirty="0">
              <a:solidFill>
                <a:prstClr val="black"/>
              </a:solidFill>
              <a:latin typeface="Arial"/>
              <a:cs typeface="Arial"/>
            </a:endParaRPr>
          </a:p>
        </p:txBody>
      </p:sp>
    </p:spTree>
    <p:extLst>
      <p:ext uri="{BB962C8B-B14F-4D97-AF65-F5344CB8AC3E}">
        <p14:creationId xmlns:p14="http://schemas.microsoft.com/office/powerpoint/2010/main" val="2877307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L100406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2115" y="546806"/>
            <a:ext cx="2699078" cy="1799385"/>
          </a:xfrm>
          <a:prstGeom prst="rect">
            <a:avLst/>
          </a:prstGeom>
        </p:spPr>
      </p:pic>
      <p:pic>
        <p:nvPicPr>
          <p:cNvPr id="5" name="Bild 4" descr="L100406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790" y="546806"/>
            <a:ext cx="2699078" cy="1799385"/>
          </a:xfrm>
          <a:prstGeom prst="rect">
            <a:avLst/>
          </a:prstGeom>
        </p:spPr>
      </p:pic>
      <p:pic>
        <p:nvPicPr>
          <p:cNvPr id="6" name="Bild 5" descr="L100407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2115" y="2638260"/>
            <a:ext cx="2699079" cy="1799386"/>
          </a:xfrm>
          <a:prstGeom prst="rect">
            <a:avLst/>
          </a:prstGeom>
        </p:spPr>
      </p:pic>
      <p:pic>
        <p:nvPicPr>
          <p:cNvPr id="7" name="Bild 6" descr="L100407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4176" y="2638262"/>
            <a:ext cx="2699693" cy="1799795"/>
          </a:xfrm>
          <a:prstGeom prst="rect">
            <a:avLst/>
          </a:prstGeom>
        </p:spPr>
      </p:pic>
      <p:pic>
        <p:nvPicPr>
          <p:cNvPr id="8" name="Bild 7" descr="L100407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790" y="4672586"/>
            <a:ext cx="2699078" cy="1799385"/>
          </a:xfrm>
          <a:prstGeom prst="rect">
            <a:avLst/>
          </a:prstGeom>
        </p:spPr>
      </p:pic>
      <p:pic>
        <p:nvPicPr>
          <p:cNvPr id="9" name="Bild 8" descr="L1004064.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3793" y="4672585"/>
            <a:ext cx="2677401" cy="1784934"/>
          </a:xfrm>
          <a:prstGeom prst="rect">
            <a:avLst/>
          </a:prstGeom>
        </p:spPr>
      </p:pic>
      <p:pic>
        <p:nvPicPr>
          <p:cNvPr id="11" name="Bild 10" descr="L100407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36848" y="2638261"/>
            <a:ext cx="2709684" cy="1806456"/>
          </a:xfrm>
          <a:prstGeom prst="rect">
            <a:avLst/>
          </a:prstGeom>
        </p:spPr>
      </p:pic>
      <p:pic>
        <p:nvPicPr>
          <p:cNvPr id="13" name="Bild 12" descr="L1006853.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47454" y="546806"/>
            <a:ext cx="2699426" cy="1799385"/>
          </a:xfrm>
          <a:prstGeom prst="rect">
            <a:avLst/>
          </a:prstGeom>
        </p:spPr>
      </p:pic>
      <p:pic>
        <p:nvPicPr>
          <p:cNvPr id="14" name="Bild 13" descr="L1003836.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36848" y="4672586"/>
            <a:ext cx="2699078" cy="1799385"/>
          </a:xfrm>
          <a:prstGeom prst="rect">
            <a:avLst/>
          </a:prstGeom>
        </p:spPr>
      </p:pic>
    </p:spTree>
    <p:extLst>
      <p:ext uri="{BB962C8B-B14F-4D97-AF65-F5344CB8AC3E}">
        <p14:creationId xmlns:p14="http://schemas.microsoft.com/office/powerpoint/2010/main" val="6760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5"/>
          <p:cNvSpPr/>
          <p:nvPr/>
        </p:nvSpPr>
        <p:spPr>
          <a:xfrm>
            <a:off x="1589" y="448450"/>
            <a:ext cx="12188825" cy="844063"/>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400" b="1" i="0" u="none" strike="noStrike" kern="1200" cap="none" spc="0" normalizeH="0" baseline="0" noProof="0">
              <a:ln>
                <a:noFill/>
              </a:ln>
              <a:solidFill>
                <a:prstClr val="white"/>
              </a:solidFill>
              <a:effectLst/>
              <a:uLnTx/>
              <a:uFillTx/>
              <a:latin typeface="Montserrat"/>
              <a:ea typeface="Montserrat"/>
              <a:cs typeface="Montserrat"/>
              <a:sym typeface="Montserrat"/>
            </a:endParaRPr>
          </a:p>
        </p:txBody>
      </p:sp>
      <p:sp>
        <p:nvSpPr>
          <p:cNvPr id="108" name="Google Shape;108;p15"/>
          <p:cNvSpPr txBox="1">
            <a:spLocks noGrp="1"/>
          </p:cNvSpPr>
          <p:nvPr>
            <p:ph idx="1"/>
          </p:nvPr>
        </p:nvSpPr>
        <p:spPr>
          <a:xfrm>
            <a:off x="345994" y="1718914"/>
            <a:ext cx="11264700" cy="3981300"/>
          </a:xfrm>
          <a:prstGeom prst="rect">
            <a:avLst/>
          </a:prstGeom>
          <a:noFill/>
          <a:ln>
            <a:noFill/>
          </a:ln>
        </p:spPr>
        <p:txBody>
          <a:bodyPr spcFirstLastPara="1" vert="horz" wrap="square" lIns="91425" tIns="45700" rIns="91425" bIns="45700" rtlCol="0" anchor="t" anchorCtr="0">
            <a:noAutofit/>
          </a:bodyPr>
          <a:lstStyle/>
          <a:p>
            <a:pPr marL="0" indent="0">
              <a:spcBef>
                <a:spcPts val="0"/>
              </a:spcBef>
              <a:buSzPts val="2800"/>
              <a:buNone/>
            </a:pPr>
            <a:r>
              <a:rPr lang="en-US" dirty="0"/>
              <a:t>This Community of Practice is an action-oriented learning platform that brings together the WASH and health communities to focus on policy, evidence, and practice in WASH in HCF.</a:t>
            </a:r>
            <a:endParaRPr dirty="0">
              <a:solidFill>
                <a:schemeClr val="tx1"/>
              </a:solidFill>
            </a:endParaRPr>
          </a:p>
        </p:txBody>
      </p:sp>
      <p:pic>
        <p:nvPicPr>
          <p:cNvPr id="110" name="Google Shape;11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2160729" y="5519561"/>
            <a:ext cx="1018691" cy="1018691"/>
          </a:xfrm>
          <a:prstGeom prst="rect">
            <a:avLst/>
          </a:prstGeom>
          <a:noFill/>
          <a:ln>
            <a:noFill/>
          </a:ln>
        </p:spPr>
      </p:pic>
      <p:pic>
        <p:nvPicPr>
          <p:cNvPr id="111" name="Google Shape;111;p15"/>
          <p:cNvPicPr preferRelativeResize="0"/>
          <p:nvPr/>
        </p:nvPicPr>
        <p:blipFill rotWithShape="1">
          <a:blip r:embed="rId4">
            <a:alphaModFix/>
          </a:blip>
          <a:srcRect/>
          <a:stretch/>
        </p:blipFill>
        <p:spPr>
          <a:xfrm>
            <a:off x="3531207" y="130623"/>
            <a:ext cx="4894271" cy="1543375"/>
          </a:xfrm>
          <a:prstGeom prst="rect">
            <a:avLst/>
          </a:prstGeom>
          <a:noFill/>
          <a:ln>
            <a:noFill/>
          </a:ln>
        </p:spPr>
      </p:pic>
      <p:pic>
        <p:nvPicPr>
          <p:cNvPr id="112" name="Google Shape;112;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26736" y="3200237"/>
            <a:ext cx="1018691" cy="1018691"/>
          </a:xfrm>
          <a:prstGeom prst="rect">
            <a:avLst/>
          </a:prstGeom>
          <a:noFill/>
          <a:ln>
            <a:noFill/>
          </a:ln>
        </p:spPr>
      </p:pic>
      <p:sp>
        <p:nvSpPr>
          <p:cNvPr id="114" name="Google Shape;114;p15"/>
          <p:cNvSpPr txBox="1"/>
          <p:nvPr/>
        </p:nvSpPr>
        <p:spPr>
          <a:xfrm>
            <a:off x="4009144" y="3481023"/>
            <a:ext cx="6215400" cy="630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a:ea typeface="Calibri"/>
                <a:cs typeface="Calibri"/>
                <a:sym typeface="Calibri"/>
              </a:rPr>
              <a:t>CONNECT</a:t>
            </a:r>
            <a:r>
              <a:rPr kumimoji="0" lang="en-US" sz="3500" b="0" i="0" u="none" strike="noStrike" kern="1200" cap="none" spc="0" normalizeH="0" baseline="0" noProof="0" dirty="0">
                <a:ln>
                  <a:noFill/>
                </a:ln>
                <a:solidFill>
                  <a:prstClr val="black"/>
                </a:solidFill>
                <a:effectLst/>
                <a:uLnTx/>
                <a:uFillTx/>
                <a:latin typeface="Calibri"/>
                <a:ea typeface="Calibri"/>
                <a:cs typeface="Calibri"/>
                <a:sym typeface="Calibri"/>
              </a:rPr>
              <a:t> partners</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15" name="Google Shape;115;p15"/>
          <p:cNvSpPr txBox="1"/>
          <p:nvPr/>
        </p:nvSpPr>
        <p:spPr>
          <a:xfrm>
            <a:off x="4009145" y="4553794"/>
            <a:ext cx="4227300" cy="630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a:ea typeface="Calibri"/>
                <a:cs typeface="Calibri"/>
                <a:sym typeface="Calibri"/>
              </a:rPr>
              <a:t>SHARE</a:t>
            </a:r>
            <a:r>
              <a:rPr kumimoji="0" lang="en-US" sz="3500" b="0" i="0" u="none" strike="noStrike" kern="1200" cap="none" spc="0" normalizeH="0" baseline="0" noProof="0" dirty="0">
                <a:ln>
                  <a:noFill/>
                </a:ln>
                <a:solidFill>
                  <a:prstClr val="black"/>
                </a:solidFill>
                <a:effectLst/>
                <a:uLnTx/>
                <a:uFillTx/>
                <a:latin typeface="Calibri"/>
                <a:ea typeface="Calibri"/>
                <a:cs typeface="Calibri"/>
                <a:sym typeface="Calibri"/>
              </a:rPr>
              <a:t> experiences </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Google Shape;116;p15"/>
          <p:cNvSpPr txBox="1"/>
          <p:nvPr/>
        </p:nvSpPr>
        <p:spPr>
          <a:xfrm>
            <a:off x="3981371" y="5604159"/>
            <a:ext cx="4757400" cy="630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Calibri"/>
                <a:cs typeface="Calibri"/>
                <a:sym typeface="Calibri"/>
              </a:rPr>
              <a:t>Encourage groups to </a:t>
            </a:r>
            <a:r>
              <a:rPr kumimoji="0" lang="en-US" sz="3500" b="1" i="0" u="none" strike="noStrike" kern="1200" cap="none" spc="0" normalizeH="0" baseline="0" noProof="0" dirty="0">
                <a:ln>
                  <a:noFill/>
                </a:ln>
                <a:solidFill>
                  <a:prstClr val="black"/>
                </a:solidFill>
                <a:effectLst/>
                <a:uLnTx/>
                <a:uFillTx/>
                <a:latin typeface="Calibri"/>
                <a:ea typeface="Calibri"/>
                <a:cs typeface="Calibri"/>
                <a:sym typeface="Calibri"/>
              </a:rPr>
              <a:t>ACT</a:t>
            </a:r>
            <a:endParaRPr kumimoji="0" sz="35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9379BB7C-34B9-B54C-A064-60B64D8A4B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4721" y="4289191"/>
            <a:ext cx="984699" cy="984699"/>
          </a:xfrm>
          <a:prstGeom prst="rect">
            <a:avLst/>
          </a:prstGeom>
        </p:spPr>
      </p:pic>
    </p:spTree>
    <p:extLst>
      <p:ext uri="{BB962C8B-B14F-4D97-AF65-F5344CB8AC3E}">
        <p14:creationId xmlns:p14="http://schemas.microsoft.com/office/powerpoint/2010/main" val="2536170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77181" y="986845"/>
            <a:ext cx="4310641" cy="646419"/>
          </a:xfrm>
        </p:spPr>
        <p:txBody>
          <a:bodyPr>
            <a:normAutofit fontScale="90000"/>
          </a:bodyPr>
          <a:lstStyle/>
          <a:p>
            <a:pPr algn="l"/>
            <a:r>
              <a:rPr lang="de-DE" sz="2200" b="1" dirty="0" err="1">
                <a:latin typeface="Arial"/>
                <a:cs typeface="Arial"/>
              </a:rPr>
              <a:t>Majipheda</a:t>
            </a:r>
            <a:r>
              <a:rPr lang="de-DE" sz="2200" b="1" dirty="0">
                <a:latin typeface="Arial"/>
                <a:cs typeface="Arial"/>
              </a:rPr>
              <a:t>, </a:t>
            </a:r>
            <a:r>
              <a:rPr lang="de-DE" sz="2200" b="1" dirty="0" err="1">
                <a:latin typeface="Arial"/>
                <a:cs typeface="Arial"/>
              </a:rPr>
              <a:t>Health</a:t>
            </a:r>
            <a:r>
              <a:rPr lang="de-DE" sz="2200" b="1" dirty="0">
                <a:latin typeface="Arial"/>
                <a:cs typeface="Arial"/>
              </a:rPr>
              <a:t> Post </a:t>
            </a:r>
            <a:r>
              <a:rPr lang="de-DE" sz="2200" b="1" dirty="0" err="1">
                <a:latin typeface="Arial"/>
                <a:cs typeface="Arial"/>
              </a:rPr>
              <a:t>Building</a:t>
            </a:r>
            <a:br>
              <a:rPr lang="de-DE" sz="2200" b="1" dirty="0">
                <a:latin typeface="Arial"/>
                <a:cs typeface="Arial"/>
              </a:rPr>
            </a:br>
            <a:r>
              <a:rPr lang="de-DE" sz="2200" b="1" dirty="0" err="1">
                <a:latin typeface="Arial"/>
                <a:cs typeface="Arial"/>
              </a:rPr>
              <a:t>Kavre</a:t>
            </a:r>
            <a:r>
              <a:rPr lang="de-DE" sz="2200" b="1" dirty="0">
                <a:latin typeface="Arial"/>
                <a:cs typeface="Arial"/>
              </a:rPr>
              <a:t>, Nepal</a:t>
            </a:r>
            <a:br>
              <a:rPr lang="de-DE" sz="1800" b="1" dirty="0">
                <a:latin typeface="Arial"/>
                <a:cs typeface="Arial"/>
              </a:rPr>
            </a:br>
            <a:endParaRPr lang="de-DE" sz="2200" dirty="0">
              <a:latin typeface="Arial"/>
              <a:cs typeface="Arial"/>
            </a:endParaRPr>
          </a:p>
        </p:txBody>
      </p:sp>
      <p:pic>
        <p:nvPicPr>
          <p:cNvPr id="4" name="Bild 3" descr="191117_00_Majhipheda_-_a_sbuilt_drawings_-_COMPLETE_pdf__Seite_5_von_66_.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9273" y="1534935"/>
            <a:ext cx="4002996" cy="3465941"/>
          </a:xfrm>
          <a:prstGeom prst="rect">
            <a:avLst/>
          </a:prstGeom>
        </p:spPr>
      </p:pic>
      <p:pic>
        <p:nvPicPr>
          <p:cNvPr id="5" name="Bild 4" descr="191117_00_Majhipheda_-_a_sbuilt_drawings_-_COMPLETE_pdf__Seite_9_von_66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3978" y="601202"/>
            <a:ext cx="3382490" cy="1818683"/>
          </a:xfrm>
          <a:prstGeom prst="rect">
            <a:avLst/>
          </a:prstGeom>
        </p:spPr>
      </p:pic>
      <p:pic>
        <p:nvPicPr>
          <p:cNvPr id="6" name="Bild 5" descr="191117_00_Majhipheda_-_a_sbuilt_drawings_-_COMPLETE_pdf__Seite_8_von_66_-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1930" y="2600402"/>
            <a:ext cx="3444539" cy="1847874"/>
          </a:xfrm>
          <a:prstGeom prst="rect">
            <a:avLst/>
          </a:prstGeom>
        </p:spPr>
      </p:pic>
      <p:pic>
        <p:nvPicPr>
          <p:cNvPr id="7" name="Bild 6" descr="191117_00_Majhipheda_-_a_sbuilt_drawings_-_COMPLETE_pdf__Seite_10_von_66_.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5976" y="4894157"/>
            <a:ext cx="2370587" cy="1134855"/>
          </a:xfrm>
          <a:prstGeom prst="rect">
            <a:avLst/>
          </a:prstGeom>
        </p:spPr>
      </p:pic>
      <p:pic>
        <p:nvPicPr>
          <p:cNvPr id="8" name="Bild 7" descr="SW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2119" y="6113756"/>
            <a:ext cx="999003" cy="393001"/>
          </a:xfrm>
          <a:prstGeom prst="rect">
            <a:avLst/>
          </a:prstGeom>
        </p:spPr>
      </p:pic>
      <p:pic>
        <p:nvPicPr>
          <p:cNvPr id="9" name="Bild 8" descr="Tdh 2016.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1201" y="6156526"/>
            <a:ext cx="2009571" cy="350230"/>
          </a:xfrm>
          <a:prstGeom prst="rect">
            <a:avLst/>
          </a:prstGeom>
        </p:spPr>
      </p:pic>
      <p:sp>
        <p:nvSpPr>
          <p:cNvPr id="10" name="Textfeld 9"/>
          <p:cNvSpPr txBox="1"/>
          <p:nvPr/>
        </p:nvSpPr>
        <p:spPr>
          <a:xfrm>
            <a:off x="1918740" y="5805979"/>
            <a:ext cx="1454244" cy="307777"/>
          </a:xfrm>
          <a:prstGeom prst="rect">
            <a:avLst/>
          </a:prstGeom>
          <a:noFill/>
        </p:spPr>
        <p:txBody>
          <a:bodyPr wrap="none" rtlCol="0">
            <a:spAutoFit/>
          </a:bodyPr>
          <a:lstStyle/>
          <a:p>
            <a:pPr defTabSz="457200"/>
            <a:r>
              <a:rPr lang="de-DE" sz="1400" dirty="0" err="1">
                <a:solidFill>
                  <a:prstClr val="black"/>
                </a:solidFill>
                <a:latin typeface="Arial"/>
                <a:cs typeface="Arial"/>
              </a:rPr>
              <a:t>Funding</a:t>
            </a:r>
            <a:r>
              <a:rPr lang="de-DE" sz="1400" dirty="0">
                <a:solidFill>
                  <a:prstClr val="black"/>
                </a:solidFill>
                <a:latin typeface="Arial"/>
                <a:cs typeface="Arial"/>
              </a:rPr>
              <a:t> </a:t>
            </a:r>
            <a:r>
              <a:rPr lang="de-DE" sz="1400" dirty="0" err="1">
                <a:solidFill>
                  <a:prstClr val="black"/>
                </a:solidFill>
                <a:latin typeface="Arial"/>
                <a:cs typeface="Arial"/>
              </a:rPr>
              <a:t>partner</a:t>
            </a:r>
            <a:endParaRPr lang="de-DE" sz="1400" dirty="0">
              <a:solidFill>
                <a:prstClr val="black"/>
              </a:solidFill>
              <a:latin typeface="Arial"/>
              <a:cs typeface="Arial"/>
            </a:endParaRPr>
          </a:p>
        </p:txBody>
      </p:sp>
      <p:sp>
        <p:nvSpPr>
          <p:cNvPr id="11" name="Textfeld 10"/>
          <p:cNvSpPr txBox="1"/>
          <p:nvPr/>
        </p:nvSpPr>
        <p:spPr>
          <a:xfrm>
            <a:off x="4499937" y="5799067"/>
            <a:ext cx="673657" cy="523220"/>
          </a:xfrm>
          <a:prstGeom prst="rect">
            <a:avLst/>
          </a:prstGeom>
          <a:noFill/>
        </p:spPr>
        <p:txBody>
          <a:bodyPr wrap="none" rtlCol="0">
            <a:spAutoFit/>
          </a:bodyPr>
          <a:lstStyle/>
          <a:p>
            <a:pPr defTabSz="457200"/>
            <a:r>
              <a:rPr lang="de-DE" sz="1400" dirty="0" err="1">
                <a:solidFill>
                  <a:prstClr val="black"/>
                </a:solidFill>
                <a:latin typeface="Arial"/>
                <a:cs typeface="Arial"/>
              </a:rPr>
              <a:t>Donor</a:t>
            </a:r>
            <a:endParaRPr lang="de-DE" sz="1400" dirty="0">
              <a:solidFill>
                <a:prstClr val="black"/>
              </a:solidFill>
              <a:latin typeface="Arial"/>
              <a:cs typeface="Arial"/>
            </a:endParaRPr>
          </a:p>
          <a:p>
            <a:pPr defTabSz="457200"/>
            <a:endParaRPr lang="de-DE" sz="1400" dirty="0">
              <a:solidFill>
                <a:prstClr val="black"/>
              </a:solidFill>
              <a:latin typeface="Arial"/>
              <a:cs typeface="Arial"/>
            </a:endParaRPr>
          </a:p>
        </p:txBody>
      </p:sp>
      <p:sp>
        <p:nvSpPr>
          <p:cNvPr id="12" name="Textfeld 11"/>
          <p:cNvSpPr txBox="1"/>
          <p:nvPr/>
        </p:nvSpPr>
        <p:spPr>
          <a:xfrm>
            <a:off x="1900735" y="5467878"/>
            <a:ext cx="3413602" cy="307777"/>
          </a:xfrm>
          <a:prstGeom prst="rect">
            <a:avLst/>
          </a:prstGeom>
          <a:noFill/>
        </p:spPr>
        <p:txBody>
          <a:bodyPr wrap="none" rtlCol="0">
            <a:spAutoFit/>
          </a:bodyPr>
          <a:lstStyle/>
          <a:p>
            <a:pPr defTabSz="457200"/>
            <a:r>
              <a:rPr lang="de-DE" sz="1400" dirty="0" err="1">
                <a:solidFill>
                  <a:prstClr val="black"/>
                </a:solidFill>
                <a:latin typeface="Arial"/>
                <a:cs typeface="Arial"/>
              </a:rPr>
              <a:t>Planning</a:t>
            </a:r>
            <a:r>
              <a:rPr lang="de-DE" sz="1400" dirty="0">
                <a:solidFill>
                  <a:prstClr val="black"/>
                </a:solidFill>
                <a:latin typeface="Arial"/>
                <a:cs typeface="Arial"/>
              </a:rPr>
              <a:t> + </a:t>
            </a:r>
            <a:r>
              <a:rPr lang="de-DE" sz="1400" dirty="0" err="1">
                <a:solidFill>
                  <a:prstClr val="black"/>
                </a:solidFill>
                <a:latin typeface="Arial"/>
                <a:cs typeface="Arial"/>
              </a:rPr>
              <a:t>implementation</a:t>
            </a:r>
            <a:r>
              <a:rPr lang="de-DE" sz="1400" dirty="0">
                <a:solidFill>
                  <a:prstClr val="black"/>
                </a:solidFill>
                <a:latin typeface="Arial"/>
                <a:cs typeface="Arial"/>
              </a:rPr>
              <a:t> 2016 - 2019</a:t>
            </a:r>
          </a:p>
        </p:txBody>
      </p:sp>
      <p:sp>
        <p:nvSpPr>
          <p:cNvPr id="14" name="Textfeld 13"/>
          <p:cNvSpPr txBox="1"/>
          <p:nvPr/>
        </p:nvSpPr>
        <p:spPr>
          <a:xfrm>
            <a:off x="2618616" y="532089"/>
            <a:ext cx="1571514" cy="307777"/>
          </a:xfrm>
          <a:prstGeom prst="rect">
            <a:avLst/>
          </a:prstGeom>
          <a:noFill/>
        </p:spPr>
        <p:txBody>
          <a:bodyPr wrap="none" rtlCol="0">
            <a:spAutoFit/>
          </a:bodyPr>
          <a:lstStyle/>
          <a:p>
            <a:pPr defTabSz="457200"/>
            <a:r>
              <a:rPr lang="de-DE" sz="1400" dirty="0" err="1">
                <a:solidFill>
                  <a:prstClr val="black"/>
                </a:solidFill>
                <a:latin typeface="Arial"/>
                <a:cs typeface="Arial"/>
              </a:rPr>
              <a:t>Ministry</a:t>
            </a:r>
            <a:r>
              <a:rPr lang="de-DE" sz="1400" dirty="0">
                <a:solidFill>
                  <a:prstClr val="black"/>
                </a:solidFill>
                <a:latin typeface="Arial"/>
                <a:cs typeface="Arial"/>
              </a:rPr>
              <a:t> </a:t>
            </a:r>
            <a:r>
              <a:rPr lang="de-DE" sz="1400" dirty="0" err="1">
                <a:solidFill>
                  <a:prstClr val="black"/>
                </a:solidFill>
                <a:latin typeface="Arial"/>
                <a:cs typeface="Arial"/>
              </a:rPr>
              <a:t>of</a:t>
            </a:r>
            <a:r>
              <a:rPr lang="de-DE" sz="1400" dirty="0">
                <a:solidFill>
                  <a:prstClr val="black"/>
                </a:solidFill>
                <a:latin typeface="Arial"/>
                <a:cs typeface="Arial"/>
              </a:rPr>
              <a:t> </a:t>
            </a:r>
            <a:r>
              <a:rPr lang="de-DE" sz="1400" dirty="0" err="1">
                <a:solidFill>
                  <a:prstClr val="black"/>
                </a:solidFill>
                <a:latin typeface="Arial"/>
                <a:cs typeface="Arial"/>
              </a:rPr>
              <a:t>Health</a:t>
            </a:r>
            <a:endParaRPr lang="de-DE" sz="1400" dirty="0">
              <a:solidFill>
                <a:prstClr val="black"/>
              </a:solidFill>
              <a:latin typeface="Arial"/>
              <a:cs typeface="Arial"/>
            </a:endParaRPr>
          </a:p>
        </p:txBody>
      </p:sp>
      <p:pic>
        <p:nvPicPr>
          <p:cNvPr id="15" name="Bild 14" descr="GoN.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7180" y="207619"/>
            <a:ext cx="616440" cy="650687"/>
          </a:xfrm>
          <a:prstGeom prst="rect">
            <a:avLst/>
          </a:prstGeom>
        </p:spPr>
      </p:pic>
      <p:sp>
        <p:nvSpPr>
          <p:cNvPr id="16" name="Textfeld 15"/>
          <p:cNvSpPr txBox="1"/>
          <p:nvPr/>
        </p:nvSpPr>
        <p:spPr>
          <a:xfrm>
            <a:off x="1887510" y="4894157"/>
            <a:ext cx="5102892" cy="307777"/>
          </a:xfrm>
          <a:prstGeom prst="rect">
            <a:avLst/>
          </a:prstGeom>
          <a:noFill/>
        </p:spPr>
        <p:txBody>
          <a:bodyPr wrap="none" rtlCol="0">
            <a:spAutoFit/>
          </a:bodyPr>
          <a:lstStyle/>
          <a:p>
            <a:pPr defTabSz="457200"/>
            <a:r>
              <a:rPr lang="de-DE" sz="1400" b="1" dirty="0" err="1">
                <a:solidFill>
                  <a:prstClr val="black"/>
                </a:solidFill>
                <a:latin typeface="Arial"/>
                <a:cs typeface="Arial"/>
              </a:rPr>
              <a:t>Rehabilitating</a:t>
            </a:r>
            <a:r>
              <a:rPr lang="de-DE" sz="1400" b="1" dirty="0">
                <a:solidFill>
                  <a:prstClr val="black"/>
                </a:solidFill>
                <a:latin typeface="Arial"/>
                <a:cs typeface="Arial"/>
              </a:rPr>
              <a:t> Community </a:t>
            </a:r>
            <a:r>
              <a:rPr lang="de-DE" sz="1400" b="1" dirty="0" err="1">
                <a:solidFill>
                  <a:prstClr val="black"/>
                </a:solidFill>
                <a:latin typeface="Arial"/>
                <a:cs typeface="Arial"/>
              </a:rPr>
              <a:t>Health</a:t>
            </a:r>
            <a:r>
              <a:rPr lang="de-DE" sz="1400" b="1" dirty="0">
                <a:solidFill>
                  <a:prstClr val="black"/>
                </a:solidFill>
                <a:latin typeface="Arial"/>
                <a:cs typeface="Arial"/>
              </a:rPr>
              <a:t> </a:t>
            </a:r>
            <a:r>
              <a:rPr lang="de-DE" sz="1400" b="1" dirty="0" err="1">
                <a:solidFill>
                  <a:prstClr val="black"/>
                </a:solidFill>
                <a:latin typeface="Arial"/>
                <a:cs typeface="Arial"/>
              </a:rPr>
              <a:t>and</a:t>
            </a:r>
            <a:r>
              <a:rPr lang="de-DE" sz="1400" b="1" dirty="0">
                <a:solidFill>
                  <a:prstClr val="black"/>
                </a:solidFill>
                <a:latin typeface="Arial"/>
                <a:cs typeface="Arial"/>
              </a:rPr>
              <a:t> </a:t>
            </a:r>
            <a:r>
              <a:rPr lang="de-DE" sz="1400" b="1" dirty="0" err="1">
                <a:solidFill>
                  <a:prstClr val="black"/>
                </a:solidFill>
                <a:latin typeface="Arial"/>
                <a:cs typeface="Arial"/>
              </a:rPr>
              <a:t>Protection</a:t>
            </a:r>
            <a:r>
              <a:rPr lang="de-DE" sz="1400" b="1" dirty="0">
                <a:solidFill>
                  <a:prstClr val="black"/>
                </a:solidFill>
                <a:latin typeface="Arial"/>
                <a:cs typeface="Arial"/>
              </a:rPr>
              <a:t> Services</a:t>
            </a:r>
          </a:p>
        </p:txBody>
      </p:sp>
      <p:sp>
        <p:nvSpPr>
          <p:cNvPr id="17" name="Rechteck 16"/>
          <p:cNvSpPr/>
          <p:nvPr/>
        </p:nvSpPr>
        <p:spPr>
          <a:xfrm>
            <a:off x="1908332" y="5204982"/>
            <a:ext cx="1172291" cy="307777"/>
          </a:xfrm>
          <a:prstGeom prst="rect">
            <a:avLst/>
          </a:prstGeom>
        </p:spPr>
        <p:txBody>
          <a:bodyPr wrap="none">
            <a:spAutoFit/>
          </a:bodyPr>
          <a:lstStyle/>
          <a:p>
            <a:pPr defTabSz="457200"/>
            <a:r>
              <a:rPr lang="de-DE" sz="1400" dirty="0">
                <a:solidFill>
                  <a:prstClr val="black"/>
                </a:solidFill>
                <a:latin typeface="Arial"/>
                <a:cs typeface="Arial"/>
              </a:rPr>
              <a:t>HCF: type C</a:t>
            </a:r>
            <a:endParaRPr lang="de-DE" sz="1400" dirty="0">
              <a:solidFill>
                <a:prstClr val="black"/>
              </a:solidFill>
              <a:latin typeface="Calibri"/>
            </a:endParaRPr>
          </a:p>
        </p:txBody>
      </p:sp>
    </p:spTree>
    <p:extLst>
      <p:ext uri="{BB962C8B-B14F-4D97-AF65-F5344CB8AC3E}">
        <p14:creationId xmlns:p14="http://schemas.microsoft.com/office/powerpoint/2010/main" val="1213168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L100758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0990" y="902427"/>
            <a:ext cx="4000767" cy="2320266"/>
          </a:xfrm>
          <a:prstGeom prst="rect">
            <a:avLst/>
          </a:prstGeom>
        </p:spPr>
      </p:pic>
      <p:pic>
        <p:nvPicPr>
          <p:cNvPr id="6" name="Bild 5" descr="L100758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3522" y="957623"/>
            <a:ext cx="3397607" cy="2265071"/>
          </a:xfrm>
          <a:prstGeom prst="rect">
            <a:avLst/>
          </a:prstGeom>
        </p:spPr>
      </p:pic>
      <p:pic>
        <p:nvPicPr>
          <p:cNvPr id="7" name="Bild 6" descr="L100757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3521" y="3648756"/>
            <a:ext cx="1537536" cy="2549389"/>
          </a:xfrm>
          <a:prstGeom prst="rect">
            <a:avLst/>
          </a:prstGeom>
        </p:spPr>
      </p:pic>
      <p:pic>
        <p:nvPicPr>
          <p:cNvPr id="9" name="Bild 8" descr="fb majhipheda 064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9496" y="3648756"/>
            <a:ext cx="3412260" cy="2549389"/>
          </a:xfrm>
          <a:prstGeom prst="rect">
            <a:avLst/>
          </a:prstGeom>
        </p:spPr>
      </p:pic>
    </p:spTree>
    <p:extLst>
      <p:ext uri="{BB962C8B-B14F-4D97-AF65-F5344CB8AC3E}">
        <p14:creationId xmlns:p14="http://schemas.microsoft.com/office/powerpoint/2010/main" val="4092535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4891" y="992998"/>
            <a:ext cx="4654332" cy="796295"/>
          </a:xfrm>
        </p:spPr>
        <p:txBody>
          <a:bodyPr>
            <a:normAutofit fontScale="90000"/>
          </a:bodyPr>
          <a:lstStyle/>
          <a:p>
            <a:pPr algn="l"/>
            <a:r>
              <a:rPr lang="de-DE" sz="2200" b="1" dirty="0">
                <a:latin typeface="Arial"/>
                <a:cs typeface="Arial"/>
              </a:rPr>
              <a:t>Kushadevi </a:t>
            </a:r>
            <a:r>
              <a:rPr lang="de-DE" sz="2200" b="1" dirty="0" err="1">
                <a:latin typeface="Arial"/>
                <a:cs typeface="Arial"/>
              </a:rPr>
              <a:t>Health</a:t>
            </a:r>
            <a:r>
              <a:rPr lang="de-DE" sz="2200" b="1" dirty="0">
                <a:latin typeface="Arial"/>
                <a:cs typeface="Arial"/>
              </a:rPr>
              <a:t> Post </a:t>
            </a:r>
            <a:r>
              <a:rPr lang="de-DE" sz="2200" b="1" dirty="0" err="1">
                <a:latin typeface="Arial"/>
                <a:cs typeface="Arial"/>
              </a:rPr>
              <a:t>Building</a:t>
            </a:r>
            <a:br>
              <a:rPr lang="de-DE" sz="2200" b="1" dirty="0">
                <a:latin typeface="Arial"/>
                <a:cs typeface="Arial"/>
              </a:rPr>
            </a:br>
            <a:r>
              <a:rPr lang="de-DE" sz="2200" b="1" dirty="0" err="1">
                <a:latin typeface="Arial"/>
                <a:cs typeface="Arial"/>
              </a:rPr>
              <a:t>Kavre</a:t>
            </a:r>
            <a:r>
              <a:rPr lang="de-DE" sz="2200" b="1" dirty="0">
                <a:latin typeface="Arial"/>
                <a:cs typeface="Arial"/>
              </a:rPr>
              <a:t>, Nepal</a:t>
            </a:r>
            <a:br>
              <a:rPr lang="de-DE" sz="3100" b="1" dirty="0">
                <a:latin typeface="Arial"/>
                <a:cs typeface="Arial"/>
              </a:rPr>
            </a:br>
            <a:endParaRPr lang="de-DE" sz="1400" b="1" dirty="0">
              <a:latin typeface="Arial"/>
              <a:cs typeface="Arial"/>
            </a:endParaRPr>
          </a:p>
        </p:txBody>
      </p:sp>
      <p:pic>
        <p:nvPicPr>
          <p:cNvPr id="4" name="Bild 3" descr="200128_00_Kushadevi_-_as-built-drawings_-_FINAL_pdf__Seite_4_von_74_.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5242" y="2169654"/>
            <a:ext cx="4071059" cy="2236639"/>
          </a:xfrm>
          <a:prstGeom prst="rect">
            <a:avLst/>
          </a:prstGeom>
        </p:spPr>
      </p:pic>
      <p:pic>
        <p:nvPicPr>
          <p:cNvPr id="5" name="Bild 4" descr="200128_00_Kushadevi_-_as-built-drawings_-_FINAL_pdf__Seite_5_von_74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7598" y="470822"/>
            <a:ext cx="3487590" cy="1819980"/>
          </a:xfrm>
          <a:prstGeom prst="rect">
            <a:avLst/>
          </a:prstGeom>
        </p:spPr>
      </p:pic>
      <p:pic>
        <p:nvPicPr>
          <p:cNvPr id="6" name="Bild 5" descr="200128_00_Kushadevi_-_as-built-drawings_-_FINAL_pdf__Seite_6_von_74_.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7598" y="2388277"/>
            <a:ext cx="3475562" cy="1892633"/>
          </a:xfrm>
          <a:prstGeom prst="rect">
            <a:avLst/>
          </a:prstGeom>
        </p:spPr>
      </p:pic>
      <p:pic>
        <p:nvPicPr>
          <p:cNvPr id="7" name="Bild 6" descr="200128_00_Kushadevi_-_as-built-drawings_-_FINAL_pdf__Seite_9_von_74_.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7366" y="4710210"/>
            <a:ext cx="2435089" cy="1474902"/>
          </a:xfrm>
          <a:prstGeom prst="rect">
            <a:avLst/>
          </a:prstGeom>
        </p:spPr>
      </p:pic>
      <p:pic>
        <p:nvPicPr>
          <p:cNvPr id="8" name="Bild 7" descr="SW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2119" y="6113756"/>
            <a:ext cx="999003" cy="393001"/>
          </a:xfrm>
          <a:prstGeom prst="rect">
            <a:avLst/>
          </a:prstGeom>
        </p:spPr>
      </p:pic>
      <p:pic>
        <p:nvPicPr>
          <p:cNvPr id="9" name="Bild 8" descr="Tdh 2016.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1201" y="6156526"/>
            <a:ext cx="2009571" cy="350230"/>
          </a:xfrm>
          <a:prstGeom prst="rect">
            <a:avLst/>
          </a:prstGeom>
        </p:spPr>
      </p:pic>
      <p:sp>
        <p:nvSpPr>
          <p:cNvPr id="10" name="Textfeld 9"/>
          <p:cNvSpPr txBox="1"/>
          <p:nvPr/>
        </p:nvSpPr>
        <p:spPr>
          <a:xfrm>
            <a:off x="1918740" y="5805979"/>
            <a:ext cx="1454244" cy="307777"/>
          </a:xfrm>
          <a:prstGeom prst="rect">
            <a:avLst/>
          </a:prstGeom>
          <a:noFill/>
        </p:spPr>
        <p:txBody>
          <a:bodyPr wrap="none" rtlCol="0">
            <a:spAutoFit/>
          </a:bodyPr>
          <a:lstStyle/>
          <a:p>
            <a:pPr defTabSz="457200"/>
            <a:r>
              <a:rPr lang="de-DE" sz="1400" dirty="0" err="1">
                <a:solidFill>
                  <a:prstClr val="black"/>
                </a:solidFill>
                <a:latin typeface="Arial"/>
                <a:cs typeface="Arial"/>
              </a:rPr>
              <a:t>Funding</a:t>
            </a:r>
            <a:r>
              <a:rPr lang="de-DE" sz="1400" dirty="0">
                <a:solidFill>
                  <a:prstClr val="black"/>
                </a:solidFill>
                <a:latin typeface="Arial"/>
                <a:cs typeface="Arial"/>
              </a:rPr>
              <a:t> </a:t>
            </a:r>
            <a:r>
              <a:rPr lang="de-DE" sz="1400" dirty="0" err="1">
                <a:solidFill>
                  <a:prstClr val="black"/>
                </a:solidFill>
                <a:latin typeface="Arial"/>
                <a:cs typeface="Arial"/>
              </a:rPr>
              <a:t>partner</a:t>
            </a:r>
            <a:endParaRPr lang="de-DE" sz="1400" dirty="0">
              <a:solidFill>
                <a:prstClr val="black"/>
              </a:solidFill>
              <a:latin typeface="Arial"/>
              <a:cs typeface="Arial"/>
            </a:endParaRPr>
          </a:p>
        </p:txBody>
      </p:sp>
      <p:sp>
        <p:nvSpPr>
          <p:cNvPr id="11" name="Textfeld 10"/>
          <p:cNvSpPr txBox="1"/>
          <p:nvPr/>
        </p:nvSpPr>
        <p:spPr>
          <a:xfrm>
            <a:off x="4499937" y="5799067"/>
            <a:ext cx="673657" cy="523220"/>
          </a:xfrm>
          <a:prstGeom prst="rect">
            <a:avLst/>
          </a:prstGeom>
          <a:noFill/>
        </p:spPr>
        <p:txBody>
          <a:bodyPr wrap="none" rtlCol="0">
            <a:spAutoFit/>
          </a:bodyPr>
          <a:lstStyle/>
          <a:p>
            <a:pPr defTabSz="457200"/>
            <a:r>
              <a:rPr lang="de-DE" sz="1400" dirty="0" err="1">
                <a:solidFill>
                  <a:prstClr val="black"/>
                </a:solidFill>
                <a:latin typeface="Arial"/>
                <a:cs typeface="Arial"/>
              </a:rPr>
              <a:t>Donor</a:t>
            </a:r>
            <a:endParaRPr lang="de-DE" sz="1400" dirty="0">
              <a:solidFill>
                <a:prstClr val="black"/>
              </a:solidFill>
              <a:latin typeface="Arial"/>
              <a:cs typeface="Arial"/>
            </a:endParaRPr>
          </a:p>
          <a:p>
            <a:pPr defTabSz="457200"/>
            <a:endParaRPr lang="de-DE" sz="1400" dirty="0">
              <a:solidFill>
                <a:prstClr val="black"/>
              </a:solidFill>
              <a:latin typeface="Arial"/>
              <a:cs typeface="Arial"/>
            </a:endParaRPr>
          </a:p>
        </p:txBody>
      </p:sp>
      <p:sp>
        <p:nvSpPr>
          <p:cNvPr id="12" name="Textfeld 11"/>
          <p:cNvSpPr txBox="1"/>
          <p:nvPr/>
        </p:nvSpPr>
        <p:spPr>
          <a:xfrm>
            <a:off x="1900735" y="5467878"/>
            <a:ext cx="3413602" cy="307777"/>
          </a:xfrm>
          <a:prstGeom prst="rect">
            <a:avLst/>
          </a:prstGeom>
          <a:noFill/>
        </p:spPr>
        <p:txBody>
          <a:bodyPr wrap="none" rtlCol="0">
            <a:spAutoFit/>
          </a:bodyPr>
          <a:lstStyle/>
          <a:p>
            <a:pPr defTabSz="457200"/>
            <a:r>
              <a:rPr lang="de-DE" sz="1400" dirty="0" err="1">
                <a:solidFill>
                  <a:prstClr val="black"/>
                </a:solidFill>
                <a:latin typeface="Arial"/>
                <a:cs typeface="Arial"/>
              </a:rPr>
              <a:t>Planning</a:t>
            </a:r>
            <a:r>
              <a:rPr lang="de-DE" sz="1400" dirty="0">
                <a:solidFill>
                  <a:prstClr val="black"/>
                </a:solidFill>
                <a:latin typeface="Arial"/>
                <a:cs typeface="Arial"/>
              </a:rPr>
              <a:t> + </a:t>
            </a:r>
            <a:r>
              <a:rPr lang="de-DE" sz="1400" dirty="0" err="1">
                <a:solidFill>
                  <a:prstClr val="black"/>
                </a:solidFill>
                <a:latin typeface="Arial"/>
                <a:cs typeface="Arial"/>
              </a:rPr>
              <a:t>implementation</a:t>
            </a:r>
            <a:r>
              <a:rPr lang="de-DE" sz="1400" dirty="0">
                <a:solidFill>
                  <a:prstClr val="black"/>
                </a:solidFill>
                <a:latin typeface="Arial"/>
                <a:cs typeface="Arial"/>
              </a:rPr>
              <a:t> 2016 - 2019</a:t>
            </a:r>
          </a:p>
        </p:txBody>
      </p:sp>
      <p:sp>
        <p:nvSpPr>
          <p:cNvPr id="14" name="Textfeld 13"/>
          <p:cNvSpPr txBox="1"/>
          <p:nvPr/>
        </p:nvSpPr>
        <p:spPr>
          <a:xfrm>
            <a:off x="1866689" y="4850187"/>
            <a:ext cx="5102892" cy="307777"/>
          </a:xfrm>
          <a:prstGeom prst="rect">
            <a:avLst/>
          </a:prstGeom>
          <a:noFill/>
        </p:spPr>
        <p:txBody>
          <a:bodyPr wrap="none" rtlCol="0">
            <a:spAutoFit/>
          </a:bodyPr>
          <a:lstStyle/>
          <a:p>
            <a:pPr defTabSz="457200"/>
            <a:r>
              <a:rPr lang="de-DE" sz="1400" b="1" dirty="0" err="1">
                <a:solidFill>
                  <a:prstClr val="black"/>
                </a:solidFill>
                <a:latin typeface="Arial"/>
                <a:cs typeface="Arial"/>
              </a:rPr>
              <a:t>Rehabilitating</a:t>
            </a:r>
            <a:r>
              <a:rPr lang="de-DE" sz="1400" b="1" dirty="0">
                <a:solidFill>
                  <a:prstClr val="black"/>
                </a:solidFill>
                <a:latin typeface="Arial"/>
                <a:cs typeface="Arial"/>
              </a:rPr>
              <a:t> Community </a:t>
            </a:r>
            <a:r>
              <a:rPr lang="de-DE" sz="1400" b="1" dirty="0" err="1">
                <a:solidFill>
                  <a:prstClr val="black"/>
                </a:solidFill>
                <a:latin typeface="Arial"/>
                <a:cs typeface="Arial"/>
              </a:rPr>
              <a:t>Health</a:t>
            </a:r>
            <a:r>
              <a:rPr lang="de-DE" sz="1400" b="1" dirty="0">
                <a:solidFill>
                  <a:prstClr val="black"/>
                </a:solidFill>
                <a:latin typeface="Arial"/>
                <a:cs typeface="Arial"/>
              </a:rPr>
              <a:t> </a:t>
            </a:r>
            <a:r>
              <a:rPr lang="de-DE" sz="1400" b="1" dirty="0" err="1">
                <a:solidFill>
                  <a:prstClr val="black"/>
                </a:solidFill>
                <a:latin typeface="Arial"/>
                <a:cs typeface="Arial"/>
              </a:rPr>
              <a:t>and</a:t>
            </a:r>
            <a:r>
              <a:rPr lang="de-DE" sz="1400" b="1" dirty="0">
                <a:solidFill>
                  <a:prstClr val="black"/>
                </a:solidFill>
                <a:latin typeface="Arial"/>
                <a:cs typeface="Arial"/>
              </a:rPr>
              <a:t> </a:t>
            </a:r>
            <a:r>
              <a:rPr lang="de-DE" sz="1400" b="1" dirty="0" err="1">
                <a:solidFill>
                  <a:prstClr val="black"/>
                </a:solidFill>
                <a:latin typeface="Arial"/>
                <a:cs typeface="Arial"/>
              </a:rPr>
              <a:t>Protection</a:t>
            </a:r>
            <a:r>
              <a:rPr lang="de-DE" sz="1400" b="1" dirty="0">
                <a:solidFill>
                  <a:prstClr val="black"/>
                </a:solidFill>
                <a:latin typeface="Arial"/>
                <a:cs typeface="Arial"/>
              </a:rPr>
              <a:t> Services</a:t>
            </a:r>
          </a:p>
        </p:txBody>
      </p:sp>
      <p:pic>
        <p:nvPicPr>
          <p:cNvPr id="3" name="Bild 2" descr="GoN.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18740" y="207619"/>
            <a:ext cx="616440" cy="650687"/>
          </a:xfrm>
          <a:prstGeom prst="rect">
            <a:avLst/>
          </a:prstGeom>
        </p:spPr>
      </p:pic>
      <p:sp>
        <p:nvSpPr>
          <p:cNvPr id="15" name="Rechteck 14"/>
          <p:cNvSpPr/>
          <p:nvPr/>
        </p:nvSpPr>
        <p:spPr>
          <a:xfrm>
            <a:off x="1887510" y="5161012"/>
            <a:ext cx="1421696" cy="307777"/>
          </a:xfrm>
          <a:prstGeom prst="rect">
            <a:avLst/>
          </a:prstGeom>
        </p:spPr>
        <p:txBody>
          <a:bodyPr wrap="none">
            <a:spAutoFit/>
          </a:bodyPr>
          <a:lstStyle/>
          <a:p>
            <a:pPr defTabSz="457200"/>
            <a:r>
              <a:rPr lang="de-DE" sz="1400" dirty="0">
                <a:solidFill>
                  <a:prstClr val="black"/>
                </a:solidFill>
                <a:latin typeface="Arial"/>
                <a:cs typeface="Arial"/>
              </a:rPr>
              <a:t>HCF: type C++</a:t>
            </a:r>
            <a:endParaRPr lang="de-DE" sz="1400" dirty="0">
              <a:solidFill>
                <a:prstClr val="black"/>
              </a:solidFill>
              <a:latin typeface="Calibri"/>
            </a:endParaRPr>
          </a:p>
        </p:txBody>
      </p:sp>
      <p:sp>
        <p:nvSpPr>
          <p:cNvPr id="16" name="Textfeld 15"/>
          <p:cNvSpPr txBox="1"/>
          <p:nvPr/>
        </p:nvSpPr>
        <p:spPr>
          <a:xfrm>
            <a:off x="2545587" y="543700"/>
            <a:ext cx="1571514" cy="307777"/>
          </a:xfrm>
          <a:prstGeom prst="rect">
            <a:avLst/>
          </a:prstGeom>
          <a:noFill/>
        </p:spPr>
        <p:txBody>
          <a:bodyPr wrap="none" rtlCol="0">
            <a:spAutoFit/>
          </a:bodyPr>
          <a:lstStyle/>
          <a:p>
            <a:pPr defTabSz="457200"/>
            <a:r>
              <a:rPr lang="de-DE" sz="1400" dirty="0" err="1">
                <a:solidFill>
                  <a:prstClr val="black"/>
                </a:solidFill>
                <a:latin typeface="Arial"/>
                <a:cs typeface="Arial"/>
              </a:rPr>
              <a:t>Ministry</a:t>
            </a:r>
            <a:r>
              <a:rPr lang="de-DE" sz="1400" dirty="0">
                <a:solidFill>
                  <a:prstClr val="black"/>
                </a:solidFill>
                <a:latin typeface="Arial"/>
                <a:cs typeface="Arial"/>
              </a:rPr>
              <a:t> </a:t>
            </a:r>
            <a:r>
              <a:rPr lang="de-DE" sz="1400" dirty="0" err="1">
                <a:solidFill>
                  <a:prstClr val="black"/>
                </a:solidFill>
                <a:latin typeface="Arial"/>
                <a:cs typeface="Arial"/>
              </a:rPr>
              <a:t>of</a:t>
            </a:r>
            <a:r>
              <a:rPr lang="de-DE" sz="1400" dirty="0">
                <a:solidFill>
                  <a:prstClr val="black"/>
                </a:solidFill>
                <a:latin typeface="Arial"/>
                <a:cs typeface="Arial"/>
              </a:rPr>
              <a:t> </a:t>
            </a:r>
            <a:r>
              <a:rPr lang="de-DE" sz="1400" dirty="0" err="1">
                <a:solidFill>
                  <a:prstClr val="black"/>
                </a:solidFill>
                <a:latin typeface="Arial"/>
                <a:cs typeface="Arial"/>
              </a:rPr>
              <a:t>Health</a:t>
            </a:r>
            <a:endParaRPr lang="de-DE" sz="1400" dirty="0">
              <a:solidFill>
                <a:prstClr val="black"/>
              </a:solidFill>
              <a:latin typeface="Arial"/>
              <a:cs typeface="Arial"/>
            </a:endParaRPr>
          </a:p>
        </p:txBody>
      </p:sp>
    </p:spTree>
    <p:extLst>
      <p:ext uri="{BB962C8B-B14F-4D97-AF65-F5344CB8AC3E}">
        <p14:creationId xmlns:p14="http://schemas.microsoft.com/office/powerpoint/2010/main" val="1317638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200110_00_Kushadevi_-_sanitary_equipment_pdf__Seite_1_von_2_.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8371" y="3468687"/>
            <a:ext cx="3814917" cy="3127504"/>
          </a:xfrm>
          <a:prstGeom prst="rect">
            <a:avLst/>
          </a:prstGeom>
        </p:spPr>
      </p:pic>
      <p:pic>
        <p:nvPicPr>
          <p:cNvPr id="6" name="Bild 5" descr="200110_00_Kushadevi_-_sanitary_equipment_pdf__Seite_2_von_2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8371" y="227455"/>
            <a:ext cx="3766917" cy="3155936"/>
          </a:xfrm>
          <a:prstGeom prst="rect">
            <a:avLst/>
          </a:prstGeom>
        </p:spPr>
      </p:pic>
      <p:pic>
        <p:nvPicPr>
          <p:cNvPr id="8" name="Bild 7" descr="200110_01_Kushadevi_-_rainwater_harvesting___pipe_bridge_pdf__1_Seite_.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8364" y="3675065"/>
            <a:ext cx="4211488" cy="2921126"/>
          </a:xfrm>
          <a:prstGeom prst="rect">
            <a:avLst/>
          </a:prstGeom>
        </p:spPr>
      </p:pic>
      <p:pic>
        <p:nvPicPr>
          <p:cNvPr id="9" name="Bild 8" descr="L100484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537435" y="871911"/>
            <a:ext cx="3013776" cy="2009184"/>
          </a:xfrm>
          <a:prstGeom prst="rect">
            <a:avLst/>
          </a:prstGeom>
        </p:spPr>
      </p:pic>
      <p:sp>
        <p:nvSpPr>
          <p:cNvPr id="10" name="Rechteck 9"/>
          <p:cNvSpPr/>
          <p:nvPr/>
        </p:nvSpPr>
        <p:spPr>
          <a:xfrm>
            <a:off x="4138690" y="3075615"/>
            <a:ext cx="1851163" cy="307777"/>
          </a:xfrm>
          <a:prstGeom prst="rect">
            <a:avLst/>
          </a:prstGeom>
        </p:spPr>
        <p:txBody>
          <a:bodyPr wrap="none">
            <a:spAutoFit/>
          </a:bodyPr>
          <a:lstStyle/>
          <a:p>
            <a:pPr defTabSz="457200"/>
            <a:r>
              <a:rPr lang="de-DE" sz="1400" dirty="0">
                <a:solidFill>
                  <a:prstClr val="black"/>
                </a:solidFill>
                <a:latin typeface="Arial"/>
                <a:cs typeface="Arial"/>
              </a:rPr>
              <a:t>rain </a:t>
            </a:r>
            <a:r>
              <a:rPr lang="de-DE" sz="1400" dirty="0" err="1">
                <a:solidFill>
                  <a:prstClr val="black"/>
                </a:solidFill>
                <a:latin typeface="Arial"/>
                <a:cs typeface="Arial"/>
              </a:rPr>
              <a:t>water</a:t>
            </a:r>
            <a:r>
              <a:rPr lang="de-DE" sz="1400" dirty="0">
                <a:solidFill>
                  <a:prstClr val="black"/>
                </a:solidFill>
                <a:latin typeface="Arial"/>
                <a:cs typeface="Arial"/>
              </a:rPr>
              <a:t> </a:t>
            </a:r>
            <a:r>
              <a:rPr lang="de-DE" sz="1400" dirty="0" err="1">
                <a:solidFill>
                  <a:prstClr val="black"/>
                </a:solidFill>
                <a:latin typeface="Arial"/>
                <a:cs typeface="Arial"/>
              </a:rPr>
              <a:t>harvesting</a:t>
            </a:r>
            <a:endParaRPr lang="de-DE" sz="1400" dirty="0">
              <a:solidFill>
                <a:prstClr val="black"/>
              </a:solidFill>
              <a:latin typeface="Arial"/>
              <a:cs typeface="Arial"/>
            </a:endParaRPr>
          </a:p>
        </p:txBody>
      </p:sp>
    </p:spTree>
    <p:extLst>
      <p:ext uri="{BB962C8B-B14F-4D97-AF65-F5344CB8AC3E}">
        <p14:creationId xmlns:p14="http://schemas.microsoft.com/office/powerpoint/2010/main" val="1763892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L10046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4359" y="379093"/>
            <a:ext cx="4079970" cy="2719980"/>
          </a:xfrm>
          <a:prstGeom prst="rect">
            <a:avLst/>
          </a:prstGeom>
        </p:spPr>
      </p:pic>
      <p:pic>
        <p:nvPicPr>
          <p:cNvPr id="5" name="Bild 4" descr="L100466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2134" y="379093"/>
            <a:ext cx="4079971" cy="2719980"/>
          </a:xfrm>
          <a:prstGeom prst="rect">
            <a:avLst/>
          </a:prstGeom>
        </p:spPr>
      </p:pic>
      <p:pic>
        <p:nvPicPr>
          <p:cNvPr id="6" name="Bild 5" descr="L100589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0143" y="3535026"/>
            <a:ext cx="4094187" cy="2729458"/>
          </a:xfrm>
          <a:prstGeom prst="rect">
            <a:avLst/>
          </a:prstGeom>
        </p:spPr>
      </p:pic>
      <p:pic>
        <p:nvPicPr>
          <p:cNvPr id="7" name="Bild 6" descr="L100466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2134" y="3591890"/>
            <a:ext cx="4008891" cy="2672594"/>
          </a:xfrm>
          <a:prstGeom prst="rect">
            <a:avLst/>
          </a:prstGeom>
        </p:spPr>
      </p:pic>
      <p:sp>
        <p:nvSpPr>
          <p:cNvPr id="8" name="Rechteck 7"/>
          <p:cNvSpPr/>
          <p:nvPr/>
        </p:nvSpPr>
        <p:spPr>
          <a:xfrm>
            <a:off x="6332134" y="3130609"/>
            <a:ext cx="3673965" cy="307777"/>
          </a:xfrm>
          <a:prstGeom prst="rect">
            <a:avLst/>
          </a:prstGeom>
        </p:spPr>
        <p:txBody>
          <a:bodyPr wrap="none">
            <a:spAutoFit/>
          </a:bodyPr>
          <a:lstStyle/>
          <a:p>
            <a:pPr defTabSz="457200"/>
            <a:r>
              <a:rPr lang="de-DE" sz="1400" dirty="0" err="1">
                <a:solidFill>
                  <a:prstClr val="black"/>
                </a:solidFill>
                <a:latin typeface="Arial"/>
                <a:cs typeface="Arial"/>
              </a:rPr>
              <a:t>water</a:t>
            </a:r>
            <a:r>
              <a:rPr lang="de-DE" sz="1400" dirty="0">
                <a:solidFill>
                  <a:prstClr val="black"/>
                </a:solidFill>
                <a:latin typeface="Arial"/>
                <a:cs typeface="Arial"/>
              </a:rPr>
              <a:t> </a:t>
            </a:r>
            <a:r>
              <a:rPr lang="de-DE" sz="1400" dirty="0" err="1">
                <a:solidFill>
                  <a:prstClr val="black"/>
                </a:solidFill>
                <a:latin typeface="Arial"/>
                <a:cs typeface="Arial"/>
              </a:rPr>
              <a:t>tanks</a:t>
            </a:r>
            <a:r>
              <a:rPr lang="de-DE" sz="1400" dirty="0">
                <a:solidFill>
                  <a:prstClr val="black"/>
                </a:solidFill>
                <a:latin typeface="Arial"/>
                <a:cs typeface="Arial"/>
              </a:rPr>
              <a:t>, </a:t>
            </a:r>
            <a:r>
              <a:rPr lang="de-DE" sz="1400" dirty="0" err="1">
                <a:solidFill>
                  <a:prstClr val="black"/>
                </a:solidFill>
                <a:latin typeface="Arial"/>
                <a:cs typeface="Arial"/>
              </a:rPr>
              <a:t>hot</a:t>
            </a:r>
            <a:r>
              <a:rPr lang="de-DE" sz="1400" dirty="0">
                <a:solidFill>
                  <a:prstClr val="black"/>
                </a:solidFill>
                <a:latin typeface="Arial"/>
                <a:cs typeface="Arial"/>
              </a:rPr>
              <a:t> </a:t>
            </a:r>
            <a:r>
              <a:rPr lang="de-DE" sz="1400" dirty="0" err="1">
                <a:solidFill>
                  <a:prstClr val="black"/>
                </a:solidFill>
                <a:latin typeface="Arial"/>
                <a:cs typeface="Arial"/>
              </a:rPr>
              <a:t>water</a:t>
            </a:r>
            <a:r>
              <a:rPr lang="de-DE" sz="1400" dirty="0">
                <a:solidFill>
                  <a:prstClr val="black"/>
                </a:solidFill>
                <a:latin typeface="Arial"/>
                <a:cs typeface="Arial"/>
              </a:rPr>
              <a:t> </a:t>
            </a:r>
            <a:r>
              <a:rPr lang="de-DE" sz="1400" dirty="0" err="1">
                <a:solidFill>
                  <a:prstClr val="black"/>
                </a:solidFill>
                <a:latin typeface="Arial"/>
                <a:cs typeface="Arial"/>
              </a:rPr>
              <a:t>supply</a:t>
            </a:r>
            <a:r>
              <a:rPr lang="de-DE" sz="1400" dirty="0">
                <a:solidFill>
                  <a:prstClr val="black"/>
                </a:solidFill>
                <a:latin typeface="Arial"/>
                <a:cs typeface="Arial"/>
              </a:rPr>
              <a:t>, solar </a:t>
            </a:r>
            <a:r>
              <a:rPr lang="de-DE" sz="1400" dirty="0" err="1">
                <a:solidFill>
                  <a:prstClr val="black"/>
                </a:solidFill>
                <a:latin typeface="Arial"/>
                <a:cs typeface="Arial"/>
              </a:rPr>
              <a:t>back-up</a:t>
            </a:r>
            <a:endParaRPr lang="de-DE" sz="1400" dirty="0">
              <a:solidFill>
                <a:prstClr val="black"/>
              </a:solidFill>
              <a:latin typeface="Arial"/>
              <a:cs typeface="Arial"/>
            </a:endParaRPr>
          </a:p>
        </p:txBody>
      </p:sp>
      <p:sp>
        <p:nvSpPr>
          <p:cNvPr id="9" name="Rechteck 8"/>
          <p:cNvSpPr/>
          <p:nvPr/>
        </p:nvSpPr>
        <p:spPr>
          <a:xfrm>
            <a:off x="1880142" y="3097579"/>
            <a:ext cx="803488" cy="307777"/>
          </a:xfrm>
          <a:prstGeom prst="rect">
            <a:avLst/>
          </a:prstGeom>
        </p:spPr>
        <p:txBody>
          <a:bodyPr wrap="none">
            <a:spAutoFit/>
          </a:bodyPr>
          <a:lstStyle/>
          <a:p>
            <a:pPr defTabSz="457200"/>
            <a:r>
              <a:rPr lang="de-DE" sz="1400" dirty="0" err="1">
                <a:solidFill>
                  <a:prstClr val="black"/>
                </a:solidFill>
                <a:latin typeface="Arial"/>
                <a:cs typeface="Arial"/>
              </a:rPr>
              <a:t>location</a:t>
            </a:r>
            <a:endParaRPr lang="de-DE" sz="1100" dirty="0">
              <a:solidFill>
                <a:prstClr val="black"/>
              </a:solidFill>
              <a:latin typeface="Arial"/>
              <a:cs typeface="Arial"/>
            </a:endParaRPr>
          </a:p>
        </p:txBody>
      </p:sp>
      <p:sp>
        <p:nvSpPr>
          <p:cNvPr id="10" name="Rechteck 9"/>
          <p:cNvSpPr/>
          <p:nvPr/>
        </p:nvSpPr>
        <p:spPr>
          <a:xfrm>
            <a:off x="1754907" y="6264485"/>
            <a:ext cx="3963520" cy="307777"/>
          </a:xfrm>
          <a:prstGeom prst="rect">
            <a:avLst/>
          </a:prstGeom>
        </p:spPr>
        <p:txBody>
          <a:bodyPr wrap="none">
            <a:spAutoFit/>
          </a:bodyPr>
          <a:lstStyle/>
          <a:p>
            <a:pPr defTabSz="457200"/>
            <a:r>
              <a:rPr lang="de-DE" sz="1400" dirty="0" err="1">
                <a:solidFill>
                  <a:prstClr val="black"/>
                </a:solidFill>
                <a:latin typeface="Arial"/>
                <a:cs typeface="Arial"/>
              </a:rPr>
              <a:t>admin</a:t>
            </a:r>
            <a:r>
              <a:rPr lang="de-DE" sz="1400" dirty="0">
                <a:solidFill>
                  <a:prstClr val="black"/>
                </a:solidFill>
                <a:latin typeface="Arial"/>
                <a:cs typeface="Arial"/>
              </a:rPr>
              <a:t>, </a:t>
            </a:r>
            <a:r>
              <a:rPr lang="de-DE" sz="1400" dirty="0" err="1">
                <a:solidFill>
                  <a:prstClr val="black"/>
                </a:solidFill>
                <a:latin typeface="Arial"/>
                <a:cs typeface="Arial"/>
              </a:rPr>
              <a:t>clinic</a:t>
            </a:r>
            <a:r>
              <a:rPr lang="de-DE" sz="1400" dirty="0">
                <a:solidFill>
                  <a:prstClr val="black"/>
                </a:solidFill>
                <a:latin typeface="Arial"/>
                <a:cs typeface="Arial"/>
              </a:rPr>
              <a:t>, </a:t>
            </a:r>
            <a:r>
              <a:rPr lang="de-DE" sz="1400" dirty="0" err="1">
                <a:solidFill>
                  <a:prstClr val="black"/>
                </a:solidFill>
                <a:latin typeface="Arial"/>
                <a:cs typeface="Arial"/>
              </a:rPr>
              <a:t>delivery</a:t>
            </a:r>
            <a:r>
              <a:rPr lang="de-DE" sz="1400" dirty="0">
                <a:solidFill>
                  <a:prstClr val="black"/>
                </a:solidFill>
                <a:latin typeface="Arial"/>
                <a:cs typeface="Arial"/>
              </a:rPr>
              <a:t>, ante/</a:t>
            </a:r>
            <a:r>
              <a:rPr lang="de-DE" sz="1400" dirty="0" err="1">
                <a:solidFill>
                  <a:prstClr val="black"/>
                </a:solidFill>
                <a:latin typeface="Arial"/>
                <a:cs typeface="Arial"/>
              </a:rPr>
              <a:t>post</a:t>
            </a:r>
            <a:r>
              <a:rPr lang="de-DE" sz="1400" dirty="0">
                <a:solidFill>
                  <a:prstClr val="black"/>
                </a:solidFill>
                <a:latin typeface="Arial"/>
                <a:cs typeface="Arial"/>
              </a:rPr>
              <a:t> </a:t>
            </a:r>
            <a:r>
              <a:rPr lang="de-DE" sz="1400" dirty="0" err="1">
                <a:solidFill>
                  <a:prstClr val="black"/>
                </a:solidFill>
                <a:latin typeface="Arial"/>
                <a:cs typeface="Arial"/>
              </a:rPr>
              <a:t>natal</a:t>
            </a:r>
            <a:r>
              <a:rPr lang="de-DE" sz="1400" dirty="0">
                <a:solidFill>
                  <a:prstClr val="black"/>
                </a:solidFill>
                <a:latin typeface="Arial"/>
                <a:cs typeface="Arial"/>
              </a:rPr>
              <a:t> </a:t>
            </a:r>
            <a:r>
              <a:rPr lang="de-DE" sz="1400" dirty="0" err="1">
                <a:solidFill>
                  <a:prstClr val="black"/>
                </a:solidFill>
                <a:latin typeface="Arial"/>
                <a:cs typeface="Arial"/>
              </a:rPr>
              <a:t>bedroom</a:t>
            </a:r>
            <a:endParaRPr lang="de-DE" sz="1400" dirty="0">
              <a:solidFill>
                <a:prstClr val="black"/>
              </a:solidFill>
              <a:latin typeface="Arial"/>
              <a:cs typeface="Arial"/>
            </a:endParaRPr>
          </a:p>
        </p:txBody>
      </p:sp>
      <p:sp>
        <p:nvSpPr>
          <p:cNvPr id="11" name="Rechteck 10"/>
          <p:cNvSpPr/>
          <p:nvPr/>
        </p:nvSpPr>
        <p:spPr>
          <a:xfrm>
            <a:off x="6332133" y="6264485"/>
            <a:ext cx="3354780" cy="307777"/>
          </a:xfrm>
          <a:prstGeom prst="rect">
            <a:avLst/>
          </a:prstGeom>
        </p:spPr>
        <p:txBody>
          <a:bodyPr wrap="none">
            <a:spAutoFit/>
          </a:bodyPr>
          <a:lstStyle/>
          <a:p>
            <a:pPr defTabSz="457200"/>
            <a:r>
              <a:rPr lang="de-DE" sz="1400" dirty="0">
                <a:solidFill>
                  <a:prstClr val="black"/>
                </a:solidFill>
                <a:latin typeface="Arial"/>
                <a:cs typeface="Arial"/>
              </a:rPr>
              <a:t>lab, </a:t>
            </a:r>
            <a:r>
              <a:rPr lang="de-DE" sz="1400" dirty="0" err="1">
                <a:solidFill>
                  <a:prstClr val="black"/>
                </a:solidFill>
                <a:latin typeface="Arial"/>
                <a:cs typeface="Arial"/>
              </a:rPr>
              <a:t>x.ray</a:t>
            </a:r>
            <a:r>
              <a:rPr lang="de-DE" sz="1400" dirty="0">
                <a:solidFill>
                  <a:prstClr val="black"/>
                </a:solidFill>
                <a:latin typeface="Arial"/>
                <a:cs typeface="Arial"/>
              </a:rPr>
              <a:t>, </a:t>
            </a:r>
            <a:r>
              <a:rPr lang="de-DE" sz="1400" dirty="0" err="1">
                <a:solidFill>
                  <a:prstClr val="black"/>
                </a:solidFill>
                <a:latin typeface="Arial"/>
                <a:cs typeface="Arial"/>
              </a:rPr>
              <a:t>ultra</a:t>
            </a:r>
            <a:r>
              <a:rPr lang="de-DE" sz="1400" dirty="0">
                <a:solidFill>
                  <a:prstClr val="black"/>
                </a:solidFill>
                <a:latin typeface="Arial"/>
                <a:cs typeface="Arial"/>
              </a:rPr>
              <a:t> </a:t>
            </a:r>
            <a:r>
              <a:rPr lang="de-DE" sz="1400" dirty="0" err="1">
                <a:solidFill>
                  <a:prstClr val="black"/>
                </a:solidFill>
                <a:latin typeface="Arial"/>
                <a:cs typeface="Arial"/>
              </a:rPr>
              <a:t>sonic</a:t>
            </a:r>
            <a:r>
              <a:rPr lang="de-DE" sz="1400" dirty="0">
                <a:solidFill>
                  <a:prstClr val="black"/>
                </a:solidFill>
                <a:latin typeface="Arial"/>
                <a:cs typeface="Arial"/>
              </a:rPr>
              <a:t>, </a:t>
            </a:r>
            <a:r>
              <a:rPr lang="de-DE" sz="1400" dirty="0" err="1">
                <a:solidFill>
                  <a:prstClr val="black"/>
                </a:solidFill>
                <a:latin typeface="Arial"/>
                <a:cs typeface="Arial"/>
              </a:rPr>
              <a:t>inpatient</a:t>
            </a:r>
            <a:r>
              <a:rPr lang="de-DE" sz="1400" dirty="0">
                <a:solidFill>
                  <a:prstClr val="black"/>
                </a:solidFill>
                <a:latin typeface="Arial"/>
                <a:cs typeface="Arial"/>
              </a:rPr>
              <a:t> </a:t>
            </a:r>
            <a:r>
              <a:rPr lang="de-DE" sz="1400" dirty="0" err="1">
                <a:solidFill>
                  <a:prstClr val="black"/>
                </a:solidFill>
                <a:latin typeface="Arial"/>
                <a:cs typeface="Arial"/>
              </a:rPr>
              <a:t>bedroom</a:t>
            </a:r>
            <a:endParaRPr lang="de-DE" sz="1400" dirty="0">
              <a:solidFill>
                <a:prstClr val="black"/>
              </a:solidFill>
              <a:latin typeface="Arial"/>
              <a:cs typeface="Arial"/>
            </a:endParaRPr>
          </a:p>
        </p:txBody>
      </p:sp>
    </p:spTree>
    <p:extLst>
      <p:ext uri="{BB962C8B-B14F-4D97-AF65-F5344CB8AC3E}">
        <p14:creationId xmlns:p14="http://schemas.microsoft.com/office/powerpoint/2010/main" val="749387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L100463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6499" y="568637"/>
            <a:ext cx="3895164" cy="2596776"/>
          </a:xfrm>
          <a:prstGeom prst="rect">
            <a:avLst/>
          </a:prstGeom>
        </p:spPr>
      </p:pic>
      <p:pic>
        <p:nvPicPr>
          <p:cNvPr id="5" name="Bild 4" descr="L100463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6499" y="3597813"/>
            <a:ext cx="3895164" cy="2596776"/>
          </a:xfrm>
          <a:prstGeom prst="rect">
            <a:avLst/>
          </a:prstGeom>
        </p:spPr>
      </p:pic>
      <p:pic>
        <p:nvPicPr>
          <p:cNvPr id="6" name="Bild 5" descr="L100463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393" y="568638"/>
            <a:ext cx="3895165" cy="2596776"/>
          </a:xfrm>
          <a:prstGeom prst="rect">
            <a:avLst/>
          </a:prstGeom>
        </p:spPr>
      </p:pic>
      <p:pic>
        <p:nvPicPr>
          <p:cNvPr id="8" name="Bild 7" descr="L100465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6393" y="3591891"/>
            <a:ext cx="3904049" cy="2602699"/>
          </a:xfrm>
          <a:prstGeom prst="rect">
            <a:avLst/>
          </a:prstGeom>
        </p:spPr>
      </p:pic>
      <p:sp>
        <p:nvSpPr>
          <p:cNvPr id="9" name="Textfeld 8"/>
          <p:cNvSpPr txBox="1"/>
          <p:nvPr/>
        </p:nvSpPr>
        <p:spPr>
          <a:xfrm>
            <a:off x="1956500" y="3165415"/>
            <a:ext cx="1102773" cy="307777"/>
          </a:xfrm>
          <a:prstGeom prst="rect">
            <a:avLst/>
          </a:prstGeom>
          <a:noFill/>
        </p:spPr>
        <p:txBody>
          <a:bodyPr wrap="none" rtlCol="0">
            <a:spAutoFit/>
          </a:bodyPr>
          <a:lstStyle/>
          <a:p>
            <a:pPr defTabSz="457200"/>
            <a:r>
              <a:rPr lang="de-DE" sz="1400" dirty="0" err="1">
                <a:solidFill>
                  <a:prstClr val="black"/>
                </a:solidFill>
                <a:latin typeface="Arial"/>
                <a:cs typeface="Arial"/>
              </a:rPr>
              <a:t>scrub</a:t>
            </a:r>
            <a:r>
              <a:rPr lang="de-DE" sz="1400" dirty="0">
                <a:solidFill>
                  <a:prstClr val="black"/>
                </a:solidFill>
                <a:latin typeface="Arial"/>
                <a:cs typeface="Arial"/>
              </a:rPr>
              <a:t> </a:t>
            </a:r>
            <a:r>
              <a:rPr lang="de-DE" sz="1400" dirty="0" err="1">
                <a:solidFill>
                  <a:prstClr val="black"/>
                </a:solidFill>
                <a:latin typeface="Arial"/>
                <a:cs typeface="Arial"/>
              </a:rPr>
              <a:t>basin</a:t>
            </a:r>
            <a:endParaRPr lang="de-DE" sz="1400" dirty="0">
              <a:solidFill>
                <a:prstClr val="black"/>
              </a:solidFill>
              <a:latin typeface="Arial"/>
              <a:cs typeface="Arial"/>
            </a:endParaRPr>
          </a:p>
        </p:txBody>
      </p:sp>
      <p:sp>
        <p:nvSpPr>
          <p:cNvPr id="12" name="Rechteck 11"/>
          <p:cNvSpPr/>
          <p:nvPr/>
        </p:nvSpPr>
        <p:spPr>
          <a:xfrm>
            <a:off x="6356393" y="3149562"/>
            <a:ext cx="1532065" cy="307777"/>
          </a:xfrm>
          <a:prstGeom prst="rect">
            <a:avLst/>
          </a:prstGeom>
        </p:spPr>
        <p:txBody>
          <a:bodyPr wrap="none">
            <a:spAutoFit/>
          </a:bodyPr>
          <a:lstStyle/>
          <a:p>
            <a:pPr defTabSz="457200"/>
            <a:r>
              <a:rPr lang="de-DE" sz="1400" dirty="0" err="1">
                <a:solidFill>
                  <a:prstClr val="black"/>
                </a:solidFill>
                <a:latin typeface="Arial"/>
                <a:cs typeface="Arial"/>
              </a:rPr>
              <a:t>patient</a:t>
            </a:r>
            <a:r>
              <a:rPr lang="de-DE" sz="1400" dirty="0">
                <a:solidFill>
                  <a:prstClr val="black"/>
                </a:solidFill>
                <a:latin typeface="Arial"/>
                <a:cs typeface="Arial"/>
              </a:rPr>
              <a:t> </a:t>
            </a:r>
            <a:r>
              <a:rPr lang="de-DE" sz="1400" dirty="0" err="1">
                <a:solidFill>
                  <a:prstClr val="black"/>
                </a:solidFill>
                <a:latin typeface="Arial"/>
                <a:cs typeface="Arial"/>
              </a:rPr>
              <a:t>bathroom</a:t>
            </a:r>
            <a:endParaRPr lang="de-DE" sz="1400" dirty="0">
              <a:solidFill>
                <a:prstClr val="black"/>
              </a:solidFill>
              <a:latin typeface="Arial"/>
              <a:cs typeface="Arial"/>
            </a:endParaRPr>
          </a:p>
        </p:txBody>
      </p:sp>
      <p:sp>
        <p:nvSpPr>
          <p:cNvPr id="13" name="Rechteck 12"/>
          <p:cNvSpPr/>
          <p:nvPr/>
        </p:nvSpPr>
        <p:spPr>
          <a:xfrm>
            <a:off x="1956500" y="6194590"/>
            <a:ext cx="1262235" cy="307777"/>
          </a:xfrm>
          <a:prstGeom prst="rect">
            <a:avLst/>
          </a:prstGeom>
        </p:spPr>
        <p:txBody>
          <a:bodyPr wrap="none">
            <a:spAutoFit/>
          </a:bodyPr>
          <a:lstStyle/>
          <a:p>
            <a:pPr defTabSz="457200"/>
            <a:r>
              <a:rPr lang="de-DE" sz="1400" dirty="0" err="1">
                <a:solidFill>
                  <a:prstClr val="black"/>
                </a:solidFill>
                <a:latin typeface="Arial"/>
                <a:cs typeface="Arial"/>
              </a:rPr>
              <a:t>delivery</a:t>
            </a:r>
            <a:r>
              <a:rPr lang="de-DE" sz="1400" dirty="0">
                <a:solidFill>
                  <a:prstClr val="black"/>
                </a:solidFill>
                <a:latin typeface="Arial"/>
                <a:cs typeface="Arial"/>
              </a:rPr>
              <a:t> </a:t>
            </a:r>
            <a:r>
              <a:rPr lang="de-DE" sz="1400" dirty="0" err="1">
                <a:solidFill>
                  <a:prstClr val="black"/>
                </a:solidFill>
                <a:latin typeface="Arial"/>
                <a:cs typeface="Arial"/>
              </a:rPr>
              <a:t>room</a:t>
            </a:r>
            <a:endParaRPr lang="de-DE" sz="1400" dirty="0">
              <a:solidFill>
                <a:prstClr val="black"/>
              </a:solidFill>
              <a:latin typeface="Arial"/>
              <a:cs typeface="Arial"/>
            </a:endParaRPr>
          </a:p>
        </p:txBody>
      </p:sp>
      <p:sp>
        <p:nvSpPr>
          <p:cNvPr id="14" name="Rechteck 13"/>
          <p:cNvSpPr/>
          <p:nvPr/>
        </p:nvSpPr>
        <p:spPr>
          <a:xfrm>
            <a:off x="6356393" y="6207170"/>
            <a:ext cx="1532065" cy="307777"/>
          </a:xfrm>
          <a:prstGeom prst="rect">
            <a:avLst/>
          </a:prstGeom>
        </p:spPr>
        <p:txBody>
          <a:bodyPr wrap="none">
            <a:spAutoFit/>
          </a:bodyPr>
          <a:lstStyle/>
          <a:p>
            <a:pPr defTabSz="457200"/>
            <a:r>
              <a:rPr lang="de-DE" sz="1400" dirty="0" err="1">
                <a:solidFill>
                  <a:prstClr val="black"/>
                </a:solidFill>
                <a:latin typeface="Arial"/>
                <a:cs typeface="Arial"/>
              </a:rPr>
              <a:t>patient</a:t>
            </a:r>
            <a:r>
              <a:rPr lang="de-DE" sz="1400" dirty="0">
                <a:solidFill>
                  <a:prstClr val="black"/>
                </a:solidFill>
                <a:latin typeface="Arial"/>
                <a:cs typeface="Arial"/>
              </a:rPr>
              <a:t> </a:t>
            </a:r>
            <a:r>
              <a:rPr lang="de-DE" sz="1400" dirty="0" err="1">
                <a:solidFill>
                  <a:prstClr val="black"/>
                </a:solidFill>
                <a:latin typeface="Arial"/>
                <a:cs typeface="Arial"/>
              </a:rPr>
              <a:t>bathroom</a:t>
            </a:r>
            <a:endParaRPr lang="de-DE" sz="1400" dirty="0">
              <a:solidFill>
                <a:prstClr val="black"/>
              </a:solidFill>
              <a:latin typeface="Arial"/>
              <a:cs typeface="Arial"/>
            </a:endParaRPr>
          </a:p>
        </p:txBody>
      </p:sp>
    </p:spTree>
    <p:extLst>
      <p:ext uri="{BB962C8B-B14F-4D97-AF65-F5344CB8AC3E}">
        <p14:creationId xmlns:p14="http://schemas.microsoft.com/office/powerpoint/2010/main" val="4075667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body" idx="1"/>
          </p:nvPr>
        </p:nvSpPr>
        <p:spPr>
          <a:xfrm>
            <a:off x="415588" y="1984143"/>
            <a:ext cx="11360800" cy="4751200"/>
          </a:xfrm>
          <a:prstGeom prst="rect">
            <a:avLst/>
          </a:prstGeom>
        </p:spPr>
        <p:txBody>
          <a:bodyPr spcFirstLastPara="1" vert="horz" wrap="square" lIns="121900" tIns="121900" rIns="121900" bIns="121900" rtlCol="0" anchor="t" anchorCtr="0">
            <a:normAutofit/>
          </a:bodyPr>
          <a:lstStyle/>
          <a:p>
            <a:pPr indent="-507987">
              <a:buClr>
                <a:schemeClr val="dk1"/>
              </a:buClr>
              <a:buSzPts val="2400"/>
              <a:buFont typeface="Calibri"/>
              <a:buAutoNum type="arabicPeriod"/>
            </a:pPr>
            <a:r>
              <a:rPr lang="en" b="1" dirty="0">
                <a:solidFill>
                  <a:schemeClr val="dk1"/>
                </a:solidFill>
                <a:ea typeface="Calibri"/>
                <a:cs typeface="Calibri"/>
                <a:sym typeface="Calibri"/>
              </a:rPr>
              <a:t>Subscribe to the listserv</a:t>
            </a:r>
            <a:r>
              <a:rPr lang="en" dirty="0">
                <a:solidFill>
                  <a:schemeClr val="dk1"/>
                </a:solidFill>
                <a:ea typeface="Calibri"/>
                <a:cs typeface="Calibri"/>
                <a:sym typeface="Calibri"/>
              </a:rPr>
              <a:t> to receive updates on events and resources (link in chat). Join live sessions and connect with others in the space.</a:t>
            </a:r>
            <a:br>
              <a:rPr lang="en" dirty="0">
                <a:solidFill>
                  <a:schemeClr val="dk1"/>
                </a:solidFill>
                <a:ea typeface="Calibri"/>
                <a:cs typeface="Calibri"/>
                <a:sym typeface="Calibri"/>
              </a:rPr>
            </a:br>
            <a:endParaRPr dirty="0">
              <a:solidFill>
                <a:schemeClr val="dk1"/>
              </a:solidFill>
              <a:ea typeface="Calibri"/>
              <a:cs typeface="Calibri"/>
              <a:sym typeface="Calibri"/>
            </a:endParaRPr>
          </a:p>
          <a:p>
            <a:pPr indent="-507987">
              <a:buClr>
                <a:schemeClr val="dk1"/>
              </a:buClr>
              <a:buSzPts val="2400"/>
              <a:buFont typeface="Calibri"/>
              <a:buAutoNum type="arabicPeriod"/>
            </a:pPr>
            <a:r>
              <a:rPr lang="en" b="1" dirty="0">
                <a:solidFill>
                  <a:schemeClr val="dk1"/>
                </a:solidFill>
                <a:ea typeface="Calibri"/>
                <a:cs typeface="Calibri"/>
                <a:sym typeface="Calibri"/>
              </a:rPr>
              <a:t>Send us topic recommendations</a:t>
            </a:r>
            <a:r>
              <a:rPr lang="en" dirty="0">
                <a:solidFill>
                  <a:schemeClr val="dk1"/>
                </a:solidFill>
                <a:ea typeface="Calibri"/>
                <a:cs typeface="Calibri"/>
                <a:sym typeface="Calibri"/>
              </a:rPr>
              <a:t>. We want to know what you want to learn about, what you feel needs more discussion.</a:t>
            </a:r>
            <a:br>
              <a:rPr lang="en" dirty="0">
                <a:solidFill>
                  <a:schemeClr val="dk1"/>
                </a:solidFill>
                <a:ea typeface="Calibri"/>
                <a:cs typeface="Calibri"/>
                <a:sym typeface="Calibri"/>
              </a:rPr>
            </a:br>
            <a:endParaRPr lang="en" dirty="0">
              <a:solidFill>
                <a:schemeClr val="dk1"/>
              </a:solidFill>
              <a:ea typeface="Calibri"/>
              <a:cs typeface="Calibri"/>
              <a:sym typeface="Calibri"/>
            </a:endParaRPr>
          </a:p>
          <a:p>
            <a:pPr indent="-507987">
              <a:buClr>
                <a:schemeClr val="dk1"/>
              </a:buClr>
              <a:buSzPts val="2400"/>
              <a:buFont typeface="Calibri"/>
              <a:buAutoNum type="arabicPeriod"/>
            </a:pPr>
            <a:r>
              <a:rPr lang="en" b="1" dirty="0">
                <a:solidFill>
                  <a:schemeClr val="dk1"/>
                </a:solidFill>
                <a:ea typeface="Calibri"/>
                <a:cs typeface="Calibri"/>
                <a:sym typeface="Calibri"/>
              </a:rPr>
              <a:t>Nominate a success story or share a resource you’ve developed. </a:t>
            </a:r>
            <a:r>
              <a:rPr lang="en" dirty="0">
                <a:solidFill>
                  <a:schemeClr val="dk1"/>
                </a:solidFill>
                <a:ea typeface="Calibri"/>
                <a:cs typeface="Calibri"/>
                <a:sym typeface="Calibri"/>
              </a:rPr>
              <a:t>Every live session + newsletters will highlight successes, big and small, around WASH in HCF.</a:t>
            </a:r>
            <a:br>
              <a:rPr lang="en" dirty="0">
                <a:solidFill>
                  <a:schemeClr val="dk1"/>
                </a:solidFill>
                <a:ea typeface="Calibri"/>
                <a:cs typeface="Calibri"/>
                <a:sym typeface="Calibri"/>
              </a:rPr>
            </a:br>
            <a:endParaRPr dirty="0">
              <a:solidFill>
                <a:schemeClr val="dk1"/>
              </a:solidFill>
              <a:ea typeface="Calibri"/>
              <a:cs typeface="Calibri"/>
              <a:sym typeface="Calibri"/>
            </a:endParaRPr>
          </a:p>
        </p:txBody>
      </p:sp>
      <p:sp>
        <p:nvSpPr>
          <p:cNvPr id="142" name="Google Shape;142;p23"/>
          <p:cNvSpPr/>
          <p:nvPr/>
        </p:nvSpPr>
        <p:spPr>
          <a:xfrm>
            <a:off x="1588" y="383507"/>
            <a:ext cx="12188800" cy="844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00" tIns="45700" rIns="91400" bIns="45700" anchor="ctr" anchorCtr="0">
            <a:noAutofit/>
          </a:bodyPr>
          <a:lstStyle/>
          <a:p>
            <a:r>
              <a:rPr lang="en" sz="4000" b="1" dirty="0">
                <a:solidFill>
                  <a:srgbClr val="00B0F0"/>
                </a:solidFill>
                <a:ea typeface="Calibri"/>
                <a:cs typeface="Calibri"/>
                <a:sym typeface="Calibri"/>
              </a:rPr>
              <a:t>    Ways to Get Involved</a:t>
            </a:r>
            <a:endParaRPr sz="4000" b="1" dirty="0">
              <a:solidFill>
                <a:srgbClr val="00B0F0"/>
              </a:solidFill>
              <a:ea typeface="Calibri"/>
              <a:cs typeface="Calibri"/>
              <a:sym typeface="Calibri"/>
            </a:endParaRPr>
          </a:p>
        </p:txBody>
      </p:sp>
      <p:pic>
        <p:nvPicPr>
          <p:cNvPr id="143" name="Google Shape;14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7367" y="5737367"/>
            <a:ext cx="2954933" cy="844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3"/>
          <p:cNvSpPr/>
          <p:nvPr/>
        </p:nvSpPr>
        <p:spPr>
          <a:xfrm>
            <a:off x="1588" y="383507"/>
            <a:ext cx="12188800" cy="844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00" tIns="45700" rIns="91400" bIns="45700" anchor="ctr" anchorCtr="0">
            <a:noAutofit/>
          </a:bodyPr>
          <a:lstStyle/>
          <a:p>
            <a:r>
              <a:rPr lang="en" sz="4000" b="1" dirty="0">
                <a:solidFill>
                  <a:srgbClr val="00B0F0"/>
                </a:solidFill>
                <a:ea typeface="Calibri"/>
                <a:cs typeface="Calibri"/>
                <a:sym typeface="Calibri"/>
              </a:rPr>
              <a:t>    Upcoming Event : UNC Water and Health Conference</a:t>
            </a:r>
            <a:endParaRPr sz="4000" b="1" dirty="0">
              <a:solidFill>
                <a:srgbClr val="00B0F0"/>
              </a:solidFill>
              <a:ea typeface="Calibri"/>
              <a:cs typeface="Calibri"/>
              <a:sym typeface="Calibri"/>
            </a:endParaRPr>
          </a:p>
        </p:txBody>
      </p:sp>
      <p:pic>
        <p:nvPicPr>
          <p:cNvPr id="143" name="Google Shape;14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7367" y="5737367"/>
            <a:ext cx="2954933" cy="844000"/>
          </a:xfrm>
          <a:prstGeom prst="rect">
            <a:avLst/>
          </a:prstGeom>
          <a:noFill/>
          <a:ln>
            <a:noFill/>
          </a:ln>
        </p:spPr>
      </p:pic>
      <p:sp>
        <p:nvSpPr>
          <p:cNvPr id="3" name="Text Placeholder 2">
            <a:extLst>
              <a:ext uri="{FF2B5EF4-FFF2-40B4-BE49-F238E27FC236}">
                <a16:creationId xmlns:a16="http://schemas.microsoft.com/office/drawing/2014/main" id="{319E0B66-D1C1-59A0-920B-8802C566CA6D}"/>
              </a:ext>
            </a:extLst>
          </p:cNvPr>
          <p:cNvSpPr>
            <a:spLocks noGrp="1"/>
          </p:cNvSpPr>
          <p:nvPr>
            <p:ph type="body" idx="1"/>
          </p:nvPr>
        </p:nvSpPr>
        <p:spPr>
          <a:xfrm>
            <a:off x="415600" y="1536633"/>
            <a:ext cx="11360800" cy="4200734"/>
          </a:xfrm>
        </p:spPr>
        <p:txBody>
          <a:bodyPr/>
          <a:lstStyle/>
          <a:p>
            <a:pPr marL="152396" indent="0">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How Do You Measure Success for </a:t>
            </a:r>
          </a:p>
          <a:p>
            <a:pPr marL="152396" indent="0">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WASH in Healthcare Facilities?</a:t>
            </a:r>
            <a:br>
              <a:rPr lang="en-US" sz="3000" b="1" dirty="0">
                <a:effectLst/>
                <a:latin typeface="Calibri" panose="020F0502020204030204" pitchFamily="34" charset="0"/>
                <a:ea typeface="Calibri" panose="020F0502020204030204" pitchFamily="34" charset="0"/>
                <a:cs typeface="Times New Roman" panose="02020603050405020304" pitchFamily="18" charset="0"/>
              </a:rPr>
            </a:br>
            <a:r>
              <a:rPr lang="en-US" sz="3000" b="1" dirty="0">
                <a:effectLst/>
                <a:latin typeface="Calibri" panose="020F0502020204030204" pitchFamily="34" charset="0"/>
                <a:ea typeface="Calibri" panose="020F0502020204030204" pitchFamily="34" charset="0"/>
                <a:cs typeface="Times New Roman" panose="02020603050405020304" pitchFamily="18" charset="0"/>
              </a:rPr>
              <a:t>A Working Session on Indicators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152396" indent="0">
              <a:buNone/>
            </a:pPr>
            <a:endParaRPr lang="en-US" dirty="0"/>
          </a:p>
          <a:p>
            <a:pPr marL="152396" indent="0">
              <a:buNone/>
            </a:pPr>
            <a:r>
              <a:rPr lang="en-US" dirty="0"/>
              <a:t>Tuesday, October 25 | 8:30AM </a:t>
            </a:r>
            <a:br>
              <a:rPr lang="en-US" dirty="0"/>
            </a:br>
            <a:r>
              <a:rPr lang="en-US" dirty="0"/>
              <a:t>Sunflower Room</a:t>
            </a:r>
          </a:p>
          <a:p>
            <a:pPr marL="152396" indent="0">
              <a:buNone/>
            </a:pPr>
            <a:endParaRPr lang="en-US" dirty="0"/>
          </a:p>
          <a:p>
            <a:pPr marL="152396" indent="0">
              <a:buNone/>
            </a:pPr>
            <a:r>
              <a:rPr lang="en-US" dirty="0"/>
              <a:t>We will have a similar session virtually for those </a:t>
            </a:r>
            <a:br>
              <a:rPr lang="en-US" dirty="0"/>
            </a:br>
            <a:r>
              <a:rPr lang="en-US" dirty="0"/>
              <a:t>in November who cannot attend UNC.</a:t>
            </a:r>
          </a:p>
        </p:txBody>
      </p:sp>
      <p:pic>
        <p:nvPicPr>
          <p:cNvPr id="4" name="Picture 3">
            <a:extLst>
              <a:ext uri="{FF2B5EF4-FFF2-40B4-BE49-F238E27FC236}">
                <a16:creationId xmlns:a16="http://schemas.microsoft.com/office/drawing/2014/main" id="{9F517EB0-576B-9097-78B6-20B8B4EE3F41}"/>
              </a:ext>
            </a:extLst>
          </p:cNvPr>
          <p:cNvPicPr>
            <a:picLocks noChangeAspect="1"/>
          </p:cNvPicPr>
          <p:nvPr/>
        </p:nvPicPr>
        <p:blipFill>
          <a:blip r:embed="rId4"/>
          <a:stretch>
            <a:fillRect/>
          </a:stretch>
        </p:blipFill>
        <p:spPr>
          <a:xfrm>
            <a:off x="8610600" y="1456405"/>
            <a:ext cx="2739390" cy="3945190"/>
          </a:xfrm>
          <a:prstGeom prst="rect">
            <a:avLst/>
          </a:prstGeom>
        </p:spPr>
      </p:pic>
    </p:spTree>
    <p:extLst>
      <p:ext uri="{BB962C8B-B14F-4D97-AF65-F5344CB8AC3E}">
        <p14:creationId xmlns:p14="http://schemas.microsoft.com/office/powerpoint/2010/main" val="3484937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D410-65E1-7840-A200-52A2944CEE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89A397D-B11B-F845-8A54-6386518BEC6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BFAEB95-CA64-744D-A0D9-130C27C559D6}"/>
              </a:ext>
            </a:extLst>
          </p:cNvPr>
          <p:cNvPicPr>
            <a:picLocks noChangeAspect="1"/>
          </p:cNvPicPr>
          <p:nvPr/>
        </p:nvPicPr>
        <p:blipFill>
          <a:blip r:embed="rId2"/>
          <a:stretch>
            <a:fillRect/>
          </a:stretch>
        </p:blipFill>
        <p:spPr>
          <a:xfrm>
            <a:off x="0" y="593367"/>
            <a:ext cx="12192000" cy="5701171"/>
          </a:xfrm>
          <a:prstGeom prst="rect">
            <a:avLst/>
          </a:prstGeom>
        </p:spPr>
      </p:pic>
    </p:spTree>
    <p:extLst>
      <p:ext uri="{BB962C8B-B14F-4D97-AF65-F5344CB8AC3E}">
        <p14:creationId xmlns:p14="http://schemas.microsoft.com/office/powerpoint/2010/main" val="376816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415588" y="1723293"/>
            <a:ext cx="11360800" cy="4751200"/>
          </a:xfrm>
          <a:prstGeom prst="rect">
            <a:avLst/>
          </a:prstGeom>
        </p:spPr>
        <p:txBody>
          <a:bodyPr spcFirstLastPara="1" vert="horz" wrap="square" lIns="121900" tIns="121900" rIns="121900" bIns="121900" rtlCol="0" anchor="t" anchorCtr="0">
            <a:normAutofit fontScale="25000" lnSpcReduction="20000"/>
          </a:bodyPr>
          <a:lstStyle/>
          <a:p>
            <a:pPr indent="-474121">
              <a:lnSpc>
                <a:spcPct val="115000"/>
              </a:lnSpc>
              <a:buClr>
                <a:schemeClr val="dk1"/>
              </a:buClr>
              <a:buSzPct val="100000"/>
              <a:buFont typeface="Calibri"/>
              <a:buAutoNum type="arabicPeriod"/>
            </a:pPr>
            <a:r>
              <a:rPr lang="en" sz="10400" dirty="0">
                <a:solidFill>
                  <a:schemeClr val="dk1"/>
                </a:solidFill>
                <a:ea typeface="Calibri"/>
                <a:cs typeface="Calibri"/>
                <a:sym typeface="Calibri"/>
              </a:rPr>
              <a:t>WASH is a </a:t>
            </a:r>
            <a:r>
              <a:rPr lang="en" sz="10400" b="1" dirty="0">
                <a:solidFill>
                  <a:schemeClr val="dk1"/>
                </a:solidFill>
                <a:ea typeface="Calibri"/>
                <a:cs typeface="Calibri"/>
                <a:sym typeface="Calibri"/>
              </a:rPr>
              <a:t>fundamental prerequisite for quality care</a:t>
            </a:r>
            <a:r>
              <a:rPr lang="en" sz="10400" dirty="0">
                <a:solidFill>
                  <a:schemeClr val="dk1"/>
                </a:solidFill>
                <a:ea typeface="Calibri"/>
                <a:cs typeface="Calibri"/>
                <a:sym typeface="Calibri"/>
              </a:rPr>
              <a:t> within a healthcare facility and </a:t>
            </a:r>
            <a:r>
              <a:rPr lang="en" sz="10400" b="1" dirty="0">
                <a:solidFill>
                  <a:schemeClr val="dk1"/>
                </a:solidFill>
                <a:ea typeface="Calibri"/>
                <a:cs typeface="Calibri"/>
                <a:sym typeface="Calibri"/>
              </a:rPr>
              <a:t>there cannot be effective infection prevention and control </a:t>
            </a:r>
            <a:r>
              <a:rPr lang="en" sz="10400" dirty="0">
                <a:solidFill>
                  <a:schemeClr val="dk1"/>
                </a:solidFill>
                <a:ea typeface="Calibri"/>
                <a:cs typeface="Calibri"/>
                <a:sym typeface="Calibri"/>
              </a:rPr>
              <a:t>without adequate WASH.</a:t>
            </a:r>
            <a:br>
              <a:rPr lang="en" sz="10400" dirty="0">
                <a:solidFill>
                  <a:schemeClr val="dk1"/>
                </a:solidFill>
                <a:ea typeface="Calibri"/>
                <a:cs typeface="Calibri"/>
                <a:sym typeface="Calibri"/>
              </a:rPr>
            </a:br>
            <a:endParaRPr sz="10400" dirty="0">
              <a:solidFill>
                <a:schemeClr val="dk1"/>
              </a:solidFill>
              <a:ea typeface="Calibri"/>
              <a:cs typeface="Calibri"/>
              <a:sym typeface="Calibri"/>
            </a:endParaRPr>
          </a:p>
          <a:p>
            <a:pPr indent="-474121">
              <a:lnSpc>
                <a:spcPct val="115000"/>
              </a:lnSpc>
              <a:buClr>
                <a:schemeClr val="dk1"/>
              </a:buClr>
              <a:buSzPct val="100000"/>
              <a:buFont typeface="Calibri"/>
              <a:buAutoNum type="arabicPeriod"/>
            </a:pPr>
            <a:r>
              <a:rPr lang="en" sz="10400" dirty="0">
                <a:solidFill>
                  <a:schemeClr val="dk1"/>
                </a:solidFill>
                <a:ea typeface="Calibri"/>
                <a:cs typeface="Calibri"/>
                <a:sym typeface="Calibri"/>
              </a:rPr>
              <a:t>WASH in healthcare facilities is a </a:t>
            </a:r>
            <a:r>
              <a:rPr lang="en" sz="10400" b="1" dirty="0">
                <a:solidFill>
                  <a:schemeClr val="dk1"/>
                </a:solidFill>
                <a:ea typeface="Calibri"/>
                <a:cs typeface="Calibri"/>
                <a:sym typeface="Calibri"/>
              </a:rPr>
              <a:t>solvable issue </a:t>
            </a:r>
            <a:r>
              <a:rPr lang="en" sz="10400" dirty="0">
                <a:solidFill>
                  <a:schemeClr val="dk1"/>
                </a:solidFill>
                <a:ea typeface="Calibri"/>
                <a:cs typeface="Calibri"/>
                <a:sym typeface="Calibri"/>
              </a:rPr>
              <a:t>and will require multiple systems, sectors, and stakeholders to work together to see sustainable improvements.</a:t>
            </a:r>
            <a:br>
              <a:rPr lang="en" sz="10400" dirty="0">
                <a:solidFill>
                  <a:schemeClr val="dk1"/>
                </a:solidFill>
                <a:ea typeface="Calibri"/>
                <a:cs typeface="Calibri"/>
                <a:sym typeface="Calibri"/>
              </a:rPr>
            </a:br>
            <a:endParaRPr sz="10400" dirty="0">
              <a:solidFill>
                <a:schemeClr val="dk1"/>
              </a:solidFill>
              <a:ea typeface="Calibri"/>
              <a:cs typeface="Calibri"/>
              <a:sym typeface="Calibri"/>
            </a:endParaRPr>
          </a:p>
          <a:p>
            <a:pPr indent="-474121">
              <a:lnSpc>
                <a:spcPct val="115000"/>
              </a:lnSpc>
              <a:buClr>
                <a:schemeClr val="dk1"/>
              </a:buClr>
              <a:buSzPct val="100000"/>
              <a:buFont typeface="Calibri"/>
              <a:buAutoNum type="arabicPeriod"/>
            </a:pPr>
            <a:r>
              <a:rPr lang="en" sz="10400" dirty="0">
                <a:solidFill>
                  <a:schemeClr val="dk1"/>
                </a:solidFill>
                <a:ea typeface="Calibri"/>
                <a:cs typeface="Calibri"/>
                <a:sym typeface="Calibri"/>
              </a:rPr>
              <a:t>The Community of Practice is </a:t>
            </a:r>
            <a:r>
              <a:rPr lang="en" sz="10400" b="1" dirty="0">
                <a:solidFill>
                  <a:schemeClr val="dk1"/>
                </a:solidFill>
                <a:ea typeface="Calibri"/>
                <a:cs typeface="Calibri"/>
                <a:sym typeface="Calibri"/>
              </a:rPr>
              <a:t>open to all who seek to learn and share</a:t>
            </a:r>
            <a:r>
              <a:rPr lang="en" sz="10400" dirty="0">
                <a:solidFill>
                  <a:schemeClr val="dk1"/>
                </a:solidFill>
                <a:ea typeface="Calibri"/>
                <a:cs typeface="Calibri"/>
                <a:sym typeface="Calibri"/>
              </a:rPr>
              <a:t> about WASH in healthcare facilities. We welcome all and </a:t>
            </a:r>
            <a:r>
              <a:rPr lang="en" sz="10400" b="1" dirty="0">
                <a:solidFill>
                  <a:schemeClr val="dk1"/>
                </a:solidFill>
                <a:ea typeface="Calibri"/>
                <a:cs typeface="Calibri"/>
                <a:sym typeface="Calibri"/>
              </a:rPr>
              <a:t>respect the diversity</a:t>
            </a:r>
            <a:r>
              <a:rPr lang="en" sz="10400" dirty="0">
                <a:solidFill>
                  <a:schemeClr val="dk1"/>
                </a:solidFill>
                <a:ea typeface="Calibri"/>
                <a:cs typeface="Calibri"/>
                <a:sym typeface="Calibri"/>
              </a:rPr>
              <a:t> of perspectives who participate</a:t>
            </a:r>
            <a:r>
              <a:rPr lang="en" sz="10133" dirty="0">
                <a:solidFill>
                  <a:schemeClr val="dk1"/>
                </a:solidFill>
                <a:ea typeface="Calibri"/>
                <a:cs typeface="Calibri"/>
                <a:sym typeface="Calibri"/>
              </a:rPr>
              <a:t>.</a:t>
            </a:r>
            <a:endParaRPr sz="4000" dirty="0">
              <a:latin typeface="Calibri"/>
              <a:ea typeface="Calibri"/>
              <a:cs typeface="Calibri"/>
              <a:sym typeface="Calibri"/>
            </a:endParaRPr>
          </a:p>
        </p:txBody>
      </p:sp>
      <p:sp>
        <p:nvSpPr>
          <p:cNvPr id="135" name="Google Shape;135;p22"/>
          <p:cNvSpPr/>
          <p:nvPr/>
        </p:nvSpPr>
        <p:spPr>
          <a:xfrm>
            <a:off x="1588" y="383507"/>
            <a:ext cx="12188800" cy="844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rPr>
              <a:t>WASH in HCF Community of Practice Basic Principles</a:t>
            </a:r>
            <a:endParaRPr kumimoji="0" sz="36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7367" y="5737367"/>
            <a:ext cx="2954933" cy="84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672729" y="1421735"/>
            <a:ext cx="11360800" cy="4751200"/>
          </a:xfrm>
          <a:prstGeom prst="rect">
            <a:avLst/>
          </a:prstGeom>
        </p:spPr>
        <p:txBody>
          <a:bodyPr spcFirstLastPara="1" vert="horz" wrap="square" lIns="121900" tIns="121900" rIns="121900" bIns="121900" rtlCol="0" anchor="t" anchorCtr="0">
            <a:normAutofit/>
          </a:bodyPr>
          <a:lstStyle/>
          <a:p>
            <a:pPr marL="0" indent="0">
              <a:buNone/>
            </a:pPr>
            <a:endParaRPr sz="4000" dirty="0">
              <a:latin typeface="Calibri"/>
              <a:ea typeface="Calibri"/>
              <a:cs typeface="Calibri"/>
              <a:sym typeface="Calibri"/>
            </a:endParaRPr>
          </a:p>
          <a:p>
            <a:pPr marL="0" indent="0">
              <a:spcBef>
                <a:spcPts val="1600"/>
              </a:spcBef>
              <a:spcAft>
                <a:spcPts val="1600"/>
              </a:spcAft>
              <a:buNone/>
            </a:pPr>
            <a:endParaRPr sz="4000" dirty="0">
              <a:latin typeface="Calibri"/>
              <a:ea typeface="Calibri"/>
              <a:cs typeface="Calibri"/>
              <a:sym typeface="Calibri"/>
            </a:endParaRPr>
          </a:p>
        </p:txBody>
      </p:sp>
      <p:sp>
        <p:nvSpPr>
          <p:cNvPr id="135" name="Google Shape;135;p22"/>
          <p:cNvSpPr/>
          <p:nvPr/>
        </p:nvSpPr>
        <p:spPr>
          <a:xfrm>
            <a:off x="1588" y="383507"/>
            <a:ext cx="12188800" cy="844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00" tIns="45700" rIns="91400"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rPr>
              <a:t>      Success Corner</a:t>
            </a:r>
            <a:endParaRPr kumimoji="0" sz="40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7367" y="5737367"/>
            <a:ext cx="2954933" cy="844000"/>
          </a:xfrm>
          <a:prstGeom prst="rect">
            <a:avLst/>
          </a:prstGeom>
          <a:noFill/>
          <a:ln>
            <a:noFill/>
          </a:ln>
        </p:spPr>
      </p:pic>
      <p:sp>
        <p:nvSpPr>
          <p:cNvPr id="7" name="TextBox 6">
            <a:extLst>
              <a:ext uri="{FF2B5EF4-FFF2-40B4-BE49-F238E27FC236}">
                <a16:creationId xmlns:a16="http://schemas.microsoft.com/office/drawing/2014/main" id="{BDDEA887-52F7-BC4A-88FD-587FAD84D875}"/>
              </a:ext>
            </a:extLst>
          </p:cNvPr>
          <p:cNvSpPr txBox="1"/>
          <p:nvPr/>
        </p:nvSpPr>
        <p:spPr>
          <a:xfrm>
            <a:off x="395118" y="1734450"/>
            <a:ext cx="68835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WEFTA’s </a:t>
            </a:r>
            <a:r>
              <a:rPr lang="en-US" sz="2400" b="1" dirty="0" err="1">
                <a:solidFill>
                  <a:srgbClr val="000000"/>
                </a:solidFill>
                <a:latin typeface="inherit"/>
              </a:rPr>
              <a:t>Mpapa</a:t>
            </a:r>
            <a:r>
              <a:rPr lang="en-US" sz="2400" b="1" dirty="0">
                <a:solidFill>
                  <a:srgbClr val="000000"/>
                </a:solidFill>
                <a:latin typeface="inherit"/>
              </a:rPr>
              <a:t> Health Center WASH Program</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5CD296F-66B4-97FB-A7DA-25B3AC3F013C}"/>
              </a:ext>
            </a:extLst>
          </p:cNvPr>
          <p:cNvSpPr txBox="1"/>
          <p:nvPr/>
        </p:nvSpPr>
        <p:spPr>
          <a:xfrm>
            <a:off x="158471" y="2373715"/>
            <a:ext cx="6128330" cy="3785652"/>
          </a:xfrm>
          <a:prstGeom prst="rect">
            <a:avLst/>
          </a:prstGeom>
          <a:noFill/>
        </p:spPr>
        <p:txBody>
          <a:bodyPr wrap="square">
            <a:spAutoFit/>
          </a:bodyPr>
          <a:lstStyle/>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a:solidFill>
                  <a:srgbClr val="000000"/>
                </a:solidFill>
                <a:effectLst/>
                <a:latin typeface="inherit"/>
              </a:rPr>
              <a:t>In collaboration with Sanitation and Water Action (SAWA), a Tanzania-based WASH NGO, Water Engineers for the Americas (</a:t>
            </a:r>
            <a:r>
              <a:rPr lang="en-US" sz="2000" b="0" i="0" u="none" strike="noStrike" dirty="0">
                <a:solidFill>
                  <a:srgbClr val="070706"/>
                </a:solidFill>
                <a:effectLst/>
                <a:latin typeface="inherit"/>
              </a:rPr>
              <a:t>WEFTA</a:t>
            </a:r>
            <a:r>
              <a:rPr lang="en-US" sz="2000" b="0" i="0" u="none" strike="noStrike" dirty="0">
                <a:solidFill>
                  <a:srgbClr val="000000"/>
                </a:solidFill>
                <a:effectLst/>
                <a:latin typeface="inherit"/>
              </a:rPr>
              <a:t>) is working to improve WASH resources for the </a:t>
            </a:r>
            <a:r>
              <a:rPr lang="en-US" sz="2000" b="0" i="0" u="none" strike="noStrike" dirty="0" err="1">
                <a:solidFill>
                  <a:srgbClr val="000000"/>
                </a:solidFill>
                <a:effectLst/>
                <a:latin typeface="inherit"/>
              </a:rPr>
              <a:t>Mpapa</a:t>
            </a:r>
            <a:r>
              <a:rPr lang="en-US" sz="2000" b="0" i="0" u="none" strike="noStrike" dirty="0">
                <a:solidFill>
                  <a:srgbClr val="000000"/>
                </a:solidFill>
                <a:effectLst/>
                <a:latin typeface="inherit"/>
              </a:rPr>
              <a:t> Health Center, a Catholic-run healthcare facility in the </a:t>
            </a:r>
            <a:r>
              <a:rPr lang="en-US" sz="2000" b="0" i="0" u="none" strike="noStrike" dirty="0" err="1">
                <a:solidFill>
                  <a:srgbClr val="000000"/>
                </a:solidFill>
                <a:effectLst/>
                <a:latin typeface="inherit"/>
              </a:rPr>
              <a:t>Mbinga</a:t>
            </a:r>
            <a:r>
              <a:rPr lang="en-US" sz="2000" b="0" i="0" u="none" strike="noStrike" dirty="0">
                <a:solidFill>
                  <a:srgbClr val="000000"/>
                </a:solidFill>
                <a:effectLst/>
                <a:latin typeface="inherit"/>
              </a:rPr>
              <a:t> Diocese of Tanzania.</a:t>
            </a:r>
            <a:br>
              <a:rPr lang="en-US" sz="2000" b="0" i="0" u="none" strike="noStrike" dirty="0">
                <a:solidFill>
                  <a:srgbClr val="000000"/>
                </a:solidFill>
                <a:effectLst/>
                <a:latin typeface="inherit"/>
              </a:rPr>
            </a:br>
            <a:endParaRPr lang="en-US" sz="2000" dirty="0">
              <a:solidFill>
                <a:srgbClr val="000000"/>
              </a:solidFill>
              <a:latin typeface="Helvetica Neue" panose="02000503000000020004" pitchFamily="2" charset="0"/>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inherit"/>
              </a:rPr>
              <a:t>The first phases of improvement took place between May-August 2022 and included: </a:t>
            </a:r>
          </a:p>
          <a:p>
            <a:pPr marL="1200150" lvl="1" indent="-285750">
              <a:buFont typeface="Arial" panose="020B0604020202020204" pitchFamily="34" charset="0"/>
              <a:buChar char="•"/>
              <a:defRPr/>
            </a:pPr>
            <a:r>
              <a:rPr lang="en-US" sz="2000" dirty="0">
                <a:solidFill>
                  <a:srgbClr val="000000"/>
                </a:solidFill>
                <a:latin typeface="inherit"/>
              </a:rPr>
              <a:t>Water source improvements</a:t>
            </a:r>
          </a:p>
          <a:p>
            <a:pPr marL="1200150" lvl="1" indent="-285750">
              <a:buFont typeface="Arial" panose="020B0604020202020204" pitchFamily="34" charset="0"/>
              <a:buChar char="•"/>
              <a:defRPr/>
            </a:pPr>
            <a:r>
              <a:rPr lang="en-US" sz="2000" dirty="0">
                <a:solidFill>
                  <a:srgbClr val="000000"/>
                </a:solidFill>
                <a:latin typeface="inherit"/>
              </a:rPr>
              <a:t>Transmission line construction</a:t>
            </a:r>
          </a:p>
          <a:p>
            <a:pPr marL="1200150" lvl="1" indent="-285750">
              <a:buFont typeface="Arial" panose="020B0604020202020204" pitchFamily="34" charset="0"/>
              <a:buChar char="•"/>
              <a:defRPr/>
            </a:pPr>
            <a:r>
              <a:rPr lang="en-US" sz="2000" dirty="0">
                <a:solidFill>
                  <a:srgbClr val="000000"/>
                </a:solidFill>
                <a:latin typeface="inherit"/>
              </a:rPr>
              <a:t>Watershed protection. </a:t>
            </a:r>
          </a:p>
        </p:txBody>
      </p:sp>
      <p:pic>
        <p:nvPicPr>
          <p:cNvPr id="3" name="Picture 2">
            <a:extLst>
              <a:ext uri="{FF2B5EF4-FFF2-40B4-BE49-F238E27FC236}">
                <a16:creationId xmlns:a16="http://schemas.microsoft.com/office/drawing/2014/main" id="{B5557D62-C53E-DD95-201A-0B956FE330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22"/>
          <a:stretch/>
        </p:blipFill>
        <p:spPr>
          <a:xfrm>
            <a:off x="6801059" y="1831468"/>
            <a:ext cx="4800600" cy="3604797"/>
          </a:xfrm>
          <a:prstGeom prst="rect">
            <a:avLst/>
          </a:prstGeom>
        </p:spPr>
      </p:pic>
    </p:spTree>
    <p:extLst>
      <p:ext uri="{BB962C8B-B14F-4D97-AF65-F5344CB8AC3E}">
        <p14:creationId xmlns:p14="http://schemas.microsoft.com/office/powerpoint/2010/main" val="253694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10703291" y="1580236"/>
            <a:ext cx="4332863" cy="4751200"/>
          </a:xfrm>
          <a:prstGeom prst="rect">
            <a:avLst/>
          </a:prstGeom>
        </p:spPr>
        <p:txBody>
          <a:bodyPr spcFirstLastPara="1" vert="horz" wrap="square" lIns="121900" tIns="121900" rIns="121900" bIns="121900" rtlCol="0" anchor="t" anchorCtr="0">
            <a:normAutofit/>
          </a:bodyPr>
          <a:lstStyle/>
          <a:p>
            <a:pPr marL="0" indent="0">
              <a:buNone/>
            </a:pPr>
            <a:endParaRPr sz="4000" dirty="0">
              <a:latin typeface="Calibri"/>
              <a:ea typeface="Calibri"/>
              <a:cs typeface="Calibri"/>
              <a:sym typeface="Calibri"/>
            </a:endParaRPr>
          </a:p>
          <a:p>
            <a:pPr marL="0" indent="0">
              <a:spcBef>
                <a:spcPts val="1600"/>
              </a:spcBef>
              <a:spcAft>
                <a:spcPts val="1600"/>
              </a:spcAft>
              <a:buNone/>
            </a:pPr>
            <a:endParaRPr sz="4000" dirty="0">
              <a:latin typeface="Calibri"/>
              <a:ea typeface="Calibri"/>
              <a:cs typeface="Calibri"/>
              <a:sym typeface="Calibri"/>
            </a:endParaRPr>
          </a:p>
        </p:txBody>
      </p:sp>
      <p:sp>
        <p:nvSpPr>
          <p:cNvPr id="135" name="Google Shape;135;p22"/>
          <p:cNvSpPr/>
          <p:nvPr/>
        </p:nvSpPr>
        <p:spPr>
          <a:xfrm>
            <a:off x="3200" y="359933"/>
            <a:ext cx="12188800" cy="844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00" tIns="45700" rIns="91400"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rPr>
              <a:t>    </a:t>
            </a:r>
            <a:r>
              <a:rPr kumimoji="0" lang="en-US" sz="40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rPr>
              <a:t>NEW JMP Report on WASH in HCF </a:t>
            </a:r>
            <a:r>
              <a:rPr kumimoji="0" lang="en" sz="40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rPr>
              <a:t>	</a:t>
            </a:r>
            <a:endParaRPr kumimoji="0" sz="4000" b="1" i="0" u="none" strike="noStrike" kern="1200" cap="none" spc="0" normalizeH="0" baseline="0" noProof="0" dirty="0">
              <a:ln>
                <a:noFill/>
              </a:ln>
              <a:solidFill>
                <a:srgbClr val="00B0F0"/>
              </a:solidFill>
              <a:effectLst/>
              <a:uLnTx/>
              <a:uFillTx/>
              <a:latin typeface="Calibri" panose="020F0502020204030204"/>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7367" y="5794517"/>
            <a:ext cx="2954933" cy="844000"/>
          </a:xfrm>
          <a:prstGeom prst="rect">
            <a:avLst/>
          </a:prstGeom>
          <a:noFill/>
          <a:ln>
            <a:noFill/>
          </a:ln>
        </p:spPr>
      </p:pic>
      <p:sp>
        <p:nvSpPr>
          <p:cNvPr id="4" name="TextBox 3">
            <a:extLst>
              <a:ext uri="{FF2B5EF4-FFF2-40B4-BE49-F238E27FC236}">
                <a16:creationId xmlns:a16="http://schemas.microsoft.com/office/drawing/2014/main" id="{23CAD6D8-D4C3-E297-F049-B4BC9BFBF439}"/>
              </a:ext>
            </a:extLst>
          </p:cNvPr>
          <p:cNvSpPr txBox="1"/>
          <p:nvPr/>
        </p:nvSpPr>
        <p:spPr>
          <a:xfrm>
            <a:off x="5084795" y="1451222"/>
            <a:ext cx="6452555" cy="4493538"/>
          </a:xfrm>
          <a:prstGeom prst="rect">
            <a:avLst/>
          </a:prstGeom>
          <a:noFill/>
        </p:spPr>
        <p:txBody>
          <a:bodyPr wrap="square" rtlCol="0">
            <a:spAutoFit/>
          </a:bodyPr>
          <a:lstStyle/>
          <a:p>
            <a:pPr marL="342900" indent="-342900" algn="l">
              <a:spcAft>
                <a:spcPts val="0"/>
              </a:spcAft>
              <a:buFont typeface="Arial" panose="020B0604020202020204" pitchFamily="34" charset="0"/>
              <a:buChar char="•"/>
            </a:pPr>
            <a:r>
              <a:rPr lang="en-US" sz="2200" b="0" i="0" u="none" strike="noStrike" dirty="0">
                <a:effectLst/>
                <a:latin typeface="-webkit-standard"/>
              </a:rPr>
              <a:t>The report provides the first estimates on hand hygiene: </a:t>
            </a:r>
          </a:p>
          <a:p>
            <a:pPr marL="800100" lvl="1" indent="-342900">
              <a:buFont typeface="Arial" panose="020B0604020202020204" pitchFamily="34" charset="0"/>
              <a:buChar char="•"/>
            </a:pPr>
            <a:r>
              <a:rPr lang="en-US" sz="2200" b="1" i="0" u="none" strike="noStrike" dirty="0">
                <a:effectLst/>
                <a:latin typeface="-webkit-standard"/>
              </a:rPr>
              <a:t>Half of health care facilities </a:t>
            </a:r>
            <a:r>
              <a:rPr lang="en-US" sz="2200" b="0" i="0" u="none" strike="noStrike" dirty="0">
                <a:effectLst/>
                <a:latin typeface="-webkit-standard"/>
              </a:rPr>
              <a:t>do not have basic hygiene service </a:t>
            </a:r>
          </a:p>
          <a:p>
            <a:pPr marL="800100" lvl="1" indent="-342900">
              <a:buFont typeface="Arial" panose="020B0604020202020204" pitchFamily="34" charset="0"/>
              <a:buChar char="•"/>
            </a:pPr>
            <a:r>
              <a:rPr lang="en-US" sz="2200" b="1" i="0" u="none" strike="noStrike" dirty="0">
                <a:effectLst/>
                <a:latin typeface="-webkit-standard"/>
              </a:rPr>
              <a:t>One in five health care facilities </a:t>
            </a:r>
            <a:r>
              <a:rPr lang="en-US" sz="2200" b="0" i="0" u="none" strike="noStrike" dirty="0">
                <a:effectLst/>
                <a:latin typeface="-webkit-standard"/>
              </a:rPr>
              <a:t>do not have basic water services </a:t>
            </a:r>
          </a:p>
          <a:p>
            <a:pPr marL="800100" lvl="1" indent="-342900">
              <a:buFont typeface="Arial" panose="020B0604020202020204" pitchFamily="34" charset="0"/>
              <a:buChar char="•"/>
            </a:pPr>
            <a:r>
              <a:rPr lang="en-US" sz="2200" b="1" i="0" u="none" strike="noStrike" dirty="0">
                <a:effectLst/>
                <a:latin typeface="-webkit-standard"/>
              </a:rPr>
              <a:t>10% of health care facilities </a:t>
            </a:r>
            <a:r>
              <a:rPr lang="en-US" sz="2200" b="0" i="0" u="none" strike="noStrike" dirty="0">
                <a:effectLst/>
                <a:latin typeface="-webkit-standard"/>
              </a:rPr>
              <a:t>have no sanitation services</a:t>
            </a:r>
          </a:p>
          <a:p>
            <a:pPr marL="342900" indent="-342900">
              <a:buFont typeface="Arial" panose="020B0604020202020204" pitchFamily="34" charset="0"/>
              <a:buChar char="•"/>
            </a:pPr>
            <a:r>
              <a:rPr lang="en-US" sz="2200" b="0" i="0" u="none" strike="noStrike" dirty="0">
                <a:effectLst/>
                <a:latin typeface="-webkit-standard"/>
              </a:rPr>
              <a:t>Globally, </a:t>
            </a:r>
            <a:r>
              <a:rPr lang="en-US" sz="2200" b="1" i="0" u="none" strike="noStrike" dirty="0">
                <a:effectLst/>
                <a:latin typeface="-webkit-standard"/>
              </a:rPr>
              <a:t>3.85 billion</a:t>
            </a:r>
            <a:r>
              <a:rPr lang="en-US" sz="2200" b="0" i="0" u="none" strike="noStrike" dirty="0">
                <a:effectLst/>
                <a:latin typeface="-webkit-standard"/>
              </a:rPr>
              <a:t> people lacked a basic hygiene service at their health care facility, </a:t>
            </a:r>
            <a:r>
              <a:rPr lang="en-US" sz="2200" b="1" i="0" u="none" strike="noStrike" dirty="0">
                <a:effectLst/>
                <a:latin typeface="-webkit-standard"/>
              </a:rPr>
              <a:t>1.7 billion </a:t>
            </a:r>
            <a:r>
              <a:rPr lang="en-US" sz="2200" b="0" i="0" u="none" strike="noStrike" dirty="0">
                <a:effectLst/>
                <a:latin typeface="-webkit-standard"/>
              </a:rPr>
              <a:t>people lacked a basic water service at their health care facility, </a:t>
            </a:r>
            <a:r>
              <a:rPr lang="en-US" sz="2200" i="0" u="none" strike="noStrike" dirty="0">
                <a:effectLst/>
                <a:latin typeface="-webkit-standard"/>
              </a:rPr>
              <a:t>and</a:t>
            </a:r>
            <a:r>
              <a:rPr lang="en-US" sz="2200" b="1" i="0" u="none" strike="noStrike" dirty="0">
                <a:effectLst/>
                <a:latin typeface="-webkit-standard"/>
              </a:rPr>
              <a:t> 780 million </a:t>
            </a:r>
            <a:r>
              <a:rPr lang="en-US" sz="2200" b="0" i="0" u="none" strike="noStrike" dirty="0">
                <a:effectLst/>
                <a:latin typeface="-webkit-standard"/>
              </a:rPr>
              <a:t>people had no sanitation service at their health care facility.</a:t>
            </a:r>
          </a:p>
        </p:txBody>
      </p:sp>
      <p:pic>
        <p:nvPicPr>
          <p:cNvPr id="3" name="Picture 2">
            <a:extLst>
              <a:ext uri="{FF2B5EF4-FFF2-40B4-BE49-F238E27FC236}">
                <a16:creationId xmlns:a16="http://schemas.microsoft.com/office/drawing/2014/main" id="{E7D23E87-C55C-5D5E-9E61-034D69A7162B}"/>
              </a:ext>
            </a:extLst>
          </p:cNvPr>
          <p:cNvPicPr>
            <a:picLocks noChangeAspect="1"/>
          </p:cNvPicPr>
          <p:nvPr/>
        </p:nvPicPr>
        <p:blipFill>
          <a:blip r:embed="rId4"/>
          <a:stretch>
            <a:fillRect/>
          </a:stretch>
        </p:blipFill>
        <p:spPr>
          <a:xfrm>
            <a:off x="841665" y="1451222"/>
            <a:ext cx="3593175" cy="5046845"/>
          </a:xfrm>
          <a:prstGeom prst="rect">
            <a:avLst/>
          </a:prstGeom>
        </p:spPr>
      </p:pic>
    </p:spTree>
    <p:extLst>
      <p:ext uri="{BB962C8B-B14F-4D97-AF65-F5344CB8AC3E}">
        <p14:creationId xmlns:p14="http://schemas.microsoft.com/office/powerpoint/2010/main" val="9083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B675A4-30D4-F793-6B71-A4E5FE9CB036}"/>
              </a:ext>
            </a:extLst>
          </p:cNvPr>
          <p:cNvSpPr/>
          <p:nvPr/>
        </p:nvSpPr>
        <p:spPr>
          <a:xfrm>
            <a:off x="0" y="5557838"/>
            <a:ext cx="12192000" cy="130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6096F-82E1-5FE2-083A-78B3B3151ECE}"/>
              </a:ext>
            </a:extLst>
          </p:cNvPr>
          <p:cNvSpPr>
            <a:spLocks noGrp="1"/>
          </p:cNvSpPr>
          <p:nvPr>
            <p:ph type="ctrTitle"/>
          </p:nvPr>
        </p:nvSpPr>
        <p:spPr>
          <a:xfrm>
            <a:off x="871537" y="1255712"/>
            <a:ext cx="10448925" cy="3430588"/>
          </a:xfrm>
        </p:spPr>
        <p:txBody>
          <a:bodyPr>
            <a:normAutofit fontScale="90000"/>
          </a:bodyPr>
          <a:lstStyle/>
          <a:p>
            <a:r>
              <a:rPr lang="en-US" sz="6700" b="1" dirty="0">
                <a:solidFill>
                  <a:srgbClr val="FF0000"/>
                </a:solidFill>
                <a:latin typeface="Calibri"/>
                <a:ea typeface="Calibri"/>
                <a:cs typeface="Calibri"/>
                <a:sym typeface="Calibri"/>
              </a:rPr>
              <a:t>PULSE CHECK: </a:t>
            </a:r>
            <a:br>
              <a:rPr lang="en-US" sz="4000" dirty="0">
                <a:solidFill>
                  <a:schemeClr val="bg1"/>
                </a:solidFill>
                <a:latin typeface="Calibri"/>
                <a:ea typeface="Calibri"/>
                <a:cs typeface="Calibri"/>
                <a:sym typeface="Calibri"/>
              </a:rPr>
            </a:br>
            <a:r>
              <a:rPr lang="en-US" sz="4000" dirty="0">
                <a:solidFill>
                  <a:schemeClr val="bg1"/>
                </a:solidFill>
                <a:latin typeface="Calibri"/>
                <a:ea typeface="Calibri"/>
                <a:cs typeface="Calibri"/>
                <a:sym typeface="Calibri"/>
              </a:rPr>
              <a:t>This session is our final event of our first year </a:t>
            </a:r>
            <a:br>
              <a:rPr lang="en-US" sz="4000" dirty="0">
                <a:solidFill>
                  <a:schemeClr val="bg1"/>
                </a:solidFill>
                <a:latin typeface="Calibri"/>
                <a:ea typeface="Calibri"/>
                <a:cs typeface="Calibri"/>
                <a:sym typeface="Calibri"/>
              </a:rPr>
            </a:br>
            <a:r>
              <a:rPr lang="en-US" sz="4000" dirty="0">
                <a:solidFill>
                  <a:schemeClr val="bg1"/>
                </a:solidFill>
                <a:latin typeface="Calibri"/>
                <a:ea typeface="Calibri"/>
                <a:cs typeface="Calibri"/>
                <a:sym typeface="Calibri"/>
              </a:rPr>
              <a:t>the WASH in Healthcare Facilities </a:t>
            </a:r>
            <a:br>
              <a:rPr lang="en-US" sz="4000" dirty="0">
                <a:solidFill>
                  <a:schemeClr val="bg1"/>
                </a:solidFill>
                <a:latin typeface="Calibri"/>
                <a:ea typeface="Calibri"/>
                <a:cs typeface="Calibri"/>
                <a:sym typeface="Calibri"/>
              </a:rPr>
            </a:br>
            <a:r>
              <a:rPr lang="en-US" sz="4000" dirty="0">
                <a:solidFill>
                  <a:schemeClr val="bg1"/>
                </a:solidFill>
                <a:latin typeface="Calibri"/>
                <a:ea typeface="Calibri"/>
                <a:cs typeface="Calibri"/>
                <a:sym typeface="Calibri"/>
              </a:rPr>
              <a:t>Community of Practice</a:t>
            </a:r>
            <a:br>
              <a:rPr lang="en-US" sz="4000" dirty="0">
                <a:solidFill>
                  <a:schemeClr val="bg1"/>
                </a:solidFill>
                <a:latin typeface="Calibri"/>
                <a:ea typeface="Calibri"/>
                <a:cs typeface="Calibri"/>
                <a:sym typeface="Calibri"/>
              </a:rPr>
            </a:br>
            <a:br>
              <a:rPr lang="en-US" sz="4000" dirty="0">
                <a:solidFill>
                  <a:schemeClr val="bg1"/>
                </a:solidFill>
                <a:latin typeface="Calibri"/>
                <a:ea typeface="Calibri"/>
                <a:cs typeface="Calibri"/>
                <a:sym typeface="Calibri"/>
              </a:rPr>
            </a:br>
            <a:r>
              <a:rPr lang="en-US" sz="4000" dirty="0">
                <a:solidFill>
                  <a:schemeClr val="bg1"/>
                </a:solidFill>
                <a:latin typeface="Calibri"/>
                <a:ea typeface="Calibri"/>
                <a:cs typeface="Calibri"/>
                <a:sym typeface="Calibri"/>
              </a:rPr>
              <a:t>We need your feedback to make Year 2 even better!</a:t>
            </a:r>
            <a:endParaRPr lang="en-US" sz="4000" dirty="0">
              <a:solidFill>
                <a:schemeClr val="bg1"/>
              </a:solidFill>
            </a:endParaRPr>
          </a:p>
        </p:txBody>
      </p:sp>
      <p:pic>
        <p:nvPicPr>
          <p:cNvPr id="4" name="Google Shape;136;p22">
            <a:extLst>
              <a:ext uri="{FF2B5EF4-FFF2-40B4-BE49-F238E27FC236}">
                <a16:creationId xmlns:a16="http://schemas.microsoft.com/office/drawing/2014/main" id="{3A16A835-36DA-14F1-69D8-D58523CF8039}"/>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897367" y="5737367"/>
            <a:ext cx="2954933" cy="844000"/>
          </a:xfrm>
          <a:prstGeom prst="rect">
            <a:avLst/>
          </a:prstGeom>
          <a:noFill/>
          <a:ln>
            <a:noFill/>
          </a:ln>
        </p:spPr>
      </p:pic>
    </p:spTree>
    <p:extLst>
      <p:ext uri="{BB962C8B-B14F-4D97-AF65-F5344CB8AC3E}">
        <p14:creationId xmlns:p14="http://schemas.microsoft.com/office/powerpoint/2010/main" val="404588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4235FD-9679-F72F-60AE-FB4B050FD8B7}"/>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solidFill>
                <a:effectLst/>
                <a:uLnTx/>
                <a:uFillTx/>
                <a:latin typeface="Calibri" panose="020F0502020204030204"/>
                <a:ea typeface="+mj-ea"/>
                <a:cs typeface="+mj-cs"/>
              </a:rPr>
              <a:t>Table of contents</a:t>
            </a:r>
          </a:p>
        </p:txBody>
      </p:sp>
      <p:cxnSp>
        <p:nvCxnSpPr>
          <p:cNvPr id="4" name="Straight Connector 3">
            <a:extLst>
              <a:ext uri="{FF2B5EF4-FFF2-40B4-BE49-F238E27FC236}">
                <a16:creationId xmlns:a16="http://schemas.microsoft.com/office/drawing/2014/main" id="{C82456F6-74D5-954C-8856-662793C5231C}"/>
              </a:ext>
            </a:extLst>
          </p:cNvPr>
          <p:cNvCxnSpPr/>
          <p:nvPr/>
        </p:nvCxnSpPr>
        <p:spPr>
          <a:xfrm>
            <a:off x="965199" y="1409367"/>
            <a:ext cx="720437" cy="0"/>
          </a:xfrm>
          <a:prstGeom prst="line">
            <a:avLst/>
          </a:prstGeom>
          <a:ln w="114300">
            <a:solidFill>
              <a:srgbClr val="00B2E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D43A0DD-448C-0657-9C4A-E216CAA263F9}"/>
              </a:ext>
            </a:extLst>
          </p:cNvPr>
          <p:cNvPicPr>
            <a:picLocks noChangeAspect="1"/>
          </p:cNvPicPr>
          <p:nvPr/>
        </p:nvPicPr>
        <p:blipFill>
          <a:blip r:embed="rId3"/>
          <a:stretch>
            <a:fillRect/>
          </a:stretch>
        </p:blipFill>
        <p:spPr>
          <a:xfrm>
            <a:off x="10263881" y="6393348"/>
            <a:ext cx="1744111" cy="311449"/>
          </a:xfrm>
          <a:prstGeom prst="rect">
            <a:avLst/>
          </a:prstGeom>
        </p:spPr>
      </p:pic>
      <p:sp>
        <p:nvSpPr>
          <p:cNvPr id="8" name="TextBox 7">
            <a:extLst>
              <a:ext uri="{FF2B5EF4-FFF2-40B4-BE49-F238E27FC236}">
                <a16:creationId xmlns:a16="http://schemas.microsoft.com/office/drawing/2014/main" id="{146B724F-2E65-9342-EE9A-CFDE1C1CE97D}"/>
              </a:ext>
            </a:extLst>
          </p:cNvPr>
          <p:cNvSpPr txBox="1"/>
          <p:nvPr/>
        </p:nvSpPr>
        <p:spPr>
          <a:xfrm>
            <a:off x="862459" y="1674026"/>
            <a:ext cx="9057918" cy="366254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HEALTHCARE INFRASTRUCTURE &amp; WASH in HCF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Healthcare Infrastructure 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WASH in HCF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   HOSPITAL PLANNING &amp; STRATEGIC PLANNING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Strategic Planning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Hospital Planning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3.   HOSPITAL BUILD ENVIRONMENT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Definition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Requirements &amp; considerations</a:t>
            </a:r>
            <a:br>
              <a:rPr kumimoji="0" lang="en-US" sz="1600" b="1"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4"/>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CONSIDERATIONS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A3CEE36-9F6E-257A-D788-6B1D8C1EAA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13" name="TextBox 12">
            <a:extLst>
              <a:ext uri="{FF2B5EF4-FFF2-40B4-BE49-F238E27FC236}">
                <a16:creationId xmlns:a16="http://schemas.microsoft.com/office/drawing/2014/main" id="{34DF1C51-74D5-939B-B8D0-3A97615E2878}"/>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8260D5C-0481-7420-5A88-419FFF50B3B8}"/>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1</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Table of contents - general</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42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35F65C-3CF9-CE7F-0845-23320871A809}"/>
              </a:ext>
            </a:extLst>
          </p:cNvPr>
          <p:cNvSpPr txBox="1"/>
          <p:nvPr/>
        </p:nvSpPr>
        <p:spPr>
          <a:xfrm>
            <a:off x="1041784" y="2107680"/>
            <a:ext cx="9750041"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Is a healthcare institution providing patient treatment with specialized health science, auxiliary healthcare staff, and medical equipment. </a:t>
            </a:r>
            <a:r>
              <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500" b="0" i="1" u="sng" strike="noStrike" kern="1200" cap="none" spc="0" normalizeH="0" baseline="0" noProof="0" dirty="0">
                <a:ln>
                  <a:noFill/>
                </a:ln>
                <a:solidFill>
                  <a:srgbClr val="0070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t>
            </a:r>
            <a:r>
              <a:rPr kumimoji="0" lang="en-GB" sz="1500" b="0" i="1" u="none" strike="noStrike" kern="1200" cap="none" spc="0" normalizeH="0" baseline="0" noProof="0" dirty="0">
                <a:ln>
                  <a:noFill/>
                </a:ln>
                <a:solidFill>
                  <a:srgbClr val="0070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Hospitals"</a:t>
            </a:r>
            <a:r>
              <a:rPr kumimoji="0" lang="en-GB" sz="1500" b="0" i="1" u="none" strike="noStrike" kern="1200" cap="none" spc="0" normalizeH="0" baseline="0" noProof="0" dirty="0">
                <a:ln>
                  <a:noFill/>
                </a:ln>
                <a:solidFill>
                  <a:srgbClr val="0070C0"/>
                </a:solidFill>
                <a:effectLst/>
                <a:uLnTx/>
                <a:uFillTx/>
                <a:latin typeface="Calibri" panose="020F0502020204030204"/>
                <a:ea typeface="+mn-ea"/>
                <a:cs typeface="+mn-cs"/>
              </a:rPr>
              <a:t>. World Health Organization. Retrieved 24 January 2018</a:t>
            </a:r>
            <a:r>
              <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Title 1">
            <a:extLst>
              <a:ext uri="{FF2B5EF4-FFF2-40B4-BE49-F238E27FC236}">
                <a16:creationId xmlns:a16="http://schemas.microsoft.com/office/drawing/2014/main" id="{C7F8F131-5B70-75A5-0F07-36D24CBFD858}"/>
              </a:ext>
            </a:extLst>
          </p:cNvPr>
          <p:cNvSpPr txBox="1">
            <a:spLocks/>
          </p:cNvSpPr>
          <p:nvPr/>
        </p:nvSpPr>
        <p:spPr>
          <a:xfrm>
            <a:off x="838200" y="427773"/>
            <a:ext cx="11059274" cy="683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4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j-ea"/>
                <a:cs typeface="+mj-cs"/>
              </a:rPr>
              <a:t>1 – Healthcare Infrastructure: </a:t>
            </a:r>
            <a:r>
              <a:rPr kumimoji="0" lang="pt-PT" sz="4000" b="1" i="0" u="none" strike="noStrike" kern="1200" cap="none" spc="0" normalizeH="0" baseline="0" noProof="0" dirty="0">
                <a:ln>
                  <a:noFill/>
                </a:ln>
                <a:solidFill>
                  <a:prstClr val="white">
                    <a:lumMod val="85000"/>
                  </a:prstClr>
                </a:solidFill>
                <a:effectLst/>
                <a:uLnTx/>
                <a:uFillTx/>
                <a:latin typeface="Calibri" panose="020F0502020204030204"/>
                <a:ea typeface="+mj-ea"/>
                <a:cs typeface="+mj-cs"/>
              </a:rPr>
              <a:t>Definition</a:t>
            </a:r>
          </a:p>
        </p:txBody>
      </p:sp>
      <p:pic>
        <p:nvPicPr>
          <p:cNvPr id="21" name="Picture 20">
            <a:extLst>
              <a:ext uri="{FF2B5EF4-FFF2-40B4-BE49-F238E27FC236}">
                <a16:creationId xmlns:a16="http://schemas.microsoft.com/office/drawing/2014/main" id="{E58C9F64-A3C9-59D5-2136-0AB9478C86BB}"/>
              </a:ext>
            </a:extLst>
          </p:cNvPr>
          <p:cNvPicPr>
            <a:picLocks noChangeAspect="1"/>
          </p:cNvPicPr>
          <p:nvPr/>
        </p:nvPicPr>
        <p:blipFill>
          <a:blip r:embed="rId4"/>
          <a:stretch>
            <a:fillRect/>
          </a:stretch>
        </p:blipFill>
        <p:spPr>
          <a:xfrm>
            <a:off x="10263881" y="6393348"/>
            <a:ext cx="1744111" cy="311449"/>
          </a:xfrm>
          <a:prstGeom prst="rect">
            <a:avLst/>
          </a:prstGeom>
        </p:spPr>
      </p:pic>
      <p:sp>
        <p:nvSpPr>
          <p:cNvPr id="25" name="TextBox 24">
            <a:extLst>
              <a:ext uri="{FF2B5EF4-FFF2-40B4-BE49-F238E27FC236}">
                <a16:creationId xmlns:a16="http://schemas.microsoft.com/office/drawing/2014/main" id="{7C2DE3C5-DE4F-7D5A-4FCE-7ED363F37F75}"/>
              </a:ext>
            </a:extLst>
          </p:cNvPr>
          <p:cNvSpPr txBox="1"/>
          <p:nvPr/>
        </p:nvSpPr>
        <p:spPr>
          <a:xfrm>
            <a:off x="952353" y="6426479"/>
            <a:ext cx="810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2E3"/>
                </a:solidFill>
                <a:effectLst/>
                <a:uLnTx/>
                <a:uFillTx/>
                <a:latin typeface="Calibri" panose="020F0502020204030204"/>
                <a:ea typeface="+mn-ea"/>
                <a:cs typeface="+mn-cs"/>
              </a:rPr>
              <a:t>2</a:t>
            </a:r>
            <a:r>
              <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rPr>
              <a:t>   | </a:t>
            </a:r>
            <a:r>
              <a:rPr kumimoji="0" lang="pt-PT" sz="1800" b="0" i="0" u="none" strike="noStrike" kern="1200" cap="none" spc="0" normalizeH="0" baseline="0" noProof="0" dirty="0">
                <a:ln>
                  <a:noFill/>
                </a:ln>
                <a:solidFill>
                  <a:srgbClr val="00B2E3"/>
                </a:solidFill>
                <a:effectLst/>
                <a:uLnTx/>
                <a:uFillTx/>
                <a:latin typeface="Calibri" panose="020F0502020204030204"/>
                <a:ea typeface="+mn-ea"/>
                <a:cs typeface="+mn-cs"/>
              </a:rPr>
              <a:t>Healthcare Infrastructure - definition</a:t>
            </a:r>
            <a:endParaRPr kumimoji="0" lang="en-KE" sz="1800" b="0"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7EC0AF0-C50A-7F14-943B-B6411F8A7CA3}"/>
              </a:ext>
            </a:extLst>
          </p:cNvPr>
          <p:cNvSpPr txBox="1"/>
          <p:nvPr/>
        </p:nvSpPr>
        <p:spPr>
          <a:xfrm>
            <a:off x="862459" y="1686726"/>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DEFINITION: </a:t>
            </a:r>
            <a:r>
              <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HEALTHCARE INFRASTRUCTURE</a:t>
            </a:r>
          </a:p>
        </p:txBody>
      </p:sp>
      <p:sp>
        <p:nvSpPr>
          <p:cNvPr id="29" name="TextBox 28">
            <a:extLst>
              <a:ext uri="{FF2B5EF4-FFF2-40B4-BE49-F238E27FC236}">
                <a16:creationId xmlns:a16="http://schemas.microsoft.com/office/drawing/2014/main" id="{E1C70CA9-FA39-3CB8-D11F-3BF86C1D1E0E}"/>
              </a:ext>
            </a:extLst>
          </p:cNvPr>
          <p:cNvSpPr txBox="1"/>
          <p:nvPr/>
        </p:nvSpPr>
        <p:spPr>
          <a:xfrm>
            <a:off x="862459" y="3626230"/>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WORDS:</a:t>
            </a:r>
          </a:p>
        </p:txBody>
      </p:sp>
      <p:sp>
        <p:nvSpPr>
          <p:cNvPr id="33" name="TextBox 32">
            <a:extLst>
              <a:ext uri="{FF2B5EF4-FFF2-40B4-BE49-F238E27FC236}">
                <a16:creationId xmlns:a16="http://schemas.microsoft.com/office/drawing/2014/main" id="{A3853B49-8A1C-F2C7-04A7-F44505DB4918}"/>
              </a:ext>
            </a:extLst>
          </p:cNvPr>
          <p:cNvSpPr txBox="1"/>
          <p:nvPr/>
        </p:nvSpPr>
        <p:spPr>
          <a:xfrm>
            <a:off x="1041784" y="2789951"/>
            <a:ext cx="10588990"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Institution that is built, staffed, and equipped for the diagnosis of diseases, for the treatment (medical and surgical) of the sick and injured people, and for their housing during this process. (</a:t>
            </a:r>
            <a:r>
              <a:rPr kumimoji="0" lang="en-GB" sz="1500" b="0" i="1" u="none" strike="noStrike" kern="1200" cap="none" spc="0" normalizeH="0" baseline="0" noProof="0" dirty="0">
                <a:ln>
                  <a:noFill/>
                </a:ln>
                <a:solidFill>
                  <a:srgbClr val="0070C0"/>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Hospital | Definition, History, Types, Services</a:t>
            </a: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 Britannica</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5" name="TextBox 34">
            <a:extLst>
              <a:ext uri="{FF2B5EF4-FFF2-40B4-BE49-F238E27FC236}">
                <a16:creationId xmlns:a16="http://schemas.microsoft.com/office/drawing/2014/main" id="{8C0B3BB5-C52F-2EE7-EC9A-F06A5906F05F}"/>
              </a:ext>
            </a:extLst>
          </p:cNvPr>
          <p:cNvSpPr txBox="1"/>
          <p:nvPr/>
        </p:nvSpPr>
        <p:spPr>
          <a:xfrm>
            <a:off x="1041784" y="4481329"/>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Health systems being instrumental for care, coordination and integration;</a:t>
            </a:r>
          </a:p>
        </p:txBody>
      </p:sp>
      <p:sp>
        <p:nvSpPr>
          <p:cNvPr id="38" name="TextBox 37">
            <a:extLst>
              <a:ext uri="{FF2B5EF4-FFF2-40B4-BE49-F238E27FC236}">
                <a16:creationId xmlns:a16="http://schemas.microsoft.com/office/drawing/2014/main" id="{049D661B-3E66-13EA-A931-06C96F952EE7}"/>
              </a:ext>
            </a:extLst>
          </p:cNvPr>
          <p:cNvSpPr txBox="1"/>
          <p:nvPr/>
        </p:nvSpPr>
        <p:spPr>
          <a:xfrm>
            <a:off x="1041784" y="4102118"/>
            <a:ext cx="102785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Prevention, diagnosis, treatment;</a:t>
            </a:r>
          </a:p>
        </p:txBody>
      </p:sp>
      <p:sp>
        <p:nvSpPr>
          <p:cNvPr id="16" name="TextBox 15">
            <a:extLst>
              <a:ext uri="{FF2B5EF4-FFF2-40B4-BE49-F238E27FC236}">
                <a16:creationId xmlns:a16="http://schemas.microsoft.com/office/drawing/2014/main" id="{7E2EF74C-5CD4-9BBE-2A54-A12BA0025C90}"/>
              </a:ext>
            </a:extLst>
          </p:cNvPr>
          <p:cNvSpPr txBox="1"/>
          <p:nvPr/>
        </p:nvSpPr>
        <p:spPr>
          <a:xfrm>
            <a:off x="1037166" y="4852566"/>
            <a:ext cx="1041823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Healthcare Infrastructure (HCI) provides medical, surgical, or psychiatric care and treatment for the sick or the injured;</a:t>
            </a:r>
          </a:p>
        </p:txBody>
      </p:sp>
      <p:sp>
        <p:nvSpPr>
          <p:cNvPr id="24" name="TextBox 23">
            <a:extLst>
              <a:ext uri="{FF2B5EF4-FFF2-40B4-BE49-F238E27FC236}">
                <a16:creationId xmlns:a16="http://schemas.microsoft.com/office/drawing/2014/main" id="{7B96130C-1DD8-9395-7B10-46FD5EADFC6C}"/>
              </a:ext>
            </a:extLst>
          </p:cNvPr>
          <p:cNvSpPr txBox="1"/>
          <p:nvPr/>
        </p:nvSpPr>
        <p:spPr>
          <a:xfrm>
            <a:off x="1037166" y="5233566"/>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HCI provide a setting for education (doctors, nurses and other healthcare professionals) and for clinical research;</a:t>
            </a:r>
          </a:p>
        </p:txBody>
      </p:sp>
      <p:sp>
        <p:nvSpPr>
          <p:cNvPr id="32" name="TextBox 31">
            <a:extLst>
              <a:ext uri="{FF2B5EF4-FFF2-40B4-BE49-F238E27FC236}">
                <a16:creationId xmlns:a16="http://schemas.microsoft.com/office/drawing/2014/main" id="{160BFFE6-6364-F383-E78E-DD64B3A07203}"/>
              </a:ext>
            </a:extLst>
          </p:cNvPr>
          <p:cNvSpPr txBox="1"/>
          <p:nvPr/>
        </p:nvSpPr>
        <p:spPr>
          <a:xfrm>
            <a:off x="1041592" y="5618743"/>
            <a:ext cx="1015961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Different levels of care (primary, secondary, tertiary, quaternary, specialized, research, etc) </a:t>
            </a:r>
          </a:p>
        </p:txBody>
      </p:sp>
      <p:pic>
        <p:nvPicPr>
          <p:cNvPr id="36" name="Picture 35">
            <a:extLst>
              <a:ext uri="{FF2B5EF4-FFF2-40B4-BE49-F238E27FC236}">
                <a16:creationId xmlns:a16="http://schemas.microsoft.com/office/drawing/2014/main" id="{9D2F80F6-BD3B-A52B-76E1-92F5AF390D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04300" y="6274621"/>
            <a:ext cx="1106434" cy="481536"/>
          </a:xfrm>
          <a:prstGeom prst="rect">
            <a:avLst/>
          </a:prstGeom>
        </p:spPr>
      </p:pic>
      <p:sp>
        <p:nvSpPr>
          <p:cNvPr id="47" name="TextBox 46">
            <a:extLst>
              <a:ext uri="{FF2B5EF4-FFF2-40B4-BE49-F238E27FC236}">
                <a16:creationId xmlns:a16="http://schemas.microsoft.com/office/drawing/2014/main" id="{5FFB8C54-0542-CAD3-B2FC-CD307F656361}"/>
              </a:ext>
            </a:extLst>
          </p:cNvPr>
          <p:cNvSpPr txBox="1"/>
          <p:nvPr/>
        </p:nvSpPr>
        <p:spPr>
          <a:xfrm>
            <a:off x="9293921" y="50708"/>
            <a:ext cx="2848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2E3"/>
                </a:solidFill>
                <a:effectLst/>
                <a:uLnTx/>
                <a:uFillTx/>
                <a:latin typeface="Calibri" panose="020F0502020204030204"/>
                <a:ea typeface="+mn-ea"/>
                <a:cs typeface="+mn-cs"/>
              </a:rPr>
              <a:t>Healthcare Architect: </a:t>
            </a:r>
            <a:r>
              <a:rPr kumimoji="0" lang="en-GB" sz="1600" b="1" i="0" u="none" strike="noStrike" kern="1200" cap="none" spc="0" normalizeH="0" baseline="0" noProof="0" dirty="0">
                <a:ln>
                  <a:noFill/>
                </a:ln>
                <a:solidFill>
                  <a:srgbClr val="00B2E3"/>
                </a:solidFill>
                <a:effectLst/>
                <a:uLnTx/>
                <a:uFillTx/>
                <a:latin typeface="Calibri" panose="020F0502020204030204"/>
                <a:ea typeface="+mn-ea"/>
                <a:cs typeface="+mn-cs"/>
              </a:rPr>
              <a:t>Luis Vedor</a:t>
            </a:r>
            <a:endParaRPr kumimoji="0" lang="en-KE" sz="1600" b="1" i="0" u="none" strike="noStrike" kern="1200" cap="none" spc="0" normalizeH="0" baseline="0" noProof="0" dirty="0">
              <a:ln>
                <a:noFill/>
              </a:ln>
              <a:solidFill>
                <a:srgbClr val="00B2E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54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2797</Words>
  <Application>Microsoft Macintosh PowerPoint</Application>
  <PresentationFormat>Widescreen</PresentationFormat>
  <Paragraphs>388</Paragraphs>
  <Slides>38</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-webkit-standard</vt:lpstr>
      <vt:lpstr>Arial</vt:lpstr>
      <vt:lpstr>Calibri</vt:lpstr>
      <vt:lpstr>Calibri Light</vt:lpstr>
      <vt:lpstr>Helvetica Neue</vt:lpstr>
      <vt:lpstr>HKGrotesk-Light</vt:lpstr>
      <vt:lpstr>inherit</vt:lpstr>
      <vt:lpstr>Montserrat</vt:lpstr>
      <vt:lpstr>Open Sans</vt:lpstr>
      <vt:lpstr>Times New Roman</vt:lpstr>
      <vt:lpstr>Office Theme</vt:lpstr>
      <vt:lpstr>Office-Design</vt:lpstr>
      <vt:lpstr>1_Office Theme</vt:lpstr>
      <vt:lpstr>PowerPoint Presentation</vt:lpstr>
      <vt:lpstr>PowerPoint Presentation</vt:lpstr>
      <vt:lpstr>PowerPoint Presentation</vt:lpstr>
      <vt:lpstr>PowerPoint Presentation</vt:lpstr>
      <vt:lpstr>PowerPoint Presentation</vt:lpstr>
      <vt:lpstr>PowerPoint Presentation</vt:lpstr>
      <vt:lpstr>PULSE CHECK:  This session is our final event of our first year  the WASH in Healthcare Facilities  Community of Practice  We need your feedback to make Year 2 even better!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Kharpachowk Health Post Building Kavre, Nepal</vt:lpstr>
      <vt:lpstr>PowerPoint Presentation</vt:lpstr>
      <vt:lpstr>PowerPoint Presentation</vt:lpstr>
      <vt:lpstr>Majipheda, Health Post Building Kavre, Nepal </vt:lpstr>
      <vt:lpstr>PowerPoint Presentation</vt:lpstr>
      <vt:lpstr>Kushadevi Health Post Building Kavre, Nepal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Denny, Lindsay</dc:creator>
  <cp:lastModifiedBy>Denny, Lindsay</cp:lastModifiedBy>
  <cp:revision>4</cp:revision>
  <dcterms:created xsi:type="dcterms:W3CDTF">2022-09-20T18:15:14Z</dcterms:created>
  <dcterms:modified xsi:type="dcterms:W3CDTF">2022-09-23T17:02:31Z</dcterms:modified>
</cp:coreProperties>
</file>