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3"/>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12192000"/>
  <p:notesSz cx="6858000" cy="9144000"/>
  <p:embeddedFontLst>
    <p:embeddedFont>
      <p:font typeface="Arial Narrow"/>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ArialNarrow-bold.fntdata"/><Relationship Id="rId41" Type="http://schemas.openxmlformats.org/officeDocument/2006/relationships/font" Target="fonts/ArialNarrow-regular.fntdata"/><Relationship Id="rId22" Type="http://schemas.openxmlformats.org/officeDocument/2006/relationships/slide" Target="slides/slide17.xml"/><Relationship Id="rId44" Type="http://schemas.openxmlformats.org/officeDocument/2006/relationships/font" Target="fonts/ArialNarrow-boldItalic.fntdata"/><Relationship Id="rId21" Type="http://schemas.openxmlformats.org/officeDocument/2006/relationships/slide" Target="slides/slide16.xml"/><Relationship Id="rId43" Type="http://schemas.openxmlformats.org/officeDocument/2006/relationships/font" Target="fonts/ArialNarrow-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b="1"/>
          </a:p>
          <a:p>
            <a:pPr indent="0" lvl="0" marL="0" rtl="0" algn="l">
              <a:lnSpc>
                <a:spcPct val="100000"/>
              </a:lnSpc>
              <a:spcBef>
                <a:spcPts val="0"/>
              </a:spcBef>
              <a:spcAft>
                <a:spcPts val="0"/>
              </a:spcAft>
              <a:buSzPts val="1400"/>
              <a:buNone/>
            </a:pPr>
            <a:r>
              <a:rPr b="1" lang="fr"/>
              <a:t>SAY:</a:t>
            </a:r>
            <a:endParaRPr/>
          </a:p>
          <a:p>
            <a:pPr indent="-171450" lvl="0" marL="171450" marR="0" rtl="0" algn="l">
              <a:lnSpc>
                <a:spcPct val="100000"/>
              </a:lnSpc>
              <a:spcBef>
                <a:spcPts val="0"/>
              </a:spcBef>
              <a:spcAft>
                <a:spcPts val="0"/>
              </a:spcAft>
              <a:buClr>
                <a:srgbClr val="002060"/>
              </a:buClr>
              <a:buSzPts val="1200"/>
              <a:buFont typeface="Arial"/>
              <a:buChar char="•"/>
            </a:pPr>
            <a:r>
              <a:rPr lang="fr" sz="1200">
                <a:solidFill>
                  <a:srgbClr val="002060"/>
                </a:solidFill>
                <a:latin typeface="Arial"/>
                <a:ea typeface="Arial"/>
                <a:cs typeface="Arial"/>
                <a:sym typeface="Arial"/>
              </a:rPr>
              <a:t>The point of care helps to explains </a:t>
            </a:r>
            <a:r>
              <a:rPr b="1" lang="fr" sz="1200">
                <a:solidFill>
                  <a:srgbClr val="002060"/>
                </a:solidFill>
                <a:latin typeface="Arial"/>
                <a:ea typeface="Arial"/>
                <a:cs typeface="Arial"/>
                <a:sym typeface="Arial"/>
              </a:rPr>
              <a:t>“when”</a:t>
            </a:r>
            <a:r>
              <a:rPr lang="fr" sz="1200">
                <a:solidFill>
                  <a:srgbClr val="002060"/>
                </a:solidFill>
                <a:latin typeface="Arial"/>
                <a:ea typeface="Arial"/>
                <a:cs typeface="Arial"/>
                <a:sym typeface="Arial"/>
              </a:rPr>
              <a:t> hand hygiene should occur to keep people safe – i.e. it is about understanding that the right time for hand hygiene matters</a:t>
            </a:r>
            <a:endParaRPr b="1"/>
          </a:p>
          <a:p>
            <a:pPr indent="-171450" lvl="0" marL="171450" rtl="0" algn="l">
              <a:lnSpc>
                <a:spcPct val="100000"/>
              </a:lnSpc>
              <a:spcBef>
                <a:spcPts val="0"/>
              </a:spcBef>
              <a:spcAft>
                <a:spcPts val="0"/>
              </a:spcAft>
              <a:buClr>
                <a:schemeClr val="dk1"/>
              </a:buClr>
              <a:buSzPts val="1200"/>
              <a:buFont typeface="Arial"/>
              <a:buChar char="•"/>
            </a:pPr>
            <a:r>
              <a:rPr b="0" lang="fr"/>
              <a:t>The phrase </a:t>
            </a:r>
            <a:r>
              <a:rPr b="1" lang="fr"/>
              <a:t>point of care </a:t>
            </a:r>
            <a:r>
              <a:rPr b="0" lang="fr"/>
              <a:t>is important, e.g. in WASH FIT you will see this mentioned</a:t>
            </a:r>
            <a:endParaRPr/>
          </a:p>
          <a:p>
            <a:pPr indent="-171450" lvl="0" marL="171450" rtl="0" algn="l">
              <a:lnSpc>
                <a:spcPct val="100000"/>
              </a:lnSpc>
              <a:spcBef>
                <a:spcPts val="0"/>
              </a:spcBef>
              <a:spcAft>
                <a:spcPts val="0"/>
              </a:spcAft>
              <a:buClr>
                <a:schemeClr val="dk1"/>
              </a:buClr>
              <a:buSzPts val="1200"/>
              <a:buFont typeface="Arial"/>
              <a:buChar char="•"/>
            </a:pPr>
            <a:r>
              <a:rPr b="0" lang="fr"/>
              <a:t>Understanding the point of care helps to make sense of the need for a supportive and enabling infrastructure for hand hygiene – as the physician in the image asks “can I easily clean my hands to keep this child safe?” If a health worker has to leave a patient and walk a considerable distance to a hand hygiene station this reduces the likelihood of them cleaning their hands.</a:t>
            </a:r>
            <a:endParaRPr/>
          </a:p>
          <a:p>
            <a:pPr indent="-171450" lvl="0" marL="171450" rtl="0" algn="l">
              <a:lnSpc>
                <a:spcPct val="100000"/>
              </a:lnSpc>
              <a:spcBef>
                <a:spcPts val="0"/>
              </a:spcBef>
              <a:spcAft>
                <a:spcPts val="0"/>
              </a:spcAft>
              <a:buClr>
                <a:schemeClr val="dk1"/>
              </a:buClr>
              <a:buSzPts val="1200"/>
              <a:buFont typeface="Arial"/>
              <a:buChar char="•"/>
            </a:pPr>
            <a:r>
              <a:rPr b="0" lang="fr"/>
              <a:t>Performing hand hygiene at the point of care, immediately where health workers touch patients is critical, to protect those most vulnerable</a:t>
            </a:r>
            <a:endParaRPr/>
          </a:p>
          <a:p>
            <a:pPr indent="0" lvl="0" marL="0" rtl="0" algn="l">
              <a:lnSpc>
                <a:spcPct val="100000"/>
              </a:lnSpc>
              <a:spcBef>
                <a:spcPts val="0"/>
              </a:spcBef>
              <a:spcAft>
                <a:spcPts val="0"/>
              </a:spcAft>
              <a:buSzPts val="1400"/>
              <a:buNone/>
            </a:pPr>
            <a:r>
              <a:t/>
            </a:r>
            <a:endParaRPr/>
          </a:p>
        </p:txBody>
      </p:sp>
      <p:sp>
        <p:nvSpPr>
          <p:cNvPr id="252" name="Google Shape;25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060"/>
              </a:buClr>
              <a:buSzPts val="1200"/>
              <a:buFont typeface="Arial"/>
              <a:buNone/>
            </a:pPr>
            <a:r>
              <a:rPr b="1" lang="fr" sz="1200">
                <a:solidFill>
                  <a:srgbClr val="002060"/>
                </a:solidFill>
                <a:latin typeface="Arial"/>
                <a:ea typeface="Arial"/>
                <a:cs typeface="Arial"/>
                <a:sym typeface="Arial"/>
              </a:rPr>
              <a:t>SAY:</a:t>
            </a:r>
            <a:endParaRPr/>
          </a:p>
          <a:p>
            <a:pPr indent="-171450" lvl="0" marL="171450" marR="0" rtl="0" algn="l">
              <a:lnSpc>
                <a:spcPct val="100000"/>
              </a:lnSpc>
              <a:spcBef>
                <a:spcPts val="0"/>
              </a:spcBef>
              <a:spcAft>
                <a:spcPts val="0"/>
              </a:spcAft>
              <a:buClr>
                <a:srgbClr val="002060"/>
              </a:buClr>
              <a:buSzPts val="1200"/>
              <a:buFont typeface="Arial"/>
              <a:buChar char="•"/>
            </a:pPr>
            <a:r>
              <a:rPr b="0" lang="fr" sz="1200">
                <a:solidFill>
                  <a:srgbClr val="002060"/>
                </a:solidFill>
                <a:latin typeface="Arial"/>
                <a:ea typeface="Arial"/>
                <a:cs typeface="Arial"/>
                <a:sym typeface="Arial"/>
              </a:rPr>
              <a:t>W</a:t>
            </a:r>
            <a:r>
              <a:rPr lang="fr" sz="1200">
                <a:solidFill>
                  <a:srgbClr val="002060"/>
                </a:solidFill>
                <a:latin typeface="Arial"/>
                <a:ea typeface="Arial"/>
                <a:cs typeface="Arial"/>
                <a:sym typeface="Arial"/>
              </a:rPr>
              <a:t>e will now watch a short video to help understand hand hygiene in healthcare including where it should occur in the flow of work of a health worker and therefore highlighting the most important times for hand decontamination to protect patient and health workers.</a:t>
            </a:r>
            <a:endParaRPr/>
          </a:p>
          <a:p>
            <a:pPr indent="-171450" lvl="0" marL="171450" marR="0" rtl="0" algn="l">
              <a:lnSpc>
                <a:spcPct val="100000"/>
              </a:lnSpc>
              <a:spcBef>
                <a:spcPts val="0"/>
              </a:spcBef>
              <a:spcAft>
                <a:spcPts val="0"/>
              </a:spcAft>
              <a:buClr>
                <a:srgbClr val="002060"/>
              </a:buClr>
              <a:buSzPts val="1200"/>
              <a:buFont typeface="Arial"/>
              <a:buChar char="•"/>
            </a:pPr>
            <a:r>
              <a:rPr b="1" lang="fr" sz="1200">
                <a:solidFill>
                  <a:srgbClr val="002060"/>
                </a:solidFill>
                <a:latin typeface="Arial"/>
                <a:ea typeface="Arial"/>
                <a:cs typeface="Arial"/>
                <a:sym typeface="Arial"/>
              </a:rPr>
              <a:t>Copy paste the URL into a browser and show from 2m44s to 6m16s to help participants visually understand the patient zone and moments for HH  - if you have time you may want to show more.</a:t>
            </a:r>
            <a:endParaRPr/>
          </a:p>
          <a:p>
            <a:pPr indent="-95250" lvl="0" marL="171450" marR="0" rtl="0" algn="l">
              <a:lnSpc>
                <a:spcPct val="100000"/>
              </a:lnSpc>
              <a:spcBef>
                <a:spcPts val="0"/>
              </a:spcBef>
              <a:spcAft>
                <a:spcPts val="0"/>
              </a:spcAft>
              <a:buClr>
                <a:schemeClr val="dk1"/>
              </a:buClr>
              <a:buSzPts val="1200"/>
              <a:buFont typeface="Arial"/>
              <a:buNone/>
            </a:pPr>
            <a:r>
              <a:t/>
            </a:r>
            <a:endParaRPr sz="1200">
              <a:solidFill>
                <a:srgbClr val="002060"/>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273" name="Google Shape;27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SLIDE</a:t>
            </a:r>
            <a:endParaRPr/>
          </a:p>
          <a:p>
            <a:pPr indent="0" lvl="0" marL="0" rtl="0" algn="l">
              <a:lnSpc>
                <a:spcPct val="100000"/>
              </a:lnSpc>
              <a:spcBef>
                <a:spcPts val="0"/>
              </a:spcBef>
              <a:spcAft>
                <a:spcPts val="0"/>
              </a:spcAft>
              <a:buSzPts val="1400"/>
              <a:buNone/>
            </a:pPr>
            <a:r>
              <a:rPr b="1" lang="fr"/>
              <a:t>SAY:</a:t>
            </a:r>
            <a:endParaRPr/>
          </a:p>
          <a:p>
            <a:pPr indent="-171450" lvl="0" marL="171450" rtl="0" algn="l">
              <a:lnSpc>
                <a:spcPct val="100000"/>
              </a:lnSpc>
              <a:spcBef>
                <a:spcPts val="0"/>
              </a:spcBef>
              <a:spcAft>
                <a:spcPts val="0"/>
              </a:spcAft>
              <a:buClr>
                <a:schemeClr val="dk1"/>
              </a:buClr>
              <a:buSzPts val="1200"/>
              <a:buFont typeface="Arial"/>
              <a:buChar char="•"/>
            </a:pPr>
            <a:r>
              <a:rPr b="0" lang="fr"/>
              <a:t>This builds on what has been seen about the importance of hand hygiene </a:t>
            </a:r>
            <a:r>
              <a:rPr b="1" lang="fr"/>
              <a:t>at the point of care </a:t>
            </a:r>
            <a:r>
              <a:rPr b="0" lang="fr"/>
              <a:t>as described in the video.</a:t>
            </a:r>
            <a:endParaRPr/>
          </a:p>
          <a:p>
            <a:pPr indent="-171450" lvl="0" marL="171450" rtl="0" algn="l">
              <a:lnSpc>
                <a:spcPct val="100000"/>
              </a:lnSpc>
              <a:spcBef>
                <a:spcPts val="0"/>
              </a:spcBef>
              <a:spcAft>
                <a:spcPts val="0"/>
              </a:spcAft>
              <a:buClr>
                <a:schemeClr val="dk1"/>
              </a:buClr>
              <a:buSzPts val="1200"/>
              <a:buFont typeface="Arial"/>
              <a:buChar char="•"/>
            </a:pPr>
            <a:r>
              <a:rPr b="0" lang="fr"/>
              <a:t>The </a:t>
            </a:r>
            <a:r>
              <a:rPr lang="fr"/>
              <a:t>simplicity of the Five Moments images/pictures is that it is: </a:t>
            </a:r>
            <a:endParaRPr/>
          </a:p>
          <a:p>
            <a:pPr indent="-171450" lvl="1" marL="628650" rtl="0" algn="l">
              <a:lnSpc>
                <a:spcPct val="100000"/>
              </a:lnSpc>
              <a:spcBef>
                <a:spcPts val="0"/>
              </a:spcBef>
              <a:spcAft>
                <a:spcPts val="0"/>
              </a:spcAft>
              <a:buClr>
                <a:schemeClr val="dk1"/>
              </a:buClr>
              <a:buSzPts val="1200"/>
              <a:buFont typeface="Arial"/>
              <a:buChar char="•"/>
            </a:pPr>
            <a:r>
              <a:rPr lang="fr"/>
              <a:t>Is a powerful training tool </a:t>
            </a:r>
            <a:endParaRPr/>
          </a:p>
          <a:p>
            <a:pPr indent="-171450" lvl="1" marL="628650" rtl="0" algn="l">
              <a:lnSpc>
                <a:spcPct val="100000"/>
              </a:lnSpc>
              <a:spcBef>
                <a:spcPts val="0"/>
              </a:spcBef>
              <a:spcAft>
                <a:spcPts val="0"/>
              </a:spcAft>
              <a:buClr>
                <a:schemeClr val="dk1"/>
              </a:buClr>
              <a:buSzPts val="1200"/>
              <a:buFont typeface="Arial"/>
              <a:buChar char="•"/>
            </a:pPr>
            <a:r>
              <a:rPr lang="fr"/>
              <a:t>It can be used as a poster or reminder on the wall</a:t>
            </a:r>
            <a:endParaRPr/>
          </a:p>
          <a:p>
            <a:pPr indent="-171450" lvl="1" marL="628650" rtl="0" algn="l">
              <a:lnSpc>
                <a:spcPct val="100000"/>
              </a:lnSpc>
              <a:spcBef>
                <a:spcPts val="0"/>
              </a:spcBef>
              <a:spcAft>
                <a:spcPts val="0"/>
              </a:spcAft>
              <a:buClr>
                <a:schemeClr val="dk1"/>
              </a:buClr>
              <a:buSzPts val="1200"/>
              <a:buFont typeface="Arial"/>
              <a:buChar char="•"/>
            </a:pPr>
            <a:r>
              <a:rPr lang="fr"/>
              <a:t>It is based on the evidence of microbe transmission and risk of spread of microbes in a real world setting</a:t>
            </a:r>
            <a:endParaRPr/>
          </a:p>
          <a:p>
            <a:pPr indent="-171450" lvl="1" marL="628650" rtl="0" algn="l">
              <a:lnSpc>
                <a:spcPct val="100000"/>
              </a:lnSpc>
              <a:spcBef>
                <a:spcPts val="0"/>
              </a:spcBef>
              <a:spcAft>
                <a:spcPts val="0"/>
              </a:spcAft>
              <a:buClr>
                <a:schemeClr val="dk1"/>
              </a:buClr>
              <a:buSzPts val="1200"/>
              <a:buFont typeface="Arial"/>
              <a:buChar char="•"/>
            </a:pPr>
            <a:r>
              <a:rPr lang="fr"/>
              <a:t>It highlights the critical times when hand hygiene action will prevent infection</a:t>
            </a:r>
            <a:endParaRPr/>
          </a:p>
          <a:p>
            <a:pPr indent="-171450" lvl="1" marL="628650" rtl="0" algn="l">
              <a:lnSpc>
                <a:spcPct val="100000"/>
              </a:lnSpc>
              <a:spcBef>
                <a:spcPts val="0"/>
              </a:spcBef>
              <a:spcAft>
                <a:spcPts val="0"/>
              </a:spcAft>
              <a:buClr>
                <a:schemeClr val="dk1"/>
              </a:buClr>
              <a:buSzPts val="1200"/>
              <a:buFont typeface="Arial"/>
              <a:buChar char="•"/>
            </a:pPr>
            <a:r>
              <a:rPr lang="fr"/>
              <a:t>The 5 moments is a universally used approach and the evidence on its role in infection prevention is well established</a:t>
            </a:r>
            <a:endParaRPr/>
          </a:p>
          <a:p>
            <a:pPr indent="-171450" lvl="1" marL="628650" rtl="0" algn="l">
              <a:lnSpc>
                <a:spcPct val="100000"/>
              </a:lnSpc>
              <a:spcBef>
                <a:spcPts val="0"/>
              </a:spcBef>
              <a:spcAft>
                <a:spcPts val="0"/>
              </a:spcAft>
              <a:buClr>
                <a:schemeClr val="dk1"/>
              </a:buClr>
              <a:buSzPts val="1200"/>
              <a:buFont typeface="Arial"/>
              <a:buChar char="•"/>
            </a:pPr>
            <a:r>
              <a:rPr lang="fr"/>
              <a:t>Applying hand hygiene at the right times helps address water issues/availability (see the WASH FIT water module for more information)</a:t>
            </a:r>
            <a:endParaRPr/>
          </a:p>
          <a:p>
            <a:pPr indent="-171450" lvl="0" marL="171450" rtl="0" algn="l">
              <a:lnSpc>
                <a:spcPct val="100000"/>
              </a:lnSpc>
              <a:spcBef>
                <a:spcPts val="0"/>
              </a:spcBef>
              <a:spcAft>
                <a:spcPts val="0"/>
              </a:spcAft>
              <a:buClr>
                <a:schemeClr val="dk1"/>
              </a:buClr>
              <a:buSzPts val="1200"/>
              <a:buFont typeface="Arial"/>
              <a:buChar char="•"/>
            </a:pPr>
            <a:r>
              <a:rPr lang="fr"/>
              <a:t>To fully understand the 5 Moments there are other WHO documents and training slides that explain how it works in detail</a:t>
            </a:r>
            <a:endParaRPr/>
          </a:p>
          <a:p>
            <a:pPr indent="0" lvl="0" marL="0" rtl="0" algn="l">
              <a:lnSpc>
                <a:spcPct val="100000"/>
              </a:lnSpc>
              <a:spcBef>
                <a:spcPts val="0"/>
              </a:spcBef>
              <a:spcAft>
                <a:spcPts val="0"/>
              </a:spcAft>
              <a:buSzPts val="1400"/>
              <a:buNone/>
            </a:pPr>
            <a:r>
              <a:t/>
            </a:r>
            <a:endParaRPr/>
          </a:p>
        </p:txBody>
      </p:sp>
      <p:sp>
        <p:nvSpPr>
          <p:cNvPr id="282" name="Google Shape;28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SLIDE </a:t>
            </a:r>
            <a:endParaRPr/>
          </a:p>
          <a:p>
            <a:pPr indent="0" lvl="0" marL="0" rtl="0" algn="l">
              <a:lnSpc>
                <a:spcPct val="100000"/>
              </a:lnSpc>
              <a:spcBef>
                <a:spcPts val="0"/>
              </a:spcBef>
              <a:spcAft>
                <a:spcPts val="0"/>
              </a:spcAft>
              <a:buSzPts val="1400"/>
              <a:buNone/>
            </a:pPr>
            <a:r>
              <a:rPr b="1" lang="fr"/>
              <a:t>SAY:</a:t>
            </a:r>
            <a:endParaRPr/>
          </a:p>
          <a:p>
            <a:pPr indent="-171450" lvl="0" marL="171450" marR="0" rtl="0" algn="l">
              <a:lnSpc>
                <a:spcPct val="100000"/>
              </a:lnSpc>
              <a:spcBef>
                <a:spcPts val="0"/>
              </a:spcBef>
              <a:spcAft>
                <a:spcPts val="0"/>
              </a:spcAft>
              <a:buClr>
                <a:schemeClr val="dk1"/>
              </a:buClr>
              <a:buSzPts val="1200"/>
              <a:buFont typeface="Arial"/>
              <a:buChar char="•"/>
            </a:pPr>
            <a:r>
              <a:rPr b="0" lang="fr" sz="1200">
                <a:latin typeface="Arial"/>
                <a:ea typeface="Arial"/>
                <a:cs typeface="Arial"/>
                <a:sym typeface="Arial"/>
              </a:rPr>
              <a:t>Here we see an example of a workflow scenario: a </a:t>
            </a:r>
            <a:r>
              <a:rPr lang="fr" sz="1200">
                <a:latin typeface="Arial"/>
                <a:ea typeface="Arial"/>
                <a:cs typeface="Arial"/>
                <a:sym typeface="Arial"/>
              </a:rPr>
              <a:t>visit to a family practitioner/general practitioner’s office</a:t>
            </a:r>
            <a:endParaRPr/>
          </a:p>
          <a:p>
            <a:pPr indent="-171450" lvl="0" marL="171450" marR="0" rtl="0" algn="l">
              <a:lnSpc>
                <a:spcPct val="100000"/>
              </a:lnSpc>
              <a:spcBef>
                <a:spcPts val="0"/>
              </a:spcBef>
              <a:spcAft>
                <a:spcPts val="0"/>
              </a:spcAft>
              <a:buClr>
                <a:schemeClr val="dk1"/>
              </a:buClr>
              <a:buSzPts val="1200"/>
              <a:buFont typeface="Arial"/>
              <a:buChar char="•"/>
            </a:pPr>
            <a:r>
              <a:rPr b="0" lang="fr"/>
              <a:t>This </a:t>
            </a:r>
            <a:r>
              <a:rPr lang="fr"/>
              <a:t>further illustrates how the 5 Moments apply in a sequence of care, commonly experienced in a general practice/family practice setting. </a:t>
            </a:r>
            <a:endParaRPr/>
          </a:p>
          <a:p>
            <a:pPr indent="-171450" lvl="0" marL="171450" rtl="0" algn="l">
              <a:lnSpc>
                <a:spcPct val="100000"/>
              </a:lnSpc>
              <a:spcBef>
                <a:spcPts val="0"/>
              </a:spcBef>
              <a:spcAft>
                <a:spcPts val="0"/>
              </a:spcAft>
              <a:buClr>
                <a:schemeClr val="dk1"/>
              </a:buClr>
              <a:buSzPts val="1200"/>
              <a:buFont typeface="Arial"/>
              <a:buChar char="•"/>
            </a:pPr>
            <a:r>
              <a:rPr lang="fr"/>
              <a:t>The numbers in the orange circle represent the moment for hand hygiene according to the Five Moment</a:t>
            </a:r>
            <a:endParaRPr/>
          </a:p>
          <a:p>
            <a:pPr indent="-171450" lvl="0" marL="171450" rtl="0" algn="l">
              <a:lnSpc>
                <a:spcPct val="100000"/>
              </a:lnSpc>
              <a:spcBef>
                <a:spcPts val="0"/>
              </a:spcBef>
              <a:spcAft>
                <a:spcPts val="0"/>
              </a:spcAft>
              <a:buClr>
                <a:schemeClr val="dk1"/>
              </a:buClr>
              <a:buSzPts val="1200"/>
              <a:buFont typeface="Arial"/>
              <a:buChar char="•"/>
            </a:pPr>
            <a:r>
              <a:rPr lang="fr" u="sng"/>
              <a:t>1) the moment is: before touching a patient and  4) the moment is: after touching a patient</a:t>
            </a:r>
            <a:r>
              <a:rPr lang="fr" u="none"/>
              <a:t> (Be sure to read these words out to </a:t>
            </a:r>
            <a:r>
              <a:rPr lang="fr"/>
              <a:t>help explain hand hygiene within the example workflow scenario given)</a:t>
            </a:r>
            <a:endParaRPr/>
          </a:p>
          <a:p>
            <a:pPr indent="-171450" lvl="0" marL="171450" rtl="0" algn="l">
              <a:lnSpc>
                <a:spcPct val="100000"/>
              </a:lnSpc>
              <a:spcBef>
                <a:spcPts val="0"/>
              </a:spcBef>
              <a:spcAft>
                <a:spcPts val="0"/>
              </a:spcAft>
              <a:buClr>
                <a:srgbClr val="002060"/>
              </a:buClr>
              <a:buSzPts val="1200"/>
              <a:buFont typeface="Arial"/>
              <a:buChar char="•"/>
            </a:pPr>
            <a:r>
              <a:rPr b="0" lang="fr" sz="1200">
                <a:solidFill>
                  <a:srgbClr val="002060"/>
                </a:solidFill>
                <a:latin typeface="Arial"/>
                <a:ea typeface="Arial"/>
                <a:cs typeface="Arial"/>
                <a:sym typeface="Arial"/>
              </a:rPr>
              <a:t>Think about </a:t>
            </a:r>
            <a:r>
              <a:rPr lang="fr" sz="1200">
                <a:solidFill>
                  <a:srgbClr val="002060"/>
                </a:solidFill>
                <a:latin typeface="Arial"/>
                <a:ea typeface="Arial"/>
                <a:cs typeface="Arial"/>
                <a:sym typeface="Arial"/>
              </a:rPr>
              <a:t>how the Five Moments might be integrated into real life workflow examples that you can think of from the facilities where WASH FIT is being implemented. </a:t>
            </a:r>
            <a:r>
              <a:rPr b="0" i="1" lang="fr" sz="1200">
                <a:solidFill>
                  <a:srgbClr val="002060"/>
                </a:solidFill>
                <a:latin typeface="Arial"/>
                <a:ea typeface="Arial"/>
                <a:cs typeface="Arial"/>
                <a:sym typeface="Arial"/>
              </a:rPr>
              <a:t>An example could be attending to a pregnant woman during an antenatal check – think about all the actions and interactions that occur part in a detailed step by step way through the woman's journey and how many times she might be touched by a health worker (this aims to stimulate participants to think about different scenarios and then consider at which moments hand hygiene will be required). Shout out any examples if you wish before we move on</a:t>
            </a:r>
            <a:endParaRPr/>
          </a:p>
          <a:p>
            <a:pPr indent="-171450" lvl="0" marL="171450" rtl="0" algn="l">
              <a:lnSpc>
                <a:spcPct val="100000"/>
              </a:lnSpc>
              <a:spcBef>
                <a:spcPts val="0"/>
              </a:spcBef>
              <a:spcAft>
                <a:spcPts val="0"/>
              </a:spcAft>
              <a:buClr>
                <a:srgbClr val="002060"/>
              </a:buClr>
              <a:buSzPts val="1200"/>
              <a:buFont typeface="Arial"/>
              <a:buChar char="•"/>
            </a:pPr>
            <a:r>
              <a:rPr lang="fr" sz="1200">
                <a:solidFill>
                  <a:srgbClr val="002060"/>
                </a:solidFill>
                <a:latin typeface="Arial"/>
                <a:ea typeface="Arial"/>
                <a:cs typeface="Arial"/>
                <a:sym typeface="Arial"/>
              </a:rPr>
              <a:t>There is a document in the references that is available if people want to learn more about these scenarios (</a:t>
            </a:r>
            <a:r>
              <a:rPr lang="fr" sz="1200">
                <a:latin typeface="Arial"/>
                <a:ea typeface="Arial"/>
                <a:cs typeface="Arial"/>
                <a:sym typeface="Arial"/>
              </a:rPr>
              <a:t>WHO Hand hygiene in outpatient and home-based care and long-term care facilities: a guide to the application of the WHO multimodal hand hygiene improvement strategy and the “My 5 moments for hand hygiene” approach).</a:t>
            </a:r>
            <a:endParaRPr/>
          </a:p>
          <a:p>
            <a:pPr indent="0" lvl="0" marL="0" rtl="0" algn="l">
              <a:lnSpc>
                <a:spcPct val="100000"/>
              </a:lnSpc>
              <a:spcBef>
                <a:spcPts val="0"/>
              </a:spcBef>
              <a:spcAft>
                <a:spcPts val="0"/>
              </a:spcAft>
              <a:buClr>
                <a:schemeClr val="dk1"/>
              </a:buClr>
              <a:buSzPts val="1200"/>
              <a:buFont typeface="Arial"/>
              <a:buNone/>
            </a:pPr>
            <a:r>
              <a:rPr b="1" lang="fr" sz="1200">
                <a:latin typeface="Arial"/>
                <a:ea typeface="Arial"/>
                <a:cs typeface="Arial"/>
                <a:sym typeface="Arial"/>
              </a:rPr>
              <a:t>NOTE FOR TRAINER:</a:t>
            </a:r>
            <a:endParaRPr/>
          </a:p>
          <a:p>
            <a:pPr indent="0" lvl="0" marL="0" rtl="0" algn="l">
              <a:lnSpc>
                <a:spcPct val="100000"/>
              </a:lnSpc>
              <a:spcBef>
                <a:spcPts val="0"/>
              </a:spcBef>
              <a:spcAft>
                <a:spcPts val="0"/>
              </a:spcAft>
              <a:buClr>
                <a:schemeClr val="dk1"/>
              </a:buClr>
              <a:buSzPts val="1200"/>
              <a:buFont typeface="Arial"/>
              <a:buNone/>
            </a:pPr>
            <a:r>
              <a:rPr b="1" lang="fr"/>
              <a:t>EXPLAIN THIS SLIDE, DEPENDING ON THE AUDIENCE AND YOUR CONFIDENCE IN EXPLAINING THE SCENARIO</a:t>
            </a:r>
            <a:endParaRPr/>
          </a:p>
          <a:p>
            <a:pPr indent="0" lvl="0" marL="0" rtl="0" algn="l">
              <a:lnSpc>
                <a:spcPct val="100000"/>
              </a:lnSpc>
              <a:spcBef>
                <a:spcPts val="0"/>
              </a:spcBef>
              <a:spcAft>
                <a:spcPts val="0"/>
              </a:spcAft>
              <a:buSzPts val="1400"/>
              <a:buNone/>
            </a:pPr>
            <a:r>
              <a:t/>
            </a:r>
            <a:endParaRPr/>
          </a:p>
        </p:txBody>
      </p:sp>
      <p:sp>
        <p:nvSpPr>
          <p:cNvPr id="298" name="Google Shape;29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b="1" lang="fr"/>
              <a:t>SAY</a:t>
            </a:r>
            <a:endParaRPr/>
          </a:p>
          <a:p>
            <a:pPr indent="-171450" lvl="0" marL="171450" rtl="0" algn="l">
              <a:lnSpc>
                <a:spcPct val="100000"/>
              </a:lnSpc>
              <a:spcBef>
                <a:spcPts val="0"/>
              </a:spcBef>
              <a:spcAft>
                <a:spcPts val="0"/>
              </a:spcAft>
              <a:buClr>
                <a:schemeClr val="dk1"/>
              </a:buClr>
              <a:buSzPts val="1200"/>
              <a:buFont typeface="Arial"/>
              <a:buChar char="•"/>
            </a:pPr>
            <a:r>
              <a:rPr lang="fr"/>
              <a:t>Considering WHO’s 5 golden rules for hand hygiene, this is a reminder that the technique of handrubbing and handwashing is also an important part of ensuring hand hygiene action is effective.</a:t>
            </a:r>
            <a:endParaRPr/>
          </a:p>
          <a:p>
            <a:pPr indent="-171450" lvl="0" marL="171450" rtl="0" algn="l">
              <a:lnSpc>
                <a:spcPct val="100000"/>
              </a:lnSpc>
              <a:spcBef>
                <a:spcPts val="0"/>
              </a:spcBef>
              <a:spcAft>
                <a:spcPts val="0"/>
              </a:spcAft>
              <a:buClr>
                <a:schemeClr val="dk1"/>
              </a:buClr>
              <a:buSzPts val="1200"/>
              <a:buFont typeface="Arial"/>
              <a:buChar char="•"/>
            </a:pPr>
            <a:r>
              <a:rPr lang="fr"/>
              <a:t>On its own, understanding and practicing </a:t>
            </a:r>
            <a:r>
              <a:rPr b="1" lang="fr" u="sng"/>
              <a:t>how </a:t>
            </a:r>
            <a:r>
              <a:rPr lang="fr"/>
              <a:t>to clean hands will not ensure the safety of both patients and health workers.  </a:t>
            </a:r>
            <a:endParaRPr/>
          </a:p>
          <a:p>
            <a:pPr indent="-171450" lvl="0" marL="171450" rtl="0" algn="l">
              <a:lnSpc>
                <a:spcPct val="100000"/>
              </a:lnSpc>
              <a:spcBef>
                <a:spcPts val="0"/>
              </a:spcBef>
              <a:spcAft>
                <a:spcPts val="0"/>
              </a:spcAft>
              <a:buClr>
                <a:schemeClr val="dk1"/>
              </a:buClr>
              <a:buSzPts val="1200"/>
              <a:buFont typeface="Arial"/>
              <a:buChar char="•"/>
            </a:pPr>
            <a:r>
              <a:rPr lang="fr"/>
              <a:t>This is because the “when” is key. </a:t>
            </a:r>
            <a:endParaRPr/>
          </a:p>
          <a:p>
            <a:pPr indent="-171450" lvl="0" marL="171450" rtl="0" algn="l">
              <a:lnSpc>
                <a:spcPct val="100000"/>
              </a:lnSpc>
              <a:spcBef>
                <a:spcPts val="0"/>
              </a:spcBef>
              <a:spcAft>
                <a:spcPts val="0"/>
              </a:spcAft>
              <a:buClr>
                <a:schemeClr val="dk1"/>
              </a:buClr>
              <a:buSzPts val="1200"/>
              <a:buFont typeface="Arial"/>
              <a:buChar char="•"/>
            </a:pPr>
            <a:r>
              <a:rPr lang="fr"/>
              <a:t>Performing hand hygiene at the right time </a:t>
            </a:r>
            <a:r>
              <a:rPr lang="fr" u="sng"/>
              <a:t>and</a:t>
            </a:r>
            <a:r>
              <a:rPr lang="fr"/>
              <a:t> using the correct technique is what keeps people safe.</a:t>
            </a:r>
            <a:endParaRPr/>
          </a:p>
          <a:p>
            <a:pPr indent="0" lvl="0" marL="0" rtl="0" algn="l">
              <a:lnSpc>
                <a:spcPct val="100000"/>
              </a:lnSpc>
              <a:spcBef>
                <a:spcPts val="0"/>
              </a:spcBef>
              <a:spcAft>
                <a:spcPts val="0"/>
              </a:spcAft>
              <a:buSzPts val="1400"/>
              <a:buNone/>
            </a:pPr>
            <a:r>
              <a:t/>
            </a:r>
            <a:endParaRPr/>
          </a:p>
        </p:txBody>
      </p:sp>
      <p:sp>
        <p:nvSpPr>
          <p:cNvPr id="331" name="Google Shape;33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SLIDE </a:t>
            </a:r>
            <a:endParaRPr/>
          </a:p>
          <a:p>
            <a:pPr indent="0" lvl="0" marL="0" rtl="0" algn="l">
              <a:lnSpc>
                <a:spcPct val="100000"/>
              </a:lnSpc>
              <a:spcBef>
                <a:spcPts val="0"/>
              </a:spcBef>
              <a:spcAft>
                <a:spcPts val="0"/>
              </a:spcAft>
              <a:buSzPts val="1400"/>
              <a:buNone/>
            </a:pPr>
            <a:r>
              <a:rPr b="1" lang="fr"/>
              <a:t>SAY:</a:t>
            </a:r>
            <a:endParaRPr b="1"/>
          </a:p>
          <a:p>
            <a:pPr indent="-171450" lvl="0" marL="171450" rtl="0" algn="l">
              <a:lnSpc>
                <a:spcPct val="100000"/>
              </a:lnSpc>
              <a:spcBef>
                <a:spcPts val="0"/>
              </a:spcBef>
              <a:spcAft>
                <a:spcPts val="0"/>
              </a:spcAft>
              <a:buClr>
                <a:schemeClr val="dk1"/>
              </a:buClr>
              <a:buSzPts val="1200"/>
              <a:buFont typeface="Arial"/>
              <a:buChar char="•"/>
            </a:pPr>
            <a:r>
              <a:rPr lang="fr"/>
              <a:t>The evidence tells us that to improve hand hygiene behaviours in health care requires more than one approach or method.</a:t>
            </a:r>
            <a:endParaRPr/>
          </a:p>
          <a:p>
            <a:pPr indent="-171450" lvl="0" marL="171450" rtl="0" algn="l">
              <a:lnSpc>
                <a:spcPct val="100000"/>
              </a:lnSpc>
              <a:spcBef>
                <a:spcPts val="0"/>
              </a:spcBef>
              <a:spcAft>
                <a:spcPts val="0"/>
              </a:spcAft>
              <a:buClr>
                <a:schemeClr val="dk1"/>
              </a:buClr>
              <a:buSzPts val="1200"/>
              <a:buFont typeface="Arial"/>
              <a:buChar char="•"/>
            </a:pPr>
            <a:r>
              <a:rPr lang="fr"/>
              <a:t>WHO describe this as a multimodal improvement strategy </a:t>
            </a:r>
            <a:r>
              <a:rPr b="1" lang="fr" sz="1200">
                <a:solidFill>
                  <a:srgbClr val="00B0F0"/>
                </a:solidFill>
                <a:latin typeface="Calibri"/>
                <a:ea typeface="Calibri"/>
                <a:cs typeface="Calibri"/>
                <a:sym typeface="Calibri"/>
              </a:rPr>
              <a:t>– </a:t>
            </a:r>
            <a:r>
              <a:rPr b="0" lang="fr" sz="1200">
                <a:solidFill>
                  <a:srgbClr val="00B0F0"/>
                </a:solidFill>
                <a:latin typeface="Calibri"/>
                <a:ea typeface="Calibri"/>
                <a:cs typeface="Calibri"/>
                <a:sym typeface="Calibri"/>
              </a:rPr>
              <a:t>an evidence based approach for improving hand hygiene and other infection prevention actions, which has 5 elements</a:t>
            </a:r>
            <a:endParaRPr/>
          </a:p>
          <a:p>
            <a:pPr indent="0" lvl="0" marL="0" rtl="0" algn="l">
              <a:lnSpc>
                <a:spcPct val="100000"/>
              </a:lnSpc>
              <a:spcBef>
                <a:spcPts val="0"/>
              </a:spcBef>
              <a:spcAft>
                <a:spcPts val="0"/>
              </a:spcAft>
              <a:buClr>
                <a:srgbClr val="00B0F0"/>
              </a:buClr>
              <a:buSzPts val="1200"/>
              <a:buFont typeface="Arial"/>
              <a:buNone/>
            </a:pPr>
            <a:r>
              <a:rPr b="1" lang="fr" sz="1200">
                <a:solidFill>
                  <a:srgbClr val="00B0F0"/>
                </a:solidFill>
                <a:latin typeface="Calibri"/>
                <a:ea typeface="Calibri"/>
                <a:cs typeface="Calibri"/>
                <a:sym typeface="Calibri"/>
              </a:rPr>
              <a:t>NOTES FOR TRAINER:</a:t>
            </a:r>
            <a:endParaRPr b="1"/>
          </a:p>
          <a:p>
            <a:pPr indent="-171450" lvl="0" marL="171450" rtl="0" algn="l">
              <a:lnSpc>
                <a:spcPct val="100000"/>
              </a:lnSpc>
              <a:spcBef>
                <a:spcPts val="0"/>
              </a:spcBef>
              <a:spcAft>
                <a:spcPts val="0"/>
              </a:spcAft>
              <a:buClr>
                <a:schemeClr val="dk1"/>
              </a:buClr>
              <a:buSzPts val="1200"/>
              <a:buFont typeface="Arial"/>
              <a:buChar char="•"/>
            </a:pPr>
            <a:r>
              <a:rPr lang="fr"/>
              <a:t>If the multimodal video was played at the start of the session, SAY: ”think back to the first video we watched – what do each of these symbols represent?” Take one minute to wok with the person next to you and be prepared to shout out some ideas and I will capture these on a flipchart.</a:t>
            </a:r>
            <a:endParaRPr/>
          </a:p>
          <a:p>
            <a:pPr indent="-171450" lvl="0" marL="171450" rtl="0" algn="l">
              <a:lnSpc>
                <a:spcPct val="100000"/>
              </a:lnSpc>
              <a:spcBef>
                <a:spcPts val="0"/>
              </a:spcBef>
              <a:spcAft>
                <a:spcPts val="0"/>
              </a:spcAft>
              <a:buClr>
                <a:schemeClr val="dk1"/>
              </a:buClr>
              <a:buSzPts val="1200"/>
              <a:buFont typeface="Arial"/>
              <a:buChar char="•"/>
            </a:pPr>
            <a:r>
              <a:rPr lang="fr"/>
              <a:t>If the video was not played, SAY: Take one minute to wok with the person next to you and be prepared to shout out some ideas of what you think these 5 symbols represent, and I will capture these on a flipchart.</a:t>
            </a:r>
            <a:endParaRPr/>
          </a:p>
          <a:p>
            <a:pPr indent="-171450" lvl="0" marL="171450" rtl="0" algn="l">
              <a:lnSpc>
                <a:spcPct val="100000"/>
              </a:lnSpc>
              <a:spcBef>
                <a:spcPts val="0"/>
              </a:spcBef>
              <a:spcAft>
                <a:spcPts val="0"/>
              </a:spcAft>
              <a:buClr>
                <a:schemeClr val="dk1"/>
              </a:buClr>
              <a:buSzPts val="1200"/>
              <a:buFont typeface="Arial"/>
              <a:buChar char="•"/>
            </a:pPr>
            <a:r>
              <a:rPr lang="fr"/>
              <a:t>These symbols provide a clue</a:t>
            </a:r>
            <a:endParaRPr/>
          </a:p>
          <a:p>
            <a:pPr indent="0" lvl="0" marL="0" rtl="0" algn="l">
              <a:lnSpc>
                <a:spcPct val="100000"/>
              </a:lnSpc>
              <a:spcBef>
                <a:spcPts val="0"/>
              </a:spcBef>
              <a:spcAft>
                <a:spcPts val="0"/>
              </a:spcAft>
              <a:buClr>
                <a:schemeClr val="dk1"/>
              </a:buClr>
              <a:buSzPts val="1200"/>
              <a:buFont typeface="Arial"/>
              <a:buNone/>
            </a:pPr>
            <a:r>
              <a:rPr b="1" lang="fr" u="none"/>
              <a:t>NOTE FOR TRAINER</a:t>
            </a:r>
            <a:endParaRPr/>
          </a:p>
          <a:p>
            <a:pPr indent="-171450" lvl="0" marL="171450" rtl="0" algn="l">
              <a:lnSpc>
                <a:spcPct val="100000"/>
              </a:lnSpc>
              <a:spcBef>
                <a:spcPts val="0"/>
              </a:spcBef>
              <a:spcAft>
                <a:spcPts val="0"/>
              </a:spcAft>
              <a:buClr>
                <a:schemeClr val="dk1"/>
              </a:buClr>
              <a:buSzPts val="1200"/>
              <a:buFont typeface="Arial"/>
              <a:buChar char="•"/>
            </a:pPr>
            <a:r>
              <a:rPr lang="fr"/>
              <a:t>Write down the answers on flip chart.</a:t>
            </a:r>
            <a:endParaRPr/>
          </a:p>
          <a:p>
            <a:pPr indent="-171450" lvl="0" marL="171450" rtl="0" algn="l">
              <a:lnSpc>
                <a:spcPct val="100000"/>
              </a:lnSpc>
              <a:spcBef>
                <a:spcPts val="0"/>
              </a:spcBef>
              <a:spcAft>
                <a:spcPts val="0"/>
              </a:spcAft>
              <a:buClr>
                <a:schemeClr val="dk1"/>
              </a:buClr>
              <a:buSzPts val="1200"/>
              <a:buFont typeface="Arial"/>
              <a:buChar char="•"/>
            </a:pPr>
            <a:r>
              <a:rPr lang="fr"/>
              <a:t>In general the answers are (and these will be fully explained in the next slides)</a:t>
            </a:r>
            <a:endParaRPr/>
          </a:p>
          <a:p>
            <a:pPr indent="-171450" lvl="1" marL="628650" rtl="0" algn="l">
              <a:lnSpc>
                <a:spcPct val="100000"/>
              </a:lnSpc>
              <a:spcBef>
                <a:spcPts val="0"/>
              </a:spcBef>
              <a:spcAft>
                <a:spcPts val="0"/>
              </a:spcAft>
              <a:buClr>
                <a:schemeClr val="dk1"/>
              </a:buClr>
              <a:buSzPts val="1200"/>
              <a:buFont typeface="Arial"/>
              <a:buChar char="•"/>
            </a:pPr>
            <a:r>
              <a:rPr lang="fr"/>
              <a:t>Systems that enable hand hygiene at the point of care - that means the right infrastructure, resources and equipment in place</a:t>
            </a:r>
            <a:endParaRPr/>
          </a:p>
          <a:p>
            <a:pPr indent="-171450" lvl="1" marL="628650" rtl="0" algn="l">
              <a:lnSpc>
                <a:spcPct val="100000"/>
              </a:lnSpc>
              <a:spcBef>
                <a:spcPts val="0"/>
              </a:spcBef>
              <a:spcAft>
                <a:spcPts val="0"/>
              </a:spcAft>
              <a:buClr>
                <a:schemeClr val="dk1"/>
              </a:buClr>
              <a:buSzPts val="1200"/>
              <a:buFont typeface="Arial"/>
              <a:buChar char="•"/>
            </a:pPr>
            <a:r>
              <a:rPr lang="fr"/>
              <a:t>Training and education </a:t>
            </a:r>
            <a:endParaRPr/>
          </a:p>
          <a:p>
            <a:pPr indent="-171450" lvl="1" marL="628650" rtl="0" algn="l">
              <a:lnSpc>
                <a:spcPct val="100000"/>
              </a:lnSpc>
              <a:spcBef>
                <a:spcPts val="0"/>
              </a:spcBef>
              <a:spcAft>
                <a:spcPts val="0"/>
              </a:spcAft>
              <a:buClr>
                <a:schemeClr val="dk1"/>
              </a:buClr>
              <a:buSzPts val="1200"/>
              <a:buFont typeface="Arial"/>
              <a:buChar char="•"/>
            </a:pPr>
            <a:r>
              <a:rPr lang="fr"/>
              <a:t>Monitoring/auditing and feedback </a:t>
            </a:r>
            <a:endParaRPr/>
          </a:p>
          <a:p>
            <a:pPr indent="-171450" lvl="1" marL="628650" rtl="0" algn="l">
              <a:lnSpc>
                <a:spcPct val="100000"/>
              </a:lnSpc>
              <a:spcBef>
                <a:spcPts val="0"/>
              </a:spcBef>
              <a:spcAft>
                <a:spcPts val="0"/>
              </a:spcAft>
              <a:buClr>
                <a:schemeClr val="dk1"/>
              </a:buClr>
              <a:buSzPts val="1200"/>
              <a:buFont typeface="Arial"/>
              <a:buChar char="•"/>
            </a:pPr>
            <a:r>
              <a:rPr lang="fr"/>
              <a:t>Reminders and communications</a:t>
            </a:r>
            <a:endParaRPr/>
          </a:p>
          <a:p>
            <a:pPr indent="-171450" lvl="1" marL="628650" rtl="0" algn="l">
              <a:lnSpc>
                <a:spcPct val="100000"/>
              </a:lnSpc>
              <a:spcBef>
                <a:spcPts val="0"/>
              </a:spcBef>
              <a:spcAft>
                <a:spcPts val="0"/>
              </a:spcAft>
              <a:buClr>
                <a:schemeClr val="dk1"/>
              </a:buClr>
              <a:buSzPts val="1200"/>
              <a:buFont typeface="Arial"/>
              <a:buChar char="•"/>
            </a:pPr>
            <a:r>
              <a:rPr lang="fr"/>
              <a:t>A supportive culture in the facility</a:t>
            </a:r>
            <a:endParaRPr/>
          </a:p>
          <a:p>
            <a:pPr indent="0" lvl="0" marL="0" rtl="0" algn="l">
              <a:lnSpc>
                <a:spcPct val="100000"/>
              </a:lnSpc>
              <a:spcBef>
                <a:spcPts val="0"/>
              </a:spcBef>
              <a:spcAft>
                <a:spcPts val="0"/>
              </a:spcAft>
              <a:buClr>
                <a:schemeClr val="dk1"/>
              </a:buClr>
              <a:buSzPts val="1200"/>
              <a:buFont typeface="Arial"/>
              <a:buNone/>
            </a:pPr>
            <a:r>
              <a:rPr b="1" lang="fr"/>
              <a:t>FINALLY SAY:</a:t>
            </a:r>
            <a:endParaRPr/>
          </a:p>
          <a:p>
            <a:pPr indent="0" lvl="0" marL="0" rtl="0" algn="l">
              <a:lnSpc>
                <a:spcPct val="100000"/>
              </a:lnSpc>
              <a:spcBef>
                <a:spcPts val="0"/>
              </a:spcBef>
              <a:spcAft>
                <a:spcPts val="0"/>
              </a:spcAft>
              <a:buClr>
                <a:schemeClr val="dk1"/>
              </a:buClr>
              <a:buSzPts val="1200"/>
              <a:buFont typeface="Arial"/>
              <a:buNone/>
            </a:pPr>
            <a:r>
              <a:rPr lang="fr"/>
              <a:t>that this multimodal strategy is recommended by WHO in its evidence based hand hygiene guidance and has been tried and tested in many countries and settings. I</a:t>
            </a:r>
            <a:r>
              <a:rPr lang="fr" sz="1200">
                <a:solidFill>
                  <a:srgbClr val="002060"/>
                </a:solidFill>
                <a:latin typeface="Arial"/>
                <a:ea typeface="Arial"/>
                <a:cs typeface="Arial"/>
                <a:sym typeface="Arial"/>
              </a:rPr>
              <a:t>mprovement in hand hygiene is achievable using a combination of many, namely 5 things, as described, each of which can be adapted to the local situation. However, if you focus on just one thing this is known not to lead to improvement in hand hygiene. E.g. running training sessions every year is good, but will not change health worker behavior on its own - why not?</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rgbClr val="002060"/>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55" name="Google Shape;35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b="1" lang="fr"/>
              <a:t>READ SLIDE</a:t>
            </a:r>
            <a:endParaRPr/>
          </a:p>
          <a:p>
            <a:pPr indent="0" lvl="0" marL="0" rtl="0" algn="l">
              <a:lnSpc>
                <a:spcPct val="100000"/>
              </a:lnSpc>
              <a:spcBef>
                <a:spcPts val="0"/>
              </a:spcBef>
              <a:spcAft>
                <a:spcPts val="0"/>
              </a:spcAft>
              <a:buClr>
                <a:schemeClr val="dk1"/>
              </a:buClr>
              <a:buSzPts val="1200"/>
              <a:buFont typeface="Arial"/>
              <a:buNone/>
            </a:pPr>
            <a:r>
              <a:rPr b="1" lang="fr"/>
              <a:t>SAY:</a:t>
            </a:r>
            <a:endParaRPr/>
          </a:p>
          <a:p>
            <a:pPr indent="-171450" lvl="0" marL="171450" rtl="0" algn="l">
              <a:lnSpc>
                <a:spcPct val="100000"/>
              </a:lnSpc>
              <a:spcBef>
                <a:spcPts val="0"/>
              </a:spcBef>
              <a:spcAft>
                <a:spcPts val="0"/>
              </a:spcAft>
              <a:buClr>
                <a:schemeClr val="dk1"/>
              </a:buClr>
              <a:buSzPts val="1200"/>
              <a:buFont typeface="Arial"/>
              <a:buChar char="•"/>
            </a:pPr>
            <a:r>
              <a:rPr b="0" lang="fr"/>
              <a:t>Based on the previous slides and discussion it is clear that</a:t>
            </a:r>
            <a:r>
              <a:rPr b="1" lang="fr"/>
              <a:t> </a:t>
            </a:r>
            <a:r>
              <a:rPr lang="fr"/>
              <a:t>hand hygiene is a behavior that is influenced by many factors.</a:t>
            </a:r>
            <a:endParaRPr/>
          </a:p>
          <a:p>
            <a:pPr indent="-171450" lvl="0" marL="171450" marR="0" rtl="0" algn="l">
              <a:lnSpc>
                <a:spcPct val="100000"/>
              </a:lnSpc>
              <a:spcBef>
                <a:spcPts val="0"/>
              </a:spcBef>
              <a:spcAft>
                <a:spcPts val="0"/>
              </a:spcAft>
              <a:buClr>
                <a:schemeClr val="dk1"/>
              </a:buClr>
              <a:buSzPts val="1200"/>
              <a:buFont typeface="Arial"/>
              <a:buChar char="•"/>
            </a:pPr>
            <a:r>
              <a:rPr b="1" lang="fr"/>
              <a:t>WASH </a:t>
            </a:r>
            <a:r>
              <a:rPr lang="fr"/>
              <a:t>plays an important role in </a:t>
            </a:r>
            <a:r>
              <a:rPr b="1" lang="fr"/>
              <a:t>enabling and supporting </a:t>
            </a:r>
            <a:r>
              <a:rPr lang="fr"/>
              <a:t>hand hygiene. </a:t>
            </a:r>
            <a:r>
              <a:rPr b="0" lang="fr"/>
              <a:t>WASH helps to build the right infrastructure and a clean safe environment that supports hand hygiene.</a:t>
            </a:r>
            <a:endParaRPr b="0"/>
          </a:p>
          <a:p>
            <a:pPr indent="-171450" lvl="0" marL="171450" rtl="0" algn="l">
              <a:lnSpc>
                <a:spcPct val="100000"/>
              </a:lnSpc>
              <a:spcBef>
                <a:spcPts val="0"/>
              </a:spcBef>
              <a:spcAft>
                <a:spcPts val="0"/>
              </a:spcAft>
              <a:buClr>
                <a:schemeClr val="dk1"/>
              </a:buClr>
              <a:buSzPts val="1200"/>
              <a:buFont typeface="Arial"/>
              <a:buChar char="•"/>
            </a:pPr>
            <a:r>
              <a:rPr b="0" lang="fr"/>
              <a:t>The multimodal strategy canalso be summarised in these five simple phrases, as mentioned in the video (if played):</a:t>
            </a:r>
            <a:endParaRPr/>
          </a:p>
          <a:p>
            <a:pPr indent="-171450" lvl="1" marL="628650" rtl="0" algn="l">
              <a:lnSpc>
                <a:spcPct val="100000"/>
              </a:lnSpc>
              <a:spcBef>
                <a:spcPts val="0"/>
              </a:spcBef>
              <a:spcAft>
                <a:spcPts val="0"/>
              </a:spcAft>
              <a:buClr>
                <a:schemeClr val="dk1"/>
              </a:buClr>
              <a:buSzPts val="1200"/>
              <a:buFont typeface="Arial"/>
              <a:buChar char="•"/>
            </a:pPr>
            <a:r>
              <a:rPr b="1" lang="fr"/>
              <a:t>Build it, Teach it, Check it, Sell it &amp; Live it.</a:t>
            </a:r>
            <a:endParaRPr/>
          </a:p>
          <a:p>
            <a:pPr indent="0" lvl="0" marL="0" rtl="0" algn="l">
              <a:lnSpc>
                <a:spcPct val="100000"/>
              </a:lnSpc>
              <a:spcBef>
                <a:spcPts val="0"/>
              </a:spcBef>
              <a:spcAft>
                <a:spcPts val="0"/>
              </a:spcAft>
              <a:buSzPts val="1400"/>
              <a:buNone/>
            </a:pPr>
            <a:r>
              <a:t/>
            </a:r>
            <a:endParaRPr/>
          </a:p>
        </p:txBody>
      </p:sp>
      <p:sp>
        <p:nvSpPr>
          <p:cNvPr id="386" name="Google Shape;38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
              <a:t>READ THE SLIDE, REFER STUDENTS TO THE HANDOUT EXERCISE AND READ OUT THE INSTRUCTION FROM IT TO BE SURE EVERYONE IS CLEAR ON WHAT TO DO</a:t>
            </a:r>
            <a:endParaRPr/>
          </a:p>
        </p:txBody>
      </p:sp>
      <p:sp>
        <p:nvSpPr>
          <p:cNvPr id="407" name="Google Shape;40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fr">
                <a:latin typeface="Arial"/>
                <a:ea typeface="Arial"/>
                <a:cs typeface="Arial"/>
                <a:sym typeface="Arial"/>
              </a:rPr>
              <a:t>SAY:</a:t>
            </a:r>
            <a:endParaRPr/>
          </a:p>
          <a:p>
            <a:pPr indent="-171450" lvl="0" marL="171450" marR="0" rtl="0" algn="l">
              <a:lnSpc>
                <a:spcPct val="100000"/>
              </a:lnSpc>
              <a:spcBef>
                <a:spcPts val="0"/>
              </a:spcBef>
              <a:spcAft>
                <a:spcPts val="0"/>
              </a:spcAft>
              <a:buClr>
                <a:schemeClr val="dk1"/>
              </a:buClr>
              <a:buSzPts val="1200"/>
              <a:buFont typeface="Arial"/>
              <a:buChar char="•"/>
            </a:pPr>
            <a:r>
              <a:rPr b="0" lang="fr">
                <a:latin typeface="Arial"/>
                <a:ea typeface="Arial"/>
                <a:cs typeface="Arial"/>
                <a:sym typeface="Arial"/>
              </a:rPr>
              <a:t>Please read out the findings of your group discussion so that everyone can hear.</a:t>
            </a:r>
            <a:endParaRPr/>
          </a:p>
          <a:p>
            <a:pPr indent="0" lvl="0" marL="0" marR="0" rtl="0" algn="l">
              <a:lnSpc>
                <a:spcPct val="100000"/>
              </a:lnSpc>
              <a:spcBef>
                <a:spcPts val="0"/>
              </a:spcBef>
              <a:spcAft>
                <a:spcPts val="0"/>
              </a:spcAft>
              <a:buClr>
                <a:schemeClr val="dk1"/>
              </a:buClr>
              <a:buSzPts val="1200"/>
              <a:buFont typeface="Arial"/>
              <a:buNone/>
            </a:pPr>
            <a:r>
              <a:rPr b="1" lang="fr">
                <a:latin typeface="Arial"/>
                <a:ea typeface="Arial"/>
                <a:cs typeface="Arial"/>
                <a:sym typeface="Arial"/>
              </a:rPr>
              <a:t>NOTES FOR TRAINER:</a:t>
            </a:r>
            <a:endParaRPr b="1">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1" lang="fr">
                <a:latin typeface="Arial"/>
                <a:ea typeface="Arial"/>
                <a:cs typeface="Arial"/>
                <a:sym typeface="Arial"/>
              </a:rPr>
              <a:t>Prompts to use if needed, especially if the feedback is limited</a:t>
            </a:r>
            <a:endParaRPr/>
          </a:p>
          <a:p>
            <a:pPr indent="-171450" lvl="0" marL="171450" marR="0" rtl="0" algn="l">
              <a:lnSpc>
                <a:spcPct val="100000"/>
              </a:lnSpc>
              <a:spcBef>
                <a:spcPts val="0"/>
              </a:spcBef>
              <a:spcAft>
                <a:spcPts val="0"/>
              </a:spcAft>
              <a:buClr>
                <a:schemeClr val="dk1"/>
              </a:buClr>
              <a:buSzPts val="1200"/>
              <a:buFont typeface="Arial"/>
              <a:buChar char="•"/>
            </a:pPr>
            <a:r>
              <a:rPr lang="fr">
                <a:latin typeface="Arial"/>
                <a:ea typeface="Arial"/>
                <a:cs typeface="Arial"/>
                <a:sym typeface="Arial"/>
              </a:rPr>
              <a:t>What does this exercise tell us about training? About monitoring/auditing? About promoting hand hygiene (posters), about hand hygiene infrastructures? About the culture? What does this tell us about there being ‘no one single magic bullet to change hand hygiene behaviour??</a:t>
            </a:r>
            <a:endParaRPr>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1" lang="fr" u="sng">
                <a:latin typeface="Arial"/>
                <a:ea typeface="Arial"/>
                <a:cs typeface="Arial"/>
                <a:sym typeface="Arial"/>
              </a:rPr>
              <a:t>When considering gaps in the current approach, here are some ideas to discuss:</a:t>
            </a:r>
            <a:endParaRPr/>
          </a:p>
          <a:p>
            <a:pPr indent="-171450" lvl="0" marL="171450" marR="0" rtl="0" algn="l">
              <a:lnSpc>
                <a:spcPct val="100000"/>
              </a:lnSpc>
              <a:spcBef>
                <a:spcPts val="0"/>
              </a:spcBef>
              <a:spcAft>
                <a:spcPts val="0"/>
              </a:spcAft>
              <a:buClr>
                <a:schemeClr val="dk1"/>
              </a:buClr>
              <a:buSzPts val="1200"/>
              <a:buFont typeface="Arial"/>
              <a:buChar char="•"/>
            </a:pPr>
            <a:r>
              <a:rPr lang="fr">
                <a:latin typeface="Arial"/>
                <a:ea typeface="Arial"/>
                <a:cs typeface="Arial"/>
                <a:sym typeface="Arial"/>
              </a:rPr>
              <a:t>In this facility, staff are currently being trained which is positive, but how frequent is this? </a:t>
            </a:r>
            <a:endParaRPr/>
          </a:p>
          <a:p>
            <a:pPr indent="-171450" lvl="0" marL="171450" marR="0" rtl="0" algn="l">
              <a:lnSpc>
                <a:spcPct val="100000"/>
              </a:lnSpc>
              <a:spcBef>
                <a:spcPts val="0"/>
              </a:spcBef>
              <a:spcAft>
                <a:spcPts val="0"/>
              </a:spcAft>
              <a:buClr>
                <a:schemeClr val="dk1"/>
              </a:buClr>
              <a:buSzPts val="1200"/>
              <a:buFont typeface="Arial"/>
              <a:buChar char="•"/>
            </a:pPr>
            <a:r>
              <a:rPr lang="fr">
                <a:latin typeface="Arial"/>
                <a:ea typeface="Arial"/>
                <a:cs typeface="Arial"/>
                <a:sym typeface="Arial"/>
              </a:rPr>
              <a:t>What is included in the training? Training must be provided on the </a:t>
            </a:r>
            <a:r>
              <a:rPr b="1" lang="fr">
                <a:latin typeface="Arial"/>
                <a:ea typeface="Arial"/>
                <a:cs typeface="Arial"/>
                <a:sym typeface="Arial"/>
              </a:rPr>
              <a:t>why and the when </a:t>
            </a:r>
            <a:r>
              <a:rPr lang="fr">
                <a:latin typeface="Arial"/>
                <a:ea typeface="Arial"/>
                <a:cs typeface="Arial"/>
                <a:sym typeface="Arial"/>
              </a:rPr>
              <a:t>and not just the how. </a:t>
            </a:r>
            <a:endParaRPr/>
          </a:p>
          <a:p>
            <a:pPr indent="-171450" lvl="0" marL="171450" marR="0" rtl="0" algn="l">
              <a:lnSpc>
                <a:spcPct val="100000"/>
              </a:lnSpc>
              <a:spcBef>
                <a:spcPts val="0"/>
              </a:spcBef>
              <a:spcAft>
                <a:spcPts val="0"/>
              </a:spcAft>
              <a:buClr>
                <a:schemeClr val="dk1"/>
              </a:buClr>
              <a:buSzPts val="1200"/>
              <a:buFont typeface="Arial"/>
              <a:buChar char="•"/>
            </a:pPr>
            <a:r>
              <a:rPr lang="fr">
                <a:latin typeface="Arial"/>
                <a:ea typeface="Arial"/>
                <a:cs typeface="Arial"/>
                <a:sym typeface="Arial"/>
              </a:rPr>
              <a:t>Likewise, use of posters in the workplace to remind staff about hand hygiene is a good thing but it is useful to consider posters that promote and reinforce the </a:t>
            </a:r>
            <a:r>
              <a:rPr b="1" lang="fr">
                <a:latin typeface="Arial"/>
                <a:ea typeface="Arial"/>
                <a:cs typeface="Arial"/>
                <a:sym typeface="Arial"/>
              </a:rPr>
              <a:t>when</a:t>
            </a:r>
            <a:r>
              <a:rPr lang="fr">
                <a:latin typeface="Arial"/>
                <a:ea typeface="Arial"/>
                <a:cs typeface="Arial"/>
                <a:sym typeface="Arial"/>
              </a:rPr>
              <a:t>, i.e. </a:t>
            </a:r>
            <a:r>
              <a:rPr b="1" lang="fr">
                <a:latin typeface="Arial"/>
                <a:ea typeface="Arial"/>
                <a:cs typeface="Arial"/>
                <a:sym typeface="Arial"/>
              </a:rPr>
              <a:t>the moments </a:t>
            </a:r>
            <a:r>
              <a:rPr lang="fr">
                <a:latin typeface="Arial"/>
                <a:ea typeface="Arial"/>
                <a:cs typeface="Arial"/>
                <a:sym typeface="Arial"/>
              </a:rPr>
              <a:t>when hand hygiene should occur. Are posters attractive to the audience? Are they changed regularly? </a:t>
            </a:r>
            <a:endParaRPr/>
          </a:p>
          <a:p>
            <a:pPr indent="-171450" lvl="0" marL="171450" marR="0" rtl="0" algn="l">
              <a:lnSpc>
                <a:spcPct val="100000"/>
              </a:lnSpc>
              <a:spcBef>
                <a:spcPts val="0"/>
              </a:spcBef>
              <a:spcAft>
                <a:spcPts val="0"/>
              </a:spcAft>
              <a:buClr>
                <a:schemeClr val="dk1"/>
              </a:buClr>
              <a:buSzPts val="1200"/>
              <a:buFont typeface="Arial"/>
              <a:buChar char="•"/>
            </a:pPr>
            <a:r>
              <a:rPr lang="fr">
                <a:latin typeface="Arial"/>
                <a:ea typeface="Arial"/>
                <a:cs typeface="Arial"/>
                <a:sym typeface="Arial"/>
              </a:rPr>
              <a:t>Audits (checks) are taking place but the senior managers do not seem to be interested in being involved, including not interested in the results.</a:t>
            </a:r>
            <a:endParaRPr/>
          </a:p>
          <a:p>
            <a:pPr indent="-171450" lvl="0" marL="171450" marR="0" rtl="0" algn="l">
              <a:lnSpc>
                <a:spcPct val="100000"/>
              </a:lnSpc>
              <a:spcBef>
                <a:spcPts val="0"/>
              </a:spcBef>
              <a:spcAft>
                <a:spcPts val="0"/>
              </a:spcAft>
              <a:buClr>
                <a:schemeClr val="dk1"/>
              </a:buClr>
              <a:buSzPts val="1200"/>
              <a:buFont typeface="Arial"/>
              <a:buChar char="•"/>
            </a:pPr>
            <a:r>
              <a:rPr lang="fr">
                <a:latin typeface="Arial"/>
                <a:ea typeface="Arial"/>
                <a:cs typeface="Arial"/>
                <a:sym typeface="Arial"/>
              </a:rPr>
              <a:t>This is indicative of a wider challenge here – </a:t>
            </a:r>
            <a:r>
              <a:rPr b="1" lang="fr">
                <a:latin typeface="Arial"/>
                <a:ea typeface="Arial"/>
                <a:cs typeface="Arial"/>
                <a:sym typeface="Arial"/>
              </a:rPr>
              <a:t>the culture </a:t>
            </a:r>
            <a:r>
              <a:rPr lang="fr">
                <a:latin typeface="Arial"/>
                <a:ea typeface="Arial"/>
                <a:cs typeface="Arial"/>
                <a:sym typeface="Arial"/>
              </a:rPr>
              <a:t>of the clinic does not seem to value hand hygiene. We will come back to this later in the session. </a:t>
            </a:r>
            <a:endParaRPr/>
          </a:p>
          <a:p>
            <a:pPr indent="-171450" lvl="0" marL="171450" marR="0" rtl="0" algn="l">
              <a:lnSpc>
                <a:spcPct val="100000"/>
              </a:lnSpc>
              <a:spcBef>
                <a:spcPts val="0"/>
              </a:spcBef>
              <a:spcAft>
                <a:spcPts val="0"/>
              </a:spcAft>
              <a:buClr>
                <a:schemeClr val="dk1"/>
              </a:buClr>
              <a:buSzPts val="1200"/>
              <a:buFont typeface="Arial"/>
              <a:buChar char="•"/>
            </a:pPr>
            <a:r>
              <a:rPr lang="fr">
                <a:latin typeface="Arial"/>
                <a:ea typeface="Arial"/>
                <a:cs typeface="Arial"/>
                <a:sym typeface="Arial"/>
              </a:rPr>
              <a:t>Lastly, have questions been asked about the availability of </a:t>
            </a:r>
            <a:r>
              <a:rPr b="1" lang="fr">
                <a:latin typeface="Arial"/>
                <a:ea typeface="Arial"/>
                <a:cs typeface="Arial"/>
                <a:sym typeface="Arial"/>
              </a:rPr>
              <a:t>’infrastructure/resources</a:t>
            </a:r>
            <a:r>
              <a:rPr lang="fr">
                <a:latin typeface="Arial"/>
                <a:ea typeface="Arial"/>
                <a:cs typeface="Arial"/>
                <a:sym typeface="Arial"/>
              </a:rPr>
              <a:t>’ to support hand hygiene in the </a:t>
            </a:r>
            <a:r>
              <a:rPr b="1" lang="fr">
                <a:latin typeface="Arial"/>
                <a:ea typeface="Arial"/>
                <a:cs typeface="Arial"/>
                <a:sym typeface="Arial"/>
              </a:rPr>
              <a:t>right places </a:t>
            </a:r>
            <a:r>
              <a:rPr lang="fr">
                <a:latin typeface="Arial"/>
                <a:ea typeface="Arial"/>
                <a:cs typeface="Arial"/>
                <a:sym typeface="Arial"/>
              </a:rPr>
              <a:t>at the </a:t>
            </a:r>
            <a:r>
              <a:rPr b="1" lang="fr">
                <a:latin typeface="Arial"/>
                <a:ea typeface="Arial"/>
                <a:cs typeface="Arial"/>
                <a:sym typeface="Arial"/>
              </a:rPr>
              <a:t>right time </a:t>
            </a:r>
            <a:r>
              <a:rPr lang="fr">
                <a:latin typeface="Arial"/>
                <a:ea typeface="Arial"/>
                <a:cs typeface="Arial"/>
                <a:sym typeface="Arial"/>
              </a:rPr>
              <a:t>(alcohol handrub, soap, water, clean towels)? </a:t>
            </a:r>
            <a:endParaRPr/>
          </a:p>
          <a:p>
            <a:pPr indent="-171450" lvl="0" marL="171450" marR="0" rtl="0" algn="l">
              <a:lnSpc>
                <a:spcPct val="100000"/>
              </a:lnSpc>
              <a:spcBef>
                <a:spcPts val="0"/>
              </a:spcBef>
              <a:spcAft>
                <a:spcPts val="0"/>
              </a:spcAft>
              <a:buClr>
                <a:schemeClr val="dk1"/>
              </a:buClr>
              <a:buSzPts val="1200"/>
              <a:buFont typeface="Arial"/>
              <a:buChar char="•"/>
            </a:pPr>
            <a:r>
              <a:rPr lang="fr">
                <a:latin typeface="Arial"/>
                <a:ea typeface="Arial"/>
                <a:cs typeface="Arial"/>
                <a:sym typeface="Arial"/>
              </a:rPr>
              <a:t>If people are trained to clean their hands at the point of care but there is no way to do this, the overall health system is not supportive of hand hygiene and may not be dedicating budget to this! This has an impact on the staff but also the fears of patients and potential infection risks.</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33" name="Google Shape;43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sz="1200">
                <a:latin typeface="Arial"/>
                <a:ea typeface="Arial"/>
                <a:cs typeface="Arial"/>
                <a:sym typeface="Arial"/>
              </a:rPr>
              <a:t>FIRST SAY (THEN READ THE SLIDE)</a:t>
            </a:r>
            <a:endParaRPr/>
          </a:p>
          <a:p>
            <a:pPr indent="-171450" lvl="0" marL="171450" rtl="0" algn="l">
              <a:lnSpc>
                <a:spcPct val="100000"/>
              </a:lnSpc>
              <a:spcBef>
                <a:spcPts val="0"/>
              </a:spcBef>
              <a:spcAft>
                <a:spcPts val="0"/>
              </a:spcAft>
              <a:buClr>
                <a:schemeClr val="dk1"/>
              </a:buClr>
              <a:buSzPts val="1200"/>
              <a:buFont typeface="Arial"/>
              <a:buChar char="•"/>
            </a:pPr>
            <a:r>
              <a:rPr b="0" lang="fr" sz="1200">
                <a:latin typeface="Arial"/>
                <a:ea typeface="Arial"/>
                <a:cs typeface="Arial"/>
                <a:sym typeface="Arial"/>
              </a:rPr>
              <a:t>We will now focus on learning in more detail what each element of the multimodal improvement strategy means in practice and how it fits with WASH</a:t>
            </a:r>
            <a:endParaRPr/>
          </a:p>
          <a:p>
            <a:pPr indent="-171450" lvl="0" marL="171450" rtl="0" algn="l">
              <a:lnSpc>
                <a:spcPct val="100000"/>
              </a:lnSpc>
              <a:spcBef>
                <a:spcPts val="0"/>
              </a:spcBef>
              <a:spcAft>
                <a:spcPts val="0"/>
              </a:spcAft>
              <a:buClr>
                <a:schemeClr val="dk1"/>
              </a:buClr>
              <a:buSzPts val="1200"/>
              <a:buFont typeface="Arial"/>
              <a:buChar char="•"/>
            </a:pPr>
            <a:r>
              <a:rPr lang="fr"/>
              <a:t>We will drill down into each of the five elements of the multimodal strategy - there is no particular order to follow for each of the 5 elements, it depends on as assessment of the local situation and what is needed.</a:t>
            </a:r>
            <a:endParaRPr/>
          </a:p>
          <a:p>
            <a:pPr indent="-171450" lvl="0" marL="171450" rtl="0" algn="l">
              <a:lnSpc>
                <a:spcPct val="100000"/>
              </a:lnSpc>
              <a:spcBef>
                <a:spcPts val="0"/>
              </a:spcBef>
              <a:spcAft>
                <a:spcPts val="0"/>
              </a:spcAft>
              <a:buClr>
                <a:schemeClr val="dk1"/>
              </a:buClr>
              <a:buSzPts val="1200"/>
              <a:buFont typeface="Arial"/>
              <a:buChar char="•"/>
            </a:pPr>
            <a:r>
              <a:rPr lang="fr"/>
              <a:t>This slide explains how system change relates to WASH FIT.</a:t>
            </a:r>
            <a:endParaRPr/>
          </a:p>
          <a:p>
            <a:pPr indent="-171450" lvl="0" marL="171450" rtl="0" algn="l">
              <a:lnSpc>
                <a:spcPct val="100000"/>
              </a:lnSpc>
              <a:spcBef>
                <a:spcPts val="0"/>
              </a:spcBef>
              <a:spcAft>
                <a:spcPts val="0"/>
              </a:spcAft>
              <a:buClr>
                <a:schemeClr val="dk1"/>
              </a:buClr>
              <a:buSzPts val="1200"/>
              <a:buFont typeface="Arial"/>
              <a:buChar char="•"/>
            </a:pPr>
            <a:r>
              <a:rPr lang="fr"/>
              <a:t>These WASH FIT indicators focus on building the right infrastructure for hand hygiene which will support your improvement strategy alongside other actions. </a:t>
            </a:r>
            <a:endParaRPr/>
          </a:p>
          <a:p>
            <a:pPr indent="-171450" lvl="0" marL="171450" rtl="0" algn="l">
              <a:lnSpc>
                <a:spcPct val="100000"/>
              </a:lnSpc>
              <a:spcBef>
                <a:spcPts val="0"/>
              </a:spcBef>
              <a:spcAft>
                <a:spcPts val="0"/>
              </a:spcAft>
              <a:buClr>
                <a:schemeClr val="dk1"/>
              </a:buClr>
              <a:buSzPts val="1200"/>
              <a:buFont typeface="Arial"/>
              <a:buChar char="•"/>
            </a:pPr>
            <a:r>
              <a:rPr lang="fr"/>
              <a:t>Examples of how hand hygiene stations have been established where needed are available and you can read more in the WHO/UNICEF practical steps document and on the washinhcf.org web platform. </a:t>
            </a:r>
            <a:endParaRPr/>
          </a:p>
          <a:p>
            <a:pPr indent="-171450" lvl="0" marL="171450" rtl="0" algn="l">
              <a:lnSpc>
                <a:spcPct val="100000"/>
              </a:lnSpc>
              <a:spcBef>
                <a:spcPts val="0"/>
              </a:spcBef>
              <a:spcAft>
                <a:spcPts val="0"/>
              </a:spcAft>
              <a:buClr>
                <a:schemeClr val="dk1"/>
              </a:buClr>
              <a:buSzPts val="1200"/>
              <a:buFont typeface="Arial"/>
              <a:buChar char="•"/>
            </a:pPr>
            <a:r>
              <a:rPr lang="fr"/>
              <a:t>But remember, to truly influence patient and health worker safety, the infrastructure and resources must be reliably available at the point of care.</a:t>
            </a:r>
            <a:endParaRPr/>
          </a:p>
          <a:p>
            <a:pPr indent="0" lvl="0" marL="0" rtl="0" algn="l">
              <a:lnSpc>
                <a:spcPct val="100000"/>
              </a:lnSpc>
              <a:spcBef>
                <a:spcPts val="0"/>
              </a:spcBef>
              <a:spcAft>
                <a:spcPts val="0"/>
              </a:spcAft>
              <a:buSzPts val="1400"/>
              <a:buNone/>
            </a:pPr>
            <a:r>
              <a:t/>
            </a:r>
            <a:endParaRPr/>
          </a:p>
        </p:txBody>
      </p:sp>
      <p:sp>
        <p:nvSpPr>
          <p:cNvPr id="454" name="Google Shape;45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lang="fr"/>
              <a:t>Introduce yourself if you have not already, and make sure you insert the date and location to the slide before you start</a:t>
            </a:r>
            <a:endParaRPr/>
          </a:p>
          <a:p>
            <a:pPr indent="0" lvl="0" marL="0" rtl="0" algn="l">
              <a:lnSpc>
                <a:spcPct val="100000"/>
              </a:lnSpc>
              <a:spcBef>
                <a:spcPts val="0"/>
              </a:spcBef>
              <a:spcAft>
                <a:spcPts val="0"/>
              </a:spcAft>
              <a:buSzPts val="1400"/>
              <a:buNone/>
            </a:pPr>
            <a:r>
              <a:t/>
            </a:r>
            <a:endParaRPr/>
          </a:p>
        </p:txBody>
      </p:sp>
      <p:sp>
        <p:nvSpPr>
          <p:cNvPr id="136" name="Google Shape;13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b="1" lang="fr"/>
              <a:t>READ SLIDE</a:t>
            </a:r>
            <a:endParaRPr/>
          </a:p>
          <a:p>
            <a:pPr indent="0" lvl="0" marL="0" rtl="0" algn="l">
              <a:lnSpc>
                <a:spcPct val="100000"/>
              </a:lnSpc>
              <a:spcBef>
                <a:spcPts val="0"/>
              </a:spcBef>
              <a:spcAft>
                <a:spcPts val="0"/>
              </a:spcAft>
              <a:buClr>
                <a:schemeClr val="dk1"/>
              </a:buClr>
              <a:buSzPts val="1200"/>
              <a:buFont typeface="Arial"/>
              <a:buNone/>
            </a:pPr>
            <a:r>
              <a:rPr b="1" lang="fr"/>
              <a:t>SAY:</a:t>
            </a:r>
            <a:endParaRPr/>
          </a:p>
          <a:p>
            <a:pPr indent="-171450" lvl="0" marL="171450" rtl="0" algn="l">
              <a:lnSpc>
                <a:spcPct val="100000"/>
              </a:lnSpc>
              <a:spcBef>
                <a:spcPts val="0"/>
              </a:spcBef>
              <a:spcAft>
                <a:spcPts val="0"/>
              </a:spcAft>
              <a:buClr>
                <a:schemeClr val="dk1"/>
              </a:buClr>
              <a:buSzPts val="1200"/>
              <a:buFont typeface="Arial"/>
              <a:buChar char="•"/>
            </a:pPr>
            <a:r>
              <a:rPr lang="fr"/>
              <a:t>These questions are key for understanding the importance of “Build It” or system change (the terms are interchangeable, which ever works to help people understand).</a:t>
            </a:r>
            <a:endParaRPr/>
          </a:p>
          <a:p>
            <a:pPr indent="-171450" lvl="0" marL="171450" rtl="0" algn="l">
              <a:lnSpc>
                <a:spcPct val="100000"/>
              </a:lnSpc>
              <a:spcBef>
                <a:spcPts val="0"/>
              </a:spcBef>
              <a:spcAft>
                <a:spcPts val="0"/>
              </a:spcAft>
              <a:buClr>
                <a:schemeClr val="dk1"/>
              </a:buClr>
              <a:buSzPts val="1200"/>
              <a:buFont typeface="Arial"/>
              <a:buChar char="•"/>
            </a:pPr>
            <a:r>
              <a:rPr lang="fr"/>
              <a:t>Reflect for a moment, thinking about these questions and the relevence to your setting.</a:t>
            </a:r>
            <a:endParaRPr/>
          </a:p>
          <a:p>
            <a:pPr indent="-171450" lvl="0" marL="171450" rtl="0" algn="l">
              <a:lnSpc>
                <a:spcPct val="100000"/>
              </a:lnSpc>
              <a:spcBef>
                <a:spcPts val="0"/>
              </a:spcBef>
              <a:spcAft>
                <a:spcPts val="0"/>
              </a:spcAft>
              <a:buClr>
                <a:schemeClr val="dk1"/>
              </a:buClr>
              <a:buSzPts val="1200"/>
              <a:buFont typeface="Arial"/>
              <a:buChar char="•"/>
            </a:pPr>
            <a:r>
              <a:rPr lang="fr"/>
              <a:t>From a WASH perspective, system change improvement may be critical as action may not be possible without the right infrastrucutre and resources.</a:t>
            </a:r>
            <a:endParaRPr/>
          </a:p>
          <a:p>
            <a:pPr indent="-171450" lvl="0" marL="171450" rtl="0" algn="l">
              <a:lnSpc>
                <a:spcPct val="100000"/>
              </a:lnSpc>
              <a:spcBef>
                <a:spcPts val="0"/>
              </a:spcBef>
              <a:spcAft>
                <a:spcPts val="0"/>
              </a:spcAft>
              <a:buClr>
                <a:schemeClr val="dk1"/>
              </a:buClr>
              <a:buSzPts val="1200"/>
              <a:buFont typeface="Arial"/>
              <a:buChar char="•"/>
            </a:pPr>
            <a:r>
              <a:rPr lang="fr"/>
              <a:t>However, even where there are challenges in infrastructure – all of the other elements of the multimodal improvement strategy should still be considered to help understand everything needed for improvement.</a:t>
            </a:r>
            <a:endParaRPr/>
          </a:p>
          <a:p>
            <a:pPr indent="0" lvl="0" marL="0" rtl="0" algn="l">
              <a:lnSpc>
                <a:spcPct val="100000"/>
              </a:lnSpc>
              <a:spcBef>
                <a:spcPts val="0"/>
              </a:spcBef>
              <a:spcAft>
                <a:spcPts val="0"/>
              </a:spcAft>
              <a:buClr>
                <a:schemeClr val="dk1"/>
              </a:buClr>
              <a:buSzPts val="1200"/>
              <a:buFont typeface="Arial"/>
              <a:buNone/>
            </a:pPr>
            <a:r>
              <a:rPr b="1" lang="fr" u="none"/>
              <a:t>NOTE FOR TRAINER:</a:t>
            </a:r>
            <a:endParaRPr/>
          </a:p>
          <a:p>
            <a:pPr indent="-171450" lvl="0" marL="171450" rtl="0" algn="l">
              <a:lnSpc>
                <a:spcPct val="100000"/>
              </a:lnSpc>
              <a:spcBef>
                <a:spcPts val="0"/>
              </a:spcBef>
              <a:spcAft>
                <a:spcPts val="0"/>
              </a:spcAft>
              <a:buClr>
                <a:schemeClr val="dk1"/>
              </a:buClr>
              <a:buSzPts val="1200"/>
              <a:buFont typeface="Arial"/>
              <a:buChar char="•"/>
            </a:pPr>
            <a:r>
              <a:rPr lang="fr"/>
              <a:t>if participants are more interested in climate issues that affect water remember this is covered in the module on water.</a:t>
            </a:r>
            <a:endParaRPr/>
          </a:p>
          <a:p>
            <a:pPr indent="0" lvl="0" marL="0" rtl="0" algn="l">
              <a:lnSpc>
                <a:spcPct val="100000"/>
              </a:lnSpc>
              <a:spcBef>
                <a:spcPts val="0"/>
              </a:spcBef>
              <a:spcAft>
                <a:spcPts val="0"/>
              </a:spcAft>
              <a:buSzPts val="1400"/>
              <a:buNone/>
            </a:pPr>
            <a:r>
              <a:t/>
            </a:r>
            <a:endParaRPr/>
          </a:p>
        </p:txBody>
      </p:sp>
      <p:sp>
        <p:nvSpPr>
          <p:cNvPr id="475" name="Google Shape;47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fr"/>
              <a:t>READ SLIDE</a:t>
            </a:r>
            <a:endParaRPr/>
          </a:p>
          <a:p>
            <a:pPr indent="0" lvl="0" marL="0" rtl="0" algn="l">
              <a:lnSpc>
                <a:spcPct val="100000"/>
              </a:lnSpc>
              <a:spcBef>
                <a:spcPts val="0"/>
              </a:spcBef>
              <a:spcAft>
                <a:spcPts val="0"/>
              </a:spcAft>
              <a:buSzPts val="1400"/>
              <a:buNone/>
            </a:pPr>
            <a:r>
              <a:t/>
            </a:r>
            <a:endParaRPr/>
          </a:p>
        </p:txBody>
      </p:sp>
      <p:sp>
        <p:nvSpPr>
          <p:cNvPr id="488" name="Google Shape;48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fr"/>
              <a:t>READ SLIDE</a:t>
            </a:r>
            <a:endParaRPr/>
          </a:p>
          <a:p>
            <a:pPr indent="0" lvl="0" marL="0" marR="0" rtl="0" algn="l">
              <a:lnSpc>
                <a:spcPct val="100000"/>
              </a:lnSpc>
              <a:spcBef>
                <a:spcPts val="0"/>
              </a:spcBef>
              <a:spcAft>
                <a:spcPts val="0"/>
              </a:spcAft>
              <a:buClr>
                <a:schemeClr val="dk1"/>
              </a:buClr>
              <a:buSzPts val="1200"/>
              <a:buFont typeface="Arial"/>
              <a:buNone/>
            </a:pPr>
            <a:r>
              <a:rPr b="1" lang="fr"/>
              <a:t>SAY:</a:t>
            </a:r>
            <a:endParaRPr/>
          </a:p>
          <a:p>
            <a:pPr indent="-171450" lvl="0" marL="171450" rtl="0" algn="l">
              <a:lnSpc>
                <a:spcPct val="100000"/>
              </a:lnSpc>
              <a:spcBef>
                <a:spcPts val="0"/>
              </a:spcBef>
              <a:spcAft>
                <a:spcPts val="0"/>
              </a:spcAft>
              <a:buClr>
                <a:schemeClr val="dk1"/>
              </a:buClr>
              <a:buSzPts val="1200"/>
              <a:buFont typeface="Arial"/>
              <a:buChar char="•"/>
            </a:pPr>
            <a:r>
              <a:rPr lang="fr"/>
              <a:t>The key message is that when we think about training and education for hand hygiene improvement we should address the training materials, the human and other resources for delivering training and the focus of the training.</a:t>
            </a:r>
            <a:endParaRPr/>
          </a:p>
          <a:p>
            <a:pPr indent="-171450" lvl="0" marL="171450" rtl="0" algn="l">
              <a:lnSpc>
                <a:spcPct val="100000"/>
              </a:lnSpc>
              <a:spcBef>
                <a:spcPts val="0"/>
              </a:spcBef>
              <a:spcAft>
                <a:spcPts val="0"/>
              </a:spcAft>
              <a:buClr>
                <a:schemeClr val="dk1"/>
              </a:buClr>
              <a:buSzPts val="1200"/>
              <a:buFont typeface="Arial"/>
              <a:buChar char="•"/>
            </a:pPr>
            <a:r>
              <a:rPr lang="fr"/>
              <a:t>An important clarification is when hands should be washed with soap and water and when alcohol based handrub can be used. WHO recommendations state that hands can safely be cleaned by alcohol handrub at any time except when they are visibly soiled when they should be washed with soap and water and dried.</a:t>
            </a:r>
            <a:endParaRPr/>
          </a:p>
        </p:txBody>
      </p:sp>
      <p:sp>
        <p:nvSpPr>
          <p:cNvPr id="505" name="Google Shape;50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fr" sz="1200">
                <a:latin typeface="Arial"/>
                <a:ea typeface="Arial"/>
                <a:cs typeface="Arial"/>
                <a:sym typeface="Arial"/>
              </a:rPr>
              <a:t>READ SLIDE</a:t>
            </a:r>
            <a:endParaRPr/>
          </a:p>
          <a:p>
            <a:pPr indent="0" lvl="0" marL="0" marR="0" rtl="0" algn="l">
              <a:lnSpc>
                <a:spcPct val="100000"/>
              </a:lnSpc>
              <a:spcBef>
                <a:spcPts val="0"/>
              </a:spcBef>
              <a:spcAft>
                <a:spcPts val="0"/>
              </a:spcAft>
              <a:buClr>
                <a:schemeClr val="dk1"/>
              </a:buClr>
              <a:buSzPts val="1200"/>
              <a:buFont typeface="Arial"/>
              <a:buNone/>
            </a:pPr>
            <a:r>
              <a:rPr b="1" lang="fr" sz="1200">
                <a:latin typeface="Arial"/>
                <a:ea typeface="Arial"/>
                <a:cs typeface="Arial"/>
                <a:sym typeface="Arial"/>
              </a:rPr>
              <a:t>SAY:</a:t>
            </a:r>
            <a:endParaRPr/>
          </a:p>
          <a:p>
            <a:pPr indent="-171450" lvl="0" marL="171450" marR="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Shout out some of the challenges you can think of (take just a few moments</a:t>
            </a:r>
            <a:endParaRPr/>
          </a:p>
          <a:p>
            <a:pPr indent="0" lvl="0" marL="0" marR="0" rtl="0" algn="l">
              <a:lnSpc>
                <a:spcPct val="100000"/>
              </a:lnSpc>
              <a:spcBef>
                <a:spcPts val="0"/>
              </a:spcBef>
              <a:spcAft>
                <a:spcPts val="0"/>
              </a:spcAft>
              <a:buClr>
                <a:schemeClr val="dk1"/>
              </a:buClr>
              <a:buSzPts val="1200"/>
              <a:buFont typeface="Arial"/>
              <a:buNone/>
            </a:pPr>
            <a:r>
              <a:rPr b="1" lang="fr" sz="1200" u="none">
                <a:latin typeface="Arial"/>
                <a:ea typeface="Arial"/>
                <a:cs typeface="Arial"/>
                <a:sym typeface="Arial"/>
              </a:rPr>
              <a:t>NOTE FOR TRAINER:</a:t>
            </a:r>
            <a:endParaRPr/>
          </a:p>
          <a:p>
            <a:pPr indent="-171450" lvl="0" marL="171450" marR="0" rtl="0" algn="l">
              <a:lnSpc>
                <a:spcPct val="100000"/>
              </a:lnSpc>
              <a:spcBef>
                <a:spcPts val="0"/>
              </a:spcBef>
              <a:spcAft>
                <a:spcPts val="0"/>
              </a:spcAft>
              <a:buClr>
                <a:schemeClr val="dk1"/>
              </a:buClr>
              <a:buSzPts val="1200"/>
              <a:buFont typeface="Arial"/>
              <a:buChar char="•"/>
            </a:pPr>
            <a:r>
              <a:rPr lang="fr" sz="1200">
                <a:solidFill>
                  <a:schemeClr val="dk1"/>
                </a:solidFill>
                <a:latin typeface="Arial"/>
                <a:ea typeface="Arial"/>
                <a:cs typeface="Arial"/>
                <a:sym typeface="Arial"/>
              </a:rPr>
              <a:t>S</a:t>
            </a:r>
            <a:r>
              <a:rPr lang="fr" sz="1200">
                <a:solidFill>
                  <a:schemeClr val="dk1"/>
                </a:solidFill>
                <a:latin typeface="Calibri"/>
                <a:ea typeface="Calibri"/>
                <a:cs typeface="Calibri"/>
                <a:sym typeface="Calibri"/>
              </a:rPr>
              <a:t>ome of the common challenges to share are:</a:t>
            </a:r>
            <a:endParaRPr/>
          </a:p>
          <a:p>
            <a:pPr indent="-171450" lvl="1" marL="628650" rtl="0" algn="l">
              <a:lnSpc>
                <a:spcPct val="100000"/>
              </a:lnSpc>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Securing support for audit from managers and leaders</a:t>
            </a:r>
            <a:endParaRPr/>
          </a:p>
          <a:p>
            <a:pPr indent="-171450" lvl="1" marL="628650" rtl="0" algn="l">
              <a:lnSpc>
                <a:spcPct val="100000"/>
              </a:lnSpc>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Audit considered too time and resource consuming</a:t>
            </a:r>
            <a:endParaRPr/>
          </a:p>
          <a:p>
            <a:pPr indent="-171450" lvl="1" marL="628650" rtl="0" algn="l">
              <a:lnSpc>
                <a:spcPct val="100000"/>
              </a:lnSpc>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A realistic monitoring schedule</a:t>
            </a:r>
            <a:endParaRPr sz="1200">
              <a:solidFill>
                <a:schemeClr val="dk1"/>
              </a:solidFill>
              <a:latin typeface="Calibri"/>
              <a:ea typeface="Calibri"/>
              <a:cs typeface="Calibri"/>
              <a:sym typeface="Calibri"/>
            </a:endParaRPr>
          </a:p>
          <a:p>
            <a:pPr indent="-171450" lvl="1" marL="628650" rtl="0" algn="l">
              <a:lnSpc>
                <a:spcPct val="100000"/>
              </a:lnSpc>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Prompt participants to think of other challenges from their area</a:t>
            </a:r>
            <a:endParaRPr/>
          </a:p>
          <a:p>
            <a:pPr indent="0" lvl="0" marL="0" rtl="0" algn="l">
              <a:lnSpc>
                <a:spcPct val="100000"/>
              </a:lnSpc>
              <a:spcBef>
                <a:spcPts val="0"/>
              </a:spcBef>
              <a:spcAft>
                <a:spcPts val="0"/>
              </a:spcAft>
              <a:buClr>
                <a:schemeClr val="dk1"/>
              </a:buClr>
              <a:buSzPts val="1200"/>
              <a:buFont typeface="Arial"/>
              <a:buNone/>
            </a:pPr>
            <a:r>
              <a:rPr b="1" lang="fr" sz="1200" u="none">
                <a:solidFill>
                  <a:schemeClr val="dk1"/>
                </a:solidFill>
                <a:latin typeface="Calibri"/>
                <a:ea typeface="Calibri"/>
                <a:cs typeface="Calibri"/>
                <a:sym typeface="Calibri"/>
              </a:rPr>
              <a:t>SAY:</a:t>
            </a:r>
            <a:endParaRPr/>
          </a:p>
          <a:p>
            <a:pPr indent="-171450" lvl="0" marL="171450" rtl="0" algn="l">
              <a:lnSpc>
                <a:spcPct val="100000"/>
              </a:lnSpc>
              <a:spcBef>
                <a:spcPts val="0"/>
              </a:spcBef>
              <a:spcAft>
                <a:spcPts val="0"/>
              </a:spcAft>
              <a:buClr>
                <a:schemeClr val="dk1"/>
              </a:buClr>
              <a:buSzPts val="1200"/>
              <a:buFont typeface="Arial"/>
              <a:buChar char="•"/>
            </a:pPr>
            <a:r>
              <a:rPr lang="fr" sz="1200" u="none">
                <a:solidFill>
                  <a:schemeClr val="dk1"/>
                </a:solidFill>
                <a:latin typeface="Calibri"/>
                <a:ea typeface="Calibri"/>
                <a:cs typeface="Calibri"/>
                <a:sym typeface="Calibri"/>
              </a:rPr>
              <a:t>Tell me whether you have any examples of solutions, </a:t>
            </a:r>
            <a:r>
              <a:rPr lang="fr" sz="1200">
                <a:solidFill>
                  <a:schemeClr val="dk1"/>
                </a:solidFill>
                <a:latin typeface="Calibri"/>
                <a:ea typeface="Calibri"/>
                <a:cs typeface="Calibri"/>
                <a:sym typeface="Calibri"/>
              </a:rPr>
              <a:t>of how they have successfully implemented hand hygiene audits. </a:t>
            </a:r>
            <a:endParaRPr/>
          </a:p>
          <a:p>
            <a:pPr indent="-171450" lvl="0" marL="171450" rtl="0" algn="l">
              <a:lnSpc>
                <a:spcPct val="100000"/>
              </a:lnSpc>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If WASH FIT is being implemented, it is likely that there will be some general support for associated audits, but there will still be a need for regular communication on the value of the data that will be generated. Hand hygiene audit results feed into the general facility improvement plan.</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sz="12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16" name="Google Shape;51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 sz="1200" u="none"/>
              <a:t>READ SLIDE</a:t>
            </a:r>
            <a:endParaRPr/>
          </a:p>
          <a:p>
            <a:pPr indent="0" lvl="0" marL="0" marR="0" rtl="0" algn="l">
              <a:lnSpc>
                <a:spcPct val="100000"/>
              </a:lnSpc>
              <a:spcBef>
                <a:spcPts val="0"/>
              </a:spcBef>
              <a:spcAft>
                <a:spcPts val="0"/>
              </a:spcAft>
              <a:buClr>
                <a:schemeClr val="dk1"/>
              </a:buClr>
              <a:buSzPts val="1200"/>
              <a:buFont typeface="Calibri"/>
              <a:buNone/>
            </a:pPr>
            <a:r>
              <a:rPr b="1" lang="fr" sz="1200" u="none"/>
              <a:t>SAY:</a:t>
            </a:r>
            <a:endParaRPr/>
          </a:p>
          <a:p>
            <a:pPr indent="-171450" lvl="0" marL="171450" marR="0" rtl="0" algn="l">
              <a:lnSpc>
                <a:spcPct val="100000"/>
              </a:lnSpc>
              <a:spcBef>
                <a:spcPts val="0"/>
              </a:spcBef>
              <a:spcAft>
                <a:spcPts val="0"/>
              </a:spcAft>
              <a:buClr>
                <a:schemeClr val="dk1"/>
              </a:buClr>
              <a:buSzPts val="1200"/>
              <a:buFont typeface="Arial"/>
              <a:buChar char="•"/>
            </a:pPr>
            <a:r>
              <a:rPr lang="fr" sz="1200"/>
              <a:t>The form on the screen shows the WHO hand hygiene observation form. This is used to check compliance and provides feedback according to the Five Moments for hand hygiene.</a:t>
            </a:r>
            <a:endParaRPr/>
          </a:p>
          <a:p>
            <a:pPr indent="-171450" lvl="0" marL="171450" marR="0" rtl="0" algn="l">
              <a:lnSpc>
                <a:spcPct val="100000"/>
              </a:lnSpc>
              <a:spcBef>
                <a:spcPts val="0"/>
              </a:spcBef>
              <a:spcAft>
                <a:spcPts val="0"/>
              </a:spcAft>
              <a:buClr>
                <a:schemeClr val="dk1"/>
              </a:buClr>
              <a:buSzPts val="1200"/>
              <a:buFont typeface="Arial"/>
              <a:buChar char="•"/>
            </a:pPr>
            <a:r>
              <a:rPr lang="fr" sz="1200"/>
              <a:t>Detailed instructions are available on the back of the WHO observation form if you chose to use this. </a:t>
            </a:r>
            <a:endParaRPr/>
          </a:p>
          <a:p>
            <a:pPr indent="-171450" lvl="0" marL="171450" marR="0" rtl="0" algn="l">
              <a:lnSpc>
                <a:spcPct val="100000"/>
              </a:lnSpc>
              <a:spcBef>
                <a:spcPts val="0"/>
              </a:spcBef>
              <a:spcAft>
                <a:spcPts val="0"/>
              </a:spcAft>
              <a:buClr>
                <a:schemeClr val="dk1"/>
              </a:buClr>
              <a:buSzPts val="1200"/>
              <a:buFont typeface="Arial"/>
              <a:buChar char="•"/>
            </a:pPr>
            <a:r>
              <a:rPr lang="fr" sz="1200"/>
              <a:t>The instructions can be consulted during observations and people should be trained in how to undertake this detailed activity. </a:t>
            </a:r>
            <a:endParaRPr/>
          </a:p>
          <a:p>
            <a:pPr indent="-171450" lvl="0" marL="171450" marR="0" rtl="0" algn="l">
              <a:lnSpc>
                <a:spcPct val="100000"/>
              </a:lnSpc>
              <a:spcBef>
                <a:spcPts val="0"/>
              </a:spcBef>
              <a:spcAft>
                <a:spcPts val="0"/>
              </a:spcAft>
              <a:buClr>
                <a:schemeClr val="dk1"/>
              </a:buClr>
              <a:buSzPts val="1200"/>
              <a:buFont typeface="Arial"/>
              <a:buChar char="•"/>
            </a:pPr>
            <a:r>
              <a:rPr lang="fr" sz="1200"/>
              <a:t>A WHO manual and comprehensive slide set exists on how to observe hand hygiene according to the five moments (if this is considered helpful and it is deemed a priority actions during your assessments).</a:t>
            </a:r>
            <a:endParaRPr sz="1200"/>
          </a:p>
          <a:p>
            <a:pPr indent="0" lvl="0" marL="0" rtl="0" algn="l">
              <a:lnSpc>
                <a:spcPct val="100000"/>
              </a:lnSpc>
              <a:spcBef>
                <a:spcPts val="0"/>
              </a:spcBef>
              <a:spcAft>
                <a:spcPts val="0"/>
              </a:spcAft>
              <a:buSzPts val="1400"/>
              <a:buNone/>
            </a:pPr>
            <a:r>
              <a:t/>
            </a:r>
            <a:endParaRPr/>
          </a:p>
        </p:txBody>
      </p:sp>
      <p:sp>
        <p:nvSpPr>
          <p:cNvPr id="532" name="Google Shape;53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 sz="1200" u="none"/>
              <a:t>READ SLIDE</a:t>
            </a:r>
            <a:endParaRPr/>
          </a:p>
          <a:p>
            <a:pPr indent="0" lvl="0" marL="0" marR="0" rtl="0" algn="l">
              <a:lnSpc>
                <a:spcPct val="100000"/>
              </a:lnSpc>
              <a:spcBef>
                <a:spcPts val="0"/>
              </a:spcBef>
              <a:spcAft>
                <a:spcPts val="0"/>
              </a:spcAft>
              <a:buClr>
                <a:schemeClr val="dk1"/>
              </a:buClr>
              <a:buSzPts val="1200"/>
              <a:buFont typeface="Calibri"/>
              <a:buNone/>
            </a:pPr>
            <a:r>
              <a:rPr b="1" lang="fr" sz="1200" u="none"/>
              <a:t>SAY:</a:t>
            </a:r>
            <a:endParaRPr/>
          </a:p>
          <a:p>
            <a:pPr indent="-171450" lvl="0" marL="171450" marR="0" rtl="0" algn="l">
              <a:lnSpc>
                <a:spcPct val="100000"/>
              </a:lnSpc>
              <a:spcBef>
                <a:spcPts val="0"/>
              </a:spcBef>
              <a:spcAft>
                <a:spcPts val="0"/>
              </a:spcAft>
              <a:buClr>
                <a:schemeClr val="dk1"/>
              </a:buClr>
              <a:buSzPts val="1200"/>
              <a:buFont typeface="Arial"/>
              <a:buChar char="•"/>
            </a:pPr>
            <a:r>
              <a:rPr lang="fr">
                <a:latin typeface="Arial"/>
                <a:ea typeface="Arial"/>
                <a:cs typeface="Arial"/>
                <a:sym typeface="Arial"/>
              </a:rPr>
              <a:t>Think of other ways hand hygiene promotion can take place to reach a health care facility, </a:t>
            </a:r>
            <a:r>
              <a:rPr lang="fr" sz="1200"/>
              <a:t>e.g. information leaflets, badges and stickers, social media including podcasts, local radio, conventional media e.g. newspapers, messages on t-shirts!</a:t>
            </a:r>
            <a:endParaRPr>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lang="fr">
                <a:latin typeface="Arial"/>
                <a:ea typeface="Arial"/>
                <a:cs typeface="Arial"/>
                <a:sym typeface="Arial"/>
              </a:rPr>
              <a:t>Campaigns are also ways to promote hand hygiene, both global and local campaigns – including radio campaigns, community campaigns etc. Some of the images here relate to WHO’s annual global hand hygiene in health care day that takes place each 5 May.</a:t>
            </a:r>
            <a:endParaRPr/>
          </a:p>
          <a:p>
            <a:pPr indent="0" lvl="0" marL="0" rtl="0" algn="l">
              <a:lnSpc>
                <a:spcPct val="100000"/>
              </a:lnSpc>
              <a:spcBef>
                <a:spcPts val="0"/>
              </a:spcBef>
              <a:spcAft>
                <a:spcPts val="0"/>
              </a:spcAft>
              <a:buSzPts val="1400"/>
              <a:buNone/>
            </a:pPr>
            <a:r>
              <a:t/>
            </a:r>
            <a:endParaRPr/>
          </a:p>
        </p:txBody>
      </p:sp>
      <p:sp>
        <p:nvSpPr>
          <p:cNvPr id="543" name="Google Shape;54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 sz="1200" u="none"/>
              <a:t>READ SLIDE</a:t>
            </a:r>
            <a:endParaRPr/>
          </a:p>
          <a:p>
            <a:pPr indent="0" lvl="0" marL="0" marR="0" rtl="0" algn="l">
              <a:lnSpc>
                <a:spcPct val="100000"/>
              </a:lnSpc>
              <a:spcBef>
                <a:spcPts val="0"/>
              </a:spcBef>
              <a:spcAft>
                <a:spcPts val="0"/>
              </a:spcAft>
              <a:buClr>
                <a:schemeClr val="dk1"/>
              </a:buClr>
              <a:buSzPts val="1200"/>
              <a:buFont typeface="Calibri"/>
              <a:buNone/>
            </a:pPr>
            <a:r>
              <a:t/>
            </a:r>
            <a:endParaRPr b="1" sz="1200" u="none"/>
          </a:p>
        </p:txBody>
      </p:sp>
      <p:sp>
        <p:nvSpPr>
          <p:cNvPr id="562" name="Google Shape;56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 sz="1200" u="none"/>
              <a:t>READ SLIDE</a:t>
            </a:r>
            <a:endParaRPr/>
          </a:p>
          <a:p>
            <a:pPr indent="0" lvl="0" marL="0" marR="0" rtl="0" algn="l">
              <a:lnSpc>
                <a:spcPct val="100000"/>
              </a:lnSpc>
              <a:spcBef>
                <a:spcPts val="0"/>
              </a:spcBef>
              <a:spcAft>
                <a:spcPts val="0"/>
              </a:spcAft>
              <a:buClr>
                <a:schemeClr val="dk1"/>
              </a:buClr>
              <a:buSzPts val="1200"/>
              <a:buFont typeface="Calibri"/>
              <a:buNone/>
            </a:pPr>
            <a:r>
              <a:t/>
            </a:r>
            <a:endParaRPr b="1" sz="1200" u="sng"/>
          </a:p>
          <a:p>
            <a:pPr indent="0" lvl="0" marL="0" rtl="0" algn="l">
              <a:lnSpc>
                <a:spcPct val="100000"/>
              </a:lnSpc>
              <a:spcBef>
                <a:spcPts val="0"/>
              </a:spcBef>
              <a:spcAft>
                <a:spcPts val="0"/>
              </a:spcAft>
              <a:buSzPts val="1400"/>
              <a:buNone/>
            </a:pPr>
            <a:r>
              <a:t/>
            </a:r>
            <a:endParaRPr/>
          </a:p>
        </p:txBody>
      </p:sp>
      <p:sp>
        <p:nvSpPr>
          <p:cNvPr id="573" name="Google Shape;57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 sz="1200" u="none"/>
              <a:t>READ SLIDE</a:t>
            </a:r>
            <a:endParaRPr/>
          </a:p>
          <a:p>
            <a:pPr indent="0" lvl="0" marL="0" marR="0" rtl="0" algn="l">
              <a:lnSpc>
                <a:spcPct val="100000"/>
              </a:lnSpc>
              <a:spcBef>
                <a:spcPts val="0"/>
              </a:spcBef>
              <a:spcAft>
                <a:spcPts val="0"/>
              </a:spcAft>
              <a:buClr>
                <a:schemeClr val="dk1"/>
              </a:buClr>
              <a:buSzPts val="1200"/>
              <a:buFont typeface="Calibri"/>
              <a:buNone/>
            </a:pPr>
            <a:r>
              <a:rPr b="1" lang="fr" sz="1200" u="none"/>
              <a:t>SAY:</a:t>
            </a:r>
            <a:endParaRPr/>
          </a:p>
          <a:p>
            <a:pPr indent="-171450" lvl="0" marL="171450" marR="0" rtl="0" algn="l">
              <a:lnSpc>
                <a:spcPct val="100000"/>
              </a:lnSpc>
              <a:spcBef>
                <a:spcPts val="0"/>
              </a:spcBef>
              <a:spcAft>
                <a:spcPts val="0"/>
              </a:spcAft>
              <a:buClr>
                <a:schemeClr val="dk1"/>
              </a:buClr>
              <a:buSzPts val="1200"/>
              <a:buFont typeface="Arial"/>
              <a:buChar char="•"/>
            </a:pPr>
            <a:r>
              <a:rPr b="0" lang="fr" sz="1200" u="none"/>
              <a:t>This element of the multimodal strategy addresses the importance of an institutional safety climate or culture for hand hygiene</a:t>
            </a:r>
            <a:endParaRPr/>
          </a:p>
          <a:p>
            <a:pPr indent="-171450" lvl="0" marL="171450" marR="0" rtl="0" algn="l">
              <a:lnSpc>
                <a:spcPct val="100000"/>
              </a:lnSpc>
              <a:spcBef>
                <a:spcPts val="0"/>
              </a:spcBef>
              <a:spcAft>
                <a:spcPts val="0"/>
              </a:spcAft>
              <a:buClr>
                <a:schemeClr val="dk1"/>
              </a:buClr>
              <a:buSzPts val="1200"/>
              <a:buFont typeface="Arial"/>
              <a:buChar char="•"/>
            </a:pPr>
            <a:r>
              <a:rPr b="0" lang="fr" sz="1200" u="none"/>
              <a:t>The culture or safety climate of a health care facility is important for the delivery of safe, quality care – leaders and managers influence the culture/safety climate</a:t>
            </a:r>
            <a:endParaRPr/>
          </a:p>
          <a:p>
            <a:pPr indent="-171450" lvl="0" marL="171450" marR="0" rtl="0" algn="l">
              <a:lnSpc>
                <a:spcPct val="100000"/>
              </a:lnSpc>
              <a:spcBef>
                <a:spcPts val="0"/>
              </a:spcBef>
              <a:spcAft>
                <a:spcPts val="0"/>
              </a:spcAft>
              <a:buClr>
                <a:schemeClr val="dk1"/>
              </a:buClr>
              <a:buSzPts val="1200"/>
              <a:buFont typeface="Arial"/>
              <a:buChar char="•"/>
            </a:pPr>
            <a:r>
              <a:rPr b="0" lang="fr" sz="1200" u="none"/>
              <a:t>Their commitment to hand hygiene and other safety initiatives is a big driver of success</a:t>
            </a:r>
            <a:endParaRPr/>
          </a:p>
          <a:p>
            <a:pPr indent="-171450" lvl="0" marL="171450" marR="0" rtl="0" algn="l">
              <a:lnSpc>
                <a:spcPct val="100000"/>
              </a:lnSpc>
              <a:spcBef>
                <a:spcPts val="0"/>
              </a:spcBef>
              <a:spcAft>
                <a:spcPts val="0"/>
              </a:spcAft>
              <a:buClr>
                <a:schemeClr val="dk1"/>
              </a:buClr>
              <a:buSzPts val="1200"/>
              <a:buFont typeface="Arial"/>
              <a:buChar char="•"/>
            </a:pPr>
            <a:r>
              <a:rPr b="0" lang="fr" sz="1200" u="none"/>
              <a:t>If leaders and managers are not committed it is unlikely that hand hygiene will be valued, supported, funded or championed </a:t>
            </a:r>
            <a:endParaRPr/>
          </a:p>
          <a:p>
            <a:pPr indent="-171450" lvl="0" marL="171450" marR="0" rtl="0" algn="l">
              <a:lnSpc>
                <a:spcPct val="100000"/>
              </a:lnSpc>
              <a:spcBef>
                <a:spcPts val="0"/>
              </a:spcBef>
              <a:spcAft>
                <a:spcPts val="0"/>
              </a:spcAft>
              <a:buClr>
                <a:schemeClr val="dk1"/>
              </a:buClr>
              <a:buSzPts val="1200"/>
              <a:buFont typeface="Arial"/>
              <a:buChar char="•"/>
            </a:pPr>
            <a:r>
              <a:rPr b="0" lang="fr" sz="1200" u="none"/>
              <a:t>How familiar are you with the idea of role models and champions – have they used this approach in relation to hand hygiene, IPC, WASH or any other initiative? (Ask people to shout out their examples)</a:t>
            </a:r>
            <a:endParaRPr/>
          </a:p>
          <a:p>
            <a:pPr indent="0" lvl="0" marL="0" rtl="0" algn="l">
              <a:lnSpc>
                <a:spcPct val="100000"/>
              </a:lnSpc>
              <a:spcBef>
                <a:spcPts val="0"/>
              </a:spcBef>
              <a:spcAft>
                <a:spcPts val="0"/>
              </a:spcAft>
              <a:buSzPts val="1400"/>
              <a:buNone/>
            </a:pPr>
            <a:r>
              <a:t/>
            </a:r>
            <a:endParaRPr/>
          </a:p>
        </p:txBody>
      </p:sp>
      <p:sp>
        <p:nvSpPr>
          <p:cNvPr id="590" name="Google Shape;590;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b="1" lang="fr"/>
              <a:t>READ SLIDE</a:t>
            </a:r>
            <a:endParaRPr/>
          </a:p>
          <a:p>
            <a:pPr indent="0" lvl="0" marL="0" rtl="0" algn="l">
              <a:lnSpc>
                <a:spcPct val="100000"/>
              </a:lnSpc>
              <a:spcBef>
                <a:spcPts val="0"/>
              </a:spcBef>
              <a:spcAft>
                <a:spcPts val="0"/>
              </a:spcAft>
              <a:buClr>
                <a:schemeClr val="dk1"/>
              </a:buClr>
              <a:buSzPts val="1200"/>
              <a:buFont typeface="Arial"/>
              <a:buNone/>
            </a:pPr>
            <a:r>
              <a:rPr b="1" lang="fr"/>
              <a:t>SAY:</a:t>
            </a:r>
            <a:endParaRPr/>
          </a:p>
          <a:p>
            <a:pPr indent="-171450" lvl="0" marL="171450" rtl="0" algn="l">
              <a:lnSpc>
                <a:spcPct val="100000"/>
              </a:lnSpc>
              <a:spcBef>
                <a:spcPts val="0"/>
              </a:spcBef>
              <a:spcAft>
                <a:spcPts val="0"/>
              </a:spcAft>
              <a:buClr>
                <a:schemeClr val="dk1"/>
              </a:buClr>
              <a:buSzPts val="1200"/>
              <a:buFont typeface="Arial"/>
              <a:buChar char="•"/>
            </a:pPr>
            <a:r>
              <a:rPr b="0" lang="fr"/>
              <a:t>For the next 5 minutes we will revisit the group work exercise you already read.</a:t>
            </a:r>
            <a:endParaRPr/>
          </a:p>
          <a:p>
            <a:pPr indent="-171450" lvl="0" marL="171450" rtl="0" algn="l">
              <a:lnSpc>
                <a:spcPct val="100000"/>
              </a:lnSpc>
              <a:spcBef>
                <a:spcPts val="0"/>
              </a:spcBef>
              <a:spcAft>
                <a:spcPts val="0"/>
              </a:spcAft>
              <a:buClr>
                <a:schemeClr val="dk1"/>
              </a:buClr>
              <a:buSzPts val="1200"/>
              <a:buFont typeface="Arial"/>
              <a:buChar char="•"/>
            </a:pPr>
            <a:r>
              <a:rPr lang="fr"/>
              <a:t>Return into your working groups and look again at the scenario.</a:t>
            </a:r>
            <a:endParaRPr/>
          </a:p>
          <a:p>
            <a:pPr indent="-171450" lvl="0" marL="171450" rtl="0" algn="l">
              <a:lnSpc>
                <a:spcPct val="100000"/>
              </a:lnSpc>
              <a:spcBef>
                <a:spcPts val="0"/>
              </a:spcBef>
              <a:spcAft>
                <a:spcPts val="0"/>
              </a:spcAft>
              <a:buClr>
                <a:schemeClr val="dk1"/>
              </a:buClr>
              <a:buSzPts val="1200"/>
              <a:buFont typeface="Arial"/>
              <a:buChar char="•"/>
            </a:pPr>
            <a:r>
              <a:rPr lang="fr"/>
              <a:t>A key challenge identified earlier was the lack of engagement of senior managers in hand hygiene improvement – it appears in this scenario that managers are not prioritizing hand hygiene.</a:t>
            </a:r>
            <a:endParaRPr/>
          </a:p>
          <a:p>
            <a:pPr indent="-171450" lvl="0" marL="171450" rtl="0" algn="l">
              <a:lnSpc>
                <a:spcPct val="100000"/>
              </a:lnSpc>
              <a:spcBef>
                <a:spcPts val="0"/>
              </a:spcBef>
              <a:spcAft>
                <a:spcPts val="0"/>
              </a:spcAft>
              <a:buClr>
                <a:schemeClr val="dk1"/>
              </a:buClr>
              <a:buSzPts val="1200"/>
              <a:buFont typeface="Arial"/>
              <a:buChar char="•"/>
            </a:pPr>
            <a:r>
              <a:rPr lang="fr"/>
              <a:t>Discuss some ideas on how managers might be engaged to take hand hygiene more seriously for a few minutes and be ready to feedback</a:t>
            </a:r>
            <a:endParaRPr/>
          </a:p>
          <a:p>
            <a:pPr indent="0" lvl="0" marL="0" rtl="0" algn="l">
              <a:lnSpc>
                <a:spcPct val="100000"/>
              </a:lnSpc>
              <a:spcBef>
                <a:spcPts val="0"/>
              </a:spcBef>
              <a:spcAft>
                <a:spcPts val="0"/>
              </a:spcAft>
              <a:buClr>
                <a:schemeClr val="dk1"/>
              </a:buClr>
              <a:buSzPts val="1200"/>
              <a:buFont typeface="Arial"/>
              <a:buNone/>
            </a:pPr>
            <a:r>
              <a:rPr b="1" lang="fr" u="none"/>
              <a:t>NOTE FOR TRAINER - some ideas and prompts might include:</a:t>
            </a:r>
            <a:endParaRPr/>
          </a:p>
          <a:p>
            <a:pPr indent="-171450" lvl="0" marL="171450" marR="0" rtl="0" algn="l">
              <a:lnSpc>
                <a:spcPct val="100000"/>
              </a:lnSpc>
              <a:spcBef>
                <a:spcPts val="0"/>
              </a:spcBef>
              <a:spcAft>
                <a:spcPts val="0"/>
              </a:spcAft>
              <a:buClr>
                <a:schemeClr val="dk1"/>
              </a:buClr>
              <a:buSzPts val="1200"/>
              <a:buFont typeface="Arial"/>
              <a:buChar char="•"/>
            </a:pPr>
            <a:r>
              <a:rPr lang="fr"/>
              <a:t>Persuading managers to participate in some audits and then be part of discussing results and ideas for improvement</a:t>
            </a:r>
            <a:endParaRPr/>
          </a:p>
          <a:p>
            <a:pPr indent="-171450" lvl="0" marL="171450" marR="0" rtl="0" algn="l">
              <a:lnSpc>
                <a:spcPct val="100000"/>
              </a:lnSpc>
              <a:spcBef>
                <a:spcPts val="0"/>
              </a:spcBef>
              <a:spcAft>
                <a:spcPts val="0"/>
              </a:spcAft>
              <a:buClr>
                <a:schemeClr val="dk1"/>
              </a:buClr>
              <a:buSzPts val="1200"/>
              <a:buFont typeface="Arial"/>
              <a:buChar char="•"/>
            </a:pPr>
            <a:r>
              <a:rPr lang="fr"/>
              <a:t>Using the concerns of the female patient as a driver to engage managers and trying to secure their support to a) verbally support/promote the importance of hand hygiene to health-care workers b) authorise/mandate a hand hygiene improvement programme </a:t>
            </a:r>
            <a:endParaRPr/>
          </a:p>
          <a:p>
            <a:pPr indent="-171450" lvl="0" marL="171450" marR="0" rtl="0" algn="l">
              <a:lnSpc>
                <a:spcPct val="100000"/>
              </a:lnSpc>
              <a:spcBef>
                <a:spcPts val="0"/>
              </a:spcBef>
              <a:spcAft>
                <a:spcPts val="0"/>
              </a:spcAft>
              <a:buClr>
                <a:schemeClr val="dk1"/>
              </a:buClr>
              <a:buSzPts val="1200"/>
              <a:buFont typeface="Arial"/>
              <a:buChar char="•"/>
            </a:pPr>
            <a:r>
              <a:rPr lang="fr"/>
              <a:t>The possibility of the senior manager verbally supporting/promoting the improvement at high-level organizational meetings </a:t>
            </a:r>
            <a:endParaRPr/>
          </a:p>
          <a:p>
            <a:pPr indent="-171450" lvl="0" marL="171450" marR="0" rtl="0" algn="l">
              <a:lnSpc>
                <a:spcPct val="100000"/>
              </a:lnSpc>
              <a:spcBef>
                <a:spcPts val="0"/>
              </a:spcBef>
              <a:spcAft>
                <a:spcPts val="0"/>
              </a:spcAft>
              <a:buClr>
                <a:schemeClr val="dk1"/>
              </a:buClr>
              <a:buSzPts val="1200"/>
              <a:buFont typeface="Arial"/>
              <a:buChar char="•"/>
            </a:pPr>
            <a:r>
              <a:rPr lang="fr"/>
              <a:t>Exploring whether it is feasible to identify a Hand Hygiene Co-ordinator/project manager to direct a renewed hand hygiene initiative with manager approval and mandate</a:t>
            </a:r>
            <a:endParaRPr/>
          </a:p>
          <a:p>
            <a:pPr indent="-171450" lvl="0" marL="171450" marR="0" rtl="0" algn="l">
              <a:lnSpc>
                <a:spcPct val="100000"/>
              </a:lnSpc>
              <a:spcBef>
                <a:spcPts val="0"/>
              </a:spcBef>
              <a:spcAft>
                <a:spcPts val="0"/>
              </a:spcAft>
              <a:buClr>
                <a:schemeClr val="dk1"/>
              </a:buClr>
              <a:buSzPts val="1200"/>
              <a:buFont typeface="Arial"/>
              <a:buChar char="•"/>
            </a:pPr>
            <a:r>
              <a:rPr lang="fr"/>
              <a:t>Discussing related funding in the broader context of WASH improvements</a:t>
            </a:r>
            <a:endParaRPr/>
          </a:p>
          <a:p>
            <a:pPr indent="-285750" lvl="0" marL="28575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Messages from managers being planned leaders, which should be both visible/audible and updated regularly</a:t>
            </a:r>
            <a:endParaRPr/>
          </a:p>
          <a:p>
            <a:pPr indent="-285750" lvl="0" marL="28575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Leaders seen to attend training and role model hand hygiene as per the Five Moments</a:t>
            </a:r>
            <a:endParaRPr/>
          </a:p>
          <a:p>
            <a:pPr indent="-285750" lvl="0" marL="28575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Staff have WASH and IPC related responsibilities and are appraised, with high performing staff recognized &amp; rewarded and those who do not perform managed according to the local culture</a:t>
            </a:r>
            <a:endParaRPr/>
          </a:p>
          <a:p>
            <a:pPr indent="0" lvl="0" marL="0" marR="0" rtl="0" algn="l">
              <a:lnSpc>
                <a:spcPct val="100000"/>
              </a:lnSpc>
              <a:spcBef>
                <a:spcPts val="0"/>
              </a:spcBef>
              <a:spcAft>
                <a:spcPts val="0"/>
              </a:spcAft>
              <a:buClr>
                <a:schemeClr val="dk1"/>
              </a:buClr>
              <a:buSzPts val="1200"/>
              <a:buFont typeface="Arial"/>
              <a:buNone/>
            </a:pPr>
            <a:r>
              <a:rPr lang="fr"/>
              <a:t>These and other ideas can be found in the WHO IPC Hand Hygiene Resources, Template Letter to Advocate Hand Hygiene to Managers (link in the reading list) and in the WASH FIT guide and assessment tool.</a:t>
            </a:r>
            <a:endParaRPr/>
          </a:p>
          <a:p>
            <a:pPr indent="0" lvl="0" marL="0" rtl="0" algn="l">
              <a:lnSpc>
                <a:spcPct val="100000"/>
              </a:lnSpc>
              <a:spcBef>
                <a:spcPts val="0"/>
              </a:spcBef>
              <a:spcAft>
                <a:spcPts val="0"/>
              </a:spcAft>
              <a:buSzPts val="1400"/>
              <a:buNone/>
            </a:pPr>
            <a:r>
              <a:t/>
            </a:r>
            <a:endParaRPr/>
          </a:p>
        </p:txBody>
      </p:sp>
      <p:sp>
        <p:nvSpPr>
          <p:cNvPr id="602" name="Google Shape;602;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
              <a:t>READ SLIDE </a:t>
            </a:r>
            <a:endParaRPr/>
          </a:p>
          <a:p>
            <a:pPr indent="0" lvl="0" marL="0" marR="0" rtl="0" algn="l">
              <a:lnSpc>
                <a:spcPct val="100000"/>
              </a:lnSpc>
              <a:spcBef>
                <a:spcPts val="0"/>
              </a:spcBef>
              <a:spcAft>
                <a:spcPts val="0"/>
              </a:spcAft>
              <a:buClr>
                <a:schemeClr val="dk1"/>
              </a:buClr>
              <a:buSzPts val="1200"/>
              <a:buFont typeface="Calibri"/>
              <a:buNone/>
            </a:pPr>
            <a:r>
              <a:rPr b="1" lang="fr"/>
              <a:t>NOTE FOR TRAINER</a:t>
            </a:r>
            <a:r>
              <a:rPr b="0" lang="fr"/>
              <a:t>: you can </a:t>
            </a:r>
            <a:r>
              <a:rPr lang="fr"/>
              <a:t>make sure participants are clear on the outline of this module and what they will learn. </a:t>
            </a:r>
            <a:endParaRPr/>
          </a:p>
          <a:p>
            <a:pPr indent="0" lvl="0" marL="0" marR="0" rtl="0" algn="l">
              <a:lnSpc>
                <a:spcPct val="100000"/>
              </a:lnSpc>
              <a:spcBef>
                <a:spcPts val="0"/>
              </a:spcBef>
              <a:spcAft>
                <a:spcPts val="0"/>
              </a:spcAft>
              <a:buClr>
                <a:schemeClr val="dk1"/>
              </a:buClr>
              <a:buSzPts val="1200"/>
              <a:buFont typeface="Calibri"/>
              <a:buNone/>
            </a:pPr>
            <a:r>
              <a:rPr b="1" lang="fr"/>
              <a:t>SAY:  </a:t>
            </a:r>
            <a:endParaRPr/>
          </a:p>
          <a:p>
            <a:pPr indent="-171450" lvl="0" marL="171450" marR="0" rtl="0" algn="l">
              <a:lnSpc>
                <a:spcPct val="100000"/>
              </a:lnSpc>
              <a:spcBef>
                <a:spcPts val="0"/>
              </a:spcBef>
              <a:spcAft>
                <a:spcPts val="0"/>
              </a:spcAft>
              <a:buClr>
                <a:schemeClr val="dk1"/>
              </a:buClr>
              <a:buSzPts val="1200"/>
              <a:buFont typeface="Arial"/>
              <a:buChar char="•"/>
            </a:pPr>
            <a:r>
              <a:rPr lang="fr"/>
              <a:t>the symbols here are ones you will se throughout the module to indicate activities</a:t>
            </a:r>
            <a:endParaRPr/>
          </a:p>
          <a:p>
            <a:pPr indent="-171450" lvl="0" marL="171450" marR="0" rtl="0" algn="l">
              <a:lnSpc>
                <a:spcPct val="100000"/>
              </a:lnSpc>
              <a:spcBef>
                <a:spcPts val="0"/>
              </a:spcBef>
              <a:spcAft>
                <a:spcPts val="0"/>
              </a:spcAft>
              <a:buClr>
                <a:srgbClr val="002060"/>
              </a:buClr>
              <a:buSzPts val="1200"/>
              <a:buFont typeface="Arial"/>
              <a:buChar char="•"/>
            </a:pPr>
            <a:r>
              <a:rPr lang="fr" sz="1200">
                <a:solidFill>
                  <a:srgbClr val="002060"/>
                </a:solidFill>
                <a:latin typeface="Arial"/>
                <a:ea typeface="Arial"/>
                <a:cs typeface="Arial"/>
                <a:sym typeface="Arial"/>
              </a:rPr>
              <a:t>we will now watch a short (less than 2 mins) video to introduce the main terminology and concepts that will be covered during the session, n relation to a hand hygiene improvement approach</a:t>
            </a:r>
            <a:endParaRPr/>
          </a:p>
          <a:p>
            <a:pPr indent="0" lvl="0" marL="0" marR="0" rtl="0" algn="l">
              <a:lnSpc>
                <a:spcPct val="100000"/>
              </a:lnSpc>
              <a:spcBef>
                <a:spcPts val="0"/>
              </a:spcBef>
              <a:spcAft>
                <a:spcPts val="0"/>
              </a:spcAft>
              <a:buClr>
                <a:srgbClr val="002060"/>
              </a:buClr>
              <a:buSzPts val="1200"/>
              <a:buFont typeface="Arial"/>
              <a:buNone/>
            </a:pPr>
            <a:r>
              <a:rPr b="1" lang="fr" sz="1200">
                <a:solidFill>
                  <a:srgbClr val="002060"/>
                </a:solidFill>
                <a:latin typeface="Arial"/>
                <a:ea typeface="Arial"/>
                <a:cs typeface="Arial"/>
                <a:sym typeface="Arial"/>
              </a:rPr>
              <a:t>NOTE FOR TRAINER</a:t>
            </a:r>
            <a:r>
              <a:rPr lang="fr" sz="1200">
                <a:solidFill>
                  <a:srgbClr val="002060"/>
                </a:solidFill>
                <a:latin typeface="Arial"/>
                <a:ea typeface="Arial"/>
                <a:cs typeface="Arial"/>
                <a:sym typeface="Arial"/>
              </a:rPr>
              <a:t>: </a:t>
            </a:r>
            <a:endParaRPr/>
          </a:p>
          <a:p>
            <a:pPr indent="0" lvl="0" marL="0" marR="0" rtl="0" algn="l">
              <a:lnSpc>
                <a:spcPct val="100000"/>
              </a:lnSpc>
              <a:spcBef>
                <a:spcPts val="0"/>
              </a:spcBef>
              <a:spcAft>
                <a:spcPts val="0"/>
              </a:spcAft>
              <a:buClr>
                <a:srgbClr val="002060"/>
              </a:buClr>
              <a:buSzPts val="1200"/>
              <a:buFont typeface="Arial"/>
              <a:buNone/>
            </a:pPr>
            <a:r>
              <a:rPr lang="fr" sz="1200">
                <a:solidFill>
                  <a:srgbClr val="002060"/>
                </a:solidFill>
                <a:latin typeface="Arial"/>
                <a:ea typeface="Arial"/>
                <a:cs typeface="Arial"/>
                <a:sym typeface="Arial"/>
              </a:rPr>
              <a:t>This video is upbeat and energizing and intended to secure participants attention from the start!</a:t>
            </a:r>
            <a:endParaRPr/>
          </a:p>
          <a:p>
            <a:pPr indent="0" lvl="0" marL="0" marR="0" rtl="0" algn="l">
              <a:lnSpc>
                <a:spcPct val="100000"/>
              </a:lnSpc>
              <a:spcBef>
                <a:spcPts val="0"/>
              </a:spcBef>
              <a:spcAft>
                <a:spcPts val="0"/>
              </a:spcAft>
              <a:buClr>
                <a:srgbClr val="002060"/>
              </a:buClr>
              <a:buSzPts val="1200"/>
              <a:buFont typeface="Arial"/>
              <a:buNone/>
            </a:pPr>
            <a:r>
              <a:rPr lang="fr" sz="1200">
                <a:solidFill>
                  <a:srgbClr val="002060"/>
                </a:solidFill>
                <a:latin typeface="Arial"/>
                <a:ea typeface="Arial"/>
                <a:cs typeface="Arial"/>
                <a:sym typeface="Arial"/>
              </a:rPr>
              <a:t>The video will start automatically on the click of the slide – you should hear a drum beat and then words and images will start to appear on the screen.</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145" name="Google Shape;14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
              <a:t>READ SLIDE</a:t>
            </a:r>
            <a:endParaRPr b="1"/>
          </a:p>
          <a:p>
            <a:pPr indent="0" lvl="0" marL="0" rtl="0" algn="l">
              <a:lnSpc>
                <a:spcPct val="100000"/>
              </a:lnSpc>
              <a:spcBef>
                <a:spcPts val="0"/>
              </a:spcBef>
              <a:spcAft>
                <a:spcPts val="0"/>
              </a:spcAft>
              <a:buSzPts val="1400"/>
              <a:buNone/>
            </a:pPr>
            <a:r>
              <a:rPr lang="fr"/>
              <a:t>If required, </a:t>
            </a:r>
            <a:r>
              <a:rPr b="1" lang="fr"/>
              <a:t>SAY</a:t>
            </a:r>
            <a:r>
              <a:rPr lang="fr"/>
              <a:t>:</a:t>
            </a:r>
            <a:r>
              <a:rPr b="1" lang="fr"/>
              <a:t> </a:t>
            </a:r>
            <a:r>
              <a:rPr lang="fr"/>
              <a:t>this module does not specifically focus on COVID however, the information presented applies to all times and will support HH action when coronavirus or other organisms are present</a:t>
            </a:r>
            <a:endParaRPr/>
          </a:p>
        </p:txBody>
      </p:sp>
      <p:sp>
        <p:nvSpPr>
          <p:cNvPr id="620" name="Google Shape;62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9" name="Google Shape;629;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7" name="Google Shape;637;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5" name="Google Shape;645;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b="1" lang="fr"/>
              <a:t>TRAINER NOTE:</a:t>
            </a:r>
            <a:endParaRPr/>
          </a:p>
          <a:p>
            <a:pPr indent="-171450" lvl="0" marL="171450" rtl="0" algn="l">
              <a:lnSpc>
                <a:spcPct val="100000"/>
              </a:lnSpc>
              <a:spcBef>
                <a:spcPts val="0"/>
              </a:spcBef>
              <a:spcAft>
                <a:spcPts val="0"/>
              </a:spcAft>
              <a:buClr>
                <a:schemeClr val="dk1"/>
              </a:buClr>
              <a:buSzPts val="1200"/>
              <a:buFont typeface="Arial"/>
              <a:buChar char="•"/>
            </a:pPr>
            <a:r>
              <a:rPr lang="fr"/>
              <a:t>Try to answer qus by reiterating points covered in the session</a:t>
            </a:r>
            <a:endParaRPr/>
          </a:p>
          <a:p>
            <a:pPr indent="-171450" lvl="0" marL="171450" rtl="0" algn="l">
              <a:lnSpc>
                <a:spcPct val="100000"/>
              </a:lnSpc>
              <a:spcBef>
                <a:spcPts val="0"/>
              </a:spcBef>
              <a:spcAft>
                <a:spcPts val="0"/>
              </a:spcAft>
              <a:buClr>
                <a:schemeClr val="dk1"/>
              </a:buClr>
              <a:buSzPts val="1200"/>
              <a:buFont typeface="Arial"/>
              <a:buChar char="•"/>
            </a:pPr>
            <a:r>
              <a:rPr lang="fr"/>
              <a:t>Refer back to relevant slides - repeat things that have been said, if necessary verbatim, from the slides</a:t>
            </a:r>
            <a:endParaRPr/>
          </a:p>
          <a:p>
            <a:pPr indent="-171450" lvl="0" marL="171450" rtl="0" algn="l">
              <a:lnSpc>
                <a:spcPct val="100000"/>
              </a:lnSpc>
              <a:spcBef>
                <a:spcPts val="0"/>
              </a:spcBef>
              <a:spcAft>
                <a:spcPts val="0"/>
              </a:spcAft>
              <a:buClr>
                <a:schemeClr val="dk1"/>
              </a:buClr>
              <a:buSzPts val="1200"/>
              <a:buFont typeface="Arial"/>
              <a:buChar char="•"/>
            </a:pPr>
            <a:r>
              <a:rPr lang="fr"/>
              <a:t>Use the resources highlighted in this session to additionally support you to answer questions (this will require pre reading)</a:t>
            </a:r>
            <a:endParaRPr/>
          </a:p>
          <a:p>
            <a:pPr indent="-171450" lvl="0" marL="171450" rtl="0" algn="l">
              <a:lnSpc>
                <a:spcPct val="100000"/>
              </a:lnSpc>
              <a:spcBef>
                <a:spcPts val="0"/>
              </a:spcBef>
              <a:spcAft>
                <a:spcPts val="0"/>
              </a:spcAft>
              <a:buClr>
                <a:schemeClr val="dk1"/>
              </a:buClr>
              <a:buSzPts val="1200"/>
              <a:buFont typeface="Arial"/>
              <a:buChar char="•"/>
            </a:pPr>
            <a:r>
              <a:rPr lang="fr"/>
              <a:t>If questions arise that are not related to the content of this module, tell participants that you will take note of them and can attempt to find answers to share with them at a later stage</a:t>
            </a:r>
            <a:endParaRPr/>
          </a:p>
          <a:p>
            <a:pPr indent="0" lvl="0" marL="0" rtl="0" algn="l">
              <a:lnSpc>
                <a:spcPct val="100000"/>
              </a:lnSpc>
              <a:spcBef>
                <a:spcPts val="0"/>
              </a:spcBef>
              <a:spcAft>
                <a:spcPts val="0"/>
              </a:spcAft>
              <a:buSzPts val="1400"/>
              <a:buNone/>
            </a:pPr>
            <a:r>
              <a:t/>
            </a:r>
            <a:endParaRPr/>
          </a:p>
        </p:txBody>
      </p:sp>
      <p:sp>
        <p:nvSpPr>
          <p:cNvPr id="653" name="Google Shape;653;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0" name="Google Shape;66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PLAY VIDEO</a:t>
            </a:r>
            <a:endParaRPr/>
          </a:p>
        </p:txBody>
      </p:sp>
      <p:sp>
        <p:nvSpPr>
          <p:cNvPr id="163" name="Google Shape;16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SLIDE </a:t>
            </a:r>
            <a:endParaRPr b="0"/>
          </a:p>
          <a:p>
            <a:pPr indent="0" lvl="0" marL="0" rtl="0" algn="l">
              <a:lnSpc>
                <a:spcPct val="100000"/>
              </a:lnSpc>
              <a:spcBef>
                <a:spcPts val="0"/>
              </a:spcBef>
              <a:spcAft>
                <a:spcPts val="0"/>
              </a:spcAft>
              <a:buSzPts val="1400"/>
              <a:buNone/>
            </a:pPr>
            <a:r>
              <a:rPr b="1" lang="fr"/>
              <a:t>SAY:</a:t>
            </a:r>
            <a:endParaRPr/>
          </a:p>
          <a:p>
            <a:pPr indent="-171450" lvl="0" marL="171450" marR="0" rtl="0" algn="l">
              <a:lnSpc>
                <a:spcPct val="100000"/>
              </a:lnSpc>
              <a:spcBef>
                <a:spcPts val="0"/>
              </a:spcBef>
              <a:spcAft>
                <a:spcPts val="0"/>
              </a:spcAft>
              <a:buClr>
                <a:schemeClr val="dk1"/>
              </a:buClr>
              <a:buSzPts val="1200"/>
              <a:buFont typeface="Arial"/>
              <a:buChar char="•"/>
            </a:pPr>
            <a:r>
              <a:rPr lang="fr"/>
              <a:t>Hands can be contaminated by touching people, i.e. patients, and the environment and then germs can transfer from hands to enter vulnerable people during different health care procedures/interventions</a:t>
            </a:r>
            <a:endParaRPr/>
          </a:p>
          <a:p>
            <a:pPr indent="-171450" lvl="0" marL="171450" rtl="0" algn="l">
              <a:lnSpc>
                <a:spcPct val="100000"/>
              </a:lnSpc>
              <a:spcBef>
                <a:spcPts val="0"/>
              </a:spcBef>
              <a:spcAft>
                <a:spcPts val="0"/>
              </a:spcAft>
              <a:buClr>
                <a:schemeClr val="dk1"/>
              </a:buClr>
              <a:buSzPts val="1200"/>
              <a:buFont typeface="Arial"/>
              <a:buChar char="•"/>
            </a:pPr>
            <a:r>
              <a:rPr lang="fr"/>
              <a:t>Microbes can become resistant to antibiotics due to antibioitic misuse &amp; overuse and the problem of resistance varies between health care settings and countries (this module does not cover the topic of antibiotic resistance, but it is a global challenge)</a:t>
            </a:r>
            <a:endParaRPr/>
          </a:p>
          <a:p>
            <a:pPr indent="-171450" lvl="0" marL="171450" rtl="0" algn="l">
              <a:lnSpc>
                <a:spcPct val="100000"/>
              </a:lnSpc>
              <a:spcBef>
                <a:spcPts val="0"/>
              </a:spcBef>
              <a:spcAft>
                <a:spcPts val="0"/>
              </a:spcAft>
              <a:buClr>
                <a:schemeClr val="dk1"/>
              </a:buClr>
              <a:buSzPts val="1200"/>
              <a:buFont typeface="Arial"/>
              <a:buChar char="•"/>
            </a:pPr>
            <a:r>
              <a:rPr lang="fr"/>
              <a:t>WHO guidelines on infection prevention and control and hand hygiene which summarize infrastructure, behavioural and practice issues that if not applied contribute to the problem of avoidable infections in health care. You can read more on the evidence in the WHO Guidelines (listed at the end of this module),  </a:t>
            </a:r>
            <a:endParaRPr/>
          </a:p>
          <a:p>
            <a:pPr indent="-171450" lvl="0" marL="171450" rtl="0" algn="l">
              <a:lnSpc>
                <a:spcPct val="100000"/>
              </a:lnSpc>
              <a:spcBef>
                <a:spcPts val="0"/>
              </a:spcBef>
              <a:spcAft>
                <a:spcPts val="0"/>
              </a:spcAft>
              <a:buClr>
                <a:schemeClr val="dk1"/>
              </a:buClr>
              <a:buSzPts val="1200"/>
              <a:buFont typeface="Arial"/>
              <a:buChar char="•"/>
            </a:pPr>
            <a:r>
              <a:rPr lang="fr"/>
              <a:t>The link at the bottom of the slide is a short video (participants should be encouraged to watch in their own time and may find it useful to show to others to demonstrate the problem of health care associated (nosocomial) infections)</a:t>
            </a:r>
            <a:endParaRPr/>
          </a:p>
          <a:p>
            <a:pPr indent="0" lvl="0" marL="0" rtl="0" algn="l">
              <a:lnSpc>
                <a:spcPct val="100000"/>
              </a:lnSpc>
              <a:spcBef>
                <a:spcPts val="0"/>
              </a:spcBef>
              <a:spcAft>
                <a:spcPts val="0"/>
              </a:spcAft>
              <a:buSzPts val="1400"/>
              <a:buNone/>
            </a:pPr>
            <a:r>
              <a:t/>
            </a:r>
            <a:endParaRPr/>
          </a:p>
        </p:txBody>
      </p:sp>
      <p:sp>
        <p:nvSpPr>
          <p:cNvPr id="172" name="Google Shape;17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
              <a:t>READ SLIDE </a:t>
            </a:r>
            <a:endParaRPr/>
          </a:p>
          <a:p>
            <a:pPr indent="0" lvl="0" marL="0" marR="0" rtl="0" algn="l">
              <a:lnSpc>
                <a:spcPct val="100000"/>
              </a:lnSpc>
              <a:spcBef>
                <a:spcPts val="0"/>
              </a:spcBef>
              <a:spcAft>
                <a:spcPts val="0"/>
              </a:spcAft>
              <a:buClr>
                <a:schemeClr val="dk1"/>
              </a:buClr>
              <a:buSzPts val="1200"/>
              <a:buFont typeface="Calibri"/>
              <a:buNone/>
            </a:pPr>
            <a:r>
              <a:rPr b="1" lang="fr"/>
              <a:t>SAY: </a:t>
            </a:r>
            <a:r>
              <a:rPr b="0" lang="fr"/>
              <a:t>think for a moment about the answer and shout out what you think</a:t>
            </a:r>
            <a:endParaRPr b="1"/>
          </a:p>
          <a:p>
            <a:pPr indent="0" lvl="0" marL="0" marR="0" rtl="0" algn="l">
              <a:lnSpc>
                <a:spcPct val="100000"/>
              </a:lnSpc>
              <a:spcBef>
                <a:spcPts val="0"/>
              </a:spcBef>
              <a:spcAft>
                <a:spcPts val="0"/>
              </a:spcAft>
              <a:buClr>
                <a:schemeClr val="dk1"/>
              </a:buClr>
              <a:buSzPts val="1200"/>
              <a:buFont typeface="Calibri"/>
              <a:buNone/>
            </a:pPr>
            <a:r>
              <a:rPr b="1" lang="fr"/>
              <a:t>NOTE FOR TRAINER: </a:t>
            </a:r>
            <a:r>
              <a:rPr lang="fr"/>
              <a:t>this question is concerned with engaging the participants in the module through using a powerful, relevant piece of information</a:t>
            </a:r>
            <a:endParaRPr/>
          </a:p>
          <a:p>
            <a:pPr indent="0" lvl="0" marL="0" rtl="0" algn="l">
              <a:lnSpc>
                <a:spcPct val="100000"/>
              </a:lnSpc>
              <a:spcBef>
                <a:spcPts val="0"/>
              </a:spcBef>
              <a:spcAft>
                <a:spcPts val="0"/>
              </a:spcAft>
              <a:buSzPts val="1400"/>
              <a:buNone/>
            </a:pPr>
            <a:r>
              <a:t/>
            </a:r>
            <a:endParaRPr/>
          </a:p>
        </p:txBody>
      </p:sp>
      <p:sp>
        <p:nvSpPr>
          <p:cNvPr id="182" name="Google Shape;18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SLIDE</a:t>
            </a:r>
            <a:endParaRPr/>
          </a:p>
          <a:p>
            <a:pPr indent="0" lvl="0" marL="0" rtl="0" algn="l">
              <a:lnSpc>
                <a:spcPct val="100000"/>
              </a:lnSpc>
              <a:spcBef>
                <a:spcPts val="0"/>
              </a:spcBef>
              <a:spcAft>
                <a:spcPts val="0"/>
              </a:spcAft>
              <a:buSzPts val="1400"/>
              <a:buNone/>
            </a:pPr>
            <a:r>
              <a:rPr b="1" lang="fr"/>
              <a:t>SAY:</a:t>
            </a:r>
            <a:r>
              <a:rPr lang="fr"/>
              <a:t> </a:t>
            </a:r>
            <a:endParaRPr/>
          </a:p>
          <a:p>
            <a:pPr indent="0" lvl="0" marL="0" rtl="0" algn="l">
              <a:lnSpc>
                <a:spcPct val="100000"/>
              </a:lnSpc>
              <a:spcBef>
                <a:spcPts val="0"/>
              </a:spcBef>
              <a:spcAft>
                <a:spcPts val="0"/>
              </a:spcAft>
              <a:buSzPts val="1400"/>
              <a:buNone/>
            </a:pPr>
            <a:r>
              <a:rPr lang="fr"/>
              <a:t>the reference at the bottom of the screen is available if you want to read more</a:t>
            </a:r>
            <a:endParaRPr/>
          </a:p>
          <a:p>
            <a:pPr indent="0" lvl="0" marL="0" rtl="0" algn="l">
              <a:lnSpc>
                <a:spcPct val="100000"/>
              </a:lnSpc>
              <a:spcBef>
                <a:spcPts val="0"/>
              </a:spcBef>
              <a:spcAft>
                <a:spcPts val="0"/>
              </a:spcAft>
              <a:buSzPts val="1400"/>
              <a:buNone/>
            </a:pPr>
            <a:r>
              <a:rPr b="1" lang="fr" u="none"/>
              <a:t>NOTE FOR TRAINER:</a:t>
            </a:r>
            <a:endParaRPr/>
          </a:p>
          <a:p>
            <a:pPr indent="-171450" lvl="0" marL="171450" rtl="0" algn="l">
              <a:lnSpc>
                <a:spcPct val="100000"/>
              </a:lnSpc>
              <a:spcBef>
                <a:spcPts val="0"/>
              </a:spcBef>
              <a:spcAft>
                <a:spcPts val="0"/>
              </a:spcAft>
              <a:buClr>
                <a:schemeClr val="dk1"/>
              </a:buClr>
              <a:buSzPts val="1200"/>
              <a:buFont typeface="Arial"/>
              <a:buChar char="•"/>
            </a:pPr>
            <a:r>
              <a:rPr lang="fr"/>
              <a:t>If there are questions on airborne microbes, such as coronavirus, take a note of this and explain this will be returned to another time - this module focuses on stopping spread via hands and an approach to hand hygiene improvement</a:t>
            </a:r>
            <a:endParaRPr/>
          </a:p>
          <a:p>
            <a:pPr indent="0" lvl="0" marL="0" rtl="0" algn="l">
              <a:lnSpc>
                <a:spcPct val="100000"/>
              </a:lnSpc>
              <a:spcBef>
                <a:spcPts val="0"/>
              </a:spcBef>
              <a:spcAft>
                <a:spcPts val="0"/>
              </a:spcAft>
              <a:buClr>
                <a:schemeClr val="dk1"/>
              </a:buClr>
              <a:buSzPts val="1200"/>
              <a:buFont typeface="Arial"/>
              <a:buNone/>
            </a:pPr>
            <a:r>
              <a:rPr b="1" lang="fr"/>
              <a:t>SAY</a:t>
            </a:r>
            <a:r>
              <a:rPr lang="fr"/>
              <a:t>: this module is on </a:t>
            </a:r>
            <a:r>
              <a:rPr b="1" lang="fr"/>
              <a:t>microbes spread by “touch” via hands. </a:t>
            </a:r>
            <a:r>
              <a:rPr lang="fr"/>
              <a:t>It is concerned with a) the importance of achieving hand hygiene action at the </a:t>
            </a:r>
            <a:r>
              <a:rPr b="1" lang="fr"/>
              <a:t>right times </a:t>
            </a:r>
            <a:r>
              <a:rPr lang="fr"/>
              <a:t>to prevent the spread of these microbes in health care &amp; b) encouraging participants to appreciate the importance of WASH in enabling hand hygiene at the right moment</a:t>
            </a:r>
            <a:endParaRPr/>
          </a:p>
          <a:p>
            <a:pPr indent="0" lvl="0" marL="0" rtl="0" algn="l">
              <a:lnSpc>
                <a:spcPct val="100000"/>
              </a:lnSpc>
              <a:spcBef>
                <a:spcPts val="0"/>
              </a:spcBef>
              <a:spcAft>
                <a:spcPts val="0"/>
              </a:spcAft>
              <a:buSzPts val="1400"/>
              <a:buNone/>
            </a:pPr>
            <a:r>
              <a:t/>
            </a:r>
            <a:endParaRPr/>
          </a:p>
        </p:txBody>
      </p:sp>
      <p:sp>
        <p:nvSpPr>
          <p:cNvPr id="193" name="Google Shape;19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SLIDE</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rPr b="0" lang="fr"/>
              <a:t>This slide summarises the problem and burden on health care</a:t>
            </a:r>
            <a:endParaRPr/>
          </a:p>
          <a:p>
            <a:pPr indent="0" lvl="0" marL="0" rtl="0" algn="l">
              <a:lnSpc>
                <a:spcPct val="100000"/>
              </a:lnSpc>
              <a:spcBef>
                <a:spcPts val="0"/>
              </a:spcBef>
              <a:spcAft>
                <a:spcPts val="0"/>
              </a:spcAft>
              <a:buSzPts val="1400"/>
              <a:buNone/>
            </a:pPr>
            <a:r>
              <a:rPr b="0" lang="fr" u="none"/>
              <a:t>With reference to the problem –</a:t>
            </a:r>
            <a:r>
              <a:rPr lang="fr" sz="1200" u="none">
                <a:solidFill>
                  <a:schemeClr val="dk1"/>
                </a:solidFill>
                <a:latin typeface="Calibri"/>
                <a:ea typeface="Calibri"/>
                <a:cs typeface="Calibri"/>
                <a:sym typeface="Calibri"/>
              </a:rPr>
              <a:t> recent </a:t>
            </a:r>
            <a:r>
              <a:rPr lang="fr" sz="1200">
                <a:solidFill>
                  <a:schemeClr val="dk1"/>
                </a:solidFill>
                <a:latin typeface="Calibri"/>
                <a:ea typeface="Calibri"/>
                <a:cs typeface="Calibri"/>
                <a:sym typeface="Calibri"/>
              </a:rPr>
              <a:t>WHO global surveys show that many countries continue to score low in relation to a range of hand hygiene improvement efforts - t</a:t>
            </a:r>
            <a:r>
              <a:rPr b="0" lang="fr" u="none"/>
              <a:t>he reference list will provide more information on the problem of infection in health care</a:t>
            </a:r>
            <a:endParaRPr/>
          </a:p>
          <a:p>
            <a:pPr indent="0" lvl="0" marL="0" rtl="0" algn="l">
              <a:lnSpc>
                <a:spcPct val="100000"/>
              </a:lnSpc>
              <a:spcBef>
                <a:spcPts val="0"/>
              </a:spcBef>
              <a:spcAft>
                <a:spcPts val="0"/>
              </a:spcAft>
              <a:buSzPts val="1400"/>
              <a:buNone/>
            </a:pPr>
            <a:r>
              <a:rPr b="0" lang="fr" u="none"/>
              <a:t>We will find out more about what is required to influence hand hygiene behaviour as we go through the main part of this session which is about an approach to improving hand hygiene &amp; also how WASH fits into this approach</a:t>
            </a:r>
            <a:endParaRPr/>
          </a:p>
          <a:p>
            <a:pPr indent="0" lvl="0" marL="0" rtl="0" algn="l">
              <a:lnSpc>
                <a:spcPct val="100000"/>
              </a:lnSpc>
              <a:spcBef>
                <a:spcPts val="0"/>
              </a:spcBef>
              <a:spcAft>
                <a:spcPts val="0"/>
              </a:spcAft>
              <a:buSzPts val="1400"/>
              <a:buNone/>
            </a:pPr>
            <a:r>
              <a:rPr b="1" lang="fr" u="none"/>
              <a:t>SAY:</a:t>
            </a:r>
            <a:endParaRPr/>
          </a:p>
          <a:p>
            <a:pPr indent="0" lvl="0" marL="0" marR="0" rtl="0" algn="l">
              <a:lnSpc>
                <a:spcPct val="100000"/>
              </a:lnSpc>
              <a:spcBef>
                <a:spcPts val="0"/>
              </a:spcBef>
              <a:spcAft>
                <a:spcPts val="0"/>
              </a:spcAft>
              <a:buClr>
                <a:schemeClr val="dk1"/>
              </a:buClr>
              <a:buSzPts val="1200"/>
              <a:buFont typeface="Calibri"/>
              <a:buNone/>
            </a:pPr>
            <a:r>
              <a:rPr b="0" lang="fr" u="none"/>
              <a:t>Please take a moment to think and then share any information you have on your own national or local hand hygiene rates - shouting examples to the whole group</a:t>
            </a:r>
            <a:endParaRPr/>
          </a:p>
          <a:p>
            <a:pPr indent="0" lvl="0" marL="0" rtl="0" algn="l">
              <a:lnSpc>
                <a:spcPct val="100000"/>
              </a:lnSpc>
              <a:spcBef>
                <a:spcPts val="0"/>
              </a:spcBef>
              <a:spcAft>
                <a:spcPts val="0"/>
              </a:spcAft>
              <a:buSzPts val="1400"/>
              <a:buNone/>
            </a:pPr>
            <a:r>
              <a:rPr b="1" lang="fr" u="none"/>
              <a:t>NOTE FOR TRAINER </a:t>
            </a:r>
            <a:r>
              <a:rPr b="0" lang="fr" u="none"/>
              <a:t>- additional information if needed to explain at this point, depending on the audience</a:t>
            </a:r>
            <a:r>
              <a:rPr b="0" lang="fr" u="sng"/>
              <a:t>: </a:t>
            </a:r>
            <a:endParaRPr sz="1200">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Reminder of the relevant WASH data (2021):</a:t>
            </a:r>
            <a:endParaRPr/>
          </a:p>
          <a:p>
            <a:pPr indent="-171450" lvl="1" marL="628650" rtl="0" algn="l">
              <a:lnSpc>
                <a:spcPct val="100000"/>
              </a:lnSpc>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One third of health care facilities do not have what is needed to clean hands where care is provided; one in four facilities lack basic water services and one in 10 have no sanitation services.</a:t>
            </a:r>
            <a:endParaRPr/>
          </a:p>
          <a:p>
            <a:pPr indent="-171450" lvl="1" marL="628650" rtl="0" algn="l">
              <a:lnSpc>
                <a:spcPct val="100000"/>
              </a:lnSpc>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1.8 billion people use facilities lack basic water services</a:t>
            </a:r>
            <a:endParaRPr/>
          </a:p>
          <a:p>
            <a:pPr indent="-171450" lvl="1" marL="628650" rtl="0" algn="l">
              <a:lnSpc>
                <a:spcPct val="100000"/>
              </a:lnSpc>
              <a:spcBef>
                <a:spcPts val="0"/>
              </a:spcBef>
              <a:spcAft>
                <a:spcPts val="0"/>
              </a:spcAft>
              <a:buClr>
                <a:schemeClr val="dk1"/>
              </a:buClr>
              <a:buSzPts val="1200"/>
              <a:buFont typeface="Arial"/>
              <a:buChar char="•"/>
            </a:pPr>
            <a:r>
              <a:rPr lang="fr" sz="1200">
                <a:solidFill>
                  <a:schemeClr val="dk1"/>
                </a:solidFill>
                <a:latin typeface="Calibri"/>
                <a:ea typeface="Calibri"/>
                <a:cs typeface="Calibri"/>
                <a:sym typeface="Calibri"/>
              </a:rPr>
              <a:t>Across the world’s 47 least-developed countries, the problem is even greater: half of health care facilities lack basic water services. Furthermore, the extent of the problem remains hidden because major gaps in data persist, especially on environmental cleaning</a:t>
            </a:r>
            <a:r>
              <a:rPr lang="fr"/>
              <a:t> </a:t>
            </a:r>
            <a:endParaRPr/>
          </a:p>
          <a:p>
            <a:pPr indent="-171450" lvl="1" marL="628650" rtl="0" algn="l">
              <a:lnSpc>
                <a:spcPct val="100000"/>
              </a:lnSpc>
              <a:spcBef>
                <a:spcPts val="0"/>
              </a:spcBef>
              <a:spcAft>
                <a:spcPts val="0"/>
              </a:spcAft>
              <a:buClr>
                <a:schemeClr val="dk1"/>
              </a:buClr>
              <a:buSzPts val="1200"/>
              <a:buFont typeface="Arial"/>
              <a:buChar char="•"/>
            </a:pPr>
            <a:r>
              <a:rPr b="0" lang="fr"/>
              <a:t>A clean environment goes hand in hand with effective hand hygiene – environmental cleaning reduces the burden of germs in the environment and therefore reduces the risks of health workers contaminating their hands from the environment</a:t>
            </a:r>
            <a:endParaRPr b="0" u="none"/>
          </a:p>
          <a:p>
            <a:pPr indent="-171450" lvl="0" marL="171450" rtl="0" algn="l">
              <a:lnSpc>
                <a:spcPct val="100000"/>
              </a:lnSpc>
              <a:spcBef>
                <a:spcPts val="0"/>
              </a:spcBef>
              <a:spcAft>
                <a:spcPts val="0"/>
              </a:spcAft>
              <a:buClr>
                <a:schemeClr val="dk1"/>
              </a:buClr>
              <a:buSzPts val="1200"/>
              <a:buFont typeface="Arial"/>
              <a:buChar char="•"/>
            </a:pPr>
            <a:r>
              <a:rPr b="0" lang="fr" u="none"/>
              <a:t>A key message is that both </a:t>
            </a:r>
            <a:r>
              <a:rPr b="1" lang="fr" u="none"/>
              <a:t>WASH surveys and IPC and Hand Hygiene assessments</a:t>
            </a:r>
            <a:r>
              <a:rPr b="0" lang="fr" u="none"/>
              <a:t> provide data to drive improvement</a:t>
            </a:r>
            <a:endParaRPr/>
          </a:p>
          <a:p>
            <a:pPr indent="0" lvl="0" marL="0" rtl="0" algn="l">
              <a:lnSpc>
                <a:spcPct val="100000"/>
              </a:lnSpc>
              <a:spcBef>
                <a:spcPts val="0"/>
              </a:spcBef>
              <a:spcAft>
                <a:spcPts val="0"/>
              </a:spcAft>
              <a:buSzPts val="1400"/>
              <a:buNone/>
            </a:pPr>
            <a:r>
              <a:t/>
            </a:r>
            <a:endParaRPr/>
          </a:p>
        </p:txBody>
      </p:sp>
      <p:sp>
        <p:nvSpPr>
          <p:cNvPr id="203" name="Google Shape;20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SLIDE </a:t>
            </a:r>
            <a:endParaRPr/>
          </a:p>
          <a:p>
            <a:pPr indent="0" lvl="0" marL="0" rtl="0" algn="l">
              <a:lnSpc>
                <a:spcPct val="100000"/>
              </a:lnSpc>
              <a:spcBef>
                <a:spcPts val="0"/>
              </a:spcBef>
              <a:spcAft>
                <a:spcPts val="0"/>
              </a:spcAft>
              <a:buSzPts val="1400"/>
              <a:buNone/>
            </a:pPr>
            <a:r>
              <a:rPr b="1" lang="fr"/>
              <a:t>SAY:</a:t>
            </a:r>
            <a:endParaRPr b="0"/>
          </a:p>
          <a:p>
            <a:pPr indent="-171450" lvl="0" marL="171450" rtl="0" algn="l">
              <a:lnSpc>
                <a:spcPct val="100000"/>
              </a:lnSpc>
              <a:spcBef>
                <a:spcPts val="0"/>
              </a:spcBef>
              <a:spcAft>
                <a:spcPts val="0"/>
              </a:spcAft>
              <a:buClr>
                <a:schemeClr val="dk1"/>
              </a:buClr>
              <a:buSzPts val="1200"/>
              <a:buFont typeface="Arial"/>
              <a:buChar char="•"/>
            </a:pPr>
            <a:r>
              <a:rPr b="0" lang="fr" u="none"/>
              <a:t>this session will now focus on </a:t>
            </a:r>
            <a:r>
              <a:rPr b="0" lang="fr"/>
              <a:t>what WHO describe as the five golden rules for hand hygiene.</a:t>
            </a:r>
            <a:endParaRPr b="0" u="sng"/>
          </a:p>
          <a:p>
            <a:pPr indent="-171450" lvl="0" marL="171450" rtl="0" algn="l">
              <a:lnSpc>
                <a:spcPct val="100000"/>
              </a:lnSpc>
              <a:spcBef>
                <a:spcPts val="0"/>
              </a:spcBef>
              <a:spcAft>
                <a:spcPts val="0"/>
              </a:spcAft>
              <a:buClr>
                <a:schemeClr val="dk1"/>
              </a:buClr>
              <a:buSzPts val="1200"/>
              <a:buFont typeface="Arial"/>
              <a:buChar char="•"/>
            </a:pPr>
            <a:r>
              <a:rPr b="0" lang="fr"/>
              <a:t>These rules focus on</a:t>
            </a:r>
            <a:endParaRPr/>
          </a:p>
          <a:p>
            <a:pPr indent="-171450" lvl="1" marL="628650" rtl="0" algn="l">
              <a:lnSpc>
                <a:spcPct val="100000"/>
              </a:lnSpc>
              <a:spcBef>
                <a:spcPts val="0"/>
              </a:spcBef>
              <a:spcAft>
                <a:spcPts val="0"/>
              </a:spcAft>
              <a:buClr>
                <a:schemeClr val="dk1"/>
              </a:buClr>
              <a:buSzPts val="1200"/>
              <a:buFont typeface="Arial"/>
              <a:buChar char="•"/>
            </a:pPr>
            <a:r>
              <a:rPr b="0" lang="fr"/>
              <a:t>The right times for hand hygiene, so that you can understand how key moments fit within the flow of activities that happen in a range of health care settings, and</a:t>
            </a:r>
            <a:endParaRPr/>
          </a:p>
          <a:p>
            <a:pPr indent="-171450" lvl="1" marL="628650" rtl="0" algn="l">
              <a:lnSpc>
                <a:spcPct val="100000"/>
              </a:lnSpc>
              <a:spcBef>
                <a:spcPts val="0"/>
              </a:spcBef>
              <a:spcAft>
                <a:spcPts val="0"/>
              </a:spcAft>
              <a:buClr>
                <a:schemeClr val="dk1"/>
              </a:buClr>
              <a:buSzPts val="1200"/>
              <a:buFont typeface="Arial"/>
              <a:buChar char="•"/>
            </a:pPr>
            <a:r>
              <a:rPr b="0" lang="fr"/>
              <a:t>The right technique.</a:t>
            </a:r>
            <a:endParaRPr/>
          </a:p>
          <a:p>
            <a:pPr indent="-171450" lvl="0" marL="171450" rtl="0" algn="l">
              <a:lnSpc>
                <a:spcPct val="100000"/>
              </a:lnSpc>
              <a:spcBef>
                <a:spcPts val="0"/>
              </a:spcBef>
              <a:spcAft>
                <a:spcPts val="0"/>
              </a:spcAft>
              <a:buClr>
                <a:schemeClr val="dk1"/>
              </a:buClr>
              <a:buSzPts val="1200"/>
              <a:buFont typeface="Arial"/>
              <a:buChar char="•"/>
            </a:pPr>
            <a:r>
              <a:rPr b="0" lang="fr"/>
              <a:t>For the first two rules to be met they require essential WASH services in the facility</a:t>
            </a:r>
            <a:endParaRPr/>
          </a:p>
          <a:p>
            <a:pPr indent="0" lvl="0" marL="0" rtl="0" algn="l">
              <a:lnSpc>
                <a:spcPct val="100000"/>
              </a:lnSpc>
              <a:spcBef>
                <a:spcPts val="0"/>
              </a:spcBef>
              <a:spcAft>
                <a:spcPts val="0"/>
              </a:spcAft>
              <a:buSzPts val="1400"/>
              <a:buNone/>
            </a:pPr>
            <a:r>
              <a:t/>
            </a:r>
            <a:endParaRPr/>
          </a:p>
        </p:txBody>
      </p:sp>
      <p:sp>
        <p:nvSpPr>
          <p:cNvPr id="226" name="Google Shape;22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jpg"/><Relationship Id="rId4" Type="http://schemas.openxmlformats.org/officeDocument/2006/relationships/image" Target="../media/image1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jpg"/><Relationship Id="rId4" Type="http://schemas.openxmlformats.org/officeDocument/2006/relationships/image" Target="../media/image1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9.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bg>
      <p:bgPr>
        <a:solidFill>
          <a:schemeClr val="dk1"/>
        </a:solidFill>
      </p:bgPr>
    </p:bg>
    <p:spTree>
      <p:nvGrpSpPr>
        <p:cNvPr id="11" name="Shape 11"/>
        <p:cNvGrpSpPr/>
        <p:nvPr/>
      </p:nvGrpSpPr>
      <p:grpSpPr>
        <a:xfrm>
          <a:off x="0" y="0"/>
          <a:ext cx="0" cy="0"/>
          <a:chOff x="0" y="0"/>
          <a:chExt cx="0" cy="0"/>
        </a:xfrm>
      </p:grpSpPr>
      <p:sp>
        <p:nvSpPr>
          <p:cNvPr id="12" name="Google Shape;12;p2"/>
          <p:cNvSpPr/>
          <p:nvPr>
            <p:ph idx="2" type="pic"/>
          </p:nvPr>
        </p:nvSpPr>
        <p:spPr>
          <a:xfrm>
            <a:off x="0" y="0"/>
            <a:ext cx="12192000" cy="6858000"/>
          </a:xfrm>
          <a:prstGeom prst="rect">
            <a:avLst/>
          </a:prstGeom>
          <a:noFill/>
          <a:ln>
            <a:noFill/>
          </a:ln>
        </p:spPr>
      </p:sp>
      <p:pic>
        <p:nvPicPr>
          <p:cNvPr id="13" name="Google Shape;13;p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4" name="Google Shape;14;p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5" name="Google Shape;15;p2"/>
          <p:cNvPicPr preferRelativeResize="0"/>
          <p:nvPr/>
        </p:nvPicPr>
        <p:blipFill rotWithShape="1">
          <a:blip r:embed="rId4">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bg>
      <p:bgPr>
        <a:solidFill>
          <a:schemeClr val="dk1"/>
        </a:solidFill>
      </p:bgPr>
    </p:bg>
    <p:spTree>
      <p:nvGrpSpPr>
        <p:cNvPr id="80" name="Shape 80"/>
        <p:cNvGrpSpPr/>
        <p:nvPr/>
      </p:nvGrpSpPr>
      <p:grpSpPr>
        <a:xfrm>
          <a:off x="0" y="0"/>
          <a:ext cx="0" cy="0"/>
          <a:chOff x="0" y="0"/>
          <a:chExt cx="0" cy="0"/>
        </a:xfrm>
      </p:grpSpPr>
      <p:sp>
        <p:nvSpPr>
          <p:cNvPr id="81" name="Google Shape;81;p12"/>
          <p:cNvSpPr/>
          <p:nvPr>
            <p:ph idx="2" type="pic"/>
          </p:nvPr>
        </p:nvSpPr>
        <p:spPr>
          <a:xfrm>
            <a:off x="0" y="0"/>
            <a:ext cx="12192000" cy="6858000"/>
          </a:xfrm>
          <a:prstGeom prst="rect">
            <a:avLst/>
          </a:prstGeom>
          <a:noFill/>
          <a:ln>
            <a:noFill/>
          </a:ln>
        </p:spPr>
      </p:sp>
      <p:pic>
        <p:nvPicPr>
          <p:cNvPr id="82" name="Google Shape;82;p1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3" name="Google Shape;83;p1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84" name="Google Shape;84;p12"/>
          <p:cNvPicPr preferRelativeResize="0"/>
          <p:nvPr/>
        </p:nvPicPr>
        <p:blipFill rotWithShape="1">
          <a:blip r:embed="rId4">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type="title">
  <p:cSld name="TITLE">
    <p:bg>
      <p:bgPr>
        <a:solidFill>
          <a:schemeClr val="dk1"/>
        </a:solidFill>
      </p:bgPr>
    </p:bg>
    <p:spTree>
      <p:nvGrpSpPr>
        <p:cNvPr id="85" name="Shape 85"/>
        <p:cNvGrpSpPr/>
        <p:nvPr/>
      </p:nvGrpSpPr>
      <p:grpSpPr>
        <a:xfrm>
          <a:off x="0" y="0"/>
          <a:ext cx="0" cy="0"/>
          <a:chOff x="0" y="0"/>
          <a:chExt cx="0" cy="0"/>
        </a:xfrm>
      </p:grpSpPr>
      <p:sp>
        <p:nvSpPr>
          <p:cNvPr id="86" name="Google Shape;86;p13"/>
          <p:cNvSpPr txBox="1"/>
          <p:nvPr>
            <p:ph type="ctrTitle"/>
          </p:nvPr>
        </p:nvSpPr>
        <p:spPr>
          <a:xfrm>
            <a:off x="838200" y="602166"/>
            <a:ext cx="10515600" cy="372853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8000"/>
              <a:buFont typeface="Arial Narrow"/>
              <a:buNone/>
              <a:defRPr b="1" i="0" sz="8000" u="none" cap="none" strike="noStrike">
                <a:solidFill>
                  <a:schemeClr val="lt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7" name="Google Shape;87;p13"/>
          <p:cNvSpPr txBox="1"/>
          <p:nvPr>
            <p:ph idx="1" type="subTitle"/>
          </p:nvPr>
        </p:nvSpPr>
        <p:spPr>
          <a:xfrm>
            <a:off x="838200" y="4496373"/>
            <a:ext cx="10515600" cy="1759461"/>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2"/>
              </a:buClr>
              <a:buSzPts val="2000"/>
              <a:buFont typeface="Arial"/>
              <a:buNone/>
              <a:defRPr b="1" i="0" sz="2000" u="none" cap="none" strike="noStrike">
                <a:solidFill>
                  <a:schemeClr val="lt2"/>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5pPr>
            <a:lvl6pPr lvl="5"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6pPr>
            <a:lvl7pPr lvl="6"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7pPr>
            <a:lvl8pPr lvl="7"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8pPr>
            <a:lvl9pPr lvl="8"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9pPr>
          </a:lstStyle>
          <a:p/>
        </p:txBody>
      </p:sp>
      <p:sp>
        <p:nvSpPr>
          <p:cNvPr id="88" name="Google Shape;88;p13"/>
          <p:cNvSpPr/>
          <p:nvPr/>
        </p:nvSpPr>
        <p:spPr>
          <a:xfrm>
            <a:off x="5968240" y="6412570"/>
            <a:ext cx="255520" cy="255520"/>
          </a:xfrm>
          <a:prstGeom prst="ellipse">
            <a:avLst/>
          </a:prstGeom>
          <a:no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 name="Google Shape;89;p13"/>
          <p:cNvSpPr/>
          <p:nvPr/>
        </p:nvSpPr>
        <p:spPr>
          <a:xfrm>
            <a:off x="0" y="3759200"/>
            <a:ext cx="215900" cy="309880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 name="Google Shape;90;p13"/>
          <p:cNvSpPr/>
          <p:nvPr/>
        </p:nvSpPr>
        <p:spPr>
          <a:xfrm>
            <a:off x="11976100" y="0"/>
            <a:ext cx="215900" cy="107950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 name="Google Shape;91;p13"/>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graphs">
  <p:cSld name="title + 2 graphs">
    <p:spTree>
      <p:nvGrpSpPr>
        <p:cNvPr id="92" name="Shape 92"/>
        <p:cNvGrpSpPr/>
        <p:nvPr/>
      </p:nvGrpSpPr>
      <p:grpSpPr>
        <a:xfrm>
          <a:off x="0" y="0"/>
          <a:ext cx="0" cy="0"/>
          <a:chOff x="0" y="0"/>
          <a:chExt cx="0" cy="0"/>
        </a:xfrm>
      </p:grpSpPr>
      <p:sp>
        <p:nvSpPr>
          <p:cNvPr id="93" name="Google Shape;93;p14"/>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Arial Narrow"/>
              <a:buNone/>
              <a:defRPr b="1" i="0" sz="4400" u="none" cap="none" strike="noStrike">
                <a:solidFill>
                  <a:schemeClr val="dk2"/>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4" name="Google Shape;94;p14"/>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95" name="Google Shape;95;p14"/>
          <p:cNvSpPr/>
          <p:nvPr>
            <p:ph idx="2" type="chart"/>
          </p:nvPr>
        </p:nvSpPr>
        <p:spPr>
          <a:xfrm>
            <a:off x="838200" y="1778000"/>
            <a:ext cx="5078413" cy="45797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 name="Google Shape;96;p14"/>
          <p:cNvSpPr txBox="1"/>
          <p:nvPr>
            <p:ph idx="1" type="body"/>
          </p:nvPr>
        </p:nvSpPr>
        <p:spPr>
          <a:xfrm>
            <a:off x="838199" y="1374946"/>
            <a:ext cx="5078414" cy="244304"/>
          </a:xfrm>
          <a:prstGeom prst="rect">
            <a:avLst/>
          </a:prstGeom>
          <a:solidFill>
            <a:schemeClr val="dk1"/>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 name="Google Shape;97;p14"/>
          <p:cNvSpPr/>
          <p:nvPr>
            <p:ph idx="3" type="chart"/>
          </p:nvPr>
        </p:nvSpPr>
        <p:spPr>
          <a:xfrm>
            <a:off x="6240463" y="1739900"/>
            <a:ext cx="5113337" cy="46178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 name="Google Shape;98;p14"/>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 name="Google Shape;99;p14"/>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p14"/>
          <p:cNvSpPr txBox="1"/>
          <p:nvPr>
            <p:ph idx="4" type="body"/>
          </p:nvPr>
        </p:nvSpPr>
        <p:spPr>
          <a:xfrm>
            <a:off x="6238875" y="1374775"/>
            <a:ext cx="5113337" cy="244475"/>
          </a:xfrm>
          <a:prstGeom prst="rect">
            <a:avLst/>
          </a:prstGeom>
          <a:solidFill>
            <a:schemeClr val="dk1"/>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 name="Google Shape;101;p14"/>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aragraph + graph">
  <p:cSld name="title + paragraph + graph">
    <p:spTree>
      <p:nvGrpSpPr>
        <p:cNvPr id="102" name="Shape 102"/>
        <p:cNvGrpSpPr/>
        <p:nvPr/>
      </p:nvGrpSpPr>
      <p:grpSpPr>
        <a:xfrm>
          <a:off x="0" y="0"/>
          <a:ext cx="0" cy="0"/>
          <a:chOff x="0" y="0"/>
          <a:chExt cx="0" cy="0"/>
        </a:xfrm>
      </p:grpSpPr>
      <p:sp>
        <p:nvSpPr>
          <p:cNvPr id="103" name="Google Shape;103;p15"/>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Arial Narrow"/>
              <a:buNone/>
              <a:defRPr b="1" i="0" sz="4400" u="none" cap="none" strike="noStrike">
                <a:solidFill>
                  <a:schemeClr val="dk2"/>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4" name="Google Shape;104;p15"/>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105" name="Google Shape;105;p15"/>
          <p:cNvSpPr/>
          <p:nvPr>
            <p:ph idx="2" type="chart"/>
          </p:nvPr>
        </p:nvSpPr>
        <p:spPr>
          <a:xfrm>
            <a:off x="838200" y="1777999"/>
            <a:ext cx="5092601" cy="45797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 name="Google Shape;106;p15"/>
          <p:cNvSpPr txBox="1"/>
          <p:nvPr>
            <p:ph idx="1" type="body"/>
          </p:nvPr>
        </p:nvSpPr>
        <p:spPr>
          <a:xfrm>
            <a:off x="838199" y="1384300"/>
            <a:ext cx="5092602" cy="234950"/>
          </a:xfrm>
          <a:prstGeom prst="rect">
            <a:avLst/>
          </a:prstGeom>
          <a:solidFill>
            <a:schemeClr val="dk1"/>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 name="Google Shape;107;p15"/>
          <p:cNvSpPr txBox="1"/>
          <p:nvPr>
            <p:ph idx="3" type="body"/>
          </p:nvPr>
        </p:nvSpPr>
        <p:spPr>
          <a:xfrm>
            <a:off x="6261198" y="1384300"/>
            <a:ext cx="5092602" cy="2349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2"/>
              </a:buClr>
              <a:buSzPts val="1800"/>
              <a:buFont typeface="Arial"/>
              <a:buNone/>
              <a:defRPr b="1" i="0" sz="1800" u="none" cap="none" strike="noStrike">
                <a:solidFill>
                  <a:schemeClr val="dk2"/>
                </a:solidFill>
                <a:latin typeface="Arial Narrow"/>
                <a:ea typeface="Arial Narrow"/>
                <a:cs typeface="Arial Narrow"/>
                <a:sym typeface="Arial Narrow"/>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 name="Google Shape;108;p15"/>
          <p:cNvSpPr txBox="1"/>
          <p:nvPr>
            <p:ph idx="4" type="body"/>
          </p:nvPr>
        </p:nvSpPr>
        <p:spPr>
          <a:xfrm>
            <a:off x="6261198" y="1778000"/>
            <a:ext cx="5092602" cy="457976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 name="Google Shape;109;p15"/>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0" name="Google Shape;110;p15"/>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1" name="Google Shape;111;p15"/>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graphs">
  <p:cSld name="title + 1 graphs">
    <p:spTree>
      <p:nvGrpSpPr>
        <p:cNvPr id="112" name="Shape 112"/>
        <p:cNvGrpSpPr/>
        <p:nvPr/>
      </p:nvGrpSpPr>
      <p:grpSpPr>
        <a:xfrm>
          <a:off x="0" y="0"/>
          <a:ext cx="0" cy="0"/>
          <a:chOff x="0" y="0"/>
          <a:chExt cx="0" cy="0"/>
        </a:xfrm>
      </p:grpSpPr>
      <p:sp>
        <p:nvSpPr>
          <p:cNvPr id="113" name="Google Shape;113;p16"/>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Arial Narrow"/>
              <a:buNone/>
              <a:defRPr b="1" i="0" sz="4400" u="none" cap="none" strike="noStrike">
                <a:solidFill>
                  <a:schemeClr val="dk2"/>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4" name="Google Shape;114;p16"/>
          <p:cNvSpPr txBox="1"/>
          <p:nvPr>
            <p:ph idx="12" type="sldNum"/>
          </p:nvPr>
        </p:nvSpPr>
        <p:spPr>
          <a:xfrm>
            <a:off x="1" y="6363031"/>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115" name="Google Shape;115;p16"/>
          <p:cNvSpPr/>
          <p:nvPr>
            <p:ph idx="2" type="chart"/>
          </p:nvPr>
        </p:nvSpPr>
        <p:spPr>
          <a:xfrm>
            <a:off x="838200" y="1778000"/>
            <a:ext cx="10515599" cy="457993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 name="Google Shape;116;p16"/>
          <p:cNvSpPr txBox="1"/>
          <p:nvPr>
            <p:ph idx="1" type="body"/>
          </p:nvPr>
        </p:nvSpPr>
        <p:spPr>
          <a:xfrm>
            <a:off x="838199" y="1374946"/>
            <a:ext cx="10515600" cy="244304"/>
          </a:xfrm>
          <a:prstGeom prst="rect">
            <a:avLst/>
          </a:prstGeom>
          <a:solidFill>
            <a:schemeClr val="dk1"/>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 name="Google Shape;117;p16"/>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16"/>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9" name="Google Shape;119;p16"/>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table">
  <p:cSld name="text + table">
    <p:spTree>
      <p:nvGrpSpPr>
        <p:cNvPr id="120" name="Shape 120"/>
        <p:cNvGrpSpPr/>
        <p:nvPr/>
      </p:nvGrpSpPr>
      <p:grpSpPr>
        <a:xfrm>
          <a:off x="0" y="0"/>
          <a:ext cx="0" cy="0"/>
          <a:chOff x="0" y="0"/>
          <a:chExt cx="0" cy="0"/>
        </a:xfrm>
      </p:grpSpPr>
      <p:sp>
        <p:nvSpPr>
          <p:cNvPr id="121" name="Google Shape;121;p17"/>
          <p:cNvSpPr txBox="1"/>
          <p:nvPr>
            <p:ph idx="1" type="body"/>
          </p:nvPr>
        </p:nvSpPr>
        <p:spPr>
          <a:xfrm>
            <a:off x="839788" y="584200"/>
            <a:ext cx="5076825" cy="557688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rgbClr val="898A9B"/>
              </a:buClr>
              <a:buSzPts val="2000"/>
              <a:buFont typeface="Arial"/>
              <a:buNone/>
              <a:defRPr b="0" i="0" sz="2000" u="none" cap="none" strike="noStrike">
                <a:solidFill>
                  <a:srgbClr val="898A9B"/>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98A9B"/>
              </a:buClr>
              <a:buSzPts val="1800"/>
              <a:buFont typeface="Arial"/>
              <a:buNone/>
              <a:defRPr b="0" i="0" sz="1800" u="none" cap="none" strike="noStrike">
                <a:solidFill>
                  <a:srgbClr val="898A9B"/>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9pPr>
          </a:lstStyle>
          <a:p/>
        </p:txBody>
      </p:sp>
      <p:sp>
        <p:nvSpPr>
          <p:cNvPr id="122" name="Google Shape;122;p17"/>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123" name="Google Shape;123;p17"/>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4" name="Google Shape;124;p17"/>
          <p:cNvSpPr/>
          <p:nvPr>
            <p:ph idx="2" type="tbl"/>
          </p:nvPr>
        </p:nvSpPr>
        <p:spPr>
          <a:xfrm>
            <a:off x="6240463" y="1007893"/>
            <a:ext cx="5111750" cy="515319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5" name="Google Shape;125;p17"/>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17"/>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p17"/>
          <p:cNvSpPr txBox="1"/>
          <p:nvPr>
            <p:ph idx="3" type="body"/>
          </p:nvPr>
        </p:nvSpPr>
        <p:spPr>
          <a:xfrm>
            <a:off x="6240463" y="584200"/>
            <a:ext cx="5076825" cy="227013"/>
          </a:xfrm>
          <a:prstGeom prst="rect">
            <a:avLst/>
          </a:prstGeom>
          <a:solidFill>
            <a:schemeClr val="dk2"/>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type="title">
  <p:cSld name="TITLE">
    <p:bg>
      <p:bgPr>
        <a:solidFill>
          <a:schemeClr val="dk1"/>
        </a:solidFill>
      </p:bgPr>
    </p:bg>
    <p:spTree>
      <p:nvGrpSpPr>
        <p:cNvPr id="16" name="Shape 16"/>
        <p:cNvGrpSpPr/>
        <p:nvPr/>
      </p:nvGrpSpPr>
      <p:grpSpPr>
        <a:xfrm>
          <a:off x="0" y="0"/>
          <a:ext cx="0" cy="0"/>
          <a:chOff x="0" y="0"/>
          <a:chExt cx="0" cy="0"/>
        </a:xfrm>
      </p:grpSpPr>
      <p:sp>
        <p:nvSpPr>
          <p:cNvPr id="17" name="Google Shape;17;p3"/>
          <p:cNvSpPr txBox="1"/>
          <p:nvPr>
            <p:ph type="ctrTitle"/>
          </p:nvPr>
        </p:nvSpPr>
        <p:spPr>
          <a:xfrm>
            <a:off x="838200" y="602166"/>
            <a:ext cx="10515600" cy="372853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8000"/>
              <a:buFont typeface="Arial Narrow"/>
              <a:buNone/>
              <a:defRPr b="1" i="0" sz="8000" u="none" cap="none" strike="noStrike">
                <a:solidFill>
                  <a:schemeClr val="lt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 name="Google Shape;18;p3"/>
          <p:cNvSpPr txBox="1"/>
          <p:nvPr>
            <p:ph idx="1" type="subTitle"/>
          </p:nvPr>
        </p:nvSpPr>
        <p:spPr>
          <a:xfrm>
            <a:off x="838200" y="4496373"/>
            <a:ext cx="10515600" cy="1759461"/>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2"/>
              </a:buClr>
              <a:buSzPts val="2000"/>
              <a:buFont typeface="Arial"/>
              <a:buNone/>
              <a:defRPr b="1" i="0" sz="2000" u="none" cap="none" strike="noStrike">
                <a:solidFill>
                  <a:schemeClr val="lt2"/>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5pPr>
            <a:lvl6pPr lvl="5"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6pPr>
            <a:lvl7pPr lvl="6"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7pPr>
            <a:lvl8pPr lvl="7"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8pPr>
            <a:lvl9pPr lvl="8"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9pPr>
          </a:lstStyle>
          <a:p/>
        </p:txBody>
      </p:sp>
      <p:sp>
        <p:nvSpPr>
          <p:cNvPr id="19" name="Google Shape;19;p3"/>
          <p:cNvSpPr/>
          <p:nvPr/>
        </p:nvSpPr>
        <p:spPr>
          <a:xfrm>
            <a:off x="5968240" y="6412570"/>
            <a:ext cx="255520" cy="255520"/>
          </a:xfrm>
          <a:prstGeom prst="ellipse">
            <a:avLst/>
          </a:prstGeom>
          <a:no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 name="Google Shape;20;p3"/>
          <p:cNvSpPr/>
          <p:nvPr/>
        </p:nvSpPr>
        <p:spPr>
          <a:xfrm>
            <a:off x="0" y="3759200"/>
            <a:ext cx="215900" cy="309880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 name="Google Shape;21;p3"/>
          <p:cNvSpPr/>
          <p:nvPr/>
        </p:nvSpPr>
        <p:spPr>
          <a:xfrm>
            <a:off x="11976100" y="0"/>
            <a:ext cx="215900" cy="107950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 name="Google Shape;22;p3"/>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ragraph + text">
  <p:cSld name="title paragraph + text">
    <p:spTree>
      <p:nvGrpSpPr>
        <p:cNvPr id="25" name="Shape 25"/>
        <p:cNvGrpSpPr/>
        <p:nvPr/>
      </p:nvGrpSpPr>
      <p:grpSpPr>
        <a:xfrm>
          <a:off x="0" y="0"/>
          <a:ext cx="0" cy="0"/>
          <a:chOff x="0" y="0"/>
          <a:chExt cx="0" cy="0"/>
        </a:xfrm>
      </p:grpSpPr>
      <p:sp>
        <p:nvSpPr>
          <p:cNvPr id="26" name="Google Shape;26;p5"/>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Arial Narrow"/>
              <a:buNone/>
              <a:defRPr b="1" i="0" sz="4400" u="none" cap="none" strike="noStrike">
                <a:solidFill>
                  <a:schemeClr val="dk2"/>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 name="Google Shape;27;p5"/>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28" name="Google Shape;28;p5"/>
          <p:cNvSpPr txBox="1"/>
          <p:nvPr>
            <p:ph idx="1" type="body"/>
          </p:nvPr>
        </p:nvSpPr>
        <p:spPr>
          <a:xfrm>
            <a:off x="838200" y="1384300"/>
            <a:ext cx="5092602" cy="497346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 name="Google Shape;29;p5"/>
          <p:cNvSpPr txBox="1"/>
          <p:nvPr>
            <p:ph idx="2" type="body"/>
          </p:nvPr>
        </p:nvSpPr>
        <p:spPr>
          <a:xfrm>
            <a:off x="6261198" y="1384300"/>
            <a:ext cx="5092602" cy="49736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Google Shape;30;p5"/>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5"/>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 name="Google Shape;32;p5"/>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p:cSld name="Image">
    <p:spTree>
      <p:nvGrpSpPr>
        <p:cNvPr id="33" name="Shape 33"/>
        <p:cNvGrpSpPr/>
        <p:nvPr/>
      </p:nvGrpSpPr>
      <p:grpSpPr>
        <a:xfrm>
          <a:off x="0" y="0"/>
          <a:ext cx="0" cy="0"/>
          <a:chOff x="0" y="0"/>
          <a:chExt cx="0" cy="0"/>
        </a:xfrm>
      </p:grpSpPr>
      <p:sp>
        <p:nvSpPr>
          <p:cNvPr id="34" name="Google Shape;34;p6"/>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35" name="Google Shape;35;p6"/>
          <p:cNvSpPr/>
          <p:nvPr>
            <p:ph idx="2" type="pic"/>
          </p:nvPr>
        </p:nvSpPr>
        <p:spPr>
          <a:xfrm>
            <a:off x="839788" y="0"/>
            <a:ext cx="10512424" cy="6161484"/>
          </a:xfrm>
          <a:prstGeom prst="rect">
            <a:avLst/>
          </a:prstGeom>
          <a:noFill/>
          <a:ln>
            <a:noFill/>
          </a:ln>
        </p:spPr>
      </p:sp>
      <p:sp>
        <p:nvSpPr>
          <p:cNvPr id="36" name="Google Shape;36;p6"/>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 name="Google Shape;37;p6"/>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 name="Google Shape;38;p6"/>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text">
  <p:cSld name="image + text">
    <p:spTree>
      <p:nvGrpSpPr>
        <p:cNvPr id="39" name="Shape 39"/>
        <p:cNvGrpSpPr/>
        <p:nvPr/>
      </p:nvGrpSpPr>
      <p:grpSpPr>
        <a:xfrm>
          <a:off x="0" y="0"/>
          <a:ext cx="0" cy="0"/>
          <a:chOff x="0" y="0"/>
          <a:chExt cx="0" cy="0"/>
        </a:xfrm>
      </p:grpSpPr>
      <p:sp>
        <p:nvSpPr>
          <p:cNvPr id="40" name="Google Shape;40;p7"/>
          <p:cNvSpPr txBox="1"/>
          <p:nvPr>
            <p:ph idx="1" type="body"/>
          </p:nvPr>
        </p:nvSpPr>
        <p:spPr>
          <a:xfrm>
            <a:off x="839788" y="584200"/>
            <a:ext cx="5076825" cy="5577285"/>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rgbClr val="898A9B"/>
              </a:buClr>
              <a:buSzPts val="2000"/>
              <a:buFont typeface="Arial"/>
              <a:buNone/>
              <a:defRPr b="0" i="0" sz="2000" u="none" cap="none" strike="noStrike">
                <a:solidFill>
                  <a:srgbClr val="898A9B"/>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98A9B"/>
              </a:buClr>
              <a:buSzPts val="1800"/>
              <a:buFont typeface="Arial"/>
              <a:buNone/>
              <a:defRPr b="0" i="0" sz="1800" u="none" cap="none" strike="noStrike">
                <a:solidFill>
                  <a:srgbClr val="898A9B"/>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9pPr>
          </a:lstStyle>
          <a:p/>
        </p:txBody>
      </p:sp>
      <p:sp>
        <p:nvSpPr>
          <p:cNvPr id="41" name="Google Shape;41;p7"/>
          <p:cNvSpPr/>
          <p:nvPr/>
        </p:nvSpPr>
        <p:spPr>
          <a:xfrm>
            <a:off x="6502400" y="3771900"/>
            <a:ext cx="5689600" cy="3086100"/>
          </a:xfrm>
          <a:prstGeom prst="rect">
            <a:avLst/>
          </a:prstGeom>
          <a:solidFill>
            <a:schemeClr val="dk1"/>
          </a:solidFill>
          <a:ln cap="flat" cmpd="sng" w="12700">
            <a:solidFill>
              <a:srgbClr val="B4AB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 name="Google Shape;42;p7"/>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43" name="Google Shape;43;p7"/>
          <p:cNvSpPr/>
          <p:nvPr>
            <p:ph idx="2" type="pic"/>
          </p:nvPr>
        </p:nvSpPr>
        <p:spPr>
          <a:xfrm>
            <a:off x="6502400" y="0"/>
            <a:ext cx="4849812" cy="6161484"/>
          </a:xfrm>
          <a:prstGeom prst="rect">
            <a:avLst/>
          </a:prstGeom>
          <a:noFill/>
          <a:ln>
            <a:noFill/>
          </a:ln>
        </p:spPr>
      </p:sp>
      <p:sp>
        <p:nvSpPr>
          <p:cNvPr id="44" name="Google Shape;44;p7"/>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 name="Google Shape;45;p7"/>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 name="Google Shape;46;p7"/>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1 Stories_title + text">
  <p:cSld name="1_1 Stories_title + text">
    <p:spTree>
      <p:nvGrpSpPr>
        <p:cNvPr id="47" name="Shape 47"/>
        <p:cNvGrpSpPr/>
        <p:nvPr/>
      </p:nvGrpSpPr>
      <p:grpSpPr>
        <a:xfrm>
          <a:off x="0" y="0"/>
          <a:ext cx="0" cy="0"/>
          <a:chOff x="0" y="0"/>
          <a:chExt cx="0" cy="0"/>
        </a:xfrm>
      </p:grpSpPr>
      <p:sp>
        <p:nvSpPr>
          <p:cNvPr id="48" name="Google Shape;48;p8"/>
          <p:cNvSpPr/>
          <p:nvPr/>
        </p:nvSpPr>
        <p:spPr>
          <a:xfrm>
            <a:off x="0" y="0"/>
            <a:ext cx="5257800" cy="735646"/>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 name="Google Shape;49;p8"/>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50" name="Google Shape;50;p8"/>
          <p:cNvSpPr txBox="1"/>
          <p:nvPr>
            <p:ph idx="1" type="body"/>
          </p:nvPr>
        </p:nvSpPr>
        <p:spPr>
          <a:xfrm>
            <a:off x="839788" y="983152"/>
            <a:ext cx="5076825" cy="52398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 name="Google Shape;51;p8"/>
          <p:cNvSpPr txBox="1"/>
          <p:nvPr>
            <p:ph idx="2" type="body"/>
          </p:nvPr>
        </p:nvSpPr>
        <p:spPr>
          <a:xfrm>
            <a:off x="839788" y="495301"/>
            <a:ext cx="4116387" cy="139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2"/>
              </a:buClr>
              <a:buSzPts val="800"/>
              <a:buFont typeface="Arial"/>
              <a:buNone/>
              <a:defRPr b="1" i="0" sz="800" u="none" cap="none" strike="noStrike">
                <a:solidFill>
                  <a:schemeClr val="lt2"/>
                </a:solidFill>
                <a:latin typeface="Arial"/>
                <a:ea typeface="Arial"/>
                <a:cs typeface="Arial"/>
                <a:sym typeface="Arial"/>
              </a:defRPr>
            </a:lvl1pPr>
            <a:lvl2pPr indent="-228600" lvl="1" marL="9144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 name="Google Shape;52;p8"/>
          <p:cNvSpPr/>
          <p:nvPr/>
        </p:nvSpPr>
        <p:spPr>
          <a:xfrm>
            <a:off x="0" y="3770945"/>
            <a:ext cx="215900" cy="309392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 name="Google Shape;53;p8"/>
          <p:cNvSpPr/>
          <p:nvPr/>
        </p:nvSpPr>
        <p:spPr>
          <a:xfrm>
            <a:off x="11976100" y="0"/>
            <a:ext cx="215900" cy="1079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 name="Google Shape;54;p8"/>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 name="Google Shape;55;p8"/>
          <p:cNvSpPr txBox="1"/>
          <p:nvPr>
            <p:ph idx="3" type="body"/>
          </p:nvPr>
        </p:nvSpPr>
        <p:spPr>
          <a:xfrm>
            <a:off x="6240463" y="982663"/>
            <a:ext cx="5111750" cy="5232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Stories_title + text">
  <p:cSld name="1 Stories_title + text">
    <p:spTree>
      <p:nvGrpSpPr>
        <p:cNvPr id="56" name="Shape 56"/>
        <p:cNvGrpSpPr/>
        <p:nvPr/>
      </p:nvGrpSpPr>
      <p:grpSpPr>
        <a:xfrm>
          <a:off x="0" y="0"/>
          <a:ext cx="0" cy="0"/>
          <a:chOff x="0" y="0"/>
          <a:chExt cx="0" cy="0"/>
        </a:xfrm>
      </p:grpSpPr>
      <p:sp>
        <p:nvSpPr>
          <p:cNvPr id="57" name="Google Shape;57;p9"/>
          <p:cNvSpPr/>
          <p:nvPr/>
        </p:nvSpPr>
        <p:spPr>
          <a:xfrm>
            <a:off x="0" y="-1"/>
            <a:ext cx="5257800" cy="3764071"/>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p9"/>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59" name="Google Shape;59;p9"/>
          <p:cNvSpPr txBox="1"/>
          <p:nvPr>
            <p:ph type="title"/>
          </p:nvPr>
        </p:nvSpPr>
        <p:spPr>
          <a:xfrm>
            <a:off x="838200" y="853698"/>
            <a:ext cx="4102100" cy="2734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Narrow"/>
              <a:buNone/>
              <a:defRPr b="1" i="0" sz="4400" u="none" cap="none" strike="noStrike">
                <a:solidFill>
                  <a:schemeClr val="lt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0" name="Google Shape;60;p9"/>
          <p:cNvSpPr txBox="1"/>
          <p:nvPr>
            <p:ph idx="1" type="body"/>
          </p:nvPr>
        </p:nvSpPr>
        <p:spPr>
          <a:xfrm>
            <a:off x="839788" y="4038600"/>
            <a:ext cx="4418012" cy="21844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2"/>
              </a:buClr>
              <a:buSzPts val="2000"/>
              <a:buFont typeface="Arial"/>
              <a:buNone/>
              <a:defRPr b="1" i="0" sz="2000" u="none" cap="none" strike="noStrike">
                <a:solidFill>
                  <a:schemeClr val="dk2"/>
                </a:solidFill>
                <a:latin typeface="Arial Narrow"/>
                <a:ea typeface="Arial Narrow"/>
                <a:cs typeface="Arial Narrow"/>
                <a:sym typeface="Arial Narrow"/>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 name="Google Shape;61;p9"/>
          <p:cNvSpPr txBox="1"/>
          <p:nvPr>
            <p:ph idx="2" type="body"/>
          </p:nvPr>
        </p:nvSpPr>
        <p:spPr>
          <a:xfrm>
            <a:off x="5422899" y="495300"/>
            <a:ext cx="5929313" cy="5727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 name="Google Shape;62;p9"/>
          <p:cNvSpPr txBox="1"/>
          <p:nvPr>
            <p:ph idx="3" type="body"/>
          </p:nvPr>
        </p:nvSpPr>
        <p:spPr>
          <a:xfrm>
            <a:off x="839788" y="495300"/>
            <a:ext cx="4116387" cy="22363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2"/>
              </a:buClr>
              <a:buSzPts val="1400"/>
              <a:buFont typeface="Arial"/>
              <a:buNone/>
              <a:defRPr b="1" i="0" sz="1400" u="none" cap="none" strike="noStrike">
                <a:solidFill>
                  <a:schemeClr val="lt2"/>
                </a:solidFill>
                <a:latin typeface="Arial"/>
                <a:ea typeface="Arial"/>
                <a:cs typeface="Arial"/>
                <a:sym typeface="Arial"/>
              </a:defRPr>
            </a:lvl1pPr>
            <a:lvl2pPr indent="-228600" lvl="1" marL="9144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9"/>
          <p:cNvSpPr/>
          <p:nvPr/>
        </p:nvSpPr>
        <p:spPr>
          <a:xfrm>
            <a:off x="0" y="3770945"/>
            <a:ext cx="215900" cy="309392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 name="Google Shape;64;p9"/>
          <p:cNvSpPr/>
          <p:nvPr/>
        </p:nvSpPr>
        <p:spPr>
          <a:xfrm>
            <a:off x="11976100" y="0"/>
            <a:ext cx="215900" cy="1079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 name="Google Shape;65;p9"/>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box">
  <p:cSld name="text + box">
    <p:spTree>
      <p:nvGrpSpPr>
        <p:cNvPr id="66" name="Shape 66"/>
        <p:cNvGrpSpPr/>
        <p:nvPr/>
      </p:nvGrpSpPr>
      <p:grpSpPr>
        <a:xfrm>
          <a:off x="0" y="0"/>
          <a:ext cx="0" cy="0"/>
          <a:chOff x="0" y="0"/>
          <a:chExt cx="0" cy="0"/>
        </a:xfrm>
      </p:grpSpPr>
      <p:sp>
        <p:nvSpPr>
          <p:cNvPr id="67" name="Google Shape;67;p10"/>
          <p:cNvSpPr txBox="1"/>
          <p:nvPr>
            <p:ph idx="1" type="body"/>
          </p:nvPr>
        </p:nvSpPr>
        <p:spPr>
          <a:xfrm>
            <a:off x="839788" y="584200"/>
            <a:ext cx="5076825" cy="300073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rgbClr val="898A9B"/>
              </a:buClr>
              <a:buSzPts val="2000"/>
              <a:buFont typeface="Arial"/>
              <a:buNone/>
              <a:defRPr b="0" i="0" sz="2000" u="none" cap="none" strike="noStrike">
                <a:solidFill>
                  <a:srgbClr val="898A9B"/>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98A9B"/>
              </a:buClr>
              <a:buSzPts val="1800"/>
              <a:buFont typeface="Arial"/>
              <a:buNone/>
              <a:defRPr b="0" i="0" sz="1800" u="none" cap="none" strike="noStrike">
                <a:solidFill>
                  <a:srgbClr val="898A9B"/>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9pPr>
          </a:lstStyle>
          <a:p/>
        </p:txBody>
      </p:sp>
      <p:sp>
        <p:nvSpPr>
          <p:cNvPr id="68" name="Google Shape;68;p10"/>
          <p:cNvSpPr/>
          <p:nvPr/>
        </p:nvSpPr>
        <p:spPr>
          <a:xfrm>
            <a:off x="219206" y="3757807"/>
            <a:ext cx="11972794" cy="3100193"/>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 name="Google Shape;69;p10"/>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70" name="Google Shape;70;p10"/>
          <p:cNvSpPr txBox="1"/>
          <p:nvPr>
            <p:ph idx="2" type="body"/>
          </p:nvPr>
        </p:nvSpPr>
        <p:spPr>
          <a:xfrm>
            <a:off x="839788" y="4381500"/>
            <a:ext cx="10507661" cy="18034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 name="Google Shape;71;p10"/>
          <p:cNvSpPr txBox="1"/>
          <p:nvPr>
            <p:ph type="title"/>
          </p:nvPr>
        </p:nvSpPr>
        <p:spPr>
          <a:xfrm>
            <a:off x="839788" y="4038600"/>
            <a:ext cx="10515600" cy="207791"/>
          </a:xfrm>
          <a:prstGeom prst="rect">
            <a:avLst/>
          </a:prstGeom>
          <a:solidFill>
            <a:schemeClr val="dk2"/>
          </a:solid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1400"/>
              <a:buFont typeface="Arial"/>
              <a:buNone/>
              <a:defRPr b="1"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2" name="Google Shape;72;p10"/>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 name="Google Shape;73;p10"/>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 name="Google Shape;74;p10"/>
          <p:cNvSpPr txBox="1"/>
          <p:nvPr>
            <p:ph idx="3" type="body"/>
          </p:nvPr>
        </p:nvSpPr>
        <p:spPr>
          <a:xfrm>
            <a:off x="6240463" y="584199"/>
            <a:ext cx="5106987" cy="30007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 name="Google Shape;75;p10"/>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 cover">
  <p:cSld name="back cover">
    <p:bg>
      <p:bgPr>
        <a:solidFill>
          <a:schemeClr val="dk1"/>
        </a:solidFill>
      </p:bgPr>
    </p:bg>
    <p:spTree>
      <p:nvGrpSpPr>
        <p:cNvPr id="76" name="Shape 76"/>
        <p:cNvGrpSpPr/>
        <p:nvPr/>
      </p:nvGrpSpPr>
      <p:grpSpPr>
        <a:xfrm>
          <a:off x="0" y="0"/>
          <a:ext cx="0" cy="0"/>
          <a:chOff x="0" y="0"/>
          <a:chExt cx="0" cy="0"/>
        </a:xfrm>
      </p:grpSpPr>
      <p:sp>
        <p:nvSpPr>
          <p:cNvPr id="77" name="Google Shape;77;p11"/>
          <p:cNvSpPr/>
          <p:nvPr>
            <p:ph idx="2" type="pic"/>
          </p:nvPr>
        </p:nvSpPr>
        <p:spPr>
          <a:xfrm>
            <a:off x="0" y="0"/>
            <a:ext cx="12192000" cy="6858000"/>
          </a:xfrm>
          <a:prstGeom prst="rect">
            <a:avLst/>
          </a:prstGeom>
          <a:noFill/>
          <a:ln>
            <a:noFill/>
          </a:ln>
        </p:spPr>
      </p:sp>
      <p:pic>
        <p:nvPicPr>
          <p:cNvPr descr="Immagine che contiene testo, elettronico, screenshot&#10;&#10;Descrizione generata automaticamente" id="78" name="Google Shape;78;p1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Immagine che contiene testo, elettronico, screenshot&#10;&#10;Descrizione generata automaticamente" id="79" name="Google Shape;79;p1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0" Type="http://schemas.openxmlformats.org/officeDocument/2006/relationships/slideLayout" Target="../slideLayouts/slideLayout12.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3.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29">
          <p15:clr>
            <a:srgbClr val="F26B43"/>
          </p15:clr>
        </p15:guide>
        <p15:guide id="2" pos="7151">
          <p15:clr>
            <a:srgbClr val="F26B43"/>
          </p15:clr>
        </p15:guide>
        <p15:guide id="3" orient="horz" pos="368">
          <p15:clr>
            <a:srgbClr val="F26B43"/>
          </p15:clr>
        </p15:guide>
        <p15:guide id="4" orient="horz" pos="3997">
          <p15:clr>
            <a:srgbClr val="F26B43"/>
          </p15:clr>
        </p15:guide>
        <p15:guide id="5" pos="3727">
          <p15:clr>
            <a:srgbClr val="F26B43"/>
          </p15:clr>
        </p15:guide>
        <p15:guide id="6" pos="393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 name="Shape 23"/>
        <p:cNvGrpSpPr/>
        <p:nvPr/>
      </p:nvGrpSpPr>
      <p:grpSpPr>
        <a:xfrm>
          <a:off x="0" y="0"/>
          <a:ext cx="0" cy="0"/>
          <a:chOff x="0" y="0"/>
          <a:chExt cx="0" cy="0"/>
        </a:xfrm>
      </p:grpSpPr>
      <p:sp>
        <p:nvSpPr>
          <p:cNvPr id="24" name="Google Shape;24;p4"/>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29">
          <p15:clr>
            <a:srgbClr val="F26B43"/>
          </p15:clr>
        </p15:guide>
        <p15:guide id="2" pos="7151">
          <p15:clr>
            <a:srgbClr val="F26B43"/>
          </p15:clr>
        </p15:guide>
        <p15:guide id="3" orient="horz" pos="368">
          <p15:clr>
            <a:srgbClr val="F26B43"/>
          </p15:clr>
        </p15:guide>
        <p15:guide id="4" orient="horz" pos="3997">
          <p15:clr>
            <a:srgbClr val="F26B43"/>
          </p15:clr>
        </p15:guide>
        <p15:guide id="5" pos="3727">
          <p15:clr>
            <a:srgbClr val="F26B43"/>
          </p15:clr>
        </p15:guide>
        <p15:guide id="6" pos="393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0.jpg"/><Relationship Id="rId4" Type="http://schemas.openxmlformats.org/officeDocument/2006/relationships/hyperlink" Target="https://www.youtube.com/watch?v=sa1iFq2YuU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68.png"/><Relationship Id="rId4" Type="http://schemas.openxmlformats.org/officeDocument/2006/relationships/image" Target="../media/image41.png"/><Relationship Id="rId5" Type="http://schemas.openxmlformats.org/officeDocument/2006/relationships/image" Target="../media/image21.png"/></Relationships>
</file>

<file path=ppt/slides/_rels/slide15.xml.rels><?xml version="1.0" encoding="UTF-8" standalone="yes"?><Relationships xmlns="http://schemas.openxmlformats.org/package/2006/relationships"><Relationship Id="rId10"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8.png"/><Relationship Id="rId5" Type="http://schemas.openxmlformats.org/officeDocument/2006/relationships/image" Target="../media/image32.png"/><Relationship Id="rId6" Type="http://schemas.openxmlformats.org/officeDocument/2006/relationships/image" Target="../media/image26.png"/><Relationship Id="rId7" Type="http://schemas.openxmlformats.org/officeDocument/2006/relationships/image" Target="../media/image28.png"/><Relationship Id="rId8"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5.png"/><Relationship Id="rId4"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26.png"/><Relationship Id="rId7" Type="http://schemas.openxmlformats.org/officeDocument/2006/relationships/image" Target="../media/image28.png"/><Relationship Id="rId8" Type="http://schemas.openxmlformats.org/officeDocument/2006/relationships/image" Target="../media/image43.png"/></Relationships>
</file>

<file path=ppt/slides/_rels/slide17.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26.png"/><Relationship Id="rId13" Type="http://schemas.openxmlformats.org/officeDocument/2006/relationships/image" Target="../media/image8.png"/><Relationship Id="rId12"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61.png"/><Relationship Id="rId4" Type="http://schemas.openxmlformats.org/officeDocument/2006/relationships/image" Target="../media/image39.png"/><Relationship Id="rId9" Type="http://schemas.openxmlformats.org/officeDocument/2006/relationships/image" Target="../media/image32.png"/><Relationship Id="rId14" Type="http://schemas.openxmlformats.org/officeDocument/2006/relationships/image" Target="../media/image21.png"/><Relationship Id="rId5" Type="http://schemas.openxmlformats.org/officeDocument/2006/relationships/image" Target="../media/image42.png"/><Relationship Id="rId6" Type="http://schemas.openxmlformats.org/officeDocument/2006/relationships/image" Target="../media/image47.png"/><Relationship Id="rId7" Type="http://schemas.openxmlformats.org/officeDocument/2006/relationships/image" Target="../media/image45.png"/><Relationship Id="rId8" Type="http://schemas.openxmlformats.org/officeDocument/2006/relationships/image" Target="../media/image37.png"/></Relationships>
</file>

<file path=ppt/slides/_rels/slide18.xml.rels><?xml version="1.0" encoding="UTF-8" standalone="yes"?><Relationships xmlns="http://schemas.openxmlformats.org/package/2006/relationships"><Relationship Id="rId10" Type="http://schemas.openxmlformats.org/officeDocument/2006/relationships/image" Target="../media/image43.png"/><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8.png"/><Relationship Id="rId5" Type="http://schemas.openxmlformats.org/officeDocument/2006/relationships/image" Target="../media/image37.png"/><Relationship Id="rId6" Type="http://schemas.openxmlformats.org/officeDocument/2006/relationships/image" Target="../media/image32.png"/><Relationship Id="rId7" Type="http://schemas.openxmlformats.org/officeDocument/2006/relationships/image" Target="../media/image26.png"/><Relationship Id="rId8"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53.jpg"/><Relationship Id="rId5" Type="http://schemas.openxmlformats.org/officeDocument/2006/relationships/image" Target="../media/image55.png"/><Relationship Id="rId6" Type="http://schemas.openxmlformats.org/officeDocument/2006/relationships/image" Target="../media/image50.jpg"/><Relationship Id="rId7" Type="http://schemas.openxmlformats.org/officeDocument/2006/relationships/image" Target="../media/image52.jpg"/><Relationship Id="rId8"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5.png"/><Relationship Id="rId4" Type="http://schemas.openxmlformats.org/officeDocument/2006/relationships/image" Target="../media/image37.png"/><Relationship Id="rId5" Type="http://schemas.openxmlformats.org/officeDocument/2006/relationships/image" Target="../media/image74.png"/><Relationship Id="rId6"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55.png"/><Relationship Id="rId5" Type="http://schemas.openxmlformats.org/officeDocument/2006/relationships/image" Target="../media/image68.png"/><Relationship Id="rId6" Type="http://schemas.openxmlformats.org/officeDocument/2006/relationships/image" Target="../media/image41.png"/><Relationship Id="rId7" Type="http://schemas.openxmlformats.org/officeDocument/2006/relationships/hyperlink" Target="https://www.who.int/infection-prevention/tools/hand-hygiene/workplace_reminders/e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55.png"/><Relationship Id="rId5" Type="http://schemas.openxmlformats.org/officeDocument/2006/relationships/image" Target="../media/image76.png"/><Relationship Id="rId6" Type="http://schemas.openxmlformats.org/officeDocument/2006/relationships/image" Target="../media/image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55.png"/><Relationship Id="rId5" Type="http://schemas.openxmlformats.org/officeDocument/2006/relationships/image" Target="../media/image64.png"/><Relationship Id="rId6" Type="http://schemas.openxmlformats.org/officeDocument/2006/relationships/image" Target="../media/image69.png"/><Relationship Id="rId7" Type="http://schemas.openxmlformats.org/officeDocument/2006/relationships/image" Target="../media/image65.png"/><Relationship Id="rId8" Type="http://schemas.openxmlformats.org/officeDocument/2006/relationships/image" Target="../media/image7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3.png"/><Relationship Id="rId4" Type="http://schemas.openxmlformats.org/officeDocument/2006/relationships/image" Target="../media/image55.png"/><Relationship Id="rId5" Type="http://schemas.openxmlformats.org/officeDocument/2006/relationships/image" Target="../media/image66.jpg"/><Relationship Id="rId6" Type="http://schemas.openxmlformats.org/officeDocument/2006/relationships/image" Target="../media/image71.png"/><Relationship Id="rId7" Type="http://schemas.openxmlformats.org/officeDocument/2006/relationships/image" Target="../media/image7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43.png"/><Relationship Id="rId4" Type="http://schemas.openxmlformats.org/officeDocument/2006/relationships/image" Target="../media/image75.png"/><Relationship Id="rId5" Type="http://schemas.openxmlformats.org/officeDocument/2006/relationships/hyperlink" Target="https://www.dropbox.com/sh/rcw1hn9dnqu1fpl/AAC0qON71SZULyRM3j_Xkd6da?dl=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43.png"/><Relationship Id="rId4" Type="http://schemas.openxmlformats.org/officeDocument/2006/relationships/image" Target="../media/image70.png"/><Relationship Id="rId5" Type="http://schemas.openxmlformats.org/officeDocument/2006/relationships/image" Target="../media/image8.png"/><Relationship Id="rId6"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73.png"/></Relationships>
</file>

<file path=ppt/slides/_rels/slide31.xml.rels><?xml version="1.0" encoding="UTF-8" standalone="yes"?><Relationships xmlns="http://schemas.openxmlformats.org/package/2006/relationships"><Relationship Id="rId10" Type="http://schemas.openxmlformats.org/officeDocument/2006/relationships/hyperlink" Target="https://openwho.org/courses/IPC-HH-en" TargetMode="External"/><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hyperlink" Target="https://www.who.int/teams/integrated-health-services/infection-prevention-control/hand-hygiene/tools-and-resources" TargetMode="External"/><Relationship Id="rId4" Type="http://schemas.openxmlformats.org/officeDocument/2006/relationships/hyperlink" Target="https://www.who.int/teams/integrated-health-services/infection-prevention-control/hand-hygiene/training-tools" TargetMode="External"/><Relationship Id="rId9" Type="http://schemas.openxmlformats.org/officeDocument/2006/relationships/hyperlink" Target="https://www.wiley.com/en-gb/Hand+Hygiene:+A+Handbook+for+Medical+Professionals-p-9781118846865" TargetMode="External"/><Relationship Id="rId5" Type="http://schemas.openxmlformats.org/officeDocument/2006/relationships/hyperlink" Target="https://www.who.int/teams/integrated-health-services/infection-prevention-control/hand-hygiene/monitoring-tools" TargetMode="External"/><Relationship Id="rId6" Type="http://schemas.openxmlformats.org/officeDocument/2006/relationships/hyperlink" Target="https://www.who.int/publications/i/item/9789240025882" TargetMode="External"/><Relationship Id="rId7" Type="http://schemas.openxmlformats.org/officeDocument/2006/relationships/hyperlink" Target="https://www.nejm.org/doi/full/10.1056/nejmvcm0903599" TargetMode="External"/><Relationship Id="rId8" Type="http://schemas.openxmlformats.org/officeDocument/2006/relationships/hyperlink" Target="https://www.who.int/campaigns/world-hand-hygiene-day"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hyperlink" Target="https://cdn.who.int/media/docs/default-source/integrated-health-services-(ihs)/hand-hygiene/monitoring/hhsa-framework-october-2010.pdf?sfvrsn=41ba0450_6" TargetMode="External"/><Relationship Id="rId4" Type="http://schemas.openxmlformats.org/officeDocument/2006/relationships/hyperlink" Target="https://www.who.int/teams/integrated-health-services/infection-prevention-control/hand-hygiene/monitoring-tools" TargetMode="External"/><Relationship Id="rId5" Type="http://schemas.openxmlformats.org/officeDocument/2006/relationships/hyperlink" Target="https://www.who.int/publications/i/item/WHO-IER-PSP-2010.5" TargetMode="External"/><Relationship Id="rId6" Type="http://schemas.openxmlformats.org/officeDocument/2006/relationships/hyperlink" Target="https://apps.who.int/iris/handle/10665/7806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hyperlink" Target="https://openwho.org/courses/IPC-HH-en" TargetMode="External"/><Relationship Id="rId4" Type="http://schemas.openxmlformats.org/officeDocument/2006/relationships/hyperlink" Target="https://apps.who.int/iris/handle/10665/330080" TargetMode="External"/><Relationship Id="rId5" Type="http://schemas.openxmlformats.org/officeDocument/2006/relationships/hyperlink" Target="https://apps.who.int/iris/handle/10665/251730" TargetMode="External"/><Relationship Id="rId6" Type="http://schemas.openxmlformats.org/officeDocument/2006/relationships/hyperlink" Target="https://apps.who.int/iris/handle/10665/341418" TargetMode="External"/><Relationship Id="rId7" Type="http://schemas.openxmlformats.org/officeDocument/2006/relationships/hyperlink" Target="https://www.who.int/health-topics/antimicrobial-resistanc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7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hyperlink" Target="https://www.youtube.com/watch?v=pcKBIltlE3c"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hyperlink" Target="https://youtu.be/K-2XWtEjfl8"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7"/>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255" name="Google Shape;255;p27"/>
          <p:cNvSpPr txBox="1"/>
          <p:nvPr>
            <p:ph idx="2" type="body"/>
          </p:nvPr>
        </p:nvSpPr>
        <p:spPr>
          <a:xfrm>
            <a:off x="128338" y="79512"/>
            <a:ext cx="4827838" cy="635001"/>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lt2"/>
              </a:buClr>
              <a:buSzPct val="100000"/>
              <a:buNone/>
            </a:pPr>
            <a:r>
              <a:rPr lang="fr" sz="3200"/>
              <a:t>Point de prestation de soins – Définition</a:t>
            </a:r>
            <a:endParaRPr/>
          </a:p>
        </p:txBody>
      </p:sp>
      <p:grpSp>
        <p:nvGrpSpPr>
          <p:cNvPr id="256" name="Google Shape;256;p27"/>
          <p:cNvGrpSpPr/>
          <p:nvPr/>
        </p:nvGrpSpPr>
        <p:grpSpPr>
          <a:xfrm>
            <a:off x="4607441" y="397012"/>
            <a:ext cx="1160506" cy="486242"/>
            <a:chOff x="376952" y="1467672"/>
            <a:chExt cx="1160506" cy="486242"/>
          </a:xfrm>
        </p:grpSpPr>
        <p:sp>
          <p:nvSpPr>
            <p:cNvPr id="257" name="Google Shape;257;p27"/>
            <p:cNvSpPr/>
            <p:nvPr/>
          </p:nvSpPr>
          <p:spPr>
            <a:xfrm>
              <a:off x="727629" y="1467672"/>
              <a:ext cx="459155" cy="486242"/>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258" name="Google Shape;258;p27"/>
            <p:cNvSpPr txBox="1"/>
            <p:nvPr/>
          </p:nvSpPr>
          <p:spPr>
            <a:xfrm>
              <a:off x="376952" y="1500783"/>
              <a:ext cx="116050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fr" sz="2000" u="none" cap="none" strike="noStrike">
                  <a:solidFill>
                    <a:srgbClr val="002060"/>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grpSp>
      <p:sp>
        <p:nvSpPr>
          <p:cNvPr id="259" name="Google Shape;259;p27"/>
          <p:cNvSpPr txBox="1"/>
          <p:nvPr/>
        </p:nvSpPr>
        <p:spPr>
          <a:xfrm>
            <a:off x="704795" y="1459005"/>
            <a:ext cx="5063152" cy="4797552"/>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2200"/>
              <a:buFont typeface="Noto Sans Symbols"/>
              <a:buChar char="▪"/>
            </a:pPr>
            <a:r>
              <a:rPr b="0" i="0" lang="fr" sz="2200" u="none" cap="none" strike="noStrike">
                <a:solidFill>
                  <a:schemeClr val="dk1"/>
                </a:solidFill>
                <a:latin typeface="Arial"/>
                <a:ea typeface="Arial"/>
                <a:cs typeface="Arial"/>
                <a:sym typeface="Arial"/>
              </a:rPr>
              <a:t>Le point de prestation de soins regroupe </a:t>
            </a:r>
            <a:r>
              <a:rPr b="1" i="0" lang="fr" sz="2200" u="none" cap="none" strike="noStrike">
                <a:solidFill>
                  <a:schemeClr val="dk1"/>
                </a:solidFill>
                <a:latin typeface="Arial"/>
                <a:ea typeface="Arial"/>
                <a:cs typeface="Arial"/>
                <a:sym typeface="Arial"/>
              </a:rPr>
              <a:t>trois éléments</a:t>
            </a:r>
            <a:r>
              <a:rPr b="0" i="0" lang="fr" sz="2200" u="none" cap="none" strike="noStrike">
                <a:solidFill>
                  <a:schemeClr val="dk1"/>
                </a:solidFill>
                <a:latin typeface="Arial"/>
                <a:ea typeface="Arial"/>
                <a:cs typeface="Arial"/>
                <a:sym typeface="Arial"/>
              </a:rPr>
              <a:t> :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0"/>
              </a:spcBef>
              <a:spcAft>
                <a:spcPts val="0"/>
              </a:spcAft>
              <a:buClr>
                <a:schemeClr val="dk1"/>
              </a:buClr>
              <a:buSzPts val="2200"/>
              <a:buFont typeface="Noto Sans Symbols"/>
              <a:buChar char="▪"/>
            </a:pPr>
            <a:r>
              <a:rPr b="0" i="0" lang="fr" sz="2200" u="none" cap="none" strike="noStrike">
                <a:solidFill>
                  <a:schemeClr val="dk1"/>
                </a:solidFill>
                <a:latin typeface="Arial"/>
                <a:ea typeface="Arial"/>
                <a:cs typeface="Arial"/>
                <a:sym typeface="Arial"/>
              </a:rPr>
              <a:t>L’agent de santé</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0"/>
              </a:spcBef>
              <a:spcAft>
                <a:spcPts val="0"/>
              </a:spcAft>
              <a:buClr>
                <a:schemeClr val="dk1"/>
              </a:buClr>
              <a:buSzPts val="2200"/>
              <a:buFont typeface="Noto Sans Symbols"/>
              <a:buChar char="▪"/>
            </a:pPr>
            <a:r>
              <a:rPr b="0" i="0" lang="fr" sz="2200" u="none" cap="none" strike="noStrike">
                <a:solidFill>
                  <a:schemeClr val="dk1"/>
                </a:solidFill>
                <a:latin typeface="Arial"/>
                <a:ea typeface="Arial"/>
                <a:cs typeface="Arial"/>
                <a:sym typeface="Arial"/>
              </a:rPr>
              <a:t>Le patient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0"/>
              </a:spcBef>
              <a:spcAft>
                <a:spcPts val="0"/>
              </a:spcAft>
              <a:buClr>
                <a:schemeClr val="dk1"/>
              </a:buClr>
              <a:buSzPts val="2200"/>
              <a:buFont typeface="Noto Sans Symbols"/>
              <a:buChar char="▪"/>
            </a:pPr>
            <a:r>
              <a:rPr b="0" i="0" lang="fr" sz="2200" u="none" cap="none" strike="noStrike">
                <a:solidFill>
                  <a:schemeClr val="dk1"/>
                </a:solidFill>
                <a:latin typeface="Arial"/>
                <a:ea typeface="Arial"/>
                <a:cs typeface="Arial"/>
                <a:sym typeface="Arial"/>
              </a:rPr>
              <a:t>Les soins ou le traitement impliquant un contact physique</a:t>
            </a:r>
            <a:endParaRPr b="1" i="0" sz="2200" u="none" cap="none" strike="noStrike">
              <a:solidFill>
                <a:schemeClr val="dk1"/>
              </a:solidFill>
              <a:latin typeface="Arial"/>
              <a:ea typeface="Arial"/>
              <a:cs typeface="Arial"/>
              <a:sym typeface="Arial"/>
            </a:endParaRPr>
          </a:p>
          <a:p>
            <a:pPr indent="-228600" lvl="0" marL="228600" marR="0" rtl="0" algn="l">
              <a:lnSpc>
                <a:spcPct val="100000"/>
              </a:lnSpc>
              <a:spcBef>
                <a:spcPts val="0"/>
              </a:spcBef>
              <a:spcAft>
                <a:spcPts val="0"/>
              </a:spcAft>
              <a:buClr>
                <a:schemeClr val="dk1"/>
              </a:buClr>
              <a:buSzPts val="2200"/>
              <a:buFont typeface="Noto Sans Symbols"/>
              <a:buChar char="▪"/>
            </a:pPr>
            <a:r>
              <a:rPr b="0" i="0" lang="fr" sz="2200" u="none" cap="none" strike="noStrike">
                <a:solidFill>
                  <a:schemeClr val="dk1"/>
                </a:solidFill>
                <a:latin typeface="Arial"/>
                <a:ea typeface="Arial"/>
                <a:cs typeface="Arial"/>
                <a:sym typeface="Arial"/>
              </a:rPr>
              <a:t>Des </a:t>
            </a:r>
            <a:r>
              <a:rPr b="1" i="0" lang="fr" sz="2200" u="none" cap="none" strike="noStrike">
                <a:solidFill>
                  <a:schemeClr val="dk1"/>
                </a:solidFill>
                <a:latin typeface="Arial"/>
                <a:ea typeface="Arial"/>
                <a:cs typeface="Arial"/>
                <a:sym typeface="Arial"/>
              </a:rPr>
              <a:t>produits et installations</a:t>
            </a:r>
            <a:r>
              <a:rPr b="0" i="0" lang="fr" sz="2200" u="none" cap="none" strike="noStrike">
                <a:solidFill>
                  <a:schemeClr val="dk1"/>
                </a:solidFill>
                <a:latin typeface="Arial"/>
                <a:ea typeface="Arial"/>
                <a:cs typeface="Arial"/>
                <a:sym typeface="Arial"/>
              </a:rPr>
              <a:t> de lavage des mains (solution hydroalcoolique, eau, savon, lavabos) doivent être </a:t>
            </a:r>
            <a:r>
              <a:rPr b="1" i="0" lang="fr" sz="2200" u="none" cap="none" strike="noStrike">
                <a:solidFill>
                  <a:schemeClr val="dk1"/>
                </a:solidFill>
                <a:latin typeface="Arial"/>
                <a:ea typeface="Arial"/>
                <a:cs typeface="Arial"/>
                <a:sym typeface="Arial"/>
              </a:rPr>
              <a:t>disponibles et accessibles facilement</a:t>
            </a:r>
            <a:r>
              <a:rPr b="0" i="0" lang="fr" sz="2200" u="none" cap="none" strike="noStrike">
                <a:solidFill>
                  <a:schemeClr val="dk1"/>
                </a:solidFill>
                <a:latin typeface="Arial"/>
                <a:ea typeface="Arial"/>
                <a:cs typeface="Arial"/>
                <a:sym typeface="Arial"/>
              </a:rPr>
              <a:t> sur le point de prestation de soins afin de permettre aux agents de santé de se laver les mains lorsque nécessaire.</a:t>
            </a:r>
            <a:endParaRPr b="0" i="0" sz="1400" u="none" cap="none" strike="noStrike">
              <a:solidFill>
                <a:srgbClr val="000000"/>
              </a:solidFill>
              <a:latin typeface="Arial"/>
              <a:ea typeface="Arial"/>
              <a:cs typeface="Arial"/>
              <a:sym typeface="Arial"/>
            </a:endParaRPr>
          </a:p>
        </p:txBody>
      </p:sp>
      <p:grpSp>
        <p:nvGrpSpPr>
          <p:cNvPr id="260" name="Google Shape;260;p27"/>
          <p:cNvGrpSpPr/>
          <p:nvPr/>
        </p:nvGrpSpPr>
        <p:grpSpPr>
          <a:xfrm>
            <a:off x="6096000" y="1627746"/>
            <a:ext cx="6263004" cy="4628811"/>
            <a:chOff x="5209951" y="1618979"/>
            <a:chExt cx="7171310" cy="4426331"/>
          </a:xfrm>
        </p:grpSpPr>
        <p:sp>
          <p:nvSpPr>
            <p:cNvPr id="261" name="Google Shape;261;p27"/>
            <p:cNvSpPr/>
            <p:nvPr/>
          </p:nvSpPr>
          <p:spPr>
            <a:xfrm>
              <a:off x="5905500" y="3124852"/>
              <a:ext cx="1691717" cy="732929"/>
            </a:xfrm>
            <a:prstGeom prs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62" name="Google Shape;262;p27"/>
            <p:cNvGrpSpPr/>
            <p:nvPr/>
          </p:nvGrpSpPr>
          <p:grpSpPr>
            <a:xfrm>
              <a:off x="5209951" y="1618979"/>
              <a:ext cx="7171310" cy="4426331"/>
              <a:chOff x="5209951" y="1618979"/>
              <a:chExt cx="7171310" cy="4426331"/>
            </a:xfrm>
          </p:grpSpPr>
          <p:grpSp>
            <p:nvGrpSpPr>
              <p:cNvPr id="263" name="Google Shape;263;p27"/>
              <p:cNvGrpSpPr/>
              <p:nvPr/>
            </p:nvGrpSpPr>
            <p:grpSpPr>
              <a:xfrm>
                <a:off x="7834520" y="1618979"/>
                <a:ext cx="4546741" cy="4114008"/>
                <a:chOff x="6679767" y="1690687"/>
                <a:chExt cx="4789580" cy="4442400"/>
              </a:xfrm>
            </p:grpSpPr>
            <p:pic>
              <p:nvPicPr>
                <p:cNvPr id="264" name="Google Shape;264;p27"/>
                <p:cNvPicPr preferRelativeResize="0"/>
                <p:nvPr/>
              </p:nvPicPr>
              <p:blipFill rotWithShape="1">
                <a:blip r:embed="rId3">
                  <a:alphaModFix/>
                </a:blip>
                <a:srcRect b="0" l="0" r="0" t="0"/>
                <a:stretch/>
              </p:blipFill>
              <p:spPr>
                <a:xfrm>
                  <a:off x="6679767" y="1690687"/>
                  <a:ext cx="3767966" cy="4442400"/>
                </a:xfrm>
                <a:prstGeom prst="rect">
                  <a:avLst/>
                </a:prstGeom>
                <a:noFill/>
                <a:ln>
                  <a:noFill/>
                </a:ln>
              </p:spPr>
            </p:pic>
            <p:sp>
              <p:nvSpPr>
                <p:cNvPr id="265" name="Google Shape;265;p27"/>
                <p:cNvSpPr txBox="1"/>
                <p:nvPr/>
              </p:nvSpPr>
              <p:spPr>
                <a:xfrm>
                  <a:off x="9523018" y="5739996"/>
                  <a:ext cx="1946329" cy="3655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fr" sz="1600" u="none" cap="none" strike="noStrike">
                      <a:solidFill>
                        <a:srgbClr val="FF00FF"/>
                      </a:solidFill>
                      <a:latin typeface="Arial"/>
                      <a:ea typeface="Arial"/>
                      <a:cs typeface="Arial"/>
                      <a:sym typeface="Arial"/>
                    </a:rPr>
                    <a:t>2</a:t>
                  </a:r>
                  <a:r>
                    <a:rPr b="0" i="0" lang="fr" sz="1600" u="none" cap="none" strike="noStrike">
                      <a:solidFill>
                        <a:srgbClr val="FF00FF"/>
                      </a:solidFill>
                      <a:latin typeface="Arial"/>
                      <a:ea typeface="Arial"/>
                      <a:cs typeface="Arial"/>
                      <a:sym typeface="Arial"/>
                    </a:rPr>
                    <a:t>. </a:t>
                  </a:r>
                  <a:r>
                    <a:rPr b="0" i="0" lang="fr" sz="1600" u="none" cap="none" strike="noStrike">
                      <a:solidFill>
                        <a:schemeClr val="dk1"/>
                      </a:solidFill>
                      <a:latin typeface="Arial"/>
                      <a:ea typeface="Arial"/>
                      <a:cs typeface="Arial"/>
                      <a:sym typeface="Arial"/>
                    </a:rPr>
                    <a:t>Patient</a:t>
                  </a:r>
                  <a:endParaRPr b="0" i="0" sz="1400" u="none" cap="none" strike="noStrike">
                    <a:solidFill>
                      <a:srgbClr val="000000"/>
                    </a:solidFill>
                    <a:latin typeface="Arial"/>
                    <a:ea typeface="Arial"/>
                    <a:cs typeface="Arial"/>
                    <a:sym typeface="Arial"/>
                  </a:endParaRPr>
                </a:p>
              </p:txBody>
            </p:sp>
            <p:sp>
              <p:nvSpPr>
                <p:cNvPr id="266" name="Google Shape;266;p27"/>
                <p:cNvSpPr txBox="1"/>
                <p:nvPr/>
              </p:nvSpPr>
              <p:spPr>
                <a:xfrm>
                  <a:off x="6705695" y="1704894"/>
                  <a:ext cx="1946329" cy="3655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fr" sz="1600" u="none" cap="none" strike="noStrike">
                      <a:solidFill>
                        <a:srgbClr val="FF00FF"/>
                      </a:solidFill>
                      <a:latin typeface="Arial"/>
                      <a:ea typeface="Arial"/>
                      <a:cs typeface="Arial"/>
                      <a:sym typeface="Arial"/>
                    </a:rPr>
                    <a:t>1</a:t>
                  </a:r>
                  <a:r>
                    <a:rPr b="1" i="0" lang="fr" sz="1600" u="none" cap="none" strike="noStrike">
                      <a:solidFill>
                        <a:schemeClr val="dk1"/>
                      </a:solidFill>
                      <a:latin typeface="Arial"/>
                      <a:ea typeface="Arial"/>
                      <a:cs typeface="Arial"/>
                      <a:sym typeface="Arial"/>
                    </a:rPr>
                    <a:t>. </a:t>
                  </a:r>
                  <a:r>
                    <a:rPr b="0" i="0" lang="fr" sz="1600" u="none" cap="none" strike="noStrike">
                      <a:solidFill>
                        <a:schemeClr val="dk1"/>
                      </a:solidFill>
                      <a:latin typeface="Arial"/>
                      <a:ea typeface="Arial"/>
                      <a:cs typeface="Arial"/>
                      <a:sym typeface="Arial"/>
                    </a:rPr>
                    <a:t>Agent de santé</a:t>
                  </a:r>
                  <a:endParaRPr b="0" i="0" sz="1400" u="none" cap="none" strike="noStrike">
                    <a:solidFill>
                      <a:srgbClr val="000000"/>
                    </a:solidFill>
                    <a:latin typeface="Arial"/>
                    <a:ea typeface="Arial"/>
                    <a:cs typeface="Arial"/>
                    <a:sym typeface="Arial"/>
                  </a:endParaRPr>
                </a:p>
              </p:txBody>
            </p:sp>
            <p:sp>
              <p:nvSpPr>
                <p:cNvPr id="267" name="Google Shape;267;p27"/>
                <p:cNvSpPr txBox="1"/>
                <p:nvPr/>
              </p:nvSpPr>
              <p:spPr>
                <a:xfrm>
                  <a:off x="8531819" y="1887683"/>
                  <a:ext cx="1812065" cy="142908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1" i="0" lang="fr" sz="1600" u="none" cap="none" strike="noStrike">
                      <a:solidFill>
                        <a:srgbClr val="FF00FF"/>
                      </a:solidFill>
                      <a:latin typeface="Arial"/>
                      <a:ea typeface="Arial"/>
                      <a:cs typeface="Arial"/>
                      <a:sym typeface="Arial"/>
                    </a:rPr>
                    <a:t>3</a:t>
                  </a:r>
                  <a:r>
                    <a:rPr b="1" i="0" lang="fr" sz="1600" u="none" cap="none" strike="noStrike">
                      <a:solidFill>
                        <a:schemeClr val="dk1"/>
                      </a:solidFill>
                      <a:latin typeface="Arial"/>
                      <a:ea typeface="Arial"/>
                      <a:cs typeface="Arial"/>
                      <a:sym typeface="Arial"/>
                    </a:rPr>
                    <a:t>. </a:t>
                  </a:r>
                  <a:r>
                    <a:rPr b="0" i="0" lang="fr" sz="1600" u="none" cap="none" strike="noStrike">
                      <a:solidFill>
                        <a:schemeClr val="dk1"/>
                      </a:solidFill>
                      <a:latin typeface="Arial"/>
                      <a:ea typeface="Arial"/>
                      <a:cs typeface="Arial"/>
                      <a:sym typeface="Arial"/>
                    </a:rPr>
                    <a:t>Soins ou traitement impliquant un contact physique</a:t>
                  </a:r>
                  <a:endParaRPr b="0" i="0" sz="1400" u="none" cap="none" strike="noStrike">
                    <a:solidFill>
                      <a:srgbClr val="000000"/>
                    </a:solidFill>
                    <a:latin typeface="Arial"/>
                    <a:ea typeface="Arial"/>
                    <a:cs typeface="Arial"/>
                    <a:sym typeface="Arial"/>
                  </a:endParaRPr>
                </a:p>
              </p:txBody>
            </p:sp>
          </p:grpSp>
          <p:sp>
            <p:nvSpPr>
              <p:cNvPr id="268" name="Google Shape;268;p27"/>
              <p:cNvSpPr/>
              <p:nvPr/>
            </p:nvSpPr>
            <p:spPr>
              <a:xfrm rot="10800000">
                <a:off x="5209951" y="5219599"/>
                <a:ext cx="4353845" cy="825711"/>
              </a:xfrm>
              <a:prstGeom prst="wedgeRoundRectCallout">
                <a:avLst>
                  <a:gd fmla="val -40782" name="adj1"/>
                  <a:gd fmla="val 307024" name="adj2"/>
                  <a:gd fmla="val 16667" name="adj3"/>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sp>
        <p:nvSpPr>
          <p:cNvPr id="269" name="Google Shape;269;p27"/>
          <p:cNvSpPr txBox="1"/>
          <p:nvPr/>
        </p:nvSpPr>
        <p:spPr>
          <a:xfrm>
            <a:off x="6424055" y="5337666"/>
            <a:ext cx="3139741"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fr" sz="1800" u="none" cap="none" strike="noStrike">
                <a:solidFill>
                  <a:schemeClr val="dk1"/>
                </a:solidFill>
                <a:latin typeface="Arial"/>
                <a:ea typeface="Arial"/>
                <a:cs typeface="Arial"/>
                <a:sym typeface="Arial"/>
              </a:rPr>
              <a:t>« Puis-je me laver les mains facilement pour protéger cet enfant ?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8"/>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pic>
        <p:nvPicPr>
          <p:cNvPr descr="Hand Hygiene NEJM english subtitles" id="276" name="Google Shape;276;p28"/>
          <p:cNvPicPr preferRelativeResize="0"/>
          <p:nvPr/>
        </p:nvPicPr>
        <p:blipFill rotWithShape="1">
          <a:blip r:embed="rId3">
            <a:alphaModFix/>
          </a:blip>
          <a:srcRect b="0" l="0" r="0" t="0"/>
          <a:stretch/>
        </p:blipFill>
        <p:spPr>
          <a:xfrm>
            <a:off x="3044948" y="1322519"/>
            <a:ext cx="6354923" cy="4766193"/>
          </a:xfrm>
          <a:prstGeom prst="rect">
            <a:avLst/>
          </a:prstGeom>
          <a:noFill/>
          <a:ln>
            <a:noFill/>
          </a:ln>
        </p:spPr>
      </p:pic>
      <p:sp>
        <p:nvSpPr>
          <p:cNvPr id="277" name="Google Shape;277;p28"/>
          <p:cNvSpPr txBox="1"/>
          <p:nvPr/>
        </p:nvSpPr>
        <p:spPr>
          <a:xfrm>
            <a:off x="299031" y="6357767"/>
            <a:ext cx="11593936" cy="80903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200"/>
              <a:buFont typeface="Arial"/>
              <a:buNone/>
            </a:pPr>
            <a:r>
              <a:rPr b="0" i="0" lang="fr" sz="1200" u="sng" cap="none" strike="noStrike">
                <a:solidFill>
                  <a:schemeClr val="hlink"/>
                </a:solidFill>
                <a:latin typeface="Arial"/>
                <a:ea typeface="Arial"/>
                <a:cs typeface="Arial"/>
                <a:sym typeface="Arial"/>
                <a:hlinkClick r:id="rId4"/>
              </a:rPr>
              <a:t>https://www.youtube.com/watch?v=sa1iFq2YuUE</a:t>
            </a:r>
            <a:r>
              <a:rPr b="0" i="0" lang="fr" sz="12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78" name="Google Shape;278;p28"/>
          <p:cNvSpPr txBox="1"/>
          <p:nvPr/>
        </p:nvSpPr>
        <p:spPr>
          <a:xfrm>
            <a:off x="1484470" y="330119"/>
            <a:ext cx="9223058" cy="1096988"/>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00B0F0"/>
              </a:buClr>
              <a:buSzPts val="3200"/>
              <a:buFont typeface="Arial"/>
              <a:buNone/>
            </a:pPr>
            <a:r>
              <a:rPr b="1" i="0" lang="fr" sz="3200" u="none" cap="none" strike="noStrike">
                <a:solidFill>
                  <a:srgbClr val="00B0F0"/>
                </a:solidFill>
                <a:latin typeface="Arial"/>
                <a:ea typeface="Arial"/>
                <a:cs typeface="Arial"/>
                <a:sym typeface="Arial"/>
              </a:rPr>
              <a:t>Vidéo sur les moments opportuns de l’hygiène des mains (indications)</a:t>
            </a:r>
            <a:endParaRPr b="1" i="0" sz="3200" u="none" cap="none" strike="noStrike">
              <a:solidFill>
                <a:srgbClr val="00B0F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9"/>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285" name="Google Shape;285;p29"/>
          <p:cNvSpPr txBox="1"/>
          <p:nvPr>
            <p:ph idx="2" type="body"/>
          </p:nvPr>
        </p:nvSpPr>
        <p:spPr>
          <a:xfrm>
            <a:off x="128338" y="79512"/>
            <a:ext cx="4827838" cy="635001"/>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2"/>
              </a:buClr>
              <a:buSzPct val="134453"/>
              <a:buNone/>
            </a:pPr>
            <a:r>
              <a:rPr lang="fr" sz="2800"/>
              <a:t>Cinq indications de l’hygiène des mains – Le bon moment</a:t>
            </a:r>
            <a:endParaRPr sz="700"/>
          </a:p>
        </p:txBody>
      </p:sp>
      <p:grpSp>
        <p:nvGrpSpPr>
          <p:cNvPr id="286" name="Google Shape;286;p29"/>
          <p:cNvGrpSpPr/>
          <p:nvPr/>
        </p:nvGrpSpPr>
        <p:grpSpPr>
          <a:xfrm>
            <a:off x="4607441" y="397012"/>
            <a:ext cx="1160506" cy="486242"/>
            <a:chOff x="376952" y="1467672"/>
            <a:chExt cx="1160506" cy="486242"/>
          </a:xfrm>
        </p:grpSpPr>
        <p:sp>
          <p:nvSpPr>
            <p:cNvPr id="287" name="Google Shape;287;p29"/>
            <p:cNvSpPr/>
            <p:nvPr/>
          </p:nvSpPr>
          <p:spPr>
            <a:xfrm>
              <a:off x="727629" y="1467672"/>
              <a:ext cx="459155" cy="486242"/>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288" name="Google Shape;288;p29"/>
            <p:cNvSpPr txBox="1"/>
            <p:nvPr/>
          </p:nvSpPr>
          <p:spPr>
            <a:xfrm>
              <a:off x="376952" y="1500783"/>
              <a:ext cx="116050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fr" sz="2000" u="none" cap="none" strike="noStrike">
                  <a:solidFill>
                    <a:srgbClr val="002060"/>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grpSp>
      <p:sp>
        <p:nvSpPr>
          <p:cNvPr id="289" name="Google Shape;289;p29"/>
          <p:cNvSpPr txBox="1"/>
          <p:nvPr/>
        </p:nvSpPr>
        <p:spPr>
          <a:xfrm>
            <a:off x="704795" y="1459005"/>
            <a:ext cx="5063152" cy="4797552"/>
          </a:xfrm>
          <a:prstGeom prst="rect">
            <a:avLst/>
          </a:prstGeom>
          <a:noFill/>
          <a:ln>
            <a:noFill/>
          </a:ln>
        </p:spPr>
        <p:txBody>
          <a:bodyPr anchorCtr="0" anchor="t" bIns="45700" lIns="91425" spcFirstLastPara="1" rIns="91425" wrap="square" tIns="45700">
            <a:noAutofit/>
          </a:bodyPr>
          <a:lstStyle/>
          <a:p>
            <a:pPr indent="-88900" lvl="0" marL="228600" marR="0" rtl="0" algn="l">
              <a:lnSpc>
                <a:spcPct val="100000"/>
              </a:lnSpc>
              <a:spcBef>
                <a:spcPts val="0"/>
              </a:spcBef>
              <a:spcAft>
                <a:spcPts val="0"/>
              </a:spcAft>
              <a:buClr>
                <a:schemeClr val="dk1"/>
              </a:buClr>
              <a:buSzPts val="2200"/>
              <a:buFont typeface="Noto Sans Symbols"/>
              <a:buNone/>
            </a:pPr>
            <a:r>
              <a:t/>
            </a:r>
            <a:endParaRPr b="0" i="0" sz="2200" u="none" cap="none" strike="noStrike">
              <a:solidFill>
                <a:schemeClr val="dk1"/>
              </a:solidFill>
              <a:latin typeface="Arial"/>
              <a:ea typeface="Arial"/>
              <a:cs typeface="Arial"/>
              <a:sym typeface="Arial"/>
            </a:endParaRPr>
          </a:p>
        </p:txBody>
      </p:sp>
      <p:sp>
        <p:nvSpPr>
          <p:cNvPr id="290" name="Google Shape;290;p29"/>
          <p:cNvSpPr txBox="1"/>
          <p:nvPr/>
        </p:nvSpPr>
        <p:spPr>
          <a:xfrm>
            <a:off x="6122323" y="1357907"/>
            <a:ext cx="5815300" cy="4302676"/>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2000"/>
              <a:buFont typeface="Arial"/>
              <a:buNone/>
            </a:pPr>
            <a:r>
              <a:rPr b="1" i="0" lang="fr" sz="2000" u="none" cap="none" strike="noStrike">
                <a:solidFill>
                  <a:schemeClr val="dk1"/>
                </a:solidFill>
                <a:latin typeface="Arial"/>
                <a:ea typeface="Arial"/>
                <a:cs typeface="Arial"/>
                <a:sym typeface="Arial"/>
              </a:rPr>
              <a:t>Pourquoi</a:t>
            </a:r>
            <a:r>
              <a:rPr b="0" i="0" lang="fr" sz="2000" u="none" cap="none" strike="noStrike">
                <a:solidFill>
                  <a:schemeClr val="dk1"/>
                </a:solidFill>
                <a:latin typeface="Arial"/>
                <a:ea typeface="Arial"/>
                <a:cs typeface="Arial"/>
                <a:sym typeface="Arial"/>
              </a:rPr>
              <a:t> suivre l’approche des cinq indications de l’hygiène des mains</a:t>
            </a:r>
            <a:endParaRPr b="0" i="0" sz="1200" u="none" cap="none" strike="noStrike">
              <a:solidFill>
                <a:srgbClr val="000000"/>
              </a:solidFill>
              <a:latin typeface="Arial"/>
              <a:ea typeface="Arial"/>
              <a:cs typeface="Arial"/>
              <a:sym typeface="Arial"/>
            </a:endParaRPr>
          </a:p>
          <a:p>
            <a:pPr indent="-342900" lvl="0" marL="342900" marR="0" rtl="0" algn="l">
              <a:lnSpc>
                <a:spcPct val="120000"/>
              </a:lnSpc>
              <a:spcBef>
                <a:spcPts val="0"/>
              </a:spcBef>
              <a:spcAft>
                <a:spcPts val="0"/>
              </a:spcAft>
              <a:buClr>
                <a:schemeClr val="dk1"/>
              </a:buClr>
              <a:buSzPts val="2400"/>
              <a:buFont typeface="Noto Sans Symbols"/>
              <a:buChar char="▪"/>
            </a:pPr>
            <a:r>
              <a:rPr b="0" i="0" lang="fr" sz="2000" u="none" cap="none" strike="noStrike">
                <a:solidFill>
                  <a:schemeClr val="dk1"/>
                </a:solidFill>
                <a:latin typeface="Arial"/>
                <a:ea typeface="Arial"/>
                <a:cs typeface="Arial"/>
                <a:sym typeface="Arial"/>
              </a:rPr>
              <a:t>Simplifie </a:t>
            </a:r>
            <a:r>
              <a:rPr b="1" i="0" lang="fr" sz="2000" u="none" cap="none" strike="noStrike">
                <a:solidFill>
                  <a:schemeClr val="dk1"/>
                </a:solidFill>
                <a:latin typeface="Arial"/>
                <a:ea typeface="Arial"/>
                <a:cs typeface="Arial"/>
                <a:sym typeface="Arial"/>
              </a:rPr>
              <a:t>les moments</a:t>
            </a:r>
            <a:r>
              <a:rPr b="0" i="0" lang="fr" sz="2000" u="none" cap="none" strike="noStrike">
                <a:solidFill>
                  <a:schemeClr val="dk1"/>
                </a:solidFill>
                <a:latin typeface="Arial"/>
                <a:ea typeface="Arial"/>
                <a:cs typeface="Arial"/>
                <a:sym typeface="Arial"/>
              </a:rPr>
              <a:t> auxquels se laver les mains dans différentes situations</a:t>
            </a:r>
            <a:endParaRPr b="0" i="0" sz="1200" u="none" cap="none" strike="noStrike">
              <a:solidFill>
                <a:srgbClr val="000000"/>
              </a:solidFill>
              <a:latin typeface="Arial"/>
              <a:ea typeface="Arial"/>
              <a:cs typeface="Arial"/>
              <a:sym typeface="Arial"/>
            </a:endParaRPr>
          </a:p>
          <a:p>
            <a:pPr indent="-342900" lvl="0" marL="342900" marR="0" rtl="0" algn="l">
              <a:lnSpc>
                <a:spcPct val="120000"/>
              </a:lnSpc>
              <a:spcBef>
                <a:spcPts val="0"/>
              </a:spcBef>
              <a:spcAft>
                <a:spcPts val="0"/>
              </a:spcAft>
              <a:buClr>
                <a:schemeClr val="dk1"/>
              </a:buClr>
              <a:buSzPts val="2400"/>
              <a:buFont typeface="Noto Sans Symbols"/>
              <a:buChar char="▪"/>
            </a:pPr>
            <a:r>
              <a:rPr b="0" i="0" lang="fr" sz="2000" u="none" cap="none" strike="noStrike">
                <a:solidFill>
                  <a:schemeClr val="dk1"/>
                </a:solidFill>
                <a:latin typeface="Arial"/>
                <a:ea typeface="Arial"/>
                <a:cs typeface="Arial"/>
                <a:sym typeface="Arial"/>
              </a:rPr>
              <a:t>Intègre l’hygiène des mains au </a:t>
            </a:r>
            <a:r>
              <a:rPr b="1" i="0" lang="fr" sz="2000" u="none" cap="none" strike="noStrike">
                <a:solidFill>
                  <a:schemeClr val="dk1"/>
                </a:solidFill>
                <a:latin typeface="Arial"/>
                <a:ea typeface="Arial"/>
                <a:cs typeface="Arial"/>
                <a:sym typeface="Arial"/>
              </a:rPr>
              <a:t>flux de travail</a:t>
            </a:r>
            <a:r>
              <a:rPr b="0" i="0" lang="fr" sz="2000" u="none" cap="none" strike="noStrike">
                <a:solidFill>
                  <a:schemeClr val="dk1"/>
                </a:solidFill>
                <a:latin typeface="Arial"/>
                <a:ea typeface="Arial"/>
                <a:cs typeface="Arial"/>
                <a:sym typeface="Arial"/>
              </a:rPr>
              <a:t> des agents de santé de manière logique</a:t>
            </a:r>
            <a:endParaRPr b="0" i="0" sz="1200" u="none" cap="none" strike="noStrike">
              <a:solidFill>
                <a:srgbClr val="000000"/>
              </a:solidFill>
              <a:latin typeface="Arial"/>
              <a:ea typeface="Arial"/>
              <a:cs typeface="Arial"/>
              <a:sym typeface="Arial"/>
            </a:endParaRPr>
          </a:p>
          <a:p>
            <a:pPr indent="-342900" lvl="0" marL="342900" marR="0" rtl="0" algn="l">
              <a:lnSpc>
                <a:spcPct val="120000"/>
              </a:lnSpc>
              <a:spcBef>
                <a:spcPts val="0"/>
              </a:spcBef>
              <a:spcAft>
                <a:spcPts val="0"/>
              </a:spcAft>
              <a:buClr>
                <a:schemeClr val="dk1"/>
              </a:buClr>
              <a:buSzPts val="2400"/>
              <a:buFont typeface="Noto Sans Symbols"/>
              <a:buChar char="▪"/>
            </a:pPr>
            <a:r>
              <a:rPr b="0" i="0" lang="fr" sz="2000" u="none" cap="none" strike="noStrike">
                <a:solidFill>
                  <a:schemeClr val="dk1"/>
                </a:solidFill>
                <a:latin typeface="Arial"/>
                <a:ea typeface="Arial"/>
                <a:cs typeface="Arial"/>
                <a:sym typeface="Arial"/>
              </a:rPr>
              <a:t>Simple à </a:t>
            </a:r>
            <a:r>
              <a:rPr b="1" i="0" lang="fr" sz="2000" u="none" cap="none" strike="noStrike">
                <a:solidFill>
                  <a:schemeClr val="dk1"/>
                </a:solidFill>
                <a:latin typeface="Arial"/>
                <a:ea typeface="Arial"/>
                <a:cs typeface="Arial"/>
                <a:sym typeface="Arial"/>
              </a:rPr>
              <a:t>mémoriser</a:t>
            </a:r>
            <a:endParaRPr b="0" i="0" sz="1200" u="none" cap="none" strike="noStrike">
              <a:solidFill>
                <a:srgbClr val="000000"/>
              </a:solidFill>
              <a:latin typeface="Arial"/>
              <a:ea typeface="Arial"/>
              <a:cs typeface="Arial"/>
              <a:sym typeface="Arial"/>
            </a:endParaRPr>
          </a:p>
          <a:p>
            <a:pPr indent="-342900" lvl="0" marL="342900" marR="0" rtl="0" algn="l">
              <a:lnSpc>
                <a:spcPct val="120000"/>
              </a:lnSpc>
              <a:spcBef>
                <a:spcPts val="0"/>
              </a:spcBef>
              <a:spcAft>
                <a:spcPts val="0"/>
              </a:spcAft>
              <a:buClr>
                <a:schemeClr val="dk1"/>
              </a:buClr>
              <a:buSzPts val="2400"/>
              <a:buFont typeface="Noto Sans Symbols"/>
              <a:buChar char="▪"/>
            </a:pPr>
            <a:r>
              <a:rPr b="0" i="0" lang="fr" sz="2000" u="none" cap="none" strike="noStrike">
                <a:solidFill>
                  <a:schemeClr val="dk1"/>
                </a:solidFill>
                <a:latin typeface="Arial"/>
                <a:ea typeface="Arial"/>
                <a:cs typeface="Arial"/>
                <a:sym typeface="Arial"/>
              </a:rPr>
              <a:t>Encourage une approche </a:t>
            </a:r>
            <a:r>
              <a:rPr b="1" i="0" lang="fr" sz="2000" u="none" cap="none" strike="noStrike">
                <a:solidFill>
                  <a:schemeClr val="dk1"/>
                </a:solidFill>
                <a:latin typeface="Arial"/>
                <a:ea typeface="Arial"/>
                <a:cs typeface="Arial"/>
                <a:sym typeface="Arial"/>
              </a:rPr>
              <a:t>cohérente</a:t>
            </a:r>
            <a:r>
              <a:rPr b="0" i="0" lang="fr" sz="2000" u="none" cap="none" strike="noStrike">
                <a:solidFill>
                  <a:schemeClr val="dk1"/>
                </a:solidFill>
                <a:latin typeface="Arial"/>
                <a:ea typeface="Arial"/>
                <a:cs typeface="Arial"/>
                <a:sym typeface="Arial"/>
              </a:rPr>
              <a:t> pour la formation, le suivi et les rappels</a:t>
            </a:r>
            <a:endParaRPr b="0" i="0" sz="1200" u="none" cap="none" strike="noStrike">
              <a:solidFill>
                <a:srgbClr val="000000"/>
              </a:solidFill>
              <a:latin typeface="Arial"/>
              <a:ea typeface="Arial"/>
              <a:cs typeface="Arial"/>
              <a:sym typeface="Arial"/>
            </a:endParaRPr>
          </a:p>
          <a:p>
            <a:pPr indent="-342900" lvl="0" marL="342900" marR="0" rtl="0" algn="l">
              <a:lnSpc>
                <a:spcPct val="120000"/>
              </a:lnSpc>
              <a:spcBef>
                <a:spcPts val="0"/>
              </a:spcBef>
              <a:spcAft>
                <a:spcPts val="0"/>
              </a:spcAft>
              <a:buClr>
                <a:schemeClr val="dk1"/>
              </a:buClr>
              <a:buSzPts val="2400"/>
              <a:buFont typeface="Noto Sans Symbols"/>
              <a:buChar char="▪"/>
            </a:pPr>
            <a:r>
              <a:rPr b="0" i="0" lang="fr" sz="2000" u="none" cap="none" strike="noStrike">
                <a:solidFill>
                  <a:schemeClr val="dk1"/>
                </a:solidFill>
                <a:latin typeface="Arial"/>
                <a:ea typeface="Arial"/>
                <a:cs typeface="Arial"/>
                <a:sym typeface="Arial"/>
              </a:rPr>
              <a:t>Applicable à </a:t>
            </a:r>
            <a:r>
              <a:rPr b="1" i="0" lang="fr" sz="2000" u="none" cap="none" strike="noStrike">
                <a:solidFill>
                  <a:schemeClr val="dk1"/>
                </a:solidFill>
                <a:latin typeface="Arial"/>
                <a:ea typeface="Arial"/>
                <a:cs typeface="Arial"/>
                <a:sym typeface="Arial"/>
              </a:rPr>
              <a:t>tous les environnements de soins de santé</a:t>
            </a:r>
            <a:endParaRPr b="0" i="0" sz="2000" u="none" cap="none" strike="noStrike">
              <a:solidFill>
                <a:schemeClr val="dk1"/>
              </a:solidFill>
              <a:latin typeface="Arial"/>
              <a:ea typeface="Arial"/>
              <a:cs typeface="Arial"/>
              <a:sym typeface="Arial"/>
            </a:endParaRPr>
          </a:p>
        </p:txBody>
      </p:sp>
      <p:pic>
        <p:nvPicPr>
          <p:cNvPr descr="FIVE MOMENTS-03" id="291" name="Google Shape;291;p29"/>
          <p:cNvPicPr preferRelativeResize="0"/>
          <p:nvPr/>
        </p:nvPicPr>
        <p:blipFill rotWithShape="1">
          <a:blip r:embed="rId3">
            <a:alphaModFix/>
          </a:blip>
          <a:srcRect b="0" l="0" r="0" t="0"/>
          <a:stretch/>
        </p:blipFill>
        <p:spPr>
          <a:xfrm>
            <a:off x="342483" y="1363809"/>
            <a:ext cx="3003712" cy="2257175"/>
          </a:xfrm>
          <a:prstGeom prst="rect">
            <a:avLst/>
          </a:prstGeom>
          <a:noFill/>
          <a:ln>
            <a:noFill/>
          </a:ln>
        </p:spPr>
      </p:pic>
      <p:pic>
        <p:nvPicPr>
          <p:cNvPr id="292" name="Google Shape;292;p29"/>
          <p:cNvPicPr preferRelativeResize="0"/>
          <p:nvPr/>
        </p:nvPicPr>
        <p:blipFill rotWithShape="1">
          <a:blip r:embed="rId4">
            <a:alphaModFix/>
          </a:blip>
          <a:srcRect b="0" l="0" r="0" t="0"/>
          <a:stretch/>
        </p:blipFill>
        <p:spPr>
          <a:xfrm>
            <a:off x="623310" y="4087783"/>
            <a:ext cx="2492130" cy="2184882"/>
          </a:xfrm>
          <a:prstGeom prst="rect">
            <a:avLst/>
          </a:prstGeom>
          <a:noFill/>
          <a:ln cap="flat" cmpd="sng" w="9525">
            <a:solidFill>
              <a:srgbClr val="6976D2"/>
            </a:solidFill>
            <a:prstDash val="solid"/>
            <a:round/>
            <a:headEnd len="sm" w="sm" type="none"/>
            <a:tailEnd len="sm" w="sm" type="none"/>
          </a:ln>
        </p:spPr>
      </p:pic>
      <p:pic>
        <p:nvPicPr>
          <p:cNvPr id="293" name="Google Shape;293;p29"/>
          <p:cNvPicPr preferRelativeResize="0"/>
          <p:nvPr/>
        </p:nvPicPr>
        <p:blipFill rotWithShape="1">
          <a:blip r:embed="rId5">
            <a:alphaModFix/>
          </a:blip>
          <a:srcRect b="0" l="0" r="0" t="0"/>
          <a:stretch/>
        </p:blipFill>
        <p:spPr>
          <a:xfrm>
            <a:off x="3275036" y="1513077"/>
            <a:ext cx="2449540" cy="2019931"/>
          </a:xfrm>
          <a:prstGeom prst="rect">
            <a:avLst/>
          </a:prstGeom>
          <a:noFill/>
          <a:ln cap="flat" cmpd="sng" w="9525">
            <a:solidFill>
              <a:srgbClr val="BFBFBF"/>
            </a:solidFill>
            <a:prstDash val="solid"/>
            <a:miter lim="800000"/>
            <a:headEnd len="sm" w="sm" type="none"/>
            <a:tailEnd len="sm" w="sm" type="none"/>
          </a:ln>
        </p:spPr>
      </p:pic>
      <p:pic>
        <p:nvPicPr>
          <p:cNvPr id="294" name="Google Shape;294;p29"/>
          <p:cNvPicPr preferRelativeResize="0"/>
          <p:nvPr/>
        </p:nvPicPr>
        <p:blipFill rotWithShape="1">
          <a:blip r:embed="rId6">
            <a:alphaModFix/>
          </a:blip>
          <a:srcRect b="0" l="0" r="0" t="0"/>
          <a:stretch/>
        </p:blipFill>
        <p:spPr>
          <a:xfrm>
            <a:off x="3424531" y="4087783"/>
            <a:ext cx="2239412" cy="2269984"/>
          </a:xfrm>
          <a:prstGeom prst="rect">
            <a:avLst/>
          </a:prstGeom>
          <a:noFill/>
          <a:ln cap="flat" cmpd="sng" w="9525">
            <a:solidFill>
              <a:srgbClr val="6976D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0"/>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00"/>
              <a:buNone/>
            </a:pPr>
            <a:fld id="{00000000-1234-1234-1234-123412341234}" type="slidenum">
              <a:rPr lang="fr" sz="900"/>
              <a:t>‹#›</a:t>
            </a:fld>
            <a:endParaRPr sz="900"/>
          </a:p>
        </p:txBody>
      </p:sp>
      <p:sp>
        <p:nvSpPr>
          <p:cNvPr id="301" name="Google Shape;301;p30"/>
          <p:cNvSpPr txBox="1"/>
          <p:nvPr>
            <p:ph idx="2" type="body"/>
          </p:nvPr>
        </p:nvSpPr>
        <p:spPr>
          <a:xfrm>
            <a:off x="128338" y="79512"/>
            <a:ext cx="4827838" cy="6350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2"/>
              </a:buClr>
              <a:buSzPts val="2800"/>
              <a:buNone/>
            </a:pPr>
            <a:r>
              <a:rPr lang="fr" sz="2800"/>
              <a:t>Exemple</a:t>
            </a:r>
            <a:endParaRPr sz="600"/>
          </a:p>
        </p:txBody>
      </p:sp>
      <p:grpSp>
        <p:nvGrpSpPr>
          <p:cNvPr id="302" name="Google Shape;302;p30"/>
          <p:cNvGrpSpPr/>
          <p:nvPr/>
        </p:nvGrpSpPr>
        <p:grpSpPr>
          <a:xfrm>
            <a:off x="4607441" y="397012"/>
            <a:ext cx="1160506" cy="486242"/>
            <a:chOff x="376952" y="1467672"/>
            <a:chExt cx="1160506" cy="486242"/>
          </a:xfrm>
        </p:grpSpPr>
        <p:sp>
          <p:nvSpPr>
            <p:cNvPr id="303" name="Google Shape;303;p30"/>
            <p:cNvSpPr/>
            <p:nvPr/>
          </p:nvSpPr>
          <p:spPr>
            <a:xfrm>
              <a:off x="727629" y="1467672"/>
              <a:ext cx="459155" cy="486242"/>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304" name="Google Shape;304;p30"/>
            <p:cNvSpPr txBox="1"/>
            <p:nvPr/>
          </p:nvSpPr>
          <p:spPr>
            <a:xfrm>
              <a:off x="376952" y="1500783"/>
              <a:ext cx="1160506"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 sz="1800" u="none" cap="none" strike="noStrike">
                  <a:solidFill>
                    <a:srgbClr val="002060"/>
                  </a:solidFill>
                  <a:latin typeface="Arial"/>
                  <a:ea typeface="Arial"/>
                  <a:cs typeface="Arial"/>
                  <a:sym typeface="Arial"/>
                </a:rPr>
                <a:t>2</a:t>
              </a:r>
              <a:endParaRPr b="0" i="0" sz="1200" u="none" cap="none" strike="noStrike">
                <a:solidFill>
                  <a:srgbClr val="000000"/>
                </a:solidFill>
                <a:latin typeface="Arial"/>
                <a:ea typeface="Arial"/>
                <a:cs typeface="Arial"/>
                <a:sym typeface="Arial"/>
              </a:endParaRPr>
            </a:p>
          </p:txBody>
        </p:sp>
      </p:grpSp>
      <p:sp>
        <p:nvSpPr>
          <p:cNvPr id="305" name="Google Shape;305;p30"/>
          <p:cNvSpPr txBox="1"/>
          <p:nvPr/>
        </p:nvSpPr>
        <p:spPr>
          <a:xfrm>
            <a:off x="704795" y="1459005"/>
            <a:ext cx="5063152" cy="4797552"/>
          </a:xfrm>
          <a:prstGeom prst="rect">
            <a:avLst/>
          </a:prstGeom>
          <a:noFill/>
          <a:ln>
            <a:noFill/>
          </a:ln>
        </p:spPr>
        <p:txBody>
          <a:bodyPr anchorCtr="0" anchor="t" bIns="45700" lIns="91425" spcFirstLastPara="1" rIns="91425" wrap="square" tIns="45700">
            <a:noAutofit/>
          </a:bodyPr>
          <a:lstStyle/>
          <a:p>
            <a:pPr indent="-88900" lvl="0" marL="228600" marR="0" rtl="0" algn="l">
              <a:lnSpc>
                <a:spcPct val="100000"/>
              </a:lnSpc>
              <a:spcBef>
                <a:spcPts val="0"/>
              </a:spcBef>
              <a:spcAft>
                <a:spcPts val="0"/>
              </a:spcAft>
              <a:buClr>
                <a:schemeClr val="dk1"/>
              </a:buClr>
              <a:buSzPts val="2200"/>
              <a:buFont typeface="Noto Sans Symbols"/>
              <a:buNone/>
            </a:pPr>
            <a:r>
              <a:t/>
            </a:r>
            <a:endParaRPr b="0" i="0" sz="2000" u="none" cap="none" strike="noStrike">
              <a:solidFill>
                <a:schemeClr val="dk1"/>
              </a:solidFill>
              <a:latin typeface="Arial"/>
              <a:ea typeface="Arial"/>
              <a:cs typeface="Arial"/>
              <a:sym typeface="Arial"/>
            </a:endParaRPr>
          </a:p>
        </p:txBody>
      </p:sp>
      <p:sp>
        <p:nvSpPr>
          <p:cNvPr id="306" name="Google Shape;306;p30"/>
          <p:cNvSpPr txBox="1"/>
          <p:nvPr/>
        </p:nvSpPr>
        <p:spPr>
          <a:xfrm>
            <a:off x="1823419" y="5674177"/>
            <a:ext cx="10267040"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dk1"/>
                </a:solidFill>
                <a:latin typeface="Arial"/>
                <a:ea typeface="Arial"/>
                <a:cs typeface="Arial"/>
                <a:sym typeface="Arial"/>
              </a:rPr>
              <a:t>Réfléchissez à la meilleure façon d’intégrer les </a:t>
            </a:r>
            <a:r>
              <a:rPr b="1" i="0" lang="fr" sz="2000" u="none" cap="none" strike="noStrike">
                <a:solidFill>
                  <a:schemeClr val="dk1"/>
                </a:solidFill>
                <a:latin typeface="Arial"/>
                <a:ea typeface="Arial"/>
                <a:cs typeface="Arial"/>
                <a:sym typeface="Arial"/>
              </a:rPr>
              <a:t>cinq indications de l’OMS</a:t>
            </a:r>
            <a:r>
              <a:rPr b="0" i="0" lang="fr" sz="2000" u="none" cap="none" strike="noStrike">
                <a:solidFill>
                  <a:schemeClr val="dk1"/>
                </a:solidFill>
                <a:latin typeface="Arial"/>
                <a:ea typeface="Arial"/>
                <a:cs typeface="Arial"/>
                <a:sym typeface="Arial"/>
              </a:rPr>
              <a:t> dans des exemples concrets dans les établissements de santé où le WASH FIT est mis en œuvre.</a:t>
            </a:r>
            <a:endParaRPr b="0" i="0" sz="1200" u="none" cap="none" strike="noStrike">
              <a:solidFill>
                <a:srgbClr val="000000"/>
              </a:solidFill>
              <a:latin typeface="Arial"/>
              <a:ea typeface="Arial"/>
              <a:cs typeface="Arial"/>
              <a:sym typeface="Arial"/>
            </a:endParaRPr>
          </a:p>
        </p:txBody>
      </p:sp>
      <p:sp>
        <p:nvSpPr>
          <p:cNvPr id="307" name="Google Shape;307;p30"/>
          <p:cNvSpPr/>
          <p:nvPr/>
        </p:nvSpPr>
        <p:spPr>
          <a:xfrm rot="5400000">
            <a:off x="5162944" y="4797468"/>
            <a:ext cx="1090925" cy="901200"/>
          </a:xfrm>
          <a:prstGeom prst="chevron">
            <a:avLst>
              <a:gd fmla="val 50000" name="adj"/>
            </a:avLst>
          </a:prstGeom>
          <a:noFill/>
          <a:ln cap="flat" cmpd="sng" w="12700">
            <a:solidFill>
              <a:srgbClr val="B4AB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id="308" name="Google Shape;308;p30"/>
          <p:cNvPicPr preferRelativeResize="0"/>
          <p:nvPr/>
        </p:nvPicPr>
        <p:blipFill rotWithShape="1">
          <a:blip r:embed="rId3">
            <a:alphaModFix/>
          </a:blip>
          <a:srcRect b="0" l="0" r="0" t="0"/>
          <a:stretch/>
        </p:blipFill>
        <p:spPr>
          <a:xfrm>
            <a:off x="849924" y="2447754"/>
            <a:ext cx="3685010" cy="2925012"/>
          </a:xfrm>
          <a:prstGeom prst="rect">
            <a:avLst/>
          </a:prstGeom>
          <a:noFill/>
          <a:ln>
            <a:noFill/>
          </a:ln>
        </p:spPr>
      </p:pic>
      <p:cxnSp>
        <p:nvCxnSpPr>
          <p:cNvPr id="309" name="Google Shape;309;p30"/>
          <p:cNvCxnSpPr/>
          <p:nvPr/>
        </p:nvCxnSpPr>
        <p:spPr>
          <a:xfrm flipH="1" rot="10800000">
            <a:off x="974618" y="2759591"/>
            <a:ext cx="4270500" cy="767100"/>
          </a:xfrm>
          <a:prstGeom prst="bentConnector3">
            <a:avLst>
              <a:gd fmla="val -2439" name="adj1"/>
            </a:avLst>
          </a:prstGeom>
          <a:noFill/>
          <a:ln cap="flat" cmpd="sng" w="63500">
            <a:solidFill>
              <a:schemeClr val="accent2"/>
            </a:solidFill>
            <a:prstDash val="solid"/>
            <a:miter lim="800000"/>
            <a:headEnd len="sm" w="sm" type="none"/>
            <a:tailEnd len="med" w="med" type="triangle"/>
          </a:ln>
        </p:spPr>
      </p:cxnSp>
      <p:cxnSp>
        <p:nvCxnSpPr>
          <p:cNvPr id="310" name="Google Shape;310;p30"/>
          <p:cNvCxnSpPr/>
          <p:nvPr/>
        </p:nvCxnSpPr>
        <p:spPr>
          <a:xfrm>
            <a:off x="4057588" y="3561128"/>
            <a:ext cx="1232700" cy="541200"/>
          </a:xfrm>
          <a:prstGeom prst="bentConnector3">
            <a:avLst>
              <a:gd fmla="val 50000" name="adj1"/>
            </a:avLst>
          </a:prstGeom>
          <a:noFill/>
          <a:ln cap="flat" cmpd="sng" w="63500">
            <a:solidFill>
              <a:schemeClr val="accent2"/>
            </a:solidFill>
            <a:prstDash val="solid"/>
            <a:miter lim="800000"/>
            <a:headEnd len="sm" w="sm" type="none"/>
            <a:tailEnd len="med" w="med" type="triangle"/>
          </a:ln>
        </p:spPr>
      </p:cxnSp>
      <p:sp>
        <p:nvSpPr>
          <p:cNvPr id="311" name="Google Shape;311;p30"/>
          <p:cNvSpPr/>
          <p:nvPr/>
        </p:nvSpPr>
        <p:spPr>
          <a:xfrm rot="5400000">
            <a:off x="5162944" y="1131446"/>
            <a:ext cx="1090924" cy="901200"/>
          </a:xfrm>
          <a:prstGeom prst="chevron">
            <a:avLst>
              <a:gd fmla="val 50000" name="adj"/>
            </a:avLst>
          </a:prstGeom>
          <a:noFill/>
          <a:ln cap="flat" cmpd="sng" w="12700">
            <a:solidFill>
              <a:srgbClr val="B4AB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2" name="Google Shape;312;p30"/>
          <p:cNvSpPr/>
          <p:nvPr/>
        </p:nvSpPr>
        <p:spPr>
          <a:xfrm rot="5400000">
            <a:off x="5162944" y="2398208"/>
            <a:ext cx="1090924" cy="901200"/>
          </a:xfrm>
          <a:prstGeom prst="chevron">
            <a:avLst>
              <a:gd fmla="val 50000" name="adj"/>
            </a:avLst>
          </a:pr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3" name="Google Shape;313;p30"/>
          <p:cNvSpPr/>
          <p:nvPr/>
        </p:nvSpPr>
        <p:spPr>
          <a:xfrm rot="5400000">
            <a:off x="5162944" y="3591320"/>
            <a:ext cx="1090924" cy="901200"/>
          </a:xfrm>
          <a:prstGeom prst="chevron">
            <a:avLst>
              <a:gd fmla="val 50000" name="adj"/>
            </a:avLst>
          </a:pr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14" name="Google Shape;314;p30"/>
          <p:cNvSpPr/>
          <p:nvPr/>
        </p:nvSpPr>
        <p:spPr>
          <a:xfrm>
            <a:off x="6159006" y="1036584"/>
            <a:ext cx="5649066" cy="844567"/>
          </a:xfrm>
          <a:prstGeom prst="round2DiagRect">
            <a:avLst>
              <a:gd fmla="val 16667" name="adj1"/>
              <a:gd fmla="val 0" name="adj2"/>
            </a:avLst>
          </a:prstGeom>
          <a:noFill/>
          <a:ln cap="flat" cmpd="sng" w="12700">
            <a:solidFill>
              <a:srgbClr val="B4AB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15" name="Google Shape;315;p30"/>
          <p:cNvSpPr/>
          <p:nvPr/>
        </p:nvSpPr>
        <p:spPr>
          <a:xfrm>
            <a:off x="6159006" y="2180395"/>
            <a:ext cx="5649065" cy="844567"/>
          </a:xfrm>
          <a:prstGeom prst="round2DiagRect">
            <a:avLst>
              <a:gd fmla="val 16667" name="adj1"/>
              <a:gd fmla="val 0" name="adj2"/>
            </a:avLst>
          </a:pr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16" name="Google Shape;316;p30"/>
          <p:cNvSpPr/>
          <p:nvPr/>
        </p:nvSpPr>
        <p:spPr>
          <a:xfrm>
            <a:off x="6159006" y="3444710"/>
            <a:ext cx="5649065" cy="844567"/>
          </a:xfrm>
          <a:prstGeom prst="round2DiagRect">
            <a:avLst>
              <a:gd fmla="val 16667" name="adj1"/>
              <a:gd fmla="val 0" name="adj2"/>
            </a:avLst>
          </a:pr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17" name="Google Shape;317;p30"/>
          <p:cNvSpPr/>
          <p:nvPr/>
        </p:nvSpPr>
        <p:spPr>
          <a:xfrm>
            <a:off x="6159006" y="4607720"/>
            <a:ext cx="5649065" cy="844567"/>
          </a:xfrm>
          <a:prstGeom prst="round2DiagRect">
            <a:avLst>
              <a:gd fmla="val 16667" name="adj1"/>
              <a:gd fmla="val 0" name="adj2"/>
            </a:avLst>
          </a:prstGeom>
          <a:noFill/>
          <a:ln cap="flat" cmpd="sng" w="12700">
            <a:solidFill>
              <a:srgbClr val="B4AB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18" name="Google Shape;318;p30"/>
          <p:cNvSpPr txBox="1"/>
          <p:nvPr/>
        </p:nvSpPr>
        <p:spPr>
          <a:xfrm>
            <a:off x="6159006" y="1007124"/>
            <a:ext cx="5649065" cy="8617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Un médecin reçoit un patient dans son cabinet.</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Ils s’asseyent et discutent pendant que le médecin parcourt le dossier de son patient.</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Le médecin demande au patient de s’allonger sur le divan d’examen.</a:t>
            </a:r>
            <a:endParaRPr b="0" i="0" sz="1200" u="none" cap="none" strike="noStrike">
              <a:solidFill>
                <a:srgbClr val="000000"/>
              </a:solidFill>
              <a:latin typeface="Arial"/>
              <a:ea typeface="Arial"/>
              <a:cs typeface="Arial"/>
              <a:sym typeface="Arial"/>
            </a:endParaRPr>
          </a:p>
        </p:txBody>
      </p:sp>
      <p:sp>
        <p:nvSpPr>
          <p:cNvPr id="319" name="Google Shape;319;p30"/>
          <p:cNvSpPr txBox="1"/>
          <p:nvPr/>
        </p:nvSpPr>
        <p:spPr>
          <a:xfrm>
            <a:off x="6159006" y="2188123"/>
            <a:ext cx="5649065"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Le médecin examine le patient : il écoute son cœur et ses poumons, vérifie ses réflexes avec un marteau et prend sa tension artérielle.</a:t>
            </a:r>
            <a:endParaRPr b="0" i="0" sz="1200" u="none" cap="none" strike="noStrike">
              <a:solidFill>
                <a:srgbClr val="000000"/>
              </a:solidFill>
              <a:latin typeface="Arial"/>
              <a:ea typeface="Arial"/>
              <a:cs typeface="Arial"/>
              <a:sym typeface="Arial"/>
            </a:endParaRPr>
          </a:p>
        </p:txBody>
      </p:sp>
      <p:sp>
        <p:nvSpPr>
          <p:cNvPr id="320" name="Google Shape;320;p30"/>
          <p:cNvSpPr txBox="1"/>
          <p:nvPr/>
        </p:nvSpPr>
        <p:spPr>
          <a:xfrm>
            <a:off x="6159005" y="3444710"/>
            <a:ext cx="5649066"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À la fin de l’examen, le médecin aide le patient à se relever.</a:t>
            </a:r>
            <a:endParaRPr b="0" i="0" sz="1200" u="none" cap="none" strike="noStrike">
              <a:solidFill>
                <a:srgbClr val="000000"/>
              </a:solidFill>
              <a:latin typeface="Arial"/>
              <a:ea typeface="Arial"/>
              <a:cs typeface="Arial"/>
              <a:sym typeface="Arial"/>
            </a:endParaRPr>
          </a:p>
        </p:txBody>
      </p:sp>
      <p:sp>
        <p:nvSpPr>
          <p:cNvPr id="321" name="Google Shape;321;p30"/>
          <p:cNvSpPr txBox="1"/>
          <p:nvPr/>
        </p:nvSpPr>
        <p:spPr>
          <a:xfrm>
            <a:off x="6159004" y="4609672"/>
            <a:ext cx="5817095"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Le médecin retourne s’asseoir à son bureau, prend quelques notes sur son ordinateur et rédige une ordonnance.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Le patient se rassied, puis ils discutent du traitement.</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Le patient quitte le cabinet, et un autre patient le remplace.</a:t>
            </a:r>
            <a:endParaRPr b="0" i="0" sz="1200" u="none" cap="none" strike="noStrike">
              <a:solidFill>
                <a:srgbClr val="000000"/>
              </a:solidFill>
              <a:latin typeface="Arial"/>
              <a:ea typeface="Arial"/>
              <a:cs typeface="Arial"/>
              <a:sym typeface="Arial"/>
            </a:endParaRPr>
          </a:p>
        </p:txBody>
      </p:sp>
      <p:sp>
        <p:nvSpPr>
          <p:cNvPr id="322" name="Google Shape;322;p30"/>
          <p:cNvSpPr/>
          <p:nvPr/>
        </p:nvSpPr>
        <p:spPr>
          <a:xfrm>
            <a:off x="5346886" y="2403612"/>
            <a:ext cx="776717" cy="837522"/>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23" name="Google Shape;323;p30"/>
          <p:cNvSpPr txBox="1"/>
          <p:nvPr/>
        </p:nvSpPr>
        <p:spPr>
          <a:xfrm>
            <a:off x="5155265" y="2479119"/>
            <a:ext cx="1159958"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fr" sz="3600" u="none" cap="none" strike="noStrike">
                <a:solidFill>
                  <a:schemeClr val="lt1"/>
                </a:solidFill>
                <a:latin typeface="Arial"/>
                <a:ea typeface="Arial"/>
                <a:cs typeface="Arial"/>
                <a:sym typeface="Arial"/>
              </a:rPr>
              <a:t>1</a:t>
            </a:r>
            <a:endParaRPr b="0" i="0" sz="1200" u="none" cap="none" strike="noStrike">
              <a:solidFill>
                <a:srgbClr val="000000"/>
              </a:solidFill>
              <a:latin typeface="Arial"/>
              <a:ea typeface="Arial"/>
              <a:cs typeface="Arial"/>
              <a:sym typeface="Arial"/>
            </a:endParaRPr>
          </a:p>
        </p:txBody>
      </p:sp>
      <p:sp>
        <p:nvSpPr>
          <p:cNvPr id="324" name="Google Shape;324;p30"/>
          <p:cNvSpPr/>
          <p:nvPr/>
        </p:nvSpPr>
        <p:spPr>
          <a:xfrm>
            <a:off x="5336290" y="3644806"/>
            <a:ext cx="776717" cy="837522"/>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25" name="Google Shape;325;p30"/>
          <p:cNvSpPr txBox="1"/>
          <p:nvPr/>
        </p:nvSpPr>
        <p:spPr>
          <a:xfrm>
            <a:off x="5144670" y="3720312"/>
            <a:ext cx="1159958"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fr" sz="3600" u="none" cap="none" strike="noStrike">
                <a:solidFill>
                  <a:schemeClr val="lt1"/>
                </a:solidFill>
                <a:latin typeface="Arial"/>
                <a:ea typeface="Arial"/>
                <a:cs typeface="Arial"/>
                <a:sym typeface="Arial"/>
              </a:rPr>
              <a:t>4</a:t>
            </a:r>
            <a:endParaRPr b="0" i="0" sz="1200" u="none" cap="none" strike="noStrike">
              <a:solidFill>
                <a:srgbClr val="000000"/>
              </a:solidFill>
              <a:latin typeface="Arial"/>
              <a:ea typeface="Arial"/>
              <a:cs typeface="Arial"/>
              <a:sym typeface="Arial"/>
            </a:endParaRPr>
          </a:p>
        </p:txBody>
      </p:sp>
      <p:sp>
        <p:nvSpPr>
          <p:cNvPr id="326" name="Google Shape;326;p30"/>
          <p:cNvSpPr txBox="1"/>
          <p:nvPr/>
        </p:nvSpPr>
        <p:spPr>
          <a:xfrm>
            <a:off x="270479" y="1208392"/>
            <a:ext cx="4543556"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 sz="2000" u="none" cap="none" strike="noStrike">
                <a:solidFill>
                  <a:schemeClr val="dk1"/>
                </a:solidFill>
                <a:latin typeface="Arial"/>
                <a:ea typeface="Arial"/>
                <a:cs typeface="Arial"/>
                <a:sym typeface="Arial"/>
              </a:rPr>
              <a:t>Consultation au cabinet du médecin de famille/généraliste</a:t>
            </a:r>
            <a:endParaRPr b="0" i="0" sz="1200" u="none" cap="none" strike="noStrike">
              <a:solidFill>
                <a:srgbClr val="000000"/>
              </a:solidFill>
              <a:latin typeface="Arial"/>
              <a:ea typeface="Arial"/>
              <a:cs typeface="Arial"/>
              <a:sym typeface="Arial"/>
            </a:endParaRPr>
          </a:p>
        </p:txBody>
      </p:sp>
      <p:pic>
        <p:nvPicPr>
          <p:cNvPr id="327" name="Google Shape;327;p30"/>
          <p:cNvPicPr preferRelativeResize="0"/>
          <p:nvPr/>
        </p:nvPicPr>
        <p:blipFill rotWithShape="1">
          <a:blip r:embed="rId4">
            <a:alphaModFix/>
          </a:blip>
          <a:srcRect b="0" l="0" r="0" t="0"/>
          <a:stretch/>
        </p:blipFill>
        <p:spPr>
          <a:xfrm>
            <a:off x="313735" y="5372766"/>
            <a:ext cx="1509684" cy="13166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1"/>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334" name="Google Shape;334;p31"/>
          <p:cNvSpPr txBox="1"/>
          <p:nvPr>
            <p:ph idx="2" type="body"/>
          </p:nvPr>
        </p:nvSpPr>
        <p:spPr>
          <a:xfrm>
            <a:off x="128337" y="79512"/>
            <a:ext cx="5288936" cy="63500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2"/>
              </a:buClr>
              <a:buSzPct val="100000"/>
              <a:buNone/>
            </a:pPr>
            <a:r>
              <a:rPr lang="fr" sz="2400"/>
              <a:t>Cinq indications de l’hygiène des mains – La bonne technique</a:t>
            </a:r>
            <a:endParaRPr sz="600"/>
          </a:p>
        </p:txBody>
      </p:sp>
      <p:grpSp>
        <p:nvGrpSpPr>
          <p:cNvPr id="335" name="Google Shape;335;p31"/>
          <p:cNvGrpSpPr/>
          <p:nvPr/>
        </p:nvGrpSpPr>
        <p:grpSpPr>
          <a:xfrm>
            <a:off x="4607441" y="397012"/>
            <a:ext cx="1160506" cy="486242"/>
            <a:chOff x="376952" y="1467672"/>
            <a:chExt cx="1160506" cy="486242"/>
          </a:xfrm>
        </p:grpSpPr>
        <p:sp>
          <p:nvSpPr>
            <p:cNvPr id="336" name="Google Shape;336;p31"/>
            <p:cNvSpPr/>
            <p:nvPr/>
          </p:nvSpPr>
          <p:spPr>
            <a:xfrm>
              <a:off x="727629" y="1467672"/>
              <a:ext cx="459155" cy="486242"/>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337" name="Google Shape;337;p31"/>
            <p:cNvSpPr txBox="1"/>
            <p:nvPr/>
          </p:nvSpPr>
          <p:spPr>
            <a:xfrm>
              <a:off x="376952" y="1500783"/>
              <a:ext cx="116050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fr" sz="2000" u="none" cap="none" strike="noStrike">
                  <a:solidFill>
                    <a:srgbClr val="002060"/>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grpSp>
      <p:sp>
        <p:nvSpPr>
          <p:cNvPr id="338" name="Google Shape;338;p31"/>
          <p:cNvSpPr txBox="1"/>
          <p:nvPr/>
        </p:nvSpPr>
        <p:spPr>
          <a:xfrm>
            <a:off x="704795" y="1459005"/>
            <a:ext cx="5063152" cy="4797552"/>
          </a:xfrm>
          <a:prstGeom prst="rect">
            <a:avLst/>
          </a:prstGeom>
          <a:noFill/>
          <a:ln>
            <a:noFill/>
          </a:ln>
        </p:spPr>
        <p:txBody>
          <a:bodyPr anchorCtr="0" anchor="t" bIns="45700" lIns="91425" spcFirstLastPara="1" rIns="91425" wrap="square" tIns="45700">
            <a:noAutofit/>
          </a:bodyPr>
          <a:lstStyle/>
          <a:p>
            <a:pPr indent="-88900" lvl="0" marL="228600" marR="0" rtl="0" algn="l">
              <a:lnSpc>
                <a:spcPct val="100000"/>
              </a:lnSpc>
              <a:spcBef>
                <a:spcPts val="0"/>
              </a:spcBef>
              <a:spcAft>
                <a:spcPts val="0"/>
              </a:spcAft>
              <a:buClr>
                <a:schemeClr val="dk1"/>
              </a:buClr>
              <a:buSzPts val="2200"/>
              <a:buFont typeface="Noto Sans Symbols"/>
              <a:buNone/>
            </a:pPr>
            <a:r>
              <a:t/>
            </a:r>
            <a:endParaRPr b="0" i="0" sz="2200" u="none" cap="none" strike="noStrike">
              <a:solidFill>
                <a:schemeClr val="dk1"/>
              </a:solidFill>
              <a:latin typeface="Arial"/>
              <a:ea typeface="Arial"/>
              <a:cs typeface="Arial"/>
              <a:sym typeface="Arial"/>
            </a:endParaRPr>
          </a:p>
        </p:txBody>
      </p:sp>
      <p:grpSp>
        <p:nvGrpSpPr>
          <p:cNvPr id="339" name="Google Shape;339;p31"/>
          <p:cNvGrpSpPr/>
          <p:nvPr/>
        </p:nvGrpSpPr>
        <p:grpSpPr>
          <a:xfrm>
            <a:off x="5390152" y="397012"/>
            <a:ext cx="1160506" cy="486242"/>
            <a:chOff x="376952" y="1467672"/>
            <a:chExt cx="1160506" cy="486242"/>
          </a:xfrm>
        </p:grpSpPr>
        <p:sp>
          <p:nvSpPr>
            <p:cNvPr id="340" name="Google Shape;340;p31"/>
            <p:cNvSpPr/>
            <p:nvPr/>
          </p:nvSpPr>
          <p:spPr>
            <a:xfrm>
              <a:off x="727629" y="1467672"/>
              <a:ext cx="459155" cy="486242"/>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341" name="Google Shape;341;p31"/>
            <p:cNvSpPr txBox="1"/>
            <p:nvPr/>
          </p:nvSpPr>
          <p:spPr>
            <a:xfrm>
              <a:off x="376952" y="1500783"/>
              <a:ext cx="116050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fr" sz="2000" u="none" cap="none" strike="noStrike">
                  <a:solidFill>
                    <a:srgbClr val="002060"/>
                  </a:solidFill>
                  <a:latin typeface="Arial"/>
                  <a:ea typeface="Arial"/>
                  <a:cs typeface="Arial"/>
                  <a:sym typeface="Arial"/>
                </a:rPr>
                <a:t>5</a:t>
              </a:r>
              <a:endParaRPr b="0" i="0" sz="1400" u="none" cap="none" strike="noStrike">
                <a:solidFill>
                  <a:srgbClr val="000000"/>
                </a:solidFill>
                <a:latin typeface="Arial"/>
                <a:ea typeface="Arial"/>
                <a:cs typeface="Arial"/>
                <a:sym typeface="Arial"/>
              </a:endParaRPr>
            </a:p>
          </p:txBody>
        </p:sp>
      </p:grpSp>
      <p:grpSp>
        <p:nvGrpSpPr>
          <p:cNvPr id="342" name="Google Shape;342;p31"/>
          <p:cNvGrpSpPr/>
          <p:nvPr/>
        </p:nvGrpSpPr>
        <p:grpSpPr>
          <a:xfrm>
            <a:off x="5012357" y="387057"/>
            <a:ext cx="1160506" cy="486242"/>
            <a:chOff x="376952" y="1467672"/>
            <a:chExt cx="1160506" cy="486242"/>
          </a:xfrm>
        </p:grpSpPr>
        <p:sp>
          <p:nvSpPr>
            <p:cNvPr id="343" name="Google Shape;343;p31"/>
            <p:cNvSpPr/>
            <p:nvPr/>
          </p:nvSpPr>
          <p:spPr>
            <a:xfrm>
              <a:off x="727629" y="1467672"/>
              <a:ext cx="459155" cy="486242"/>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344" name="Google Shape;344;p31"/>
            <p:cNvSpPr txBox="1"/>
            <p:nvPr/>
          </p:nvSpPr>
          <p:spPr>
            <a:xfrm>
              <a:off x="376952" y="1500783"/>
              <a:ext cx="116050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fr" sz="2000" u="none" cap="none" strike="noStrike">
                  <a:solidFill>
                    <a:srgbClr val="002060"/>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grpSp>
      <p:grpSp>
        <p:nvGrpSpPr>
          <p:cNvPr id="345" name="Google Shape;345;p31"/>
          <p:cNvGrpSpPr/>
          <p:nvPr/>
        </p:nvGrpSpPr>
        <p:grpSpPr>
          <a:xfrm>
            <a:off x="1737909" y="1089465"/>
            <a:ext cx="8464992" cy="5306733"/>
            <a:chOff x="5529676" y="2220783"/>
            <a:chExt cx="6331054" cy="4306524"/>
          </a:xfrm>
        </p:grpSpPr>
        <p:sp>
          <p:nvSpPr>
            <p:cNvPr id="346" name="Google Shape;346;p31"/>
            <p:cNvSpPr txBox="1"/>
            <p:nvPr/>
          </p:nvSpPr>
          <p:spPr>
            <a:xfrm>
              <a:off x="6161217" y="5703109"/>
              <a:ext cx="2371192" cy="5744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dk1"/>
                  </a:solidFill>
                  <a:latin typeface="Arial"/>
                  <a:ea typeface="Arial"/>
                  <a:cs typeface="Arial"/>
                  <a:sym typeface="Arial"/>
                </a:rPr>
                <a:t>Solution hydroalcoolique : 20 à 30 secondes</a:t>
              </a:r>
              <a:endParaRPr b="0" i="0" sz="1200" u="none" cap="none" strike="noStrike">
                <a:solidFill>
                  <a:srgbClr val="000000"/>
                </a:solidFill>
                <a:latin typeface="Arial"/>
                <a:ea typeface="Arial"/>
                <a:cs typeface="Arial"/>
                <a:sym typeface="Arial"/>
              </a:endParaRPr>
            </a:p>
          </p:txBody>
        </p:sp>
        <p:pic>
          <p:nvPicPr>
            <p:cNvPr id="347" name="Google Shape;347;p31"/>
            <p:cNvPicPr preferRelativeResize="0"/>
            <p:nvPr/>
          </p:nvPicPr>
          <p:blipFill rotWithShape="1">
            <a:blip r:embed="rId3">
              <a:alphaModFix/>
            </a:blip>
            <a:srcRect b="0" l="0" r="0" t="0"/>
            <a:stretch/>
          </p:blipFill>
          <p:spPr>
            <a:xfrm>
              <a:off x="6161217" y="2235495"/>
              <a:ext cx="2417629" cy="3190126"/>
            </a:xfrm>
            <a:prstGeom prst="rect">
              <a:avLst/>
            </a:prstGeom>
            <a:noFill/>
            <a:ln>
              <a:noFill/>
            </a:ln>
          </p:spPr>
        </p:pic>
        <p:pic>
          <p:nvPicPr>
            <p:cNvPr id="348" name="Google Shape;348;p31"/>
            <p:cNvPicPr preferRelativeResize="0"/>
            <p:nvPr/>
          </p:nvPicPr>
          <p:blipFill rotWithShape="1">
            <a:blip r:embed="rId4">
              <a:alphaModFix/>
            </a:blip>
            <a:srcRect b="0" l="0" r="0" t="0"/>
            <a:stretch/>
          </p:blipFill>
          <p:spPr>
            <a:xfrm>
              <a:off x="9385566" y="2220783"/>
              <a:ext cx="2475164" cy="3204838"/>
            </a:xfrm>
            <a:prstGeom prst="rect">
              <a:avLst/>
            </a:prstGeom>
            <a:noFill/>
            <a:ln>
              <a:noFill/>
            </a:ln>
          </p:spPr>
        </p:pic>
        <p:pic>
          <p:nvPicPr>
            <p:cNvPr id="349" name="Google Shape;349;p31"/>
            <p:cNvPicPr preferRelativeResize="0"/>
            <p:nvPr/>
          </p:nvPicPr>
          <p:blipFill rotWithShape="1">
            <a:blip r:embed="rId5">
              <a:alphaModFix/>
            </a:blip>
            <a:srcRect b="0" l="0" r="0" t="0"/>
            <a:stretch/>
          </p:blipFill>
          <p:spPr>
            <a:xfrm>
              <a:off x="5529676" y="5688837"/>
              <a:ext cx="631541" cy="631541"/>
            </a:xfrm>
            <a:prstGeom prst="rect">
              <a:avLst/>
            </a:prstGeom>
            <a:noFill/>
            <a:ln>
              <a:noFill/>
            </a:ln>
          </p:spPr>
        </p:pic>
        <p:sp>
          <p:nvSpPr>
            <p:cNvPr id="350" name="Google Shape;350;p31"/>
            <p:cNvSpPr txBox="1"/>
            <p:nvPr/>
          </p:nvSpPr>
          <p:spPr>
            <a:xfrm>
              <a:off x="9489538" y="5703109"/>
              <a:ext cx="2371192" cy="8241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dk1"/>
                  </a:solidFill>
                  <a:latin typeface="Arial"/>
                  <a:ea typeface="Arial"/>
                  <a:cs typeface="Arial"/>
                  <a:sym typeface="Arial"/>
                </a:rPr>
                <a:t>Eau, savon et serviettes propres : 40 à 60 secondes</a:t>
              </a:r>
              <a:endParaRPr b="0" i="0" sz="1200" u="none" cap="none" strike="noStrike">
                <a:solidFill>
                  <a:srgbClr val="000000"/>
                </a:solidFill>
                <a:latin typeface="Arial"/>
                <a:ea typeface="Arial"/>
                <a:cs typeface="Arial"/>
                <a:sym typeface="Arial"/>
              </a:endParaRPr>
            </a:p>
          </p:txBody>
        </p:sp>
        <p:pic>
          <p:nvPicPr>
            <p:cNvPr id="351" name="Google Shape;351;p31"/>
            <p:cNvPicPr preferRelativeResize="0"/>
            <p:nvPr/>
          </p:nvPicPr>
          <p:blipFill rotWithShape="1">
            <a:blip r:embed="rId5">
              <a:alphaModFix/>
            </a:blip>
            <a:srcRect b="0" l="0" r="0" t="0"/>
            <a:stretch/>
          </p:blipFill>
          <p:spPr>
            <a:xfrm>
              <a:off x="8754025" y="5694442"/>
              <a:ext cx="631541" cy="631541"/>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grpSp>
        <p:nvGrpSpPr>
          <p:cNvPr id="357" name="Google Shape;357;p32"/>
          <p:cNvGrpSpPr/>
          <p:nvPr/>
        </p:nvGrpSpPr>
        <p:grpSpPr>
          <a:xfrm>
            <a:off x="6282700" y="1903204"/>
            <a:ext cx="5702114" cy="1109282"/>
            <a:chOff x="6282700" y="1903204"/>
            <a:chExt cx="5702114" cy="1109282"/>
          </a:xfrm>
        </p:grpSpPr>
        <p:pic>
          <p:nvPicPr>
            <p:cNvPr id="358" name="Google Shape;358;p32"/>
            <p:cNvPicPr preferRelativeResize="0"/>
            <p:nvPr/>
          </p:nvPicPr>
          <p:blipFill rotWithShape="1">
            <a:blip r:embed="rId3">
              <a:alphaModFix/>
            </a:blip>
            <a:srcRect b="0" l="0" r="0" t="0"/>
            <a:stretch/>
          </p:blipFill>
          <p:spPr>
            <a:xfrm>
              <a:off x="6282700" y="1997676"/>
              <a:ext cx="720000" cy="720000"/>
            </a:xfrm>
            <a:prstGeom prst="rect">
              <a:avLst/>
            </a:prstGeom>
            <a:noFill/>
            <a:ln>
              <a:noFill/>
            </a:ln>
          </p:spPr>
        </p:pic>
        <p:pic>
          <p:nvPicPr>
            <p:cNvPr id="359" name="Google Shape;359;p32"/>
            <p:cNvPicPr preferRelativeResize="0"/>
            <p:nvPr/>
          </p:nvPicPr>
          <p:blipFill rotWithShape="1">
            <a:blip r:embed="rId4">
              <a:alphaModFix/>
            </a:blip>
            <a:srcRect b="0" l="0" r="0" t="0"/>
            <a:stretch/>
          </p:blipFill>
          <p:spPr>
            <a:xfrm>
              <a:off x="6946128" y="1982533"/>
              <a:ext cx="858294" cy="1029953"/>
            </a:xfrm>
            <a:prstGeom prst="rect">
              <a:avLst/>
            </a:prstGeom>
            <a:noFill/>
            <a:ln>
              <a:noFill/>
            </a:ln>
          </p:spPr>
        </p:pic>
        <p:pic>
          <p:nvPicPr>
            <p:cNvPr id="360" name="Google Shape;360;p32"/>
            <p:cNvPicPr preferRelativeResize="0"/>
            <p:nvPr/>
          </p:nvPicPr>
          <p:blipFill rotWithShape="1">
            <a:blip r:embed="rId5">
              <a:alphaModFix/>
            </a:blip>
            <a:srcRect b="0" l="0" r="0" t="0"/>
            <a:stretch/>
          </p:blipFill>
          <p:spPr>
            <a:xfrm>
              <a:off x="8092150" y="2025545"/>
              <a:ext cx="862136" cy="720000"/>
            </a:xfrm>
            <a:prstGeom prst="rect">
              <a:avLst/>
            </a:prstGeom>
            <a:noFill/>
            <a:ln>
              <a:noFill/>
            </a:ln>
          </p:spPr>
        </p:pic>
        <p:pic>
          <p:nvPicPr>
            <p:cNvPr id="361" name="Google Shape;361;p32"/>
            <p:cNvPicPr preferRelativeResize="0"/>
            <p:nvPr/>
          </p:nvPicPr>
          <p:blipFill rotWithShape="1">
            <a:blip r:embed="rId6">
              <a:alphaModFix/>
            </a:blip>
            <a:srcRect b="0" l="0" r="0" t="0"/>
            <a:stretch/>
          </p:blipFill>
          <p:spPr>
            <a:xfrm>
              <a:off x="9100481" y="2025546"/>
              <a:ext cx="499553" cy="719999"/>
            </a:xfrm>
            <a:prstGeom prst="rect">
              <a:avLst/>
            </a:prstGeom>
            <a:noFill/>
            <a:ln>
              <a:noFill/>
            </a:ln>
          </p:spPr>
        </p:pic>
        <p:pic>
          <p:nvPicPr>
            <p:cNvPr id="362" name="Google Shape;362;p32"/>
            <p:cNvPicPr preferRelativeResize="0"/>
            <p:nvPr/>
          </p:nvPicPr>
          <p:blipFill rotWithShape="1">
            <a:blip r:embed="rId7">
              <a:alphaModFix/>
            </a:blip>
            <a:srcRect b="0" l="0" r="0" t="0"/>
            <a:stretch/>
          </p:blipFill>
          <p:spPr>
            <a:xfrm>
              <a:off x="10009635" y="1910462"/>
              <a:ext cx="820385" cy="720000"/>
            </a:xfrm>
            <a:prstGeom prst="rect">
              <a:avLst/>
            </a:prstGeom>
            <a:noFill/>
            <a:ln>
              <a:noFill/>
            </a:ln>
          </p:spPr>
        </p:pic>
        <p:pic>
          <p:nvPicPr>
            <p:cNvPr id="363" name="Google Shape;363;p32"/>
            <p:cNvPicPr preferRelativeResize="0"/>
            <p:nvPr/>
          </p:nvPicPr>
          <p:blipFill rotWithShape="1">
            <a:blip r:embed="rId8">
              <a:alphaModFix/>
            </a:blip>
            <a:srcRect b="0" l="0" r="0" t="0"/>
            <a:stretch/>
          </p:blipFill>
          <p:spPr>
            <a:xfrm>
              <a:off x="11159499" y="1903204"/>
              <a:ext cx="825315" cy="813354"/>
            </a:xfrm>
            <a:prstGeom prst="rect">
              <a:avLst/>
            </a:prstGeom>
            <a:noFill/>
            <a:ln>
              <a:noFill/>
            </a:ln>
          </p:spPr>
        </p:pic>
      </p:grpSp>
      <p:sp>
        <p:nvSpPr>
          <p:cNvPr id="364" name="Google Shape;364;p32"/>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365" name="Google Shape;365;p32"/>
          <p:cNvSpPr txBox="1"/>
          <p:nvPr/>
        </p:nvSpPr>
        <p:spPr>
          <a:xfrm>
            <a:off x="6813995" y="3974641"/>
            <a:ext cx="1844813"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fr" sz="3200" u="none" cap="none" strike="noStrike">
                <a:solidFill>
                  <a:schemeClr val="lt1"/>
                </a:solidFill>
                <a:latin typeface="Arial"/>
                <a:ea typeface="Arial"/>
                <a:cs typeface="Arial"/>
                <a:sym typeface="Arial"/>
              </a:rPr>
              <a:t>Multi</a:t>
            </a:r>
            <a:endParaRPr b="0" i="0" sz="900" u="none" cap="none" strike="noStrike">
              <a:solidFill>
                <a:srgbClr val="000000"/>
              </a:solidFill>
              <a:latin typeface="Arial"/>
              <a:ea typeface="Arial"/>
              <a:cs typeface="Arial"/>
              <a:sym typeface="Arial"/>
            </a:endParaRPr>
          </a:p>
        </p:txBody>
      </p:sp>
      <p:sp>
        <p:nvSpPr>
          <p:cNvPr id="366" name="Google Shape;366;p32"/>
          <p:cNvSpPr txBox="1"/>
          <p:nvPr/>
        </p:nvSpPr>
        <p:spPr>
          <a:xfrm>
            <a:off x="559837" y="364009"/>
            <a:ext cx="11467321"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fr" sz="3200" u="none" cap="none" strike="noStrike">
                <a:solidFill>
                  <a:srgbClr val="00B0F0"/>
                </a:solidFill>
                <a:latin typeface="Arial"/>
                <a:ea typeface="Arial"/>
                <a:cs typeface="Arial"/>
                <a:sym typeface="Arial"/>
              </a:rPr>
              <a:t>La stratégie d’amélioration multimodale de l’OMS</a:t>
            </a:r>
            <a:endParaRPr b="0" i="0" sz="1400" u="none" cap="none" strike="noStrike">
              <a:solidFill>
                <a:srgbClr val="000000"/>
              </a:solidFill>
              <a:latin typeface="Arial"/>
              <a:ea typeface="Arial"/>
              <a:cs typeface="Arial"/>
              <a:sym typeface="Arial"/>
            </a:endParaRPr>
          </a:p>
        </p:txBody>
      </p:sp>
      <p:sp>
        <p:nvSpPr>
          <p:cNvPr id="367" name="Google Shape;367;p32"/>
          <p:cNvSpPr txBox="1"/>
          <p:nvPr/>
        </p:nvSpPr>
        <p:spPr>
          <a:xfrm>
            <a:off x="7736401" y="3971358"/>
            <a:ext cx="3430301"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fr" sz="3200" u="none" cap="none" strike="noStrike">
                <a:solidFill>
                  <a:schemeClr val="lt2"/>
                </a:solidFill>
                <a:latin typeface="Arial"/>
                <a:ea typeface="Arial"/>
                <a:cs typeface="Arial"/>
                <a:sym typeface="Arial"/>
              </a:rPr>
              <a:t>modale :</a:t>
            </a:r>
            <a:endParaRPr b="0" i="0" sz="900" u="none" cap="none" strike="noStrike">
              <a:solidFill>
                <a:srgbClr val="000000"/>
              </a:solidFill>
              <a:latin typeface="Arial"/>
              <a:ea typeface="Arial"/>
              <a:cs typeface="Arial"/>
              <a:sym typeface="Arial"/>
            </a:endParaRPr>
          </a:p>
        </p:txBody>
      </p:sp>
      <p:sp>
        <p:nvSpPr>
          <p:cNvPr id="368" name="Google Shape;368;p32"/>
          <p:cNvSpPr txBox="1"/>
          <p:nvPr/>
        </p:nvSpPr>
        <p:spPr>
          <a:xfrm>
            <a:off x="6770759" y="4922055"/>
            <a:ext cx="2113493"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fr" sz="3200" u="none" cap="none" strike="noStrike">
                <a:solidFill>
                  <a:schemeClr val="lt1"/>
                </a:solidFill>
                <a:latin typeface="Arial"/>
                <a:ea typeface="Arial"/>
                <a:cs typeface="Arial"/>
                <a:sym typeface="Arial"/>
              </a:rPr>
              <a:t>Plusieurs</a:t>
            </a:r>
            <a:endParaRPr b="0" i="0" sz="900" u="none" cap="none" strike="noStrike">
              <a:solidFill>
                <a:srgbClr val="000000"/>
              </a:solidFill>
              <a:latin typeface="Arial"/>
              <a:ea typeface="Arial"/>
              <a:cs typeface="Arial"/>
              <a:sym typeface="Arial"/>
            </a:endParaRPr>
          </a:p>
        </p:txBody>
      </p:sp>
      <p:sp>
        <p:nvSpPr>
          <p:cNvPr id="369" name="Google Shape;369;p32"/>
          <p:cNvSpPr txBox="1"/>
          <p:nvPr/>
        </p:nvSpPr>
        <p:spPr>
          <a:xfrm>
            <a:off x="8523218" y="4913114"/>
            <a:ext cx="30489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fr" sz="3200" u="none" cap="none" strike="noStrike">
                <a:solidFill>
                  <a:schemeClr val="lt2"/>
                </a:solidFill>
                <a:latin typeface="Arial"/>
                <a:ea typeface="Arial"/>
                <a:cs typeface="Arial"/>
                <a:sym typeface="Arial"/>
              </a:rPr>
              <a:t>méthodes</a:t>
            </a:r>
            <a:endParaRPr b="0" i="0" sz="900" u="none" cap="none" strike="noStrike">
              <a:solidFill>
                <a:srgbClr val="000000"/>
              </a:solidFill>
              <a:latin typeface="Arial"/>
              <a:ea typeface="Arial"/>
              <a:cs typeface="Arial"/>
              <a:sym typeface="Arial"/>
            </a:endParaRPr>
          </a:p>
        </p:txBody>
      </p:sp>
      <p:sp>
        <p:nvSpPr>
          <p:cNvPr id="370" name="Google Shape;370;p32"/>
          <p:cNvSpPr txBox="1"/>
          <p:nvPr/>
        </p:nvSpPr>
        <p:spPr>
          <a:xfrm>
            <a:off x="594038" y="1991304"/>
            <a:ext cx="5289886" cy="1782492"/>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2400"/>
              <a:buFont typeface="Arial"/>
              <a:buNone/>
            </a:pPr>
            <a:r>
              <a:rPr b="0" i="0" lang="fr" sz="2400" u="none" cap="none" strike="noStrike">
                <a:solidFill>
                  <a:schemeClr val="dk1"/>
                </a:solidFill>
                <a:latin typeface="Arial"/>
                <a:ea typeface="Arial"/>
                <a:cs typeface="Arial"/>
                <a:sym typeface="Arial"/>
              </a:rPr>
              <a:t>Q. Selon vous, que représentent les </a:t>
            </a:r>
            <a:r>
              <a:rPr b="1" i="0" lang="fr" sz="2400" u="none" cap="none" strike="noStrike">
                <a:solidFill>
                  <a:schemeClr val="dk1"/>
                </a:solidFill>
                <a:latin typeface="Arial"/>
                <a:ea typeface="Arial"/>
                <a:cs typeface="Arial"/>
                <a:sym typeface="Arial"/>
              </a:rPr>
              <a:t>cinq symboles</a:t>
            </a:r>
            <a:r>
              <a:rPr b="0" i="0" lang="fr" sz="2400" u="none" cap="none" strike="noStrike">
                <a:solidFill>
                  <a:schemeClr val="dk1"/>
                </a:solidFill>
                <a:latin typeface="Arial"/>
                <a:ea typeface="Arial"/>
                <a:cs typeface="Arial"/>
                <a:sym typeface="Arial"/>
              </a:rPr>
              <a:t> de la stratégie d’amélioration multimodale ? </a:t>
            </a:r>
            <a:endParaRPr b="0" i="0" sz="1400" u="none" cap="none" strike="noStrike">
              <a:solidFill>
                <a:srgbClr val="000000"/>
              </a:solidFill>
              <a:latin typeface="Arial"/>
              <a:ea typeface="Arial"/>
              <a:cs typeface="Arial"/>
              <a:sym typeface="Arial"/>
            </a:endParaRPr>
          </a:p>
        </p:txBody>
      </p:sp>
      <p:sp>
        <p:nvSpPr>
          <p:cNvPr id="371" name="Google Shape;371;p32"/>
          <p:cNvSpPr/>
          <p:nvPr/>
        </p:nvSpPr>
        <p:spPr>
          <a:xfrm>
            <a:off x="739914" y="4323991"/>
            <a:ext cx="1397818" cy="2126610"/>
          </a:xfrm>
          <a:prstGeom prst="roundRect">
            <a:avLst>
              <a:gd fmla="val 10125" name="adj"/>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2" name="Google Shape;372;p32"/>
          <p:cNvSpPr txBox="1"/>
          <p:nvPr/>
        </p:nvSpPr>
        <p:spPr>
          <a:xfrm>
            <a:off x="702739" y="5594400"/>
            <a:ext cx="1366790" cy="832967"/>
          </a:xfrm>
          <a:prstGeom prst="rect">
            <a:avLst/>
          </a:prstGeom>
          <a:noFill/>
          <a:ln>
            <a:noFill/>
          </a:ln>
        </p:spPr>
        <p:txBody>
          <a:bodyPr anchorCtr="0" anchor="t" bIns="50400" lIns="100800" spcFirstLastPara="1" rIns="100800" wrap="square" tIns="50400">
            <a:normAutofit/>
          </a:bodyPr>
          <a:lstStyle/>
          <a:p>
            <a:pPr indent="0" lvl="0" marL="0" marR="0" rtl="0" algn="ctr">
              <a:lnSpc>
                <a:spcPct val="90000"/>
              </a:lnSpc>
              <a:spcBef>
                <a:spcPts val="0"/>
              </a:spcBef>
              <a:spcAft>
                <a:spcPts val="0"/>
              </a:spcAft>
              <a:buClr>
                <a:srgbClr val="002060"/>
              </a:buClr>
              <a:buSzPts val="2000"/>
              <a:buFont typeface="Arial"/>
              <a:buNone/>
            </a:pPr>
            <a:r>
              <a:rPr b="0" i="0" lang="fr" sz="2000" u="none" cap="none" strike="noStrike">
                <a:solidFill>
                  <a:srgbClr val="002060"/>
                </a:solidFill>
                <a:latin typeface="Arial"/>
                <a:ea typeface="Arial"/>
                <a:cs typeface="Arial"/>
                <a:sym typeface="Arial"/>
              </a:rPr>
              <a:t>Durée : 2 min</a:t>
            </a:r>
            <a:endParaRPr b="0" i="0" sz="1400" u="none" cap="none" strike="noStrike">
              <a:solidFill>
                <a:srgbClr val="000000"/>
              </a:solidFill>
              <a:latin typeface="Arial"/>
              <a:ea typeface="Arial"/>
              <a:cs typeface="Arial"/>
              <a:sym typeface="Arial"/>
            </a:endParaRPr>
          </a:p>
        </p:txBody>
      </p:sp>
      <p:grpSp>
        <p:nvGrpSpPr>
          <p:cNvPr id="373" name="Google Shape;373;p32"/>
          <p:cNvGrpSpPr/>
          <p:nvPr/>
        </p:nvGrpSpPr>
        <p:grpSpPr>
          <a:xfrm>
            <a:off x="6813657" y="3147378"/>
            <a:ext cx="4926848" cy="557738"/>
            <a:chOff x="6813657" y="3147378"/>
            <a:chExt cx="4926848" cy="557738"/>
          </a:xfrm>
        </p:grpSpPr>
        <p:sp>
          <p:nvSpPr>
            <p:cNvPr id="374" name="Google Shape;374;p32"/>
            <p:cNvSpPr/>
            <p:nvPr/>
          </p:nvSpPr>
          <p:spPr>
            <a:xfrm>
              <a:off x="6813657" y="3161216"/>
              <a:ext cx="336696" cy="539303"/>
            </a:xfrm>
            <a:prstGeom prst="upArrow">
              <a:avLst>
                <a:gd fmla="val 50000" name="adj1"/>
                <a:gd fmla="val 50000" name="adj2"/>
              </a:avLst>
            </a:prstGeom>
            <a:solidFill>
              <a:schemeClr val="lt2"/>
            </a:solidFill>
            <a:ln cap="flat" cmpd="sng" w="12700">
              <a:solidFill>
                <a:srgbClr val="B4AB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5" name="Google Shape;375;p32"/>
            <p:cNvSpPr/>
            <p:nvPr/>
          </p:nvSpPr>
          <p:spPr>
            <a:xfrm>
              <a:off x="8149136" y="3147378"/>
              <a:ext cx="336696" cy="539303"/>
            </a:xfrm>
            <a:prstGeom prst="upArrow">
              <a:avLst>
                <a:gd fmla="val 50000" name="adj1"/>
                <a:gd fmla="val 50000" name="adj2"/>
              </a:avLst>
            </a:prstGeom>
            <a:solidFill>
              <a:schemeClr val="lt2"/>
            </a:solidFill>
            <a:ln cap="flat" cmpd="sng" w="12700">
              <a:solidFill>
                <a:srgbClr val="B4AB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6" name="Google Shape;376;p32"/>
            <p:cNvSpPr/>
            <p:nvPr/>
          </p:nvSpPr>
          <p:spPr>
            <a:xfrm>
              <a:off x="9181910" y="3147378"/>
              <a:ext cx="336696" cy="539303"/>
            </a:xfrm>
            <a:prstGeom prst="upArrow">
              <a:avLst>
                <a:gd fmla="val 50000" name="adj1"/>
                <a:gd fmla="val 50000" name="adj2"/>
              </a:avLst>
            </a:prstGeom>
            <a:solidFill>
              <a:schemeClr val="lt2"/>
            </a:solidFill>
            <a:ln cap="flat" cmpd="sng" w="12700">
              <a:solidFill>
                <a:srgbClr val="B4AB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7" name="Google Shape;377;p32"/>
            <p:cNvSpPr/>
            <p:nvPr/>
          </p:nvSpPr>
          <p:spPr>
            <a:xfrm>
              <a:off x="10202687" y="3165813"/>
              <a:ext cx="336696" cy="539303"/>
            </a:xfrm>
            <a:prstGeom prst="upArrow">
              <a:avLst>
                <a:gd fmla="val 50000" name="adj1"/>
                <a:gd fmla="val 50000" name="adj2"/>
              </a:avLst>
            </a:prstGeom>
            <a:solidFill>
              <a:schemeClr val="lt2"/>
            </a:solidFill>
            <a:ln cap="flat" cmpd="sng" w="12700">
              <a:solidFill>
                <a:srgbClr val="B4AB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8" name="Google Shape;378;p32"/>
            <p:cNvSpPr/>
            <p:nvPr/>
          </p:nvSpPr>
          <p:spPr>
            <a:xfrm>
              <a:off x="11403809" y="3165812"/>
              <a:ext cx="336696" cy="539303"/>
            </a:xfrm>
            <a:prstGeom prst="upArrow">
              <a:avLst>
                <a:gd fmla="val 50000" name="adj1"/>
                <a:gd fmla="val 50000" name="adj2"/>
              </a:avLst>
            </a:prstGeom>
            <a:solidFill>
              <a:schemeClr val="lt2"/>
            </a:solidFill>
            <a:ln cap="flat" cmpd="sng" w="12700">
              <a:solidFill>
                <a:srgbClr val="B4AB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379" name="Google Shape;379;p32"/>
          <p:cNvGrpSpPr/>
          <p:nvPr/>
        </p:nvGrpSpPr>
        <p:grpSpPr>
          <a:xfrm>
            <a:off x="2463311" y="4860298"/>
            <a:ext cx="1154355" cy="1159502"/>
            <a:chOff x="9555224" y="5116370"/>
            <a:chExt cx="1161098" cy="1171184"/>
          </a:xfrm>
        </p:grpSpPr>
        <p:pic>
          <p:nvPicPr>
            <p:cNvPr descr="Shape&#10;&#10;Description automatically generated with low confidence" id="380" name="Google Shape;380;p32"/>
            <p:cNvPicPr preferRelativeResize="0"/>
            <p:nvPr/>
          </p:nvPicPr>
          <p:blipFill rotWithShape="1">
            <a:blip r:embed="rId9">
              <a:alphaModFix/>
            </a:blip>
            <a:srcRect b="0" l="0" r="0" t="0"/>
            <a:stretch/>
          </p:blipFill>
          <p:spPr>
            <a:xfrm>
              <a:off x="9623552" y="5313519"/>
              <a:ext cx="1004243" cy="847983"/>
            </a:xfrm>
            <a:prstGeom prst="rect">
              <a:avLst/>
            </a:prstGeom>
            <a:noFill/>
            <a:ln>
              <a:noFill/>
            </a:ln>
          </p:spPr>
        </p:pic>
        <p:sp>
          <p:nvSpPr>
            <p:cNvPr id="381" name="Google Shape;381;p32"/>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82" name="Google Shape;382;p32"/>
          <p:cNvPicPr preferRelativeResize="0"/>
          <p:nvPr/>
        </p:nvPicPr>
        <p:blipFill rotWithShape="1">
          <a:blip r:embed="rId10">
            <a:alphaModFix/>
          </a:blip>
          <a:srcRect b="0" l="0" r="0" t="0"/>
          <a:stretch/>
        </p:blipFill>
        <p:spPr>
          <a:xfrm>
            <a:off x="976630" y="4666371"/>
            <a:ext cx="844408" cy="77821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3"/>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389" name="Google Shape;389;p33"/>
          <p:cNvSpPr/>
          <p:nvPr/>
        </p:nvSpPr>
        <p:spPr>
          <a:xfrm>
            <a:off x="731528" y="1093268"/>
            <a:ext cx="2022563" cy="5264499"/>
          </a:xfrm>
          <a:prstGeom prst="roundRect">
            <a:avLst>
              <a:gd fmla="val 10125" name="adj"/>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390" name="Google Shape;390;p33"/>
          <p:cNvGrpSpPr/>
          <p:nvPr/>
        </p:nvGrpSpPr>
        <p:grpSpPr>
          <a:xfrm>
            <a:off x="845483" y="1129845"/>
            <a:ext cx="1732240" cy="5131701"/>
            <a:chOff x="677013" y="2014126"/>
            <a:chExt cx="1732240" cy="5131701"/>
          </a:xfrm>
        </p:grpSpPr>
        <p:grpSp>
          <p:nvGrpSpPr>
            <p:cNvPr id="391" name="Google Shape;391;p33"/>
            <p:cNvGrpSpPr/>
            <p:nvPr/>
          </p:nvGrpSpPr>
          <p:grpSpPr>
            <a:xfrm>
              <a:off x="677013" y="2014126"/>
              <a:ext cx="1732240" cy="4078362"/>
              <a:chOff x="9831575" y="1353208"/>
              <a:chExt cx="1571127" cy="3699038"/>
            </a:xfrm>
          </p:grpSpPr>
          <p:pic>
            <p:nvPicPr>
              <p:cNvPr id="392" name="Google Shape;392;p33"/>
              <p:cNvPicPr preferRelativeResize="0"/>
              <p:nvPr/>
            </p:nvPicPr>
            <p:blipFill rotWithShape="1">
              <a:blip r:embed="rId3">
                <a:alphaModFix/>
              </a:blip>
              <a:srcRect b="0" l="0" r="0" t="0"/>
              <a:stretch/>
            </p:blipFill>
            <p:spPr>
              <a:xfrm>
                <a:off x="9831575" y="1412337"/>
                <a:ext cx="720000" cy="720000"/>
              </a:xfrm>
              <a:prstGeom prst="rect">
                <a:avLst/>
              </a:prstGeom>
              <a:noFill/>
              <a:ln>
                <a:noFill/>
              </a:ln>
            </p:spPr>
          </p:pic>
          <p:pic>
            <p:nvPicPr>
              <p:cNvPr id="393" name="Google Shape;393;p33"/>
              <p:cNvPicPr preferRelativeResize="0"/>
              <p:nvPr/>
            </p:nvPicPr>
            <p:blipFill rotWithShape="1">
              <a:blip r:embed="rId4">
                <a:alphaModFix/>
              </a:blip>
              <a:srcRect b="0" l="0" r="0" t="0"/>
              <a:stretch/>
            </p:blipFill>
            <p:spPr>
              <a:xfrm>
                <a:off x="10544408" y="1353208"/>
                <a:ext cx="858294" cy="1029953"/>
              </a:xfrm>
              <a:prstGeom prst="rect">
                <a:avLst/>
              </a:prstGeom>
              <a:noFill/>
              <a:ln>
                <a:noFill/>
              </a:ln>
            </p:spPr>
          </p:pic>
          <p:pic>
            <p:nvPicPr>
              <p:cNvPr id="394" name="Google Shape;394;p33"/>
              <p:cNvPicPr preferRelativeResize="0"/>
              <p:nvPr/>
            </p:nvPicPr>
            <p:blipFill rotWithShape="1">
              <a:blip r:embed="rId5">
                <a:alphaModFix/>
              </a:blip>
              <a:srcRect b="0" l="0" r="0" t="0"/>
              <a:stretch/>
            </p:blipFill>
            <p:spPr>
              <a:xfrm>
                <a:off x="10243430" y="2389379"/>
                <a:ext cx="862136" cy="720000"/>
              </a:xfrm>
              <a:prstGeom prst="rect">
                <a:avLst/>
              </a:prstGeom>
              <a:noFill/>
              <a:ln>
                <a:noFill/>
              </a:ln>
            </p:spPr>
          </p:pic>
          <p:pic>
            <p:nvPicPr>
              <p:cNvPr id="395" name="Google Shape;395;p33"/>
              <p:cNvPicPr preferRelativeResize="0"/>
              <p:nvPr/>
            </p:nvPicPr>
            <p:blipFill rotWithShape="1">
              <a:blip r:embed="rId6">
                <a:alphaModFix/>
              </a:blip>
              <a:srcRect b="0" l="0" r="0" t="0"/>
              <a:stretch/>
            </p:blipFill>
            <p:spPr>
              <a:xfrm>
                <a:off x="10315662" y="3276247"/>
                <a:ext cx="499553" cy="719999"/>
              </a:xfrm>
              <a:prstGeom prst="rect">
                <a:avLst/>
              </a:prstGeom>
              <a:noFill/>
              <a:ln>
                <a:noFill/>
              </a:ln>
            </p:spPr>
          </p:pic>
          <p:pic>
            <p:nvPicPr>
              <p:cNvPr id="396" name="Google Shape;396;p33"/>
              <p:cNvPicPr preferRelativeResize="0"/>
              <p:nvPr/>
            </p:nvPicPr>
            <p:blipFill rotWithShape="1">
              <a:blip r:embed="rId7">
                <a:alphaModFix/>
              </a:blip>
              <a:srcRect b="0" l="0" r="0" t="0"/>
              <a:stretch/>
            </p:blipFill>
            <p:spPr>
              <a:xfrm>
                <a:off x="10118455" y="4332246"/>
                <a:ext cx="820385" cy="720000"/>
              </a:xfrm>
              <a:prstGeom prst="rect">
                <a:avLst/>
              </a:prstGeom>
              <a:noFill/>
              <a:ln>
                <a:noFill/>
              </a:ln>
            </p:spPr>
          </p:pic>
        </p:grpSp>
        <p:pic>
          <p:nvPicPr>
            <p:cNvPr id="397" name="Google Shape;397;p33"/>
            <p:cNvPicPr preferRelativeResize="0"/>
            <p:nvPr/>
          </p:nvPicPr>
          <p:blipFill rotWithShape="1">
            <a:blip r:embed="rId8">
              <a:alphaModFix/>
            </a:blip>
            <a:srcRect b="0" l="0" r="0" t="0"/>
            <a:stretch/>
          </p:blipFill>
          <p:spPr>
            <a:xfrm>
              <a:off x="930616" y="6130698"/>
              <a:ext cx="1030058" cy="1015129"/>
            </a:xfrm>
            <a:prstGeom prst="rect">
              <a:avLst/>
            </a:prstGeom>
            <a:noFill/>
            <a:ln>
              <a:noFill/>
            </a:ln>
          </p:spPr>
        </p:pic>
      </p:grpSp>
      <p:sp>
        <p:nvSpPr>
          <p:cNvPr id="398" name="Google Shape;398;p33"/>
          <p:cNvSpPr txBox="1"/>
          <p:nvPr/>
        </p:nvSpPr>
        <p:spPr>
          <a:xfrm>
            <a:off x="3198837" y="3194996"/>
            <a:ext cx="780881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 sz="2400" u="none" cap="none" strike="noStrike">
                <a:solidFill>
                  <a:schemeClr val="dk1"/>
                </a:solidFill>
                <a:latin typeface="Arial"/>
                <a:ea typeface="Arial"/>
                <a:cs typeface="Arial"/>
                <a:sym typeface="Arial"/>
              </a:rPr>
              <a:t>Contrôles</a:t>
            </a:r>
            <a:r>
              <a:rPr b="0" i="0" lang="fr" sz="2400" u="none" cap="none" strike="noStrike">
                <a:solidFill>
                  <a:schemeClr val="dk1"/>
                </a:solidFill>
                <a:latin typeface="Arial"/>
                <a:ea typeface="Arial"/>
                <a:cs typeface="Arial"/>
                <a:sym typeface="Arial"/>
              </a:rPr>
              <a:t> permettant de suivre la conformité des pratiques d’hygiène des mains et </a:t>
            </a:r>
            <a:r>
              <a:rPr b="1" i="0" lang="fr" sz="2400" u="none" cap="none" strike="noStrike">
                <a:solidFill>
                  <a:schemeClr val="dk1"/>
                </a:solidFill>
                <a:latin typeface="Arial"/>
                <a:ea typeface="Arial"/>
                <a:cs typeface="Arial"/>
                <a:sym typeface="Arial"/>
              </a:rPr>
              <a:t>retours d’informations rapides</a:t>
            </a:r>
            <a:r>
              <a:rPr b="0" i="0" lang="fr" sz="2400" u="none" cap="none" strike="noStrike">
                <a:solidFill>
                  <a:schemeClr val="dk1"/>
                </a:solidFill>
                <a:latin typeface="Arial"/>
                <a:ea typeface="Arial"/>
                <a:cs typeface="Arial"/>
                <a:sym typeface="Arial"/>
              </a:rPr>
              <a:t> afin de résoudre les problèmes</a:t>
            </a:r>
            <a:endParaRPr b="0" i="0" sz="1400" u="none" cap="none" strike="noStrike">
              <a:solidFill>
                <a:srgbClr val="000000"/>
              </a:solidFill>
              <a:latin typeface="Arial"/>
              <a:ea typeface="Arial"/>
              <a:cs typeface="Arial"/>
              <a:sym typeface="Arial"/>
            </a:endParaRPr>
          </a:p>
        </p:txBody>
      </p:sp>
      <p:sp>
        <p:nvSpPr>
          <p:cNvPr id="399" name="Google Shape;399;p33"/>
          <p:cNvSpPr txBox="1"/>
          <p:nvPr/>
        </p:nvSpPr>
        <p:spPr>
          <a:xfrm>
            <a:off x="3227228" y="1238380"/>
            <a:ext cx="7808816"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 sz="2400" u="none" cap="none" strike="noStrike">
                <a:solidFill>
                  <a:schemeClr val="dk1"/>
                </a:solidFill>
                <a:latin typeface="Arial"/>
                <a:ea typeface="Arial"/>
                <a:cs typeface="Arial"/>
                <a:sym typeface="Arial"/>
              </a:rPr>
              <a:t>Installations</a:t>
            </a:r>
            <a:r>
              <a:rPr b="0" i="0" lang="fr" sz="2400" u="none" cap="none" strike="noStrike">
                <a:solidFill>
                  <a:schemeClr val="dk1"/>
                </a:solidFill>
                <a:latin typeface="Arial"/>
                <a:ea typeface="Arial"/>
                <a:cs typeface="Arial"/>
                <a:sym typeface="Arial"/>
              </a:rPr>
              <a:t> et </a:t>
            </a:r>
            <a:r>
              <a:rPr b="1" i="0" lang="fr" sz="2400" u="none" cap="none" strike="noStrike">
                <a:solidFill>
                  <a:schemeClr val="dk1"/>
                </a:solidFill>
                <a:latin typeface="Arial"/>
                <a:ea typeface="Arial"/>
                <a:cs typeface="Arial"/>
                <a:sym typeface="Arial"/>
              </a:rPr>
              <a:t>ressources</a:t>
            </a:r>
            <a:r>
              <a:rPr b="0" i="0" lang="fr" sz="2400" u="none" cap="none" strike="noStrike">
                <a:solidFill>
                  <a:schemeClr val="dk1"/>
                </a:solidFill>
                <a:latin typeface="Arial"/>
                <a:ea typeface="Arial"/>
                <a:cs typeface="Arial"/>
                <a:sym typeface="Arial"/>
              </a:rPr>
              <a:t> disponibles pour se laver les mains (eau, lavabos, solution hydroalcoolique)</a:t>
            </a:r>
            <a:endParaRPr b="0" i="0" sz="2400" u="none" cap="none" strike="noStrike">
              <a:solidFill>
                <a:schemeClr val="dk1"/>
              </a:solidFill>
              <a:latin typeface="Arial"/>
              <a:ea typeface="Arial"/>
              <a:cs typeface="Arial"/>
              <a:sym typeface="Arial"/>
            </a:endParaRPr>
          </a:p>
        </p:txBody>
      </p:sp>
      <p:sp>
        <p:nvSpPr>
          <p:cNvPr id="400" name="Google Shape;400;p33"/>
          <p:cNvSpPr txBox="1"/>
          <p:nvPr/>
        </p:nvSpPr>
        <p:spPr>
          <a:xfrm>
            <a:off x="3217160" y="2433613"/>
            <a:ext cx="780881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 sz="2400" u="none" cap="none" strike="noStrike">
                <a:solidFill>
                  <a:schemeClr val="dk1"/>
                </a:solidFill>
                <a:latin typeface="Arial"/>
                <a:ea typeface="Arial"/>
                <a:cs typeface="Arial"/>
                <a:sym typeface="Arial"/>
              </a:rPr>
              <a:t>Formation</a:t>
            </a:r>
            <a:r>
              <a:rPr b="0" i="0" lang="fr" sz="2400" u="none" cap="none" strike="noStrike">
                <a:solidFill>
                  <a:schemeClr val="dk1"/>
                </a:solidFill>
                <a:latin typeface="Arial"/>
                <a:ea typeface="Arial"/>
                <a:cs typeface="Arial"/>
                <a:sym typeface="Arial"/>
              </a:rPr>
              <a:t> des agents sur les raisons, les moments et les techniques de l’hygiène des mains</a:t>
            </a:r>
            <a:endParaRPr b="0" i="0" sz="1400" u="none" cap="none" strike="noStrike">
              <a:solidFill>
                <a:srgbClr val="000000"/>
              </a:solidFill>
              <a:latin typeface="Arial"/>
              <a:ea typeface="Arial"/>
              <a:cs typeface="Arial"/>
              <a:sym typeface="Arial"/>
            </a:endParaRPr>
          </a:p>
        </p:txBody>
      </p:sp>
      <p:sp>
        <p:nvSpPr>
          <p:cNvPr id="401" name="Google Shape;401;p33"/>
          <p:cNvSpPr txBox="1"/>
          <p:nvPr/>
        </p:nvSpPr>
        <p:spPr>
          <a:xfrm>
            <a:off x="3217160" y="4559917"/>
            <a:ext cx="7808816"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 sz="2400" u="none" cap="none" strike="noStrike">
                <a:solidFill>
                  <a:schemeClr val="dk1"/>
                </a:solidFill>
                <a:latin typeface="Arial"/>
                <a:ea typeface="Arial"/>
                <a:cs typeface="Arial"/>
                <a:sym typeface="Arial"/>
              </a:rPr>
              <a:t>Rappels</a:t>
            </a:r>
            <a:r>
              <a:rPr b="0" i="0" lang="fr" sz="2400" u="none" cap="none" strike="noStrike">
                <a:solidFill>
                  <a:schemeClr val="dk1"/>
                </a:solidFill>
                <a:latin typeface="Arial"/>
                <a:ea typeface="Arial"/>
                <a:cs typeface="Arial"/>
                <a:sym typeface="Arial"/>
              </a:rPr>
              <a:t> des bonnes pratiques d’hygiène des mains</a:t>
            </a:r>
            <a:endParaRPr b="0" i="0" sz="1400" u="none" cap="none" strike="noStrike">
              <a:solidFill>
                <a:srgbClr val="000000"/>
              </a:solidFill>
              <a:latin typeface="Arial"/>
              <a:ea typeface="Arial"/>
              <a:cs typeface="Arial"/>
              <a:sym typeface="Arial"/>
            </a:endParaRPr>
          </a:p>
        </p:txBody>
      </p:sp>
      <p:sp>
        <p:nvSpPr>
          <p:cNvPr id="402" name="Google Shape;402;p33"/>
          <p:cNvSpPr txBox="1"/>
          <p:nvPr/>
        </p:nvSpPr>
        <p:spPr>
          <a:xfrm>
            <a:off x="3150003" y="5507192"/>
            <a:ext cx="7808816"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 sz="2400" u="none" cap="none" strike="noStrike">
                <a:solidFill>
                  <a:schemeClr val="dk1"/>
                </a:solidFill>
                <a:latin typeface="Arial"/>
                <a:ea typeface="Arial"/>
                <a:cs typeface="Arial"/>
                <a:sym typeface="Arial"/>
              </a:rPr>
              <a:t>Culture </a:t>
            </a:r>
            <a:r>
              <a:rPr b="0" i="0" lang="fr" sz="2400" u="none" cap="none" strike="noStrike">
                <a:solidFill>
                  <a:schemeClr val="dk1"/>
                </a:solidFill>
                <a:latin typeface="Arial"/>
                <a:ea typeface="Arial"/>
                <a:cs typeface="Arial"/>
                <a:sym typeface="Arial"/>
              </a:rPr>
              <a:t>de l’hygiène des mains au sein de l’établissement, avec le soutien des responsables et des superviseurs</a:t>
            </a:r>
            <a:endParaRPr b="0" i="0" sz="2400" u="none" cap="none" strike="noStrike">
              <a:solidFill>
                <a:schemeClr val="dk1"/>
              </a:solidFill>
              <a:latin typeface="Calibri"/>
              <a:ea typeface="Calibri"/>
              <a:cs typeface="Calibri"/>
              <a:sym typeface="Calibri"/>
            </a:endParaRPr>
          </a:p>
        </p:txBody>
      </p:sp>
      <p:sp>
        <p:nvSpPr>
          <p:cNvPr id="403" name="Google Shape;403;p33"/>
          <p:cNvSpPr txBox="1"/>
          <p:nvPr/>
        </p:nvSpPr>
        <p:spPr>
          <a:xfrm>
            <a:off x="469900" y="297984"/>
            <a:ext cx="11664460" cy="146149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B0F0"/>
              </a:buClr>
              <a:buSzPts val="3100"/>
              <a:buFont typeface="Arial"/>
              <a:buNone/>
            </a:pPr>
            <a:r>
              <a:rPr b="1" i="0" lang="fr" sz="3100" u="none" cap="none" strike="noStrike">
                <a:solidFill>
                  <a:srgbClr val="00B0F0"/>
                </a:solidFill>
                <a:latin typeface="Arial"/>
                <a:ea typeface="Arial"/>
                <a:cs typeface="Arial"/>
                <a:sym typeface="Arial"/>
              </a:rPr>
              <a:t>La stratégie d’amélioration multimodale de l’OMS en bref</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4"/>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410" name="Google Shape;410;p34"/>
          <p:cNvSpPr txBox="1"/>
          <p:nvPr>
            <p:ph type="title"/>
          </p:nvPr>
        </p:nvSpPr>
        <p:spPr>
          <a:xfrm>
            <a:off x="838200" y="853698"/>
            <a:ext cx="4102100" cy="2734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fr" sz="3200">
                <a:latin typeface="Arial"/>
                <a:ea typeface="Arial"/>
                <a:cs typeface="Arial"/>
                <a:sym typeface="Arial"/>
              </a:rPr>
              <a:t>Lisez le scénario détaillé dans le document fourni et répondez aux questions posées.</a:t>
            </a:r>
            <a:br>
              <a:rPr lang="fr" sz="3200">
                <a:latin typeface="Arial"/>
                <a:ea typeface="Arial"/>
                <a:cs typeface="Arial"/>
                <a:sym typeface="Arial"/>
              </a:rPr>
            </a:br>
            <a:endParaRPr sz="3200"/>
          </a:p>
        </p:txBody>
      </p:sp>
      <p:sp>
        <p:nvSpPr>
          <p:cNvPr id="411" name="Google Shape;411;p34"/>
          <p:cNvSpPr txBox="1"/>
          <p:nvPr>
            <p:ph idx="3" type="body"/>
          </p:nvPr>
        </p:nvSpPr>
        <p:spPr>
          <a:xfrm>
            <a:off x="823913" y="271669"/>
            <a:ext cx="4116387" cy="2236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000"/>
              <a:buNone/>
            </a:pPr>
            <a:r>
              <a:rPr lang="fr" sz="2000"/>
              <a:t>Travail de groupe – Exemple concret </a:t>
            </a:r>
            <a:endParaRPr/>
          </a:p>
        </p:txBody>
      </p:sp>
      <p:grpSp>
        <p:nvGrpSpPr>
          <p:cNvPr id="412" name="Google Shape;412;p34"/>
          <p:cNvGrpSpPr/>
          <p:nvPr/>
        </p:nvGrpSpPr>
        <p:grpSpPr>
          <a:xfrm>
            <a:off x="583195" y="4231157"/>
            <a:ext cx="1434993" cy="2126610"/>
            <a:chOff x="4005776" y="2269949"/>
            <a:chExt cx="1434993" cy="2126610"/>
          </a:xfrm>
        </p:grpSpPr>
        <p:sp>
          <p:nvSpPr>
            <p:cNvPr id="413" name="Google Shape;413;p34"/>
            <p:cNvSpPr/>
            <p:nvPr/>
          </p:nvSpPr>
          <p:spPr>
            <a:xfrm>
              <a:off x="4042951" y="2269949"/>
              <a:ext cx="1397818" cy="2126610"/>
            </a:xfrm>
            <a:prstGeom prst="roundRect">
              <a:avLst>
                <a:gd fmla="val 10125" name="adj"/>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4" name="Google Shape;414;p34"/>
            <p:cNvSpPr txBox="1"/>
            <p:nvPr/>
          </p:nvSpPr>
          <p:spPr>
            <a:xfrm>
              <a:off x="4005776" y="3540358"/>
              <a:ext cx="1366790" cy="832967"/>
            </a:xfrm>
            <a:prstGeom prst="rect">
              <a:avLst/>
            </a:prstGeom>
            <a:noFill/>
            <a:ln>
              <a:noFill/>
            </a:ln>
          </p:spPr>
          <p:txBody>
            <a:bodyPr anchorCtr="0" anchor="t" bIns="50400" lIns="100800" spcFirstLastPara="1" rIns="100800" wrap="square" tIns="50400">
              <a:normAutofit/>
            </a:bodyPr>
            <a:lstStyle/>
            <a:p>
              <a:pPr indent="0" lvl="0" marL="0" marR="0" rtl="0" algn="ctr">
                <a:lnSpc>
                  <a:spcPct val="90000"/>
                </a:lnSpc>
                <a:spcBef>
                  <a:spcPts val="0"/>
                </a:spcBef>
                <a:spcAft>
                  <a:spcPts val="0"/>
                </a:spcAft>
                <a:buClr>
                  <a:srgbClr val="002060"/>
                </a:buClr>
                <a:buSzPts val="2000"/>
                <a:buFont typeface="Arial"/>
                <a:buNone/>
              </a:pPr>
              <a:r>
                <a:rPr b="0" i="0" lang="fr" sz="2000" u="none" cap="none" strike="noStrike">
                  <a:solidFill>
                    <a:srgbClr val="002060"/>
                  </a:solidFill>
                  <a:latin typeface="Arial"/>
                  <a:ea typeface="Arial"/>
                  <a:cs typeface="Arial"/>
                  <a:sym typeface="Arial"/>
                </a:rPr>
                <a:t>Durée : 10 min</a:t>
              </a:r>
              <a:endParaRPr b="0" i="0" sz="1400" u="none" cap="none" strike="noStrike">
                <a:solidFill>
                  <a:srgbClr val="000000"/>
                </a:solidFill>
                <a:latin typeface="Arial"/>
                <a:ea typeface="Arial"/>
                <a:cs typeface="Arial"/>
                <a:sym typeface="Arial"/>
              </a:endParaRPr>
            </a:p>
          </p:txBody>
        </p:sp>
      </p:grpSp>
      <p:pic>
        <p:nvPicPr>
          <p:cNvPr id="415" name="Google Shape;415;p34"/>
          <p:cNvPicPr preferRelativeResize="0"/>
          <p:nvPr/>
        </p:nvPicPr>
        <p:blipFill rotWithShape="1">
          <a:blip r:embed="rId3">
            <a:alphaModFix/>
          </a:blip>
          <a:srcRect b="0" l="0" r="0" t="0"/>
          <a:stretch/>
        </p:blipFill>
        <p:spPr>
          <a:xfrm>
            <a:off x="5428060" y="127671"/>
            <a:ext cx="1782240" cy="2376319"/>
          </a:xfrm>
          <a:prstGeom prst="rect">
            <a:avLst/>
          </a:prstGeom>
          <a:noFill/>
          <a:ln>
            <a:noFill/>
          </a:ln>
        </p:spPr>
      </p:pic>
      <p:pic>
        <p:nvPicPr>
          <p:cNvPr id="416" name="Google Shape;416;p34"/>
          <p:cNvPicPr preferRelativeResize="0"/>
          <p:nvPr/>
        </p:nvPicPr>
        <p:blipFill rotWithShape="1">
          <a:blip r:embed="rId4">
            <a:alphaModFix/>
          </a:blip>
          <a:srcRect b="0" l="0" r="0" t="0"/>
          <a:stretch/>
        </p:blipFill>
        <p:spPr>
          <a:xfrm>
            <a:off x="7386027" y="127671"/>
            <a:ext cx="1796229" cy="2368916"/>
          </a:xfrm>
          <a:prstGeom prst="rect">
            <a:avLst/>
          </a:prstGeom>
          <a:noFill/>
          <a:ln>
            <a:noFill/>
          </a:ln>
          <a:effectLst>
            <a:outerShdw blurRad="292100" rotWithShape="0" algn="tl" dir="2700000" dist="139700">
              <a:srgbClr val="333333">
                <a:alpha val="64313"/>
              </a:srgbClr>
            </a:outerShdw>
          </a:effectLst>
        </p:spPr>
      </p:pic>
      <p:pic>
        <p:nvPicPr>
          <p:cNvPr id="417" name="Google Shape;417;p34"/>
          <p:cNvPicPr preferRelativeResize="0"/>
          <p:nvPr/>
        </p:nvPicPr>
        <p:blipFill rotWithShape="1">
          <a:blip r:embed="rId5">
            <a:alphaModFix/>
          </a:blip>
          <a:srcRect b="0" l="0" r="0" t="0"/>
          <a:stretch/>
        </p:blipFill>
        <p:spPr>
          <a:xfrm>
            <a:off x="5428061" y="2682389"/>
            <a:ext cx="3754196" cy="1658514"/>
          </a:xfrm>
          <a:prstGeom prst="rect">
            <a:avLst/>
          </a:prstGeom>
          <a:noFill/>
          <a:ln>
            <a:noFill/>
          </a:ln>
          <a:effectLst>
            <a:outerShdw blurRad="292100" rotWithShape="0" algn="tl" dir="2700000" dist="139700">
              <a:srgbClr val="333333">
                <a:alpha val="64313"/>
              </a:srgbClr>
            </a:outerShdw>
          </a:effectLst>
        </p:spPr>
      </p:pic>
      <p:pic>
        <p:nvPicPr>
          <p:cNvPr id="418" name="Google Shape;418;p34"/>
          <p:cNvPicPr preferRelativeResize="0"/>
          <p:nvPr/>
        </p:nvPicPr>
        <p:blipFill rotWithShape="1">
          <a:blip r:embed="rId6">
            <a:alphaModFix/>
          </a:blip>
          <a:srcRect b="0" l="0" r="0" t="0"/>
          <a:stretch/>
        </p:blipFill>
        <p:spPr>
          <a:xfrm>
            <a:off x="9331019" y="495300"/>
            <a:ext cx="2578308" cy="3685528"/>
          </a:xfrm>
          <a:prstGeom prst="rect">
            <a:avLst/>
          </a:prstGeom>
          <a:noFill/>
          <a:ln>
            <a:noFill/>
          </a:ln>
          <a:effectLst>
            <a:outerShdw blurRad="292100" rotWithShape="0" algn="tl" dir="2700000" dist="139700">
              <a:srgbClr val="333333">
                <a:alpha val="64313"/>
              </a:srgbClr>
            </a:outerShdw>
          </a:effectLst>
        </p:spPr>
      </p:pic>
      <p:grpSp>
        <p:nvGrpSpPr>
          <p:cNvPr id="419" name="Google Shape;419;p34"/>
          <p:cNvGrpSpPr/>
          <p:nvPr/>
        </p:nvGrpSpPr>
        <p:grpSpPr>
          <a:xfrm>
            <a:off x="5722864" y="4682227"/>
            <a:ext cx="5702114" cy="1109282"/>
            <a:chOff x="6282700" y="1903204"/>
            <a:chExt cx="5702114" cy="1109282"/>
          </a:xfrm>
        </p:grpSpPr>
        <p:pic>
          <p:nvPicPr>
            <p:cNvPr id="420" name="Google Shape;420;p34"/>
            <p:cNvPicPr preferRelativeResize="0"/>
            <p:nvPr/>
          </p:nvPicPr>
          <p:blipFill rotWithShape="1">
            <a:blip r:embed="rId7">
              <a:alphaModFix/>
            </a:blip>
            <a:srcRect b="0" l="0" r="0" t="0"/>
            <a:stretch/>
          </p:blipFill>
          <p:spPr>
            <a:xfrm>
              <a:off x="6282700" y="1997676"/>
              <a:ext cx="720000" cy="720000"/>
            </a:xfrm>
            <a:prstGeom prst="rect">
              <a:avLst/>
            </a:prstGeom>
            <a:noFill/>
            <a:ln>
              <a:noFill/>
            </a:ln>
          </p:spPr>
        </p:pic>
        <p:pic>
          <p:nvPicPr>
            <p:cNvPr id="421" name="Google Shape;421;p34"/>
            <p:cNvPicPr preferRelativeResize="0"/>
            <p:nvPr/>
          </p:nvPicPr>
          <p:blipFill rotWithShape="1">
            <a:blip r:embed="rId8">
              <a:alphaModFix/>
            </a:blip>
            <a:srcRect b="0" l="0" r="0" t="0"/>
            <a:stretch/>
          </p:blipFill>
          <p:spPr>
            <a:xfrm>
              <a:off x="6946128" y="1982533"/>
              <a:ext cx="858294" cy="1029953"/>
            </a:xfrm>
            <a:prstGeom prst="rect">
              <a:avLst/>
            </a:prstGeom>
            <a:noFill/>
            <a:ln>
              <a:noFill/>
            </a:ln>
          </p:spPr>
        </p:pic>
        <p:pic>
          <p:nvPicPr>
            <p:cNvPr id="422" name="Google Shape;422;p34"/>
            <p:cNvPicPr preferRelativeResize="0"/>
            <p:nvPr/>
          </p:nvPicPr>
          <p:blipFill rotWithShape="1">
            <a:blip r:embed="rId9">
              <a:alphaModFix/>
            </a:blip>
            <a:srcRect b="0" l="0" r="0" t="0"/>
            <a:stretch/>
          </p:blipFill>
          <p:spPr>
            <a:xfrm>
              <a:off x="8092150" y="2025545"/>
              <a:ext cx="862136" cy="720000"/>
            </a:xfrm>
            <a:prstGeom prst="rect">
              <a:avLst/>
            </a:prstGeom>
            <a:noFill/>
            <a:ln>
              <a:noFill/>
            </a:ln>
          </p:spPr>
        </p:pic>
        <p:pic>
          <p:nvPicPr>
            <p:cNvPr id="423" name="Google Shape;423;p34"/>
            <p:cNvPicPr preferRelativeResize="0"/>
            <p:nvPr/>
          </p:nvPicPr>
          <p:blipFill rotWithShape="1">
            <a:blip r:embed="rId10">
              <a:alphaModFix/>
            </a:blip>
            <a:srcRect b="0" l="0" r="0" t="0"/>
            <a:stretch/>
          </p:blipFill>
          <p:spPr>
            <a:xfrm>
              <a:off x="9100481" y="2025546"/>
              <a:ext cx="499553" cy="719999"/>
            </a:xfrm>
            <a:prstGeom prst="rect">
              <a:avLst/>
            </a:prstGeom>
            <a:noFill/>
            <a:ln>
              <a:noFill/>
            </a:ln>
          </p:spPr>
        </p:pic>
        <p:pic>
          <p:nvPicPr>
            <p:cNvPr id="424" name="Google Shape;424;p34"/>
            <p:cNvPicPr preferRelativeResize="0"/>
            <p:nvPr/>
          </p:nvPicPr>
          <p:blipFill rotWithShape="1">
            <a:blip r:embed="rId11">
              <a:alphaModFix/>
            </a:blip>
            <a:srcRect b="0" l="0" r="0" t="0"/>
            <a:stretch/>
          </p:blipFill>
          <p:spPr>
            <a:xfrm>
              <a:off x="10009635" y="1910462"/>
              <a:ext cx="820385" cy="720000"/>
            </a:xfrm>
            <a:prstGeom prst="rect">
              <a:avLst/>
            </a:prstGeom>
            <a:noFill/>
            <a:ln>
              <a:noFill/>
            </a:ln>
          </p:spPr>
        </p:pic>
        <p:pic>
          <p:nvPicPr>
            <p:cNvPr id="425" name="Google Shape;425;p34"/>
            <p:cNvPicPr preferRelativeResize="0"/>
            <p:nvPr/>
          </p:nvPicPr>
          <p:blipFill rotWithShape="1">
            <a:blip r:embed="rId12">
              <a:alphaModFix/>
            </a:blip>
            <a:srcRect b="0" l="0" r="0" t="0"/>
            <a:stretch/>
          </p:blipFill>
          <p:spPr>
            <a:xfrm>
              <a:off x="11159499" y="1903204"/>
              <a:ext cx="825315" cy="813354"/>
            </a:xfrm>
            <a:prstGeom prst="rect">
              <a:avLst/>
            </a:prstGeom>
            <a:noFill/>
            <a:ln>
              <a:noFill/>
            </a:ln>
          </p:spPr>
        </p:pic>
      </p:grpSp>
      <p:grpSp>
        <p:nvGrpSpPr>
          <p:cNvPr id="426" name="Google Shape;426;p34"/>
          <p:cNvGrpSpPr/>
          <p:nvPr/>
        </p:nvGrpSpPr>
        <p:grpSpPr>
          <a:xfrm>
            <a:off x="2305916" y="4790465"/>
            <a:ext cx="999213" cy="1001043"/>
            <a:chOff x="9555224" y="5116370"/>
            <a:chExt cx="1161098" cy="1171184"/>
          </a:xfrm>
        </p:grpSpPr>
        <p:pic>
          <p:nvPicPr>
            <p:cNvPr descr="Shape&#10;&#10;Description automatically generated with low confidence" id="427" name="Google Shape;427;p34"/>
            <p:cNvPicPr preferRelativeResize="0"/>
            <p:nvPr/>
          </p:nvPicPr>
          <p:blipFill rotWithShape="1">
            <a:blip r:embed="rId13">
              <a:alphaModFix/>
            </a:blip>
            <a:srcRect b="0" l="0" r="0" t="0"/>
            <a:stretch/>
          </p:blipFill>
          <p:spPr>
            <a:xfrm>
              <a:off x="9623552" y="5313519"/>
              <a:ext cx="1004243" cy="847983"/>
            </a:xfrm>
            <a:prstGeom prst="rect">
              <a:avLst/>
            </a:prstGeom>
            <a:noFill/>
            <a:ln>
              <a:noFill/>
            </a:ln>
          </p:spPr>
        </p:pic>
        <p:sp>
          <p:nvSpPr>
            <p:cNvPr id="428" name="Google Shape;428;p34"/>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429" name="Google Shape;429;p34"/>
          <p:cNvPicPr preferRelativeResize="0"/>
          <p:nvPr/>
        </p:nvPicPr>
        <p:blipFill rotWithShape="1">
          <a:blip r:embed="rId14">
            <a:alphaModFix/>
          </a:blip>
          <a:srcRect b="0" l="0" r="0" t="0"/>
          <a:stretch/>
        </p:blipFill>
        <p:spPr>
          <a:xfrm>
            <a:off x="837088" y="4569864"/>
            <a:ext cx="844408" cy="77821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35"/>
          <p:cNvSpPr txBox="1"/>
          <p:nvPr>
            <p:ph idx="12" type="sldNum"/>
          </p:nvPr>
        </p:nvSpPr>
        <p:spPr>
          <a:xfrm>
            <a:off x="1" y="6395741"/>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436" name="Google Shape;436;p35"/>
          <p:cNvSpPr txBox="1"/>
          <p:nvPr/>
        </p:nvSpPr>
        <p:spPr>
          <a:xfrm>
            <a:off x="6656125" y="4045236"/>
            <a:ext cx="3570598"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r" sz="2400" u="none" cap="none" strike="noStrike">
                <a:solidFill>
                  <a:schemeClr val="lt1"/>
                </a:solidFill>
                <a:latin typeface="Arial"/>
                <a:ea typeface="Arial"/>
                <a:cs typeface="Arial"/>
                <a:sym typeface="Arial"/>
              </a:rPr>
              <a:t>Comprendre la stratégie d’amélioration multimodale encourage la modification des comportements et une hygiène des mains durable</a:t>
            </a:r>
            <a:endParaRPr b="0" i="0" sz="1400" u="none" cap="none" strike="noStrike">
              <a:solidFill>
                <a:srgbClr val="000000"/>
              </a:solidFill>
              <a:latin typeface="Arial"/>
              <a:ea typeface="Arial"/>
              <a:cs typeface="Arial"/>
              <a:sym typeface="Arial"/>
            </a:endParaRPr>
          </a:p>
        </p:txBody>
      </p:sp>
      <p:pic>
        <p:nvPicPr>
          <p:cNvPr id="437" name="Google Shape;437;p35"/>
          <p:cNvPicPr preferRelativeResize="0"/>
          <p:nvPr/>
        </p:nvPicPr>
        <p:blipFill rotWithShape="1">
          <a:blip r:embed="rId3">
            <a:alphaModFix/>
          </a:blip>
          <a:srcRect b="0" l="0" r="0" t="0"/>
          <a:stretch/>
        </p:blipFill>
        <p:spPr>
          <a:xfrm>
            <a:off x="10226723" y="4007914"/>
            <a:ext cx="1820134" cy="2660883"/>
          </a:xfrm>
          <a:prstGeom prst="rect">
            <a:avLst/>
          </a:prstGeom>
          <a:noFill/>
          <a:ln cap="flat" cmpd="sng" w="9525">
            <a:solidFill>
              <a:schemeClr val="dk1"/>
            </a:solidFill>
            <a:prstDash val="solid"/>
            <a:round/>
            <a:headEnd len="sm" w="sm" type="none"/>
            <a:tailEnd len="sm" w="sm" type="none"/>
          </a:ln>
        </p:spPr>
      </p:pic>
      <p:sp>
        <p:nvSpPr>
          <p:cNvPr id="438" name="Google Shape;438;p35"/>
          <p:cNvSpPr txBox="1"/>
          <p:nvPr/>
        </p:nvSpPr>
        <p:spPr>
          <a:xfrm>
            <a:off x="2037589" y="359411"/>
            <a:ext cx="8189134" cy="67728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B0F0"/>
              </a:buClr>
              <a:buSzPts val="3200"/>
              <a:buFont typeface="Arial"/>
              <a:buNone/>
            </a:pPr>
            <a:r>
              <a:rPr b="1" i="0" lang="fr" sz="3200" u="none" cap="none" strike="noStrike">
                <a:solidFill>
                  <a:srgbClr val="00B0F0"/>
                </a:solidFill>
                <a:latin typeface="Arial"/>
                <a:ea typeface="Arial"/>
                <a:cs typeface="Arial"/>
                <a:sym typeface="Arial"/>
              </a:rPr>
              <a:t>Travail de groupe – Commentaires et discussion</a:t>
            </a:r>
            <a:endParaRPr b="0" i="0" sz="3200" u="none" cap="none" strike="noStrike">
              <a:solidFill>
                <a:schemeClr val="dk1"/>
              </a:solidFill>
              <a:latin typeface="Arial"/>
              <a:ea typeface="Arial"/>
              <a:cs typeface="Arial"/>
              <a:sym typeface="Arial"/>
            </a:endParaRPr>
          </a:p>
        </p:txBody>
      </p:sp>
      <p:grpSp>
        <p:nvGrpSpPr>
          <p:cNvPr id="439" name="Google Shape;439;p35"/>
          <p:cNvGrpSpPr/>
          <p:nvPr/>
        </p:nvGrpSpPr>
        <p:grpSpPr>
          <a:xfrm>
            <a:off x="1928508" y="1680757"/>
            <a:ext cx="1635416" cy="3614864"/>
            <a:chOff x="9644662" y="1553661"/>
            <a:chExt cx="1483308" cy="3278650"/>
          </a:xfrm>
        </p:grpSpPr>
        <p:pic>
          <p:nvPicPr>
            <p:cNvPr id="440" name="Google Shape;440;p35"/>
            <p:cNvPicPr preferRelativeResize="0"/>
            <p:nvPr/>
          </p:nvPicPr>
          <p:blipFill rotWithShape="1">
            <a:blip r:embed="rId4">
              <a:alphaModFix/>
            </a:blip>
            <a:srcRect b="0" l="0" r="0" t="0"/>
            <a:stretch/>
          </p:blipFill>
          <p:spPr>
            <a:xfrm>
              <a:off x="9644662" y="1579473"/>
              <a:ext cx="720000" cy="720000"/>
            </a:xfrm>
            <a:prstGeom prst="rect">
              <a:avLst/>
            </a:prstGeom>
            <a:noFill/>
            <a:ln>
              <a:noFill/>
            </a:ln>
          </p:spPr>
        </p:pic>
        <p:pic>
          <p:nvPicPr>
            <p:cNvPr id="441" name="Google Shape;441;p35"/>
            <p:cNvPicPr preferRelativeResize="0"/>
            <p:nvPr/>
          </p:nvPicPr>
          <p:blipFill rotWithShape="1">
            <a:blip r:embed="rId5">
              <a:alphaModFix/>
            </a:blip>
            <a:srcRect b="0" l="0" r="0" t="0"/>
            <a:stretch/>
          </p:blipFill>
          <p:spPr>
            <a:xfrm>
              <a:off x="10269676" y="1553661"/>
              <a:ext cx="858294" cy="1029953"/>
            </a:xfrm>
            <a:prstGeom prst="rect">
              <a:avLst/>
            </a:prstGeom>
            <a:noFill/>
            <a:ln>
              <a:noFill/>
            </a:ln>
          </p:spPr>
        </p:pic>
        <p:pic>
          <p:nvPicPr>
            <p:cNvPr id="442" name="Google Shape;442;p35"/>
            <p:cNvPicPr preferRelativeResize="0"/>
            <p:nvPr/>
          </p:nvPicPr>
          <p:blipFill rotWithShape="1">
            <a:blip r:embed="rId6">
              <a:alphaModFix/>
            </a:blip>
            <a:srcRect b="0" l="0" r="0" t="0"/>
            <a:stretch/>
          </p:blipFill>
          <p:spPr>
            <a:xfrm>
              <a:off x="9965478" y="2596015"/>
              <a:ext cx="862136" cy="720000"/>
            </a:xfrm>
            <a:prstGeom prst="rect">
              <a:avLst/>
            </a:prstGeom>
            <a:noFill/>
            <a:ln>
              <a:noFill/>
            </a:ln>
          </p:spPr>
        </p:pic>
        <p:pic>
          <p:nvPicPr>
            <p:cNvPr id="443" name="Google Shape;443;p35"/>
            <p:cNvPicPr preferRelativeResize="0"/>
            <p:nvPr/>
          </p:nvPicPr>
          <p:blipFill rotWithShape="1">
            <a:blip r:embed="rId7">
              <a:alphaModFix/>
            </a:blip>
            <a:srcRect b="0" l="0" r="0" t="0"/>
            <a:stretch/>
          </p:blipFill>
          <p:spPr>
            <a:xfrm>
              <a:off x="10004662" y="3311062"/>
              <a:ext cx="499553" cy="719999"/>
            </a:xfrm>
            <a:prstGeom prst="rect">
              <a:avLst/>
            </a:prstGeom>
            <a:noFill/>
            <a:ln>
              <a:noFill/>
            </a:ln>
          </p:spPr>
        </p:pic>
        <p:pic>
          <p:nvPicPr>
            <p:cNvPr id="444" name="Google Shape;444;p35"/>
            <p:cNvPicPr preferRelativeResize="0"/>
            <p:nvPr/>
          </p:nvPicPr>
          <p:blipFill rotWithShape="1">
            <a:blip r:embed="rId8">
              <a:alphaModFix/>
            </a:blip>
            <a:srcRect b="0" l="0" r="0" t="0"/>
            <a:stretch/>
          </p:blipFill>
          <p:spPr>
            <a:xfrm>
              <a:off x="9915285" y="4112311"/>
              <a:ext cx="820385" cy="720000"/>
            </a:xfrm>
            <a:prstGeom prst="rect">
              <a:avLst/>
            </a:prstGeom>
            <a:noFill/>
            <a:ln>
              <a:noFill/>
            </a:ln>
          </p:spPr>
        </p:pic>
      </p:grpSp>
      <p:pic>
        <p:nvPicPr>
          <p:cNvPr id="445" name="Google Shape;445;p35"/>
          <p:cNvPicPr preferRelativeResize="0"/>
          <p:nvPr/>
        </p:nvPicPr>
        <p:blipFill rotWithShape="1">
          <a:blip r:embed="rId9">
            <a:alphaModFix/>
          </a:blip>
          <a:srcRect b="0" l="0" r="0" t="0"/>
          <a:stretch/>
        </p:blipFill>
        <p:spPr>
          <a:xfrm>
            <a:off x="3968084" y="3089341"/>
            <a:ext cx="569895" cy="569895"/>
          </a:xfrm>
          <a:prstGeom prst="rect">
            <a:avLst/>
          </a:prstGeom>
          <a:noFill/>
          <a:ln>
            <a:noFill/>
          </a:ln>
        </p:spPr>
      </p:pic>
      <p:pic>
        <p:nvPicPr>
          <p:cNvPr id="446" name="Google Shape;446;p35"/>
          <p:cNvPicPr preferRelativeResize="0"/>
          <p:nvPr/>
        </p:nvPicPr>
        <p:blipFill rotWithShape="1">
          <a:blip r:embed="rId9">
            <a:alphaModFix/>
          </a:blip>
          <a:srcRect b="0" l="0" r="0" t="0"/>
          <a:stretch/>
        </p:blipFill>
        <p:spPr>
          <a:xfrm>
            <a:off x="3968084" y="3860863"/>
            <a:ext cx="569895" cy="569895"/>
          </a:xfrm>
          <a:prstGeom prst="rect">
            <a:avLst/>
          </a:prstGeom>
          <a:noFill/>
          <a:ln>
            <a:noFill/>
          </a:ln>
        </p:spPr>
      </p:pic>
      <p:pic>
        <p:nvPicPr>
          <p:cNvPr id="447" name="Google Shape;447;p35"/>
          <p:cNvPicPr preferRelativeResize="0"/>
          <p:nvPr/>
        </p:nvPicPr>
        <p:blipFill rotWithShape="1">
          <a:blip r:embed="rId9">
            <a:alphaModFix/>
          </a:blip>
          <a:srcRect b="0" l="0" r="0" t="0"/>
          <a:stretch/>
        </p:blipFill>
        <p:spPr>
          <a:xfrm>
            <a:off x="3951782" y="4728453"/>
            <a:ext cx="569895" cy="569895"/>
          </a:xfrm>
          <a:prstGeom prst="rect">
            <a:avLst/>
          </a:prstGeom>
          <a:noFill/>
          <a:ln>
            <a:noFill/>
          </a:ln>
        </p:spPr>
      </p:pic>
      <p:sp>
        <p:nvSpPr>
          <p:cNvPr id="448" name="Google Shape;448;p35"/>
          <p:cNvSpPr txBox="1"/>
          <p:nvPr/>
        </p:nvSpPr>
        <p:spPr>
          <a:xfrm>
            <a:off x="3778445" y="1680592"/>
            <a:ext cx="949172" cy="10255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64"/>
              <a:buFont typeface="Arial"/>
              <a:buNone/>
            </a:pPr>
            <a:r>
              <a:rPr b="1" i="0" lang="fr" sz="6064" u="none" cap="none" strike="noStrike">
                <a:solidFill>
                  <a:srgbClr val="00B0F0"/>
                </a:solidFill>
                <a:latin typeface="Arial Rounded"/>
                <a:ea typeface="Arial Rounded"/>
                <a:cs typeface="Arial Rounded"/>
                <a:sym typeface="Arial Rounded"/>
              </a:rPr>
              <a:t>X</a:t>
            </a:r>
            <a:endParaRPr b="0" i="0" sz="1400" u="none" cap="none" strike="noStrike">
              <a:solidFill>
                <a:srgbClr val="000000"/>
              </a:solidFill>
              <a:latin typeface="Arial"/>
              <a:ea typeface="Arial"/>
              <a:cs typeface="Arial"/>
              <a:sym typeface="Arial"/>
            </a:endParaRPr>
          </a:p>
        </p:txBody>
      </p:sp>
      <p:sp>
        <p:nvSpPr>
          <p:cNvPr id="449" name="Google Shape;449;p35"/>
          <p:cNvSpPr txBox="1"/>
          <p:nvPr/>
        </p:nvSpPr>
        <p:spPr>
          <a:xfrm>
            <a:off x="3778445" y="5408214"/>
            <a:ext cx="949172" cy="10255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64"/>
              <a:buFont typeface="Arial"/>
              <a:buNone/>
            </a:pPr>
            <a:r>
              <a:rPr b="1" i="0" lang="fr" sz="6064" u="none" cap="none" strike="noStrike">
                <a:solidFill>
                  <a:srgbClr val="00B0F0"/>
                </a:solidFill>
                <a:latin typeface="Arial Rounded"/>
                <a:ea typeface="Arial Rounded"/>
                <a:cs typeface="Arial Rounded"/>
                <a:sym typeface="Arial Rounded"/>
              </a:rPr>
              <a:t>X</a:t>
            </a:r>
            <a:endParaRPr b="0" i="0" sz="1400" u="none" cap="none" strike="noStrike">
              <a:solidFill>
                <a:srgbClr val="000000"/>
              </a:solidFill>
              <a:latin typeface="Arial"/>
              <a:ea typeface="Arial"/>
              <a:cs typeface="Arial"/>
              <a:sym typeface="Arial"/>
            </a:endParaRPr>
          </a:p>
        </p:txBody>
      </p:sp>
      <p:pic>
        <p:nvPicPr>
          <p:cNvPr id="450" name="Google Shape;450;p35"/>
          <p:cNvPicPr preferRelativeResize="0"/>
          <p:nvPr/>
        </p:nvPicPr>
        <p:blipFill rotWithShape="1">
          <a:blip r:embed="rId10">
            <a:alphaModFix/>
          </a:blip>
          <a:srcRect b="0" l="0" r="0" t="0"/>
          <a:stretch/>
        </p:blipFill>
        <p:spPr>
          <a:xfrm>
            <a:off x="2202710" y="5563175"/>
            <a:ext cx="1030058" cy="101512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36"/>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00"/>
              <a:buNone/>
            </a:pPr>
            <a:fld id="{00000000-1234-1234-1234-123412341234}" type="slidenum">
              <a:rPr lang="fr" sz="900"/>
              <a:t>‹#›</a:t>
            </a:fld>
            <a:endParaRPr sz="900"/>
          </a:p>
        </p:txBody>
      </p:sp>
      <p:sp>
        <p:nvSpPr>
          <p:cNvPr id="457" name="Google Shape;457;p36"/>
          <p:cNvSpPr txBox="1"/>
          <p:nvPr>
            <p:ph idx="2" type="body"/>
          </p:nvPr>
        </p:nvSpPr>
        <p:spPr>
          <a:xfrm>
            <a:off x="128338" y="79512"/>
            <a:ext cx="4827838" cy="6350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2"/>
              </a:buClr>
              <a:buSzPts val="3200"/>
              <a:buNone/>
            </a:pPr>
            <a:r>
              <a:rPr lang="fr" sz="2800"/>
              <a:t>Changement systémique</a:t>
            </a:r>
            <a:endParaRPr sz="700"/>
          </a:p>
        </p:txBody>
      </p:sp>
      <p:sp>
        <p:nvSpPr>
          <p:cNvPr id="458" name="Google Shape;458;p36"/>
          <p:cNvSpPr/>
          <p:nvPr/>
        </p:nvSpPr>
        <p:spPr>
          <a:xfrm>
            <a:off x="0" y="733174"/>
            <a:ext cx="8991600" cy="43093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fr" sz="1800" u="none" cap="none" strike="noStrike">
                <a:solidFill>
                  <a:srgbClr val="00A1DF"/>
                </a:solidFill>
                <a:latin typeface="Arial"/>
                <a:ea typeface="Arial"/>
                <a:cs typeface="Arial"/>
                <a:sym typeface="Arial"/>
              </a:rPr>
              <a:t>Changement systémique (construire) au regard de WASH FIT</a:t>
            </a:r>
            <a:endParaRPr b="0" i="0" sz="1800" u="none" cap="none" strike="noStrike">
              <a:solidFill>
                <a:schemeClr val="dk1"/>
              </a:solidFill>
              <a:latin typeface="Arial"/>
              <a:ea typeface="Arial"/>
              <a:cs typeface="Arial"/>
              <a:sym typeface="Arial"/>
            </a:endParaRPr>
          </a:p>
        </p:txBody>
      </p:sp>
      <p:pic>
        <p:nvPicPr>
          <p:cNvPr id="459" name="Google Shape;459;p36"/>
          <p:cNvPicPr preferRelativeResize="0"/>
          <p:nvPr/>
        </p:nvPicPr>
        <p:blipFill rotWithShape="1">
          <a:blip r:embed="rId3">
            <a:alphaModFix/>
          </a:blip>
          <a:srcRect b="0" l="0" r="0" t="0"/>
          <a:stretch/>
        </p:blipFill>
        <p:spPr>
          <a:xfrm>
            <a:off x="9842453" y="87418"/>
            <a:ext cx="793833" cy="793833"/>
          </a:xfrm>
          <a:prstGeom prst="rect">
            <a:avLst/>
          </a:prstGeom>
          <a:noFill/>
          <a:ln>
            <a:noFill/>
          </a:ln>
        </p:spPr>
      </p:pic>
      <p:pic>
        <p:nvPicPr>
          <p:cNvPr id="460" name="Google Shape;460;p36"/>
          <p:cNvPicPr preferRelativeResize="0"/>
          <p:nvPr/>
        </p:nvPicPr>
        <p:blipFill rotWithShape="1">
          <a:blip r:embed="rId4">
            <a:alphaModFix/>
          </a:blip>
          <a:srcRect b="0" l="0" r="0" t="0"/>
          <a:stretch/>
        </p:blipFill>
        <p:spPr>
          <a:xfrm>
            <a:off x="10715123" y="79512"/>
            <a:ext cx="946309" cy="1135571"/>
          </a:xfrm>
          <a:prstGeom prst="rect">
            <a:avLst/>
          </a:prstGeom>
          <a:noFill/>
          <a:ln>
            <a:noFill/>
          </a:ln>
        </p:spPr>
      </p:pic>
      <p:sp>
        <p:nvSpPr>
          <p:cNvPr id="461" name="Google Shape;461;p36"/>
          <p:cNvSpPr txBox="1"/>
          <p:nvPr/>
        </p:nvSpPr>
        <p:spPr>
          <a:xfrm>
            <a:off x="374772" y="1817146"/>
            <a:ext cx="11533284" cy="2262006"/>
          </a:xfrm>
          <a:prstGeom prst="rect">
            <a:avLst/>
          </a:prstGeom>
          <a:noFill/>
          <a:ln>
            <a:noFill/>
          </a:ln>
        </p:spPr>
        <p:txBody>
          <a:bodyPr anchorCtr="0" anchor="t" bIns="57500" lIns="115000" spcFirstLastPara="1" rIns="115000" wrap="square" tIns="57500">
            <a:noAutofit/>
          </a:bodyPr>
          <a:lstStyle/>
          <a:p>
            <a:pPr indent="-285750" lvl="0" marL="285750" marR="0" rtl="0" algn="l">
              <a:lnSpc>
                <a:spcPct val="100000"/>
              </a:lnSpc>
              <a:spcBef>
                <a:spcPts val="0"/>
              </a:spcBef>
              <a:spcAft>
                <a:spcPts val="0"/>
              </a:spcAft>
              <a:buClr>
                <a:srgbClr val="DE2414"/>
              </a:buClr>
              <a:buSzPts val="2400"/>
              <a:buFont typeface="Arial"/>
              <a:buChar char="•"/>
            </a:pPr>
            <a:r>
              <a:rPr b="0" i="0" lang="fr" sz="2000" u="none" cap="none" strike="noStrike">
                <a:solidFill>
                  <a:schemeClr val="dk1"/>
                </a:solidFill>
                <a:latin typeface="Arial"/>
                <a:ea typeface="Arial"/>
                <a:cs typeface="Arial"/>
                <a:sym typeface="Arial"/>
              </a:rPr>
              <a:t>Des installations de lavage des mains fonctionnelles sont disponibles à chaque </a:t>
            </a:r>
            <a:r>
              <a:rPr b="1" i="0" lang="fr" sz="2000" u="none" cap="none" strike="noStrike">
                <a:solidFill>
                  <a:schemeClr val="dk1"/>
                </a:solidFill>
                <a:latin typeface="Arial"/>
                <a:ea typeface="Arial"/>
                <a:cs typeface="Arial"/>
                <a:sym typeface="Arial"/>
              </a:rPr>
              <a:t>point de prestation de soins</a:t>
            </a:r>
            <a:r>
              <a:rPr b="0" i="0" lang="fr" sz="2000" u="none" cap="none" strike="noStrike">
                <a:solidFill>
                  <a:schemeClr val="dk1"/>
                </a:solidFill>
                <a:latin typeface="Arial"/>
                <a:ea typeface="Arial"/>
                <a:cs typeface="Arial"/>
                <a:sym typeface="Arial"/>
              </a:rPr>
              <a:t>, y compris dans les salles d’accouchement </a:t>
            </a:r>
            <a:endParaRPr b="0" i="0" sz="1200" u="none" cap="none" strike="noStrike">
              <a:solidFill>
                <a:srgbClr val="000000"/>
              </a:solidFill>
              <a:latin typeface="Arial"/>
              <a:ea typeface="Arial"/>
              <a:cs typeface="Arial"/>
              <a:sym typeface="Arial"/>
            </a:endParaRPr>
          </a:p>
          <a:p>
            <a:pPr indent="-285750" lvl="0" marL="285750" marR="0" rtl="0" algn="l">
              <a:lnSpc>
                <a:spcPct val="100000"/>
              </a:lnSpc>
              <a:spcBef>
                <a:spcPts val="480"/>
              </a:spcBef>
              <a:spcAft>
                <a:spcPts val="0"/>
              </a:spcAft>
              <a:buClr>
                <a:srgbClr val="DE2414"/>
              </a:buClr>
              <a:buSzPts val="2400"/>
              <a:buFont typeface="Arial"/>
              <a:buChar char="•"/>
            </a:pPr>
            <a:r>
              <a:rPr b="0" i="0" lang="fr" sz="2000" u="none" cap="none" strike="noStrike">
                <a:solidFill>
                  <a:schemeClr val="dk1"/>
                </a:solidFill>
                <a:latin typeface="Arial"/>
                <a:ea typeface="Arial"/>
                <a:cs typeface="Arial"/>
                <a:sym typeface="Arial"/>
              </a:rPr>
              <a:t>Des installations de lavage des mains fonctionnelles sont disponibles dans toutes les salles d’attente et/ou les zones publiques ainsi que dans les zones d’évacuation des déchets</a:t>
            </a:r>
            <a:endParaRPr b="0" i="0" sz="1200" u="none" cap="none" strike="noStrike">
              <a:solidFill>
                <a:srgbClr val="000000"/>
              </a:solidFill>
              <a:latin typeface="Arial"/>
              <a:ea typeface="Arial"/>
              <a:cs typeface="Arial"/>
              <a:sym typeface="Arial"/>
            </a:endParaRPr>
          </a:p>
          <a:p>
            <a:pPr indent="-285750" lvl="0" marL="285750" marR="0" rtl="0" algn="l">
              <a:lnSpc>
                <a:spcPct val="100000"/>
              </a:lnSpc>
              <a:spcBef>
                <a:spcPts val="480"/>
              </a:spcBef>
              <a:spcAft>
                <a:spcPts val="0"/>
              </a:spcAft>
              <a:buClr>
                <a:srgbClr val="DE2414"/>
              </a:buClr>
              <a:buSzPts val="2400"/>
              <a:buFont typeface="Arial"/>
              <a:buChar char="•"/>
            </a:pPr>
            <a:r>
              <a:rPr b="0" i="0" lang="fr" sz="2000" u="none" cap="none" strike="noStrike">
                <a:solidFill>
                  <a:schemeClr val="dk1"/>
                </a:solidFill>
                <a:latin typeface="Arial"/>
                <a:ea typeface="Arial"/>
                <a:cs typeface="Arial"/>
                <a:sym typeface="Arial"/>
              </a:rPr>
              <a:t>Des installations de lavage des mains fonctionnelles sont disponibles à moins de 5 mètres des toilettes </a:t>
            </a:r>
            <a:endParaRPr b="0" i="0" sz="1200" u="none" cap="none" strike="noStrike">
              <a:solidFill>
                <a:srgbClr val="000000"/>
              </a:solidFill>
              <a:latin typeface="Arial"/>
              <a:ea typeface="Arial"/>
              <a:cs typeface="Arial"/>
              <a:sym typeface="Arial"/>
            </a:endParaRPr>
          </a:p>
          <a:p>
            <a:pPr indent="-285750" lvl="0" marL="285750" marR="0" rtl="0" algn="l">
              <a:lnSpc>
                <a:spcPct val="100000"/>
              </a:lnSpc>
              <a:spcBef>
                <a:spcPts val="480"/>
              </a:spcBef>
              <a:spcAft>
                <a:spcPts val="0"/>
              </a:spcAft>
              <a:buClr>
                <a:srgbClr val="DE2414"/>
              </a:buClr>
              <a:buSzPts val="2400"/>
              <a:buFont typeface="Arial"/>
              <a:buChar char="•"/>
            </a:pPr>
            <a:r>
              <a:rPr b="0" i="0" lang="fr" sz="2000" u="none" cap="none" strike="noStrike">
                <a:solidFill>
                  <a:schemeClr val="dk1"/>
                </a:solidFill>
                <a:latin typeface="Arial"/>
                <a:ea typeface="Arial"/>
                <a:cs typeface="Arial"/>
                <a:sym typeface="Arial"/>
              </a:rPr>
              <a:t>Les coûts liés au personnel d’entretien et de maintenance, aux formations aux procédures WASH/de prévention et de lutte contre les infections, aux consommables pour les procédures WASH/de prévention et de lutte contre les infections (p. ex., savon, chlore), et à l’ensemble des activités répertoriées dans le protocole ci-dessus sont pris en charge</a:t>
            </a:r>
            <a:endParaRPr b="0" i="0" sz="1200" u="none" cap="none" strike="noStrike">
              <a:solidFill>
                <a:srgbClr val="000000"/>
              </a:solidFill>
              <a:latin typeface="Arial"/>
              <a:ea typeface="Arial"/>
              <a:cs typeface="Arial"/>
              <a:sym typeface="Arial"/>
            </a:endParaRPr>
          </a:p>
        </p:txBody>
      </p:sp>
      <p:sp>
        <p:nvSpPr>
          <p:cNvPr id="462" name="Google Shape;462;p36"/>
          <p:cNvSpPr txBox="1"/>
          <p:nvPr/>
        </p:nvSpPr>
        <p:spPr>
          <a:xfrm>
            <a:off x="6827277" y="5079174"/>
            <a:ext cx="5080779" cy="1477287"/>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fr" sz="1800" u="none" cap="none" strike="noStrike">
                <a:solidFill>
                  <a:schemeClr val="dk1"/>
                </a:solidFill>
                <a:latin typeface="Arial"/>
                <a:ea typeface="Arial"/>
                <a:cs typeface="Arial"/>
                <a:sym typeface="Arial"/>
              </a:rPr>
              <a:t>*Remarque : Un approvisionnement en eau de bonne qualité, la gestion des déchets et les ressources humaines sont également des indicateurs à prendre en compte pour assurer la conformité aux pratiques d’hygiène des mains.</a:t>
            </a:r>
            <a:endParaRPr b="0" i="1" sz="1800" u="none" cap="none" strike="noStrike">
              <a:solidFill>
                <a:schemeClr val="dk1"/>
              </a:solidFill>
              <a:latin typeface="Calibri"/>
              <a:ea typeface="Calibri"/>
              <a:cs typeface="Calibri"/>
              <a:sym typeface="Calibri"/>
            </a:endParaRPr>
          </a:p>
        </p:txBody>
      </p:sp>
      <p:grpSp>
        <p:nvGrpSpPr>
          <p:cNvPr id="463" name="Google Shape;463;p36"/>
          <p:cNvGrpSpPr/>
          <p:nvPr/>
        </p:nvGrpSpPr>
        <p:grpSpPr>
          <a:xfrm>
            <a:off x="0" y="1233744"/>
            <a:ext cx="11923135" cy="530247"/>
            <a:chOff x="0" y="1233744"/>
            <a:chExt cx="11923135" cy="530247"/>
          </a:xfrm>
        </p:grpSpPr>
        <p:pic>
          <p:nvPicPr>
            <p:cNvPr id="464" name="Google Shape;464;p36"/>
            <p:cNvPicPr preferRelativeResize="0"/>
            <p:nvPr/>
          </p:nvPicPr>
          <p:blipFill rotWithShape="1">
            <a:blip r:embed="rId5">
              <a:alphaModFix/>
            </a:blip>
            <a:srcRect b="0" l="0" r="0" t="0"/>
            <a:stretch/>
          </p:blipFill>
          <p:spPr>
            <a:xfrm>
              <a:off x="0" y="1233744"/>
              <a:ext cx="11923135" cy="530247"/>
            </a:xfrm>
            <a:prstGeom prst="rect">
              <a:avLst/>
            </a:prstGeom>
            <a:noFill/>
            <a:ln>
              <a:noFill/>
            </a:ln>
          </p:spPr>
        </p:pic>
        <p:sp>
          <p:nvSpPr>
            <p:cNvPr id="465" name="Google Shape;465;p36"/>
            <p:cNvSpPr txBox="1"/>
            <p:nvPr/>
          </p:nvSpPr>
          <p:spPr>
            <a:xfrm>
              <a:off x="36958" y="1279405"/>
              <a:ext cx="6662421"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 sz="1800" u="none" cap="none" strike="noStrike">
                  <a:solidFill>
                    <a:schemeClr val="lt1"/>
                  </a:solidFill>
                  <a:latin typeface="Arial"/>
                  <a:ea typeface="Arial"/>
                  <a:cs typeface="Arial"/>
                  <a:sym typeface="Arial"/>
                </a:rPr>
                <a:t>Indicateurs WASH FIT à évaluer* :</a:t>
              </a:r>
              <a:endParaRPr b="0" i="0" sz="1200" u="none" cap="none" strike="noStrike">
                <a:solidFill>
                  <a:srgbClr val="000000"/>
                </a:solidFill>
                <a:latin typeface="Arial"/>
                <a:ea typeface="Arial"/>
                <a:cs typeface="Arial"/>
                <a:sym typeface="Arial"/>
              </a:endParaRPr>
            </a:p>
          </p:txBody>
        </p:sp>
      </p:grpSp>
      <p:grpSp>
        <p:nvGrpSpPr>
          <p:cNvPr id="466" name="Google Shape;466;p36"/>
          <p:cNvGrpSpPr/>
          <p:nvPr/>
        </p:nvGrpSpPr>
        <p:grpSpPr>
          <a:xfrm>
            <a:off x="367651" y="5164349"/>
            <a:ext cx="5517189" cy="1483225"/>
            <a:chOff x="367651" y="5164349"/>
            <a:chExt cx="5517189" cy="1483225"/>
          </a:xfrm>
        </p:grpSpPr>
        <p:pic>
          <p:nvPicPr>
            <p:cNvPr id="467" name="Google Shape;467;p36"/>
            <p:cNvPicPr preferRelativeResize="0"/>
            <p:nvPr/>
          </p:nvPicPr>
          <p:blipFill rotWithShape="1">
            <a:blip r:embed="rId6">
              <a:alphaModFix/>
            </a:blip>
            <a:srcRect b="0" l="0" r="0" t="0"/>
            <a:stretch/>
          </p:blipFill>
          <p:spPr>
            <a:xfrm>
              <a:off x="367651" y="5198225"/>
              <a:ext cx="1276904" cy="1392700"/>
            </a:xfrm>
            <a:prstGeom prst="rect">
              <a:avLst/>
            </a:prstGeom>
            <a:noFill/>
            <a:ln>
              <a:noFill/>
            </a:ln>
          </p:spPr>
        </p:pic>
        <p:pic>
          <p:nvPicPr>
            <p:cNvPr id="468" name="Google Shape;468;p36"/>
            <p:cNvPicPr preferRelativeResize="0"/>
            <p:nvPr/>
          </p:nvPicPr>
          <p:blipFill rotWithShape="1">
            <a:blip r:embed="rId7">
              <a:alphaModFix/>
            </a:blip>
            <a:srcRect b="0" l="0" r="0" t="0"/>
            <a:stretch/>
          </p:blipFill>
          <p:spPr>
            <a:xfrm>
              <a:off x="2849603" y="5221000"/>
              <a:ext cx="1211625" cy="1369926"/>
            </a:xfrm>
            <a:prstGeom prst="rect">
              <a:avLst/>
            </a:prstGeom>
            <a:noFill/>
            <a:ln cap="flat" cmpd="sng" w="12700">
              <a:solidFill>
                <a:srgbClr val="FFFFFF"/>
              </a:solidFill>
              <a:prstDash val="solid"/>
              <a:miter lim="800000"/>
              <a:headEnd len="sm" w="sm" type="none"/>
              <a:tailEnd len="sm" w="sm" type="none"/>
            </a:ln>
          </p:spPr>
        </p:pic>
        <p:pic>
          <p:nvPicPr>
            <p:cNvPr id="469" name="Google Shape;469;p36"/>
            <p:cNvPicPr preferRelativeResize="0"/>
            <p:nvPr/>
          </p:nvPicPr>
          <p:blipFill rotWithShape="1">
            <a:blip r:embed="rId8">
              <a:alphaModFix/>
            </a:blip>
            <a:srcRect b="16215" l="59310" r="8520" t="26162"/>
            <a:stretch/>
          </p:blipFill>
          <p:spPr>
            <a:xfrm>
              <a:off x="4559892" y="5164349"/>
              <a:ext cx="1324948" cy="1483225"/>
            </a:xfrm>
            <a:prstGeom prst="rect">
              <a:avLst/>
            </a:prstGeom>
            <a:noFill/>
            <a:ln>
              <a:noFill/>
            </a:ln>
          </p:spPr>
        </p:pic>
        <p:pic>
          <p:nvPicPr>
            <p:cNvPr descr="C:\Users\terry\Documents\1. International\WHO\WHO SL Tasks\WHO Slides\Handwashing pictures\20150416_091630.jpg" id="470" name="Google Shape;470;p36"/>
            <p:cNvPicPr preferRelativeResize="0"/>
            <p:nvPr/>
          </p:nvPicPr>
          <p:blipFill rotWithShape="1">
            <a:blip r:embed="rId9">
              <a:alphaModFix/>
            </a:blip>
            <a:srcRect b="0" l="0" r="0" t="0"/>
            <a:stretch/>
          </p:blipFill>
          <p:spPr>
            <a:xfrm>
              <a:off x="1763958" y="5220999"/>
              <a:ext cx="912081" cy="1369926"/>
            </a:xfrm>
            <a:prstGeom prst="rect">
              <a:avLst/>
            </a:prstGeom>
            <a:noFill/>
            <a:ln>
              <a:noFill/>
            </a:ln>
          </p:spPr>
        </p:pic>
        <p:sp>
          <p:nvSpPr>
            <p:cNvPr id="471" name="Google Shape;471;p36"/>
            <p:cNvSpPr/>
            <p:nvPr/>
          </p:nvSpPr>
          <p:spPr>
            <a:xfrm>
              <a:off x="4151546" y="5740893"/>
              <a:ext cx="396000" cy="351665"/>
            </a:xfrm>
            <a:prstGeom prst="stripedRightArrow">
              <a:avLst>
                <a:gd fmla="val 50000" name="adj1"/>
                <a:gd fmla="val 50000" name="adj2"/>
              </a:avLst>
            </a:prstGeom>
            <a:solidFill>
              <a:schemeClr val="accent1"/>
            </a:solidFill>
            <a:ln cap="flat" cmpd="sng" w="12700">
              <a:solidFill>
                <a:srgbClr val="B4AB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9"/>
          <p:cNvSpPr txBox="1"/>
          <p:nvPr>
            <p:ph type="ctrTitle"/>
          </p:nvPr>
        </p:nvSpPr>
        <p:spPr>
          <a:xfrm>
            <a:off x="838200" y="1224466"/>
            <a:ext cx="10515600" cy="372853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8000"/>
              <a:buFont typeface="Arial Narrow"/>
              <a:buNone/>
            </a:pPr>
            <a:r>
              <a:rPr lang="fr"/>
              <a:t>HYGIÈNE DES MAINS</a:t>
            </a:r>
            <a:endParaRPr/>
          </a:p>
        </p:txBody>
      </p:sp>
      <p:sp>
        <p:nvSpPr>
          <p:cNvPr id="139" name="Google Shape;139;p19"/>
          <p:cNvSpPr txBox="1"/>
          <p:nvPr>
            <p:ph idx="1" type="subTitle"/>
          </p:nvPr>
        </p:nvSpPr>
        <p:spPr>
          <a:xfrm>
            <a:off x="838200" y="4496373"/>
            <a:ext cx="10515600" cy="175946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2"/>
              </a:buClr>
              <a:buSzPts val="2000"/>
              <a:buNone/>
            </a:pPr>
            <a:r>
              <a:rPr lang="fr"/>
              <a:t>Ajouter la date et le lieu</a:t>
            </a:r>
            <a:endParaRPr/>
          </a:p>
        </p:txBody>
      </p:sp>
      <p:sp>
        <p:nvSpPr>
          <p:cNvPr id="140" name="Google Shape;140;p19"/>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141" name="Google Shape;141;p19"/>
          <p:cNvSpPr txBox="1"/>
          <p:nvPr/>
        </p:nvSpPr>
        <p:spPr>
          <a:xfrm>
            <a:off x="1073102" y="3666901"/>
            <a:ext cx="10515600" cy="1759461"/>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3200"/>
              <a:buFont typeface="Arial"/>
              <a:buNone/>
            </a:pPr>
            <a:r>
              <a:rPr b="1" i="0" lang="fr" sz="3200" u="none" cap="none" strike="noStrike">
                <a:solidFill>
                  <a:schemeClr val="lt2"/>
                </a:solidFill>
                <a:latin typeface="Arial"/>
                <a:ea typeface="Arial"/>
                <a:cs typeface="Arial"/>
                <a:sym typeface="Arial"/>
              </a:rPr>
              <a:t>WASH FIT – Module technique</a:t>
            </a:r>
            <a:endParaRPr b="1" i="0" sz="3200" u="none" cap="none" strike="noStrike">
              <a:solidFill>
                <a:schemeClr val="lt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37"/>
          <p:cNvSpPr txBox="1"/>
          <p:nvPr>
            <p:ph idx="2" type="body"/>
          </p:nvPr>
        </p:nvSpPr>
        <p:spPr>
          <a:xfrm>
            <a:off x="128338" y="79512"/>
            <a:ext cx="4827838" cy="6350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3200"/>
              <a:buNone/>
            </a:pPr>
            <a:r>
              <a:rPr lang="fr" sz="2800"/>
              <a:t>Changement systémique</a:t>
            </a:r>
            <a:endParaRPr sz="700"/>
          </a:p>
        </p:txBody>
      </p:sp>
      <p:sp>
        <p:nvSpPr>
          <p:cNvPr id="478" name="Google Shape;478;p37"/>
          <p:cNvSpPr/>
          <p:nvPr/>
        </p:nvSpPr>
        <p:spPr>
          <a:xfrm>
            <a:off x="0" y="733174"/>
            <a:ext cx="9398000" cy="4308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fr" sz="2000" u="none" cap="none" strike="noStrike">
                <a:solidFill>
                  <a:srgbClr val="00A1DF"/>
                </a:solidFill>
                <a:latin typeface="Arial"/>
                <a:ea typeface="Arial"/>
                <a:cs typeface="Arial"/>
                <a:sym typeface="Arial"/>
              </a:rPr>
              <a:t>Changement systémique/Construire – Principaux points à retenir</a:t>
            </a:r>
            <a:endParaRPr b="0" i="0" sz="2000" u="none" cap="none" strike="noStrike">
              <a:solidFill>
                <a:schemeClr val="dk1"/>
              </a:solidFill>
              <a:latin typeface="Arial"/>
              <a:ea typeface="Arial"/>
              <a:cs typeface="Arial"/>
              <a:sym typeface="Arial"/>
            </a:endParaRPr>
          </a:p>
        </p:txBody>
      </p:sp>
      <p:pic>
        <p:nvPicPr>
          <p:cNvPr id="479" name="Google Shape;479;p37"/>
          <p:cNvPicPr preferRelativeResize="0"/>
          <p:nvPr/>
        </p:nvPicPr>
        <p:blipFill rotWithShape="1">
          <a:blip r:embed="rId3">
            <a:alphaModFix/>
          </a:blip>
          <a:srcRect b="0" l="0" r="0" t="0"/>
          <a:stretch/>
        </p:blipFill>
        <p:spPr>
          <a:xfrm>
            <a:off x="9842453" y="87418"/>
            <a:ext cx="793833" cy="793833"/>
          </a:xfrm>
          <a:prstGeom prst="rect">
            <a:avLst/>
          </a:prstGeom>
          <a:noFill/>
          <a:ln>
            <a:noFill/>
          </a:ln>
        </p:spPr>
      </p:pic>
      <p:pic>
        <p:nvPicPr>
          <p:cNvPr id="480" name="Google Shape;480;p37"/>
          <p:cNvPicPr preferRelativeResize="0"/>
          <p:nvPr/>
        </p:nvPicPr>
        <p:blipFill rotWithShape="1">
          <a:blip r:embed="rId4">
            <a:alphaModFix/>
          </a:blip>
          <a:srcRect b="0" l="0" r="0" t="0"/>
          <a:stretch/>
        </p:blipFill>
        <p:spPr>
          <a:xfrm>
            <a:off x="10715123" y="79512"/>
            <a:ext cx="946309" cy="1135571"/>
          </a:xfrm>
          <a:prstGeom prst="rect">
            <a:avLst/>
          </a:prstGeom>
          <a:noFill/>
          <a:ln>
            <a:noFill/>
          </a:ln>
        </p:spPr>
      </p:pic>
      <p:pic>
        <p:nvPicPr>
          <p:cNvPr id="481" name="Google Shape;481;p37"/>
          <p:cNvPicPr preferRelativeResize="0"/>
          <p:nvPr/>
        </p:nvPicPr>
        <p:blipFill rotWithShape="1">
          <a:blip r:embed="rId5">
            <a:alphaModFix/>
          </a:blip>
          <a:srcRect b="0" l="0" r="0" t="0"/>
          <a:stretch/>
        </p:blipFill>
        <p:spPr>
          <a:xfrm>
            <a:off x="589386" y="1819019"/>
            <a:ext cx="2427008" cy="1892192"/>
          </a:xfrm>
          <a:prstGeom prst="rect">
            <a:avLst/>
          </a:prstGeom>
          <a:noFill/>
          <a:ln>
            <a:noFill/>
          </a:ln>
        </p:spPr>
      </p:pic>
      <p:pic>
        <p:nvPicPr>
          <p:cNvPr id="482" name="Google Shape;482;p37"/>
          <p:cNvPicPr preferRelativeResize="0"/>
          <p:nvPr/>
        </p:nvPicPr>
        <p:blipFill rotWithShape="1">
          <a:blip r:embed="rId6">
            <a:alphaModFix/>
          </a:blip>
          <a:srcRect b="0" l="0" r="0" t="0"/>
          <a:stretch/>
        </p:blipFill>
        <p:spPr>
          <a:xfrm>
            <a:off x="589386" y="3926890"/>
            <a:ext cx="2345290" cy="1930307"/>
          </a:xfrm>
          <a:prstGeom prst="rect">
            <a:avLst/>
          </a:prstGeom>
          <a:noFill/>
          <a:ln>
            <a:noFill/>
          </a:ln>
        </p:spPr>
      </p:pic>
      <p:sp>
        <p:nvSpPr>
          <p:cNvPr id="483" name="Google Shape;483;p37"/>
          <p:cNvSpPr txBox="1"/>
          <p:nvPr/>
        </p:nvSpPr>
        <p:spPr>
          <a:xfrm>
            <a:off x="3305558" y="1645779"/>
            <a:ext cx="8355873" cy="382784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i="0" lang="fr" sz="2000" u="none" cap="none" strike="noStrike">
                <a:solidFill>
                  <a:schemeClr val="dk1"/>
                </a:solidFill>
                <a:latin typeface="Arial"/>
                <a:ea typeface="Arial"/>
                <a:cs typeface="Arial"/>
                <a:sym typeface="Arial"/>
              </a:rPr>
              <a:t>Dans l’établissement où le WASH FIT est mis en œuvre, posez les questions suivantes : </a:t>
            </a:r>
            <a:endParaRPr b="0" i="0" sz="1200" u="none" cap="none" strike="noStrike">
              <a:solidFill>
                <a:srgbClr val="000000"/>
              </a:solidFill>
              <a:latin typeface="Arial"/>
              <a:ea typeface="Arial"/>
              <a:cs typeface="Arial"/>
              <a:sym typeface="Arial"/>
            </a:endParaRPr>
          </a:p>
          <a:p>
            <a:pPr indent="-252032" lvl="0" marL="252032" marR="0" rtl="0" algn="l">
              <a:lnSpc>
                <a:spcPct val="90000"/>
              </a:lnSpc>
              <a:spcBef>
                <a:spcPts val="1103"/>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Le personnel peut-il se laver les mains facilement à chaque point de prestations de soins, conformément aux cinq indications ? </a:t>
            </a:r>
            <a:endParaRPr b="0" i="0" sz="1200" u="none" cap="none" strike="noStrike">
              <a:solidFill>
                <a:srgbClr val="000000"/>
              </a:solidFill>
              <a:latin typeface="Arial"/>
              <a:ea typeface="Arial"/>
              <a:cs typeface="Arial"/>
              <a:sym typeface="Arial"/>
            </a:endParaRPr>
          </a:p>
          <a:p>
            <a:pPr indent="-252032" lvl="0" marL="252032" marR="0" rtl="0" algn="l">
              <a:lnSpc>
                <a:spcPct val="90000"/>
              </a:lnSpc>
              <a:spcBef>
                <a:spcPts val="1103"/>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Les bonnes personnes sont-elles mobilisées pour garantir la réussite du changement systémique ? </a:t>
            </a:r>
            <a:endParaRPr b="0" i="0" sz="1200" u="none" cap="none" strike="noStrike">
              <a:solidFill>
                <a:srgbClr val="000000"/>
              </a:solidFill>
              <a:latin typeface="Arial"/>
              <a:ea typeface="Arial"/>
              <a:cs typeface="Arial"/>
              <a:sym typeface="Arial"/>
            </a:endParaRPr>
          </a:p>
          <a:p>
            <a:pPr indent="0" lvl="0" marL="0" marR="0" rtl="0" algn="l">
              <a:lnSpc>
                <a:spcPct val="90000"/>
              </a:lnSpc>
              <a:spcBef>
                <a:spcPts val="1103"/>
              </a:spcBef>
              <a:spcAft>
                <a:spcPts val="0"/>
              </a:spcAft>
              <a:buClr>
                <a:schemeClr val="dk1"/>
              </a:buClr>
              <a:buSzPts val="2400"/>
              <a:buFont typeface="Arial"/>
              <a:buNone/>
            </a:pPr>
            <a:r>
              <a:rPr b="1" i="0" lang="fr" sz="2000" u="none" cap="none" strike="noStrike">
                <a:solidFill>
                  <a:schemeClr val="dk1"/>
                </a:solidFill>
                <a:latin typeface="Arial"/>
                <a:ea typeface="Arial"/>
                <a:cs typeface="Arial"/>
                <a:sym typeface="Arial"/>
              </a:rPr>
              <a:t>Rappel :</a:t>
            </a:r>
            <a:endParaRPr b="0" i="0" sz="1200" u="none" cap="none" strike="noStrike">
              <a:solidFill>
                <a:srgbClr val="000000"/>
              </a:solidFill>
              <a:latin typeface="Arial"/>
              <a:ea typeface="Arial"/>
              <a:cs typeface="Arial"/>
              <a:sym typeface="Arial"/>
            </a:endParaRPr>
          </a:p>
          <a:p>
            <a:pPr indent="-285750" lvl="0" marL="285750" marR="0" rtl="0" algn="l">
              <a:lnSpc>
                <a:spcPct val="90000"/>
              </a:lnSpc>
              <a:spcBef>
                <a:spcPts val="1103"/>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Se laver les mains avec de l’eau et du savon lorsqu’elles sont visiblement souillées ou si elles sont entrées en contact avec des sécrétions</a:t>
            </a:r>
            <a:endParaRPr b="0" i="0" sz="1200" u="none" cap="none" strike="noStrike">
              <a:solidFill>
                <a:srgbClr val="000000"/>
              </a:solidFill>
              <a:latin typeface="Arial"/>
              <a:ea typeface="Arial"/>
              <a:cs typeface="Arial"/>
              <a:sym typeface="Arial"/>
            </a:endParaRPr>
          </a:p>
          <a:p>
            <a:pPr indent="-285750" lvl="0" marL="285750" marR="0" rtl="0" algn="l">
              <a:lnSpc>
                <a:spcPct val="90000"/>
              </a:lnSpc>
              <a:spcBef>
                <a:spcPts val="1103"/>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Utiliser une solution hydroalcoolique dans tous les autres cas</a:t>
            </a:r>
            <a:endParaRPr b="0" i="0" sz="2000" u="none" cap="none" strike="noStrike">
              <a:solidFill>
                <a:schemeClr val="dk1"/>
              </a:solidFill>
              <a:latin typeface="Calibri"/>
              <a:ea typeface="Calibri"/>
              <a:cs typeface="Calibri"/>
              <a:sym typeface="Calibri"/>
            </a:endParaRPr>
          </a:p>
        </p:txBody>
      </p:sp>
      <p:sp>
        <p:nvSpPr>
          <p:cNvPr id="484" name="Google Shape;484;p37"/>
          <p:cNvSpPr txBox="1"/>
          <p:nvPr>
            <p:ph idx="12" type="sldNum"/>
          </p:nvPr>
        </p:nvSpPr>
        <p:spPr>
          <a:xfrm>
            <a:off x="1" y="6395741"/>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38"/>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491" name="Google Shape;491;p38"/>
          <p:cNvSpPr txBox="1"/>
          <p:nvPr>
            <p:ph idx="2" type="body"/>
          </p:nvPr>
        </p:nvSpPr>
        <p:spPr>
          <a:xfrm>
            <a:off x="128338" y="79512"/>
            <a:ext cx="4827838" cy="6350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2"/>
              </a:buClr>
              <a:buSzPts val="3200"/>
              <a:buNone/>
            </a:pPr>
            <a:r>
              <a:rPr lang="fr" sz="3200"/>
              <a:t>Formation et éducation</a:t>
            </a:r>
            <a:endParaRPr/>
          </a:p>
        </p:txBody>
      </p:sp>
      <p:sp>
        <p:nvSpPr>
          <p:cNvPr id="492" name="Google Shape;492;p38"/>
          <p:cNvSpPr/>
          <p:nvPr/>
        </p:nvSpPr>
        <p:spPr>
          <a:xfrm>
            <a:off x="128338" y="714513"/>
            <a:ext cx="8469562" cy="54920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fr" sz="2000" u="none" cap="none" strike="noStrike">
                <a:solidFill>
                  <a:srgbClr val="00A1DF"/>
                </a:solidFill>
                <a:latin typeface="Arial"/>
                <a:ea typeface="Arial"/>
                <a:cs typeface="Arial"/>
                <a:sym typeface="Arial"/>
              </a:rPr>
              <a:t>Formation et éducation (former) au regard de WASH FIT</a:t>
            </a:r>
            <a:endParaRPr b="0" i="0" sz="2000" u="none" cap="none" strike="noStrike">
              <a:solidFill>
                <a:schemeClr val="dk1"/>
              </a:solidFill>
              <a:latin typeface="Arial"/>
              <a:ea typeface="Arial"/>
              <a:cs typeface="Arial"/>
              <a:sym typeface="Arial"/>
            </a:endParaRPr>
          </a:p>
        </p:txBody>
      </p:sp>
      <p:pic>
        <p:nvPicPr>
          <p:cNvPr id="493" name="Google Shape;493;p38"/>
          <p:cNvPicPr preferRelativeResize="0"/>
          <p:nvPr/>
        </p:nvPicPr>
        <p:blipFill rotWithShape="1">
          <a:blip r:embed="rId3">
            <a:alphaModFix/>
          </a:blip>
          <a:srcRect b="0" l="0" r="0" t="0"/>
          <a:stretch/>
        </p:blipFill>
        <p:spPr>
          <a:xfrm>
            <a:off x="10848787" y="120735"/>
            <a:ext cx="950545" cy="793833"/>
          </a:xfrm>
          <a:prstGeom prst="rect">
            <a:avLst/>
          </a:prstGeom>
          <a:noFill/>
          <a:ln>
            <a:noFill/>
          </a:ln>
        </p:spPr>
      </p:pic>
      <p:grpSp>
        <p:nvGrpSpPr>
          <p:cNvPr id="494" name="Google Shape;494;p38"/>
          <p:cNvGrpSpPr/>
          <p:nvPr/>
        </p:nvGrpSpPr>
        <p:grpSpPr>
          <a:xfrm>
            <a:off x="0" y="1233744"/>
            <a:ext cx="11923135" cy="530247"/>
            <a:chOff x="0" y="1233744"/>
            <a:chExt cx="11923135" cy="530247"/>
          </a:xfrm>
        </p:grpSpPr>
        <p:pic>
          <p:nvPicPr>
            <p:cNvPr id="495" name="Google Shape;495;p38"/>
            <p:cNvPicPr preferRelativeResize="0"/>
            <p:nvPr/>
          </p:nvPicPr>
          <p:blipFill rotWithShape="1">
            <a:blip r:embed="rId4">
              <a:alphaModFix/>
            </a:blip>
            <a:srcRect b="0" l="0" r="0" t="0"/>
            <a:stretch/>
          </p:blipFill>
          <p:spPr>
            <a:xfrm>
              <a:off x="0" y="1233744"/>
              <a:ext cx="11923135" cy="530247"/>
            </a:xfrm>
            <a:prstGeom prst="rect">
              <a:avLst/>
            </a:prstGeom>
            <a:noFill/>
            <a:ln>
              <a:noFill/>
            </a:ln>
          </p:spPr>
        </p:pic>
        <p:sp>
          <p:nvSpPr>
            <p:cNvPr id="496" name="Google Shape;496;p38"/>
            <p:cNvSpPr txBox="1"/>
            <p:nvPr/>
          </p:nvSpPr>
          <p:spPr>
            <a:xfrm>
              <a:off x="36958" y="1279405"/>
              <a:ext cx="666242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lt1"/>
                  </a:solidFill>
                  <a:latin typeface="Arial"/>
                  <a:ea typeface="Arial"/>
                  <a:cs typeface="Arial"/>
                  <a:sym typeface="Arial"/>
                </a:rPr>
                <a:t>Indicateurs WASH FIT à évaluer :</a:t>
              </a:r>
              <a:endParaRPr b="0" i="0" sz="1400" u="none" cap="none" strike="noStrike">
                <a:solidFill>
                  <a:srgbClr val="000000"/>
                </a:solidFill>
                <a:latin typeface="Arial"/>
                <a:ea typeface="Arial"/>
                <a:cs typeface="Arial"/>
                <a:sym typeface="Arial"/>
              </a:endParaRPr>
            </a:p>
          </p:txBody>
        </p:sp>
      </p:grpSp>
      <p:sp>
        <p:nvSpPr>
          <p:cNvPr id="497" name="Google Shape;497;p38"/>
          <p:cNvSpPr txBox="1"/>
          <p:nvPr/>
        </p:nvSpPr>
        <p:spPr>
          <a:xfrm>
            <a:off x="158528" y="1877719"/>
            <a:ext cx="9843887" cy="1508105"/>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Tout le personnel auxiliaire, y compris les agents responsables de la gestion des déchets et les agents d’entretien, doivent être formés aux procédures WASH et de prévention et de lutte contre les infections adaptées à leur rôle (notamment à l’hygiène des mains)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498" name="Google Shape;498;p38"/>
          <p:cNvSpPr txBox="1"/>
          <p:nvPr/>
        </p:nvSpPr>
        <p:spPr>
          <a:xfrm>
            <a:off x="388025" y="3407903"/>
            <a:ext cx="9614389" cy="304698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 sz="2400" u="none" cap="none" strike="noStrike">
                <a:solidFill>
                  <a:schemeClr val="dk1"/>
                </a:solidFill>
                <a:latin typeface="Arial"/>
                <a:ea typeface="Arial"/>
                <a:cs typeface="Arial"/>
                <a:sym typeface="Arial"/>
              </a:rPr>
              <a:t>Points à prendre en compte pour respecter les normes d’éducation et de formation à l’hygiène des mains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Une personne est-elle chargée de veiller à ce que les programmes pédagogiques comportent les dernières recommandations en matière d’hygiène des mains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Est-il possible d’évaluer précisément les besoins en formation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499" name="Google Shape;499;p38"/>
          <p:cNvPicPr preferRelativeResize="0"/>
          <p:nvPr/>
        </p:nvPicPr>
        <p:blipFill rotWithShape="1">
          <a:blip r:embed="rId5">
            <a:alphaModFix/>
          </a:blip>
          <a:srcRect b="0" l="0" r="0" t="0"/>
          <a:stretch/>
        </p:blipFill>
        <p:spPr>
          <a:xfrm>
            <a:off x="10278649" y="1962195"/>
            <a:ext cx="1644486" cy="2225284"/>
          </a:xfrm>
          <a:prstGeom prst="rect">
            <a:avLst/>
          </a:prstGeom>
          <a:noFill/>
          <a:ln>
            <a:noFill/>
          </a:ln>
        </p:spPr>
      </p:pic>
      <p:pic>
        <p:nvPicPr>
          <p:cNvPr id="500" name="Google Shape;500;p38"/>
          <p:cNvPicPr preferRelativeResize="0"/>
          <p:nvPr/>
        </p:nvPicPr>
        <p:blipFill rotWithShape="1">
          <a:blip r:embed="rId6">
            <a:alphaModFix/>
          </a:blip>
          <a:srcRect b="0" l="0" r="0" t="0"/>
          <a:stretch/>
        </p:blipFill>
        <p:spPr>
          <a:xfrm>
            <a:off x="10278649" y="4267493"/>
            <a:ext cx="1644485" cy="2183579"/>
          </a:xfrm>
          <a:prstGeom prst="rect">
            <a:avLst/>
          </a:prstGeom>
          <a:noFill/>
          <a:ln>
            <a:noFill/>
          </a:ln>
        </p:spPr>
      </p:pic>
      <p:sp>
        <p:nvSpPr>
          <p:cNvPr id="501" name="Google Shape;501;p38"/>
          <p:cNvSpPr txBox="1"/>
          <p:nvPr/>
        </p:nvSpPr>
        <p:spPr>
          <a:xfrm>
            <a:off x="388025" y="6476970"/>
            <a:ext cx="649657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fr" sz="1100" u="sng" cap="none" strike="noStrike">
                <a:solidFill>
                  <a:schemeClr val="hlink"/>
                </a:solidFill>
                <a:latin typeface="Arial"/>
                <a:ea typeface="Arial"/>
                <a:cs typeface="Arial"/>
                <a:sym typeface="Arial"/>
                <a:hlinkClick r:id="rId7"/>
              </a:rPr>
              <a:t>https://www.who.int/infection-prevention/tools/hand-hygiene/workplace_reminders/en/</a:t>
            </a:r>
            <a:r>
              <a:rPr b="0" i="0" lang="fr" sz="11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39"/>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508" name="Google Shape;508;p39"/>
          <p:cNvSpPr txBox="1"/>
          <p:nvPr>
            <p:ph idx="2" type="body"/>
          </p:nvPr>
        </p:nvSpPr>
        <p:spPr>
          <a:xfrm>
            <a:off x="128338" y="79512"/>
            <a:ext cx="4827838" cy="6350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2"/>
              </a:buClr>
              <a:buSzPts val="3200"/>
              <a:buNone/>
            </a:pPr>
            <a:r>
              <a:rPr lang="fr" sz="3200"/>
              <a:t>Formation et éducation</a:t>
            </a:r>
            <a:endParaRPr/>
          </a:p>
        </p:txBody>
      </p:sp>
      <p:sp>
        <p:nvSpPr>
          <p:cNvPr id="509" name="Google Shape;509;p39"/>
          <p:cNvSpPr/>
          <p:nvPr/>
        </p:nvSpPr>
        <p:spPr>
          <a:xfrm>
            <a:off x="0" y="745621"/>
            <a:ext cx="5805244"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fr" sz="2000" u="none" cap="none" strike="noStrike">
                <a:solidFill>
                  <a:srgbClr val="00A1DF"/>
                </a:solidFill>
                <a:latin typeface="Arial"/>
                <a:ea typeface="Arial"/>
                <a:cs typeface="Arial"/>
                <a:sym typeface="Arial"/>
              </a:rPr>
              <a:t>Formation et éducation/Former – Principaux points à retenir</a:t>
            </a:r>
            <a:endParaRPr b="0" i="0" sz="2000" u="none" cap="none" strike="noStrike">
              <a:solidFill>
                <a:schemeClr val="dk1"/>
              </a:solidFill>
              <a:latin typeface="Arial"/>
              <a:ea typeface="Arial"/>
              <a:cs typeface="Arial"/>
              <a:sym typeface="Arial"/>
            </a:endParaRPr>
          </a:p>
        </p:txBody>
      </p:sp>
      <p:pic>
        <p:nvPicPr>
          <p:cNvPr id="510" name="Google Shape;510;p39"/>
          <p:cNvPicPr preferRelativeResize="0"/>
          <p:nvPr/>
        </p:nvPicPr>
        <p:blipFill rotWithShape="1">
          <a:blip r:embed="rId3">
            <a:alphaModFix/>
          </a:blip>
          <a:srcRect b="0" l="0" r="0" t="0"/>
          <a:stretch/>
        </p:blipFill>
        <p:spPr>
          <a:xfrm>
            <a:off x="10848787" y="120735"/>
            <a:ext cx="950545" cy="793833"/>
          </a:xfrm>
          <a:prstGeom prst="rect">
            <a:avLst/>
          </a:prstGeom>
          <a:noFill/>
          <a:ln>
            <a:noFill/>
          </a:ln>
        </p:spPr>
      </p:pic>
      <p:pic>
        <p:nvPicPr>
          <p:cNvPr id="511" name="Google Shape;511;p39"/>
          <p:cNvPicPr preferRelativeResize="0"/>
          <p:nvPr/>
        </p:nvPicPr>
        <p:blipFill rotWithShape="1">
          <a:blip r:embed="rId4">
            <a:alphaModFix/>
          </a:blip>
          <a:srcRect b="0" l="0" r="0" t="0"/>
          <a:stretch/>
        </p:blipFill>
        <p:spPr>
          <a:xfrm>
            <a:off x="7543452" y="2160512"/>
            <a:ext cx="3857497" cy="2989986"/>
          </a:xfrm>
          <a:prstGeom prst="rect">
            <a:avLst/>
          </a:prstGeom>
          <a:noFill/>
          <a:ln>
            <a:noFill/>
          </a:ln>
        </p:spPr>
      </p:pic>
      <p:sp>
        <p:nvSpPr>
          <p:cNvPr id="512" name="Google Shape;512;p39"/>
          <p:cNvSpPr txBox="1"/>
          <p:nvPr/>
        </p:nvSpPr>
        <p:spPr>
          <a:xfrm>
            <a:off x="384193" y="1576949"/>
            <a:ext cx="7159259" cy="4980873"/>
          </a:xfrm>
          <a:prstGeom prst="rect">
            <a:avLst/>
          </a:prstGeom>
          <a:noFill/>
          <a:ln>
            <a:noFill/>
          </a:ln>
        </p:spPr>
        <p:txBody>
          <a:bodyPr anchorCtr="0" anchor="t" bIns="45700" lIns="91425" spcFirstLastPara="1" rIns="91425" wrap="square" tIns="45700">
            <a:noAutofit/>
          </a:bodyPr>
          <a:lstStyle/>
          <a:p>
            <a:pPr indent="-252032" lvl="0" marL="252032" marR="0" rtl="0" algn="l">
              <a:lnSpc>
                <a:spcPct val="90000"/>
              </a:lnSpc>
              <a:spcBef>
                <a:spcPts val="0"/>
              </a:spcBef>
              <a:spcAft>
                <a:spcPts val="0"/>
              </a:spcAft>
              <a:buClr>
                <a:schemeClr val="dk1"/>
              </a:buClr>
              <a:buSzPts val="2800"/>
              <a:buFont typeface="Arial"/>
              <a:buChar char="•"/>
            </a:pPr>
            <a:r>
              <a:rPr b="1" i="0" lang="fr" sz="2400" u="none" cap="none" strike="noStrike">
                <a:solidFill>
                  <a:schemeClr val="dk1"/>
                </a:solidFill>
                <a:latin typeface="Arial"/>
                <a:ea typeface="Arial"/>
                <a:cs typeface="Arial"/>
                <a:sym typeface="Arial"/>
              </a:rPr>
              <a:t>Dans l’établissement où le WASH FIT est mis en œuvre, posez les questions suivantes :</a:t>
            </a:r>
            <a:endParaRPr b="0" i="0" sz="1200" u="none" cap="none" strike="noStrike">
              <a:solidFill>
                <a:srgbClr val="000000"/>
              </a:solidFill>
              <a:latin typeface="Arial"/>
              <a:ea typeface="Arial"/>
              <a:cs typeface="Arial"/>
              <a:sym typeface="Arial"/>
            </a:endParaRPr>
          </a:p>
          <a:p>
            <a:pPr indent="-252032" lvl="1" marL="756095" marR="0" rtl="0" algn="l">
              <a:lnSpc>
                <a:spcPct val="90000"/>
              </a:lnSpc>
              <a:spcBef>
                <a:spcPts val="551"/>
              </a:spcBef>
              <a:spcAft>
                <a:spcPts val="0"/>
              </a:spcAft>
              <a:buClr>
                <a:schemeClr val="dk1"/>
              </a:buClr>
              <a:buSzPts val="2800"/>
              <a:buFont typeface="Arial"/>
              <a:buChar char="•"/>
            </a:pPr>
            <a:r>
              <a:rPr b="0" i="0" lang="fr" sz="2400" u="none" cap="none" strike="noStrike">
                <a:solidFill>
                  <a:schemeClr val="dk1"/>
                </a:solidFill>
                <a:latin typeface="Arial"/>
                <a:ea typeface="Arial"/>
                <a:cs typeface="Arial"/>
                <a:sym typeface="Arial"/>
              </a:rPr>
              <a:t>Des supports pédagogiques à jour sont-ils disponibles ? Les rôles de formateur ont-ils été attribués ? Un calendrier de formation a-t-il été mis en place ?</a:t>
            </a:r>
            <a:endParaRPr b="0" i="0" sz="1200" u="none" cap="none" strike="noStrike">
              <a:solidFill>
                <a:srgbClr val="000000"/>
              </a:solidFill>
              <a:latin typeface="Arial"/>
              <a:ea typeface="Arial"/>
              <a:cs typeface="Arial"/>
              <a:sym typeface="Arial"/>
            </a:endParaRPr>
          </a:p>
          <a:p>
            <a:pPr indent="-252032" lvl="1" marL="756095" marR="0" rtl="0" algn="l">
              <a:lnSpc>
                <a:spcPct val="90000"/>
              </a:lnSpc>
              <a:spcBef>
                <a:spcPts val="551"/>
              </a:spcBef>
              <a:spcAft>
                <a:spcPts val="0"/>
              </a:spcAft>
              <a:buClr>
                <a:schemeClr val="dk1"/>
              </a:buClr>
              <a:buSzPts val="2800"/>
              <a:buFont typeface="Arial"/>
              <a:buChar char="•"/>
            </a:pPr>
            <a:r>
              <a:rPr b="0" i="0" lang="fr" sz="2400" u="none" cap="none" strike="noStrike">
                <a:solidFill>
                  <a:schemeClr val="dk1"/>
                </a:solidFill>
                <a:latin typeface="Arial"/>
                <a:ea typeface="Arial"/>
                <a:cs typeface="Arial"/>
                <a:sym typeface="Arial"/>
              </a:rPr>
              <a:t>L’ensemble des agents de santé ont-ils été formés aux cinq indications pour l’hygiène des mains ?</a:t>
            </a:r>
            <a:endParaRPr b="0" i="0" sz="1200" u="none" cap="none" strike="noStrike">
              <a:solidFill>
                <a:srgbClr val="000000"/>
              </a:solidFill>
              <a:latin typeface="Arial"/>
              <a:ea typeface="Arial"/>
              <a:cs typeface="Arial"/>
              <a:sym typeface="Arial"/>
            </a:endParaRPr>
          </a:p>
          <a:p>
            <a:pPr indent="-252032" lvl="1" marL="756095" marR="0" rtl="0" algn="l">
              <a:lnSpc>
                <a:spcPct val="90000"/>
              </a:lnSpc>
              <a:spcBef>
                <a:spcPts val="551"/>
              </a:spcBef>
              <a:spcAft>
                <a:spcPts val="0"/>
              </a:spcAft>
              <a:buClr>
                <a:schemeClr val="dk1"/>
              </a:buClr>
              <a:buSzPts val="2800"/>
              <a:buFont typeface="Arial"/>
              <a:buChar char="•"/>
            </a:pPr>
            <a:r>
              <a:rPr b="0" i="0" lang="fr" sz="2400" u="none" cap="none" strike="noStrike">
                <a:solidFill>
                  <a:schemeClr val="dk1"/>
                </a:solidFill>
                <a:latin typeface="Arial"/>
                <a:ea typeface="Arial"/>
                <a:cs typeface="Arial"/>
                <a:sym typeface="Arial"/>
              </a:rPr>
              <a:t>Des lacunes d’ordre théorique ou pratique ont-elles été constatées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40"/>
          <p:cNvSpPr txBox="1"/>
          <p:nvPr/>
        </p:nvSpPr>
        <p:spPr>
          <a:xfrm>
            <a:off x="422358" y="4500241"/>
            <a:ext cx="9032500" cy="2123658"/>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fr" sz="2200" u="none" cap="none" strike="noStrike">
                <a:solidFill>
                  <a:schemeClr val="dk1"/>
                </a:solidFill>
                <a:latin typeface="Arial"/>
                <a:ea typeface="Arial"/>
                <a:cs typeface="Arial"/>
                <a:sym typeface="Arial"/>
              </a:rPr>
              <a:t>Q. Quels sont certaines des </a:t>
            </a:r>
            <a:r>
              <a:rPr b="1" i="0" lang="fr" sz="2200" u="none" cap="none" strike="noStrike">
                <a:solidFill>
                  <a:schemeClr val="dk1"/>
                </a:solidFill>
                <a:latin typeface="Arial"/>
                <a:ea typeface="Arial"/>
                <a:cs typeface="Arial"/>
                <a:sym typeface="Arial"/>
              </a:rPr>
              <a:t>difficultés les plus courantes liées au suivi de l’application</a:t>
            </a:r>
            <a:r>
              <a:rPr b="0" i="0" lang="fr" sz="2200" u="none" cap="none" strike="noStrike">
                <a:solidFill>
                  <a:schemeClr val="dk1"/>
                </a:solidFill>
                <a:latin typeface="Arial"/>
                <a:ea typeface="Arial"/>
                <a:cs typeface="Arial"/>
                <a:sym typeface="Arial"/>
              </a:rPr>
              <a:t> des directives relatives à l’hygiène des mains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200"/>
              <a:buFont typeface="Calibri"/>
              <a:buAutoNum type="arabicPeriod"/>
            </a:pPr>
            <a:r>
              <a:rPr b="0" i="0" lang="fr" sz="2200" u="none" cap="none" strike="noStrike">
                <a:solidFill>
                  <a:schemeClr val="dk1"/>
                </a:solidFill>
                <a:latin typeface="Arial"/>
                <a:ea typeface="Arial"/>
                <a:cs typeface="Arial"/>
                <a:sym typeface="Arial"/>
              </a:rPr>
              <a:t>Comment peut-on les surmonter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200"/>
              <a:buFont typeface="Calibri"/>
              <a:buAutoNum type="arabicPeriod"/>
            </a:pPr>
            <a:r>
              <a:rPr b="0" i="0" lang="fr" sz="2200" u="none" cap="none" strike="noStrike">
                <a:solidFill>
                  <a:schemeClr val="dk1"/>
                </a:solidFill>
                <a:latin typeface="Arial"/>
                <a:ea typeface="Arial"/>
                <a:cs typeface="Arial"/>
                <a:sym typeface="Arial"/>
              </a:rPr>
              <a:t>Le personnel responsable du suivi dispose-t-il des outils valides et des modèles de retour d’informations nécessaires pour soutenir ces améliorations ? Sinon, que faire pour résoudre ce problème ?</a:t>
            </a:r>
            <a:endParaRPr b="0" i="0" sz="1400" u="none" cap="none" strike="noStrike">
              <a:solidFill>
                <a:srgbClr val="000000"/>
              </a:solidFill>
              <a:latin typeface="Arial"/>
              <a:ea typeface="Arial"/>
              <a:cs typeface="Arial"/>
              <a:sym typeface="Arial"/>
            </a:endParaRPr>
          </a:p>
        </p:txBody>
      </p:sp>
      <p:sp>
        <p:nvSpPr>
          <p:cNvPr id="519" name="Google Shape;519;p40"/>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520" name="Google Shape;520;p40"/>
          <p:cNvSpPr txBox="1"/>
          <p:nvPr>
            <p:ph idx="2" type="body"/>
          </p:nvPr>
        </p:nvSpPr>
        <p:spPr>
          <a:xfrm>
            <a:off x="128338" y="79512"/>
            <a:ext cx="7771062" cy="6350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3200"/>
              <a:buNone/>
            </a:pPr>
            <a:r>
              <a:rPr lang="fr" sz="2400"/>
              <a:t>Suivi et retours d’informations</a:t>
            </a:r>
            <a:endParaRPr sz="600"/>
          </a:p>
        </p:txBody>
      </p:sp>
      <p:sp>
        <p:nvSpPr>
          <p:cNvPr id="521" name="Google Shape;521;p40"/>
          <p:cNvSpPr/>
          <p:nvPr/>
        </p:nvSpPr>
        <p:spPr>
          <a:xfrm>
            <a:off x="0" y="714513"/>
            <a:ext cx="9701676"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fr" sz="2000" u="none" cap="none" strike="noStrike">
                <a:solidFill>
                  <a:srgbClr val="00A1DF"/>
                </a:solidFill>
                <a:latin typeface="Arial"/>
                <a:ea typeface="Arial"/>
                <a:cs typeface="Arial"/>
                <a:sym typeface="Arial"/>
              </a:rPr>
              <a:t>Suivi et retours d’informations (contrôler) au regard de WASH FIT </a:t>
            </a:r>
            <a:endParaRPr b="0" i="0" sz="2000" u="none" cap="none" strike="noStrike">
              <a:solidFill>
                <a:schemeClr val="dk1"/>
              </a:solidFill>
              <a:latin typeface="Arial"/>
              <a:ea typeface="Arial"/>
              <a:cs typeface="Arial"/>
              <a:sym typeface="Arial"/>
            </a:endParaRPr>
          </a:p>
        </p:txBody>
      </p:sp>
      <p:pic>
        <p:nvPicPr>
          <p:cNvPr id="522" name="Google Shape;522;p40"/>
          <p:cNvPicPr preferRelativeResize="0"/>
          <p:nvPr/>
        </p:nvPicPr>
        <p:blipFill rotWithShape="1">
          <a:blip r:embed="rId3">
            <a:alphaModFix/>
          </a:blip>
          <a:srcRect b="0" l="0" r="0" t="0"/>
          <a:stretch/>
        </p:blipFill>
        <p:spPr>
          <a:xfrm>
            <a:off x="11211360" y="83582"/>
            <a:ext cx="550780" cy="793832"/>
          </a:xfrm>
          <a:prstGeom prst="rect">
            <a:avLst/>
          </a:prstGeom>
          <a:noFill/>
          <a:ln>
            <a:noFill/>
          </a:ln>
        </p:spPr>
      </p:pic>
      <p:grpSp>
        <p:nvGrpSpPr>
          <p:cNvPr id="523" name="Google Shape;523;p40"/>
          <p:cNvGrpSpPr/>
          <p:nvPr/>
        </p:nvGrpSpPr>
        <p:grpSpPr>
          <a:xfrm>
            <a:off x="0" y="1233744"/>
            <a:ext cx="11923135" cy="530247"/>
            <a:chOff x="0" y="1233744"/>
            <a:chExt cx="11923135" cy="530247"/>
          </a:xfrm>
        </p:grpSpPr>
        <p:pic>
          <p:nvPicPr>
            <p:cNvPr id="524" name="Google Shape;524;p40"/>
            <p:cNvPicPr preferRelativeResize="0"/>
            <p:nvPr/>
          </p:nvPicPr>
          <p:blipFill rotWithShape="1">
            <a:blip r:embed="rId4">
              <a:alphaModFix/>
            </a:blip>
            <a:srcRect b="0" l="0" r="0" t="0"/>
            <a:stretch/>
          </p:blipFill>
          <p:spPr>
            <a:xfrm>
              <a:off x="0" y="1233744"/>
              <a:ext cx="11923135" cy="530247"/>
            </a:xfrm>
            <a:prstGeom prst="rect">
              <a:avLst/>
            </a:prstGeom>
            <a:noFill/>
            <a:ln>
              <a:noFill/>
            </a:ln>
          </p:spPr>
        </p:pic>
        <p:sp>
          <p:nvSpPr>
            <p:cNvPr id="525" name="Google Shape;525;p40"/>
            <p:cNvSpPr txBox="1"/>
            <p:nvPr/>
          </p:nvSpPr>
          <p:spPr>
            <a:xfrm>
              <a:off x="36958" y="1279405"/>
              <a:ext cx="666242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lt1"/>
                  </a:solidFill>
                  <a:latin typeface="Arial"/>
                  <a:ea typeface="Arial"/>
                  <a:cs typeface="Arial"/>
                  <a:sym typeface="Arial"/>
                </a:rPr>
                <a:t>Indicateurs WASH FIT à évaluer :</a:t>
              </a:r>
              <a:endParaRPr b="0" i="0" sz="1400" u="none" cap="none" strike="noStrike">
                <a:solidFill>
                  <a:srgbClr val="000000"/>
                </a:solidFill>
                <a:latin typeface="Arial"/>
                <a:ea typeface="Arial"/>
                <a:cs typeface="Arial"/>
                <a:sym typeface="Arial"/>
              </a:endParaRPr>
            </a:p>
          </p:txBody>
        </p:sp>
      </p:grpSp>
      <p:sp>
        <p:nvSpPr>
          <p:cNvPr id="526" name="Google Shape;526;p40"/>
          <p:cNvSpPr txBox="1"/>
          <p:nvPr/>
        </p:nvSpPr>
        <p:spPr>
          <a:xfrm>
            <a:off x="241392" y="1820550"/>
            <a:ext cx="9231033" cy="193899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400"/>
              <a:buFont typeface="Arial"/>
              <a:buChar char="•"/>
            </a:pPr>
            <a:r>
              <a:rPr b="1" i="0" lang="fr" sz="2400" u="none" cap="none" strike="noStrike">
                <a:solidFill>
                  <a:schemeClr val="dk1"/>
                </a:solidFill>
                <a:latin typeface="Arial"/>
                <a:ea typeface="Arial"/>
                <a:cs typeface="Arial"/>
                <a:sym typeface="Arial"/>
              </a:rPr>
              <a:t>Avancé : </a:t>
            </a:r>
            <a:r>
              <a:rPr b="0" i="0" lang="fr" sz="2400" u="none" cap="none" strike="noStrike">
                <a:solidFill>
                  <a:schemeClr val="dk1"/>
                </a:solidFill>
                <a:latin typeface="Arial"/>
                <a:ea typeface="Arial"/>
                <a:cs typeface="Arial"/>
                <a:sym typeface="Arial"/>
              </a:rPr>
              <a:t>Des activités d’application des directives relatives à l’hygiène des mains sont organisées au moins une fois par an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1" i="0" lang="fr" sz="2400" u="none" cap="none" strike="noStrike">
                <a:solidFill>
                  <a:schemeClr val="dk1"/>
                </a:solidFill>
                <a:latin typeface="Arial"/>
                <a:ea typeface="Arial"/>
                <a:cs typeface="Arial"/>
                <a:sym typeface="Arial"/>
              </a:rPr>
              <a:t>Avancé : </a:t>
            </a:r>
            <a:r>
              <a:rPr b="0" i="0" lang="fr" sz="2400" u="none" cap="none" strike="noStrike">
                <a:solidFill>
                  <a:schemeClr val="dk1"/>
                </a:solidFill>
                <a:latin typeface="Arial"/>
                <a:ea typeface="Arial"/>
                <a:cs typeface="Arial"/>
                <a:sym typeface="Arial"/>
              </a:rPr>
              <a:t>Des contrôles sont menés régulièrement dans chaque service pour évaluer la disponibilité des solutions hydroalcooliques, du savon, des serviettes à usage unique et des autres ressources pour l’hygiène des mains (au moins trois fois par mois)</a:t>
            </a:r>
            <a:endParaRPr b="0" i="0" sz="1400" u="none" cap="none" strike="noStrike">
              <a:solidFill>
                <a:srgbClr val="000000"/>
              </a:solidFill>
              <a:latin typeface="Arial"/>
              <a:ea typeface="Arial"/>
              <a:cs typeface="Arial"/>
              <a:sym typeface="Arial"/>
            </a:endParaRPr>
          </a:p>
        </p:txBody>
      </p:sp>
      <p:pic>
        <p:nvPicPr>
          <p:cNvPr id="527" name="Google Shape;527;p40"/>
          <p:cNvPicPr preferRelativeResize="0"/>
          <p:nvPr/>
        </p:nvPicPr>
        <p:blipFill rotWithShape="1">
          <a:blip r:embed="rId5">
            <a:alphaModFix/>
          </a:blip>
          <a:srcRect b="0" l="0" r="0" t="0"/>
          <a:stretch/>
        </p:blipFill>
        <p:spPr>
          <a:xfrm>
            <a:off x="9666857" y="1883112"/>
            <a:ext cx="2276231" cy="3034976"/>
          </a:xfrm>
          <a:prstGeom prst="rect">
            <a:avLst/>
          </a:prstGeom>
          <a:noFill/>
          <a:ln>
            <a:noFill/>
          </a:ln>
        </p:spPr>
      </p:pic>
      <p:pic>
        <p:nvPicPr>
          <p:cNvPr id="528" name="Google Shape;528;p40"/>
          <p:cNvPicPr preferRelativeResize="0"/>
          <p:nvPr/>
        </p:nvPicPr>
        <p:blipFill rotWithShape="1">
          <a:blip r:embed="rId6">
            <a:alphaModFix/>
          </a:blip>
          <a:srcRect b="0" l="0" r="0" t="0"/>
          <a:stretch/>
        </p:blipFill>
        <p:spPr>
          <a:xfrm>
            <a:off x="9701676" y="5307287"/>
            <a:ext cx="1509684" cy="131661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41"/>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535" name="Google Shape;535;p41"/>
          <p:cNvSpPr txBox="1"/>
          <p:nvPr>
            <p:ph idx="2" type="body"/>
          </p:nvPr>
        </p:nvSpPr>
        <p:spPr>
          <a:xfrm>
            <a:off x="128338" y="79512"/>
            <a:ext cx="4827838" cy="635001"/>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lt2"/>
              </a:buClr>
              <a:buSzPct val="134453"/>
              <a:buNone/>
            </a:pPr>
            <a:r>
              <a:rPr lang="fr" sz="2800"/>
              <a:t>Suivi et retours d’informations</a:t>
            </a:r>
            <a:endParaRPr sz="700"/>
          </a:p>
        </p:txBody>
      </p:sp>
      <p:sp>
        <p:nvSpPr>
          <p:cNvPr id="536" name="Google Shape;536;p41"/>
          <p:cNvSpPr/>
          <p:nvPr/>
        </p:nvSpPr>
        <p:spPr>
          <a:xfrm>
            <a:off x="0" y="714513"/>
            <a:ext cx="5737468"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fr" sz="1600" u="none" cap="none" strike="noStrike">
                <a:solidFill>
                  <a:srgbClr val="00A1DF"/>
                </a:solidFill>
                <a:latin typeface="Arial"/>
                <a:ea typeface="Arial"/>
                <a:cs typeface="Arial"/>
                <a:sym typeface="Arial"/>
              </a:rPr>
              <a:t>Suivi et retours d’informations (contrôler) – Principaux points à retenir</a:t>
            </a:r>
            <a:endParaRPr b="0" i="0" sz="1600" u="none" cap="none" strike="noStrike">
              <a:solidFill>
                <a:schemeClr val="dk1"/>
              </a:solidFill>
              <a:latin typeface="Arial"/>
              <a:ea typeface="Arial"/>
              <a:cs typeface="Arial"/>
              <a:sym typeface="Arial"/>
            </a:endParaRPr>
          </a:p>
        </p:txBody>
      </p:sp>
      <p:pic>
        <p:nvPicPr>
          <p:cNvPr id="537" name="Google Shape;537;p41"/>
          <p:cNvPicPr preferRelativeResize="0"/>
          <p:nvPr/>
        </p:nvPicPr>
        <p:blipFill rotWithShape="1">
          <a:blip r:embed="rId3">
            <a:alphaModFix/>
          </a:blip>
          <a:srcRect b="0" l="0" r="0" t="0"/>
          <a:stretch/>
        </p:blipFill>
        <p:spPr>
          <a:xfrm>
            <a:off x="11211360" y="83582"/>
            <a:ext cx="550780" cy="793832"/>
          </a:xfrm>
          <a:prstGeom prst="rect">
            <a:avLst/>
          </a:prstGeom>
          <a:noFill/>
          <a:ln>
            <a:noFill/>
          </a:ln>
        </p:spPr>
      </p:pic>
      <p:pic>
        <p:nvPicPr>
          <p:cNvPr id="538" name="Google Shape;538;p41"/>
          <p:cNvPicPr preferRelativeResize="0"/>
          <p:nvPr/>
        </p:nvPicPr>
        <p:blipFill rotWithShape="1">
          <a:blip r:embed="rId4">
            <a:alphaModFix/>
          </a:blip>
          <a:srcRect b="0" l="0" r="0" t="0"/>
          <a:stretch/>
        </p:blipFill>
        <p:spPr>
          <a:xfrm>
            <a:off x="9579456" y="1854198"/>
            <a:ext cx="2331974" cy="3297237"/>
          </a:xfrm>
          <a:prstGeom prst="rect">
            <a:avLst/>
          </a:prstGeom>
          <a:noFill/>
          <a:ln>
            <a:noFill/>
          </a:ln>
        </p:spPr>
      </p:pic>
      <p:sp>
        <p:nvSpPr>
          <p:cNvPr id="539" name="Google Shape;539;p41"/>
          <p:cNvSpPr txBox="1"/>
          <p:nvPr/>
        </p:nvSpPr>
        <p:spPr>
          <a:xfrm>
            <a:off x="505761" y="1349514"/>
            <a:ext cx="8900829" cy="4645334"/>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2400"/>
              <a:buFont typeface="Arial"/>
              <a:buNone/>
            </a:pPr>
            <a:r>
              <a:rPr b="1" i="0" lang="fr" sz="2000" u="none" cap="none" strike="noStrike">
                <a:solidFill>
                  <a:schemeClr val="dk1"/>
                </a:solidFill>
                <a:latin typeface="Arial"/>
                <a:ea typeface="Arial"/>
                <a:cs typeface="Arial"/>
                <a:sym typeface="Arial"/>
              </a:rPr>
              <a:t>Dans l’établissement où le WASH FIT est mis en œuvre, posez les questions suivantes :</a:t>
            </a:r>
            <a:endParaRPr b="0" i="0" sz="1200" u="none" cap="none" strike="noStrike">
              <a:solidFill>
                <a:srgbClr val="000000"/>
              </a:solidFill>
              <a:latin typeface="Arial"/>
              <a:ea typeface="Arial"/>
              <a:cs typeface="Arial"/>
              <a:sym typeface="Arial"/>
            </a:endParaRPr>
          </a:p>
          <a:p>
            <a:pPr indent="-315039" lvl="1" marL="315039" marR="0" rtl="0" algn="l">
              <a:lnSpc>
                <a:spcPct val="90000"/>
              </a:lnSpc>
              <a:spcBef>
                <a:spcPts val="1103"/>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L’établissement compte-t-il des agents de santé formés et chargés de contrôler la disponibilité des ressources et l’application des pratiques relatives à l’hygiène des mains, notamment la bonne utilisation d’outils valides et la présence d’un personnel spécialisé aux rôles bien définis ?</a:t>
            </a:r>
            <a:endParaRPr b="0" i="0" sz="1200" u="none" cap="none" strike="noStrike">
              <a:solidFill>
                <a:srgbClr val="000000"/>
              </a:solidFill>
              <a:latin typeface="Arial"/>
              <a:ea typeface="Arial"/>
              <a:cs typeface="Arial"/>
              <a:sym typeface="Arial"/>
            </a:endParaRPr>
          </a:p>
          <a:p>
            <a:pPr indent="-315039" lvl="1" marL="315039" marR="0" rtl="0" algn="l">
              <a:lnSpc>
                <a:spcPct val="90000"/>
              </a:lnSpc>
              <a:spcBef>
                <a:spcPts val="1103"/>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Les points de vue et les connaissances des agents de santé en matière d’hygiène des mains sont-ils suivis par l’établissement ?</a:t>
            </a:r>
            <a:endParaRPr b="0" i="0" sz="1200" u="none" cap="none" strike="noStrike">
              <a:solidFill>
                <a:srgbClr val="000000"/>
              </a:solidFill>
              <a:latin typeface="Arial"/>
              <a:ea typeface="Arial"/>
              <a:cs typeface="Arial"/>
              <a:sym typeface="Arial"/>
            </a:endParaRPr>
          </a:p>
          <a:p>
            <a:pPr indent="-315039" lvl="1" marL="315039" marR="0" rtl="0" algn="l">
              <a:lnSpc>
                <a:spcPct val="90000"/>
              </a:lnSpc>
              <a:spcBef>
                <a:spcPts val="1103"/>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Comment les retours d’informations sont-ils faits ? Sont-ils propices aux améliorations ? Comment les responsables contrôlent-ils les améliorations au niveau de l’établissement ? (suivi et retours d’informations réguliers, etc. ?)</a:t>
            </a:r>
            <a:endParaRPr b="0" i="0" sz="1200" u="none" cap="none" strike="noStrike">
              <a:solidFill>
                <a:srgbClr val="000000"/>
              </a:solidFill>
              <a:latin typeface="Arial"/>
              <a:ea typeface="Arial"/>
              <a:cs typeface="Arial"/>
              <a:sym typeface="Arial"/>
            </a:endParaRPr>
          </a:p>
          <a:p>
            <a:pPr indent="-315039" lvl="1" marL="315039" marR="0" rtl="0" algn="l">
              <a:lnSpc>
                <a:spcPct val="90000"/>
              </a:lnSpc>
              <a:spcBef>
                <a:spcPts val="1103"/>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Tous les éléments de la stratégie multimodale sont-ils contrôlés ? Des rappels sont-ils disponibles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42"/>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546" name="Google Shape;546;p42"/>
          <p:cNvSpPr txBox="1"/>
          <p:nvPr>
            <p:ph idx="2" type="body"/>
          </p:nvPr>
        </p:nvSpPr>
        <p:spPr>
          <a:xfrm>
            <a:off x="128337" y="79512"/>
            <a:ext cx="5096805" cy="6350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600"/>
              <a:buNone/>
            </a:pPr>
            <a:r>
              <a:rPr lang="fr" sz="2400"/>
              <a:t>Rappels et communication</a:t>
            </a:r>
            <a:endParaRPr sz="700"/>
          </a:p>
        </p:txBody>
      </p:sp>
      <p:sp>
        <p:nvSpPr>
          <p:cNvPr id="547" name="Google Shape;547;p42"/>
          <p:cNvSpPr/>
          <p:nvPr/>
        </p:nvSpPr>
        <p:spPr>
          <a:xfrm>
            <a:off x="0" y="714512"/>
            <a:ext cx="9118600" cy="4495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fr" sz="1800" u="none" cap="none" strike="noStrike">
                <a:solidFill>
                  <a:srgbClr val="00A1DF"/>
                </a:solidFill>
                <a:latin typeface="Arial"/>
                <a:ea typeface="Arial"/>
                <a:cs typeface="Arial"/>
                <a:sym typeface="Arial"/>
              </a:rPr>
              <a:t>Rappels et communication (promouvoir) au regard de WASH FIT</a:t>
            </a:r>
            <a:endParaRPr b="0" i="0" sz="1800" u="none" cap="none" strike="noStrike">
              <a:solidFill>
                <a:schemeClr val="dk1"/>
              </a:solidFill>
              <a:latin typeface="Arial"/>
              <a:ea typeface="Arial"/>
              <a:cs typeface="Arial"/>
              <a:sym typeface="Arial"/>
            </a:endParaRPr>
          </a:p>
        </p:txBody>
      </p:sp>
      <p:pic>
        <p:nvPicPr>
          <p:cNvPr id="548" name="Google Shape;548;p42"/>
          <p:cNvPicPr preferRelativeResize="0"/>
          <p:nvPr/>
        </p:nvPicPr>
        <p:blipFill rotWithShape="1">
          <a:blip r:embed="rId3">
            <a:alphaModFix/>
          </a:blip>
          <a:srcRect b="0" l="0" r="0" t="0"/>
          <a:stretch/>
        </p:blipFill>
        <p:spPr>
          <a:xfrm>
            <a:off x="10881943" y="79512"/>
            <a:ext cx="904512" cy="793833"/>
          </a:xfrm>
          <a:prstGeom prst="rect">
            <a:avLst/>
          </a:prstGeom>
          <a:noFill/>
          <a:ln>
            <a:noFill/>
          </a:ln>
        </p:spPr>
      </p:pic>
      <p:grpSp>
        <p:nvGrpSpPr>
          <p:cNvPr id="549" name="Google Shape;549;p42"/>
          <p:cNvGrpSpPr/>
          <p:nvPr/>
        </p:nvGrpSpPr>
        <p:grpSpPr>
          <a:xfrm>
            <a:off x="0" y="1233744"/>
            <a:ext cx="11923135" cy="530247"/>
            <a:chOff x="0" y="1233744"/>
            <a:chExt cx="11923135" cy="530247"/>
          </a:xfrm>
        </p:grpSpPr>
        <p:pic>
          <p:nvPicPr>
            <p:cNvPr id="550" name="Google Shape;550;p42"/>
            <p:cNvPicPr preferRelativeResize="0"/>
            <p:nvPr/>
          </p:nvPicPr>
          <p:blipFill rotWithShape="1">
            <a:blip r:embed="rId4">
              <a:alphaModFix/>
            </a:blip>
            <a:srcRect b="0" l="0" r="0" t="0"/>
            <a:stretch/>
          </p:blipFill>
          <p:spPr>
            <a:xfrm>
              <a:off x="0" y="1233744"/>
              <a:ext cx="11923135" cy="530247"/>
            </a:xfrm>
            <a:prstGeom prst="rect">
              <a:avLst/>
            </a:prstGeom>
            <a:noFill/>
            <a:ln>
              <a:noFill/>
            </a:ln>
          </p:spPr>
        </p:pic>
        <p:sp>
          <p:nvSpPr>
            <p:cNvPr id="551" name="Google Shape;551;p42"/>
            <p:cNvSpPr txBox="1"/>
            <p:nvPr/>
          </p:nvSpPr>
          <p:spPr>
            <a:xfrm>
              <a:off x="36958" y="1279405"/>
              <a:ext cx="6662421"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 sz="1800" u="none" cap="none" strike="noStrike">
                  <a:solidFill>
                    <a:schemeClr val="lt1"/>
                  </a:solidFill>
                  <a:latin typeface="Arial"/>
                  <a:ea typeface="Arial"/>
                  <a:cs typeface="Arial"/>
                  <a:sym typeface="Arial"/>
                </a:rPr>
                <a:t>Indicateurs WASH FIT à évaluer :</a:t>
              </a:r>
              <a:endParaRPr b="0" i="0" sz="1200" u="none" cap="none" strike="noStrike">
                <a:solidFill>
                  <a:srgbClr val="000000"/>
                </a:solidFill>
                <a:latin typeface="Arial"/>
                <a:ea typeface="Arial"/>
                <a:cs typeface="Arial"/>
                <a:sym typeface="Arial"/>
              </a:endParaRPr>
            </a:p>
          </p:txBody>
        </p:sp>
      </p:grpSp>
      <p:sp>
        <p:nvSpPr>
          <p:cNvPr id="552" name="Google Shape;552;p42"/>
          <p:cNvSpPr txBox="1"/>
          <p:nvPr/>
        </p:nvSpPr>
        <p:spPr>
          <a:xfrm>
            <a:off x="427839" y="1889486"/>
            <a:ext cx="11358616"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 sz="2000" u="none" cap="none" strike="noStrike">
                <a:solidFill>
                  <a:schemeClr val="dk1"/>
                </a:solidFill>
                <a:latin typeface="Arial"/>
                <a:ea typeface="Arial"/>
                <a:cs typeface="Arial"/>
                <a:sym typeface="Arial"/>
              </a:rPr>
              <a:t>Essentiel : </a:t>
            </a:r>
            <a:r>
              <a:rPr b="0" i="0" lang="fr" sz="2000" u="none" cap="none" strike="noStrike">
                <a:solidFill>
                  <a:schemeClr val="dk1"/>
                </a:solidFill>
                <a:latin typeface="Arial"/>
                <a:ea typeface="Arial"/>
                <a:cs typeface="Arial"/>
                <a:sym typeface="Arial"/>
              </a:rPr>
              <a:t>Des supports de promotion de l’hygiène des mains sont affichés de manière visible et dans un langage clair dans tous les services/zones de traitement. </a:t>
            </a:r>
            <a:endParaRPr b="0" i="0" sz="1200" u="none" cap="none" strike="noStrike">
              <a:solidFill>
                <a:srgbClr val="000000"/>
              </a:solidFill>
              <a:latin typeface="Arial"/>
              <a:ea typeface="Arial"/>
              <a:cs typeface="Arial"/>
              <a:sym typeface="Arial"/>
            </a:endParaRPr>
          </a:p>
        </p:txBody>
      </p:sp>
      <p:grpSp>
        <p:nvGrpSpPr>
          <p:cNvPr id="553" name="Google Shape;553;p42"/>
          <p:cNvGrpSpPr/>
          <p:nvPr/>
        </p:nvGrpSpPr>
        <p:grpSpPr>
          <a:xfrm>
            <a:off x="746971" y="2821744"/>
            <a:ext cx="9971354" cy="2054270"/>
            <a:chOff x="626986" y="3169138"/>
            <a:chExt cx="9971354" cy="2054270"/>
          </a:xfrm>
        </p:grpSpPr>
        <p:pic>
          <p:nvPicPr>
            <p:cNvPr id="554" name="Google Shape;554;p42"/>
            <p:cNvPicPr preferRelativeResize="0"/>
            <p:nvPr/>
          </p:nvPicPr>
          <p:blipFill rotWithShape="1">
            <a:blip r:embed="rId5">
              <a:alphaModFix/>
            </a:blip>
            <a:srcRect b="0" l="0" r="0" t="0"/>
            <a:stretch/>
          </p:blipFill>
          <p:spPr>
            <a:xfrm>
              <a:off x="2760978" y="3192341"/>
              <a:ext cx="1432614" cy="1996706"/>
            </a:xfrm>
            <a:prstGeom prst="rect">
              <a:avLst/>
            </a:prstGeom>
            <a:noFill/>
            <a:ln>
              <a:noFill/>
            </a:ln>
          </p:spPr>
        </p:pic>
        <p:pic>
          <p:nvPicPr>
            <p:cNvPr id="555" name="Google Shape;555;p42"/>
            <p:cNvPicPr preferRelativeResize="0"/>
            <p:nvPr/>
          </p:nvPicPr>
          <p:blipFill rotWithShape="1">
            <a:blip r:embed="rId6">
              <a:alphaModFix/>
            </a:blip>
            <a:srcRect b="0" l="0" r="0" t="0"/>
            <a:stretch/>
          </p:blipFill>
          <p:spPr>
            <a:xfrm>
              <a:off x="7577594" y="3278140"/>
              <a:ext cx="3020746" cy="1860072"/>
            </a:xfrm>
            <a:prstGeom prst="rect">
              <a:avLst/>
            </a:prstGeom>
            <a:noFill/>
            <a:ln>
              <a:noFill/>
            </a:ln>
          </p:spPr>
        </p:pic>
        <p:pic>
          <p:nvPicPr>
            <p:cNvPr id="556" name="Google Shape;556;p42"/>
            <p:cNvPicPr preferRelativeResize="0"/>
            <p:nvPr/>
          </p:nvPicPr>
          <p:blipFill rotWithShape="1">
            <a:blip r:embed="rId7">
              <a:alphaModFix/>
            </a:blip>
            <a:srcRect b="0" l="0" r="0" t="0"/>
            <a:stretch/>
          </p:blipFill>
          <p:spPr>
            <a:xfrm>
              <a:off x="4509851" y="3278140"/>
              <a:ext cx="2918773" cy="1860072"/>
            </a:xfrm>
            <a:prstGeom prst="rect">
              <a:avLst/>
            </a:prstGeom>
            <a:noFill/>
            <a:ln>
              <a:noFill/>
            </a:ln>
          </p:spPr>
        </p:pic>
        <p:pic>
          <p:nvPicPr>
            <p:cNvPr id="557" name="Google Shape;557;p42"/>
            <p:cNvPicPr preferRelativeResize="0"/>
            <p:nvPr/>
          </p:nvPicPr>
          <p:blipFill rotWithShape="1">
            <a:blip r:embed="rId8">
              <a:alphaModFix/>
            </a:blip>
            <a:srcRect b="22711" l="6431" r="10379" t="6779"/>
            <a:stretch/>
          </p:blipFill>
          <p:spPr>
            <a:xfrm>
              <a:off x="626986" y="3169138"/>
              <a:ext cx="1817733" cy="2054270"/>
            </a:xfrm>
            <a:prstGeom prst="rect">
              <a:avLst/>
            </a:prstGeom>
            <a:noFill/>
            <a:ln>
              <a:noFill/>
            </a:ln>
          </p:spPr>
        </p:pic>
      </p:grpSp>
      <p:sp>
        <p:nvSpPr>
          <p:cNvPr id="558" name="Google Shape;558;p42"/>
          <p:cNvSpPr txBox="1"/>
          <p:nvPr/>
        </p:nvSpPr>
        <p:spPr>
          <a:xfrm>
            <a:off x="746971" y="5102820"/>
            <a:ext cx="10378181" cy="1076015"/>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chemeClr val="dk1"/>
              </a:buClr>
              <a:buSzPts val="2400"/>
              <a:buFont typeface="Arial"/>
              <a:buNone/>
            </a:pPr>
            <a:r>
              <a:rPr b="1" i="0" lang="fr" sz="2000" u="none" cap="none" strike="noStrike">
                <a:solidFill>
                  <a:schemeClr val="dk1"/>
                </a:solidFill>
                <a:latin typeface="Arial"/>
                <a:ea typeface="Arial"/>
                <a:cs typeface="Arial"/>
                <a:sym typeface="Arial"/>
              </a:rPr>
              <a:t>Rappel : </a:t>
            </a:r>
            <a:endParaRPr b="0" i="0" sz="1200" u="none" cap="none" strike="noStrike">
              <a:solidFill>
                <a:srgbClr val="000000"/>
              </a:solidFill>
              <a:latin typeface="Arial"/>
              <a:ea typeface="Arial"/>
              <a:cs typeface="Arial"/>
              <a:sym typeface="Arial"/>
            </a:endParaRPr>
          </a:p>
          <a:p>
            <a:pPr indent="-228600" lvl="0" marL="228600" marR="0" rtl="0" algn="l">
              <a:lnSpc>
                <a:spcPct val="110000"/>
              </a:lnSpc>
              <a:spcBef>
                <a:spcPts val="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Ne pas se limiter aux affiches pour promouvoir l’hygiène des mains.</a:t>
            </a:r>
            <a:endParaRPr b="0" i="0" sz="1200" u="none" cap="none" strike="noStrike">
              <a:solidFill>
                <a:srgbClr val="000000"/>
              </a:solidFill>
              <a:latin typeface="Arial"/>
              <a:ea typeface="Arial"/>
              <a:cs typeface="Arial"/>
              <a:sym typeface="Arial"/>
            </a:endParaRPr>
          </a:p>
          <a:p>
            <a:pPr indent="-228600" lvl="0" marL="228600" marR="0" rtl="0" algn="l">
              <a:lnSpc>
                <a:spcPct val="110000"/>
              </a:lnSpc>
              <a:spcBef>
                <a:spcPts val="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Pour être efficaces, les affiches doivent être renouvelées régulièrement.</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43"/>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565" name="Google Shape;565;p43"/>
          <p:cNvSpPr txBox="1"/>
          <p:nvPr>
            <p:ph idx="2" type="body"/>
          </p:nvPr>
        </p:nvSpPr>
        <p:spPr>
          <a:xfrm>
            <a:off x="128337" y="79512"/>
            <a:ext cx="5096805" cy="6350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600"/>
              <a:buNone/>
            </a:pPr>
            <a:r>
              <a:rPr lang="fr" sz="2600"/>
              <a:t>Rappels et communication</a:t>
            </a:r>
            <a:endParaRPr/>
          </a:p>
        </p:txBody>
      </p:sp>
      <p:sp>
        <p:nvSpPr>
          <p:cNvPr id="566" name="Google Shape;566;p43"/>
          <p:cNvSpPr/>
          <p:nvPr/>
        </p:nvSpPr>
        <p:spPr>
          <a:xfrm>
            <a:off x="0" y="714513"/>
            <a:ext cx="107061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fr" sz="1800" u="none" cap="none" strike="noStrike">
                <a:solidFill>
                  <a:srgbClr val="00A1DF"/>
                </a:solidFill>
                <a:latin typeface="Arial"/>
                <a:ea typeface="Arial"/>
                <a:cs typeface="Arial"/>
                <a:sym typeface="Arial"/>
              </a:rPr>
              <a:t>Rappels et communication (promouvoir) – Principaux points à retenir</a:t>
            </a:r>
            <a:endParaRPr b="0" i="0" sz="1800" u="none" cap="none" strike="noStrike">
              <a:solidFill>
                <a:schemeClr val="dk1"/>
              </a:solidFill>
              <a:latin typeface="Arial"/>
              <a:ea typeface="Arial"/>
              <a:cs typeface="Arial"/>
              <a:sym typeface="Arial"/>
            </a:endParaRPr>
          </a:p>
        </p:txBody>
      </p:sp>
      <p:pic>
        <p:nvPicPr>
          <p:cNvPr id="567" name="Google Shape;567;p43"/>
          <p:cNvPicPr preferRelativeResize="0"/>
          <p:nvPr/>
        </p:nvPicPr>
        <p:blipFill rotWithShape="1">
          <a:blip r:embed="rId3">
            <a:alphaModFix/>
          </a:blip>
          <a:srcRect b="0" l="0" r="0" t="0"/>
          <a:stretch/>
        </p:blipFill>
        <p:spPr>
          <a:xfrm>
            <a:off x="10881943" y="79512"/>
            <a:ext cx="904512" cy="793833"/>
          </a:xfrm>
          <a:prstGeom prst="rect">
            <a:avLst/>
          </a:prstGeom>
          <a:noFill/>
          <a:ln>
            <a:noFill/>
          </a:ln>
        </p:spPr>
      </p:pic>
      <p:sp>
        <p:nvSpPr>
          <p:cNvPr id="568" name="Google Shape;568;p43"/>
          <p:cNvSpPr txBox="1"/>
          <p:nvPr/>
        </p:nvSpPr>
        <p:spPr>
          <a:xfrm>
            <a:off x="455253" y="1603060"/>
            <a:ext cx="8352845" cy="233409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i="0" lang="fr" sz="2400" u="none" cap="none" strike="noStrike">
                <a:solidFill>
                  <a:schemeClr val="dk1"/>
                </a:solidFill>
                <a:latin typeface="Arial"/>
                <a:ea typeface="Arial"/>
                <a:cs typeface="Arial"/>
                <a:sym typeface="Arial"/>
              </a:rPr>
              <a:t>Dans l’établissement où le WASH FIT est mis en œuvre, posez les questions suivantes :</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Quelle est la meilleure façon de promouvoir l’hygiène des mains ?</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Demandez-vous au personnel de santé/au public de vous aider à mettre en place des rappels ?</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Les affiches et rappels utilisés renforcent-ils et promeuvent-ils les cinq indications ?</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La mise en place des supports est-elle menée par du personnel spécialisé ?</a:t>
            </a:r>
            <a:endParaRPr b="0" i="0" sz="1400" u="none" cap="none" strike="noStrike">
              <a:solidFill>
                <a:srgbClr val="000000"/>
              </a:solidFill>
              <a:latin typeface="Arial"/>
              <a:ea typeface="Arial"/>
              <a:cs typeface="Arial"/>
              <a:sym typeface="Arial"/>
            </a:endParaRPr>
          </a:p>
          <a:p>
            <a:pPr indent="-76200" lvl="0" marL="228600" marR="0" rtl="0" algn="l">
              <a:lnSpc>
                <a:spcPct val="90000"/>
              </a:lnSpc>
              <a:spcBef>
                <a:spcPts val="10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569" name="Google Shape;569;p43"/>
          <p:cNvPicPr preferRelativeResize="0"/>
          <p:nvPr/>
        </p:nvPicPr>
        <p:blipFill rotWithShape="1">
          <a:blip r:embed="rId4">
            <a:alphaModFix/>
          </a:blip>
          <a:srcRect b="0" l="0" r="0" t="0"/>
          <a:stretch/>
        </p:blipFill>
        <p:spPr>
          <a:xfrm>
            <a:off x="9282691" y="1603060"/>
            <a:ext cx="2503764" cy="226070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44"/>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576" name="Google Shape;576;p44"/>
          <p:cNvSpPr txBox="1"/>
          <p:nvPr>
            <p:ph idx="2" type="body"/>
          </p:nvPr>
        </p:nvSpPr>
        <p:spPr>
          <a:xfrm>
            <a:off x="128338" y="79512"/>
            <a:ext cx="4827838" cy="635001"/>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lt2"/>
              </a:buClr>
              <a:buSzPct val="100000"/>
              <a:buNone/>
            </a:pPr>
            <a:r>
              <a:rPr lang="fr" sz="3200"/>
              <a:t>Climat de sécurité/culture institutionnelle</a:t>
            </a:r>
            <a:endParaRPr/>
          </a:p>
        </p:txBody>
      </p:sp>
      <p:sp>
        <p:nvSpPr>
          <p:cNvPr id="577" name="Google Shape;577;p44"/>
          <p:cNvSpPr/>
          <p:nvPr/>
        </p:nvSpPr>
        <p:spPr>
          <a:xfrm>
            <a:off x="0" y="760173"/>
            <a:ext cx="10604500" cy="35444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fr" sz="2000" u="none" cap="none" strike="noStrike">
                <a:solidFill>
                  <a:srgbClr val="00A1DF"/>
                </a:solidFill>
                <a:latin typeface="Arial"/>
                <a:ea typeface="Arial"/>
                <a:cs typeface="Arial"/>
                <a:sym typeface="Arial"/>
              </a:rPr>
              <a:t>Climat de sécurité/culture institutionnelle (vivre) au regard de WASH FIT</a:t>
            </a:r>
            <a:endParaRPr b="0" i="0" sz="2000" u="none" cap="none" strike="noStrike">
              <a:solidFill>
                <a:schemeClr val="dk1"/>
              </a:solidFill>
              <a:latin typeface="Arial"/>
              <a:ea typeface="Arial"/>
              <a:cs typeface="Arial"/>
              <a:sym typeface="Arial"/>
            </a:endParaRPr>
          </a:p>
        </p:txBody>
      </p:sp>
      <p:pic>
        <p:nvPicPr>
          <p:cNvPr id="578" name="Google Shape;578;p44"/>
          <p:cNvPicPr preferRelativeResize="0"/>
          <p:nvPr/>
        </p:nvPicPr>
        <p:blipFill rotWithShape="1">
          <a:blip r:embed="rId3">
            <a:alphaModFix/>
          </a:blip>
          <a:srcRect b="0" l="0" r="0" t="0"/>
          <a:stretch/>
        </p:blipFill>
        <p:spPr>
          <a:xfrm>
            <a:off x="10794347" y="0"/>
            <a:ext cx="1030058" cy="1015129"/>
          </a:xfrm>
          <a:prstGeom prst="rect">
            <a:avLst/>
          </a:prstGeom>
          <a:noFill/>
          <a:ln>
            <a:noFill/>
          </a:ln>
        </p:spPr>
      </p:pic>
      <p:grpSp>
        <p:nvGrpSpPr>
          <p:cNvPr id="579" name="Google Shape;579;p44"/>
          <p:cNvGrpSpPr/>
          <p:nvPr/>
        </p:nvGrpSpPr>
        <p:grpSpPr>
          <a:xfrm>
            <a:off x="0" y="1233744"/>
            <a:ext cx="11923135" cy="530247"/>
            <a:chOff x="0" y="1233744"/>
            <a:chExt cx="11923135" cy="530247"/>
          </a:xfrm>
        </p:grpSpPr>
        <p:pic>
          <p:nvPicPr>
            <p:cNvPr id="580" name="Google Shape;580;p44"/>
            <p:cNvPicPr preferRelativeResize="0"/>
            <p:nvPr/>
          </p:nvPicPr>
          <p:blipFill rotWithShape="1">
            <a:blip r:embed="rId4">
              <a:alphaModFix/>
            </a:blip>
            <a:srcRect b="0" l="0" r="0" t="0"/>
            <a:stretch/>
          </p:blipFill>
          <p:spPr>
            <a:xfrm>
              <a:off x="0" y="1233744"/>
              <a:ext cx="11923135" cy="530247"/>
            </a:xfrm>
            <a:prstGeom prst="rect">
              <a:avLst/>
            </a:prstGeom>
            <a:noFill/>
            <a:ln>
              <a:noFill/>
            </a:ln>
          </p:spPr>
        </p:pic>
        <p:sp>
          <p:nvSpPr>
            <p:cNvPr id="581" name="Google Shape;581;p44"/>
            <p:cNvSpPr txBox="1"/>
            <p:nvPr/>
          </p:nvSpPr>
          <p:spPr>
            <a:xfrm>
              <a:off x="36958" y="1279405"/>
              <a:ext cx="666242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lt1"/>
                  </a:solidFill>
                  <a:latin typeface="Arial"/>
                  <a:ea typeface="Arial"/>
                  <a:cs typeface="Arial"/>
                  <a:sym typeface="Arial"/>
                </a:rPr>
                <a:t>Indicateurs WASH FIT à évaluer :</a:t>
              </a:r>
              <a:endParaRPr b="0" i="0" sz="1400" u="none" cap="none" strike="noStrike">
                <a:solidFill>
                  <a:srgbClr val="000000"/>
                </a:solidFill>
                <a:latin typeface="Arial"/>
                <a:ea typeface="Arial"/>
                <a:cs typeface="Arial"/>
                <a:sym typeface="Arial"/>
              </a:endParaRPr>
            </a:p>
          </p:txBody>
        </p:sp>
      </p:grpSp>
      <p:sp>
        <p:nvSpPr>
          <p:cNvPr id="582" name="Google Shape;582;p44"/>
          <p:cNvSpPr txBox="1"/>
          <p:nvPr/>
        </p:nvSpPr>
        <p:spPr>
          <a:xfrm>
            <a:off x="415056" y="2016014"/>
            <a:ext cx="6284323" cy="4247276"/>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FF00FF"/>
              </a:buClr>
              <a:buSzPts val="2400"/>
              <a:buFont typeface="Arial"/>
              <a:buChar char="•"/>
            </a:pPr>
            <a:r>
              <a:rPr b="0" i="0" lang="fr" sz="1800" u="none" cap="none" strike="noStrike">
                <a:solidFill>
                  <a:schemeClr val="dk1"/>
                </a:solidFill>
                <a:latin typeface="Arial"/>
                <a:ea typeface="Arial"/>
                <a:cs typeface="Arial"/>
                <a:sym typeface="Arial"/>
              </a:rPr>
              <a:t>L’établissement dispose d’une équipe fonctionnelle responsable de la gestion de la qualité/de l’amélioration de la qualité/de la prévention et de la lutte contre les infections/du WASH FIT, et de coordonnateurs en la matière. </a:t>
            </a:r>
            <a:endParaRPr b="0" i="0" sz="11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FF00FF"/>
              </a:buClr>
              <a:buSzPts val="2400"/>
              <a:buFont typeface="Arial"/>
              <a:buChar char="•"/>
            </a:pPr>
            <a:r>
              <a:rPr b="0" i="0" lang="fr" sz="1800" u="none" cap="none" strike="noStrike">
                <a:solidFill>
                  <a:schemeClr val="dk1"/>
                </a:solidFill>
                <a:latin typeface="Arial"/>
                <a:ea typeface="Arial"/>
                <a:cs typeface="Arial"/>
                <a:sym typeface="Arial"/>
              </a:rPr>
              <a:t>Les performances du personnel sont évaluées régulièrement : les bonnes performances sont récompensées, et des mesures d’accompagnement sont prises pour soutenir les agents présentant de moins bons résultats.</a:t>
            </a:r>
            <a:endParaRPr b="0" i="0" sz="11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FF00FF"/>
              </a:buClr>
              <a:buSzPts val="2400"/>
              <a:buFont typeface="Arial"/>
              <a:buChar char="•"/>
            </a:pPr>
            <a:r>
              <a:rPr b="0" i="0" lang="fr" sz="1800" u="none" cap="none" strike="noStrike">
                <a:solidFill>
                  <a:schemeClr val="dk1"/>
                </a:solidFill>
                <a:latin typeface="Arial"/>
                <a:ea typeface="Arial"/>
                <a:cs typeface="Arial"/>
                <a:sym typeface="Arial"/>
              </a:rPr>
              <a:t>Les descriptifs de poste de l’ensemble du personnel auxiliaire, y compris des agents d’entretien et des agents responsables de la gestion des déchets, détaillent clairement par écrit leurs responsabilités en matière de WASH et de prévention et de lutte contre les infections.</a:t>
            </a:r>
            <a:endParaRPr b="0" i="0" sz="1800" u="none" cap="none" strike="noStrike">
              <a:solidFill>
                <a:schemeClr val="dk1"/>
              </a:solidFill>
              <a:highlight>
                <a:srgbClr val="FFFF00"/>
              </a:highlight>
              <a:latin typeface="Arial"/>
              <a:ea typeface="Arial"/>
              <a:cs typeface="Arial"/>
              <a:sym typeface="Arial"/>
            </a:endParaRPr>
          </a:p>
        </p:txBody>
      </p:sp>
      <p:pic>
        <p:nvPicPr>
          <p:cNvPr descr="A close up of a piece of paper&#10;&#10;Description generated with very high confidence" id="583" name="Google Shape;583;p44"/>
          <p:cNvPicPr preferRelativeResize="0"/>
          <p:nvPr/>
        </p:nvPicPr>
        <p:blipFill rotWithShape="1">
          <a:blip r:embed="rId5">
            <a:alphaModFix/>
          </a:blip>
          <a:srcRect b="0" l="0" r="0" t="0"/>
          <a:stretch/>
        </p:blipFill>
        <p:spPr>
          <a:xfrm rot="5400000">
            <a:off x="9875644" y="2182147"/>
            <a:ext cx="2226478" cy="1671044"/>
          </a:xfrm>
          <a:prstGeom prst="rect">
            <a:avLst/>
          </a:prstGeom>
          <a:noFill/>
          <a:ln>
            <a:noFill/>
          </a:ln>
        </p:spPr>
      </p:pic>
      <p:pic>
        <p:nvPicPr>
          <p:cNvPr descr="A picture containing outdoor&#10;&#10;Description generated with high confidence" id="584" name="Google Shape;584;p44"/>
          <p:cNvPicPr preferRelativeResize="0"/>
          <p:nvPr/>
        </p:nvPicPr>
        <p:blipFill rotWithShape="1">
          <a:blip r:embed="rId6">
            <a:alphaModFix/>
          </a:blip>
          <a:srcRect b="0" l="0" r="0" t="0"/>
          <a:stretch/>
        </p:blipFill>
        <p:spPr>
          <a:xfrm rot="10800000">
            <a:off x="6900696" y="1877694"/>
            <a:ext cx="3051348" cy="2288511"/>
          </a:xfrm>
          <a:prstGeom prst="rect">
            <a:avLst/>
          </a:prstGeom>
          <a:noFill/>
          <a:ln>
            <a:noFill/>
          </a:ln>
        </p:spPr>
      </p:pic>
      <p:sp>
        <p:nvSpPr>
          <p:cNvPr id="585" name="Google Shape;585;p44"/>
          <p:cNvSpPr txBox="1"/>
          <p:nvPr/>
        </p:nvSpPr>
        <p:spPr>
          <a:xfrm>
            <a:off x="6872867" y="4271348"/>
            <a:ext cx="307917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Un établissement de santé rural au Bhoutan © Arabella Hayter, OMS</a:t>
            </a:r>
            <a:endParaRPr b="0" i="0" sz="1400" u="none" cap="none" strike="noStrike">
              <a:solidFill>
                <a:srgbClr val="000000"/>
              </a:solidFill>
              <a:latin typeface="Arial"/>
              <a:ea typeface="Arial"/>
              <a:cs typeface="Arial"/>
              <a:sym typeface="Arial"/>
            </a:endParaRPr>
          </a:p>
        </p:txBody>
      </p:sp>
      <p:pic>
        <p:nvPicPr>
          <p:cNvPr id="586" name="Google Shape;586;p44"/>
          <p:cNvPicPr preferRelativeResize="0"/>
          <p:nvPr/>
        </p:nvPicPr>
        <p:blipFill rotWithShape="1">
          <a:blip r:embed="rId7">
            <a:alphaModFix/>
          </a:blip>
          <a:srcRect b="0" l="23591" r="23009" t="5193"/>
          <a:stretch/>
        </p:blipFill>
        <p:spPr>
          <a:xfrm>
            <a:off x="10114211" y="4271348"/>
            <a:ext cx="1732930" cy="205112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45"/>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00"/>
              <a:buNone/>
            </a:pPr>
            <a:fld id="{00000000-1234-1234-1234-123412341234}" type="slidenum">
              <a:rPr lang="fr" sz="900"/>
              <a:t>‹#›</a:t>
            </a:fld>
            <a:endParaRPr sz="900"/>
          </a:p>
        </p:txBody>
      </p:sp>
      <p:sp>
        <p:nvSpPr>
          <p:cNvPr id="593" name="Google Shape;593;p45"/>
          <p:cNvSpPr txBox="1"/>
          <p:nvPr>
            <p:ph idx="2" type="body"/>
          </p:nvPr>
        </p:nvSpPr>
        <p:spPr>
          <a:xfrm>
            <a:off x="128338" y="79512"/>
            <a:ext cx="4827838" cy="63500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2"/>
              </a:buClr>
              <a:buSzPct val="100000"/>
              <a:buNone/>
            </a:pPr>
            <a:r>
              <a:rPr lang="fr" sz="2400"/>
              <a:t>Climat de sécurité/culture institutionnelle</a:t>
            </a:r>
            <a:endParaRPr sz="500"/>
          </a:p>
        </p:txBody>
      </p:sp>
      <p:sp>
        <p:nvSpPr>
          <p:cNvPr id="594" name="Google Shape;594;p45"/>
          <p:cNvSpPr/>
          <p:nvPr/>
        </p:nvSpPr>
        <p:spPr>
          <a:xfrm>
            <a:off x="0" y="714513"/>
            <a:ext cx="6032421"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fr" sz="1600" u="none" cap="none" strike="noStrike">
                <a:solidFill>
                  <a:srgbClr val="00A1DF"/>
                </a:solidFill>
                <a:latin typeface="Arial"/>
                <a:ea typeface="Arial"/>
                <a:cs typeface="Arial"/>
                <a:sym typeface="Arial"/>
              </a:rPr>
              <a:t>Climat de sécurité/culture institutionnelle (vivre) – Principaux points à retenir</a:t>
            </a:r>
            <a:endParaRPr b="0" i="0" sz="1600" u="none" cap="none" strike="noStrike">
              <a:solidFill>
                <a:schemeClr val="dk1"/>
              </a:solidFill>
              <a:latin typeface="Arial"/>
              <a:ea typeface="Arial"/>
              <a:cs typeface="Arial"/>
              <a:sym typeface="Arial"/>
            </a:endParaRPr>
          </a:p>
        </p:txBody>
      </p:sp>
      <p:pic>
        <p:nvPicPr>
          <p:cNvPr id="595" name="Google Shape;595;p45"/>
          <p:cNvPicPr preferRelativeResize="0"/>
          <p:nvPr/>
        </p:nvPicPr>
        <p:blipFill rotWithShape="1">
          <a:blip r:embed="rId3">
            <a:alphaModFix/>
          </a:blip>
          <a:srcRect b="0" l="0" r="0" t="0"/>
          <a:stretch/>
        </p:blipFill>
        <p:spPr>
          <a:xfrm>
            <a:off x="10794347" y="0"/>
            <a:ext cx="1030058" cy="1015129"/>
          </a:xfrm>
          <a:prstGeom prst="rect">
            <a:avLst/>
          </a:prstGeom>
          <a:noFill/>
          <a:ln>
            <a:noFill/>
          </a:ln>
        </p:spPr>
      </p:pic>
      <p:pic>
        <p:nvPicPr>
          <p:cNvPr id="596" name="Google Shape;596;p45"/>
          <p:cNvPicPr preferRelativeResize="0"/>
          <p:nvPr/>
        </p:nvPicPr>
        <p:blipFill rotWithShape="1">
          <a:blip r:embed="rId4">
            <a:alphaModFix/>
          </a:blip>
          <a:srcRect b="0" l="0" r="0" t="0"/>
          <a:stretch/>
        </p:blipFill>
        <p:spPr>
          <a:xfrm>
            <a:off x="9386596" y="2442362"/>
            <a:ext cx="2253398" cy="2587666"/>
          </a:xfrm>
          <a:prstGeom prst="rect">
            <a:avLst/>
          </a:prstGeom>
          <a:noFill/>
          <a:ln>
            <a:noFill/>
          </a:ln>
        </p:spPr>
      </p:pic>
      <p:sp>
        <p:nvSpPr>
          <p:cNvPr id="597" name="Google Shape;597;p45"/>
          <p:cNvSpPr txBox="1"/>
          <p:nvPr/>
        </p:nvSpPr>
        <p:spPr>
          <a:xfrm>
            <a:off x="294857" y="1412303"/>
            <a:ext cx="9322637" cy="544569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i="0" lang="fr" sz="2000" u="none" cap="none" strike="noStrike">
                <a:solidFill>
                  <a:schemeClr val="dk1"/>
                </a:solidFill>
                <a:latin typeface="Arial"/>
                <a:ea typeface="Arial"/>
                <a:cs typeface="Arial"/>
                <a:sym typeface="Arial"/>
              </a:rPr>
              <a:t>Dans l’établissement où le WASH FIT est mis en œuvre, posez les questions suivantes :</a:t>
            </a:r>
            <a:endParaRPr b="0" i="0" sz="12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Comment faire des pratiques d’hygiène des mains une priorité au sein de l’établissement ? Les superviseurs/responsables sont-ils impliqués ?</a:t>
            </a:r>
            <a:endParaRPr b="0" i="0" sz="12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Comment mobiliser les responsables, les chefs de file et les leaders d’opinion, et comment peuvent-ils mobiliser les autres à leur tour au fil du temps ?</a:t>
            </a:r>
            <a:endParaRPr b="0" i="0" sz="12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L’ensemble du personnel, y compris les responsables et autres chefs de file, comprennent-ils et prennent-ils la mesure des cinq indications de l’hygiène des mains ? Montrent-ils l’exemple ?</a:t>
            </a:r>
            <a:endParaRPr b="0" i="0" sz="12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Les modèles pouvant avoir une influence positive sur les comportements pourraient-ils être mis en valeur pendant les réunions/discussions de personnel, par exemple en portant un badge ? </a:t>
            </a:r>
            <a:endParaRPr b="0" i="0" sz="12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Les superviseurs et responsables de l’établissement montrent-ils l’intérêt qu’ils portent aux pratiques d’hygiène des mains ?</a:t>
            </a:r>
            <a:endParaRPr b="0" i="0" sz="1200" u="none" cap="none" strike="noStrike">
              <a:solidFill>
                <a:srgbClr val="000000"/>
              </a:solidFill>
              <a:latin typeface="Arial"/>
              <a:ea typeface="Arial"/>
              <a:cs typeface="Arial"/>
              <a:sym typeface="Arial"/>
            </a:endParaRPr>
          </a:p>
          <a:p>
            <a:pPr indent="-76200" lvl="1" marL="685800" marR="0" rtl="0" algn="l">
              <a:lnSpc>
                <a:spcPct val="90000"/>
              </a:lnSpc>
              <a:spcBef>
                <a:spcPts val="500"/>
              </a:spcBef>
              <a:spcAft>
                <a:spcPts val="0"/>
              </a:spcAft>
              <a:buClr>
                <a:schemeClr val="dk1"/>
              </a:buClr>
              <a:buSzPts val="2400"/>
              <a:buFont typeface="Arial"/>
              <a:buNone/>
            </a:pPr>
            <a:r>
              <a:t/>
            </a:r>
            <a:endParaRPr b="0" i="0" sz="2000" u="none" cap="none" strike="noStrike">
              <a:solidFill>
                <a:schemeClr val="dk1"/>
              </a:solidFill>
              <a:latin typeface="Arial"/>
              <a:ea typeface="Arial"/>
              <a:cs typeface="Arial"/>
              <a:sym typeface="Arial"/>
            </a:endParaRPr>
          </a:p>
          <a:p>
            <a:pPr indent="-76200" lvl="1" marL="685800" marR="0" rtl="0" algn="l">
              <a:lnSpc>
                <a:spcPct val="90000"/>
              </a:lnSpc>
              <a:spcBef>
                <a:spcPts val="500"/>
              </a:spcBef>
              <a:spcAft>
                <a:spcPts val="0"/>
              </a:spcAft>
              <a:buClr>
                <a:schemeClr val="dk1"/>
              </a:buClr>
              <a:buSzPts val="2400"/>
              <a:buFont typeface="Arial"/>
              <a:buNone/>
            </a:pPr>
            <a:r>
              <a:t/>
            </a:r>
            <a:endParaRPr b="0" i="0" sz="2000" u="none" cap="none" strike="noStrike">
              <a:solidFill>
                <a:schemeClr val="dk1"/>
              </a:solidFill>
              <a:latin typeface="Calibri"/>
              <a:ea typeface="Calibri"/>
              <a:cs typeface="Calibri"/>
              <a:sym typeface="Calibri"/>
            </a:endParaRPr>
          </a:p>
          <a:p>
            <a:pPr indent="-76200" lvl="0" marL="228600" marR="0" rtl="0" algn="l">
              <a:lnSpc>
                <a:spcPct val="90000"/>
              </a:lnSpc>
              <a:spcBef>
                <a:spcPts val="1000"/>
              </a:spcBef>
              <a:spcAft>
                <a:spcPts val="0"/>
              </a:spcAft>
              <a:buClr>
                <a:schemeClr val="dk1"/>
              </a:buClr>
              <a:buSzPts val="2400"/>
              <a:buFont typeface="Arial"/>
              <a:buNone/>
            </a:pPr>
            <a:r>
              <a:t/>
            </a:r>
            <a:endParaRPr b="0" i="0" sz="2000" u="none" cap="none" strike="noStrike">
              <a:solidFill>
                <a:schemeClr val="dk1"/>
              </a:solidFill>
              <a:latin typeface="Arial"/>
              <a:ea typeface="Arial"/>
              <a:cs typeface="Arial"/>
              <a:sym typeface="Arial"/>
            </a:endParaRPr>
          </a:p>
        </p:txBody>
      </p:sp>
      <p:sp>
        <p:nvSpPr>
          <p:cNvPr id="598" name="Google Shape;598;p45"/>
          <p:cNvSpPr txBox="1"/>
          <p:nvPr/>
        </p:nvSpPr>
        <p:spPr>
          <a:xfrm>
            <a:off x="9386596" y="5230749"/>
            <a:ext cx="2529400" cy="6862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2060"/>
              </a:buClr>
              <a:buSzPts val="1000"/>
              <a:buFont typeface="Arial"/>
              <a:buNone/>
            </a:pPr>
            <a:r>
              <a:rPr b="0" i="0" lang="fr" sz="900" u="none" cap="none" strike="noStrike">
                <a:solidFill>
                  <a:srgbClr val="002060"/>
                </a:solidFill>
                <a:latin typeface="Arial"/>
                <a:ea typeface="Arial"/>
                <a:cs typeface="Arial"/>
                <a:sym typeface="Arial"/>
              </a:rPr>
              <a:t>Source de l’illustration : « What Women Want Global Findings » – Image de la White Ribbon Alliance (WhiteRibbonAlliance) </a:t>
            </a:r>
            <a:endParaRPr b="0" i="0" sz="12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2060"/>
              </a:buClr>
              <a:buSzPts val="1000"/>
              <a:buFont typeface="Arial"/>
              <a:buNone/>
            </a:pPr>
            <a:r>
              <a:rPr b="0" i="0" lang="fr" sz="900" u="sng" cap="none" strike="noStrike">
                <a:solidFill>
                  <a:schemeClr val="hlink"/>
                </a:solidFill>
                <a:latin typeface="Arial"/>
                <a:ea typeface="Arial"/>
                <a:cs typeface="Arial"/>
                <a:sym typeface="Arial"/>
                <a:hlinkClick r:id="rId5"/>
              </a:rPr>
              <a:t>https://www.dropbox.com/sh/rcw1hn9dnqu1fpl/AAC0qON71SZULyRM3j_Xkd6da?dl=0</a:t>
            </a:r>
            <a:endParaRPr b="0" i="0" sz="900" u="none" cap="none" strike="noStrike">
              <a:solidFill>
                <a:srgbClr val="00206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46"/>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605" name="Google Shape;605;p46"/>
          <p:cNvSpPr txBox="1"/>
          <p:nvPr>
            <p:ph idx="2" type="body"/>
          </p:nvPr>
        </p:nvSpPr>
        <p:spPr>
          <a:xfrm>
            <a:off x="128338" y="79512"/>
            <a:ext cx="4827838" cy="635001"/>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lt2"/>
              </a:buClr>
              <a:buSzPct val="100000"/>
              <a:buNone/>
            </a:pPr>
            <a:r>
              <a:rPr lang="fr" sz="3200"/>
              <a:t>Climat de sécurité/culture institutionnelle</a:t>
            </a:r>
            <a:endParaRPr/>
          </a:p>
        </p:txBody>
      </p:sp>
      <p:pic>
        <p:nvPicPr>
          <p:cNvPr id="606" name="Google Shape;606;p46"/>
          <p:cNvPicPr preferRelativeResize="0"/>
          <p:nvPr/>
        </p:nvPicPr>
        <p:blipFill rotWithShape="1">
          <a:blip r:embed="rId3">
            <a:alphaModFix/>
          </a:blip>
          <a:srcRect b="0" l="0" r="0" t="0"/>
          <a:stretch/>
        </p:blipFill>
        <p:spPr>
          <a:xfrm>
            <a:off x="10794347" y="0"/>
            <a:ext cx="1030058" cy="1015129"/>
          </a:xfrm>
          <a:prstGeom prst="rect">
            <a:avLst/>
          </a:prstGeom>
          <a:noFill/>
          <a:ln>
            <a:noFill/>
          </a:ln>
        </p:spPr>
      </p:pic>
      <p:pic>
        <p:nvPicPr>
          <p:cNvPr id="607" name="Google Shape;607;p46"/>
          <p:cNvPicPr preferRelativeResize="0"/>
          <p:nvPr/>
        </p:nvPicPr>
        <p:blipFill rotWithShape="1">
          <a:blip r:embed="rId4">
            <a:alphaModFix/>
          </a:blip>
          <a:srcRect b="0" l="0" r="0" t="0"/>
          <a:stretch/>
        </p:blipFill>
        <p:spPr>
          <a:xfrm>
            <a:off x="9644282" y="1271524"/>
            <a:ext cx="2300129" cy="3391295"/>
          </a:xfrm>
          <a:prstGeom prst="rect">
            <a:avLst/>
          </a:prstGeom>
          <a:noFill/>
          <a:ln cap="flat" cmpd="sng" w="9525">
            <a:solidFill>
              <a:srgbClr val="6976D2"/>
            </a:solidFill>
            <a:prstDash val="solid"/>
            <a:round/>
            <a:headEnd len="sm" w="sm" type="none"/>
            <a:tailEnd len="sm" w="sm" type="none"/>
          </a:ln>
        </p:spPr>
      </p:pic>
      <p:sp>
        <p:nvSpPr>
          <p:cNvPr id="608" name="Google Shape;608;p46"/>
          <p:cNvSpPr txBox="1"/>
          <p:nvPr/>
        </p:nvSpPr>
        <p:spPr>
          <a:xfrm>
            <a:off x="359661" y="1243579"/>
            <a:ext cx="9101580" cy="2749923"/>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De nombreux éléments sont nécessaires pour favoriser une bonne culture. </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Ils dépendront souvent de l’environnement local. </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Il n’existe pas de réponse universelle, mais </a:t>
            </a:r>
            <a:r>
              <a:rPr b="1" i="0" lang="fr" sz="2400" u="none" cap="none" strike="noStrike">
                <a:solidFill>
                  <a:schemeClr val="dk1"/>
                </a:solidFill>
                <a:latin typeface="Arial"/>
                <a:ea typeface="Arial"/>
                <a:cs typeface="Arial"/>
                <a:sym typeface="Arial"/>
              </a:rPr>
              <a:t>le leadership, sous toutes ses formes, est crucial.</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Des agents de santé capables de fournir des prestations de soins de qualité sont également essentiels.</a:t>
            </a:r>
            <a:endParaRPr b="0" i="0" sz="1400" u="none" cap="none" strike="noStrike">
              <a:solidFill>
                <a:srgbClr val="000000"/>
              </a:solidFill>
              <a:latin typeface="Arial"/>
              <a:ea typeface="Arial"/>
              <a:cs typeface="Arial"/>
              <a:sym typeface="Arial"/>
            </a:endParaRPr>
          </a:p>
        </p:txBody>
      </p:sp>
      <p:sp>
        <p:nvSpPr>
          <p:cNvPr id="609" name="Google Shape;609;p46"/>
          <p:cNvSpPr/>
          <p:nvPr/>
        </p:nvSpPr>
        <p:spPr>
          <a:xfrm>
            <a:off x="3955481" y="5175634"/>
            <a:ext cx="8050751" cy="83099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fr" sz="2400" u="none" cap="none" strike="noStrike">
                <a:solidFill>
                  <a:schemeClr val="dk1"/>
                </a:solidFill>
                <a:latin typeface="Arial"/>
                <a:ea typeface="Arial"/>
                <a:cs typeface="Arial"/>
                <a:sym typeface="Arial"/>
              </a:rPr>
              <a:t>Question : Comment mieux sensibiliser les responsables d’hôpitaux ou de cliniques à la promotion de l’hygiène des mains ?</a:t>
            </a:r>
            <a:endParaRPr b="0" i="0" sz="1400" u="none" cap="none" strike="noStrike">
              <a:solidFill>
                <a:srgbClr val="000000"/>
              </a:solidFill>
              <a:latin typeface="Arial"/>
              <a:ea typeface="Arial"/>
              <a:cs typeface="Arial"/>
              <a:sym typeface="Arial"/>
            </a:endParaRPr>
          </a:p>
        </p:txBody>
      </p:sp>
      <p:grpSp>
        <p:nvGrpSpPr>
          <p:cNvPr id="610" name="Google Shape;610;p46"/>
          <p:cNvGrpSpPr/>
          <p:nvPr/>
        </p:nvGrpSpPr>
        <p:grpSpPr>
          <a:xfrm>
            <a:off x="437344" y="4413719"/>
            <a:ext cx="1434993" cy="2126610"/>
            <a:chOff x="4005776" y="2269949"/>
            <a:chExt cx="1434993" cy="2126610"/>
          </a:xfrm>
        </p:grpSpPr>
        <p:sp>
          <p:nvSpPr>
            <p:cNvPr id="611" name="Google Shape;611;p46"/>
            <p:cNvSpPr/>
            <p:nvPr/>
          </p:nvSpPr>
          <p:spPr>
            <a:xfrm>
              <a:off x="4042951" y="2269949"/>
              <a:ext cx="1397818" cy="2126610"/>
            </a:xfrm>
            <a:prstGeom prst="roundRect">
              <a:avLst>
                <a:gd fmla="val 10125" name="adj"/>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2" name="Google Shape;612;p46"/>
            <p:cNvSpPr txBox="1"/>
            <p:nvPr/>
          </p:nvSpPr>
          <p:spPr>
            <a:xfrm>
              <a:off x="4005776" y="3540358"/>
              <a:ext cx="1366790" cy="832967"/>
            </a:xfrm>
            <a:prstGeom prst="rect">
              <a:avLst/>
            </a:prstGeom>
            <a:noFill/>
            <a:ln>
              <a:noFill/>
            </a:ln>
          </p:spPr>
          <p:txBody>
            <a:bodyPr anchorCtr="0" anchor="t" bIns="50400" lIns="100800" spcFirstLastPara="1" rIns="100800" wrap="square" tIns="50400">
              <a:normAutofit/>
            </a:bodyPr>
            <a:lstStyle/>
            <a:p>
              <a:pPr indent="0" lvl="0" marL="0" marR="0" rtl="0" algn="ctr">
                <a:lnSpc>
                  <a:spcPct val="90000"/>
                </a:lnSpc>
                <a:spcBef>
                  <a:spcPts val="0"/>
                </a:spcBef>
                <a:spcAft>
                  <a:spcPts val="0"/>
                </a:spcAft>
                <a:buClr>
                  <a:srgbClr val="002060"/>
                </a:buClr>
                <a:buSzPts val="2000"/>
                <a:buFont typeface="Arial"/>
                <a:buNone/>
              </a:pPr>
              <a:r>
                <a:rPr b="0" i="0" lang="fr" sz="2000" u="none" cap="none" strike="noStrike">
                  <a:solidFill>
                    <a:srgbClr val="002060"/>
                  </a:solidFill>
                  <a:latin typeface="Arial"/>
                  <a:ea typeface="Arial"/>
                  <a:cs typeface="Arial"/>
                  <a:sym typeface="Arial"/>
                </a:rPr>
                <a:t>Durée : 5 min</a:t>
              </a:r>
              <a:endParaRPr b="0" i="0" sz="1400" u="none" cap="none" strike="noStrike">
                <a:solidFill>
                  <a:srgbClr val="000000"/>
                </a:solidFill>
                <a:latin typeface="Arial"/>
                <a:ea typeface="Arial"/>
                <a:cs typeface="Arial"/>
                <a:sym typeface="Arial"/>
              </a:endParaRPr>
            </a:p>
          </p:txBody>
        </p:sp>
      </p:grpSp>
      <p:grpSp>
        <p:nvGrpSpPr>
          <p:cNvPr id="613" name="Google Shape;613;p46"/>
          <p:cNvGrpSpPr/>
          <p:nvPr/>
        </p:nvGrpSpPr>
        <p:grpSpPr>
          <a:xfrm>
            <a:off x="2127457" y="5031288"/>
            <a:ext cx="1013335" cy="1052012"/>
            <a:chOff x="9555224" y="5116370"/>
            <a:chExt cx="1161098" cy="1171184"/>
          </a:xfrm>
        </p:grpSpPr>
        <p:pic>
          <p:nvPicPr>
            <p:cNvPr descr="Shape&#10;&#10;Description automatically generated with low confidence" id="614" name="Google Shape;614;p46"/>
            <p:cNvPicPr preferRelativeResize="0"/>
            <p:nvPr/>
          </p:nvPicPr>
          <p:blipFill rotWithShape="1">
            <a:blip r:embed="rId5">
              <a:alphaModFix/>
            </a:blip>
            <a:srcRect b="0" l="0" r="0" t="0"/>
            <a:stretch/>
          </p:blipFill>
          <p:spPr>
            <a:xfrm>
              <a:off x="9623552" y="5313519"/>
              <a:ext cx="1004243" cy="847983"/>
            </a:xfrm>
            <a:prstGeom prst="rect">
              <a:avLst/>
            </a:prstGeom>
            <a:noFill/>
            <a:ln>
              <a:noFill/>
            </a:ln>
          </p:spPr>
        </p:pic>
        <p:sp>
          <p:nvSpPr>
            <p:cNvPr id="615" name="Google Shape;615;p46"/>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616" name="Google Shape;616;p46"/>
          <p:cNvPicPr preferRelativeResize="0"/>
          <p:nvPr/>
        </p:nvPicPr>
        <p:blipFill rotWithShape="1">
          <a:blip r:embed="rId6">
            <a:alphaModFix/>
          </a:blip>
          <a:srcRect b="0" l="0" r="0" t="0"/>
          <a:stretch/>
        </p:blipFill>
        <p:spPr>
          <a:xfrm>
            <a:off x="713322" y="4768675"/>
            <a:ext cx="844408" cy="7782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0"/>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t>Objectifs pédagogiques</a:t>
            </a:r>
            <a:endParaRPr/>
          </a:p>
        </p:txBody>
      </p:sp>
      <p:sp>
        <p:nvSpPr>
          <p:cNvPr id="148" name="Google Shape;148;p20"/>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149" name="Google Shape;149;p20"/>
          <p:cNvSpPr txBox="1"/>
          <p:nvPr>
            <p:ph idx="1" type="body"/>
          </p:nvPr>
        </p:nvSpPr>
        <p:spPr>
          <a:xfrm>
            <a:off x="838200" y="1384300"/>
            <a:ext cx="9347736" cy="497346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b="1" lang="fr"/>
              <a:t>À l’issue de la séance, les participants seront capables de :</a:t>
            </a:r>
            <a:endParaRPr sz="1800"/>
          </a:p>
          <a:p>
            <a:pPr indent="-342900" lvl="0" marL="342900" rtl="0" algn="l">
              <a:lnSpc>
                <a:spcPct val="90000"/>
              </a:lnSpc>
              <a:spcBef>
                <a:spcPts val="1000"/>
              </a:spcBef>
              <a:spcAft>
                <a:spcPts val="0"/>
              </a:spcAft>
              <a:buClr>
                <a:schemeClr val="dk1"/>
              </a:buClr>
              <a:buSzPts val="2400"/>
              <a:buFont typeface="Arial"/>
              <a:buChar char="•"/>
            </a:pPr>
            <a:r>
              <a:rPr lang="fr"/>
              <a:t>Comprendre comment les services WASH vont de pair avec les </a:t>
            </a:r>
            <a:r>
              <a:rPr b="1" lang="fr"/>
              <a:t>cinq règles d’or</a:t>
            </a:r>
            <a:r>
              <a:rPr lang="fr"/>
              <a:t> de l’hygiène des mains</a:t>
            </a:r>
            <a:endParaRPr sz="1800"/>
          </a:p>
          <a:p>
            <a:pPr indent="-342900" lvl="0" marL="342900" rtl="0" algn="l">
              <a:lnSpc>
                <a:spcPct val="90000"/>
              </a:lnSpc>
              <a:spcBef>
                <a:spcPts val="1000"/>
              </a:spcBef>
              <a:spcAft>
                <a:spcPts val="0"/>
              </a:spcAft>
              <a:buClr>
                <a:schemeClr val="dk1"/>
              </a:buClr>
              <a:buSzPts val="2400"/>
              <a:buFont typeface="Arial"/>
              <a:buChar char="•"/>
            </a:pPr>
            <a:r>
              <a:rPr lang="fr"/>
              <a:t>Comprendre et expliquer pourquoi il est important d’utiliser une </a:t>
            </a:r>
            <a:r>
              <a:rPr b="1" lang="fr"/>
              <a:t>stratégie d’amélioration multimodale</a:t>
            </a:r>
            <a:r>
              <a:rPr lang="fr"/>
              <a:t> et comment y intégrer les services WASH</a:t>
            </a:r>
            <a:endParaRPr sz="1800"/>
          </a:p>
          <a:p>
            <a:pPr indent="-342900" lvl="0" marL="342900" rtl="0" algn="l">
              <a:lnSpc>
                <a:spcPct val="90000"/>
              </a:lnSpc>
              <a:spcBef>
                <a:spcPts val="1000"/>
              </a:spcBef>
              <a:spcAft>
                <a:spcPts val="0"/>
              </a:spcAft>
              <a:buClr>
                <a:schemeClr val="dk1"/>
              </a:buClr>
              <a:buSzPts val="2400"/>
              <a:buFont typeface="Arial"/>
              <a:buChar char="•"/>
            </a:pPr>
            <a:r>
              <a:rPr lang="fr"/>
              <a:t>Décrire pourquoi il est important de former et de rappeler aux agents de santé et au personnel d’encadrement à </a:t>
            </a:r>
            <a:r>
              <a:rPr b="1" lang="fr"/>
              <a:t>quels moments</a:t>
            </a:r>
            <a:r>
              <a:rPr lang="fr"/>
              <a:t> se laver les mains, de même que les </a:t>
            </a:r>
            <a:r>
              <a:rPr b="1" lang="fr"/>
              <a:t>bonnes techniques</a:t>
            </a:r>
            <a:r>
              <a:rPr lang="fr"/>
              <a:t> à utiliser </a:t>
            </a:r>
            <a:endParaRPr sz="1800"/>
          </a:p>
          <a:p>
            <a:pPr indent="-342900" lvl="0" marL="342900" rtl="0" algn="l">
              <a:lnSpc>
                <a:spcPct val="90000"/>
              </a:lnSpc>
              <a:spcBef>
                <a:spcPts val="1000"/>
              </a:spcBef>
              <a:spcAft>
                <a:spcPts val="0"/>
              </a:spcAft>
              <a:buClr>
                <a:schemeClr val="dk1"/>
              </a:buClr>
              <a:buSzPts val="2400"/>
              <a:buFont typeface="Arial"/>
              <a:buChar char="•"/>
            </a:pPr>
            <a:r>
              <a:rPr lang="fr"/>
              <a:t>Souligner </a:t>
            </a:r>
            <a:r>
              <a:rPr b="1" lang="fr"/>
              <a:t>l’utilité des indicateurs WASH FIT dans le cadre de la prévention et de la lutte contre les infections et de l’hygiène des mains</a:t>
            </a:r>
            <a:r>
              <a:rPr lang="fr"/>
              <a:t> pour prévenir la propagation des infections associées aux soins de santé et la résistance aux antimicrobiens (notamment les infrastructures/ressources nécessaires à une meilleure hygiène des mains) </a:t>
            </a:r>
            <a:endParaRPr/>
          </a:p>
          <a:p>
            <a:pPr indent="0" lvl="0" marL="0" rtl="0" algn="l">
              <a:lnSpc>
                <a:spcPct val="90000"/>
              </a:lnSpc>
              <a:spcBef>
                <a:spcPts val="1000"/>
              </a:spcBef>
              <a:spcAft>
                <a:spcPts val="0"/>
              </a:spcAft>
              <a:buClr>
                <a:schemeClr val="dk1"/>
              </a:buClr>
              <a:buSzPts val="2400"/>
              <a:buFont typeface="Arial"/>
              <a:buNone/>
            </a:pPr>
            <a:r>
              <a:t/>
            </a:r>
            <a:endParaRPr/>
          </a:p>
          <a:p>
            <a:pPr indent="-190500" lvl="0" marL="342900" rtl="0" algn="l">
              <a:lnSpc>
                <a:spcPct val="90000"/>
              </a:lnSpc>
              <a:spcBef>
                <a:spcPts val="1000"/>
              </a:spcBef>
              <a:spcAft>
                <a:spcPts val="0"/>
              </a:spcAft>
              <a:buClr>
                <a:schemeClr val="dk1"/>
              </a:buClr>
              <a:buSzPts val="2400"/>
              <a:buFont typeface="Arial"/>
              <a:buNone/>
            </a:pPr>
            <a:r>
              <a:t/>
            </a:r>
            <a:endParaRPr/>
          </a:p>
          <a:p>
            <a:pPr indent="0" lvl="0" marL="0" rtl="0" algn="l">
              <a:lnSpc>
                <a:spcPct val="90000"/>
              </a:lnSpc>
              <a:spcBef>
                <a:spcPts val="1000"/>
              </a:spcBef>
              <a:spcAft>
                <a:spcPts val="0"/>
              </a:spcAft>
              <a:buClr>
                <a:schemeClr val="dk1"/>
              </a:buClr>
              <a:buSzPts val="2400"/>
              <a:buFont typeface="Arial"/>
              <a:buNone/>
            </a:pPr>
            <a:r>
              <a:t/>
            </a:r>
            <a:endParaRPr/>
          </a:p>
        </p:txBody>
      </p:sp>
      <p:sp>
        <p:nvSpPr>
          <p:cNvPr id="150" name="Google Shape;150;p20"/>
          <p:cNvSpPr txBox="1"/>
          <p:nvPr/>
        </p:nvSpPr>
        <p:spPr>
          <a:xfrm rot="-5400000">
            <a:off x="9453185" y="4120780"/>
            <a:ext cx="5012775" cy="46166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fr" sz="2400" u="none" cap="none" strike="noStrike">
                <a:solidFill>
                  <a:schemeClr val="lt1"/>
                </a:solidFill>
                <a:latin typeface="Arial"/>
                <a:ea typeface="Arial"/>
                <a:cs typeface="Arial"/>
                <a:sym typeface="Arial"/>
              </a:rPr>
              <a:t>Symboles à connaître </a:t>
            </a:r>
            <a:endParaRPr b="0" i="0" sz="1400" u="none" cap="none" strike="noStrike">
              <a:solidFill>
                <a:srgbClr val="000000"/>
              </a:solidFill>
              <a:latin typeface="Arial"/>
              <a:ea typeface="Arial"/>
              <a:cs typeface="Arial"/>
              <a:sym typeface="Arial"/>
            </a:endParaRPr>
          </a:p>
        </p:txBody>
      </p:sp>
      <p:grpSp>
        <p:nvGrpSpPr>
          <p:cNvPr id="151" name="Google Shape;151;p20"/>
          <p:cNvGrpSpPr/>
          <p:nvPr/>
        </p:nvGrpSpPr>
        <p:grpSpPr>
          <a:xfrm>
            <a:off x="10187530" y="2138904"/>
            <a:ext cx="1414782" cy="1411301"/>
            <a:chOff x="10187530" y="2138904"/>
            <a:chExt cx="1414782" cy="1411301"/>
          </a:xfrm>
        </p:grpSpPr>
        <p:sp>
          <p:nvSpPr>
            <p:cNvPr id="152" name="Google Shape;152;p20"/>
            <p:cNvSpPr txBox="1"/>
            <p:nvPr/>
          </p:nvSpPr>
          <p:spPr>
            <a:xfrm>
              <a:off x="10187530" y="2903874"/>
              <a:ext cx="141478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 sz="1800" u="none" cap="none" strike="noStrike">
                  <a:solidFill>
                    <a:schemeClr val="lt2"/>
                  </a:solidFill>
                  <a:latin typeface="Arial"/>
                  <a:ea typeface="Arial"/>
                  <a:cs typeface="Arial"/>
                  <a:sym typeface="Arial"/>
                </a:rPr>
                <a:t>Travail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fr" sz="1800" u="none" cap="none" strike="noStrike">
                  <a:solidFill>
                    <a:schemeClr val="lt2"/>
                  </a:solidFill>
                  <a:latin typeface="Arial"/>
                  <a:ea typeface="Arial"/>
                  <a:cs typeface="Arial"/>
                  <a:sym typeface="Arial"/>
                </a:rPr>
                <a:t>de groupe </a:t>
              </a:r>
              <a:endParaRPr b="0" i="0" sz="1400" u="none" cap="none" strike="noStrike">
                <a:solidFill>
                  <a:srgbClr val="000000"/>
                </a:solidFill>
                <a:latin typeface="Arial"/>
                <a:ea typeface="Arial"/>
                <a:cs typeface="Arial"/>
                <a:sym typeface="Arial"/>
              </a:endParaRPr>
            </a:p>
          </p:txBody>
        </p:sp>
        <p:grpSp>
          <p:nvGrpSpPr>
            <p:cNvPr id="153" name="Google Shape;153;p20"/>
            <p:cNvGrpSpPr/>
            <p:nvPr/>
          </p:nvGrpSpPr>
          <p:grpSpPr>
            <a:xfrm>
              <a:off x="10523353" y="2138904"/>
              <a:ext cx="743136" cy="734102"/>
              <a:chOff x="9555224" y="5116370"/>
              <a:chExt cx="1161098" cy="1171184"/>
            </a:xfrm>
          </p:grpSpPr>
          <p:pic>
            <p:nvPicPr>
              <p:cNvPr descr="Shape&#10;&#10;Description automatically generated with low confidence" id="154" name="Google Shape;154;p20"/>
              <p:cNvPicPr preferRelativeResize="0"/>
              <p:nvPr/>
            </p:nvPicPr>
            <p:blipFill rotWithShape="1">
              <a:blip r:embed="rId3">
                <a:alphaModFix/>
              </a:blip>
              <a:srcRect b="0" l="0" r="0" t="0"/>
              <a:stretch/>
            </p:blipFill>
            <p:spPr>
              <a:xfrm>
                <a:off x="9623552" y="5313519"/>
                <a:ext cx="1004243" cy="847983"/>
              </a:xfrm>
              <a:prstGeom prst="rect">
                <a:avLst/>
              </a:prstGeom>
              <a:noFill/>
              <a:ln>
                <a:noFill/>
              </a:ln>
            </p:spPr>
          </p:pic>
          <p:sp>
            <p:nvSpPr>
              <p:cNvPr id="155" name="Google Shape;155;p20"/>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pic>
        <p:nvPicPr>
          <p:cNvPr id="156" name="Google Shape;156;p20"/>
          <p:cNvPicPr preferRelativeResize="0"/>
          <p:nvPr/>
        </p:nvPicPr>
        <p:blipFill rotWithShape="1">
          <a:blip r:embed="rId4">
            <a:alphaModFix/>
          </a:blip>
          <a:srcRect b="0" l="0" r="0" t="0"/>
          <a:stretch/>
        </p:blipFill>
        <p:spPr>
          <a:xfrm>
            <a:off x="10465088" y="4028379"/>
            <a:ext cx="1092696" cy="952952"/>
          </a:xfrm>
          <a:prstGeom prst="rect">
            <a:avLst/>
          </a:prstGeom>
          <a:noFill/>
          <a:ln>
            <a:noFill/>
          </a:ln>
        </p:spPr>
      </p:pic>
      <p:sp>
        <p:nvSpPr>
          <p:cNvPr id="157" name="Google Shape;157;p20"/>
          <p:cNvSpPr txBox="1"/>
          <p:nvPr/>
        </p:nvSpPr>
        <p:spPr>
          <a:xfrm>
            <a:off x="10222130" y="4870131"/>
            <a:ext cx="141478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 sz="1800" u="none" cap="none" strike="noStrike">
                <a:solidFill>
                  <a:schemeClr val="lt2"/>
                </a:solidFill>
                <a:latin typeface="Arial"/>
                <a:ea typeface="Arial"/>
                <a:cs typeface="Arial"/>
                <a:sym typeface="Arial"/>
              </a:rPr>
              <a:t>Discussion en groupe entier</a:t>
            </a:r>
            <a:endParaRPr b="0" i="0" sz="1400" u="none" cap="none" strike="noStrike">
              <a:solidFill>
                <a:srgbClr val="000000"/>
              </a:solidFill>
              <a:latin typeface="Arial"/>
              <a:ea typeface="Arial"/>
              <a:cs typeface="Arial"/>
              <a:sym typeface="Arial"/>
            </a:endParaRPr>
          </a:p>
        </p:txBody>
      </p:sp>
      <p:pic>
        <p:nvPicPr>
          <p:cNvPr id="158" name="Google Shape;158;p20"/>
          <p:cNvPicPr preferRelativeResize="0"/>
          <p:nvPr/>
        </p:nvPicPr>
        <p:blipFill rotWithShape="1">
          <a:blip r:embed="rId5">
            <a:alphaModFix/>
          </a:blip>
          <a:srcRect b="0" l="0" r="0" t="0"/>
          <a:stretch/>
        </p:blipFill>
        <p:spPr>
          <a:xfrm>
            <a:off x="140245" y="113715"/>
            <a:ext cx="732997" cy="1171184"/>
          </a:xfrm>
          <a:prstGeom prst="rect">
            <a:avLst/>
          </a:prstGeom>
          <a:noFill/>
          <a:ln>
            <a:noFill/>
          </a:ln>
        </p:spPr>
      </p:pic>
      <p:pic>
        <p:nvPicPr>
          <p:cNvPr id="159" name="Google Shape;159;p20"/>
          <p:cNvPicPr preferRelativeResize="0"/>
          <p:nvPr/>
        </p:nvPicPr>
        <p:blipFill rotWithShape="1">
          <a:blip r:embed="rId5">
            <a:alphaModFix/>
          </a:blip>
          <a:srcRect b="0" l="0" r="0" t="0"/>
          <a:stretch/>
        </p:blipFill>
        <p:spPr>
          <a:xfrm>
            <a:off x="11081585" y="126415"/>
            <a:ext cx="732997" cy="117118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47"/>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623" name="Google Shape;623;p47"/>
          <p:cNvSpPr txBox="1"/>
          <p:nvPr/>
        </p:nvSpPr>
        <p:spPr>
          <a:xfrm>
            <a:off x="859745" y="424984"/>
            <a:ext cx="10834788" cy="1461495"/>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00B0F0"/>
              </a:buClr>
              <a:buSzPts val="3100"/>
              <a:buFont typeface="Arial"/>
              <a:buNone/>
            </a:pPr>
            <a:r>
              <a:rPr b="1" i="0" lang="fr" sz="3100" u="none" cap="none" strike="noStrike">
                <a:solidFill>
                  <a:srgbClr val="00B0F0"/>
                </a:solidFill>
                <a:latin typeface="Arial"/>
                <a:ea typeface="Arial"/>
                <a:cs typeface="Arial"/>
                <a:sym typeface="Arial"/>
              </a:rPr>
              <a:t>Hygiène des mains et WASH – Points à retenir</a:t>
            </a:r>
            <a:endParaRPr b="0" i="0" sz="1400" u="none" cap="none" strike="noStrike">
              <a:solidFill>
                <a:srgbClr val="000000"/>
              </a:solidFill>
              <a:latin typeface="Arial"/>
              <a:ea typeface="Arial"/>
              <a:cs typeface="Arial"/>
              <a:sym typeface="Arial"/>
            </a:endParaRPr>
          </a:p>
        </p:txBody>
      </p:sp>
      <p:sp>
        <p:nvSpPr>
          <p:cNvPr id="624" name="Google Shape;624;p47"/>
          <p:cNvSpPr txBox="1"/>
          <p:nvPr/>
        </p:nvSpPr>
        <p:spPr>
          <a:xfrm>
            <a:off x="528896" y="1030224"/>
            <a:ext cx="7497458" cy="4797552"/>
          </a:xfrm>
          <a:prstGeom prst="rect">
            <a:avLst/>
          </a:prstGeom>
          <a:noFill/>
          <a:ln>
            <a:noFill/>
          </a:ln>
        </p:spPr>
        <p:txBody>
          <a:bodyPr anchorCtr="0" anchor="t" bIns="45700" lIns="91425" spcFirstLastPara="1" rIns="91425" wrap="square" tIns="45700">
            <a:noAutofit/>
          </a:bodyPr>
          <a:lstStyle/>
          <a:p>
            <a:pPr indent="-567071" lvl="0" marL="567071" marR="0" rtl="0" algn="l">
              <a:lnSpc>
                <a:spcPct val="100000"/>
              </a:lnSpc>
              <a:spcBef>
                <a:spcPts val="0"/>
              </a:spcBef>
              <a:spcAft>
                <a:spcPts val="0"/>
              </a:spcAft>
              <a:buClr>
                <a:schemeClr val="dk1"/>
              </a:buClr>
              <a:buSzPts val="2300"/>
              <a:buFont typeface="Calibri"/>
              <a:buAutoNum type="arabicPeriod"/>
            </a:pPr>
            <a:r>
              <a:rPr b="0" i="0" lang="fr" sz="2000" u="none" cap="none" strike="noStrike">
                <a:solidFill>
                  <a:schemeClr val="dk1"/>
                </a:solidFill>
                <a:latin typeface="Arial"/>
                <a:ea typeface="Arial"/>
                <a:cs typeface="Arial"/>
                <a:sym typeface="Arial"/>
              </a:rPr>
              <a:t>Se laver les mains efficacement et au bon moment est indispensable pour garantir des soins de santé de qualité pour tous.</a:t>
            </a:r>
            <a:endParaRPr b="0" i="0" sz="1200" u="none" cap="none" strike="noStrike">
              <a:solidFill>
                <a:srgbClr val="000000"/>
              </a:solidFill>
              <a:latin typeface="Arial"/>
              <a:ea typeface="Arial"/>
              <a:cs typeface="Arial"/>
              <a:sym typeface="Arial"/>
            </a:endParaRPr>
          </a:p>
          <a:p>
            <a:pPr indent="-567071" lvl="0" marL="567071" marR="0" rtl="0" algn="l">
              <a:lnSpc>
                <a:spcPct val="100000"/>
              </a:lnSpc>
              <a:spcBef>
                <a:spcPts val="1000"/>
              </a:spcBef>
              <a:spcAft>
                <a:spcPts val="0"/>
              </a:spcAft>
              <a:buClr>
                <a:schemeClr val="dk1"/>
              </a:buClr>
              <a:buSzPts val="2300"/>
              <a:buFont typeface="Calibri"/>
              <a:buAutoNum type="arabicPeriod"/>
            </a:pPr>
            <a:r>
              <a:rPr b="0" i="0" lang="fr" sz="2000" u="none" cap="none" strike="noStrike">
                <a:solidFill>
                  <a:schemeClr val="dk1"/>
                </a:solidFill>
                <a:latin typeface="Arial"/>
                <a:ea typeface="Arial"/>
                <a:cs typeface="Arial"/>
                <a:sym typeface="Arial"/>
              </a:rPr>
              <a:t>Un environnement favorable (des services WASH) encourage les bonnes pratiques d’hygiène des mains qui respectent les cinq indications de l’OMS.</a:t>
            </a:r>
            <a:endParaRPr b="0" i="0" sz="1200" u="none" cap="none" strike="noStrike">
              <a:solidFill>
                <a:srgbClr val="000000"/>
              </a:solidFill>
              <a:latin typeface="Arial"/>
              <a:ea typeface="Arial"/>
              <a:cs typeface="Arial"/>
              <a:sym typeface="Arial"/>
            </a:endParaRPr>
          </a:p>
          <a:p>
            <a:pPr indent="-567071" lvl="0" marL="567071" marR="0" rtl="0" algn="l">
              <a:lnSpc>
                <a:spcPct val="100000"/>
              </a:lnSpc>
              <a:spcBef>
                <a:spcPts val="1000"/>
              </a:spcBef>
              <a:spcAft>
                <a:spcPts val="0"/>
              </a:spcAft>
              <a:buClr>
                <a:schemeClr val="dk1"/>
              </a:buClr>
              <a:buSzPts val="2300"/>
              <a:buFont typeface="Calibri"/>
              <a:buAutoNum type="arabicPeriod"/>
            </a:pPr>
            <a:r>
              <a:rPr b="0" i="0" lang="fr" sz="2000" u="none" cap="none" strike="noStrike">
                <a:solidFill>
                  <a:schemeClr val="dk1"/>
                </a:solidFill>
                <a:latin typeface="Arial"/>
                <a:ea typeface="Arial"/>
                <a:cs typeface="Arial"/>
                <a:sym typeface="Arial"/>
              </a:rPr>
              <a:t>Adopter et adapter une stratégie multimodale permettra d’améliorer l’accès à l’hygiène des mains et les comportements.</a:t>
            </a:r>
            <a:endParaRPr b="0" i="0" sz="1200" u="none" cap="none" strike="noStrike">
              <a:solidFill>
                <a:srgbClr val="000000"/>
              </a:solidFill>
              <a:latin typeface="Arial"/>
              <a:ea typeface="Arial"/>
              <a:cs typeface="Arial"/>
              <a:sym typeface="Arial"/>
            </a:endParaRPr>
          </a:p>
          <a:p>
            <a:pPr indent="-567071" lvl="0" marL="567071" marR="0" rtl="0" algn="l">
              <a:lnSpc>
                <a:spcPct val="100000"/>
              </a:lnSpc>
              <a:spcBef>
                <a:spcPts val="1000"/>
              </a:spcBef>
              <a:spcAft>
                <a:spcPts val="0"/>
              </a:spcAft>
              <a:buClr>
                <a:schemeClr val="dk1"/>
              </a:buClr>
              <a:buSzPts val="2300"/>
              <a:buFont typeface="Calibri"/>
              <a:buAutoNum type="arabicPeriod"/>
            </a:pPr>
            <a:r>
              <a:rPr b="0" i="0" lang="fr" sz="2000" u="none" cap="none" strike="noStrike">
                <a:solidFill>
                  <a:schemeClr val="dk1"/>
                </a:solidFill>
                <a:latin typeface="Arial"/>
                <a:ea typeface="Arial"/>
                <a:cs typeface="Arial"/>
                <a:sym typeface="Arial"/>
              </a:rPr>
              <a:t>L’hygiène des mains peut ouvrir la voie à d’autres améliorations en matière de prévention et de lutte contre les infections, ainsi qu’à l’adoption d’autres indicateurs WASH pertinents.</a:t>
            </a:r>
            <a:endParaRPr b="0" i="0" sz="1200" u="none" cap="none" strike="noStrike">
              <a:solidFill>
                <a:srgbClr val="000000"/>
              </a:solidFill>
              <a:latin typeface="Arial"/>
              <a:ea typeface="Arial"/>
              <a:cs typeface="Arial"/>
              <a:sym typeface="Arial"/>
            </a:endParaRPr>
          </a:p>
          <a:p>
            <a:pPr indent="-567071" lvl="0" marL="567071" marR="0" rtl="0" algn="l">
              <a:lnSpc>
                <a:spcPct val="100000"/>
              </a:lnSpc>
              <a:spcBef>
                <a:spcPts val="1000"/>
              </a:spcBef>
              <a:spcAft>
                <a:spcPts val="0"/>
              </a:spcAft>
              <a:buClr>
                <a:schemeClr val="dk1"/>
              </a:buClr>
              <a:buSzPts val="2300"/>
              <a:buFont typeface="Calibri"/>
              <a:buAutoNum type="arabicPeriod"/>
            </a:pPr>
            <a:r>
              <a:rPr b="0" i="0" lang="fr" sz="2000" u="none" cap="none" strike="noStrike">
                <a:solidFill>
                  <a:schemeClr val="dk1"/>
                </a:solidFill>
                <a:latin typeface="Arial"/>
                <a:ea typeface="Arial"/>
                <a:cs typeface="Arial"/>
                <a:sym typeface="Arial"/>
              </a:rPr>
              <a:t>L’hygiène des mains est un indicateur clé de performance de la réduction de la résistance aux antimicrobiens, des épidémies et des infections associées aux soins de santé.</a:t>
            </a:r>
            <a:endParaRPr b="0" i="0" sz="1200" u="none" cap="none" strike="noStrike">
              <a:solidFill>
                <a:srgbClr val="000000"/>
              </a:solidFill>
              <a:latin typeface="Arial"/>
              <a:ea typeface="Arial"/>
              <a:cs typeface="Arial"/>
              <a:sym typeface="Arial"/>
            </a:endParaRPr>
          </a:p>
        </p:txBody>
      </p:sp>
      <p:pic>
        <p:nvPicPr>
          <p:cNvPr id="625" name="Google Shape;625;p47"/>
          <p:cNvPicPr preferRelativeResize="0"/>
          <p:nvPr/>
        </p:nvPicPr>
        <p:blipFill rotWithShape="1">
          <a:blip r:embed="rId3">
            <a:alphaModFix/>
          </a:blip>
          <a:srcRect b="0" l="22817" r="23133" t="0"/>
          <a:stretch/>
        </p:blipFill>
        <p:spPr>
          <a:xfrm>
            <a:off x="8113593" y="1541496"/>
            <a:ext cx="3911789" cy="452341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48"/>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632" name="Google Shape;632;p48"/>
          <p:cNvSpPr txBox="1"/>
          <p:nvPr/>
        </p:nvSpPr>
        <p:spPr>
          <a:xfrm>
            <a:off x="558149" y="297983"/>
            <a:ext cx="10834788" cy="1461495"/>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00B0F0"/>
              </a:buClr>
              <a:buSzPts val="3100"/>
              <a:buFont typeface="Arial"/>
              <a:buNone/>
            </a:pPr>
            <a:r>
              <a:rPr b="1" i="0" lang="fr" sz="3100" u="none" cap="none" strike="noStrike">
                <a:solidFill>
                  <a:srgbClr val="00B0F0"/>
                </a:solidFill>
                <a:latin typeface="Arial"/>
                <a:ea typeface="Arial"/>
                <a:cs typeface="Arial"/>
                <a:sym typeface="Arial"/>
              </a:rPr>
              <a:t>Lectures et ressources complémentaires</a:t>
            </a:r>
            <a:endParaRPr b="0" i="0" sz="1400" u="none" cap="none" strike="noStrike">
              <a:solidFill>
                <a:srgbClr val="000000"/>
              </a:solidFill>
              <a:latin typeface="Arial"/>
              <a:ea typeface="Arial"/>
              <a:cs typeface="Arial"/>
              <a:sym typeface="Arial"/>
            </a:endParaRPr>
          </a:p>
        </p:txBody>
      </p:sp>
      <p:sp>
        <p:nvSpPr>
          <p:cNvPr id="633" name="Google Shape;633;p48"/>
          <p:cNvSpPr txBox="1"/>
          <p:nvPr/>
        </p:nvSpPr>
        <p:spPr>
          <a:xfrm>
            <a:off x="762001" y="1028731"/>
            <a:ext cx="10770636" cy="4797552"/>
          </a:xfrm>
          <a:prstGeom prst="rect">
            <a:avLst/>
          </a:prstGeom>
          <a:noFill/>
          <a:ln>
            <a:noFill/>
          </a:ln>
        </p:spPr>
        <p:txBody>
          <a:bodyPr anchorCtr="0" anchor="t" bIns="45700" lIns="91425" spcFirstLastPara="1" rIns="91425" wrap="square" tIns="45700">
            <a:noAutofit/>
          </a:bodyPr>
          <a:lstStyle/>
          <a:p>
            <a:pPr indent="-228600" lvl="0" marL="228600" marR="0" rtl="0" algn="l">
              <a:lnSpc>
                <a:spcPct val="120000"/>
              </a:lnSpc>
              <a:spcBef>
                <a:spcPts val="0"/>
              </a:spcBef>
              <a:spcAft>
                <a:spcPts val="0"/>
              </a:spcAft>
              <a:buClr>
                <a:srgbClr val="002060"/>
              </a:buClr>
              <a:buSzPts val="1800"/>
              <a:buFont typeface="Arial"/>
              <a:buChar char="•"/>
            </a:pPr>
            <a:r>
              <a:rPr b="1" i="0" lang="fr" sz="1800" u="none" cap="none" strike="noStrike">
                <a:solidFill>
                  <a:srgbClr val="002060"/>
                </a:solidFill>
                <a:latin typeface="Arial"/>
                <a:ea typeface="Arial"/>
                <a:cs typeface="Arial"/>
                <a:sym typeface="Arial"/>
              </a:rPr>
              <a:t>Ensemble des outils et ressources de l’OMS pour la promotion de l’hygiène des mains :</a:t>
            </a:r>
            <a:endParaRPr b="0" i="0" sz="1400" u="none" cap="none" strike="noStrike">
              <a:solidFill>
                <a:srgbClr val="000000"/>
              </a:solidFill>
              <a:latin typeface="Arial"/>
              <a:ea typeface="Arial"/>
              <a:cs typeface="Arial"/>
              <a:sym typeface="Arial"/>
            </a:endParaRPr>
          </a:p>
          <a:p>
            <a:pPr indent="-228600" lvl="1" marL="685800" marR="0" rtl="0" algn="l">
              <a:lnSpc>
                <a:spcPct val="120000"/>
              </a:lnSpc>
              <a:spcBef>
                <a:spcPts val="0"/>
              </a:spcBef>
              <a:spcAft>
                <a:spcPts val="0"/>
              </a:spcAft>
              <a:buClr>
                <a:srgbClr val="002060"/>
              </a:buClr>
              <a:buSzPts val="1800"/>
              <a:buFont typeface="Arial"/>
              <a:buChar char="•"/>
            </a:pPr>
            <a:r>
              <a:rPr b="1" i="0" lang="fr" sz="1800" u="none" cap="none" strike="noStrike">
                <a:solidFill>
                  <a:srgbClr val="002060"/>
                </a:solidFill>
                <a:latin typeface="Arial"/>
                <a:ea typeface="Arial"/>
                <a:cs typeface="Arial"/>
                <a:sym typeface="Arial"/>
              </a:rPr>
              <a:t>Outils de mise en œuvre : </a:t>
            </a:r>
            <a:r>
              <a:rPr b="0" i="0" lang="fr" sz="1800" u="sng" cap="none" strike="noStrike">
                <a:solidFill>
                  <a:schemeClr val="hlink"/>
                </a:solidFill>
                <a:latin typeface="Arial"/>
                <a:ea typeface="Arial"/>
                <a:cs typeface="Arial"/>
                <a:sym typeface="Arial"/>
                <a:hlinkClick r:id="rId3"/>
              </a:rPr>
              <a:t>https://www.who.int/teams/integrated-health-services/infection-prevention-control/hand-hygiene/tools-and-resources</a:t>
            </a:r>
            <a:r>
              <a:rPr b="0" i="0" lang="fr" sz="1800" u="none" cap="none" strike="noStrike">
                <a:solidFill>
                  <a:srgbClr val="00206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28600" lvl="1" marL="685800" marR="0" rtl="0" algn="l">
              <a:lnSpc>
                <a:spcPct val="120000"/>
              </a:lnSpc>
              <a:spcBef>
                <a:spcPts val="0"/>
              </a:spcBef>
              <a:spcAft>
                <a:spcPts val="0"/>
              </a:spcAft>
              <a:buClr>
                <a:srgbClr val="002060"/>
              </a:buClr>
              <a:buSzPts val="1800"/>
              <a:buFont typeface="Arial"/>
              <a:buChar char="•"/>
            </a:pPr>
            <a:r>
              <a:rPr b="1" i="0" lang="fr" sz="1800" u="none" cap="none" strike="noStrike">
                <a:solidFill>
                  <a:srgbClr val="002060"/>
                </a:solidFill>
                <a:latin typeface="Arial"/>
                <a:ea typeface="Arial"/>
                <a:cs typeface="Arial"/>
                <a:sym typeface="Arial"/>
              </a:rPr>
              <a:t>Outils de formation : </a:t>
            </a:r>
            <a:r>
              <a:rPr b="0" i="0" lang="fr" sz="1800" u="sng" cap="none" strike="noStrike">
                <a:solidFill>
                  <a:schemeClr val="hlink"/>
                </a:solidFill>
                <a:latin typeface="Arial"/>
                <a:ea typeface="Arial"/>
                <a:cs typeface="Arial"/>
                <a:sym typeface="Arial"/>
                <a:hlinkClick r:id="rId4"/>
              </a:rPr>
              <a:t>https://www.who.int/teams/integrated-health-services/infection-prevention-control/hand-hygiene/training-tools</a:t>
            </a:r>
            <a:r>
              <a:rPr b="0" i="0" lang="fr" sz="1800" u="none" cap="none" strike="noStrike">
                <a:solidFill>
                  <a:srgbClr val="00206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28600" lvl="1" marL="685800" marR="0" rtl="0" algn="l">
              <a:lnSpc>
                <a:spcPct val="120000"/>
              </a:lnSpc>
              <a:spcBef>
                <a:spcPts val="0"/>
              </a:spcBef>
              <a:spcAft>
                <a:spcPts val="0"/>
              </a:spcAft>
              <a:buClr>
                <a:srgbClr val="002060"/>
              </a:buClr>
              <a:buSzPts val="1800"/>
              <a:buFont typeface="Arial"/>
              <a:buChar char="•"/>
            </a:pPr>
            <a:r>
              <a:rPr b="1" i="0" lang="fr" sz="1800" u="none" cap="none" strike="noStrike">
                <a:solidFill>
                  <a:srgbClr val="002060"/>
                </a:solidFill>
                <a:latin typeface="Arial"/>
                <a:ea typeface="Arial"/>
                <a:cs typeface="Arial"/>
                <a:sym typeface="Arial"/>
              </a:rPr>
              <a:t>Outils de suivi : </a:t>
            </a:r>
            <a:r>
              <a:rPr b="0" i="0" lang="fr" sz="1800" u="sng" cap="none" strike="noStrike">
                <a:solidFill>
                  <a:schemeClr val="hlink"/>
                </a:solidFill>
                <a:latin typeface="Arial"/>
                <a:ea typeface="Arial"/>
                <a:cs typeface="Arial"/>
                <a:sym typeface="Arial"/>
                <a:hlinkClick r:id="rId5"/>
              </a:rPr>
              <a:t>https://www.who.int/teams/integrated-health-services/infection-prevention-control/hand-hygiene/monitoring-tools</a:t>
            </a:r>
            <a:r>
              <a:rPr b="0" i="0" lang="fr" sz="1800" u="none" cap="none" strike="noStrike">
                <a:solidFill>
                  <a:srgbClr val="00206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28600" lvl="1" marL="685800" marR="0" rtl="0" algn="l">
              <a:lnSpc>
                <a:spcPct val="120000"/>
              </a:lnSpc>
              <a:spcBef>
                <a:spcPts val="0"/>
              </a:spcBef>
              <a:spcAft>
                <a:spcPts val="0"/>
              </a:spcAft>
              <a:buClr>
                <a:srgbClr val="002060"/>
              </a:buClr>
              <a:buSzPts val="1800"/>
              <a:buFont typeface="Arial"/>
              <a:buChar char="•"/>
            </a:pPr>
            <a:r>
              <a:rPr b="1" i="1" lang="fr" sz="1800" u="none" cap="none" strike="noStrike">
                <a:solidFill>
                  <a:srgbClr val="002060"/>
                </a:solidFill>
                <a:latin typeface="Arial"/>
                <a:ea typeface="Arial"/>
                <a:cs typeface="Arial"/>
                <a:sym typeface="Arial"/>
              </a:rPr>
              <a:t>Resource considerations for investing in hand hygiene improvement in health care facilities</a:t>
            </a:r>
            <a:r>
              <a:rPr b="1" i="0" lang="fr" sz="1800" u="none" cap="none" strike="noStrike">
                <a:solidFill>
                  <a:srgbClr val="002060"/>
                </a:solidFill>
                <a:latin typeface="Arial"/>
                <a:ea typeface="Arial"/>
                <a:cs typeface="Arial"/>
                <a:sym typeface="Arial"/>
              </a:rPr>
              <a:t> : </a:t>
            </a:r>
            <a:r>
              <a:rPr b="0" i="0" lang="fr" sz="1800" u="sng" cap="none" strike="noStrike">
                <a:solidFill>
                  <a:schemeClr val="hlink"/>
                </a:solidFill>
                <a:latin typeface="Arial"/>
                <a:ea typeface="Arial"/>
                <a:cs typeface="Arial"/>
                <a:sym typeface="Arial"/>
                <a:hlinkClick r:id="rId6"/>
              </a:rPr>
              <a:t>https://www.who.int/publications/i/item/9789240025882</a:t>
            </a:r>
            <a:endParaRPr b="0" i="0" sz="1800" u="none" cap="none" strike="noStrike">
              <a:solidFill>
                <a:srgbClr val="002060"/>
              </a:solidFill>
              <a:latin typeface="Arial"/>
              <a:ea typeface="Arial"/>
              <a:cs typeface="Arial"/>
              <a:sym typeface="Arial"/>
            </a:endParaRPr>
          </a:p>
          <a:p>
            <a:pPr indent="-228600" lvl="0" marL="228600" marR="0" rtl="0" algn="l">
              <a:lnSpc>
                <a:spcPct val="120000"/>
              </a:lnSpc>
              <a:spcBef>
                <a:spcPts val="0"/>
              </a:spcBef>
              <a:spcAft>
                <a:spcPts val="0"/>
              </a:spcAft>
              <a:buClr>
                <a:srgbClr val="002060"/>
              </a:buClr>
              <a:buSzPts val="1800"/>
              <a:buFont typeface="Arial"/>
              <a:buChar char="•"/>
            </a:pPr>
            <a:r>
              <a:rPr b="1" i="0" lang="fr" sz="1800" u="none" cap="none" strike="noStrike">
                <a:solidFill>
                  <a:srgbClr val="002060"/>
                </a:solidFill>
                <a:latin typeface="Arial"/>
                <a:ea typeface="Arial"/>
                <a:cs typeface="Arial"/>
                <a:sym typeface="Arial"/>
              </a:rPr>
              <a:t>Article vidéo du </a:t>
            </a:r>
            <a:r>
              <a:rPr b="1" i="1" lang="fr" sz="1800" u="none" cap="none" strike="noStrike">
                <a:solidFill>
                  <a:srgbClr val="002060"/>
                </a:solidFill>
                <a:latin typeface="Arial"/>
                <a:ea typeface="Arial"/>
                <a:cs typeface="Arial"/>
                <a:sym typeface="Arial"/>
              </a:rPr>
              <a:t>New England Journal of Medicine</a:t>
            </a:r>
            <a:r>
              <a:rPr b="1" i="0" lang="fr" sz="1800" u="none" cap="none" strike="noStrike">
                <a:solidFill>
                  <a:srgbClr val="002060"/>
                </a:solidFill>
                <a:latin typeface="Arial"/>
                <a:ea typeface="Arial"/>
                <a:cs typeface="Arial"/>
                <a:sym typeface="Arial"/>
              </a:rPr>
              <a:t> sur l’hygiène des mains :</a:t>
            </a:r>
            <a:endParaRPr b="0" i="0" sz="1400" u="none" cap="none" strike="noStrike">
              <a:solidFill>
                <a:srgbClr val="000000"/>
              </a:solidFill>
              <a:latin typeface="Arial"/>
              <a:ea typeface="Arial"/>
              <a:cs typeface="Arial"/>
              <a:sym typeface="Arial"/>
            </a:endParaRPr>
          </a:p>
          <a:p>
            <a:pPr indent="-228600" lvl="1" marL="685800" marR="0" rtl="0" algn="l">
              <a:lnSpc>
                <a:spcPct val="120000"/>
              </a:lnSpc>
              <a:spcBef>
                <a:spcPts val="0"/>
              </a:spcBef>
              <a:spcAft>
                <a:spcPts val="0"/>
              </a:spcAft>
              <a:buClr>
                <a:srgbClr val="002060"/>
              </a:buClr>
              <a:buSzPts val="1800"/>
              <a:buFont typeface="Arial"/>
              <a:buChar char="•"/>
            </a:pPr>
            <a:r>
              <a:rPr b="0" i="0" lang="fr" sz="1800" u="none" cap="none" strike="noStrike">
                <a:solidFill>
                  <a:srgbClr val="002060"/>
                </a:solidFill>
                <a:latin typeface="Arial"/>
                <a:ea typeface="Arial"/>
                <a:cs typeface="Arial"/>
                <a:sym typeface="Arial"/>
              </a:rPr>
              <a:t>Anglais : </a:t>
            </a:r>
            <a:r>
              <a:rPr b="0" i="0" lang="fr" sz="1800" u="sng" cap="none" strike="noStrike">
                <a:solidFill>
                  <a:schemeClr val="hlink"/>
                </a:solidFill>
                <a:latin typeface="Arial"/>
                <a:ea typeface="Arial"/>
                <a:cs typeface="Arial"/>
                <a:sym typeface="Arial"/>
                <a:hlinkClick r:id="rId7"/>
              </a:rPr>
              <a:t>https://www.nejm.org/doi/full/10.1056/nejmvcm0903599</a:t>
            </a:r>
            <a:r>
              <a:rPr b="0" i="0" lang="fr" sz="1800" u="none" cap="none" strike="noStrike">
                <a:solidFill>
                  <a:srgbClr val="00206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28600" lvl="1" marL="685800" marR="0" rtl="0" algn="l">
              <a:lnSpc>
                <a:spcPct val="120000"/>
              </a:lnSpc>
              <a:spcBef>
                <a:spcPts val="0"/>
              </a:spcBef>
              <a:spcAft>
                <a:spcPts val="0"/>
              </a:spcAft>
              <a:buClr>
                <a:schemeClr val="dk1"/>
              </a:buClr>
              <a:buSzPts val="1800"/>
              <a:buFont typeface="Arial"/>
              <a:buChar char="•"/>
            </a:pPr>
            <a:r>
              <a:rPr b="0" i="0" lang="fr" sz="1800" u="none" cap="none" strike="noStrike">
                <a:solidFill>
                  <a:schemeClr val="dk1"/>
                </a:solidFill>
                <a:latin typeface="Arial"/>
                <a:ea typeface="Arial"/>
                <a:cs typeface="Arial"/>
                <a:sym typeface="Arial"/>
              </a:rPr>
              <a:t>Langues officielles de l’Organisation des Nations Unies et autres langues : </a:t>
            </a:r>
            <a:r>
              <a:rPr b="0" i="0" lang="fr" sz="1800" u="sng" cap="none" strike="noStrike">
                <a:solidFill>
                  <a:schemeClr val="hlink"/>
                </a:solidFill>
                <a:latin typeface="Arial"/>
                <a:ea typeface="Arial"/>
                <a:cs typeface="Arial"/>
                <a:sym typeface="Arial"/>
                <a:hlinkClick r:id="rId8"/>
              </a:rPr>
              <a:t>https://www.who.int/campaigns/world-hand-hygiene-day</a:t>
            </a:r>
            <a:endParaRPr b="0" i="0" sz="1800" u="none" cap="none" strike="noStrike">
              <a:solidFill>
                <a:srgbClr val="FF0000"/>
              </a:solidFill>
              <a:latin typeface="Arial"/>
              <a:ea typeface="Arial"/>
              <a:cs typeface="Arial"/>
              <a:sym typeface="Arial"/>
            </a:endParaRPr>
          </a:p>
          <a:p>
            <a:pPr indent="-228600" lvl="0" marL="228600" marR="0" rtl="0" algn="l">
              <a:lnSpc>
                <a:spcPct val="120000"/>
              </a:lnSpc>
              <a:spcBef>
                <a:spcPts val="0"/>
              </a:spcBef>
              <a:spcAft>
                <a:spcPts val="0"/>
              </a:spcAft>
              <a:buClr>
                <a:srgbClr val="002060"/>
              </a:buClr>
              <a:buSzPts val="1800"/>
              <a:buFont typeface="Arial"/>
              <a:buChar char="•"/>
            </a:pPr>
            <a:r>
              <a:rPr b="1" i="1" lang="fr" sz="1800" u="none" cap="none" strike="noStrike">
                <a:solidFill>
                  <a:srgbClr val="002060"/>
                </a:solidFill>
                <a:latin typeface="Arial"/>
                <a:ea typeface="Arial"/>
                <a:cs typeface="Arial"/>
                <a:sym typeface="Arial"/>
              </a:rPr>
              <a:t>Hand Hygiene:</a:t>
            </a:r>
            <a:r>
              <a:rPr b="1" i="0" lang="fr" sz="1800" u="none" cap="none" strike="noStrike">
                <a:solidFill>
                  <a:srgbClr val="002060"/>
                </a:solidFill>
                <a:latin typeface="Arial"/>
                <a:ea typeface="Arial"/>
                <a:cs typeface="Arial"/>
                <a:sym typeface="Arial"/>
              </a:rPr>
              <a:t> </a:t>
            </a:r>
            <a:r>
              <a:rPr b="1" i="1" lang="fr" sz="1800" u="none" cap="none" strike="noStrike">
                <a:solidFill>
                  <a:srgbClr val="002060"/>
                </a:solidFill>
                <a:latin typeface="Arial"/>
                <a:ea typeface="Arial"/>
                <a:cs typeface="Arial"/>
                <a:sym typeface="Arial"/>
              </a:rPr>
              <a:t>A Handbook for Medical Professionals </a:t>
            </a:r>
            <a:r>
              <a:rPr b="1" i="0" lang="fr" sz="1800" u="none" cap="none" strike="noStrike">
                <a:solidFill>
                  <a:srgbClr val="002060"/>
                </a:solidFill>
                <a:latin typeface="Arial"/>
                <a:ea typeface="Arial"/>
                <a:cs typeface="Arial"/>
                <a:sym typeface="Arial"/>
              </a:rPr>
              <a:t>: </a:t>
            </a:r>
            <a:r>
              <a:rPr b="0" i="0" lang="fr" sz="1800" u="sng" cap="none" strike="noStrike">
                <a:solidFill>
                  <a:schemeClr val="hlink"/>
                </a:solidFill>
                <a:latin typeface="Arial"/>
                <a:ea typeface="Arial"/>
                <a:cs typeface="Arial"/>
                <a:sym typeface="Arial"/>
                <a:hlinkClick r:id="rId9"/>
              </a:rPr>
              <a:t>https://www.wiley.com/en-gb/Hand+Hygiene:+A+Handbook+for+Medical+Professionals-p-9781118846865</a:t>
            </a:r>
            <a:r>
              <a:rPr b="0" i="0" lang="fr" sz="1800" u="none" cap="none" strike="noStrike">
                <a:solidFill>
                  <a:srgbClr val="00206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28600" lvl="0" marL="228600" marR="0" rtl="0" algn="l">
              <a:lnSpc>
                <a:spcPct val="120000"/>
              </a:lnSpc>
              <a:spcBef>
                <a:spcPts val="0"/>
              </a:spcBef>
              <a:spcAft>
                <a:spcPts val="0"/>
              </a:spcAft>
              <a:buClr>
                <a:srgbClr val="002060"/>
              </a:buClr>
              <a:buSzPts val="1800"/>
              <a:buFont typeface="Arial"/>
              <a:buChar char="•"/>
            </a:pPr>
            <a:r>
              <a:rPr b="1" i="0" lang="fr" sz="1800" u="none" cap="none" strike="noStrike">
                <a:solidFill>
                  <a:srgbClr val="002060"/>
                </a:solidFill>
                <a:latin typeface="Arial"/>
                <a:ea typeface="Arial"/>
                <a:cs typeface="Arial"/>
                <a:sym typeface="Arial"/>
              </a:rPr>
              <a:t>Module sur les précautions standard en matière d’hygiène des mains, OpenWHO</a:t>
            </a:r>
            <a:r>
              <a:rPr b="0" i="0" lang="fr" sz="1800" u="none" cap="none" strike="noStrike">
                <a:solidFill>
                  <a:srgbClr val="002060"/>
                </a:solidFill>
                <a:latin typeface="Arial"/>
                <a:ea typeface="Arial"/>
                <a:cs typeface="Arial"/>
                <a:sym typeface="Arial"/>
              </a:rPr>
              <a:t> : </a:t>
            </a:r>
            <a:r>
              <a:rPr b="0" i="0" lang="fr" sz="1800" u="sng" cap="none" strike="noStrike">
                <a:solidFill>
                  <a:schemeClr val="hlink"/>
                </a:solidFill>
                <a:latin typeface="Arial"/>
                <a:ea typeface="Arial"/>
                <a:cs typeface="Arial"/>
                <a:sym typeface="Arial"/>
                <a:hlinkClick r:id="rId10"/>
              </a:rPr>
              <a:t>https://openwho.org/courses/IPC-HH-fr</a:t>
            </a:r>
            <a:r>
              <a:rPr b="0" i="0" lang="fr" sz="1800" u="none" cap="none" strike="noStrike">
                <a:solidFill>
                  <a:srgbClr val="00206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49"/>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640" name="Google Shape;640;p49"/>
          <p:cNvSpPr txBox="1"/>
          <p:nvPr/>
        </p:nvSpPr>
        <p:spPr>
          <a:xfrm>
            <a:off x="895885" y="478964"/>
            <a:ext cx="10834788" cy="1461495"/>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00B0F0"/>
              </a:buClr>
              <a:buSzPts val="3100"/>
              <a:buFont typeface="Arial"/>
              <a:buNone/>
            </a:pPr>
            <a:r>
              <a:rPr b="1" i="0" lang="fr" sz="3100" u="none" cap="none" strike="noStrike">
                <a:solidFill>
                  <a:srgbClr val="00B0F0"/>
                </a:solidFill>
                <a:latin typeface="Arial"/>
                <a:ea typeface="Arial"/>
                <a:cs typeface="Arial"/>
                <a:sym typeface="Arial"/>
              </a:rPr>
              <a:t>Lectures et ressources complémentaires</a:t>
            </a:r>
            <a:endParaRPr b="0" i="0" sz="1400" u="none" cap="none" strike="noStrike">
              <a:solidFill>
                <a:srgbClr val="000000"/>
              </a:solidFill>
              <a:latin typeface="Arial"/>
              <a:ea typeface="Arial"/>
              <a:cs typeface="Arial"/>
              <a:sym typeface="Arial"/>
            </a:endParaRPr>
          </a:p>
        </p:txBody>
      </p:sp>
      <p:sp>
        <p:nvSpPr>
          <p:cNvPr id="641" name="Google Shape;641;p49"/>
          <p:cNvSpPr txBox="1"/>
          <p:nvPr/>
        </p:nvSpPr>
        <p:spPr>
          <a:xfrm>
            <a:off x="1099085" y="1209712"/>
            <a:ext cx="10004343" cy="4797552"/>
          </a:xfrm>
          <a:prstGeom prst="rect">
            <a:avLst/>
          </a:prstGeom>
          <a:noFill/>
          <a:ln>
            <a:noFill/>
          </a:ln>
        </p:spPr>
        <p:txBody>
          <a:bodyPr anchorCtr="0" anchor="t" bIns="45700" lIns="91425" spcFirstLastPara="1" rIns="91425" wrap="square" tIns="45700">
            <a:noAutofit/>
          </a:bodyPr>
          <a:lstStyle/>
          <a:p>
            <a:pPr indent="-228600" lvl="0" marL="228600" marR="0" rtl="0" algn="l">
              <a:lnSpc>
                <a:spcPct val="120000"/>
              </a:lnSpc>
              <a:spcBef>
                <a:spcPts val="0"/>
              </a:spcBef>
              <a:spcAft>
                <a:spcPts val="0"/>
              </a:spcAft>
              <a:buClr>
                <a:srgbClr val="002060"/>
              </a:buClr>
              <a:buSzPts val="1800"/>
              <a:buFont typeface="Arial"/>
              <a:buChar char="•"/>
            </a:pPr>
            <a:r>
              <a:rPr b="1" i="0" lang="fr" sz="1800" u="none" cap="none" strike="noStrike">
                <a:solidFill>
                  <a:srgbClr val="002060"/>
                </a:solidFill>
                <a:latin typeface="Arial"/>
                <a:ea typeface="Arial"/>
                <a:cs typeface="Arial"/>
                <a:sym typeface="Arial"/>
              </a:rPr>
              <a:t>Cadre d’autoévaluation de l’OMS pour l’hygiène des mains</a:t>
            </a:r>
            <a:r>
              <a:rPr b="0" i="0" lang="fr" sz="1800" u="none" cap="none" strike="noStrike">
                <a:solidFill>
                  <a:srgbClr val="002060"/>
                </a:solidFill>
                <a:latin typeface="Arial"/>
                <a:ea typeface="Arial"/>
                <a:cs typeface="Arial"/>
                <a:sym typeface="Arial"/>
              </a:rPr>
              <a:t> : </a:t>
            </a:r>
            <a:r>
              <a:rPr b="0" i="0" lang="fr" sz="1800" u="sng" cap="none" strike="noStrike">
                <a:solidFill>
                  <a:schemeClr val="hlink"/>
                </a:solidFill>
                <a:latin typeface="Arial"/>
                <a:ea typeface="Arial"/>
                <a:cs typeface="Arial"/>
                <a:sym typeface="Arial"/>
                <a:hlinkClick r:id="rId3"/>
              </a:rPr>
              <a:t>https://cdn.who.int/media/docs/default-source/integrated-health-services-(ihs)/hand-hygiene/monitoring/hhsa-framework-october-2010.pdf?sfvrsn=41ba0450_6</a:t>
            </a:r>
            <a:r>
              <a:rPr b="0" i="0" lang="fr" sz="1800" u="none" cap="none" strike="noStrike">
                <a:solidFill>
                  <a:srgbClr val="002060"/>
                </a:solidFill>
                <a:latin typeface="Arial"/>
                <a:ea typeface="Arial"/>
                <a:cs typeface="Arial"/>
                <a:sym typeface="Arial"/>
              </a:rPr>
              <a:t> </a:t>
            </a:r>
            <a:endParaRPr b="1" i="0" sz="1800" u="none" cap="none" strike="noStrike">
              <a:solidFill>
                <a:schemeClr val="dk1"/>
              </a:solidFill>
              <a:latin typeface="Arial"/>
              <a:ea typeface="Arial"/>
              <a:cs typeface="Arial"/>
              <a:sym typeface="Arial"/>
            </a:endParaRPr>
          </a:p>
          <a:p>
            <a:pPr indent="-228600" lvl="0" marL="228600" marR="0" rtl="0" algn="l">
              <a:lnSpc>
                <a:spcPct val="120000"/>
              </a:lnSpc>
              <a:spcBef>
                <a:spcPts val="0"/>
              </a:spcBef>
              <a:spcAft>
                <a:spcPts val="0"/>
              </a:spcAft>
              <a:buClr>
                <a:schemeClr val="dk1"/>
              </a:buClr>
              <a:buSzPts val="1800"/>
              <a:buFont typeface="Arial"/>
              <a:buChar char="•"/>
            </a:pPr>
            <a:r>
              <a:rPr b="1" i="0" lang="fr" sz="1800" u="none" cap="none" strike="noStrike">
                <a:solidFill>
                  <a:schemeClr val="dk1"/>
                </a:solidFill>
                <a:latin typeface="Arial"/>
                <a:ea typeface="Arial"/>
                <a:cs typeface="Arial"/>
                <a:sym typeface="Arial"/>
              </a:rPr>
              <a:t>Solution hydroalcoolique :</a:t>
            </a:r>
            <a:endParaRPr b="0" i="0" sz="1400" u="none" cap="none" strike="noStrike">
              <a:solidFill>
                <a:srgbClr val="000000"/>
              </a:solidFill>
              <a:latin typeface="Arial"/>
              <a:ea typeface="Arial"/>
              <a:cs typeface="Arial"/>
              <a:sym typeface="Arial"/>
            </a:endParaRPr>
          </a:p>
          <a:p>
            <a:pPr indent="-228600" lvl="1" marL="685800" marR="0" rtl="0" algn="l">
              <a:lnSpc>
                <a:spcPct val="120000"/>
              </a:lnSpc>
              <a:spcBef>
                <a:spcPts val="0"/>
              </a:spcBef>
              <a:spcAft>
                <a:spcPts val="0"/>
              </a:spcAft>
              <a:buClr>
                <a:schemeClr val="dk1"/>
              </a:buClr>
              <a:buSzPts val="1800"/>
              <a:buFont typeface="Arial"/>
              <a:buChar char="•"/>
            </a:pPr>
            <a:r>
              <a:rPr b="0" i="0" lang="fr" sz="1800" u="none" cap="none" strike="noStrike">
                <a:solidFill>
                  <a:schemeClr val="dk1"/>
                </a:solidFill>
                <a:latin typeface="Arial"/>
                <a:ea typeface="Arial"/>
                <a:cs typeface="Arial"/>
                <a:sym typeface="Arial"/>
              </a:rPr>
              <a:t>OMS, Outil de planification et de calcul des coûts (2010) :</a:t>
            </a:r>
            <a:r>
              <a:rPr b="1" i="0" lang="fr" sz="1800" u="none" cap="none" strike="noStrike">
                <a:solidFill>
                  <a:schemeClr val="dk1"/>
                </a:solidFill>
                <a:latin typeface="Arial"/>
                <a:ea typeface="Arial"/>
                <a:cs typeface="Arial"/>
                <a:sym typeface="Arial"/>
              </a:rPr>
              <a:t> </a:t>
            </a:r>
            <a:r>
              <a:rPr b="0" i="0" lang="fr" sz="1800" u="sng" cap="none" strike="noStrike">
                <a:solidFill>
                  <a:schemeClr val="hlink"/>
                </a:solidFill>
                <a:latin typeface="Arial"/>
                <a:ea typeface="Arial"/>
                <a:cs typeface="Arial"/>
                <a:sym typeface="Arial"/>
                <a:hlinkClick r:id="rId4"/>
              </a:rPr>
              <a:t>https://www.who.int/teams/integrated-health-services/infection-prevention-control/hand-hygiene/tools-and-resources</a:t>
            </a:r>
            <a:r>
              <a:rPr b="0" i="0" lang="fr"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28600" lvl="1" marL="685800" marR="0" rtl="0" algn="l">
              <a:lnSpc>
                <a:spcPct val="120000"/>
              </a:lnSpc>
              <a:spcBef>
                <a:spcPts val="0"/>
              </a:spcBef>
              <a:spcAft>
                <a:spcPts val="0"/>
              </a:spcAft>
              <a:buClr>
                <a:schemeClr val="dk1"/>
              </a:buClr>
              <a:buSzPts val="1800"/>
              <a:buFont typeface="Arial"/>
              <a:buChar char="•"/>
            </a:pPr>
            <a:r>
              <a:rPr b="0" i="0" lang="fr" sz="1800" u="none" cap="none" strike="noStrike">
                <a:solidFill>
                  <a:schemeClr val="dk1"/>
                </a:solidFill>
                <a:latin typeface="Arial"/>
                <a:ea typeface="Arial"/>
                <a:cs typeface="Arial"/>
                <a:sym typeface="Arial"/>
              </a:rPr>
              <a:t>OMS, « Guide de production locale : formulations des produits hydroalcooliques recommandés par l’OMS », 2010. </a:t>
            </a:r>
            <a:r>
              <a:rPr b="0" i="0" lang="fr" sz="1800" u="sng" cap="none" strike="noStrike">
                <a:solidFill>
                  <a:schemeClr val="hlink"/>
                </a:solidFill>
                <a:latin typeface="Arial"/>
                <a:ea typeface="Arial"/>
                <a:cs typeface="Arial"/>
                <a:sym typeface="Arial"/>
                <a:hlinkClick r:id="rId5"/>
              </a:rPr>
              <a:t>https://www.who.int/publications/i/item/WHO-IER-PSP-2010.5</a:t>
            </a:r>
            <a:r>
              <a:rPr b="0" i="0" lang="fr"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28600" lvl="0" marL="228600" marR="0" rtl="0" algn="l">
              <a:lnSpc>
                <a:spcPct val="120000"/>
              </a:lnSpc>
              <a:spcBef>
                <a:spcPts val="0"/>
              </a:spcBef>
              <a:spcAft>
                <a:spcPts val="0"/>
              </a:spcAft>
              <a:buClr>
                <a:schemeClr val="dk1"/>
              </a:buClr>
              <a:buSzPts val="1800"/>
              <a:buFont typeface="Arial"/>
              <a:buChar char="•"/>
            </a:pPr>
            <a:r>
              <a:rPr b="1" i="0" lang="fr" sz="1800" u="none" cap="none" strike="noStrike">
                <a:solidFill>
                  <a:schemeClr val="dk1"/>
                </a:solidFill>
                <a:latin typeface="Arial"/>
                <a:ea typeface="Arial"/>
                <a:cs typeface="Arial"/>
                <a:sym typeface="Arial"/>
              </a:rPr>
              <a:t>Les cinq indications dans les structures de soins :</a:t>
            </a:r>
            <a:endParaRPr b="0" i="0" sz="1400" u="none" cap="none" strike="noStrike">
              <a:solidFill>
                <a:srgbClr val="000000"/>
              </a:solidFill>
              <a:latin typeface="Arial"/>
              <a:ea typeface="Arial"/>
              <a:cs typeface="Arial"/>
              <a:sym typeface="Arial"/>
            </a:endParaRPr>
          </a:p>
          <a:p>
            <a:pPr indent="-228600" lvl="1" marL="685800" marR="0" rtl="0" algn="l">
              <a:lnSpc>
                <a:spcPct val="120000"/>
              </a:lnSpc>
              <a:spcBef>
                <a:spcPts val="0"/>
              </a:spcBef>
              <a:spcAft>
                <a:spcPts val="0"/>
              </a:spcAft>
              <a:buClr>
                <a:schemeClr val="dk1"/>
              </a:buClr>
              <a:buSzPts val="1800"/>
              <a:buFont typeface="Arial"/>
              <a:buChar char="•"/>
            </a:pPr>
            <a:r>
              <a:rPr b="0" i="0" lang="fr" sz="1800" u="none" cap="none" strike="noStrike">
                <a:solidFill>
                  <a:schemeClr val="dk1"/>
                </a:solidFill>
                <a:latin typeface="Arial"/>
                <a:ea typeface="Arial"/>
                <a:cs typeface="Arial"/>
                <a:sym typeface="Arial"/>
              </a:rPr>
              <a:t>OMS, </a:t>
            </a:r>
            <a:r>
              <a:rPr b="0" i="1" lang="fr" sz="1800" u="none" cap="none" strike="noStrike">
                <a:solidFill>
                  <a:schemeClr val="dk1"/>
                </a:solidFill>
                <a:latin typeface="Arial"/>
                <a:ea typeface="Arial"/>
                <a:cs typeface="Arial"/>
                <a:sym typeface="Arial"/>
              </a:rPr>
              <a:t>Hand hygiene in outpatient and home-based care and long-term care facilities: a guide to the application of the WHO multimodal hand hygiene improvement strategy and the “My 5 moments for hand hygiene” approach,</a:t>
            </a:r>
            <a:r>
              <a:rPr b="0" i="0" lang="fr" sz="1800" u="none" cap="none" strike="noStrike">
                <a:solidFill>
                  <a:schemeClr val="dk1"/>
                </a:solidFill>
                <a:latin typeface="Arial"/>
                <a:ea typeface="Arial"/>
                <a:cs typeface="Arial"/>
                <a:sym typeface="Arial"/>
              </a:rPr>
              <a:t> 2012. </a:t>
            </a:r>
            <a:r>
              <a:rPr b="0" i="0" lang="fr" sz="1800" u="sng" cap="none" strike="noStrike">
                <a:solidFill>
                  <a:schemeClr val="hlink"/>
                </a:solidFill>
                <a:latin typeface="Arial"/>
                <a:ea typeface="Arial"/>
                <a:cs typeface="Arial"/>
                <a:sym typeface="Arial"/>
                <a:hlinkClick r:id="rId6"/>
              </a:rPr>
              <a:t>https://apps.who.int/iris/handle/10665/78060</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50"/>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648" name="Google Shape;648;p50"/>
          <p:cNvSpPr txBox="1"/>
          <p:nvPr/>
        </p:nvSpPr>
        <p:spPr>
          <a:xfrm>
            <a:off x="678605" y="353995"/>
            <a:ext cx="10834788" cy="1461495"/>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00B0F0"/>
              </a:buClr>
              <a:buSzPts val="3100"/>
              <a:buFont typeface="Arial"/>
              <a:buNone/>
            </a:pPr>
            <a:r>
              <a:rPr b="1" i="0" lang="fr" sz="3100" u="none" cap="none" strike="noStrike">
                <a:solidFill>
                  <a:srgbClr val="00B0F0"/>
                </a:solidFill>
                <a:latin typeface="Arial"/>
                <a:ea typeface="Arial"/>
                <a:cs typeface="Arial"/>
                <a:sym typeface="Arial"/>
              </a:rPr>
              <a:t>Lectures et ressources complémentaires</a:t>
            </a:r>
            <a:endParaRPr b="0" i="0" sz="1400" u="none" cap="none" strike="noStrike">
              <a:solidFill>
                <a:srgbClr val="000000"/>
              </a:solidFill>
              <a:latin typeface="Arial"/>
              <a:ea typeface="Arial"/>
              <a:cs typeface="Arial"/>
              <a:sym typeface="Arial"/>
            </a:endParaRPr>
          </a:p>
        </p:txBody>
      </p:sp>
      <p:sp>
        <p:nvSpPr>
          <p:cNvPr id="649" name="Google Shape;649;p50"/>
          <p:cNvSpPr txBox="1"/>
          <p:nvPr/>
        </p:nvSpPr>
        <p:spPr>
          <a:xfrm>
            <a:off x="959104" y="1243233"/>
            <a:ext cx="10953495" cy="4797552"/>
          </a:xfrm>
          <a:prstGeom prst="rect">
            <a:avLst/>
          </a:prstGeom>
          <a:noFill/>
          <a:ln>
            <a:noFill/>
          </a:ln>
        </p:spPr>
        <p:txBody>
          <a:bodyPr anchorCtr="0" anchor="t" bIns="45700" lIns="91425" spcFirstLastPara="1" rIns="91425" wrap="square" tIns="45700">
            <a:noAutofit/>
          </a:bodyPr>
          <a:lstStyle/>
          <a:p>
            <a:pPr indent="-228600" lvl="0" marL="228600" marR="0" rtl="0" algn="l">
              <a:lnSpc>
                <a:spcPct val="120000"/>
              </a:lnSpc>
              <a:spcBef>
                <a:spcPts val="0"/>
              </a:spcBef>
              <a:spcAft>
                <a:spcPts val="0"/>
              </a:spcAft>
              <a:buClr>
                <a:schemeClr val="dk1"/>
              </a:buClr>
              <a:buSzPts val="1800"/>
              <a:buFont typeface="Arial"/>
              <a:buChar char="•"/>
            </a:pPr>
            <a:r>
              <a:rPr b="1" i="0" lang="fr" sz="1800" u="none" cap="none" strike="noStrike">
                <a:solidFill>
                  <a:schemeClr val="dk1"/>
                </a:solidFill>
                <a:latin typeface="Arial"/>
                <a:ea typeface="Arial"/>
                <a:cs typeface="Arial"/>
                <a:sym typeface="Arial"/>
              </a:rPr>
              <a:t>Supports pédagogiques complémentaires :</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1800"/>
              <a:buFont typeface="Arial"/>
              <a:buChar char="•"/>
            </a:pPr>
            <a:r>
              <a:rPr b="1" i="0" lang="fr" sz="1800" u="none" cap="none" strike="noStrike">
                <a:solidFill>
                  <a:schemeClr val="dk1"/>
                </a:solidFill>
                <a:latin typeface="Arial"/>
                <a:ea typeface="Arial"/>
                <a:cs typeface="Arial"/>
                <a:sym typeface="Arial"/>
              </a:rPr>
              <a:t>Module de formation de prévention et de lutte contre les infections de l’OMS (formation en ligne) : Précautions standards : Hygiène des mains et Précautions standard : Nettoyage de l’environnement : </a:t>
            </a:r>
            <a:r>
              <a:rPr b="0" i="0" lang="fr" sz="1800" u="sng" cap="none" strike="noStrike">
                <a:solidFill>
                  <a:schemeClr val="hlink"/>
                </a:solidFill>
                <a:latin typeface="Arial"/>
                <a:ea typeface="Arial"/>
                <a:cs typeface="Arial"/>
                <a:sym typeface="Arial"/>
                <a:hlinkClick r:id="rId3"/>
              </a:rPr>
              <a:t>https://openwho.org/courses/IPC-HH-en</a:t>
            </a:r>
            <a:r>
              <a:rPr b="0" i="0" lang="fr"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28600" lvl="0" marL="228600" marR="0" rtl="0" algn="l">
              <a:lnSpc>
                <a:spcPct val="120000"/>
              </a:lnSpc>
              <a:spcBef>
                <a:spcPts val="0"/>
              </a:spcBef>
              <a:spcAft>
                <a:spcPts val="0"/>
              </a:spcAft>
              <a:buClr>
                <a:schemeClr val="dk1"/>
              </a:buClr>
              <a:buSzPts val="1800"/>
              <a:buFont typeface="Arial"/>
              <a:buChar char="•"/>
            </a:pPr>
            <a:r>
              <a:rPr b="1" i="0" lang="fr" sz="1800" u="none" cap="none" strike="noStrike">
                <a:solidFill>
                  <a:schemeClr val="dk1"/>
                </a:solidFill>
                <a:latin typeface="Arial"/>
                <a:ea typeface="Arial"/>
                <a:cs typeface="Arial"/>
                <a:sym typeface="Arial"/>
              </a:rPr>
              <a:t>Prévention et lutte contre les infections (général) :</a:t>
            </a:r>
            <a:endParaRPr b="0" i="0" sz="1400" u="none" cap="none" strike="noStrike">
              <a:solidFill>
                <a:srgbClr val="000000"/>
              </a:solidFill>
              <a:latin typeface="Arial"/>
              <a:ea typeface="Arial"/>
              <a:cs typeface="Arial"/>
              <a:sym typeface="Arial"/>
            </a:endParaRPr>
          </a:p>
          <a:p>
            <a:pPr indent="-228600" lvl="1" marL="685800" marR="0" rtl="0" algn="l">
              <a:lnSpc>
                <a:spcPct val="120000"/>
              </a:lnSpc>
              <a:spcBef>
                <a:spcPts val="0"/>
              </a:spcBef>
              <a:spcAft>
                <a:spcPts val="0"/>
              </a:spcAft>
              <a:buClr>
                <a:schemeClr val="dk1"/>
              </a:buClr>
              <a:buSzPts val="1800"/>
              <a:buFont typeface="Arial"/>
              <a:buChar char="•"/>
            </a:pPr>
            <a:r>
              <a:rPr b="0" i="0" lang="fr" sz="1800" u="none" cap="none" strike="noStrike">
                <a:solidFill>
                  <a:schemeClr val="dk1"/>
                </a:solidFill>
                <a:latin typeface="Arial"/>
                <a:ea typeface="Arial"/>
                <a:cs typeface="Arial"/>
                <a:sym typeface="Arial"/>
              </a:rPr>
              <a:t>OMS, </a:t>
            </a:r>
            <a:r>
              <a:rPr b="0" i="1" lang="fr" sz="1800" u="none" cap="none" strike="noStrike">
                <a:solidFill>
                  <a:schemeClr val="dk1"/>
                </a:solidFill>
                <a:latin typeface="Arial"/>
                <a:ea typeface="Arial"/>
                <a:cs typeface="Arial"/>
                <a:sym typeface="Arial"/>
              </a:rPr>
              <a:t>Minimum Requirements for infection prevention and control (IPC) programmes,</a:t>
            </a:r>
            <a:r>
              <a:rPr b="0" i="0" lang="fr" sz="1800" u="none" cap="none" strike="noStrike">
                <a:solidFill>
                  <a:schemeClr val="dk1"/>
                </a:solidFill>
                <a:latin typeface="Arial"/>
                <a:ea typeface="Arial"/>
                <a:cs typeface="Arial"/>
                <a:sym typeface="Arial"/>
              </a:rPr>
              <a:t> 2019. Disponible à l’adresse suivante : </a:t>
            </a:r>
            <a:r>
              <a:rPr b="0" i="0" lang="fr" sz="1800" u="sng" cap="none" strike="noStrike">
                <a:solidFill>
                  <a:schemeClr val="hlink"/>
                </a:solidFill>
                <a:latin typeface="Arial"/>
                <a:ea typeface="Arial"/>
                <a:cs typeface="Arial"/>
                <a:sym typeface="Arial"/>
                <a:hlinkClick r:id="rId4"/>
              </a:rPr>
              <a:t>https://apps.who.int/iris/handle/10665/330080</a:t>
            </a:r>
            <a:r>
              <a:rPr b="0" i="0" lang="fr"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28600" lvl="1" marL="685800" marR="0" rtl="0" algn="l">
              <a:lnSpc>
                <a:spcPct val="120000"/>
              </a:lnSpc>
              <a:spcBef>
                <a:spcPts val="0"/>
              </a:spcBef>
              <a:spcAft>
                <a:spcPts val="0"/>
              </a:spcAft>
              <a:buClr>
                <a:schemeClr val="dk1"/>
              </a:buClr>
              <a:buSzPts val="1800"/>
              <a:buFont typeface="Arial"/>
              <a:buChar char="•"/>
            </a:pPr>
            <a:r>
              <a:rPr b="0" i="0" lang="fr" sz="1800" u="none" cap="none" strike="noStrike">
                <a:solidFill>
                  <a:schemeClr val="dk1"/>
                </a:solidFill>
                <a:latin typeface="Arial"/>
                <a:ea typeface="Arial"/>
                <a:cs typeface="Arial"/>
                <a:sym typeface="Arial"/>
              </a:rPr>
              <a:t>OMS, </a:t>
            </a:r>
            <a:r>
              <a:rPr b="0" i="1" lang="fr" sz="1800" u="none" cap="none" strike="noStrike">
                <a:solidFill>
                  <a:schemeClr val="dk1"/>
                </a:solidFill>
                <a:latin typeface="Arial"/>
                <a:ea typeface="Arial"/>
                <a:cs typeface="Arial"/>
                <a:sym typeface="Arial"/>
              </a:rPr>
              <a:t>Lignes directrices sur les principales composantes des programmes de prévention et de contrôle des infections au niveau national et au niveau des établissements de soins de courte durée</a:t>
            </a:r>
            <a:r>
              <a:rPr b="0" i="0" lang="fr" sz="1800" u="none" cap="none" strike="noStrike">
                <a:solidFill>
                  <a:schemeClr val="dk1"/>
                </a:solidFill>
                <a:latin typeface="Arial"/>
                <a:ea typeface="Arial"/>
                <a:cs typeface="Arial"/>
                <a:sym typeface="Arial"/>
              </a:rPr>
              <a:t>, 2016. Disponible à l’adresse suivante : </a:t>
            </a:r>
            <a:r>
              <a:rPr b="0" i="0" lang="fr" sz="1800" u="sng" cap="none" strike="noStrike">
                <a:solidFill>
                  <a:schemeClr val="hlink"/>
                </a:solidFill>
                <a:latin typeface="Arial"/>
                <a:ea typeface="Arial"/>
                <a:cs typeface="Arial"/>
                <a:sym typeface="Arial"/>
                <a:hlinkClick r:id="rId5"/>
              </a:rPr>
              <a:t>https://apps.who.int/iris/handle/10665/272850</a:t>
            </a:r>
            <a:r>
              <a:rPr b="0" i="0" lang="fr"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28600" lvl="1" marL="685800" marR="0" rtl="0" algn="l">
              <a:lnSpc>
                <a:spcPct val="120000"/>
              </a:lnSpc>
              <a:spcBef>
                <a:spcPts val="0"/>
              </a:spcBef>
              <a:spcAft>
                <a:spcPts val="0"/>
              </a:spcAft>
              <a:buClr>
                <a:schemeClr val="dk1"/>
              </a:buClr>
              <a:buSzPts val="1800"/>
              <a:buFont typeface="Arial"/>
              <a:buChar char="•"/>
            </a:pPr>
            <a:r>
              <a:rPr b="0" i="0" lang="fr" sz="1800" u="none" cap="none" strike="noStrike">
                <a:solidFill>
                  <a:schemeClr val="dk1"/>
                </a:solidFill>
                <a:latin typeface="Arial"/>
                <a:ea typeface="Arial"/>
                <a:cs typeface="Arial"/>
                <a:sym typeface="Arial"/>
              </a:rPr>
              <a:t>OMS, « Aide-memoire: respiratory and hand hygiene ». In: Infection prevention and control: guidance to action tools, 2021. Disponible à l’adresse suivante : </a:t>
            </a:r>
            <a:r>
              <a:rPr b="0" i="0" lang="fr" sz="1800" u="sng" cap="none" strike="noStrike">
                <a:solidFill>
                  <a:schemeClr val="hlink"/>
                </a:solidFill>
                <a:latin typeface="Arial"/>
                <a:ea typeface="Arial"/>
                <a:cs typeface="Arial"/>
                <a:sym typeface="Arial"/>
                <a:hlinkClick r:id="rId6"/>
              </a:rPr>
              <a:t>https://apps.who.int/iris/handle/10665/341418</a:t>
            </a:r>
            <a:r>
              <a:rPr b="0" i="0" lang="fr"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28600" lvl="0" marL="228600" marR="0" rtl="0" algn="l">
              <a:lnSpc>
                <a:spcPct val="120000"/>
              </a:lnSpc>
              <a:spcBef>
                <a:spcPts val="0"/>
              </a:spcBef>
              <a:spcAft>
                <a:spcPts val="0"/>
              </a:spcAft>
              <a:buClr>
                <a:schemeClr val="dk1"/>
              </a:buClr>
              <a:buSzPts val="1800"/>
              <a:buFont typeface="Arial"/>
              <a:buChar char="•"/>
            </a:pPr>
            <a:r>
              <a:rPr b="1" i="0" lang="fr" sz="1800" u="none" cap="none" strike="noStrike">
                <a:solidFill>
                  <a:schemeClr val="dk1"/>
                </a:solidFill>
                <a:latin typeface="Arial"/>
                <a:ea typeface="Arial"/>
                <a:cs typeface="Arial"/>
                <a:sym typeface="Arial"/>
              </a:rPr>
              <a:t>Résistance aux antimicrobiens : </a:t>
            </a:r>
            <a:endParaRPr b="0" i="0" sz="1400" u="none" cap="none" strike="noStrike">
              <a:solidFill>
                <a:srgbClr val="000000"/>
              </a:solidFill>
              <a:latin typeface="Arial"/>
              <a:ea typeface="Arial"/>
              <a:cs typeface="Arial"/>
              <a:sym typeface="Arial"/>
            </a:endParaRPr>
          </a:p>
          <a:p>
            <a:pPr indent="-228600" lvl="1" marL="685800" marR="0" rtl="0" algn="l">
              <a:lnSpc>
                <a:spcPct val="120000"/>
              </a:lnSpc>
              <a:spcBef>
                <a:spcPts val="0"/>
              </a:spcBef>
              <a:spcAft>
                <a:spcPts val="0"/>
              </a:spcAft>
              <a:buClr>
                <a:schemeClr val="dk1"/>
              </a:buClr>
              <a:buSzPts val="1800"/>
              <a:buFont typeface="Arial"/>
              <a:buChar char="•"/>
            </a:pPr>
            <a:r>
              <a:rPr b="0" i="0" lang="fr" sz="1800" u="none" cap="none" strike="noStrike">
                <a:solidFill>
                  <a:schemeClr val="dk1"/>
                </a:solidFill>
                <a:latin typeface="Arial"/>
                <a:ea typeface="Arial"/>
                <a:cs typeface="Arial"/>
                <a:sym typeface="Arial"/>
              </a:rPr>
              <a:t>Pages de l’OMS consacrées à la résistance aux antimicrobiens : </a:t>
            </a:r>
            <a:r>
              <a:rPr b="0" i="0" lang="fr" sz="1800" u="sng" cap="none" strike="noStrike">
                <a:solidFill>
                  <a:schemeClr val="hlink"/>
                </a:solidFill>
                <a:latin typeface="Arial"/>
                <a:ea typeface="Arial"/>
                <a:cs typeface="Arial"/>
                <a:sym typeface="Arial"/>
                <a:hlinkClick r:id="rId7"/>
              </a:rPr>
              <a:t>https://www.who.int/fr/health-topics/antimicrobial-resistance</a:t>
            </a:r>
            <a:r>
              <a:rPr b="0" i="0" lang="fr"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51"/>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656" name="Google Shape;656;p51"/>
          <p:cNvSpPr/>
          <p:nvPr/>
        </p:nvSpPr>
        <p:spPr>
          <a:xfrm>
            <a:off x="3888503" y="3893849"/>
            <a:ext cx="7122397" cy="10156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0"/>
              <a:buFont typeface="Arial"/>
              <a:buNone/>
            </a:pPr>
            <a:r>
              <a:rPr b="1" i="0" lang="fr" sz="6000" u="none" cap="none" strike="noStrike">
                <a:solidFill>
                  <a:schemeClr val="lt1"/>
                </a:solidFill>
                <a:latin typeface="Arial"/>
                <a:ea typeface="Arial"/>
                <a:cs typeface="Arial"/>
                <a:sym typeface="Arial"/>
              </a:rPr>
              <a:t>Des questions ?</a:t>
            </a:r>
            <a:endParaRPr b="0" i="0" sz="1400" u="none" cap="none" strike="noStrike">
              <a:solidFill>
                <a:srgbClr val="000000"/>
              </a:solidFill>
              <a:latin typeface="Arial"/>
              <a:ea typeface="Arial"/>
              <a:cs typeface="Arial"/>
              <a:sym typeface="Arial"/>
            </a:endParaRPr>
          </a:p>
        </p:txBody>
      </p:sp>
      <p:pic>
        <p:nvPicPr>
          <p:cNvPr id="657" name="Google Shape;657;p51"/>
          <p:cNvPicPr preferRelativeResize="0"/>
          <p:nvPr/>
        </p:nvPicPr>
        <p:blipFill rotWithShape="1">
          <a:blip r:embed="rId3">
            <a:alphaModFix/>
          </a:blip>
          <a:srcRect b="0" l="0" r="0" t="0"/>
          <a:stretch/>
        </p:blipFill>
        <p:spPr>
          <a:xfrm>
            <a:off x="4861090" y="1019112"/>
            <a:ext cx="2099212" cy="209921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1"/>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pic>
        <p:nvPicPr>
          <p:cNvPr descr="MMIS_BTCSL_2021" id="166" name="Google Shape;166;p21"/>
          <p:cNvPicPr preferRelativeResize="0"/>
          <p:nvPr/>
        </p:nvPicPr>
        <p:blipFill rotWithShape="1">
          <a:blip r:embed="rId3">
            <a:alphaModFix/>
          </a:blip>
          <a:srcRect b="0" l="0" r="0" t="0"/>
          <a:stretch/>
        </p:blipFill>
        <p:spPr>
          <a:xfrm>
            <a:off x="1664024" y="935665"/>
            <a:ext cx="9255752" cy="5206362"/>
          </a:xfrm>
          <a:prstGeom prst="rect">
            <a:avLst/>
          </a:prstGeom>
          <a:noFill/>
          <a:ln>
            <a:noFill/>
          </a:ln>
        </p:spPr>
      </p:pic>
      <p:sp>
        <p:nvSpPr>
          <p:cNvPr id="167" name="Google Shape;167;p21"/>
          <p:cNvSpPr txBox="1"/>
          <p:nvPr/>
        </p:nvSpPr>
        <p:spPr>
          <a:xfrm>
            <a:off x="212439" y="6357767"/>
            <a:ext cx="11593936" cy="80903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200"/>
              <a:buFont typeface="Arial"/>
              <a:buNone/>
            </a:pPr>
            <a:r>
              <a:rPr b="0" i="0" lang="fr" sz="1200" u="none" cap="none" strike="noStrike">
                <a:solidFill>
                  <a:schemeClr val="dk1"/>
                </a:solidFill>
                <a:latin typeface="Arial"/>
                <a:ea typeface="Arial"/>
                <a:cs typeface="Arial"/>
                <a:sym typeface="Arial"/>
              </a:rPr>
              <a:t>Chaîne YouTube de l’OMS, « Applying the WHO multimodal strategy for successful infection prevention improvements in health care »</a:t>
            </a:r>
            <a:r>
              <a:rPr b="0" i="0" lang="fr" sz="1200" u="sng" cap="none" strike="noStrike">
                <a:solidFill>
                  <a:schemeClr val="hlink"/>
                </a:solidFill>
                <a:latin typeface="Arial"/>
                <a:ea typeface="Arial"/>
                <a:cs typeface="Arial"/>
                <a:sym typeface="Arial"/>
                <a:hlinkClick r:id="rId4"/>
              </a:rPr>
              <a:t> https://www.youtube.com/watch?v=pcKBIltlE3c</a:t>
            </a:r>
            <a:r>
              <a:rPr b="0" i="0" lang="fr" sz="12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68" name="Google Shape;168;p21"/>
          <p:cNvSpPr txBox="1"/>
          <p:nvPr/>
        </p:nvSpPr>
        <p:spPr>
          <a:xfrm>
            <a:off x="176813" y="448393"/>
            <a:ext cx="9223058" cy="109698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B0F0"/>
              </a:buClr>
              <a:buSzPts val="2400"/>
              <a:buFont typeface="Arial"/>
              <a:buNone/>
            </a:pPr>
            <a:r>
              <a:rPr b="1" i="0" lang="fr" sz="2400" u="none" cap="none" strike="noStrike">
                <a:solidFill>
                  <a:srgbClr val="00B0F0"/>
                </a:solidFill>
                <a:latin typeface="Arial"/>
                <a:ea typeface="Arial"/>
                <a:cs typeface="Arial"/>
                <a:sym typeface="Arial"/>
              </a:rPr>
              <a:t>Vidéo</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0"/>
                                        <p:tgtEl>
                                          <p:spTgt spid="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2"/>
          <p:cNvSpPr txBox="1"/>
          <p:nvPr>
            <p:ph idx="1" type="body"/>
          </p:nvPr>
        </p:nvSpPr>
        <p:spPr>
          <a:xfrm>
            <a:off x="541209" y="593718"/>
            <a:ext cx="5393061" cy="5577285"/>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400"/>
              <a:buFont typeface="Arial"/>
              <a:buChar char="•"/>
            </a:pPr>
            <a:r>
              <a:rPr lang="fr"/>
              <a:t>Pendant les prestations de soins de santé, les mains des agents de santé peuvent être contaminées par des </a:t>
            </a:r>
            <a:r>
              <a:rPr b="1" lang="fr"/>
              <a:t>microbes potentiellement dangereux</a:t>
            </a:r>
            <a:r>
              <a:rPr lang="fr"/>
              <a:t> provenant de différentes sources </a:t>
            </a:r>
            <a:endParaRPr sz="1800"/>
          </a:p>
          <a:p>
            <a:pPr indent="-342900" lvl="0" marL="342900" rtl="0" algn="l">
              <a:lnSpc>
                <a:spcPct val="100000"/>
              </a:lnSpc>
              <a:spcBef>
                <a:spcPts val="0"/>
              </a:spcBef>
              <a:spcAft>
                <a:spcPts val="0"/>
              </a:spcAft>
              <a:buClr>
                <a:schemeClr val="dk1"/>
              </a:buClr>
              <a:buSzPts val="2400"/>
              <a:buFont typeface="Arial"/>
              <a:buChar char="•"/>
            </a:pPr>
            <a:r>
              <a:rPr lang="fr"/>
              <a:t>Certains de ces microbes peuvent provoquer et alimenter des </a:t>
            </a:r>
            <a:r>
              <a:rPr b="1" lang="fr"/>
              <a:t>épidémies</a:t>
            </a:r>
            <a:r>
              <a:rPr lang="fr"/>
              <a:t>, et certains peuvent </a:t>
            </a:r>
            <a:r>
              <a:rPr b="1" lang="fr"/>
              <a:t>résister aux antibiotiques</a:t>
            </a:r>
            <a:endParaRPr sz="1800"/>
          </a:p>
          <a:p>
            <a:pPr indent="-342900" lvl="0" marL="342900" rtl="0" algn="l">
              <a:lnSpc>
                <a:spcPct val="100000"/>
              </a:lnSpc>
              <a:spcBef>
                <a:spcPts val="0"/>
              </a:spcBef>
              <a:spcAft>
                <a:spcPts val="0"/>
              </a:spcAft>
              <a:buClr>
                <a:schemeClr val="dk1"/>
              </a:buClr>
              <a:buSzPts val="2400"/>
              <a:buFont typeface="Arial"/>
              <a:buChar char="•"/>
            </a:pPr>
            <a:r>
              <a:rPr b="1" lang="fr"/>
              <a:t>Une bonne hygiène des mains empêche la prolifération</a:t>
            </a:r>
            <a:r>
              <a:rPr lang="fr"/>
              <a:t> de ces microbes, et protège les patients et le personnel</a:t>
            </a:r>
            <a:endParaRPr sz="1800"/>
          </a:p>
          <a:p>
            <a:pPr indent="-342900" lvl="0" marL="342900" rtl="0" algn="l">
              <a:lnSpc>
                <a:spcPct val="100000"/>
              </a:lnSpc>
              <a:spcBef>
                <a:spcPts val="0"/>
              </a:spcBef>
              <a:spcAft>
                <a:spcPts val="0"/>
              </a:spcAft>
              <a:buClr>
                <a:schemeClr val="dk1"/>
              </a:buClr>
              <a:buSzPts val="2400"/>
              <a:buFont typeface="Arial"/>
              <a:buChar char="•"/>
            </a:pPr>
            <a:r>
              <a:rPr lang="fr"/>
              <a:t>Une bonne hygiène des mains respectant les cinq indications de l’OMS reste </a:t>
            </a:r>
            <a:r>
              <a:rPr b="1" lang="fr"/>
              <a:t>difficile partout</a:t>
            </a:r>
            <a:endParaRPr sz="1800"/>
          </a:p>
          <a:p>
            <a:pPr indent="0" lvl="0" marL="0" rtl="0" algn="l">
              <a:lnSpc>
                <a:spcPct val="90000"/>
              </a:lnSpc>
              <a:spcBef>
                <a:spcPts val="1000"/>
              </a:spcBef>
              <a:spcAft>
                <a:spcPts val="0"/>
              </a:spcAft>
              <a:buClr>
                <a:schemeClr val="dk1"/>
              </a:buClr>
              <a:buSzPts val="2400"/>
              <a:buNone/>
            </a:pPr>
            <a:r>
              <a:t/>
            </a:r>
            <a:endParaRPr/>
          </a:p>
        </p:txBody>
      </p:sp>
      <p:sp>
        <p:nvSpPr>
          <p:cNvPr id="175" name="Google Shape;175;p22"/>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pic>
        <p:nvPicPr>
          <p:cNvPr id="176" name="Google Shape;176;p22"/>
          <p:cNvPicPr preferRelativeResize="0"/>
          <p:nvPr/>
        </p:nvPicPr>
        <p:blipFill rotWithShape="1">
          <a:blip r:embed="rId3">
            <a:alphaModFix/>
          </a:blip>
          <a:srcRect b="0" l="0" r="0" t="0"/>
          <a:stretch/>
        </p:blipFill>
        <p:spPr>
          <a:xfrm>
            <a:off x="6509195" y="179672"/>
            <a:ext cx="5339626" cy="3438000"/>
          </a:xfrm>
          <a:prstGeom prst="rect">
            <a:avLst/>
          </a:prstGeom>
          <a:noFill/>
          <a:ln>
            <a:noFill/>
          </a:ln>
        </p:spPr>
      </p:pic>
      <p:sp>
        <p:nvSpPr>
          <p:cNvPr id="177" name="Google Shape;177;p22"/>
          <p:cNvSpPr txBox="1"/>
          <p:nvPr/>
        </p:nvSpPr>
        <p:spPr>
          <a:xfrm>
            <a:off x="6668853" y="3862673"/>
            <a:ext cx="5378004" cy="22467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fr" sz="2800" u="none" cap="none" strike="noStrike">
                <a:solidFill>
                  <a:schemeClr val="lt1"/>
                </a:solidFill>
                <a:latin typeface="Arial"/>
                <a:ea typeface="Arial"/>
                <a:cs typeface="Arial"/>
                <a:sym typeface="Arial"/>
              </a:rPr>
              <a:t>L’eau, l’assainissement, la propreté et la gestion des déchets sont essentiels pour permettre une bonne hygiène des mains</a:t>
            </a:r>
            <a:endParaRPr b="0" i="0" sz="1400" u="none" cap="none" strike="noStrike">
              <a:solidFill>
                <a:srgbClr val="000000"/>
              </a:solidFill>
              <a:latin typeface="Arial"/>
              <a:ea typeface="Arial"/>
              <a:cs typeface="Arial"/>
              <a:sym typeface="Arial"/>
            </a:endParaRPr>
          </a:p>
        </p:txBody>
      </p:sp>
      <p:sp>
        <p:nvSpPr>
          <p:cNvPr id="178" name="Google Shape;178;p22"/>
          <p:cNvSpPr txBox="1"/>
          <p:nvPr/>
        </p:nvSpPr>
        <p:spPr>
          <a:xfrm>
            <a:off x="269991" y="6295166"/>
            <a:ext cx="5408914" cy="42772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2060"/>
              </a:buClr>
              <a:buSzPts val="1200"/>
              <a:buFont typeface="Arial"/>
              <a:buNone/>
            </a:pPr>
            <a:r>
              <a:rPr b="0" i="0" lang="fr" sz="1200" u="none" cap="none" strike="noStrike">
                <a:solidFill>
                  <a:srgbClr val="002060"/>
                </a:solidFill>
                <a:latin typeface="Arial"/>
                <a:ea typeface="Arial"/>
                <a:cs typeface="Arial"/>
                <a:sym typeface="Arial"/>
              </a:rPr>
              <a:t>Source de l’illustration : Vidéo de l’OMS « Health care without avoidable infections – peoples’ lives depend on it ». Disponible à l’adresse suivante : </a:t>
            </a:r>
            <a:r>
              <a:rPr b="0" i="0" lang="fr" sz="1200" u="sng" cap="none" strike="noStrike">
                <a:solidFill>
                  <a:schemeClr val="hlink"/>
                </a:solidFill>
                <a:latin typeface="Arial"/>
                <a:ea typeface="Arial"/>
                <a:cs typeface="Arial"/>
                <a:sym typeface="Arial"/>
                <a:hlinkClick r:id="rId4"/>
              </a:rPr>
              <a:t>https://youtu.be/K-2XWtEjfl8</a:t>
            </a:r>
            <a:r>
              <a:rPr b="0" i="0" lang="fr" sz="1200" u="none" cap="none" strike="noStrike">
                <a:solidFill>
                  <a:srgbClr val="002060"/>
                </a:solidFill>
                <a:latin typeface="Arial"/>
                <a:ea typeface="Arial"/>
                <a:cs typeface="Arial"/>
                <a:sym typeface="Arial"/>
              </a:rPr>
              <a:t> </a:t>
            </a:r>
            <a:endParaRPr b="0" i="0" sz="1200" u="none" cap="none" strike="noStrike">
              <a:solidFill>
                <a:srgbClr val="00206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3"/>
          <p:cNvPicPr preferRelativeResize="0"/>
          <p:nvPr/>
        </p:nvPicPr>
        <p:blipFill rotWithShape="1">
          <a:blip r:embed="rId3">
            <a:alphaModFix/>
          </a:blip>
          <a:srcRect b="0" l="0" r="0" t="0"/>
          <a:stretch/>
        </p:blipFill>
        <p:spPr>
          <a:xfrm>
            <a:off x="7499661" y="1403179"/>
            <a:ext cx="3626603" cy="5137150"/>
          </a:xfrm>
          <a:prstGeom prst="rect">
            <a:avLst/>
          </a:prstGeom>
          <a:noFill/>
          <a:ln>
            <a:noFill/>
          </a:ln>
        </p:spPr>
      </p:pic>
      <p:sp>
        <p:nvSpPr>
          <p:cNvPr id="185" name="Google Shape;185;p23"/>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186" name="Google Shape;186;p23"/>
          <p:cNvSpPr txBox="1"/>
          <p:nvPr>
            <p:ph idx="1" type="body"/>
          </p:nvPr>
        </p:nvSpPr>
        <p:spPr>
          <a:xfrm>
            <a:off x="839788" y="1395663"/>
            <a:ext cx="7999412" cy="142774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Arial"/>
              <a:buNone/>
            </a:pPr>
            <a:r>
              <a:rPr b="1" lang="fr" sz="2400"/>
              <a:t>Fait :</a:t>
            </a:r>
            <a:r>
              <a:rPr lang="fr" sz="2400"/>
              <a:t> Nous perdons tous des peaux mortes chaque jour, et celles-ci peuvent contenir des </a:t>
            </a:r>
            <a:r>
              <a:rPr b="1" lang="fr" sz="2400"/>
              <a:t>microbes vivants</a:t>
            </a:r>
            <a:r>
              <a:rPr lang="fr" sz="2400"/>
              <a:t> (qui peuvent s’avérer dangereux pour certaines personnes).</a:t>
            </a:r>
            <a:endParaRPr/>
          </a:p>
          <a:p>
            <a:pPr indent="0" lvl="0" marL="0" rtl="0" algn="l">
              <a:lnSpc>
                <a:spcPct val="90000"/>
              </a:lnSpc>
              <a:spcBef>
                <a:spcPts val="1000"/>
              </a:spcBef>
              <a:spcAft>
                <a:spcPts val="0"/>
              </a:spcAft>
              <a:buClr>
                <a:schemeClr val="dk1"/>
              </a:buClr>
              <a:buSzPts val="2400"/>
              <a:buFont typeface="Arial"/>
              <a:buNone/>
            </a:pPr>
            <a:r>
              <a:t/>
            </a:r>
            <a:endParaRPr sz="2400"/>
          </a:p>
        </p:txBody>
      </p:sp>
      <p:sp>
        <p:nvSpPr>
          <p:cNvPr id="187" name="Google Shape;187;p23"/>
          <p:cNvSpPr txBox="1"/>
          <p:nvPr>
            <p:ph idx="2" type="body"/>
          </p:nvPr>
        </p:nvSpPr>
        <p:spPr>
          <a:xfrm>
            <a:off x="128338" y="0"/>
            <a:ext cx="4827838" cy="6350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2"/>
              </a:buClr>
              <a:buSzPts val="3200"/>
              <a:buNone/>
            </a:pPr>
            <a:r>
              <a:rPr lang="fr" sz="3200"/>
              <a:t>Question d’introduction</a:t>
            </a:r>
            <a:endParaRPr/>
          </a:p>
        </p:txBody>
      </p:sp>
      <p:sp>
        <p:nvSpPr>
          <p:cNvPr id="188" name="Google Shape;188;p23"/>
          <p:cNvSpPr/>
          <p:nvPr/>
        </p:nvSpPr>
        <p:spPr>
          <a:xfrm>
            <a:off x="839788" y="2966114"/>
            <a:ext cx="7405854" cy="193899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fr" sz="2400" u="none" cap="none" strike="noStrike">
                <a:solidFill>
                  <a:schemeClr val="dk1"/>
                </a:solidFill>
                <a:latin typeface="Arial"/>
                <a:ea typeface="Arial"/>
                <a:cs typeface="Arial"/>
                <a:sym typeface="Arial"/>
              </a:rPr>
              <a:t>Question : </a:t>
            </a:r>
            <a:r>
              <a:rPr b="0" i="0" lang="fr" sz="2400" u="none" cap="none" strike="noStrike">
                <a:solidFill>
                  <a:schemeClr val="dk1"/>
                </a:solidFill>
                <a:latin typeface="Arial"/>
                <a:ea typeface="Arial"/>
                <a:cs typeface="Arial"/>
                <a:sym typeface="Arial"/>
              </a:rPr>
              <a:t>Combien de peaux mortes perdons-nous </a:t>
            </a:r>
            <a:r>
              <a:rPr b="1" i="0" lang="fr" sz="2400" u="sng" cap="none" strike="noStrike">
                <a:solidFill>
                  <a:schemeClr val="dk1"/>
                </a:solidFill>
                <a:latin typeface="Arial"/>
                <a:ea typeface="Arial"/>
                <a:cs typeface="Arial"/>
                <a:sym typeface="Arial"/>
              </a:rPr>
              <a:t>en moyenne</a:t>
            </a:r>
            <a:r>
              <a:rPr b="0" i="0" lang="fr" sz="2400" u="none" cap="none" strike="noStrike">
                <a:solidFill>
                  <a:schemeClr val="dk1"/>
                </a:solidFill>
                <a:latin typeface="Arial"/>
                <a:ea typeface="Arial"/>
                <a:cs typeface="Arial"/>
                <a:sym typeface="Arial"/>
              </a:rPr>
              <a:t> chaque jour ?</a:t>
            </a:r>
            <a:endParaRPr b="0" i="0" sz="1400" u="none" cap="none" strike="noStrike">
              <a:solidFill>
                <a:srgbClr val="000000"/>
              </a:solidFill>
              <a:latin typeface="Arial"/>
              <a:ea typeface="Arial"/>
              <a:cs typeface="Arial"/>
              <a:sym typeface="Arial"/>
            </a:endParaRPr>
          </a:p>
          <a:p>
            <a:pPr indent="-457200" lvl="1" marL="961263" marR="0" rtl="0" algn="l">
              <a:lnSpc>
                <a:spcPct val="100000"/>
              </a:lnSpc>
              <a:spcBef>
                <a:spcPts val="0"/>
              </a:spcBef>
              <a:spcAft>
                <a:spcPts val="0"/>
              </a:spcAft>
              <a:buClr>
                <a:schemeClr val="dk1"/>
              </a:buClr>
              <a:buSzPts val="2400"/>
              <a:buFont typeface="Calibri"/>
              <a:buAutoNum type="alphaLcParenR"/>
            </a:pPr>
            <a:r>
              <a:rPr b="0" i="0" lang="fr" sz="2400" u="none" cap="none" strike="noStrike">
                <a:solidFill>
                  <a:schemeClr val="dk1"/>
                </a:solidFill>
                <a:latin typeface="Arial"/>
                <a:ea typeface="Arial"/>
                <a:cs typeface="Arial"/>
                <a:sym typeface="Arial"/>
              </a:rPr>
              <a:t>100</a:t>
            </a:r>
            <a:endParaRPr b="0" i="0" sz="1400" u="none" cap="none" strike="noStrike">
              <a:solidFill>
                <a:srgbClr val="000000"/>
              </a:solidFill>
              <a:latin typeface="Arial"/>
              <a:ea typeface="Arial"/>
              <a:cs typeface="Arial"/>
              <a:sym typeface="Arial"/>
            </a:endParaRPr>
          </a:p>
          <a:p>
            <a:pPr indent="-457200" lvl="1" marL="961263" marR="0" rtl="0" algn="l">
              <a:lnSpc>
                <a:spcPct val="100000"/>
              </a:lnSpc>
              <a:spcBef>
                <a:spcPts val="0"/>
              </a:spcBef>
              <a:spcAft>
                <a:spcPts val="0"/>
              </a:spcAft>
              <a:buClr>
                <a:schemeClr val="dk1"/>
              </a:buClr>
              <a:buSzPts val="2400"/>
              <a:buFont typeface="Calibri"/>
              <a:buAutoNum type="alphaLcParenR"/>
            </a:pPr>
            <a:r>
              <a:rPr b="0" i="0" lang="fr" sz="2400" u="none" cap="none" strike="noStrike">
                <a:solidFill>
                  <a:schemeClr val="dk1"/>
                </a:solidFill>
                <a:latin typeface="Arial"/>
                <a:ea typeface="Arial"/>
                <a:cs typeface="Arial"/>
                <a:sym typeface="Arial"/>
              </a:rPr>
              <a:t>1 000</a:t>
            </a:r>
            <a:endParaRPr b="0" i="0" sz="1400" u="none" cap="none" strike="noStrike">
              <a:solidFill>
                <a:srgbClr val="000000"/>
              </a:solidFill>
              <a:latin typeface="Arial"/>
              <a:ea typeface="Arial"/>
              <a:cs typeface="Arial"/>
              <a:sym typeface="Arial"/>
            </a:endParaRPr>
          </a:p>
          <a:p>
            <a:pPr indent="-457200" lvl="1" marL="961263" marR="0" rtl="0" algn="l">
              <a:lnSpc>
                <a:spcPct val="100000"/>
              </a:lnSpc>
              <a:spcBef>
                <a:spcPts val="0"/>
              </a:spcBef>
              <a:spcAft>
                <a:spcPts val="0"/>
              </a:spcAft>
              <a:buClr>
                <a:schemeClr val="dk1"/>
              </a:buClr>
              <a:buSzPts val="2400"/>
              <a:buFont typeface="Calibri"/>
              <a:buAutoNum type="alphaLcParenR"/>
            </a:pPr>
            <a:r>
              <a:rPr b="0" i="0" lang="fr" sz="2400" u="none" cap="none" strike="noStrike">
                <a:solidFill>
                  <a:schemeClr val="dk1"/>
                </a:solidFill>
                <a:latin typeface="Arial"/>
                <a:ea typeface="Arial"/>
                <a:cs typeface="Arial"/>
                <a:sym typeface="Arial"/>
              </a:rPr>
              <a:t>1 000 000</a:t>
            </a:r>
            <a:endParaRPr b="0" i="0" sz="1800" u="none" cap="none" strike="noStrike">
              <a:solidFill>
                <a:schemeClr val="dk1"/>
              </a:solidFill>
              <a:latin typeface="Calibri"/>
              <a:ea typeface="Calibri"/>
              <a:cs typeface="Calibri"/>
              <a:sym typeface="Calibri"/>
            </a:endParaRPr>
          </a:p>
        </p:txBody>
      </p:sp>
      <p:pic>
        <p:nvPicPr>
          <p:cNvPr id="189" name="Google Shape;189;p23"/>
          <p:cNvPicPr preferRelativeResize="0"/>
          <p:nvPr/>
        </p:nvPicPr>
        <p:blipFill rotWithShape="1">
          <a:blip r:embed="rId4">
            <a:alphaModFix/>
          </a:blip>
          <a:srcRect b="0" l="0" r="0" t="0"/>
          <a:stretch/>
        </p:blipFill>
        <p:spPr>
          <a:xfrm>
            <a:off x="10106365" y="317500"/>
            <a:ext cx="1509684" cy="13166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4"/>
          <p:cNvSpPr txBox="1"/>
          <p:nvPr>
            <p:ph idx="1" type="body"/>
          </p:nvPr>
        </p:nvSpPr>
        <p:spPr>
          <a:xfrm>
            <a:off x="839787" y="1395663"/>
            <a:ext cx="9427159" cy="142774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fr"/>
              <a:t>En moyenne, une personne perd environ </a:t>
            </a:r>
            <a:r>
              <a:rPr b="1" lang="fr"/>
              <a:t>1 million</a:t>
            </a:r>
            <a:r>
              <a:rPr lang="fr"/>
              <a:t> de peaux mortes par jour (ce qui équivaut à peu près au nombre d’habitants du Bhoutan et de la Barbade combinés !).</a:t>
            </a:r>
            <a:endParaRPr sz="1800"/>
          </a:p>
        </p:txBody>
      </p:sp>
      <p:sp>
        <p:nvSpPr>
          <p:cNvPr id="196" name="Google Shape;196;p24"/>
          <p:cNvSpPr txBox="1"/>
          <p:nvPr>
            <p:ph idx="2" type="body"/>
          </p:nvPr>
        </p:nvSpPr>
        <p:spPr>
          <a:xfrm>
            <a:off x="128338" y="0"/>
            <a:ext cx="4827838" cy="6350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2"/>
              </a:buClr>
              <a:buSzPts val="3200"/>
              <a:buNone/>
            </a:pPr>
            <a:r>
              <a:rPr lang="fr" sz="3200"/>
              <a:t>Réponse</a:t>
            </a:r>
            <a:endParaRPr/>
          </a:p>
        </p:txBody>
      </p:sp>
      <p:pic>
        <p:nvPicPr>
          <p:cNvPr id="197" name="Google Shape;197;p24"/>
          <p:cNvPicPr preferRelativeResize="0"/>
          <p:nvPr/>
        </p:nvPicPr>
        <p:blipFill rotWithShape="1">
          <a:blip r:embed="rId3">
            <a:alphaModFix/>
          </a:blip>
          <a:srcRect b="0" l="0" r="0" t="0"/>
          <a:stretch/>
        </p:blipFill>
        <p:spPr>
          <a:xfrm>
            <a:off x="10102178" y="953787"/>
            <a:ext cx="1420615" cy="2012327"/>
          </a:xfrm>
          <a:prstGeom prst="rect">
            <a:avLst/>
          </a:prstGeom>
          <a:noFill/>
          <a:ln>
            <a:noFill/>
          </a:ln>
        </p:spPr>
      </p:pic>
      <p:sp>
        <p:nvSpPr>
          <p:cNvPr id="198" name="Google Shape;198;p24"/>
          <p:cNvSpPr txBox="1"/>
          <p:nvPr/>
        </p:nvSpPr>
        <p:spPr>
          <a:xfrm>
            <a:off x="460131" y="2781025"/>
            <a:ext cx="10352354" cy="3600945"/>
          </a:xfrm>
          <a:prstGeom prst="rect">
            <a:avLst/>
          </a:prstGeom>
          <a:noFill/>
          <a:ln>
            <a:noFill/>
          </a:ln>
        </p:spPr>
        <p:txBody>
          <a:bodyPr anchorCtr="0" anchor="t" bIns="45700" lIns="91425" spcFirstLastPara="1" rIns="91425" wrap="square" tIns="45700">
            <a:spAutoFit/>
          </a:bodyPr>
          <a:lstStyle/>
          <a:p>
            <a:pPr indent="-378047" lvl="0" marL="378047" marR="0" rtl="0" algn="l">
              <a:lnSpc>
                <a:spcPct val="100000"/>
              </a:lnSpc>
              <a:spcBef>
                <a:spcPts val="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Les microbes vivent sur la </a:t>
            </a:r>
            <a:r>
              <a:rPr b="1" i="0" lang="fr" sz="2000" u="none" cap="none" strike="noStrike">
                <a:solidFill>
                  <a:schemeClr val="dk1"/>
                </a:solidFill>
                <a:latin typeface="Arial"/>
                <a:ea typeface="Arial"/>
                <a:cs typeface="Arial"/>
                <a:sym typeface="Arial"/>
              </a:rPr>
              <a:t>peau non lésée</a:t>
            </a:r>
            <a:r>
              <a:rPr b="0" i="0" lang="fr" sz="2000" u="none" cap="none" strike="noStrike">
                <a:solidFill>
                  <a:schemeClr val="dk1"/>
                </a:solidFill>
                <a:latin typeface="Arial"/>
                <a:ea typeface="Arial"/>
                <a:cs typeface="Arial"/>
                <a:sym typeface="Arial"/>
              </a:rPr>
              <a:t> (mais aussi à d’autres endroits).</a:t>
            </a:r>
            <a:endParaRPr b="0" i="0" sz="1200" u="none" cap="none" strike="noStrike">
              <a:solidFill>
                <a:srgbClr val="000000"/>
              </a:solidFill>
              <a:latin typeface="Arial"/>
              <a:ea typeface="Arial"/>
              <a:cs typeface="Arial"/>
              <a:sym typeface="Arial"/>
            </a:endParaRPr>
          </a:p>
          <a:p>
            <a:pPr indent="-378047" lvl="0" marL="378047" marR="0" rtl="0" algn="l">
              <a:lnSpc>
                <a:spcPct val="100000"/>
              </a:lnSpc>
              <a:spcBef>
                <a:spcPts val="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Les mains des agents de santé peuvent être contaminées par des milliers de microbes lorsqu’ils effectuent les prestations de soins qui requièrent de </a:t>
            </a:r>
            <a:r>
              <a:rPr b="1" i="0" lang="fr" sz="2000" u="none" cap="none" strike="noStrike">
                <a:solidFill>
                  <a:schemeClr val="dk1"/>
                </a:solidFill>
                <a:latin typeface="Arial"/>
                <a:ea typeface="Arial"/>
                <a:cs typeface="Arial"/>
                <a:sym typeface="Arial"/>
              </a:rPr>
              <a:t>manipuler les patients</a:t>
            </a:r>
            <a:r>
              <a:rPr b="0" i="0" lang="fr" sz="2000" u="none" cap="none" strike="noStrike">
                <a:solidFill>
                  <a:schemeClr val="dk1"/>
                </a:solidFill>
                <a:latin typeface="Arial"/>
                <a:ea typeface="Arial"/>
                <a:cs typeface="Arial"/>
                <a:sym typeface="Arial"/>
              </a:rPr>
              <a:t>, par exemple lorsqu’ils prennent leur pouls, leur tension artérielle ou leur température, ou lorsqu’ils les aident à se déplacer.</a:t>
            </a:r>
            <a:endParaRPr b="0" i="0" sz="1200" u="none" cap="none" strike="noStrike">
              <a:solidFill>
                <a:srgbClr val="000000"/>
              </a:solidFill>
              <a:latin typeface="Arial"/>
              <a:ea typeface="Arial"/>
              <a:cs typeface="Arial"/>
              <a:sym typeface="Arial"/>
            </a:endParaRPr>
          </a:p>
          <a:p>
            <a:pPr indent="-378047" lvl="0" marL="378047" marR="0" rtl="0" algn="l">
              <a:lnSpc>
                <a:spcPct val="100000"/>
              </a:lnSpc>
              <a:spcBef>
                <a:spcPts val="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Certains microbes peuvent</a:t>
            </a:r>
            <a:r>
              <a:rPr b="1" i="0" lang="fr" sz="2000" u="none" cap="none" strike="noStrike">
                <a:solidFill>
                  <a:schemeClr val="dk1"/>
                </a:solidFill>
                <a:latin typeface="Arial"/>
                <a:ea typeface="Arial"/>
                <a:cs typeface="Arial"/>
                <a:sym typeface="Arial"/>
              </a:rPr>
              <a:t> survivre sur les mains</a:t>
            </a:r>
            <a:r>
              <a:rPr b="0" i="0" lang="fr" sz="2000" u="none" cap="none" strike="noStrike">
                <a:solidFill>
                  <a:schemeClr val="dk1"/>
                </a:solidFill>
                <a:latin typeface="Arial"/>
                <a:ea typeface="Arial"/>
                <a:cs typeface="Arial"/>
                <a:sym typeface="Arial"/>
              </a:rPr>
              <a:t> pendant deux minutes, d’autres plusieurs heures.</a:t>
            </a:r>
            <a:endParaRPr b="0" i="0" sz="1200" u="none" cap="none" strike="noStrike">
              <a:solidFill>
                <a:srgbClr val="000000"/>
              </a:solidFill>
              <a:latin typeface="Arial"/>
              <a:ea typeface="Arial"/>
              <a:cs typeface="Arial"/>
              <a:sym typeface="Arial"/>
            </a:endParaRPr>
          </a:p>
          <a:p>
            <a:pPr indent="-378047" lvl="0" marL="378047" marR="0" rtl="0" algn="l">
              <a:lnSpc>
                <a:spcPct val="100000"/>
              </a:lnSpc>
              <a:spcBef>
                <a:spcPts val="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Certains microbes peuvent </a:t>
            </a:r>
            <a:r>
              <a:rPr b="1" i="0" lang="fr" sz="2000" u="none" cap="none" strike="noStrike">
                <a:solidFill>
                  <a:schemeClr val="dk1"/>
                </a:solidFill>
                <a:latin typeface="Arial"/>
                <a:ea typeface="Arial"/>
                <a:cs typeface="Arial"/>
                <a:sym typeface="Arial"/>
              </a:rPr>
              <a:t>survivre dans l’environnement</a:t>
            </a:r>
            <a:r>
              <a:rPr b="0" i="0" lang="fr" sz="2000" u="none" cap="none" strike="noStrike">
                <a:solidFill>
                  <a:schemeClr val="dk1"/>
                </a:solidFill>
                <a:latin typeface="Arial"/>
                <a:ea typeface="Arial"/>
                <a:cs typeface="Arial"/>
                <a:sym typeface="Arial"/>
              </a:rPr>
              <a:t> pendant de longues périodes.</a:t>
            </a:r>
            <a:endParaRPr b="0" i="0" sz="1200" u="none" cap="none" strike="noStrike">
              <a:solidFill>
                <a:srgbClr val="000000"/>
              </a:solidFill>
              <a:latin typeface="Arial"/>
              <a:ea typeface="Arial"/>
              <a:cs typeface="Arial"/>
              <a:sym typeface="Arial"/>
            </a:endParaRPr>
          </a:p>
          <a:p>
            <a:pPr indent="-378047" lvl="0" marL="378047" marR="0" rtl="0" algn="l">
              <a:lnSpc>
                <a:spcPct val="100000"/>
              </a:lnSpc>
              <a:spcBef>
                <a:spcPts val="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Ce module ne se concentre pas spécifiquement sur les virus qui se transmettent par voie aérienne.</a:t>
            </a:r>
            <a:endParaRPr b="0" i="0" sz="1200" u="none" cap="none" strike="noStrike">
              <a:solidFill>
                <a:srgbClr val="000000"/>
              </a:solidFill>
              <a:latin typeface="Arial"/>
              <a:ea typeface="Arial"/>
              <a:cs typeface="Arial"/>
              <a:sym typeface="Arial"/>
            </a:endParaRPr>
          </a:p>
        </p:txBody>
      </p:sp>
      <p:sp>
        <p:nvSpPr>
          <p:cNvPr id="199" name="Google Shape;199;p24"/>
          <p:cNvSpPr txBox="1"/>
          <p:nvPr/>
        </p:nvSpPr>
        <p:spPr>
          <a:xfrm>
            <a:off x="460131" y="6233921"/>
            <a:ext cx="5592623" cy="4594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2060"/>
              </a:buClr>
              <a:buSzPts val="1213"/>
              <a:buFont typeface="Arial"/>
              <a:buNone/>
            </a:pPr>
            <a:r>
              <a:rPr b="0" i="0" lang="fr" sz="1213" u="none" cap="none" strike="noStrike">
                <a:solidFill>
                  <a:srgbClr val="002060"/>
                </a:solidFill>
                <a:latin typeface="Arial Narrow"/>
                <a:ea typeface="Arial Narrow"/>
                <a:cs typeface="Arial Narrow"/>
                <a:sym typeface="Arial Narrow"/>
              </a:rPr>
              <a:t>Source : Pittet D </a:t>
            </a:r>
            <a:r>
              <a:rPr b="0" i="1" lang="fr" sz="1213" u="none" cap="none" strike="noStrike">
                <a:solidFill>
                  <a:srgbClr val="002060"/>
                </a:solidFill>
                <a:latin typeface="Arial Narrow"/>
                <a:ea typeface="Arial Narrow"/>
                <a:cs typeface="Arial Narrow"/>
                <a:sym typeface="Arial Narrow"/>
              </a:rPr>
              <a:t>et al.,</a:t>
            </a:r>
            <a:r>
              <a:rPr b="0" i="0" lang="fr" sz="1213" u="none" cap="none" strike="noStrike">
                <a:solidFill>
                  <a:srgbClr val="002060"/>
                </a:solidFill>
                <a:latin typeface="Arial Narrow"/>
                <a:ea typeface="Arial Narrow"/>
                <a:cs typeface="Arial Narrow"/>
                <a:sym typeface="Arial Narrow"/>
              </a:rPr>
              <a:t> « Evidence-based model for hand transmission during patient care and the role of improved practices ». </a:t>
            </a:r>
            <a:r>
              <a:rPr b="0" i="1" lang="fr" sz="1213" u="none" cap="none" strike="noStrike">
                <a:solidFill>
                  <a:srgbClr val="002060"/>
                </a:solidFill>
                <a:latin typeface="Arial Narrow"/>
                <a:ea typeface="Arial Narrow"/>
                <a:cs typeface="Arial Narrow"/>
                <a:sym typeface="Arial Narrow"/>
              </a:rPr>
              <a:t>Lancet Infectious Diseases</a:t>
            </a:r>
            <a:r>
              <a:rPr b="0" i="0" lang="fr" sz="1213" u="none" cap="none" strike="noStrike">
                <a:solidFill>
                  <a:srgbClr val="002060"/>
                </a:solidFill>
                <a:latin typeface="Arial Narrow"/>
                <a:ea typeface="Arial Narrow"/>
                <a:cs typeface="Arial Narrow"/>
                <a:sym typeface="Arial Narrow"/>
              </a:rPr>
              <a:t>, 2006, 6:641–652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5"/>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t>Problème et solution – Que savons-nous ?</a:t>
            </a:r>
            <a:br>
              <a:rPr lang="fr"/>
            </a:br>
            <a:r>
              <a:rPr lang="fr"/>
              <a:t>Les données au service de l’amélioration</a:t>
            </a:r>
            <a:endParaRPr/>
          </a:p>
        </p:txBody>
      </p:sp>
      <p:sp>
        <p:nvSpPr>
          <p:cNvPr id="206" name="Google Shape;206;p25"/>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grpSp>
        <p:nvGrpSpPr>
          <p:cNvPr id="207" name="Google Shape;207;p25"/>
          <p:cNvGrpSpPr/>
          <p:nvPr/>
        </p:nvGrpSpPr>
        <p:grpSpPr>
          <a:xfrm>
            <a:off x="953386" y="1885004"/>
            <a:ext cx="11077862" cy="1609135"/>
            <a:chOff x="110837" y="1355738"/>
            <a:chExt cx="11077862" cy="1609135"/>
          </a:xfrm>
        </p:grpSpPr>
        <p:sp>
          <p:nvSpPr>
            <p:cNvPr id="208" name="Google Shape;208;p25"/>
            <p:cNvSpPr/>
            <p:nvPr/>
          </p:nvSpPr>
          <p:spPr>
            <a:xfrm>
              <a:off x="110837" y="1355738"/>
              <a:ext cx="10446328" cy="1609135"/>
            </a:xfrm>
            <a:prstGeom prst="roundRect">
              <a:avLst>
                <a:gd fmla="val 8918" name="adj"/>
              </a:avLst>
            </a:pr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09" name="Google Shape;209;p25"/>
            <p:cNvGrpSpPr/>
            <p:nvPr/>
          </p:nvGrpSpPr>
          <p:grpSpPr>
            <a:xfrm>
              <a:off x="215443" y="1419238"/>
              <a:ext cx="10973256" cy="1327577"/>
              <a:chOff x="215443" y="1258994"/>
              <a:chExt cx="10973256" cy="1327577"/>
            </a:xfrm>
          </p:grpSpPr>
          <p:sp>
            <p:nvSpPr>
              <p:cNvPr id="210" name="Google Shape;210;p25"/>
              <p:cNvSpPr txBox="1"/>
              <p:nvPr/>
            </p:nvSpPr>
            <p:spPr>
              <a:xfrm>
                <a:off x="215443" y="1258994"/>
                <a:ext cx="349757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fr" sz="1600" u="none" cap="none" strike="noStrike">
                    <a:solidFill>
                      <a:schemeClr val="dk1"/>
                    </a:solidFill>
                    <a:latin typeface="Arial"/>
                    <a:ea typeface="Arial"/>
                    <a:cs typeface="Arial"/>
                    <a:sym typeface="Arial"/>
                  </a:rPr>
                  <a:t>Infections associées aux soins de santé</a:t>
                </a:r>
                <a:endParaRPr b="0" i="0" sz="1400" u="none" cap="none" strike="noStrike">
                  <a:solidFill>
                    <a:srgbClr val="000000"/>
                  </a:solidFill>
                  <a:latin typeface="Arial"/>
                  <a:ea typeface="Arial"/>
                  <a:cs typeface="Arial"/>
                  <a:sym typeface="Arial"/>
                </a:endParaRPr>
              </a:p>
            </p:txBody>
          </p:sp>
          <p:sp>
            <p:nvSpPr>
              <p:cNvPr id="211" name="Google Shape;211;p25"/>
              <p:cNvSpPr txBox="1"/>
              <p:nvPr/>
            </p:nvSpPr>
            <p:spPr>
              <a:xfrm>
                <a:off x="3906818" y="1258994"/>
                <a:ext cx="321425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fr" sz="1600" u="none" cap="none" strike="noStrike">
                    <a:solidFill>
                      <a:schemeClr val="dk1"/>
                    </a:solidFill>
                    <a:latin typeface="Arial"/>
                    <a:ea typeface="Arial"/>
                    <a:cs typeface="Arial"/>
                    <a:sym typeface="Arial"/>
                  </a:rPr>
                  <a:t>Infections du site opératoire</a:t>
                </a:r>
                <a:endParaRPr b="0" i="0" sz="1400" u="none" cap="none" strike="noStrike">
                  <a:solidFill>
                    <a:srgbClr val="000000"/>
                  </a:solidFill>
                  <a:latin typeface="Arial"/>
                  <a:ea typeface="Arial"/>
                  <a:cs typeface="Arial"/>
                  <a:sym typeface="Arial"/>
                </a:endParaRPr>
              </a:p>
            </p:txBody>
          </p:sp>
          <p:sp>
            <p:nvSpPr>
              <p:cNvPr id="212" name="Google Shape;212;p25"/>
              <p:cNvSpPr txBox="1"/>
              <p:nvPr/>
            </p:nvSpPr>
            <p:spPr>
              <a:xfrm>
                <a:off x="7616372" y="1269523"/>
                <a:ext cx="3572327"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fr" sz="1600" u="none" cap="none" strike="noStrike">
                    <a:solidFill>
                      <a:schemeClr val="dk1"/>
                    </a:solidFill>
                    <a:latin typeface="Arial"/>
                    <a:ea typeface="Arial"/>
                    <a:cs typeface="Arial"/>
                    <a:sym typeface="Arial"/>
                  </a:rPr>
                  <a:t>Prévention des infections</a:t>
                </a:r>
                <a:endParaRPr b="0" i="0" sz="1400" u="none" cap="none" strike="noStrike">
                  <a:solidFill>
                    <a:srgbClr val="000000"/>
                  </a:solidFill>
                  <a:latin typeface="Arial"/>
                  <a:ea typeface="Arial"/>
                  <a:cs typeface="Arial"/>
                  <a:sym typeface="Arial"/>
                </a:endParaRPr>
              </a:p>
            </p:txBody>
          </p:sp>
          <p:sp>
            <p:nvSpPr>
              <p:cNvPr id="213" name="Google Shape;213;p25"/>
              <p:cNvSpPr txBox="1"/>
              <p:nvPr/>
            </p:nvSpPr>
            <p:spPr>
              <a:xfrm>
                <a:off x="215443" y="1540131"/>
                <a:ext cx="321425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fr" sz="2800" u="none" cap="none" strike="noStrike">
                    <a:solidFill>
                      <a:schemeClr val="dk1"/>
                    </a:solidFill>
                    <a:latin typeface="Arial"/>
                    <a:ea typeface="Arial"/>
                    <a:cs typeface="Arial"/>
                    <a:sym typeface="Arial"/>
                  </a:rPr>
                  <a:t>10 %</a:t>
                </a:r>
                <a:endParaRPr b="0" i="0" sz="1400" u="none" cap="none" strike="noStrike">
                  <a:solidFill>
                    <a:srgbClr val="000000"/>
                  </a:solidFill>
                  <a:latin typeface="Arial"/>
                  <a:ea typeface="Arial"/>
                  <a:cs typeface="Arial"/>
                  <a:sym typeface="Arial"/>
                </a:endParaRPr>
              </a:p>
            </p:txBody>
          </p:sp>
          <p:sp>
            <p:nvSpPr>
              <p:cNvPr id="214" name="Google Shape;214;p25"/>
              <p:cNvSpPr txBox="1"/>
              <p:nvPr/>
            </p:nvSpPr>
            <p:spPr>
              <a:xfrm>
                <a:off x="3602182" y="1542564"/>
                <a:ext cx="321425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fr" sz="2800" u="none" cap="none" strike="noStrike">
                    <a:solidFill>
                      <a:schemeClr val="dk1"/>
                    </a:solidFill>
                    <a:latin typeface="Arial"/>
                    <a:ea typeface="Arial"/>
                    <a:cs typeface="Arial"/>
                    <a:sym typeface="Arial"/>
                  </a:rPr>
                  <a:t>50 %</a:t>
                </a:r>
                <a:endParaRPr b="0" i="0" sz="1400" u="none" cap="none" strike="noStrike">
                  <a:solidFill>
                    <a:srgbClr val="000000"/>
                  </a:solidFill>
                  <a:latin typeface="Arial"/>
                  <a:ea typeface="Arial"/>
                  <a:cs typeface="Arial"/>
                  <a:sym typeface="Arial"/>
                </a:endParaRPr>
              </a:p>
            </p:txBody>
          </p:sp>
          <p:sp>
            <p:nvSpPr>
              <p:cNvPr id="215" name="Google Shape;215;p25"/>
              <p:cNvSpPr txBox="1"/>
              <p:nvPr/>
            </p:nvSpPr>
            <p:spPr>
              <a:xfrm>
                <a:off x="7229681" y="1604689"/>
                <a:ext cx="321425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fr" sz="2800" u="none" cap="none" strike="noStrike">
                    <a:solidFill>
                      <a:schemeClr val="dk1"/>
                    </a:solidFill>
                    <a:latin typeface="Arial"/>
                    <a:ea typeface="Arial"/>
                    <a:cs typeface="Arial"/>
                    <a:sym typeface="Arial"/>
                  </a:rPr>
                  <a:t>70 %</a:t>
                </a:r>
                <a:endParaRPr b="0" i="0" sz="1400" u="none" cap="none" strike="noStrike">
                  <a:solidFill>
                    <a:srgbClr val="000000"/>
                  </a:solidFill>
                  <a:latin typeface="Arial"/>
                  <a:ea typeface="Arial"/>
                  <a:cs typeface="Arial"/>
                  <a:sym typeface="Arial"/>
                </a:endParaRPr>
              </a:p>
            </p:txBody>
          </p:sp>
          <p:sp>
            <p:nvSpPr>
              <p:cNvPr id="216" name="Google Shape;216;p25"/>
              <p:cNvSpPr txBox="1"/>
              <p:nvPr/>
            </p:nvSpPr>
            <p:spPr>
              <a:xfrm>
                <a:off x="215443" y="2063351"/>
                <a:ext cx="3469866"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 sz="1400" u="none" cap="none" strike="noStrike">
                    <a:solidFill>
                      <a:schemeClr val="dk1"/>
                    </a:solidFill>
                    <a:latin typeface="Arial"/>
                    <a:ea typeface="Arial"/>
                    <a:cs typeface="Arial"/>
                    <a:sym typeface="Arial"/>
                  </a:rPr>
                  <a:t>1 patient sur 10 développe une infection à la suite de prestations de soins de santé</a:t>
                </a:r>
                <a:endParaRPr b="0" i="0" sz="1400" u="none" cap="none" strike="noStrike">
                  <a:solidFill>
                    <a:srgbClr val="000000"/>
                  </a:solidFill>
                  <a:latin typeface="Arial"/>
                  <a:ea typeface="Arial"/>
                  <a:cs typeface="Arial"/>
                  <a:sym typeface="Arial"/>
                </a:endParaRPr>
              </a:p>
            </p:txBody>
          </p:sp>
          <p:sp>
            <p:nvSpPr>
              <p:cNvPr id="217" name="Google Shape;217;p25"/>
              <p:cNvSpPr txBox="1"/>
              <p:nvPr/>
            </p:nvSpPr>
            <p:spPr>
              <a:xfrm>
                <a:off x="3782210" y="2047354"/>
                <a:ext cx="321425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 sz="1400" u="none" cap="none" strike="noStrike">
                    <a:solidFill>
                      <a:schemeClr val="dk1"/>
                    </a:solidFill>
                    <a:latin typeface="Arial"/>
                    <a:ea typeface="Arial"/>
                    <a:cs typeface="Arial"/>
                    <a:sym typeface="Arial"/>
                  </a:rPr>
                  <a:t>Plus de 50 % des infections du site opératoire peuvent être résistantes aux antibiotiques</a:t>
                </a:r>
                <a:endParaRPr b="0" i="0" sz="1400" u="none" cap="none" strike="noStrike">
                  <a:solidFill>
                    <a:srgbClr val="000000"/>
                  </a:solidFill>
                  <a:latin typeface="Arial"/>
                  <a:ea typeface="Arial"/>
                  <a:cs typeface="Arial"/>
                  <a:sym typeface="Arial"/>
                </a:endParaRPr>
              </a:p>
            </p:txBody>
          </p:sp>
          <p:sp>
            <p:nvSpPr>
              <p:cNvPr id="218" name="Google Shape;218;p25"/>
              <p:cNvSpPr txBox="1"/>
              <p:nvPr/>
            </p:nvSpPr>
            <p:spPr>
              <a:xfrm>
                <a:off x="7231910" y="2063351"/>
                <a:ext cx="321425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 sz="1400" u="none" cap="none" strike="noStrike">
                    <a:solidFill>
                      <a:schemeClr val="dk1"/>
                    </a:solidFill>
                    <a:latin typeface="Arial"/>
                    <a:ea typeface="Arial"/>
                    <a:cs typeface="Arial"/>
                    <a:sym typeface="Arial"/>
                  </a:rPr>
                  <a:t>Des protocoles de prévention et de lutte contre les infections adaptés peuvent réduire de 70 % les infections associées aux soins de santé</a:t>
                </a:r>
                <a:endParaRPr b="0" i="0" sz="1400" u="none" cap="none" strike="noStrike">
                  <a:solidFill>
                    <a:srgbClr val="000000"/>
                  </a:solidFill>
                  <a:latin typeface="Arial"/>
                  <a:ea typeface="Arial"/>
                  <a:cs typeface="Arial"/>
                  <a:sym typeface="Arial"/>
                </a:endParaRPr>
              </a:p>
            </p:txBody>
          </p:sp>
        </p:grpSp>
      </p:grpSp>
      <p:sp>
        <p:nvSpPr>
          <p:cNvPr id="219" name="Google Shape;219;p25"/>
          <p:cNvSpPr txBox="1"/>
          <p:nvPr/>
        </p:nvSpPr>
        <p:spPr>
          <a:xfrm>
            <a:off x="448756" y="3684330"/>
            <a:ext cx="8850030" cy="18498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200"/>
              <a:buFont typeface="Arial"/>
              <a:buNone/>
            </a:pPr>
            <a:r>
              <a:rPr b="1" i="0" lang="fr" sz="2000" u="none" cap="none" strike="noStrike">
                <a:solidFill>
                  <a:schemeClr val="dk1"/>
                </a:solidFill>
                <a:latin typeface="Arial"/>
                <a:ea typeface="Arial"/>
                <a:cs typeface="Arial"/>
                <a:sym typeface="Arial"/>
              </a:rPr>
              <a:t>Problème :</a:t>
            </a:r>
            <a:r>
              <a:rPr b="0" i="0" lang="fr" sz="2000" u="none" cap="none" strike="noStrike">
                <a:solidFill>
                  <a:schemeClr val="dk1"/>
                </a:solidFill>
                <a:latin typeface="Arial"/>
                <a:ea typeface="Arial"/>
                <a:cs typeface="Arial"/>
                <a:sym typeface="Arial"/>
              </a:rPr>
              <a:t> Même dans les régions riches en ressources, la conformité aux pratiques d’hygiène des mains peut être nulle, et elle est souvent inférieure à 40 %.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Arial"/>
              <a:buNone/>
            </a:pPr>
            <a:r>
              <a:rPr b="1" i="0" lang="fr" sz="2000" u="none" cap="none" strike="noStrike">
                <a:solidFill>
                  <a:schemeClr val="dk1"/>
                </a:solidFill>
                <a:latin typeface="Arial"/>
                <a:ea typeface="Arial"/>
                <a:cs typeface="Arial"/>
                <a:sym typeface="Arial"/>
              </a:rPr>
              <a:t>Solution :</a:t>
            </a:r>
            <a:r>
              <a:rPr b="0" i="0" lang="fr" sz="2000" u="none" cap="none" strike="noStrike">
                <a:solidFill>
                  <a:schemeClr val="dk1"/>
                </a:solidFill>
                <a:latin typeface="Arial"/>
                <a:ea typeface="Arial"/>
                <a:cs typeface="Arial"/>
                <a:sym typeface="Arial"/>
              </a:rPr>
              <a:t> Des stratégies efficaces visant à améliorer l’hygiène des mains peuvent prévenir jusqu’à 50 % des infections évitables dans les établissements de santé et permettre de réaliser des économies.</a:t>
            </a:r>
            <a:endParaRPr b="0" i="0" sz="1200" u="none" cap="none" strike="noStrike">
              <a:solidFill>
                <a:srgbClr val="000000"/>
              </a:solidFill>
              <a:latin typeface="Arial"/>
              <a:ea typeface="Arial"/>
              <a:cs typeface="Arial"/>
              <a:sym typeface="Arial"/>
            </a:endParaRPr>
          </a:p>
        </p:txBody>
      </p:sp>
      <p:sp>
        <p:nvSpPr>
          <p:cNvPr id="220" name="Google Shape;220;p25"/>
          <p:cNvSpPr txBox="1"/>
          <p:nvPr/>
        </p:nvSpPr>
        <p:spPr>
          <a:xfrm>
            <a:off x="1751605" y="5683470"/>
            <a:ext cx="7392396" cy="10156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dk1"/>
                </a:solidFill>
                <a:latin typeface="Arial"/>
                <a:ea typeface="Arial"/>
                <a:cs typeface="Arial"/>
                <a:sym typeface="Arial"/>
              </a:rPr>
              <a:t>Q. Connaissez-vous les taux d’infections associées aux soins de santé et les taux de conformité aux pratiques d’hygiène des mains dans votre pays ?</a:t>
            </a:r>
            <a:endParaRPr b="0" i="0" sz="1200" u="none" cap="none" strike="noStrike">
              <a:solidFill>
                <a:srgbClr val="000000"/>
              </a:solidFill>
              <a:latin typeface="Arial"/>
              <a:ea typeface="Arial"/>
              <a:cs typeface="Arial"/>
              <a:sym typeface="Arial"/>
            </a:endParaRPr>
          </a:p>
        </p:txBody>
      </p:sp>
      <p:pic>
        <p:nvPicPr>
          <p:cNvPr id="221" name="Google Shape;221;p25"/>
          <p:cNvPicPr preferRelativeResize="0"/>
          <p:nvPr/>
        </p:nvPicPr>
        <p:blipFill rotWithShape="1">
          <a:blip r:embed="rId3">
            <a:alphaModFix/>
          </a:blip>
          <a:srcRect b="0" l="0" r="0" t="0"/>
          <a:stretch/>
        </p:blipFill>
        <p:spPr>
          <a:xfrm>
            <a:off x="9378298" y="3898678"/>
            <a:ext cx="2539836" cy="2241031"/>
          </a:xfrm>
          <a:prstGeom prst="rect">
            <a:avLst/>
          </a:prstGeom>
          <a:noFill/>
          <a:ln>
            <a:noFill/>
          </a:ln>
        </p:spPr>
      </p:pic>
      <p:pic>
        <p:nvPicPr>
          <p:cNvPr id="222" name="Google Shape;222;p25"/>
          <p:cNvPicPr preferRelativeResize="0"/>
          <p:nvPr/>
        </p:nvPicPr>
        <p:blipFill rotWithShape="1">
          <a:blip r:embed="rId4">
            <a:alphaModFix/>
          </a:blip>
          <a:srcRect b="0" l="0" r="0" t="0"/>
          <a:stretch/>
        </p:blipFill>
        <p:spPr>
          <a:xfrm>
            <a:off x="357682" y="5665562"/>
            <a:ext cx="1393923" cy="11925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6"/>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229" name="Google Shape;229;p26"/>
          <p:cNvSpPr txBox="1"/>
          <p:nvPr>
            <p:ph idx="2" type="body"/>
          </p:nvPr>
        </p:nvSpPr>
        <p:spPr>
          <a:xfrm>
            <a:off x="128338" y="79512"/>
            <a:ext cx="4827838" cy="635001"/>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lt2"/>
              </a:buClr>
              <a:buSzPct val="100000"/>
              <a:buNone/>
            </a:pPr>
            <a:r>
              <a:rPr lang="fr" sz="3200"/>
              <a:t>Les cinq règles d’or de l’hygiène des mains</a:t>
            </a:r>
            <a:endParaRPr/>
          </a:p>
        </p:txBody>
      </p:sp>
      <p:sp>
        <p:nvSpPr>
          <p:cNvPr id="230" name="Google Shape;230;p26"/>
          <p:cNvSpPr/>
          <p:nvPr/>
        </p:nvSpPr>
        <p:spPr>
          <a:xfrm>
            <a:off x="727629" y="1467672"/>
            <a:ext cx="459155" cy="486242"/>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231" name="Google Shape;231;p26"/>
          <p:cNvSpPr txBox="1"/>
          <p:nvPr/>
        </p:nvSpPr>
        <p:spPr>
          <a:xfrm>
            <a:off x="376952" y="1500783"/>
            <a:ext cx="116050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fr" sz="2000" u="none" cap="none" strike="noStrike">
                <a:solidFill>
                  <a:srgbClr val="002060"/>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232" name="Google Shape;232;p26"/>
          <p:cNvSpPr txBox="1"/>
          <p:nvPr/>
        </p:nvSpPr>
        <p:spPr>
          <a:xfrm>
            <a:off x="1673379" y="1487030"/>
            <a:ext cx="868388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r" sz="2400" u="none" cap="none" strike="noStrike">
                <a:solidFill>
                  <a:schemeClr val="dk1"/>
                </a:solidFill>
                <a:latin typeface="Arial"/>
                <a:ea typeface="Arial"/>
                <a:cs typeface="Arial"/>
                <a:sym typeface="Arial"/>
              </a:rPr>
              <a:t>Se laver les mains au </a:t>
            </a:r>
            <a:r>
              <a:rPr b="1" i="0" lang="fr" sz="2400" u="none" cap="none" strike="noStrike">
                <a:solidFill>
                  <a:schemeClr val="dk1"/>
                </a:solidFill>
                <a:latin typeface="Arial"/>
                <a:ea typeface="Arial"/>
                <a:cs typeface="Arial"/>
                <a:sym typeface="Arial"/>
              </a:rPr>
              <a:t>point de prestation de soins*</a:t>
            </a:r>
            <a:r>
              <a:rPr b="0" i="0" lang="fr" sz="24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33" name="Google Shape;233;p26"/>
          <p:cNvSpPr txBox="1"/>
          <p:nvPr/>
        </p:nvSpPr>
        <p:spPr>
          <a:xfrm>
            <a:off x="1673381" y="2393367"/>
            <a:ext cx="7974471"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r" sz="2400" u="none" cap="none" strike="noStrike">
                <a:solidFill>
                  <a:schemeClr val="dk1"/>
                </a:solidFill>
                <a:latin typeface="Arial"/>
                <a:ea typeface="Arial"/>
                <a:cs typeface="Arial"/>
                <a:sym typeface="Arial"/>
              </a:rPr>
              <a:t>Pendant les prestations de soins de santé, il est essentiel de se laver les mains à </a:t>
            </a:r>
            <a:r>
              <a:rPr b="1" i="0" lang="fr" sz="2400" u="none" cap="none" strike="noStrike">
                <a:solidFill>
                  <a:schemeClr val="dk1"/>
                </a:solidFill>
                <a:latin typeface="Arial"/>
                <a:ea typeface="Arial"/>
                <a:cs typeface="Arial"/>
                <a:sym typeface="Arial"/>
              </a:rPr>
              <a:t>cinq moments clés</a:t>
            </a:r>
            <a:r>
              <a:rPr b="0" i="0" lang="fr" sz="2400" u="none" cap="none" strike="noStrike">
                <a:solidFill>
                  <a:schemeClr val="dk1"/>
                </a:solidFill>
                <a:latin typeface="Arial"/>
                <a:ea typeface="Arial"/>
                <a:cs typeface="Arial"/>
                <a:sym typeface="Arial"/>
              </a:rPr>
              <a:t>.</a:t>
            </a:r>
            <a:endParaRPr b="1" i="0" sz="2400" u="none" cap="none" strike="noStrike">
              <a:solidFill>
                <a:schemeClr val="dk1"/>
              </a:solidFill>
              <a:latin typeface="Arial"/>
              <a:ea typeface="Arial"/>
              <a:cs typeface="Arial"/>
              <a:sym typeface="Arial"/>
            </a:endParaRPr>
          </a:p>
        </p:txBody>
      </p:sp>
      <p:sp>
        <p:nvSpPr>
          <p:cNvPr id="234" name="Google Shape;234;p26"/>
          <p:cNvSpPr txBox="1"/>
          <p:nvPr/>
        </p:nvSpPr>
        <p:spPr>
          <a:xfrm>
            <a:off x="1673381" y="4954229"/>
            <a:ext cx="8207749"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 sz="2400" u="none" cap="none" strike="noStrike">
                <a:solidFill>
                  <a:schemeClr val="dk1"/>
                </a:solidFill>
                <a:latin typeface="Arial"/>
                <a:ea typeface="Arial"/>
                <a:cs typeface="Arial"/>
                <a:sym typeface="Arial"/>
              </a:rPr>
              <a:t>Se laver les mains</a:t>
            </a:r>
            <a:r>
              <a:rPr b="0" i="0" lang="fr" sz="2400" u="none" cap="none" strike="noStrike">
                <a:solidFill>
                  <a:schemeClr val="dk1"/>
                </a:solidFill>
                <a:latin typeface="Arial"/>
                <a:ea typeface="Arial"/>
                <a:cs typeface="Arial"/>
                <a:sym typeface="Arial"/>
              </a:rPr>
              <a:t> avec de l’eau et du savon est nécessaire lorsque les mains sont visiblement souillées.</a:t>
            </a:r>
            <a:endParaRPr b="0" i="0" sz="1400" u="none" cap="none" strike="noStrike">
              <a:solidFill>
                <a:srgbClr val="000000"/>
              </a:solidFill>
              <a:latin typeface="Arial"/>
              <a:ea typeface="Arial"/>
              <a:cs typeface="Arial"/>
              <a:sym typeface="Arial"/>
            </a:endParaRPr>
          </a:p>
        </p:txBody>
      </p:sp>
      <p:sp>
        <p:nvSpPr>
          <p:cNvPr id="235" name="Google Shape;235;p26"/>
          <p:cNvSpPr txBox="1"/>
          <p:nvPr/>
        </p:nvSpPr>
        <p:spPr>
          <a:xfrm>
            <a:off x="1673378" y="6015006"/>
            <a:ext cx="8313861"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r" sz="2400" u="none" cap="none" strike="noStrike">
                <a:solidFill>
                  <a:schemeClr val="dk1"/>
                </a:solidFill>
                <a:latin typeface="Arial"/>
                <a:ea typeface="Arial"/>
                <a:cs typeface="Arial"/>
                <a:sym typeface="Arial"/>
              </a:rPr>
              <a:t>Il est également important d’utiliser la bonne </a:t>
            </a:r>
            <a:r>
              <a:rPr b="1" i="0" lang="fr" sz="2400" u="none" cap="none" strike="noStrike">
                <a:solidFill>
                  <a:schemeClr val="dk1"/>
                </a:solidFill>
                <a:latin typeface="Arial"/>
                <a:ea typeface="Arial"/>
                <a:cs typeface="Arial"/>
                <a:sym typeface="Arial"/>
              </a:rPr>
              <a:t>technique</a:t>
            </a:r>
            <a:r>
              <a:rPr b="0" i="0" lang="fr" sz="2400" u="none" cap="none" strike="noStrike">
                <a:solidFill>
                  <a:schemeClr val="dk1"/>
                </a:solidFill>
                <a:latin typeface="Arial"/>
                <a:ea typeface="Arial"/>
                <a:cs typeface="Arial"/>
                <a:sym typeface="Arial"/>
              </a:rPr>
              <a:t> et de prendre le temps de bien se laver les mains.</a:t>
            </a:r>
            <a:endParaRPr b="0" i="0" sz="1400" u="none" cap="none" strike="noStrike">
              <a:solidFill>
                <a:srgbClr val="000000"/>
              </a:solidFill>
              <a:latin typeface="Arial"/>
              <a:ea typeface="Arial"/>
              <a:cs typeface="Arial"/>
              <a:sym typeface="Arial"/>
            </a:endParaRPr>
          </a:p>
        </p:txBody>
      </p:sp>
      <p:sp>
        <p:nvSpPr>
          <p:cNvPr id="236" name="Google Shape;236;p26"/>
          <p:cNvSpPr txBox="1"/>
          <p:nvPr/>
        </p:nvSpPr>
        <p:spPr>
          <a:xfrm>
            <a:off x="1673380" y="3586429"/>
            <a:ext cx="820775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 sz="2400" u="none" cap="none" strike="noStrike">
                <a:solidFill>
                  <a:schemeClr val="dk1"/>
                </a:solidFill>
                <a:latin typeface="Arial"/>
                <a:ea typeface="Arial"/>
                <a:cs typeface="Arial"/>
                <a:sym typeface="Arial"/>
              </a:rPr>
              <a:t>Se frotter les mains</a:t>
            </a:r>
            <a:r>
              <a:rPr b="0" i="0" lang="fr" sz="2400" u="none" cap="none" strike="noStrike">
                <a:solidFill>
                  <a:schemeClr val="dk1"/>
                </a:solidFill>
                <a:latin typeface="Arial"/>
                <a:ea typeface="Arial"/>
                <a:cs typeface="Arial"/>
                <a:sym typeface="Arial"/>
              </a:rPr>
              <a:t> avec une solution hydroalcoolique (s’il y en a) permet d’avoir une bonne hygiène des mains au point de prestation de soins plus rapidement et efficacement ; cette méthode est également mieux tolérée. </a:t>
            </a:r>
            <a:endParaRPr b="1" i="0" sz="2400" u="none" cap="none" strike="noStrike">
              <a:solidFill>
                <a:schemeClr val="dk1"/>
              </a:solidFill>
              <a:latin typeface="Arial"/>
              <a:ea typeface="Arial"/>
              <a:cs typeface="Arial"/>
              <a:sym typeface="Arial"/>
            </a:endParaRPr>
          </a:p>
        </p:txBody>
      </p:sp>
      <p:sp>
        <p:nvSpPr>
          <p:cNvPr id="237" name="Google Shape;237;p26"/>
          <p:cNvSpPr txBox="1"/>
          <p:nvPr/>
        </p:nvSpPr>
        <p:spPr>
          <a:xfrm rot="-5400000">
            <a:off x="9529821" y="4918323"/>
            <a:ext cx="301348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 sz="2400" u="none" cap="none" strike="noStrike">
                <a:solidFill>
                  <a:schemeClr val="dk1"/>
                </a:solidFill>
                <a:latin typeface="Arial"/>
                <a:ea typeface="Arial"/>
                <a:cs typeface="Arial"/>
                <a:sym typeface="Arial"/>
              </a:rPr>
              <a:t>(bonne technique)</a:t>
            </a:r>
            <a:endParaRPr b="0" i="0" sz="1400" u="none" cap="none" strike="noStrike">
              <a:solidFill>
                <a:srgbClr val="000000"/>
              </a:solidFill>
              <a:latin typeface="Arial"/>
              <a:ea typeface="Arial"/>
              <a:cs typeface="Arial"/>
              <a:sym typeface="Arial"/>
            </a:endParaRPr>
          </a:p>
        </p:txBody>
      </p:sp>
      <p:sp>
        <p:nvSpPr>
          <p:cNvPr id="238" name="Google Shape;238;p26"/>
          <p:cNvSpPr/>
          <p:nvPr/>
        </p:nvSpPr>
        <p:spPr>
          <a:xfrm>
            <a:off x="10337914" y="3764419"/>
            <a:ext cx="252248" cy="2891481"/>
          </a:xfrm>
          <a:prstGeom prst="rightBrace">
            <a:avLst>
              <a:gd fmla="val 8333"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9" name="Google Shape;239;p26"/>
          <p:cNvSpPr/>
          <p:nvPr/>
        </p:nvSpPr>
        <p:spPr>
          <a:xfrm>
            <a:off x="10337914" y="1489509"/>
            <a:ext cx="252248" cy="1757185"/>
          </a:xfrm>
          <a:prstGeom prst="rightBrace">
            <a:avLst>
              <a:gd fmla="val 8333"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 name="Google Shape;240;p26"/>
          <p:cNvSpPr txBox="1"/>
          <p:nvPr/>
        </p:nvSpPr>
        <p:spPr>
          <a:xfrm rot="-5400000">
            <a:off x="9844820" y="1739402"/>
            <a:ext cx="239776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fr" sz="2400" u="none" cap="none" strike="noStrike">
                <a:solidFill>
                  <a:schemeClr val="dk1"/>
                </a:solidFill>
                <a:latin typeface="Arial"/>
                <a:ea typeface="Arial"/>
                <a:cs typeface="Arial"/>
                <a:sym typeface="Arial"/>
              </a:rPr>
              <a:t>(bon moment)</a:t>
            </a:r>
            <a:endParaRPr b="0" i="0" sz="1400" u="none" cap="none" strike="noStrike">
              <a:solidFill>
                <a:srgbClr val="000000"/>
              </a:solidFill>
              <a:latin typeface="Arial"/>
              <a:ea typeface="Arial"/>
              <a:cs typeface="Arial"/>
              <a:sym typeface="Arial"/>
            </a:endParaRPr>
          </a:p>
        </p:txBody>
      </p:sp>
      <p:sp>
        <p:nvSpPr>
          <p:cNvPr id="241" name="Google Shape;241;p26"/>
          <p:cNvSpPr/>
          <p:nvPr/>
        </p:nvSpPr>
        <p:spPr>
          <a:xfrm>
            <a:off x="727629" y="2640207"/>
            <a:ext cx="459155" cy="486242"/>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242" name="Google Shape;242;p26"/>
          <p:cNvSpPr txBox="1"/>
          <p:nvPr/>
        </p:nvSpPr>
        <p:spPr>
          <a:xfrm>
            <a:off x="376952" y="2673318"/>
            <a:ext cx="116050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fr" sz="2000" u="none" cap="none" strike="noStrike">
                <a:solidFill>
                  <a:srgbClr val="002060"/>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
        <p:nvSpPr>
          <p:cNvPr id="243" name="Google Shape;243;p26"/>
          <p:cNvSpPr/>
          <p:nvPr/>
        </p:nvSpPr>
        <p:spPr>
          <a:xfrm>
            <a:off x="765062" y="3832552"/>
            <a:ext cx="459155" cy="486242"/>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244" name="Google Shape;244;p26"/>
          <p:cNvSpPr txBox="1"/>
          <p:nvPr/>
        </p:nvSpPr>
        <p:spPr>
          <a:xfrm>
            <a:off x="414385" y="3865663"/>
            <a:ext cx="116050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fr" sz="2000" u="none" cap="none" strike="noStrike">
                <a:solidFill>
                  <a:srgbClr val="002060"/>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sp>
        <p:nvSpPr>
          <p:cNvPr id="245" name="Google Shape;245;p26"/>
          <p:cNvSpPr/>
          <p:nvPr/>
        </p:nvSpPr>
        <p:spPr>
          <a:xfrm>
            <a:off x="765062" y="5005087"/>
            <a:ext cx="459155" cy="486242"/>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246" name="Google Shape;246;p26"/>
          <p:cNvSpPr txBox="1"/>
          <p:nvPr/>
        </p:nvSpPr>
        <p:spPr>
          <a:xfrm>
            <a:off x="414385" y="5038198"/>
            <a:ext cx="116050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fr" sz="2000" u="none" cap="none" strike="noStrike">
                <a:solidFill>
                  <a:srgbClr val="002060"/>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sp>
        <p:nvSpPr>
          <p:cNvPr id="247" name="Google Shape;247;p26"/>
          <p:cNvSpPr/>
          <p:nvPr/>
        </p:nvSpPr>
        <p:spPr>
          <a:xfrm>
            <a:off x="755765" y="6124601"/>
            <a:ext cx="459155" cy="486242"/>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248" name="Google Shape;248;p26"/>
          <p:cNvSpPr txBox="1"/>
          <p:nvPr/>
        </p:nvSpPr>
        <p:spPr>
          <a:xfrm>
            <a:off x="405088" y="6157712"/>
            <a:ext cx="116050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fr" sz="2000" u="none" cap="none" strike="noStrike">
                <a:solidFill>
                  <a:srgbClr val="002060"/>
                </a:solidFill>
                <a:latin typeface="Arial"/>
                <a:ea typeface="Arial"/>
                <a:cs typeface="Arial"/>
                <a:sym typeface="Arial"/>
              </a:rPr>
              <a:t>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