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6858000" cy="9144000"/>
  <p:embeddedFontLst>
    <p:embeddedFont>
      <p:font typeface="Arial Narrow"/>
      <p:regular r:id="rId53"/>
      <p:bold r:id="rId54"/>
      <p:italic r:id="rId55"/>
      <p:boldItalic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480BBD-B7C5-4B0B-B4BB-25C385A93071}">
  <a:tblStyle styleId="{26480BBD-B7C5-4B0B-B4BB-25C385A9307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BF3"/>
          </a:solidFill>
        </a:fill>
      </a:tcStyle>
    </a:wholeTbl>
    <a:band1H>
      <a:tcTxStyle b="off" i="off"/>
      <a:tcStyle>
        <a:fill>
          <a:solidFill>
            <a:srgbClr val="FCF7E7"/>
          </a:solidFill>
        </a:fill>
      </a:tcStyle>
    </a:band1H>
    <a:band2H>
      <a:tcTxStyle b="off" i="off"/>
    </a:band2H>
    <a:band1V>
      <a:tcTxStyle b="off" i="off"/>
      <a:tcStyle>
        <a:fill>
          <a:solidFill>
            <a:srgbClr val="FCF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73B95B17-5E67-4268-B924-ED756E80255F}"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2">
              <a:alpha val="20000"/>
            </a:schemeClr>
          </a:solidFill>
        </a:fill>
      </a:tcStyle>
    </a:band1H>
    <a:band2H>
      <a:tcTxStyle b="off" i="off"/>
    </a:band2H>
    <a:band1V>
      <a:tcTxStyle b="off" i="off"/>
      <a:tcStyle>
        <a:fill>
          <a:solidFill>
            <a:schemeClr val="accent2">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C696350F-9B46-4874-A322-294B5C45DF73}"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8CEDB43-B5DC-4489-9170-0CA5A92296C5}" styleName="Table_3">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ArialNarrow-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ArialNarrow-italic.fntdata"/><Relationship Id="rId10" Type="http://schemas.openxmlformats.org/officeDocument/2006/relationships/slide" Target="slides/slide4.xml"/><Relationship Id="rId54" Type="http://schemas.openxmlformats.org/officeDocument/2006/relationships/font" Target="fonts/ArialNarrow-bold.fntdata"/><Relationship Id="rId13" Type="http://schemas.openxmlformats.org/officeDocument/2006/relationships/slide" Target="slides/slide7.xml"/><Relationship Id="rId57" Type="http://schemas.openxmlformats.org/officeDocument/2006/relationships/font" Target="fonts/OpenSans-regular.fntdata"/><Relationship Id="rId12" Type="http://schemas.openxmlformats.org/officeDocument/2006/relationships/slide" Target="slides/slide6.xml"/><Relationship Id="rId56" Type="http://schemas.openxmlformats.org/officeDocument/2006/relationships/font" Target="fonts/ArialNarrow-boldItalic.fntdata"/><Relationship Id="rId15" Type="http://schemas.openxmlformats.org/officeDocument/2006/relationships/slide" Target="slides/slide9.xml"/><Relationship Id="rId59" Type="http://schemas.openxmlformats.org/officeDocument/2006/relationships/font" Target="fonts/OpenSans-italic.fntdata"/><Relationship Id="rId14" Type="http://schemas.openxmlformats.org/officeDocument/2006/relationships/slide" Target="slides/slide8.xml"/><Relationship Id="rId58"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water_sanitation_health/publications/guidelines-on-sanitation-and-health/e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water_sanitation_health/sanitation-waste/sanitation/sanitation-and-climate-change20190813.pdf?ua=1"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ashinhcf.org/resource/summary-of-all-who-and-related-resources-on-wash-in-hcf/"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Diarrhoea, a major public health concern and a leading cause of disease and death among children under five years in low- and middle income countries (Prüss-Üstün et al. 2016); </a:t>
            </a:r>
            <a:endParaRPr/>
          </a:p>
          <a:p>
            <a:pPr indent="0" lvl="0" marL="0" rtl="0" algn="l">
              <a:lnSpc>
                <a:spcPct val="100000"/>
              </a:lnSpc>
              <a:spcBef>
                <a:spcPts val="0"/>
              </a:spcBef>
              <a:spcAft>
                <a:spcPts val="0"/>
              </a:spcAft>
              <a:buSzPts val="1400"/>
              <a:buNone/>
            </a:pPr>
            <a:r>
              <a:rPr lang="fr"/>
              <a:t>Neglected tropical diseases such as soil-transmitted helminth infections, schistosomiasis and trachoma that cause a significant burden globally (WHO, 2017); and </a:t>
            </a:r>
            <a:endParaRPr/>
          </a:p>
          <a:p>
            <a:pPr indent="0" lvl="0" marL="0" rtl="0" algn="l">
              <a:lnSpc>
                <a:spcPct val="100000"/>
              </a:lnSpc>
              <a:spcBef>
                <a:spcPts val="0"/>
              </a:spcBef>
              <a:spcAft>
                <a:spcPts val="0"/>
              </a:spcAft>
              <a:buSzPts val="1400"/>
              <a:buNone/>
            </a:pPr>
            <a:r>
              <a:rPr lang="fr"/>
              <a:t>Vector-borne diseases such as West Nile Virus or lymphatic filariasis (Curtis et al., 2002; van den Berg, Kelly-Hope &amp; Lindsay, 2013), through poor sanitation facilitating the proliferation of Culex mosquitos. </a:t>
            </a:r>
            <a:endParaRPr/>
          </a:p>
          <a:p>
            <a:pPr indent="0" lvl="0" marL="0" rtl="0" algn="l">
              <a:lnSpc>
                <a:spcPct val="100000"/>
              </a:lnSpc>
              <a:spcBef>
                <a:spcPts val="0"/>
              </a:spcBef>
              <a:spcAft>
                <a:spcPts val="0"/>
              </a:spcAft>
              <a:buSzPts val="1400"/>
              <a:buNone/>
            </a:pPr>
            <a:r>
              <a:rPr lang="fr"/>
              <a:t>Unsanitary conditions have been linked with stunting (Danaei et al., 2016), which affects almost one quarter of children under-five globally (UNICEF/ WHO/World Bank, 2018) through several mechanisms including repeated diarrhoea (Richard et al., 2013), helminth infections (Ziegelbauer et al., 2012) and environmental enteric dysfunction (Humphrey, 2009; Keusch et al., 2014; Crane et al., 2015)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Spread of AMR is mostly linked to antibiotics but the term antimicrobial is preferred as it covers antivirals, anthelminthics and antifungals.  </a:t>
            </a:r>
            <a:endParaRPr/>
          </a:p>
          <a:p>
            <a:pPr indent="0" lvl="0" marL="0" rtl="0" algn="l">
              <a:lnSpc>
                <a:spcPct val="100000"/>
              </a:lnSpc>
              <a:spcBef>
                <a:spcPts val="0"/>
              </a:spcBef>
              <a:spcAft>
                <a:spcPts val="0"/>
              </a:spcAft>
              <a:buSzPts val="1400"/>
              <a:buNone/>
            </a:pPr>
            <a:r>
              <a:t/>
            </a:r>
            <a:endParaRPr/>
          </a:p>
        </p:txBody>
      </p:sp>
      <p:sp>
        <p:nvSpPr>
          <p:cNvPr id="304" name="Google Shape;30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1: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 Take a moment to discuss these questions with the person next to you - be prepared to provide your answers which we will note down</a:t>
            </a:r>
            <a:endParaRPr/>
          </a:p>
          <a:p>
            <a:pPr indent="0" lvl="0" marL="0" marR="0" rtl="0" algn="l">
              <a:lnSpc>
                <a:spcPct val="100000"/>
              </a:lnSpc>
              <a:spcBef>
                <a:spcPts val="360"/>
              </a:spcBef>
              <a:spcAft>
                <a:spcPts val="0"/>
              </a:spcAft>
              <a:buClr>
                <a:schemeClr val="dk1"/>
              </a:buClr>
              <a:buSzPts val="1200"/>
              <a:buFont typeface="Calibri"/>
              <a:buNone/>
            </a:pPr>
            <a:r>
              <a:t/>
            </a:r>
            <a:endParaRPr/>
          </a:p>
          <a:p>
            <a:pPr indent="0" lvl="0" marL="0" marR="0" rtl="0" algn="l">
              <a:lnSpc>
                <a:spcPct val="100000"/>
              </a:lnSpc>
              <a:spcBef>
                <a:spcPts val="360"/>
              </a:spcBef>
              <a:spcAft>
                <a:spcPts val="0"/>
              </a:spcAft>
              <a:buClr>
                <a:schemeClr val="dk1"/>
              </a:buClr>
              <a:buSzPts val="1200"/>
              <a:buFont typeface="Calibri"/>
              <a:buNone/>
            </a:pPr>
            <a:r>
              <a:rPr b="1" lang="fr"/>
              <a:t>NOTES FOR TRAINER (TO USE WHEN TAKING FEEDBACK):</a:t>
            </a:r>
            <a:endParaRPr b="1"/>
          </a:p>
          <a:p>
            <a:pPr indent="0" lvl="0" marL="0" marR="0" rtl="0" algn="l">
              <a:lnSpc>
                <a:spcPct val="100000"/>
              </a:lnSpc>
              <a:spcBef>
                <a:spcPts val="360"/>
              </a:spcBef>
              <a:spcAft>
                <a:spcPts val="0"/>
              </a:spcAft>
              <a:buClr>
                <a:schemeClr val="dk1"/>
              </a:buClr>
              <a:buSzPts val="1200"/>
              <a:buFont typeface="Calibri"/>
              <a:buNone/>
            </a:pPr>
            <a:r>
              <a:rPr lang="fr"/>
              <a:t>Consider all steps of the sanitation chain: Toilet, containment, conveyance, treatment, end use/ disposal. Note, there should be no reuse of HCF wastewater. </a:t>
            </a:r>
            <a:endParaRPr/>
          </a:p>
          <a:p>
            <a:pPr indent="0" lvl="0" marL="0" rtl="0" algn="l">
              <a:lnSpc>
                <a:spcPct val="100000"/>
              </a:lnSpc>
              <a:spcBef>
                <a:spcPts val="0"/>
              </a:spcBef>
              <a:spcAft>
                <a:spcPts val="0"/>
              </a:spcAft>
              <a:buSzPts val="1400"/>
              <a:buNone/>
            </a:pPr>
            <a:r>
              <a:rPr b="0" i="0" lang="fr" sz="1200" u="none" strike="noStrike">
                <a:solidFill>
                  <a:schemeClr val="dk1"/>
                </a:solidFill>
                <a:latin typeface="Arial"/>
                <a:ea typeface="Arial"/>
                <a:cs typeface="Arial"/>
                <a:sym typeface="Arial"/>
              </a:rPr>
              <a:t>Sanitation measures to protect public health are both single- and multi-component, and include technologies.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fr" sz="1200" u="none" strike="noStrike">
                <a:solidFill>
                  <a:schemeClr val="dk1"/>
                </a:solidFill>
                <a:latin typeface="Arial"/>
                <a:ea typeface="Arial"/>
                <a:cs typeface="Arial"/>
                <a:sym typeface="Arial"/>
              </a:rPr>
              <a:t>Safe sanitation systems separate human excreta from human contact at all steps of the sanitation service chain carrying excreta from the toilet to its eventual safe use or disposal. </a:t>
            </a:r>
            <a:r>
              <a:rPr b="1" i="0" lang="fr" sz="1200" u="none" strike="noStrike">
                <a:solidFill>
                  <a:schemeClr val="dk1"/>
                </a:solidFill>
                <a:latin typeface="Arial"/>
                <a:ea typeface="Arial"/>
                <a:cs typeface="Arial"/>
                <a:sym typeface="Arial"/>
              </a:rPr>
              <a:t>F</a:t>
            </a:r>
            <a:r>
              <a:rPr b="1" lang="fr"/>
              <a:t>ailures at any step of the sanitation chain result in negative health outcomes – and in other realms of life. </a:t>
            </a:r>
            <a:r>
              <a:rPr b="0" lang="fr"/>
              <a:t>That’s why it is critical to ensure that risks are managed along the whole sanitation service chain – from toilets, to containment, to transport, treatment, and finally safe use or disposal of wastewater and faecal byproducts. </a:t>
            </a:r>
            <a:endParaRPr b="0" i="0" sz="12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fr" sz="1200" u="none" strike="noStrike">
                <a:solidFill>
                  <a:schemeClr val="dk1"/>
                </a:solidFill>
                <a:latin typeface="Arial"/>
                <a:ea typeface="Arial"/>
                <a:cs typeface="Arial"/>
                <a:sym typeface="Arial"/>
              </a:rPr>
              <a:t>Health hazards </a:t>
            </a:r>
            <a:r>
              <a:rPr b="0" i="0" lang="fr" sz="1200" u="none" strike="noStrike">
                <a:solidFill>
                  <a:schemeClr val="dk1"/>
                </a:solidFill>
                <a:latin typeface="Arial"/>
                <a:ea typeface="Arial"/>
                <a:cs typeface="Arial"/>
                <a:sym typeface="Arial"/>
              </a:rPr>
              <a:t>associated with the sanitation chain may be microbial (the focus of the WHO guidelines), chemical or physical.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chemeClr val="dk1"/>
              </a:buClr>
              <a:buSzPts val="1200"/>
              <a:buFont typeface="Calibri"/>
              <a:buNone/>
            </a:pPr>
            <a:r>
              <a:rPr lang="fr"/>
              <a:t>Refer to Chapter 3 of Sanitation Guidelines for definitions: </a:t>
            </a:r>
            <a:r>
              <a:rPr lang="fr" u="sng">
                <a:solidFill>
                  <a:schemeClr val="hlink"/>
                </a:solidFill>
                <a:hlinkClick r:id="rId2"/>
              </a:rPr>
              <a:t>https://www.who.int/water_sanitation_health/publications/guidelines-on-sanitation-and-health/en/</a:t>
            </a:r>
            <a:r>
              <a:rPr lang="fr"/>
              <a:t>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18" name="Google Shape;318;p1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19" name="Google Shape;319;p1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320" name="Google Shape;32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200">
                <a:solidFill>
                  <a:srgbClr val="002060"/>
                </a:solidFill>
              </a:rPr>
              <a:t>READ THE SLIDE</a:t>
            </a:r>
            <a:endParaRPr/>
          </a:p>
          <a:p>
            <a:pPr indent="0" lvl="0" marL="0" rtl="0" algn="l">
              <a:lnSpc>
                <a:spcPct val="100000"/>
              </a:lnSpc>
              <a:spcBef>
                <a:spcPts val="0"/>
              </a:spcBef>
              <a:spcAft>
                <a:spcPts val="0"/>
              </a:spcAft>
              <a:buSzPts val="1400"/>
              <a:buNone/>
            </a:pPr>
            <a:r>
              <a:rPr b="1" lang="fr" sz="1200">
                <a:solidFill>
                  <a:srgbClr val="002060"/>
                </a:solidFill>
              </a:rPr>
              <a:t>SAY:</a:t>
            </a:r>
            <a:endParaRPr/>
          </a:p>
          <a:p>
            <a:pPr indent="0" lvl="0" marL="0" rtl="0" algn="l">
              <a:lnSpc>
                <a:spcPct val="100000"/>
              </a:lnSpc>
              <a:spcBef>
                <a:spcPts val="0"/>
              </a:spcBef>
              <a:spcAft>
                <a:spcPts val="0"/>
              </a:spcAft>
              <a:buSzPts val="1400"/>
              <a:buNone/>
            </a:pPr>
            <a:r>
              <a:rPr lang="fr" sz="1200">
                <a:solidFill>
                  <a:srgbClr val="002060"/>
                </a:solidFill>
              </a:rPr>
              <a:t>Safe sanitation systems must meet these requirements in a manner consistent with human rights, while also addressing co-disposal of greywater, associated hygiene practices and essential services required for the functioning of technologies.</a:t>
            </a:r>
            <a:endParaRPr/>
          </a:p>
          <a:p>
            <a:pPr indent="0" lvl="0" marL="0" marR="0" rtl="0" algn="l">
              <a:lnSpc>
                <a:spcPct val="100000"/>
              </a:lnSpc>
              <a:spcBef>
                <a:spcPts val="360"/>
              </a:spcBef>
              <a:spcAft>
                <a:spcPts val="0"/>
              </a:spcAft>
              <a:buClr>
                <a:schemeClr val="dk1"/>
              </a:buClr>
              <a:buSzPts val="1200"/>
              <a:buFont typeface="Calibri"/>
              <a:buNone/>
            </a:pPr>
            <a:r>
              <a:rPr lang="fr"/>
              <a:t>Consider all steps of the sanitation chain: Toilet, containment, conveyance, treatment, end use/ disposal. Note, there should be no reuse of HCF wastewater. </a:t>
            </a:r>
            <a:endParaRPr/>
          </a:p>
          <a:p>
            <a:pPr indent="0" lvl="0" marL="0" rtl="0" algn="l">
              <a:lnSpc>
                <a:spcPct val="100000"/>
              </a:lnSpc>
              <a:spcBef>
                <a:spcPts val="0"/>
              </a:spcBef>
              <a:spcAft>
                <a:spcPts val="0"/>
              </a:spcAft>
              <a:buSzPts val="1400"/>
              <a:buNone/>
            </a:pPr>
            <a:r>
              <a:rPr b="0" i="0" lang="fr" sz="1200" u="none" strike="noStrike">
                <a:solidFill>
                  <a:schemeClr val="dk1"/>
                </a:solidFill>
                <a:latin typeface="Arial"/>
                <a:ea typeface="Arial"/>
                <a:cs typeface="Arial"/>
                <a:sym typeface="Arial"/>
              </a:rPr>
              <a:t>Sanitation measures to protect public health are both single- and multi-component, and include technologies. </a:t>
            </a:r>
            <a:endParaRPr/>
          </a:p>
          <a:p>
            <a:pPr indent="0" lvl="0" marL="0" rtl="0" algn="l">
              <a:lnSpc>
                <a:spcPct val="100000"/>
              </a:lnSpc>
              <a:spcBef>
                <a:spcPts val="0"/>
              </a:spcBef>
              <a:spcAft>
                <a:spcPts val="0"/>
              </a:spcAft>
              <a:buSzPts val="1400"/>
              <a:buNone/>
            </a:pPr>
            <a:r>
              <a:rPr b="0" i="0" lang="fr" sz="1200" u="none" strike="noStrike">
                <a:solidFill>
                  <a:schemeClr val="dk1"/>
                </a:solidFill>
                <a:latin typeface="Arial"/>
                <a:ea typeface="Arial"/>
                <a:cs typeface="Arial"/>
                <a:sym typeface="Arial"/>
              </a:rPr>
              <a:t>Safe sanitation systems separate human excreta from human contact at all steps of the sanitation service chain carrying excreta from the toilet to its eventual safe use or disposal.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37" name="Google Shape;337;p1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38" name="Google Shape;338;p1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339" name="Google Shape;33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800" u="none" strike="noStrike">
                <a:solidFill>
                  <a:srgbClr val="000000"/>
                </a:solidFill>
                <a:latin typeface="Open Sans"/>
                <a:ea typeface="Open Sans"/>
                <a:cs typeface="Open Sans"/>
                <a:sym typeface="Open Sans"/>
              </a:rPr>
              <a:t>SAY:</a:t>
            </a:r>
            <a:endParaRPr/>
          </a:p>
          <a:p>
            <a:pPr indent="0" lvl="0" marL="0" rtl="0" algn="l">
              <a:lnSpc>
                <a:spcPct val="100000"/>
              </a:lnSpc>
              <a:spcBef>
                <a:spcPts val="0"/>
              </a:spcBef>
              <a:spcAft>
                <a:spcPts val="0"/>
              </a:spcAft>
              <a:buSzPts val="1400"/>
              <a:buNone/>
            </a:pPr>
            <a:r>
              <a:rPr b="0" i="0" lang="fr" sz="1800" u="none" strike="noStrike">
                <a:solidFill>
                  <a:srgbClr val="000000"/>
                </a:solidFill>
                <a:latin typeface="Open Sans"/>
                <a:ea typeface="Open Sans"/>
                <a:cs typeface="Open Sans"/>
                <a:sym typeface="Open Sans"/>
              </a:rPr>
              <a:t>This figure is taken from the WHO Sanitation guidelines. </a:t>
            </a:r>
            <a:endParaRPr/>
          </a:p>
          <a:p>
            <a:pPr indent="0" lvl="0" marL="0" rtl="0" algn="l">
              <a:lnSpc>
                <a:spcPct val="100000"/>
              </a:lnSpc>
              <a:spcBef>
                <a:spcPts val="0"/>
              </a:spcBef>
              <a:spcAft>
                <a:spcPts val="0"/>
              </a:spcAft>
              <a:buSzPts val="1400"/>
              <a:buNone/>
            </a:pPr>
            <a:r>
              <a:rPr b="0" i="0" lang="fr" sz="1800" u="none" strike="noStrike">
                <a:solidFill>
                  <a:srgbClr val="000000"/>
                </a:solidFill>
                <a:latin typeface="Open Sans"/>
                <a:ea typeface="Open Sans"/>
                <a:cs typeface="Open Sans"/>
                <a:sym typeface="Open Sans"/>
              </a:rPr>
              <a:t>The transmission of excreta related pathogens can occur within many points of the sanitation chain (unclean toilets, unsafe containment-e.g. latrines which contaminate unconfined aquifers, unsafe transport through leaking trucks and by sanitation workers without sufficient PPE, unsafe treatment through septic tanks or leach fields that are not operated as designed and do not facilitate sufficient die-off of pathogens, and unsafe end use including irrigating fields with wastewater that is not sufficient treated. </a:t>
            </a:r>
            <a:endParaRPr/>
          </a:p>
          <a:p>
            <a:pPr indent="0" lvl="0" marL="0" rtl="0" algn="l">
              <a:lnSpc>
                <a:spcPct val="100000"/>
              </a:lnSpc>
              <a:spcBef>
                <a:spcPts val="0"/>
              </a:spcBef>
              <a:spcAft>
                <a:spcPts val="0"/>
              </a:spcAft>
              <a:buSzPts val="1400"/>
              <a:buNone/>
            </a:pPr>
            <a:r>
              <a:rPr b="0" i="0" lang="fr" sz="1800" u="none" strike="noStrike">
                <a:solidFill>
                  <a:srgbClr val="000000"/>
                </a:solidFill>
                <a:latin typeface="Open Sans"/>
                <a:ea typeface="Open Sans"/>
                <a:cs typeface="Open Sans"/>
                <a:sym typeface="Open Sans"/>
              </a:rPr>
              <a:t>Control measures (any barrier or action that can be used to prevent or eliminate a sanitation-related hazardous event or reduce it to an acceptable level of risk) are needed throughout the sanitation chain. </a:t>
            </a:r>
            <a:endParaRPr/>
          </a:p>
        </p:txBody>
      </p:sp>
      <p:sp>
        <p:nvSpPr>
          <p:cNvPr id="361" name="Google Shape;361;p1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62" name="Google Shape;362;p1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363" name="Google Shape;3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9164D"/>
              </a:buClr>
              <a:buSzPts val="1200"/>
              <a:buFont typeface="Arial"/>
              <a:buNone/>
            </a:pPr>
            <a:r>
              <a:rPr b="1" lang="fr">
                <a:solidFill>
                  <a:srgbClr val="09164D"/>
                </a:solidFill>
              </a:rPr>
              <a:t>READ THE SLIDE</a:t>
            </a:r>
            <a:endParaRPr/>
          </a:p>
          <a:p>
            <a:pPr indent="0" lvl="0" marL="0" rtl="0" algn="l">
              <a:lnSpc>
                <a:spcPct val="100000"/>
              </a:lnSpc>
              <a:spcBef>
                <a:spcPts val="0"/>
              </a:spcBef>
              <a:spcAft>
                <a:spcPts val="0"/>
              </a:spcAft>
              <a:buClr>
                <a:srgbClr val="09164D"/>
              </a:buClr>
              <a:buSzPts val="1200"/>
              <a:buFont typeface="Arial"/>
              <a:buNone/>
            </a:pPr>
            <a:r>
              <a:rPr b="1" lang="fr">
                <a:solidFill>
                  <a:srgbClr val="09164D"/>
                </a:solidFill>
              </a:rPr>
              <a:t>SAY:</a:t>
            </a:r>
            <a:endParaRPr/>
          </a:p>
          <a:p>
            <a:pPr indent="0" lvl="0" marL="0" rtl="0" algn="l">
              <a:lnSpc>
                <a:spcPct val="100000"/>
              </a:lnSpc>
              <a:spcBef>
                <a:spcPts val="0"/>
              </a:spcBef>
              <a:spcAft>
                <a:spcPts val="0"/>
              </a:spcAft>
              <a:buClr>
                <a:srgbClr val="09164D"/>
              </a:buClr>
              <a:buSzPts val="1200"/>
              <a:buFont typeface="Arial"/>
              <a:buNone/>
            </a:pPr>
            <a:r>
              <a:rPr lang="fr">
                <a:solidFill>
                  <a:srgbClr val="09164D"/>
                </a:solidFill>
              </a:rPr>
              <a:t>Wastewater from health care facilities carries </a:t>
            </a:r>
            <a:r>
              <a:rPr b="1" lang="fr">
                <a:solidFill>
                  <a:srgbClr val="09164D"/>
                </a:solidFill>
              </a:rPr>
              <a:t>higher proportions of resistant bacteria and residues</a:t>
            </a:r>
            <a:r>
              <a:rPr lang="fr">
                <a:solidFill>
                  <a:srgbClr val="09164D"/>
                </a:solidFill>
              </a:rPr>
              <a:t> from last line of defense antimicrobials</a:t>
            </a:r>
            <a:endParaRPr/>
          </a:p>
          <a:p>
            <a:pPr indent="-266700" lvl="0" marL="342900" rtl="0" algn="l">
              <a:lnSpc>
                <a:spcPct val="100000"/>
              </a:lnSpc>
              <a:spcBef>
                <a:spcPts val="0"/>
              </a:spcBef>
              <a:spcAft>
                <a:spcPts val="0"/>
              </a:spcAft>
              <a:buClr>
                <a:schemeClr val="dk1"/>
              </a:buClr>
              <a:buSzPts val="1200"/>
              <a:buFont typeface="Arial"/>
              <a:buNone/>
            </a:pPr>
            <a:r>
              <a:t/>
            </a:r>
            <a:endParaRPr>
              <a:solidFill>
                <a:srgbClr val="09164D"/>
              </a:solidFill>
            </a:endParaRPr>
          </a:p>
          <a:p>
            <a:pPr indent="-266700" lvl="0" marL="342900" rtl="0" algn="l">
              <a:lnSpc>
                <a:spcPct val="100000"/>
              </a:lnSpc>
              <a:spcBef>
                <a:spcPts val="0"/>
              </a:spcBef>
              <a:spcAft>
                <a:spcPts val="0"/>
              </a:spcAft>
              <a:buClr>
                <a:schemeClr val="dk1"/>
              </a:buClr>
              <a:buSzPts val="1200"/>
              <a:buFont typeface="Arial"/>
              <a:buNone/>
            </a:pPr>
            <a:r>
              <a:t/>
            </a:r>
            <a:endParaRPr>
              <a:solidFill>
                <a:srgbClr val="09164D"/>
              </a:solidFill>
            </a:endParaRPr>
          </a:p>
          <a:p>
            <a:pPr indent="0" lvl="0" marL="0" rtl="0" algn="l">
              <a:lnSpc>
                <a:spcPct val="100000"/>
              </a:lnSpc>
              <a:spcBef>
                <a:spcPts val="0"/>
              </a:spcBef>
              <a:spcAft>
                <a:spcPts val="0"/>
              </a:spcAft>
              <a:buSzPts val="1400"/>
              <a:buNone/>
            </a:pPr>
            <a:r>
              <a:t/>
            </a:r>
            <a:endParaRPr/>
          </a:p>
        </p:txBody>
      </p:sp>
      <p:sp>
        <p:nvSpPr>
          <p:cNvPr id="374" name="Google Shape;374;p1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75" name="Google Shape;375;p1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376" name="Google Shape;37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800" u="none" strike="noStrike">
                <a:solidFill>
                  <a:srgbClr val="000000"/>
                </a:solidFill>
                <a:latin typeface="Open Sans"/>
                <a:ea typeface="Open Sans"/>
                <a:cs typeface="Open Sans"/>
                <a:sym typeface="Open Sans"/>
              </a:rPr>
              <a:t>READ THE SLIDE</a:t>
            </a:r>
            <a:endParaRPr/>
          </a:p>
          <a:p>
            <a:pPr indent="0" lvl="0" marL="0" rtl="0" algn="l">
              <a:lnSpc>
                <a:spcPct val="100000"/>
              </a:lnSpc>
              <a:spcBef>
                <a:spcPts val="0"/>
              </a:spcBef>
              <a:spcAft>
                <a:spcPts val="0"/>
              </a:spcAft>
              <a:buSzPts val="1400"/>
              <a:buNone/>
            </a:pPr>
            <a:r>
              <a:rPr b="1" i="0" lang="fr" sz="1800" u="none" strike="noStrike">
                <a:solidFill>
                  <a:srgbClr val="000000"/>
                </a:solidFill>
                <a:latin typeface="Open Sans"/>
                <a:ea typeface="Open Sans"/>
                <a:cs typeface="Open Sans"/>
                <a:sym typeface="Open Sans"/>
              </a:rPr>
              <a:t>SAY:</a:t>
            </a:r>
            <a:endParaRPr/>
          </a:p>
          <a:p>
            <a:pPr indent="0" lvl="0" marL="0" rtl="0" algn="l">
              <a:lnSpc>
                <a:spcPct val="100000"/>
              </a:lnSpc>
              <a:spcBef>
                <a:spcPts val="0"/>
              </a:spcBef>
              <a:spcAft>
                <a:spcPts val="0"/>
              </a:spcAft>
              <a:buSzPts val="1400"/>
              <a:buNone/>
            </a:pPr>
            <a:r>
              <a:rPr b="0" i="0" lang="fr" sz="1800" u="none" strike="noStrike">
                <a:solidFill>
                  <a:srgbClr val="000000"/>
                </a:solidFill>
                <a:latin typeface="Open Sans"/>
                <a:ea typeface="Open Sans"/>
                <a:cs typeface="Open Sans"/>
                <a:sym typeface="Open Sans"/>
              </a:rPr>
              <a:t>Safe sanitation systems and hygiene practices can serve as critical barriers between sources of AMR and human exposure. </a:t>
            </a:r>
            <a:endParaRPr/>
          </a:p>
          <a:p>
            <a:pPr indent="0" lvl="0" marL="0" rtl="0" algn="l">
              <a:lnSpc>
                <a:spcPct val="100000"/>
              </a:lnSpc>
              <a:spcBef>
                <a:spcPts val="0"/>
              </a:spcBef>
              <a:spcAft>
                <a:spcPts val="0"/>
              </a:spcAft>
              <a:buSzPts val="1400"/>
              <a:buNone/>
            </a:pPr>
            <a:r>
              <a:rPr b="0" i="0" lang="fr" sz="1800" u="none" strike="noStrike">
                <a:solidFill>
                  <a:srgbClr val="000000"/>
                </a:solidFill>
                <a:latin typeface="Open Sans"/>
                <a:ea typeface="Open Sans"/>
                <a:cs typeface="Open Sans"/>
                <a:sym typeface="Open Sans"/>
              </a:rPr>
              <a:t> </a:t>
            </a:r>
            <a:endParaRPr/>
          </a:p>
          <a:p>
            <a:pPr indent="0" lvl="0" marL="0" rtl="0" algn="l">
              <a:lnSpc>
                <a:spcPct val="100000"/>
              </a:lnSpc>
              <a:spcBef>
                <a:spcPts val="0"/>
              </a:spcBef>
              <a:spcAft>
                <a:spcPts val="0"/>
              </a:spcAft>
              <a:buSzPts val="1400"/>
              <a:buNone/>
            </a:pPr>
            <a:r>
              <a:rPr b="1" i="0" lang="fr" sz="1800" u="none" strike="noStrike">
                <a:solidFill>
                  <a:srgbClr val="000000"/>
                </a:solidFill>
                <a:latin typeface="Open Sans"/>
                <a:ea typeface="Open Sans"/>
                <a:cs typeface="Open Sans"/>
                <a:sym typeface="Open Sans"/>
              </a:rPr>
              <a:t>Hand hygiene </a:t>
            </a:r>
            <a:r>
              <a:rPr b="0" i="0" lang="fr" sz="1800" u="none" strike="noStrike">
                <a:solidFill>
                  <a:srgbClr val="000000"/>
                </a:solidFill>
                <a:latin typeface="Open Sans"/>
                <a:ea typeface="Open Sans"/>
                <a:cs typeface="Open Sans"/>
                <a:sym typeface="Open Sans"/>
              </a:rPr>
              <a:t>can limit transmission of organisms that are antimicrobial resistant via touch, while safe toilets, containment, conveyance, treatment (of wastewater and sludge) and safe end use and disposal as well as drinking water treatment and source water protection, are all critical barriers that can prevent the transmission of AMR pathogens from faecal sources to humans. </a:t>
            </a:r>
            <a:endParaRPr/>
          </a:p>
          <a:p>
            <a:pPr indent="0" lvl="0" marL="0" rtl="0" algn="l">
              <a:lnSpc>
                <a:spcPct val="100000"/>
              </a:lnSpc>
              <a:spcBef>
                <a:spcPts val="0"/>
              </a:spcBef>
              <a:spcAft>
                <a:spcPts val="0"/>
              </a:spcAft>
              <a:buSzPts val="1400"/>
              <a:buNone/>
            </a:pPr>
            <a:r>
              <a:t/>
            </a:r>
            <a:endParaRPr b="0" i="0" sz="1800" u="none"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rPr b="0" i="0" lang="fr" sz="1800" u="none" strike="noStrike">
                <a:solidFill>
                  <a:srgbClr val="000000"/>
                </a:solidFill>
                <a:latin typeface="Open Sans"/>
                <a:ea typeface="Open Sans"/>
                <a:cs typeface="Open Sans"/>
                <a:sym typeface="Open Sans"/>
              </a:rPr>
              <a:t>In addition, </a:t>
            </a:r>
            <a:r>
              <a:rPr b="1" i="0" lang="fr" sz="1800" u="none" strike="noStrike">
                <a:solidFill>
                  <a:srgbClr val="000000"/>
                </a:solidFill>
                <a:latin typeface="Open Sans"/>
                <a:ea typeface="Open Sans"/>
                <a:cs typeface="Open Sans"/>
                <a:sym typeface="Open Sans"/>
              </a:rPr>
              <a:t>population-level interventions </a:t>
            </a:r>
            <a:r>
              <a:rPr b="0" i="0" lang="fr" sz="1800" u="none" strike="noStrike">
                <a:solidFill>
                  <a:srgbClr val="000000"/>
                </a:solidFill>
                <a:latin typeface="Open Sans"/>
                <a:ea typeface="Open Sans"/>
                <a:cs typeface="Open Sans"/>
                <a:sym typeface="Open Sans"/>
              </a:rPr>
              <a:t>can reduce the problem of AMR by </a:t>
            </a:r>
            <a:r>
              <a:rPr b="1" i="0" lang="fr" sz="1800" u="none" strike="noStrike">
                <a:solidFill>
                  <a:srgbClr val="000000"/>
                </a:solidFill>
                <a:latin typeface="Open Sans"/>
                <a:ea typeface="Open Sans"/>
                <a:cs typeface="Open Sans"/>
                <a:sym typeface="Open Sans"/>
              </a:rPr>
              <a:t>limiting antibiotic prescription</a:t>
            </a:r>
            <a:r>
              <a:rPr b="0" i="0" lang="fr" sz="1800" u="none" strike="noStrike">
                <a:solidFill>
                  <a:srgbClr val="000000"/>
                </a:solidFill>
                <a:latin typeface="Open Sans"/>
                <a:ea typeface="Open Sans"/>
                <a:cs typeface="Open Sans"/>
                <a:sym typeface="Open Sans"/>
              </a:rPr>
              <a:t>, </a:t>
            </a:r>
            <a:r>
              <a:rPr b="1" i="0" lang="fr" sz="1800" u="none" strike="noStrike">
                <a:solidFill>
                  <a:srgbClr val="000000"/>
                </a:solidFill>
                <a:latin typeface="Open Sans"/>
                <a:ea typeface="Open Sans"/>
                <a:cs typeface="Open Sans"/>
                <a:sym typeface="Open Sans"/>
              </a:rPr>
              <a:t>increasing public outreach </a:t>
            </a:r>
            <a:r>
              <a:rPr b="0" i="0" lang="fr" sz="1800" u="none" strike="noStrike">
                <a:solidFill>
                  <a:srgbClr val="000000"/>
                </a:solidFill>
                <a:latin typeface="Open Sans"/>
                <a:ea typeface="Open Sans"/>
                <a:cs typeface="Open Sans"/>
                <a:sym typeface="Open Sans"/>
              </a:rPr>
              <a:t>and </a:t>
            </a:r>
            <a:r>
              <a:rPr b="1" i="0" lang="fr" sz="1800" u="none" strike="noStrike">
                <a:solidFill>
                  <a:srgbClr val="000000"/>
                </a:solidFill>
                <a:latin typeface="Open Sans"/>
                <a:ea typeface="Open Sans"/>
                <a:cs typeface="Open Sans"/>
                <a:sym typeface="Open Sans"/>
              </a:rPr>
              <a:t>communication</a:t>
            </a:r>
            <a:r>
              <a:rPr b="0" i="0" lang="fr" sz="1800" u="none" strike="noStrike">
                <a:solidFill>
                  <a:srgbClr val="000000"/>
                </a:solidFill>
                <a:latin typeface="Open Sans"/>
                <a:ea typeface="Open Sans"/>
                <a:cs typeface="Open Sans"/>
                <a:sym typeface="Open Sans"/>
              </a:rPr>
              <a:t> about appropriate antibiotic usage, and establishing policies that </a:t>
            </a:r>
            <a:r>
              <a:rPr b="1" i="0" lang="fr" sz="1800" u="none" strike="noStrike">
                <a:solidFill>
                  <a:srgbClr val="000000"/>
                </a:solidFill>
                <a:latin typeface="Open Sans"/>
                <a:ea typeface="Open Sans"/>
                <a:cs typeface="Open Sans"/>
                <a:sym typeface="Open Sans"/>
              </a:rPr>
              <a:t>limit unneeded antibiotic use </a:t>
            </a:r>
            <a:r>
              <a:rPr b="0" i="0" lang="fr" sz="1800" u="none" strike="noStrike">
                <a:solidFill>
                  <a:srgbClr val="000000"/>
                </a:solidFill>
                <a:latin typeface="Open Sans"/>
                <a:ea typeface="Open Sans"/>
                <a:cs typeface="Open Sans"/>
                <a:sym typeface="Open Sans"/>
              </a:rPr>
              <a:t>or </a:t>
            </a:r>
            <a:r>
              <a:rPr b="1" i="0" lang="fr" sz="1800" u="none" strike="noStrike">
                <a:solidFill>
                  <a:srgbClr val="000000"/>
                </a:solidFill>
                <a:latin typeface="Open Sans"/>
                <a:ea typeface="Open Sans"/>
                <a:cs typeface="Open Sans"/>
                <a:sym typeface="Open Sans"/>
              </a:rPr>
              <a:t>discharge of contaminated wastes</a:t>
            </a:r>
            <a:r>
              <a:rPr b="0" i="0" lang="fr" sz="1800" u="none" strike="noStrike">
                <a:solidFill>
                  <a:srgbClr val="000000"/>
                </a:solidFill>
                <a:latin typeface="Open Sans"/>
                <a:ea typeface="Open Sans"/>
                <a:cs typeface="Open Sans"/>
                <a:sym typeface="Open Sans"/>
              </a:rPr>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It is important that all health care facilities either safely treat wastewater onsite or send fecal waste (e.g. either through well managed sewage system or sludge treatment). Secondary treatment (e.g. at least two step process with physical and biological treatment) will greatly reduce the microbiological risks (e.g. diarrhoeal disease, transmission of AMR infections). Where there is additional risks either from contamination (e.g. heavy metals, toxic substances) and/or possible re-use of wastewater more advanced treatment (tertiary) is needed. Health care facility managers and staff should seek to understand their sanitation system and engage with sanitary experts to incrementally improve the safety of the system where deficiencies are found.</a:t>
            </a:r>
            <a:endParaRPr/>
          </a:p>
          <a:p>
            <a:pPr indent="0" lvl="0" marL="0" rtl="0" algn="l">
              <a:lnSpc>
                <a:spcPct val="100000"/>
              </a:lnSpc>
              <a:spcBef>
                <a:spcPts val="0"/>
              </a:spcBef>
              <a:spcAft>
                <a:spcPts val="0"/>
              </a:spcAft>
              <a:buSzPts val="1400"/>
              <a:buNone/>
            </a:pPr>
            <a:r>
              <a:t/>
            </a:r>
            <a:endParaRPr/>
          </a:p>
        </p:txBody>
      </p:sp>
      <p:sp>
        <p:nvSpPr>
          <p:cNvPr id="386" name="Google Shape;386;p1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87" name="Google Shape;387;p1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388" name="Google Shape;38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401" name="Google Shape;40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 sanitation system fact sheets (Annex 1 of the WHO guidelines) provide guidance on some of the most frequently-used sanitation systems. Each describes the applicability of the system in different contexts; design, operation and maintenance considerations; and mechanisms for protecting public health at each step of the sanitation service chain. Depending on the setting, various sanitation technology and infrastructure options can be designed, combined, operated and managed at different scales to form a functional service chain.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800" u="none" strike="noStrike">
                <a:solidFill>
                  <a:srgbClr val="000000"/>
                </a:solidFill>
                <a:latin typeface="Open Sans"/>
                <a:ea typeface="Open Sans"/>
                <a:cs typeface="Open Sans"/>
                <a:sym typeface="Open Sans"/>
              </a:rPr>
              <a:t>A </a:t>
            </a:r>
            <a:r>
              <a:rPr b="1" i="0" lang="fr" sz="1800" u="none" strike="noStrike">
                <a:solidFill>
                  <a:srgbClr val="000000"/>
                </a:solidFill>
                <a:latin typeface="Open Sans"/>
                <a:ea typeface="Open Sans"/>
                <a:cs typeface="Open Sans"/>
                <a:sym typeface="Open Sans"/>
              </a:rPr>
              <a:t>sanitary inspection </a:t>
            </a:r>
            <a:r>
              <a:rPr b="0" i="0" lang="fr" sz="1800" u="none" strike="noStrike">
                <a:solidFill>
                  <a:srgbClr val="000000"/>
                </a:solidFill>
                <a:latin typeface="Open Sans"/>
                <a:ea typeface="Open Sans"/>
                <a:cs typeface="Open Sans"/>
                <a:sym typeface="Open Sans"/>
              </a:rPr>
              <a:t>is an on-site inspection and evaluation, by qualified individuals, of all conditions, devices, and practices in the sanitation system that pose an actual or potential danger to the health and well-being of the various exposure groups. It is a fact-finding activity that should identify system deficiencies - not only potential sources of hazardous events, but also inadequacies and lack of integrity in the system or that could lead to hazardous events </a:t>
            </a:r>
            <a:endParaRPr/>
          </a:p>
        </p:txBody>
      </p:sp>
      <p:sp>
        <p:nvSpPr>
          <p:cNvPr id="410" name="Google Shape;410;p1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411" name="Google Shape;411;p1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412" name="Google Shape;4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423" name="Google Shape;42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SAY:</a:t>
            </a:r>
            <a:endParaRPr/>
          </a:p>
          <a:p>
            <a:pPr indent="0" lvl="0" marL="0" marR="0" rtl="0" algn="l">
              <a:lnSpc>
                <a:spcPct val="100000"/>
              </a:lnSpc>
              <a:spcBef>
                <a:spcPts val="0"/>
              </a:spcBef>
              <a:spcAft>
                <a:spcPts val="0"/>
              </a:spcAft>
              <a:buClr>
                <a:schemeClr val="dk1"/>
              </a:buClr>
              <a:buSzPts val="1200"/>
              <a:buFont typeface="Calibri"/>
              <a:buNone/>
            </a:pPr>
            <a:r>
              <a:rPr lang="fr"/>
              <a:t>A pour flush toilet is more suited in areas where there is a regular water supply, higher usage and an available septic tank to receive and treat the liquid waste. A biogas reactor can alternatively be used to treat the waste. This type of treatment may require more regular operation and maintenance but as the added advantage of producing gas which can be used for cooking or heating. It is best where there is sufficient personnel to manage and an on-site need for the gas.</a:t>
            </a:r>
            <a:endParaRPr/>
          </a:p>
          <a:p>
            <a:pPr indent="0" lvl="0" marL="0" rtl="0" algn="l">
              <a:lnSpc>
                <a:spcPct val="100000"/>
              </a:lnSpc>
              <a:spcBef>
                <a:spcPts val="0"/>
              </a:spcBef>
              <a:spcAft>
                <a:spcPts val="0"/>
              </a:spcAft>
              <a:buSzPts val="1400"/>
              <a:buNone/>
            </a:pPr>
            <a:r>
              <a:t/>
            </a:r>
            <a:endParaRPr/>
          </a:p>
        </p:txBody>
      </p:sp>
      <p:sp>
        <p:nvSpPr>
          <p:cNvPr id="433" name="Google Shape;43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fr"/>
              <a:t>Introduce yourself if you have not already, and make sure you insert the date and location to the slide before you start</a:t>
            </a:r>
            <a:endParaRPr/>
          </a:p>
          <a:p>
            <a:pPr indent="0" lvl="0" marL="0" rtl="0" algn="l">
              <a:lnSpc>
                <a:spcPct val="100000"/>
              </a:lnSpc>
              <a:spcBef>
                <a:spcPts val="0"/>
              </a:spcBef>
              <a:spcAft>
                <a:spcPts val="0"/>
              </a:spcAft>
              <a:buSzPts val="1400"/>
              <a:buNone/>
            </a:pPr>
            <a:r>
              <a:t/>
            </a:r>
            <a:endParaRPr/>
          </a:p>
        </p:txBody>
      </p:sp>
      <p:sp>
        <p:nvSpPr>
          <p:cNvPr id="203" name="Google Shape;2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0: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Sanitation systems fall into two broad categories: </a:t>
            </a:r>
            <a:r>
              <a:rPr b="1" lang="fr"/>
              <a:t>onsite</a:t>
            </a:r>
            <a:r>
              <a:rPr lang="fr"/>
              <a:t> and </a:t>
            </a:r>
            <a:r>
              <a:rPr b="1" lang="fr"/>
              <a:t>offsite</a:t>
            </a:r>
            <a:r>
              <a:rPr lang="fr"/>
              <a:t> systems. </a:t>
            </a:r>
            <a:r>
              <a:rPr b="1" lang="fr"/>
              <a:t>Onsite treatment is:</a:t>
            </a:r>
            <a:r>
              <a:rPr lang="fr"/>
              <a:t> a sanitation technology or system in which excreta (referred to as faecal sludge) is collected and stored and emptied from or treated on the plot where they are generated.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Safe containment ensures products generated from the toilet are retained within the containment technology and/or discharged to the local environment in a manner that does not expose anyone to the hazard or contaminate water sources.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For rural primary care facilities with plenty of space/land, few patients and few resources a single, ventilated pit latrine may be the best option. It is important that the latrine is upgradient and at a safe distance (&gt; 15 m) from a water source. Once the pit is full, it either needs to be emptied using hand tools, vacuum truck or pumping systems and taken off site for further treatment or covered and a new pit dug.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fr"/>
              <a:t>Refer to Sanitation System fact sheets in the WHO Guidelines for more information.  </a:t>
            </a:r>
            <a:r>
              <a:rPr b="0" i="1" lang="fr" sz="1200"/>
              <a:t>Source: Compendium of Sanitation Technologies. Eawag, Switzerland. 2018. </a:t>
            </a:r>
            <a:endParaRPr b="0" i="1" sz="1200"/>
          </a:p>
          <a:p>
            <a:pPr indent="0" lvl="0" marL="0" rtl="0" algn="l">
              <a:lnSpc>
                <a:spcPct val="100000"/>
              </a:lnSpc>
              <a:spcBef>
                <a:spcPts val="0"/>
              </a:spcBef>
              <a:spcAft>
                <a:spcPts val="0"/>
              </a:spcAft>
              <a:buSzPts val="1400"/>
              <a:buNone/>
            </a:pPr>
            <a:r>
              <a:t/>
            </a:r>
            <a:endParaRPr/>
          </a:p>
        </p:txBody>
      </p:sp>
      <p:sp>
        <p:nvSpPr>
          <p:cNvPr id="447" name="Google Shape;447;p2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448" name="Google Shape;448;p2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449" name="Google Shape;44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1" lang="fr"/>
              <a:t>Off-site systems definition:</a:t>
            </a:r>
            <a:r>
              <a:rPr lang="fr"/>
              <a:t> a sanitation system in which excreta (referred to as wastewater) is collected and transported away from the plot where they are generated. An off-site sanitation system relies on a sewer technology for transport.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Manual and motorized emptying and transport </a:t>
            </a:r>
            <a:r>
              <a:rPr lang="fr"/>
              <a:t>refers to the different ways by which faecal sludge can be removed from the facility location.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(Top left) Motorized emptying and transport </a:t>
            </a:r>
            <a:r>
              <a:rPr lang="fr"/>
              <a:t>(also known as mechanical emptying and transport) refers to the use of any vehicle or device equipped with a motorized pump and a storage tank for emptying and transporting faecal sludge. People are required to operate the pump and maneuver the hose, but the faecal sludge is not manually lifted or transported. Wet systems such as septic tanks and fully lined tanks are commonly emptied using motorized emptying and transport.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Motorized collection is more suitable in urban areas where sludge can be taken to a sludge treatment facility. The sludge truck depending on the size and access to the toilet may have difficulty in accessing the toilet and this should be taken into consideration. A number of smaller sludge removal technologies now exist for use in dense urban areas.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(Bottom left) Sewer-based systems </a:t>
            </a:r>
            <a:r>
              <a:rPr lang="fr"/>
              <a:t>comprise networks of underground pipes. Types of sewerage include:</a:t>
            </a:r>
            <a:endParaRPr/>
          </a:p>
          <a:p>
            <a:pPr indent="0" lvl="0" marL="0" rtl="0" algn="l">
              <a:lnSpc>
                <a:spcPct val="100000"/>
              </a:lnSpc>
              <a:spcBef>
                <a:spcPts val="0"/>
              </a:spcBef>
              <a:spcAft>
                <a:spcPts val="0"/>
              </a:spcAft>
              <a:buSzPts val="1400"/>
              <a:buNone/>
            </a:pPr>
            <a:r>
              <a:rPr lang="fr"/>
              <a:t>• conventional gravity sewers: convey blackwater from toilets and greywater along with, in many cases, industrial effluents and storm water through large diameter pipes to a treatment facility, using</a:t>
            </a:r>
            <a:endParaRPr/>
          </a:p>
          <a:p>
            <a:pPr indent="0" lvl="0" marL="0" rtl="0" algn="l">
              <a:lnSpc>
                <a:spcPct val="100000"/>
              </a:lnSpc>
              <a:spcBef>
                <a:spcPts val="0"/>
              </a:spcBef>
              <a:spcAft>
                <a:spcPts val="0"/>
              </a:spcAft>
              <a:buSzPts val="1400"/>
              <a:buNone/>
            </a:pPr>
            <a:r>
              <a:rPr lang="fr"/>
              <a:t>gravity (and pumps when necessary)</a:t>
            </a:r>
            <a:endParaRPr/>
          </a:p>
          <a:p>
            <a:pPr indent="0" lvl="0" marL="0" rtl="0" algn="l">
              <a:lnSpc>
                <a:spcPct val="100000"/>
              </a:lnSpc>
              <a:spcBef>
                <a:spcPts val="0"/>
              </a:spcBef>
              <a:spcAft>
                <a:spcPts val="0"/>
              </a:spcAft>
              <a:buSzPts val="1400"/>
              <a:buNone/>
            </a:pPr>
            <a:r>
              <a:rPr lang="fr"/>
              <a:t>• simplified sewers: a lower cost design installed using smaller pipes at a lower depth and shallower gradient than conventional gravity sewers.</a:t>
            </a:r>
            <a:endParaRPr/>
          </a:p>
          <a:p>
            <a:pPr indent="0" lvl="0" marL="0" rtl="0" algn="l">
              <a:lnSpc>
                <a:spcPct val="100000"/>
              </a:lnSpc>
              <a:spcBef>
                <a:spcPts val="0"/>
              </a:spcBef>
              <a:spcAft>
                <a:spcPts val="0"/>
              </a:spcAft>
              <a:buSzPts val="1400"/>
              <a:buNone/>
            </a:pPr>
            <a:r>
              <a:rPr lang="fr"/>
              <a:t>• solids-free sewers: similar design to simplified sewers but including pre-treatment of sludge to remove solids.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Gravity sewer</a:t>
            </a:r>
            <a:endParaRPr/>
          </a:p>
          <a:p>
            <a:pPr indent="0" lvl="0" marL="0" rtl="0" algn="l">
              <a:lnSpc>
                <a:spcPct val="100000"/>
              </a:lnSpc>
              <a:spcBef>
                <a:spcPts val="0"/>
              </a:spcBef>
              <a:spcAft>
                <a:spcPts val="0"/>
              </a:spcAft>
              <a:buSzPts val="1400"/>
              <a:buNone/>
            </a:pPr>
            <a:r>
              <a:rPr lang="fr"/>
              <a:t>A gravity sewer is one of the easiest means by which a health care facility can transport waste and is the most common system in high income countries. However in many low and middle income countries well managed sewage systems do not exist. Health care facility managers can advocate for increased investments by utilities to prioritize servicing health care facilities. Large sewer systems may be difficult to maintain and costly (in terms of pipes and energy for pumping) and increasingly cities are looking at smaller, satellite type treatments.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Waste stabilization pond</a:t>
            </a:r>
            <a:endParaRPr/>
          </a:p>
          <a:p>
            <a:pPr indent="0" lvl="0" marL="0" rtl="0" algn="l">
              <a:lnSpc>
                <a:spcPct val="100000"/>
              </a:lnSpc>
              <a:spcBef>
                <a:spcPts val="0"/>
              </a:spcBef>
              <a:spcAft>
                <a:spcPts val="0"/>
              </a:spcAft>
              <a:buSzPts val="1400"/>
              <a:buNone/>
            </a:pPr>
            <a:r>
              <a:rPr lang="fr"/>
              <a:t>This type of treatment system consists of several ponds in series which allow for settling and removal of biological material through anerobic and aerobic processes. It may be used by a city, a university or even a large hospital.  They are especially suitable in warm climates and where there are few resources for a more technologically advanced treatment system.  These ponds use natural biological treatment which take time because removal rates are slow and is not effective in removing pathogens and nutrients. They require a large amount of space and thus are not appropriate in dense urban areas. If well designed, operation and maintenance are minimal. It does not require power.</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fr"/>
              <a:t>Anaerobic filter</a:t>
            </a:r>
            <a:endParaRPr/>
          </a:p>
          <a:p>
            <a:pPr indent="0" lvl="0" marL="0" rtl="0" algn="l">
              <a:lnSpc>
                <a:spcPct val="100000"/>
              </a:lnSpc>
              <a:spcBef>
                <a:spcPts val="0"/>
              </a:spcBef>
              <a:spcAft>
                <a:spcPts val="0"/>
              </a:spcAft>
              <a:buSzPts val="1400"/>
              <a:buNone/>
            </a:pPr>
            <a:r>
              <a:rPr lang="fr"/>
              <a:t>This is a more sophisticated system where wastewater flows through filters that traps particles and because of an active biomass also biodegrade organic matter. It has only a moderate area requirement and a long service life. Like waste stabilization ponds, has low reduction in pathogens and nutrients and requires expert design and construction.</a:t>
            </a:r>
            <a:endParaRPr/>
          </a:p>
          <a:p>
            <a:pPr indent="0" lvl="0" marL="0" marR="0" rtl="0" algn="l">
              <a:lnSpc>
                <a:spcPct val="100000"/>
              </a:lnSpc>
              <a:spcBef>
                <a:spcPts val="360"/>
              </a:spcBef>
              <a:spcAft>
                <a:spcPts val="0"/>
              </a:spcAft>
              <a:buClr>
                <a:schemeClr val="dk1"/>
              </a:buClr>
              <a:buSzPts val="1200"/>
              <a:buFont typeface="Calibri"/>
              <a:buNone/>
            </a:pPr>
            <a:r>
              <a:rPr i="1" lang="fr" sz="1200"/>
              <a:t>Source: Compendium of Sanitation Technologies. Eawag, Switzerland. 2018.</a:t>
            </a:r>
            <a:endParaRPr/>
          </a:p>
          <a:p>
            <a:pPr indent="0" lvl="0" marL="0" rtl="0" algn="l">
              <a:lnSpc>
                <a:spcPct val="100000"/>
              </a:lnSpc>
              <a:spcBef>
                <a:spcPts val="0"/>
              </a:spcBef>
              <a:spcAft>
                <a:spcPts val="0"/>
              </a:spcAft>
              <a:buSzPts val="1400"/>
              <a:buNone/>
            </a:pPr>
            <a:r>
              <a:rPr lang="fr"/>
              <a:t> </a:t>
            </a:r>
            <a:endParaRPr/>
          </a:p>
        </p:txBody>
      </p:sp>
      <p:sp>
        <p:nvSpPr>
          <p:cNvPr id="461" name="Google Shape;461;p2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462" name="Google Shape;462;p2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463" name="Google Shape;46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fr" sz="1200">
                <a:latin typeface="Arial"/>
                <a:ea typeface="Arial"/>
                <a:cs typeface="Arial"/>
                <a:sym typeface="Arial"/>
              </a:rPr>
              <a:t>READ THE SLIDE </a:t>
            </a:r>
            <a:endParaRPr/>
          </a:p>
          <a:p>
            <a:pPr indent="0" lvl="0" marL="0" rtl="0" algn="l">
              <a:lnSpc>
                <a:spcPct val="100000"/>
              </a:lnSpc>
              <a:spcBef>
                <a:spcPts val="0"/>
              </a:spcBef>
              <a:spcAft>
                <a:spcPts val="0"/>
              </a:spcAft>
              <a:buSzPts val="1400"/>
              <a:buNone/>
            </a:pPr>
            <a:r>
              <a:t/>
            </a:r>
            <a:endParaRPr/>
          </a:p>
        </p:txBody>
      </p:sp>
      <p:sp>
        <p:nvSpPr>
          <p:cNvPr id="478" name="Google Shape;47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3: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1" lang="fr"/>
              <a:t>Co</a:t>
            </a:r>
            <a:r>
              <a:rPr b="1" i="0" lang="fr" sz="1800" u="none" strike="noStrike">
                <a:solidFill>
                  <a:srgbClr val="000000"/>
                </a:solidFill>
                <a:latin typeface="Open Sans"/>
                <a:ea typeface="Open Sans"/>
                <a:cs typeface="Open Sans"/>
                <a:sym typeface="Open Sans"/>
              </a:rPr>
              <a:t>nveyance</a:t>
            </a:r>
            <a:r>
              <a:rPr b="0" i="0" lang="fr" sz="1800" u="none" strike="noStrike">
                <a:solidFill>
                  <a:srgbClr val="000000"/>
                </a:solidFill>
                <a:latin typeface="Open Sans"/>
                <a:ea typeface="Open Sans"/>
                <a:cs typeface="Open Sans"/>
                <a:sym typeface="Open Sans"/>
              </a:rPr>
              <a:t> describes the transport of products from either the toilet or containment step to the treatment step of the sanitation service chain. </a:t>
            </a:r>
            <a:endParaRPr/>
          </a:p>
          <a:p>
            <a:pPr indent="0" lvl="0" marL="0" rtl="0" algn="l">
              <a:lnSpc>
                <a:spcPct val="100000"/>
              </a:lnSpc>
              <a:spcBef>
                <a:spcPts val="0"/>
              </a:spcBef>
              <a:spcAft>
                <a:spcPts val="0"/>
              </a:spcAft>
              <a:buSzPts val="1400"/>
              <a:buNone/>
            </a:pPr>
            <a:r>
              <a:rPr b="0" i="0" lang="fr" sz="1800" u="none" strike="noStrike">
                <a:solidFill>
                  <a:srgbClr val="000000"/>
                </a:solidFill>
                <a:latin typeface="Open Sans"/>
                <a:ea typeface="Open Sans"/>
                <a:cs typeface="Open Sans"/>
                <a:sym typeface="Open Sans"/>
              </a:rPr>
              <a:t>	For example, where sewer-based technologies transport wastewater from toilets to wastewater treatment plants </a:t>
            </a:r>
            <a:endParaRPr/>
          </a:p>
          <a:p>
            <a:pPr indent="0" lvl="0" marL="0" rtl="0" algn="l">
              <a:lnSpc>
                <a:spcPct val="100000"/>
              </a:lnSpc>
              <a:spcBef>
                <a:spcPts val="0"/>
              </a:spcBef>
              <a:spcAft>
                <a:spcPts val="0"/>
              </a:spcAft>
              <a:buSzPts val="1400"/>
              <a:buNone/>
            </a:pPr>
            <a:r>
              <a:t/>
            </a:r>
            <a:endParaRPr b="0" i="0" sz="1800" u="none"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rPr lang="fr"/>
              <a:t>Safe conveyance  limits exposure of the workers carrying out operation and maintenance, the community living and working in the vicinity of the work, and wider community who could each be exposed to pathogens through ingestion and inhalation of faecal pathogens.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Worker safety is incredibly important and those handling fecal sludge are exposed to dangerous pathogens, chemical agents and often working in dark, confined and dangerous spaces.  In addition to infectious disease, they can suffer from eye and skin burns, musculoskeletal disorders, puncture wounds and even death by asphyxiation. Standard operating procedures and guidelines, accompanied by  training and mentoring, appropriate PPE and formalization of the workforce (e.g. a contract with regular salary) can help prevent many of the most common health risks and ensure this important part of the workforce is healthy and can optimally complete their jobs.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86" name="Google Shape;486;p2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487" name="Google Shape;487;p2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488" name="Google Shape;48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lang="fr"/>
              <a:t>READ THE SLIDE </a:t>
            </a:r>
            <a:endParaRPr/>
          </a:p>
          <a:p>
            <a:pPr indent="0" lvl="0" marL="0" marR="0" rtl="0" algn="l">
              <a:lnSpc>
                <a:spcPct val="100000"/>
              </a:lnSpc>
              <a:spcBef>
                <a:spcPts val="0"/>
              </a:spcBef>
              <a:spcAft>
                <a:spcPts val="0"/>
              </a:spcAft>
              <a:buClr>
                <a:schemeClr val="lt1"/>
              </a:buClr>
              <a:buSzPts val="1200"/>
              <a:buFont typeface="Calibri"/>
              <a:buNone/>
            </a:pPr>
            <a:r>
              <a:rPr b="1" lang="fr"/>
              <a:t>SAY</a:t>
            </a:r>
            <a:r>
              <a:rPr lang="fr"/>
              <a:t>: this section of the training will address each of these three areas.</a:t>
            </a:r>
            <a:endParaRPr/>
          </a:p>
        </p:txBody>
      </p:sp>
      <p:sp>
        <p:nvSpPr>
          <p:cNvPr id="498" name="Google Shape;49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 </a:t>
            </a:r>
            <a:endParaRPr/>
          </a:p>
          <a:p>
            <a:pPr indent="0" lvl="0" marL="0" marR="0" rtl="0" algn="l">
              <a:lnSpc>
                <a:spcPct val="100000"/>
              </a:lnSpc>
              <a:spcBef>
                <a:spcPts val="0"/>
              </a:spcBef>
              <a:spcAft>
                <a:spcPts val="0"/>
              </a:spcAft>
              <a:buClr>
                <a:schemeClr val="dk1"/>
              </a:buClr>
              <a:buSzPts val="1200"/>
              <a:buFont typeface="Calibri"/>
              <a:buNone/>
            </a:pPr>
            <a:r>
              <a:rPr b="1" lang="fr"/>
              <a:t>SAY:</a:t>
            </a:r>
            <a:endParaRPr/>
          </a:p>
          <a:p>
            <a:pPr indent="0" lvl="0" marL="0" marR="0" rtl="0" algn="l">
              <a:lnSpc>
                <a:spcPct val="100000"/>
              </a:lnSpc>
              <a:spcBef>
                <a:spcPts val="0"/>
              </a:spcBef>
              <a:spcAft>
                <a:spcPts val="0"/>
              </a:spcAft>
              <a:buClr>
                <a:schemeClr val="dk1"/>
              </a:buClr>
              <a:buSzPts val="1200"/>
              <a:buFont typeface="Calibri"/>
              <a:buNone/>
            </a:pPr>
            <a:r>
              <a:rPr lang="fr"/>
              <a:t>Sanitation is an important vehicle for indirect climate change impacts on health. </a:t>
            </a:r>
            <a:endParaRPr/>
          </a:p>
          <a:p>
            <a:pPr indent="0" lvl="0" marL="0" marR="0" rtl="0" algn="l">
              <a:lnSpc>
                <a:spcPct val="100000"/>
              </a:lnSpc>
              <a:spcBef>
                <a:spcPts val="0"/>
              </a:spcBef>
              <a:spcAft>
                <a:spcPts val="0"/>
              </a:spcAft>
              <a:buClr>
                <a:srgbClr val="FF00FF"/>
              </a:buClr>
              <a:buSzPts val="1200"/>
              <a:buFont typeface="Calibri"/>
              <a:buNone/>
            </a:pPr>
            <a:r>
              <a:rPr lang="fr" sz="1200">
                <a:solidFill>
                  <a:srgbClr val="FF00FF"/>
                </a:solidFill>
              </a:rPr>
              <a:t>What are the health impacts of each of these problems?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The </a:t>
            </a:r>
            <a:r>
              <a:rPr b="1" lang="fr"/>
              <a:t>health consequences </a:t>
            </a:r>
            <a:r>
              <a:rPr lang="fr"/>
              <a:t>arising from climate impacts on sanitation systems include </a:t>
            </a:r>
            <a:endParaRPr/>
          </a:p>
          <a:p>
            <a:pPr indent="-171450" lvl="0" marL="171450" rtl="0" algn="l">
              <a:lnSpc>
                <a:spcPct val="100000"/>
              </a:lnSpc>
              <a:spcBef>
                <a:spcPts val="0"/>
              </a:spcBef>
              <a:spcAft>
                <a:spcPts val="0"/>
              </a:spcAft>
              <a:buClr>
                <a:schemeClr val="dk1"/>
              </a:buClr>
              <a:buSzPts val="1200"/>
              <a:buFont typeface="Calibri"/>
              <a:buChar char="-"/>
            </a:pPr>
            <a:r>
              <a:rPr lang="fr"/>
              <a:t>increased risk of disease/illness from exposure to pathogens and hazardous substances via environmental contamination, </a:t>
            </a:r>
            <a:endParaRPr/>
          </a:p>
          <a:p>
            <a:pPr indent="-171450" lvl="0" marL="171450" rtl="0" algn="l">
              <a:lnSpc>
                <a:spcPct val="100000"/>
              </a:lnSpc>
              <a:spcBef>
                <a:spcPts val="0"/>
              </a:spcBef>
              <a:spcAft>
                <a:spcPts val="0"/>
              </a:spcAft>
              <a:buClr>
                <a:schemeClr val="dk1"/>
              </a:buClr>
              <a:buSzPts val="1200"/>
              <a:buFont typeface="Calibri"/>
              <a:buChar char="-"/>
            </a:pPr>
            <a:r>
              <a:rPr lang="fr"/>
              <a:t>and/or increased risk of disease/illness resulting from a lack of adequate sanitation where systems have been destroyed or damaged. </a:t>
            </a:r>
            <a:endParaRPr/>
          </a:p>
          <a:p>
            <a:pPr indent="-171450" lvl="0" marL="171450" rtl="0" algn="l">
              <a:lnSpc>
                <a:spcPct val="100000"/>
              </a:lnSpc>
              <a:spcBef>
                <a:spcPts val="0"/>
              </a:spcBef>
              <a:spcAft>
                <a:spcPts val="0"/>
              </a:spcAft>
              <a:buClr>
                <a:schemeClr val="dk1"/>
              </a:buClr>
              <a:buSzPts val="1200"/>
              <a:buFont typeface="Calibri"/>
              <a:buChar char="-"/>
            </a:pPr>
            <a:r>
              <a:rPr lang="fr"/>
              <a:t>Poor and vulnerable groups without access to good quality health care and fundamental public services experience overlapping forms of disadvantage and are likely to face the worst effects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1" lang="fr"/>
              <a:t>More rain:</a:t>
            </a:r>
            <a:endParaRPr/>
          </a:p>
          <a:p>
            <a:pPr indent="-342900" lvl="0" marL="342900" marR="0" rtl="0" algn="l">
              <a:lnSpc>
                <a:spcPct val="100000"/>
              </a:lnSpc>
              <a:spcBef>
                <a:spcPts val="0"/>
              </a:spcBef>
              <a:spcAft>
                <a:spcPts val="0"/>
              </a:spcAft>
              <a:buClr>
                <a:schemeClr val="dk1"/>
              </a:buClr>
              <a:buSzPts val="1200"/>
              <a:buFont typeface="Noto Sans Symbols"/>
              <a:buChar char="∙"/>
            </a:pPr>
            <a:r>
              <a:rPr lang="fr" sz="1200"/>
              <a:t>Increased risks of water- and vectorborne diseases and antimicrobial resistance spread.</a:t>
            </a:r>
            <a:endParaRPr sz="1400"/>
          </a:p>
          <a:p>
            <a:pPr indent="-342900" lvl="0" marL="342900" marR="0" rtl="0" algn="l">
              <a:lnSpc>
                <a:spcPct val="100000"/>
              </a:lnSpc>
              <a:spcBef>
                <a:spcPts val="600"/>
              </a:spcBef>
              <a:spcAft>
                <a:spcPts val="0"/>
              </a:spcAft>
              <a:buClr>
                <a:schemeClr val="dk1"/>
              </a:buClr>
              <a:buSzPts val="1200"/>
              <a:buFont typeface="Noto Sans Symbols"/>
              <a:buChar char="∙"/>
            </a:pPr>
            <a:r>
              <a:rPr lang="fr" sz="1200"/>
              <a:t>Increased risks of health impacts associated with undernutrition</a:t>
            </a:r>
            <a:endParaRPr/>
          </a:p>
          <a:p>
            <a:pPr indent="-266700" lvl="0" marL="342900" marR="0" rtl="0" algn="l">
              <a:lnSpc>
                <a:spcPct val="100000"/>
              </a:lnSpc>
              <a:spcBef>
                <a:spcPts val="600"/>
              </a:spcBef>
              <a:spcAft>
                <a:spcPts val="0"/>
              </a:spcAft>
              <a:buClr>
                <a:schemeClr val="dk1"/>
              </a:buClr>
              <a:buSzPts val="1200"/>
              <a:buFont typeface="Noto Sans Symbols"/>
              <a:buNone/>
            </a:pPr>
            <a:r>
              <a:t/>
            </a:r>
            <a:endParaRPr b="1" sz="1200"/>
          </a:p>
          <a:p>
            <a:pPr indent="0" lvl="0" marL="0" marR="0" rtl="0" algn="l">
              <a:lnSpc>
                <a:spcPct val="100000"/>
              </a:lnSpc>
              <a:spcBef>
                <a:spcPts val="600"/>
              </a:spcBef>
              <a:spcAft>
                <a:spcPts val="0"/>
              </a:spcAft>
              <a:buClr>
                <a:schemeClr val="dk1"/>
              </a:buClr>
              <a:buSzPts val="1200"/>
              <a:buFont typeface="Noto Sans Symbols"/>
              <a:buNone/>
            </a:pPr>
            <a:r>
              <a:rPr b="1" lang="fr"/>
              <a:t>Less rain: </a:t>
            </a:r>
            <a:endParaRPr/>
          </a:p>
          <a:p>
            <a:pPr indent="-342900" lvl="0" marL="342900" marR="0" rtl="0" algn="l">
              <a:lnSpc>
                <a:spcPct val="100000"/>
              </a:lnSpc>
              <a:spcBef>
                <a:spcPts val="600"/>
              </a:spcBef>
              <a:spcAft>
                <a:spcPts val="0"/>
              </a:spcAft>
              <a:buClr>
                <a:schemeClr val="dk1"/>
              </a:buClr>
              <a:buSzPts val="1200"/>
              <a:buFont typeface="Noto Sans Symbols"/>
              <a:buChar char="∙"/>
            </a:pPr>
            <a:r>
              <a:rPr lang="fr" sz="1200"/>
              <a:t>Increased risks of water- and vectorborne diseases (e.g. due to a lack of water for cleaning, resulting in poor sanitary conditions and poor hygiene).</a:t>
            </a:r>
            <a:endParaRPr sz="1400"/>
          </a:p>
          <a:p>
            <a:pPr indent="-342900" lvl="0" marL="342900" marR="0" rtl="0" algn="l">
              <a:lnSpc>
                <a:spcPct val="100000"/>
              </a:lnSpc>
              <a:spcBef>
                <a:spcPts val="600"/>
              </a:spcBef>
              <a:spcAft>
                <a:spcPts val="0"/>
              </a:spcAft>
              <a:buClr>
                <a:schemeClr val="dk1"/>
              </a:buClr>
              <a:buSzPts val="1200"/>
              <a:buFont typeface="Noto Sans Symbols"/>
              <a:buChar char="∙"/>
            </a:pPr>
            <a:r>
              <a:rPr lang="fr" sz="1200"/>
              <a:t>Increased risks associated with undernutrition resulting from interaction with diminished food production and intake in poor regions, and increases in diseases associated with undernutrition.</a:t>
            </a:r>
            <a:endParaRPr sz="1400"/>
          </a:p>
          <a:p>
            <a:pPr indent="-342900" lvl="0" marL="342900" marR="0" rtl="0" algn="l">
              <a:lnSpc>
                <a:spcPct val="100000"/>
              </a:lnSpc>
              <a:spcBef>
                <a:spcPts val="600"/>
              </a:spcBef>
              <a:spcAft>
                <a:spcPts val="0"/>
              </a:spcAft>
              <a:buClr>
                <a:schemeClr val="dk1"/>
              </a:buClr>
              <a:buSzPts val="1200"/>
              <a:buFont typeface="Noto Sans Symbols"/>
              <a:buChar char="∙"/>
            </a:pPr>
            <a:r>
              <a:rPr lang="fr" sz="1200"/>
              <a:t>Increased risk of water- and vector- borne diseases linked to untreated wastewater use for food production</a:t>
            </a:r>
            <a:endParaRPr/>
          </a:p>
          <a:p>
            <a:pPr indent="-266700" lvl="0" marL="342900" marR="0" rtl="0" algn="l">
              <a:lnSpc>
                <a:spcPct val="100000"/>
              </a:lnSpc>
              <a:spcBef>
                <a:spcPts val="600"/>
              </a:spcBef>
              <a:spcAft>
                <a:spcPts val="0"/>
              </a:spcAft>
              <a:buClr>
                <a:schemeClr val="dk1"/>
              </a:buClr>
              <a:buSzPts val="1200"/>
              <a:buFont typeface="Noto Sans Symbols"/>
              <a:buNone/>
            </a:pPr>
            <a:r>
              <a:t/>
            </a:r>
            <a:endParaRPr/>
          </a:p>
          <a:p>
            <a:pPr indent="0" lvl="0" marL="0" rtl="0" algn="l">
              <a:lnSpc>
                <a:spcPct val="100000"/>
              </a:lnSpc>
              <a:spcBef>
                <a:spcPts val="600"/>
              </a:spcBef>
              <a:spcAft>
                <a:spcPts val="0"/>
              </a:spcAft>
              <a:buClr>
                <a:schemeClr val="dk1"/>
              </a:buClr>
              <a:buSzPts val="1200"/>
              <a:buFont typeface="Calibri"/>
              <a:buNone/>
            </a:pPr>
            <a:r>
              <a:rPr b="1" lang="fr"/>
              <a:t>Higher temperatures:</a:t>
            </a:r>
            <a:endParaRPr/>
          </a:p>
          <a:p>
            <a:pPr indent="-342900" lvl="0" marL="342900" marR="0" rtl="0" algn="l">
              <a:lnSpc>
                <a:spcPct val="100000"/>
              </a:lnSpc>
              <a:spcBef>
                <a:spcPts val="0"/>
              </a:spcBef>
              <a:spcAft>
                <a:spcPts val="0"/>
              </a:spcAft>
              <a:buClr>
                <a:schemeClr val="dk1"/>
              </a:buClr>
              <a:buSzPts val="1200"/>
              <a:buFont typeface="Noto Sans Symbols"/>
              <a:buChar char="∙"/>
            </a:pPr>
            <a:r>
              <a:rPr lang="fr" sz="1200"/>
              <a:t>Health impacts resulting from unsafe use or non-use of sanitation systems (e.g. physical or mental conditions arising from suppressed urge to urinate/defecate).</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200"/>
              <a:buFont typeface="Calibri"/>
              <a:buNone/>
            </a:pPr>
            <a:r>
              <a:t/>
            </a:r>
            <a:endParaRPr/>
          </a:p>
        </p:txBody>
      </p:sp>
      <p:sp>
        <p:nvSpPr>
          <p:cNvPr id="507" name="Google Shape;507;p2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08" name="Google Shape;508;p2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509" name="Google Shape;50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1" lang="fr"/>
              <a:t>Adaptation measures </a:t>
            </a:r>
            <a:r>
              <a:rPr lang="fr"/>
              <a:t>for building sanitation system’s climate resilience could be designed under six broad categories: </a:t>
            </a:r>
            <a:endParaRPr/>
          </a:p>
          <a:p>
            <a:pPr indent="-228600" lvl="0" marL="228600" rtl="0" algn="l">
              <a:lnSpc>
                <a:spcPct val="100000"/>
              </a:lnSpc>
              <a:spcBef>
                <a:spcPts val="0"/>
              </a:spcBef>
              <a:spcAft>
                <a:spcPts val="0"/>
              </a:spcAft>
              <a:buClr>
                <a:schemeClr val="dk1"/>
              </a:buClr>
              <a:buSzPts val="1200"/>
              <a:buFont typeface="Calibri"/>
              <a:buAutoNum type="arabicPeriod"/>
            </a:pPr>
            <a:r>
              <a:rPr lang="fr"/>
              <a:t>Technologies and infrastructure</a:t>
            </a:r>
            <a:endParaRPr/>
          </a:p>
          <a:p>
            <a:pPr indent="-228600" lvl="0" marL="228600" rtl="0" algn="l">
              <a:lnSpc>
                <a:spcPct val="100000"/>
              </a:lnSpc>
              <a:spcBef>
                <a:spcPts val="0"/>
              </a:spcBef>
              <a:spcAft>
                <a:spcPts val="0"/>
              </a:spcAft>
              <a:buClr>
                <a:schemeClr val="dk1"/>
              </a:buClr>
              <a:buSzPts val="1200"/>
              <a:buFont typeface="Calibri"/>
              <a:buAutoNum type="arabicPeriod"/>
            </a:pPr>
            <a:r>
              <a:rPr lang="fr"/>
              <a:t>Financing, </a:t>
            </a:r>
            <a:endParaRPr/>
          </a:p>
          <a:p>
            <a:pPr indent="-228600" lvl="0" marL="228600" rtl="0" algn="l">
              <a:lnSpc>
                <a:spcPct val="100000"/>
              </a:lnSpc>
              <a:spcBef>
                <a:spcPts val="0"/>
              </a:spcBef>
              <a:spcAft>
                <a:spcPts val="0"/>
              </a:spcAft>
              <a:buClr>
                <a:schemeClr val="dk1"/>
              </a:buClr>
              <a:buSzPts val="1200"/>
              <a:buFont typeface="Calibri"/>
              <a:buAutoNum type="arabicPeriod"/>
            </a:pPr>
            <a:r>
              <a:rPr lang="fr"/>
              <a:t>Policy and governance</a:t>
            </a:r>
            <a:endParaRPr/>
          </a:p>
          <a:p>
            <a:pPr indent="-228600" lvl="0" marL="228600" rtl="0" algn="l">
              <a:lnSpc>
                <a:spcPct val="100000"/>
              </a:lnSpc>
              <a:spcBef>
                <a:spcPts val="0"/>
              </a:spcBef>
              <a:spcAft>
                <a:spcPts val="0"/>
              </a:spcAft>
              <a:buClr>
                <a:schemeClr val="dk1"/>
              </a:buClr>
              <a:buSzPts val="1200"/>
              <a:buFont typeface="Calibri"/>
              <a:buAutoNum type="arabicPeriod"/>
            </a:pPr>
            <a:r>
              <a:rPr lang="fr"/>
              <a:t>Workforce, </a:t>
            </a:r>
            <a:endParaRPr/>
          </a:p>
          <a:p>
            <a:pPr indent="-228600" lvl="0" marL="228600" rtl="0" algn="l">
              <a:lnSpc>
                <a:spcPct val="100000"/>
              </a:lnSpc>
              <a:spcBef>
                <a:spcPts val="0"/>
              </a:spcBef>
              <a:spcAft>
                <a:spcPts val="0"/>
              </a:spcAft>
              <a:buClr>
                <a:schemeClr val="dk1"/>
              </a:buClr>
              <a:buSzPts val="1200"/>
              <a:buFont typeface="Calibri"/>
              <a:buAutoNum type="arabicPeriod"/>
            </a:pPr>
            <a:r>
              <a:rPr lang="fr"/>
              <a:t>Information systems </a:t>
            </a:r>
            <a:endParaRPr/>
          </a:p>
          <a:p>
            <a:pPr indent="-228600" lvl="0" marL="228600" rtl="0" algn="l">
              <a:lnSpc>
                <a:spcPct val="100000"/>
              </a:lnSpc>
              <a:spcBef>
                <a:spcPts val="0"/>
              </a:spcBef>
              <a:spcAft>
                <a:spcPts val="0"/>
              </a:spcAft>
              <a:buClr>
                <a:schemeClr val="dk1"/>
              </a:buClr>
              <a:buSzPts val="1200"/>
              <a:buFont typeface="Calibri"/>
              <a:buAutoNum type="arabicPeriod"/>
            </a:pPr>
            <a:r>
              <a:rPr lang="fr"/>
              <a:t>Service delivery</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
              <a:t>Measures such as data collection and monitoring systems, disaster response and rehabilitation plans, and behaviour change programmes can support effective adaptation. Communities, who have existing experience in adaptation for sanitation, should be actively engaged in sanitation system planning processes.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360"/>
              </a:spcBef>
              <a:spcAft>
                <a:spcPts val="0"/>
              </a:spcAft>
              <a:buClr>
                <a:schemeClr val="dk1"/>
              </a:buClr>
              <a:buSzPts val="1200"/>
              <a:buFont typeface="Calibri"/>
              <a:buNone/>
            </a:pPr>
            <a:r>
              <a:rPr b="0" lang="fr" sz="1200"/>
              <a:t>Source: WHO, 2019. Discussion paper on sanitation, climate change and health. </a:t>
            </a:r>
            <a:r>
              <a:rPr b="0" lang="fr" sz="1200" u="sng">
                <a:solidFill>
                  <a:schemeClr val="hlink"/>
                </a:solidFill>
                <a:hlinkClick r:id="rId2"/>
              </a:rPr>
              <a:t>https://www.who.int/water_sanitation_health/sanitation-waste/sanitation/sanitation-and-climate-change20190813.pdf?ua=1</a:t>
            </a:r>
            <a:r>
              <a:rPr b="0" lang="fr" sz="1200"/>
              <a:t> </a:t>
            </a:r>
            <a:endParaRPr b="0" sz="1200"/>
          </a:p>
          <a:p>
            <a:pPr indent="0" lvl="0" marL="0" rtl="0" algn="l">
              <a:lnSpc>
                <a:spcPct val="100000"/>
              </a:lnSpc>
              <a:spcBef>
                <a:spcPts val="0"/>
              </a:spcBef>
              <a:spcAft>
                <a:spcPts val="0"/>
              </a:spcAft>
              <a:buClr>
                <a:schemeClr val="dk1"/>
              </a:buClr>
              <a:buSzPts val="1200"/>
              <a:buFont typeface="Calibri"/>
              <a:buNone/>
            </a:pPr>
            <a:r>
              <a:t/>
            </a:r>
            <a:endParaRPr/>
          </a:p>
        </p:txBody>
      </p:sp>
      <p:sp>
        <p:nvSpPr>
          <p:cNvPr id="521" name="Google Shape;521;p2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22" name="Google Shape;522;p2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523" name="Google Shape;52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538" name="Google Shape;53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548" name="Google Shape;54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marR="0" rtl="0" algn="l">
              <a:lnSpc>
                <a:spcPct val="100000"/>
              </a:lnSpc>
              <a:spcBef>
                <a:spcPts val="0"/>
              </a:spcBef>
              <a:spcAft>
                <a:spcPts val="0"/>
              </a:spcAft>
              <a:buClr>
                <a:schemeClr val="dk1"/>
              </a:buClr>
              <a:buSzPts val="1200"/>
              <a:buFont typeface="Calibri"/>
              <a:buNone/>
            </a:pPr>
            <a:r>
              <a:rPr lang="fr"/>
              <a:t>Discuss each question with the people next to you for a few moments and then we will take feedback to discuss as a whole group</a:t>
            </a:r>
            <a:endParaRPr/>
          </a:p>
        </p:txBody>
      </p:sp>
      <p:sp>
        <p:nvSpPr>
          <p:cNvPr id="558" name="Google Shape;558;p2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59" name="Google Shape;559;p2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560" name="Google Shape;56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212" name="Google Shape;2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578" name="Google Shape;578;p3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79" name="Google Shape;579;p3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580" name="Google Shape;58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lang="fr"/>
              <a:t>READ THE SLIDE</a:t>
            </a:r>
            <a:endParaRPr/>
          </a:p>
        </p:txBody>
      </p:sp>
      <p:sp>
        <p:nvSpPr>
          <p:cNvPr id="588" name="Google Shape;58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 why are sanitation services a challenge for these groups? What are some common problems that these users face? </a:t>
            </a:r>
            <a:endParaRPr/>
          </a:p>
        </p:txBody>
      </p:sp>
      <p:sp>
        <p:nvSpPr>
          <p:cNvPr id="597" name="Google Shape;597;p3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98" name="Google Shape;598;p3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599" name="Google Shape;59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610" name="Google Shape;610;p3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11" name="Google Shape;611;p3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12" name="Google Shape;61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All criteria are included in the WASH FIT indicator “At least one functional improved toilet meets the needs of people with reduced mobility”</a:t>
            </a:r>
            <a:endParaRPr/>
          </a:p>
        </p:txBody>
      </p:sp>
      <p:sp>
        <p:nvSpPr>
          <p:cNvPr id="623" name="Google Shape;623;p3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24" name="Google Shape;624;p3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25" name="Google Shape;62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5: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fr"/>
              <a:t>READ THE SLIDE </a:t>
            </a:r>
            <a:endParaRPr/>
          </a:p>
          <a:p>
            <a:pPr indent="0" lvl="0" marL="0" rtl="0" algn="l">
              <a:lnSpc>
                <a:spcPct val="100000"/>
              </a:lnSpc>
              <a:spcBef>
                <a:spcPts val="0"/>
              </a:spcBef>
              <a:spcAft>
                <a:spcPts val="0"/>
              </a:spcAft>
              <a:buClr>
                <a:schemeClr val="dk1"/>
              </a:buClr>
              <a:buSzPts val="1200"/>
              <a:buFont typeface="Calibri"/>
              <a:buNone/>
            </a:pPr>
            <a:r>
              <a:rPr b="1" lang="fr"/>
              <a:t>SAY:</a:t>
            </a:r>
            <a:endParaRPr/>
          </a:p>
          <a:p>
            <a:pPr indent="0" lvl="0" marL="0" rtl="0" algn="l">
              <a:lnSpc>
                <a:spcPct val="100000"/>
              </a:lnSpc>
              <a:spcBef>
                <a:spcPts val="0"/>
              </a:spcBef>
              <a:spcAft>
                <a:spcPts val="0"/>
              </a:spcAft>
              <a:buClr>
                <a:schemeClr val="dk1"/>
              </a:buClr>
              <a:buSzPts val="1200"/>
              <a:buFont typeface="Calibri"/>
              <a:buNone/>
            </a:pPr>
            <a:r>
              <a:rPr b="1" lang="fr"/>
              <a:t> </a:t>
            </a:r>
            <a:r>
              <a:rPr b="0" lang="fr"/>
              <a:t>in what way could </a:t>
            </a:r>
            <a:r>
              <a:rPr b="0" i="0" lang="fr" sz="1800" u="none" strike="noStrike">
                <a:solidFill>
                  <a:srgbClr val="000000"/>
                </a:solidFill>
                <a:latin typeface="Open Sans"/>
                <a:ea typeface="Open Sans"/>
                <a:cs typeface="Open Sans"/>
                <a:sym typeface="Open Sans"/>
              </a:rPr>
              <a:t>toilets increase the likelihood or severity of disease or other problems? </a:t>
            </a:r>
            <a:endParaRPr b="1"/>
          </a:p>
          <a:p>
            <a:pPr indent="-171450" lvl="0" marL="1714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Toilets that are not well constructed and/or made of a non-durable material that prevents cleaning of the slab (or pedestal). </a:t>
            </a:r>
            <a:endParaRPr/>
          </a:p>
          <a:p>
            <a:pPr indent="-171450" lvl="0" marL="1714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Toilets that are not kept clean and where excreta remain on the toilet and/or surfaces of the room housing the toilet. </a:t>
            </a:r>
            <a:endParaRPr/>
          </a:p>
          <a:p>
            <a:pPr indent="-171450" lvl="0" marL="1714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Toilets where no anal cleansing products, and/or handwashing facilities and/or facilities for disposal of menstrual hygiene products are available. </a:t>
            </a:r>
            <a:endParaRPr/>
          </a:p>
          <a:p>
            <a:pPr indent="-171450" lvl="0" marL="1714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Toilets that are kept locked for long periods of the day or night, and/or do not offer sufficient security and/or privacy. </a:t>
            </a:r>
            <a:endParaRPr b="1"/>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fr"/>
              <a:t>Steps to take to ensure toilets protect human health: </a:t>
            </a:r>
            <a:endParaRPr/>
          </a:p>
          <a:p>
            <a:pPr indent="-171450" lvl="0" marL="171450" rtl="0" algn="l">
              <a:lnSpc>
                <a:spcPct val="100000"/>
              </a:lnSpc>
              <a:spcBef>
                <a:spcPts val="0"/>
              </a:spcBef>
              <a:spcAft>
                <a:spcPts val="0"/>
              </a:spcAft>
              <a:buClr>
                <a:schemeClr val="dk1"/>
              </a:buClr>
              <a:buSzPts val="1200"/>
              <a:buFont typeface="Calibri"/>
              <a:buChar char="-"/>
            </a:pPr>
            <a:r>
              <a:rPr b="1" lang="fr"/>
              <a:t>Cleanliness</a:t>
            </a:r>
            <a:r>
              <a:rPr lang="fr"/>
              <a:t>: the toilet and all surfaces of the room that it is in (e.g. bathroom, washroom, rest room, cubicle etc.) should be kept clean and free of excreta. </a:t>
            </a:r>
            <a:endParaRPr/>
          </a:p>
          <a:p>
            <a:pPr indent="-171450" lvl="0" marL="171450" rtl="0" algn="l">
              <a:lnSpc>
                <a:spcPct val="100000"/>
              </a:lnSpc>
              <a:spcBef>
                <a:spcPts val="0"/>
              </a:spcBef>
              <a:spcAft>
                <a:spcPts val="0"/>
              </a:spcAft>
              <a:buClr>
                <a:schemeClr val="dk1"/>
              </a:buClr>
              <a:buSzPts val="1200"/>
              <a:buFont typeface="Calibri"/>
              <a:buChar char="-"/>
            </a:pPr>
            <a:r>
              <a:rPr b="1" lang="fr"/>
              <a:t>Cleaning arrangements: </a:t>
            </a:r>
            <a:r>
              <a:rPr lang="fr"/>
              <a:t>Locally-available cleaning materials should be safely stored and used, and all people carrying out cleaning should observe safe working practices. Where the toilet is public or shared, a regular cleaning schedule should be in place, with provision made for supply of cleaning materials and personal protective equipment (PPE). </a:t>
            </a:r>
            <a:endParaRPr/>
          </a:p>
          <a:p>
            <a:pPr indent="-171450" lvl="0" marL="171450" rtl="0" algn="l">
              <a:lnSpc>
                <a:spcPct val="100000"/>
              </a:lnSpc>
              <a:spcBef>
                <a:spcPts val="0"/>
              </a:spcBef>
              <a:spcAft>
                <a:spcPts val="0"/>
              </a:spcAft>
              <a:buClr>
                <a:schemeClr val="dk1"/>
              </a:buClr>
              <a:buSzPts val="1200"/>
              <a:buFont typeface="Calibri"/>
              <a:buChar char="-"/>
            </a:pPr>
            <a:r>
              <a:rPr lang="fr"/>
              <a:t>Where dry toilets are used, a ready supply of ash, soil, lime or sawdust should be available within the facility, with which users can cover faeces after defecating. This helps to prevent flies and minimize odours.</a:t>
            </a:r>
            <a:endParaRPr/>
          </a:p>
        </p:txBody>
      </p:sp>
      <p:sp>
        <p:nvSpPr>
          <p:cNvPr id="637" name="Google Shape;637;p3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38" name="Google Shape;638;p3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39" name="Google Shape;63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 sanitation management advice sheets provide more detailed inputs on considerations for operating, maintaining and repairing key sanitation risks. </a:t>
            </a:r>
            <a:endParaRPr/>
          </a:p>
          <a:p>
            <a:pPr indent="0" lvl="0" marL="0" rtl="0" algn="l">
              <a:lnSpc>
                <a:spcPct val="100000"/>
              </a:lnSpc>
              <a:spcBef>
                <a:spcPts val="0"/>
              </a:spcBef>
              <a:spcAft>
                <a:spcPts val="0"/>
              </a:spcAft>
              <a:buSzPts val="1400"/>
              <a:buNone/>
            </a:pPr>
            <a:r>
              <a:rPr lang="fr"/>
              <a:t>The most important are having regular checks to ensure small problems are caught before they lead to significant harms, wastage of resources or inability for users to access toilets-the latter can result in open defecation in and around health care facilities. </a:t>
            </a:r>
            <a:endParaRPr/>
          </a:p>
        </p:txBody>
      </p:sp>
      <p:sp>
        <p:nvSpPr>
          <p:cNvPr id="649" name="Google Shape;649;p3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50" name="Google Shape;650;p3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51" name="Google Shape;651;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 sanitation management advice sheets provide more detailed inputs on considerations for operating, maintaining and repairing key sanitation risks. https://www.who.int/teams/environment-climate-change-and-health/water-sanitation-and-health/sanitation-safety/sanitation-inspection-packages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The most important are having regular checks to ensure small problems are caught before they lead to significant harms, wastage of resources or inability for users to access toilets-the latter can result in open defecation in and around health care facilities.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The picture of the sewer connection on the left meets the standards whereas the right, with pooling water/wastewater does not. </a:t>
            </a:r>
            <a:endParaRPr/>
          </a:p>
        </p:txBody>
      </p:sp>
      <p:sp>
        <p:nvSpPr>
          <p:cNvPr id="661" name="Google Shape;661;p3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62" name="Google Shape;662;p3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63" name="Google Shape;663;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 </a:t>
            </a:r>
            <a:r>
              <a:rPr b="0" lang="fr"/>
              <a:t>take a few moments to review these photos and discuss in a small group the questions posed.</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fr"/>
              <a:t>NOTES FOR TRAINER:</a:t>
            </a:r>
            <a:endParaRPr/>
          </a:p>
          <a:p>
            <a:pPr indent="0" lvl="0" marL="0" rtl="0" algn="l">
              <a:lnSpc>
                <a:spcPct val="100000"/>
              </a:lnSpc>
              <a:spcBef>
                <a:spcPts val="0"/>
              </a:spcBef>
              <a:spcAft>
                <a:spcPts val="0"/>
              </a:spcAft>
              <a:buSzPts val="1400"/>
              <a:buNone/>
            </a:pPr>
            <a:r>
              <a:rPr lang="fr"/>
              <a:t>Depending on how much time is available, participants could focus on one picture or discuss more than one.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TAKE FEEDBACK AND SAY:</a:t>
            </a:r>
            <a:endParaRPr/>
          </a:p>
          <a:p>
            <a:pPr indent="0" lvl="0" marL="0" rtl="0" algn="l">
              <a:lnSpc>
                <a:spcPct val="100000"/>
              </a:lnSpc>
              <a:spcBef>
                <a:spcPts val="0"/>
              </a:spcBef>
              <a:spcAft>
                <a:spcPts val="0"/>
              </a:spcAft>
              <a:buSzPts val="1400"/>
              <a:buNone/>
            </a:pPr>
            <a:r>
              <a:rPr b="1" lang="fr"/>
              <a:t>Left: </a:t>
            </a:r>
            <a:endParaRPr/>
          </a:p>
          <a:p>
            <a:pPr indent="-171450" lvl="0" marL="171450" rtl="0" algn="l">
              <a:lnSpc>
                <a:spcPct val="100000"/>
              </a:lnSpc>
              <a:spcBef>
                <a:spcPts val="0"/>
              </a:spcBef>
              <a:spcAft>
                <a:spcPts val="0"/>
              </a:spcAft>
              <a:buClr>
                <a:schemeClr val="dk1"/>
              </a:buClr>
              <a:buSzPts val="1200"/>
              <a:buFont typeface="Calibri"/>
              <a:buChar char="-"/>
            </a:pPr>
            <a:r>
              <a:rPr b="0" lang="fr"/>
              <a:t>T</a:t>
            </a:r>
            <a:r>
              <a:rPr lang="fr"/>
              <a:t>oilets are down a steep hill which makes access difficult for many users. </a:t>
            </a:r>
            <a:endParaRPr/>
          </a:p>
          <a:p>
            <a:pPr indent="-171450" lvl="0" marL="171450" rtl="0" algn="l">
              <a:lnSpc>
                <a:spcPct val="100000"/>
              </a:lnSpc>
              <a:spcBef>
                <a:spcPts val="0"/>
              </a:spcBef>
              <a:spcAft>
                <a:spcPts val="0"/>
              </a:spcAft>
              <a:buClr>
                <a:schemeClr val="dk1"/>
              </a:buClr>
              <a:buSzPts val="1200"/>
              <a:buFont typeface="Calibri"/>
              <a:buChar char="-"/>
            </a:pPr>
            <a:r>
              <a:rPr lang="fr"/>
              <a:t>No clear pathway or ramp. </a:t>
            </a:r>
            <a:endParaRPr/>
          </a:p>
          <a:p>
            <a:pPr indent="-171450" lvl="0" marL="171450" rtl="0" algn="l">
              <a:lnSpc>
                <a:spcPct val="100000"/>
              </a:lnSpc>
              <a:spcBef>
                <a:spcPts val="0"/>
              </a:spcBef>
              <a:spcAft>
                <a:spcPts val="0"/>
              </a:spcAft>
              <a:buClr>
                <a:schemeClr val="dk1"/>
              </a:buClr>
              <a:buSzPts val="1200"/>
              <a:buFont typeface="Calibri"/>
              <a:buChar char="-"/>
            </a:pPr>
            <a:r>
              <a:rPr lang="fr"/>
              <a:t>Handwashing station (left hand side) is within 5m of toilets (have to assume if water/soap available)</a:t>
            </a:r>
            <a:endParaRPr/>
          </a:p>
          <a:p>
            <a:pPr indent="-171450" lvl="0" marL="171450" rtl="0" algn="l">
              <a:lnSpc>
                <a:spcPct val="100000"/>
              </a:lnSpc>
              <a:spcBef>
                <a:spcPts val="0"/>
              </a:spcBef>
              <a:spcAft>
                <a:spcPts val="0"/>
              </a:spcAft>
              <a:buClr>
                <a:schemeClr val="dk1"/>
              </a:buClr>
              <a:buSzPts val="1200"/>
              <a:buFont typeface="Calibri"/>
              <a:buChar char="-"/>
            </a:pPr>
            <a:r>
              <a:rPr lang="fr"/>
              <a:t>Cannot tell from picture if cubicles are separated for male/female. Improvement: Ensure each cubicle is clearly labelled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1" lang="fr"/>
              <a:t>Middle:</a:t>
            </a:r>
            <a:endParaRPr/>
          </a:p>
          <a:p>
            <a:pPr indent="-171450" lvl="0" marL="171450" rtl="0" algn="l">
              <a:lnSpc>
                <a:spcPct val="100000"/>
              </a:lnSpc>
              <a:spcBef>
                <a:spcPts val="0"/>
              </a:spcBef>
              <a:spcAft>
                <a:spcPts val="0"/>
              </a:spcAft>
              <a:buClr>
                <a:schemeClr val="dk1"/>
              </a:buClr>
              <a:buSzPts val="1200"/>
              <a:buFont typeface="Calibri"/>
              <a:buChar char="-"/>
            </a:pPr>
            <a:r>
              <a:rPr b="0" lang="fr"/>
              <a:t>Toilet is well maintained, lighting is adequate, it is clean and there are no obvious cracks, leaks or standing water </a:t>
            </a:r>
            <a:endParaRPr/>
          </a:p>
          <a:p>
            <a:pPr indent="-171450" lvl="0" marL="171450" rtl="0" algn="l">
              <a:lnSpc>
                <a:spcPct val="100000"/>
              </a:lnSpc>
              <a:spcBef>
                <a:spcPts val="0"/>
              </a:spcBef>
              <a:spcAft>
                <a:spcPts val="0"/>
              </a:spcAft>
              <a:buClr>
                <a:schemeClr val="dk1"/>
              </a:buClr>
              <a:buSzPts val="1200"/>
              <a:buFont typeface="Calibri"/>
              <a:buChar char="-"/>
            </a:pPr>
            <a:r>
              <a:rPr b="0" lang="fr"/>
              <a:t>Bin for disposing of MHM </a:t>
            </a:r>
            <a:endParaRPr/>
          </a:p>
          <a:p>
            <a:pPr indent="-171450" lvl="0" marL="171450" rtl="0" algn="l">
              <a:lnSpc>
                <a:spcPct val="100000"/>
              </a:lnSpc>
              <a:spcBef>
                <a:spcPts val="0"/>
              </a:spcBef>
              <a:spcAft>
                <a:spcPts val="0"/>
              </a:spcAft>
              <a:buClr>
                <a:schemeClr val="dk1"/>
              </a:buClr>
              <a:buSzPts val="1200"/>
              <a:buFont typeface="Calibri"/>
              <a:buChar char="-"/>
            </a:pPr>
            <a:r>
              <a:rPr b="0" lang="fr"/>
              <a:t>Not accessible (lack of grab rails, no ramp). Improvement: install low-cost ramp </a:t>
            </a:r>
            <a:endParaRPr/>
          </a:p>
          <a:p>
            <a:pPr indent="-171450" lvl="0" marL="171450" rtl="0" algn="l">
              <a:lnSpc>
                <a:spcPct val="100000"/>
              </a:lnSpc>
              <a:spcBef>
                <a:spcPts val="0"/>
              </a:spcBef>
              <a:spcAft>
                <a:spcPts val="0"/>
              </a:spcAft>
              <a:buClr>
                <a:schemeClr val="dk1"/>
              </a:buClr>
              <a:buSzPts val="1200"/>
              <a:buFont typeface="Calibri"/>
              <a:buChar char="-"/>
            </a:pPr>
            <a:r>
              <a:rPr b="0" lang="fr"/>
              <a:t>Limited privacy (only curtain, not possibly to lock toilet)</a:t>
            </a:r>
            <a:endParaRPr/>
          </a:p>
          <a:p>
            <a:pPr indent="-95250" lvl="0" marL="17145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chemeClr val="dk1"/>
              </a:buClr>
              <a:buSzPts val="1200"/>
              <a:buFont typeface="Calibri"/>
              <a:buNone/>
            </a:pPr>
            <a:r>
              <a:rPr b="1" lang="fr"/>
              <a:t>Right</a:t>
            </a:r>
            <a:endParaRPr/>
          </a:p>
          <a:p>
            <a:pPr indent="-171450" lvl="0" marL="171450" rtl="0" algn="l">
              <a:lnSpc>
                <a:spcPct val="100000"/>
              </a:lnSpc>
              <a:spcBef>
                <a:spcPts val="0"/>
              </a:spcBef>
              <a:spcAft>
                <a:spcPts val="0"/>
              </a:spcAft>
              <a:buClr>
                <a:schemeClr val="dk1"/>
              </a:buClr>
              <a:buSzPts val="1200"/>
              <a:buFont typeface="Calibri"/>
              <a:buChar char="-"/>
            </a:pPr>
            <a:r>
              <a:rPr b="0" lang="fr"/>
              <a:t>Toilet dirty &amp; blocked </a:t>
            </a:r>
            <a:endParaRPr/>
          </a:p>
          <a:p>
            <a:pPr indent="-171450" lvl="0" marL="171450" rtl="0" algn="l">
              <a:lnSpc>
                <a:spcPct val="100000"/>
              </a:lnSpc>
              <a:spcBef>
                <a:spcPts val="0"/>
              </a:spcBef>
              <a:spcAft>
                <a:spcPts val="0"/>
              </a:spcAft>
              <a:buClr>
                <a:schemeClr val="dk1"/>
              </a:buClr>
              <a:buSzPts val="1200"/>
              <a:buFont typeface="Calibri"/>
              <a:buChar char="-"/>
            </a:pPr>
            <a:r>
              <a:rPr b="0" lang="fr"/>
              <a:t>No provision of MHM </a:t>
            </a:r>
            <a:endParaRPr/>
          </a:p>
        </p:txBody>
      </p:sp>
      <p:sp>
        <p:nvSpPr>
          <p:cNvPr id="675" name="Google Shape;675;p3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76" name="Google Shape;676;p3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77" name="Google Shape;67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698" name="Google Shape;69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lang="fr"/>
              <a:t>READ THE SLIDE</a:t>
            </a:r>
            <a:endParaRPr/>
          </a:p>
        </p:txBody>
      </p:sp>
      <p:sp>
        <p:nvSpPr>
          <p:cNvPr id="231" name="Google Shape;23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marR="0" rtl="0" algn="l">
              <a:lnSpc>
                <a:spcPct val="100000"/>
              </a:lnSpc>
              <a:spcBef>
                <a:spcPts val="0"/>
              </a:spcBef>
              <a:spcAft>
                <a:spcPts val="0"/>
              </a:spcAft>
              <a:buClr>
                <a:schemeClr val="dk1"/>
              </a:buClr>
              <a:buSzPts val="1200"/>
              <a:buFont typeface="Calibri"/>
              <a:buNone/>
            </a:pPr>
            <a:r>
              <a:rPr b="1" lang="fr"/>
              <a:t>SAY:</a:t>
            </a:r>
            <a:endParaRPr/>
          </a:p>
          <a:p>
            <a:pPr indent="0" lvl="0" marL="0" marR="0" rtl="0" algn="l">
              <a:lnSpc>
                <a:spcPct val="100000"/>
              </a:lnSpc>
              <a:spcBef>
                <a:spcPts val="0"/>
              </a:spcBef>
              <a:spcAft>
                <a:spcPts val="0"/>
              </a:spcAft>
              <a:buClr>
                <a:schemeClr val="dk1"/>
              </a:buClr>
              <a:buSzPts val="1200"/>
              <a:buFont typeface="Calibri"/>
              <a:buNone/>
            </a:pPr>
            <a:r>
              <a:rPr lang="fr"/>
              <a:t>Look out for the sanitation icon at the top right of the slide – this appears throughout the WASH FIT guide and highlights any examples linked to sanitation.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706" name="Google Shape;706;p4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07" name="Google Shape;707;p4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708" name="Google Shape;70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rtl="0" algn="l">
              <a:lnSpc>
                <a:spcPct val="100000"/>
              </a:lnSpc>
              <a:spcBef>
                <a:spcPts val="0"/>
              </a:spcBef>
              <a:spcAft>
                <a:spcPts val="0"/>
              </a:spcAft>
              <a:buSzPts val="1400"/>
              <a:buNone/>
            </a:pPr>
            <a:r>
              <a:t/>
            </a:r>
            <a:endParaRPr/>
          </a:p>
        </p:txBody>
      </p:sp>
      <p:sp>
        <p:nvSpPr>
          <p:cNvPr id="718" name="Google Shape;718;p4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19" name="Google Shape;719;p4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720" name="Google Shape;720;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42:notes"/>
          <p:cNvSpPr/>
          <p:nvPr>
            <p:ph idx="2" type="sldImg"/>
          </p:nvPr>
        </p:nvSpPr>
        <p:spPr>
          <a:xfrm>
            <a:off x="382588" y="1228725"/>
            <a:ext cx="5897562" cy="3317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9" name="Google Shape;72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sz="1200">
              <a:solidFill>
                <a:schemeClr val="lt1"/>
              </a:solidFill>
            </a:endParaRPr>
          </a:p>
        </p:txBody>
      </p:sp>
      <p:sp>
        <p:nvSpPr>
          <p:cNvPr id="730" name="Google Shape;730;p4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solidFill>
                  <a:srgbClr val="000000"/>
                </a:solidFill>
              </a:rPr>
              <a:t>World Health Organization</a:t>
            </a:r>
            <a:endParaRPr/>
          </a:p>
        </p:txBody>
      </p:sp>
      <p:sp>
        <p:nvSpPr>
          <p:cNvPr id="731" name="Google Shape;731;p4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lang="fr" sz="1200">
                <a:solidFill>
                  <a:srgbClr val="000000"/>
                </a:solidFill>
                <a:latin typeface="Arial"/>
                <a:ea typeface="Arial"/>
                <a:cs typeface="Arial"/>
                <a:sym typeface="Arial"/>
              </a:rPr>
              <a:t>1 May 2022</a:t>
            </a:r>
            <a:endParaRPr sz="1200">
              <a:solidFill>
                <a:srgbClr val="000000"/>
              </a:solidFill>
              <a:latin typeface="Arial"/>
              <a:ea typeface="Arial"/>
              <a:cs typeface="Arial"/>
              <a:sym typeface="Arial"/>
            </a:endParaRPr>
          </a:p>
        </p:txBody>
      </p:sp>
      <p:sp>
        <p:nvSpPr>
          <p:cNvPr id="732" name="Google Shape;732;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fr"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43:notes"/>
          <p:cNvSpPr/>
          <p:nvPr>
            <p:ph idx="2" type="sldImg"/>
          </p:nvPr>
        </p:nvSpPr>
        <p:spPr>
          <a:xfrm>
            <a:off x="382588" y="1228725"/>
            <a:ext cx="5897562" cy="3317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9" name="Google Shape;73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b="1" lang="fr"/>
              <a:t>SAY: </a:t>
            </a:r>
            <a:r>
              <a:rPr lang="fr">
                <a:latin typeface="Arial"/>
                <a:ea typeface="Arial"/>
                <a:cs typeface="Arial"/>
                <a:sym typeface="Arial"/>
              </a:rPr>
              <a:t>Full list of relevant reading available at:</a:t>
            </a:r>
            <a:endParaRPr/>
          </a:p>
          <a:p>
            <a:pPr indent="0" lvl="0" marL="0" rtl="0" algn="ctr">
              <a:lnSpc>
                <a:spcPct val="100000"/>
              </a:lnSpc>
              <a:spcBef>
                <a:spcPts val="0"/>
              </a:spcBef>
              <a:spcAft>
                <a:spcPts val="0"/>
              </a:spcAft>
              <a:buSzPts val="1400"/>
              <a:buNone/>
            </a:pPr>
            <a:r>
              <a:rPr lang="fr" u="sng">
                <a:solidFill>
                  <a:schemeClr val="hlink"/>
                </a:solidFill>
                <a:latin typeface="Arial"/>
                <a:ea typeface="Arial"/>
                <a:cs typeface="Arial"/>
                <a:sym typeface="Arial"/>
                <a:hlinkClick r:id="rId2"/>
              </a:rPr>
              <a:t>https://washinhcf.org/resource/summary-of-all-who-and-related-resources-on-wash-in-hcf/</a:t>
            </a:r>
            <a:r>
              <a:rPr lang="fr">
                <a:latin typeface="Arial"/>
                <a:ea typeface="Arial"/>
                <a:cs typeface="Arial"/>
                <a:sym typeface="Arial"/>
              </a:rPr>
              <a:t>   </a:t>
            </a:r>
            <a:endParaRPr>
              <a:latin typeface="Arial"/>
              <a:ea typeface="Arial"/>
              <a:cs typeface="Arial"/>
              <a:sym typeface="Arial"/>
            </a:endParaRPr>
          </a:p>
          <a:p>
            <a:pPr indent="0" lvl="0" marL="0" rtl="0" algn="ctr">
              <a:lnSpc>
                <a:spcPct val="100000"/>
              </a:lnSpc>
              <a:spcBef>
                <a:spcPts val="0"/>
              </a:spcBef>
              <a:spcAft>
                <a:spcPts val="0"/>
              </a:spcAft>
              <a:buSzPts val="1400"/>
              <a:buNone/>
            </a:pPr>
            <a:r>
              <a:t/>
            </a:r>
            <a:endParaRPr/>
          </a:p>
        </p:txBody>
      </p:sp>
      <p:sp>
        <p:nvSpPr>
          <p:cNvPr id="740" name="Google Shape;740;p4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solidFill>
                  <a:srgbClr val="000000"/>
                </a:solidFill>
              </a:rPr>
              <a:t>World Health Organization</a:t>
            </a:r>
            <a:endParaRPr/>
          </a:p>
        </p:txBody>
      </p:sp>
      <p:sp>
        <p:nvSpPr>
          <p:cNvPr id="741" name="Google Shape;741;p4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lang="fr" sz="1200">
                <a:solidFill>
                  <a:srgbClr val="000000"/>
                </a:solidFill>
                <a:latin typeface="Arial"/>
                <a:ea typeface="Arial"/>
                <a:cs typeface="Arial"/>
                <a:sym typeface="Arial"/>
              </a:rPr>
              <a:t>1 May 2022</a:t>
            </a:r>
            <a:endParaRPr sz="1200">
              <a:solidFill>
                <a:srgbClr val="000000"/>
              </a:solidFill>
              <a:latin typeface="Arial"/>
              <a:ea typeface="Arial"/>
              <a:cs typeface="Arial"/>
              <a:sym typeface="Arial"/>
            </a:endParaRPr>
          </a:p>
        </p:txBody>
      </p:sp>
      <p:sp>
        <p:nvSpPr>
          <p:cNvPr id="742" name="Google Shape;742;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fr"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fr"/>
              <a:t>Read from the slide and explain that this section of the training will address each of these three areas.</a:t>
            </a:r>
            <a:endParaRPr/>
          </a:p>
        </p:txBody>
      </p:sp>
      <p:sp>
        <p:nvSpPr>
          <p:cNvPr id="750" name="Google Shape;750;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This table is only a small selection of the excreta-related pathogens. It highlights that there are many different types (bacteria, viruses and protozoa) for which the health significance and transmission pathways vary as well. Safely managed sanitation is important for ensuring that health care facilities do not amplify or become a source of outbreaks. This has been the case with cholera where health care facilities lack safely managed toilets which are regularly cleaned and available to all patients.</a:t>
            </a:r>
            <a:endParaRPr/>
          </a:p>
          <a:p>
            <a:pPr indent="0" lvl="0" marL="0" rtl="0" algn="l">
              <a:lnSpc>
                <a:spcPct val="100000"/>
              </a:lnSpc>
              <a:spcBef>
                <a:spcPts val="0"/>
              </a:spcBef>
              <a:spcAft>
                <a:spcPts val="0"/>
              </a:spcAft>
              <a:buSzPts val="1400"/>
              <a:buNone/>
            </a:pPr>
            <a:r>
              <a:t/>
            </a:r>
            <a:endParaRPr/>
          </a:p>
        </p:txBody>
      </p:sp>
      <p:sp>
        <p:nvSpPr>
          <p:cNvPr id="757" name="Google Shape;757;p4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58" name="Google Shape;758;p4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759" name="Google Shape;759;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7" name="Google Shape;76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 spend 5 minutes discussing the questions/statements with the person next to you and be ready to shout out answers after a few moments</a:t>
            </a:r>
            <a:endParaRPr/>
          </a:p>
        </p:txBody>
      </p:sp>
      <p:sp>
        <p:nvSpPr>
          <p:cNvPr id="239" name="Google Shape;23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1. Latest JMP data (2020), published in 2020: </a:t>
            </a:r>
            <a:r>
              <a:rPr b="1" i="0" lang="fr" sz="1200" u="none" strike="noStrike">
                <a:solidFill>
                  <a:schemeClr val="dk1"/>
                </a:solidFill>
                <a:latin typeface="Arial"/>
                <a:ea typeface="Arial"/>
                <a:cs typeface="Arial"/>
                <a:sym typeface="Arial"/>
              </a:rPr>
              <a:t>72%</a:t>
            </a:r>
            <a:r>
              <a:rPr b="0" i="0" lang="fr" sz="1200" u="none" strike="noStrike">
                <a:solidFill>
                  <a:schemeClr val="dk1"/>
                </a:solidFill>
                <a:latin typeface="Arial"/>
                <a:ea typeface="Arial"/>
                <a:cs typeface="Arial"/>
                <a:sym typeface="Arial"/>
              </a:rPr>
              <a:t> </a:t>
            </a:r>
            <a:r>
              <a:rPr b="1" i="0" lang="fr" sz="1200" u="none" strike="noStrike">
                <a:solidFill>
                  <a:schemeClr val="dk1"/>
                </a:solidFill>
                <a:latin typeface="Arial"/>
                <a:ea typeface="Arial"/>
                <a:cs typeface="Arial"/>
                <a:sym typeface="Arial"/>
              </a:rPr>
              <a:t>of health care facilities worldwide had access to improved and usable latrines in 2019</a:t>
            </a:r>
            <a:r>
              <a:rPr b="0" i="0" lang="fr" sz="1200" u="none" strike="noStrike">
                <a:solidFill>
                  <a:schemeClr val="dk1"/>
                </a:solidFill>
                <a:latin typeface="Arial"/>
                <a:ea typeface="Arial"/>
                <a:cs typeface="Arial"/>
                <a:sym typeface="Arial"/>
              </a:rPr>
              <a:t>. However, one in ten health care facilities globally, and three out of ten in sub-Saharan Africa, had no sanitation service in 2019.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3. Hand washing stations at toilets should have soap and water, rather than alcohol-based handrub, as ABHR does not remove fecal matter from hands.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5. Toilets should be cleaned at least once a day, and more if needed due to soiling, high patient load, etc. A record of cleaning should be pinned to the wall to encourage accountability. </a:t>
            </a:r>
            <a:endParaRPr/>
          </a:p>
        </p:txBody>
      </p:sp>
      <p:sp>
        <p:nvSpPr>
          <p:cNvPr id="255" name="Google Shape;2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7: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sz="1200"/>
              <a:t>READ THE SLIDE </a:t>
            </a:r>
            <a:endParaRPr/>
          </a:p>
          <a:p>
            <a:pPr indent="0" lvl="0" marL="0" marR="0" rtl="0" algn="l">
              <a:lnSpc>
                <a:spcPct val="100000"/>
              </a:lnSpc>
              <a:spcBef>
                <a:spcPts val="360"/>
              </a:spcBef>
              <a:spcAft>
                <a:spcPts val="0"/>
              </a:spcAft>
              <a:buClr>
                <a:schemeClr val="dk1"/>
              </a:buClr>
              <a:buSzPts val="1200"/>
              <a:buFont typeface="Calibri"/>
              <a:buNone/>
            </a:pPr>
            <a:r>
              <a:rPr b="1" lang="fr" sz="1200"/>
              <a:t>SAY:</a:t>
            </a:r>
            <a:endParaRPr/>
          </a:p>
          <a:p>
            <a:pPr indent="0" lvl="0" marL="0" marR="0" rtl="0" algn="l">
              <a:lnSpc>
                <a:spcPct val="100000"/>
              </a:lnSpc>
              <a:spcBef>
                <a:spcPts val="360"/>
              </a:spcBef>
              <a:spcAft>
                <a:spcPts val="0"/>
              </a:spcAft>
              <a:buClr>
                <a:schemeClr val="dk1"/>
              </a:buClr>
              <a:buSzPts val="1200"/>
              <a:buFont typeface="Calibri"/>
              <a:buNone/>
            </a:pPr>
            <a:r>
              <a:t/>
            </a:r>
            <a:endParaRPr sz="1200"/>
          </a:p>
          <a:p>
            <a:pPr indent="0" lvl="0" marL="0" marR="0" rtl="0" algn="l">
              <a:lnSpc>
                <a:spcPct val="100000"/>
              </a:lnSpc>
              <a:spcBef>
                <a:spcPts val="360"/>
              </a:spcBef>
              <a:spcAft>
                <a:spcPts val="0"/>
              </a:spcAft>
              <a:buClr>
                <a:schemeClr val="dk1"/>
              </a:buClr>
              <a:buSzPts val="1200"/>
              <a:buFont typeface="Calibri"/>
              <a:buNone/>
            </a:pPr>
            <a:r>
              <a:rPr lang="fr" sz="1200"/>
              <a:t>A toilet/latrine should have a door which is unlocked when not in use (or for which a key is available) and can be locked from the inside during use, there should be no major holes in the structure, the hole or pit should not be blocked, water should be available for flush/pour flush toilets, and there should be no cracks, or leaks in the toilet structure. It should be within the grounds of the facility</a:t>
            </a:r>
            <a:r>
              <a:rPr b="1" lang="fr" sz="1200"/>
              <a:t> </a:t>
            </a:r>
            <a:r>
              <a:rPr lang="fr" sz="1200"/>
              <a:t>and it should be clean as noted by absence of waste, visible dirt and excreta and insects).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Toilets should have hand </a:t>
            </a:r>
            <a:r>
              <a:rPr b="1" lang="fr"/>
              <a:t>washing </a:t>
            </a:r>
            <a:r>
              <a:rPr b="0" lang="fr"/>
              <a:t>stations (of </a:t>
            </a:r>
            <a:r>
              <a:rPr b="1" lang="fr"/>
              <a:t>water and soap</a:t>
            </a:r>
            <a:r>
              <a:rPr b="0" lang="fr"/>
              <a:t>), rather than alcohol-based hand rub which does not remove faecal matter from hands. </a:t>
            </a:r>
            <a:endParaRPr b="1"/>
          </a:p>
        </p:txBody>
      </p:sp>
      <p:sp>
        <p:nvSpPr>
          <p:cNvPr id="268" name="Google Shape;268;p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269" name="Google Shape;269;p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270" name="Google Shape;27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 the minimum number of facilities is 2, this is to be realistic about what really small health care facilities can provide. For bigger facilities, there should be more toilets available. </a:t>
            </a:r>
            <a:endParaRPr/>
          </a:p>
        </p:txBody>
      </p:sp>
      <p:sp>
        <p:nvSpPr>
          <p:cNvPr id="281" name="Google Shape;281;p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282" name="Google Shape;282;p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283" name="Google Shape;28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Sanitation in all spheres of life is a human right.  </a:t>
            </a:r>
            <a:endParaRPr sz="1200">
              <a:solidFill>
                <a:srgbClr val="002060"/>
              </a:solidFill>
            </a:endParaRPr>
          </a:p>
          <a:p>
            <a:pPr indent="0" lvl="0" marL="0" marR="0" rtl="0" algn="l">
              <a:lnSpc>
                <a:spcPct val="100000"/>
              </a:lnSpc>
              <a:spcBef>
                <a:spcPts val="0"/>
              </a:spcBef>
              <a:spcAft>
                <a:spcPts val="0"/>
              </a:spcAft>
              <a:buClr>
                <a:srgbClr val="002060"/>
              </a:buClr>
              <a:buSzPts val="1200"/>
              <a:buFont typeface="Calibri"/>
              <a:buNone/>
            </a:pPr>
            <a:r>
              <a:rPr lang="fr" sz="1200">
                <a:solidFill>
                  <a:srgbClr val="002060"/>
                </a:solidFill>
              </a:rPr>
              <a:t>Safe sanitation that meets users physical and cultural needs (through accessibility, privacy, culturally appropriate anal cleaning etc.) is essential: lack of sanitation can deter women form choosing to give birth in a health facility.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002060"/>
              </a:solidFill>
            </a:endParaRPr>
          </a:p>
          <a:p>
            <a:pPr indent="0" lvl="0" marL="0" marR="0" rtl="0" algn="l">
              <a:lnSpc>
                <a:spcPct val="100000"/>
              </a:lnSpc>
              <a:spcBef>
                <a:spcPts val="0"/>
              </a:spcBef>
              <a:spcAft>
                <a:spcPts val="0"/>
              </a:spcAft>
              <a:buClr>
                <a:schemeClr val="dk1"/>
              </a:buClr>
              <a:buSzPts val="1200"/>
              <a:buFont typeface="Calibri"/>
              <a:buNone/>
            </a:pPr>
            <a:r>
              <a:rPr lang="fr"/>
              <a:t>The human right to sanitation also include the right to be negatively impacted by unmanaged sanitation from others (e.g. excreta leaked into communities contaminating open ground, open drains, irrigation water and food crops, fishing and swimming areas). This is particularly important for health facilities where wastewater and faecal sudge is likely to carry a higher load of pathogens (including resistant bugs) than the surrounding community. </a:t>
            </a:r>
            <a:endParaRPr/>
          </a:p>
        </p:txBody>
      </p:sp>
      <p:sp>
        <p:nvSpPr>
          <p:cNvPr id="292" name="Google Shape;292;p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293" name="Google Shape;293;p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294" name="Google Shape;29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11.jpg"/><Relationship Id="rId5"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11.jpg"/><Relationship Id="rId5"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4.png"/><Relationship Id="rId13" Type="http://schemas.openxmlformats.org/officeDocument/2006/relationships/image" Target="../media/image17.png"/><Relationship Id="rId12"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26.png"/><Relationship Id="rId7" Type="http://schemas.openxmlformats.org/officeDocument/2006/relationships/image" Target="../media/image33.png"/><Relationship Id="rId8"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11" name="Shape 11"/>
        <p:cNvGrpSpPr/>
        <p:nvPr/>
      </p:nvGrpSpPr>
      <p:grpSpPr>
        <a:xfrm>
          <a:off x="0" y="0"/>
          <a:ext cx="0" cy="0"/>
          <a:chOff x="0" y="0"/>
          <a:chExt cx="0" cy="0"/>
        </a:xfrm>
      </p:grpSpPr>
      <p:sp>
        <p:nvSpPr>
          <p:cNvPr id="12" name="Google Shape;12;p2"/>
          <p:cNvSpPr/>
          <p:nvPr>
            <p:ph idx="2" type="pic"/>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16" name="Google Shape;16;p2"/>
          <p:cNvPicPr preferRelativeResize="0"/>
          <p:nvPr/>
        </p:nvPicPr>
        <p:blipFill rotWithShape="1">
          <a:blip r:embed="rId5">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bg>
      <p:bgPr>
        <a:solidFill>
          <a:schemeClr val="dk1"/>
        </a:solidFill>
      </p:bgPr>
    </p:bg>
    <p:spTree>
      <p:nvGrpSpPr>
        <p:cNvPr id="83" name="Shape 83"/>
        <p:cNvGrpSpPr/>
        <p:nvPr/>
      </p:nvGrpSpPr>
      <p:grpSpPr>
        <a:xfrm>
          <a:off x="0" y="0"/>
          <a:ext cx="0" cy="0"/>
          <a:chOff x="0" y="0"/>
          <a:chExt cx="0" cy="0"/>
        </a:xfrm>
      </p:grpSpPr>
      <p:sp>
        <p:nvSpPr>
          <p:cNvPr id="84" name="Google Shape;84;p12"/>
          <p:cNvSpPr/>
          <p:nvPr>
            <p:ph idx="2" type="pic"/>
          </p:nvPr>
        </p:nvSpPr>
        <p:spPr>
          <a:xfrm>
            <a:off x="0" y="0"/>
            <a:ext cx="12192000" cy="6858000"/>
          </a:xfrm>
          <a:prstGeom prst="rect">
            <a:avLst/>
          </a:prstGeom>
          <a:noFill/>
          <a:ln>
            <a:noFill/>
          </a:ln>
        </p:spPr>
      </p:sp>
      <p:pic>
        <p:nvPicPr>
          <p:cNvPr descr="Immagine che contiene testo, elettronico, screenshot&#10;&#10;Descrizione generata automaticamente" id="85" name="Google Shape;85;p1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Immagine che contiene testo, elettronico, screenshot&#10;&#10;Descrizione generata automaticamente" id="86" name="Google Shape;8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87" name="Shape 87"/>
        <p:cNvGrpSpPr/>
        <p:nvPr/>
      </p:nvGrpSpPr>
      <p:grpSpPr>
        <a:xfrm>
          <a:off x="0" y="0"/>
          <a:ext cx="0" cy="0"/>
          <a:chOff x="0" y="0"/>
          <a:chExt cx="0" cy="0"/>
        </a:xfrm>
      </p:grpSpPr>
      <p:sp>
        <p:nvSpPr>
          <p:cNvPr id="88" name="Google Shape;88;p13"/>
          <p:cNvSpPr/>
          <p:nvPr>
            <p:ph idx="2" type="pic"/>
          </p:nvPr>
        </p:nvSpPr>
        <p:spPr>
          <a:xfrm>
            <a:off x="0" y="0"/>
            <a:ext cx="12192000" cy="6858000"/>
          </a:xfrm>
          <a:prstGeom prst="rect">
            <a:avLst/>
          </a:prstGeom>
          <a:noFill/>
          <a:ln>
            <a:noFill/>
          </a:ln>
        </p:spPr>
      </p:sp>
      <p:pic>
        <p:nvPicPr>
          <p:cNvPr id="89" name="Google Shape;89;p1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90" name="Google Shape;90;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91" name="Google Shape;91;p13"/>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92" name="Google Shape;92;p13"/>
          <p:cNvPicPr preferRelativeResize="0"/>
          <p:nvPr/>
        </p:nvPicPr>
        <p:blipFill rotWithShape="1">
          <a:blip r:embed="rId5">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93" name="Shape 93"/>
        <p:cNvGrpSpPr/>
        <p:nvPr/>
      </p:nvGrpSpPr>
      <p:grpSpPr>
        <a:xfrm>
          <a:off x="0" y="0"/>
          <a:ext cx="0" cy="0"/>
          <a:chOff x="0" y="0"/>
          <a:chExt cx="0" cy="0"/>
        </a:xfrm>
      </p:grpSpPr>
      <p:sp>
        <p:nvSpPr>
          <p:cNvPr id="94" name="Google Shape;94;p14"/>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 name="Google Shape;95;p14"/>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96" name="Google Shape;96;p14"/>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14"/>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4"/>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graphs">
  <p:cSld name="title + 2 graphs">
    <p:spTree>
      <p:nvGrpSpPr>
        <p:cNvPr id="100" name="Shape 100"/>
        <p:cNvGrpSpPr/>
        <p:nvPr/>
      </p:nvGrpSpPr>
      <p:grpSpPr>
        <a:xfrm>
          <a:off x="0" y="0"/>
          <a:ext cx="0" cy="0"/>
          <a:chOff x="0" y="0"/>
          <a:chExt cx="0" cy="0"/>
        </a:xfrm>
      </p:grpSpPr>
      <p:sp>
        <p:nvSpPr>
          <p:cNvPr id="101" name="Google Shape;101;p1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1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03" name="Google Shape;103;p15"/>
          <p:cNvSpPr/>
          <p:nvPr>
            <p:ph idx="2" type="chart"/>
          </p:nvPr>
        </p:nvSpPr>
        <p:spPr>
          <a:xfrm>
            <a:off x="838200" y="1778000"/>
            <a:ext cx="5078413"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15"/>
          <p:cNvSpPr txBox="1"/>
          <p:nvPr>
            <p:ph idx="1" type="body"/>
          </p:nvPr>
        </p:nvSpPr>
        <p:spPr>
          <a:xfrm>
            <a:off x="838199" y="1254125"/>
            <a:ext cx="5078414"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15"/>
          <p:cNvSpPr/>
          <p:nvPr>
            <p:ph idx="3" type="chart"/>
          </p:nvPr>
        </p:nvSpPr>
        <p:spPr>
          <a:xfrm>
            <a:off x="6240463" y="1739900"/>
            <a:ext cx="5113337" cy="46178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15"/>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15"/>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15"/>
          <p:cNvSpPr txBox="1"/>
          <p:nvPr>
            <p:ph idx="4" type="body"/>
          </p:nvPr>
        </p:nvSpPr>
        <p:spPr>
          <a:xfrm>
            <a:off x="6238875" y="1253869"/>
            <a:ext cx="5113337" cy="365381"/>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5"/>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aragraph + graph">
  <p:cSld name="title + paragraph + graph">
    <p:spTree>
      <p:nvGrpSpPr>
        <p:cNvPr id="110" name="Shape 110"/>
        <p:cNvGrpSpPr/>
        <p:nvPr/>
      </p:nvGrpSpPr>
      <p:grpSpPr>
        <a:xfrm>
          <a:off x="0" y="0"/>
          <a:ext cx="0" cy="0"/>
          <a:chOff x="0" y="0"/>
          <a:chExt cx="0" cy="0"/>
        </a:xfrm>
      </p:grpSpPr>
      <p:sp>
        <p:nvSpPr>
          <p:cNvPr id="111" name="Google Shape;111;p1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1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13" name="Google Shape;113;p16"/>
          <p:cNvSpPr/>
          <p:nvPr>
            <p:ph idx="2" type="chart"/>
          </p:nvPr>
        </p:nvSpPr>
        <p:spPr>
          <a:xfrm>
            <a:off x="838200" y="1777999"/>
            <a:ext cx="5092601"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16"/>
          <p:cNvSpPr txBox="1"/>
          <p:nvPr>
            <p:ph idx="1" type="body"/>
          </p:nvPr>
        </p:nvSpPr>
        <p:spPr>
          <a:xfrm>
            <a:off x="838199" y="1254125"/>
            <a:ext cx="5092602"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16"/>
          <p:cNvSpPr txBox="1"/>
          <p:nvPr>
            <p:ph idx="3" type="body"/>
          </p:nvPr>
        </p:nvSpPr>
        <p:spPr>
          <a:xfrm>
            <a:off x="6261198" y="1254125"/>
            <a:ext cx="5092602"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000"/>
              <a:buFont typeface="Arial"/>
              <a:buNone/>
              <a:defRPr b="1" i="0" sz="20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16"/>
          <p:cNvSpPr txBox="1"/>
          <p:nvPr>
            <p:ph idx="4" type="body"/>
          </p:nvPr>
        </p:nvSpPr>
        <p:spPr>
          <a:xfrm>
            <a:off x="6261198" y="1778000"/>
            <a:ext cx="5092602" cy="45797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16"/>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16"/>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16"/>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graphs">
  <p:cSld name="title + 1 graphs">
    <p:spTree>
      <p:nvGrpSpPr>
        <p:cNvPr id="120" name="Shape 120"/>
        <p:cNvGrpSpPr/>
        <p:nvPr/>
      </p:nvGrpSpPr>
      <p:grpSpPr>
        <a:xfrm>
          <a:off x="0" y="0"/>
          <a:ext cx="0" cy="0"/>
          <a:chOff x="0" y="0"/>
          <a:chExt cx="0" cy="0"/>
        </a:xfrm>
      </p:grpSpPr>
      <p:sp>
        <p:nvSpPr>
          <p:cNvPr id="121" name="Google Shape;121;p17"/>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17"/>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23" name="Google Shape;123;p17"/>
          <p:cNvSpPr/>
          <p:nvPr>
            <p:ph idx="2" type="chart"/>
          </p:nvPr>
        </p:nvSpPr>
        <p:spPr>
          <a:xfrm>
            <a:off x="838200" y="1778000"/>
            <a:ext cx="10515599" cy="45799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7"/>
          <p:cNvSpPr txBox="1"/>
          <p:nvPr>
            <p:ph idx="1" type="body"/>
          </p:nvPr>
        </p:nvSpPr>
        <p:spPr>
          <a:xfrm>
            <a:off x="838199" y="1254125"/>
            <a:ext cx="10515600"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17"/>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17"/>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1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table">
  <p:cSld name="text + table">
    <p:spTree>
      <p:nvGrpSpPr>
        <p:cNvPr id="128" name="Shape 128"/>
        <p:cNvGrpSpPr/>
        <p:nvPr/>
      </p:nvGrpSpPr>
      <p:grpSpPr>
        <a:xfrm>
          <a:off x="0" y="0"/>
          <a:ext cx="0" cy="0"/>
          <a:chOff x="0" y="0"/>
          <a:chExt cx="0" cy="0"/>
        </a:xfrm>
      </p:grpSpPr>
      <p:sp>
        <p:nvSpPr>
          <p:cNvPr id="129" name="Google Shape;129;p18"/>
          <p:cNvSpPr txBox="1"/>
          <p:nvPr>
            <p:ph idx="1" type="body"/>
          </p:nvPr>
        </p:nvSpPr>
        <p:spPr>
          <a:xfrm>
            <a:off x="839788" y="584200"/>
            <a:ext cx="5076825" cy="557688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130" name="Google Shape;130;p1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31" name="Google Shape;131;p1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18"/>
          <p:cNvSpPr/>
          <p:nvPr>
            <p:ph idx="2" type="tbl"/>
          </p:nvPr>
        </p:nvSpPr>
        <p:spPr>
          <a:xfrm>
            <a:off x="6240463" y="1161535"/>
            <a:ext cx="5111750" cy="49995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3" name="Google Shape;133;p18"/>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18"/>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18"/>
          <p:cNvSpPr txBox="1"/>
          <p:nvPr>
            <p:ph idx="3" type="body"/>
          </p:nvPr>
        </p:nvSpPr>
        <p:spPr>
          <a:xfrm>
            <a:off x="6240463" y="584200"/>
            <a:ext cx="5076825" cy="313724"/>
          </a:xfrm>
          <a:prstGeom prst="rect">
            <a:avLst/>
          </a:prstGeom>
          <a:solidFill>
            <a:schemeClr val="dk2"/>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Stories_title + text">
  <p:cSld name="1_1 Stories_title + text">
    <p:spTree>
      <p:nvGrpSpPr>
        <p:cNvPr id="136" name="Shape 136"/>
        <p:cNvGrpSpPr/>
        <p:nvPr/>
      </p:nvGrpSpPr>
      <p:grpSpPr>
        <a:xfrm>
          <a:off x="0" y="0"/>
          <a:ext cx="0" cy="0"/>
          <a:chOff x="0" y="0"/>
          <a:chExt cx="0" cy="0"/>
        </a:xfrm>
      </p:grpSpPr>
      <p:sp>
        <p:nvSpPr>
          <p:cNvPr id="137" name="Google Shape;137;p19"/>
          <p:cNvSpPr/>
          <p:nvPr/>
        </p:nvSpPr>
        <p:spPr>
          <a:xfrm>
            <a:off x="0" y="0"/>
            <a:ext cx="5257800" cy="7891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1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39" name="Google Shape;139;p19"/>
          <p:cNvSpPr txBox="1"/>
          <p:nvPr>
            <p:ph idx="1" type="body"/>
          </p:nvPr>
        </p:nvSpPr>
        <p:spPr>
          <a:xfrm>
            <a:off x="839788" y="983152"/>
            <a:ext cx="5076825" cy="52398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19"/>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19"/>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1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 name="Google Shape;143;p19"/>
          <p:cNvSpPr txBox="1"/>
          <p:nvPr>
            <p:ph idx="2" type="body"/>
          </p:nvPr>
        </p:nvSpPr>
        <p:spPr>
          <a:xfrm>
            <a:off x="6240463" y="982663"/>
            <a:ext cx="5111750" cy="523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19"/>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145" name="Shape 145"/>
        <p:cNvGrpSpPr/>
        <p:nvPr/>
      </p:nvGrpSpPr>
      <p:grpSpPr>
        <a:xfrm>
          <a:off x="0" y="0"/>
          <a:ext cx="0" cy="0"/>
          <a:chOff x="0" y="0"/>
          <a:chExt cx="0" cy="0"/>
        </a:xfrm>
      </p:grpSpPr>
      <p:sp>
        <p:nvSpPr>
          <p:cNvPr id="146" name="Google Shape;146;p2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47" name="Google Shape;147;p20"/>
          <p:cNvSpPr/>
          <p:nvPr>
            <p:ph idx="2" type="pic"/>
          </p:nvPr>
        </p:nvSpPr>
        <p:spPr>
          <a:xfrm>
            <a:off x="839788" y="0"/>
            <a:ext cx="10512424" cy="6161484"/>
          </a:xfrm>
          <a:prstGeom prst="rect">
            <a:avLst/>
          </a:prstGeom>
          <a:noFill/>
          <a:ln>
            <a:noFill/>
          </a:ln>
        </p:spPr>
      </p:sp>
      <p:sp>
        <p:nvSpPr>
          <p:cNvPr id="148" name="Google Shape;148;p20"/>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20"/>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20"/>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51" name="Shape 151"/>
        <p:cNvGrpSpPr/>
        <p:nvPr/>
      </p:nvGrpSpPr>
      <p:grpSpPr>
        <a:xfrm>
          <a:off x="0" y="0"/>
          <a:ext cx="0" cy="0"/>
          <a:chOff x="0" y="0"/>
          <a:chExt cx="0" cy="0"/>
        </a:xfrm>
      </p:grpSpPr>
      <p:sp>
        <p:nvSpPr>
          <p:cNvPr id="152" name="Google Shape;152;p2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53" name="Google Shape;153;p21"/>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21"/>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21"/>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56" name="Google Shape;156;p21"/>
          <p:cNvPicPr preferRelativeResize="0"/>
          <p:nvPr/>
        </p:nvPicPr>
        <p:blipFill rotWithShape="1">
          <a:blip r:embed="rId2">
            <a:alphaModFix/>
          </a:blip>
          <a:srcRect b="0" l="0" r="0" t="0"/>
          <a:stretch/>
        </p:blipFill>
        <p:spPr>
          <a:xfrm>
            <a:off x="7938732" y="2870113"/>
            <a:ext cx="896712" cy="1171184"/>
          </a:xfrm>
          <a:prstGeom prst="rect">
            <a:avLst/>
          </a:prstGeom>
          <a:noFill/>
          <a:ln>
            <a:noFill/>
          </a:ln>
        </p:spPr>
      </p:pic>
      <p:pic>
        <p:nvPicPr>
          <p:cNvPr descr="Immagine che contiene cielo notturno&#10;&#10;Descrizione generata automaticamente" id="157" name="Google Shape;157;p21"/>
          <p:cNvPicPr preferRelativeResize="0"/>
          <p:nvPr/>
        </p:nvPicPr>
        <p:blipFill rotWithShape="1">
          <a:blip r:embed="rId3">
            <a:alphaModFix/>
          </a:blip>
          <a:srcRect b="0" l="0" r="0" t="0"/>
          <a:stretch/>
        </p:blipFill>
        <p:spPr>
          <a:xfrm>
            <a:off x="1089834" y="1056043"/>
            <a:ext cx="1009814" cy="1171184"/>
          </a:xfrm>
          <a:prstGeom prst="rect">
            <a:avLst/>
          </a:prstGeom>
          <a:noFill/>
          <a:ln>
            <a:noFill/>
          </a:ln>
        </p:spPr>
      </p:pic>
      <p:pic>
        <p:nvPicPr>
          <p:cNvPr id="158" name="Google Shape;158;p21"/>
          <p:cNvPicPr preferRelativeResize="0"/>
          <p:nvPr/>
        </p:nvPicPr>
        <p:blipFill rotWithShape="1">
          <a:blip r:embed="rId4">
            <a:alphaModFix/>
          </a:blip>
          <a:srcRect b="0" l="0" r="0" t="0"/>
          <a:stretch/>
        </p:blipFill>
        <p:spPr>
          <a:xfrm>
            <a:off x="3033657" y="1056043"/>
            <a:ext cx="1146627" cy="1171184"/>
          </a:xfrm>
          <a:prstGeom prst="rect">
            <a:avLst/>
          </a:prstGeom>
          <a:noFill/>
          <a:ln>
            <a:noFill/>
          </a:ln>
        </p:spPr>
      </p:pic>
      <p:pic>
        <p:nvPicPr>
          <p:cNvPr descr="Immagine che contiene testo, cielo notturno&#10;&#10;Descrizione generata automaticamente" id="159" name="Google Shape;159;p21"/>
          <p:cNvPicPr preferRelativeResize="0"/>
          <p:nvPr/>
        </p:nvPicPr>
        <p:blipFill rotWithShape="1">
          <a:blip r:embed="rId5">
            <a:alphaModFix/>
          </a:blip>
          <a:srcRect b="0" l="0" r="0" t="0"/>
          <a:stretch/>
        </p:blipFill>
        <p:spPr>
          <a:xfrm>
            <a:off x="5613097" y="1049283"/>
            <a:ext cx="965804" cy="1171184"/>
          </a:xfrm>
          <a:prstGeom prst="rect">
            <a:avLst/>
          </a:prstGeom>
          <a:noFill/>
          <a:ln>
            <a:noFill/>
          </a:ln>
        </p:spPr>
      </p:pic>
      <p:pic>
        <p:nvPicPr>
          <p:cNvPr descr="Immagine che contiene elettronico, altoparlante&#10;&#10;Descrizione generata automaticamente" id="160" name="Google Shape;160;p21"/>
          <p:cNvPicPr preferRelativeResize="0"/>
          <p:nvPr/>
        </p:nvPicPr>
        <p:blipFill rotWithShape="1">
          <a:blip r:embed="rId6">
            <a:alphaModFix/>
          </a:blip>
          <a:srcRect b="0" l="0" r="0" t="0"/>
          <a:stretch/>
        </p:blipFill>
        <p:spPr>
          <a:xfrm>
            <a:off x="7885523" y="1012568"/>
            <a:ext cx="969930" cy="1171184"/>
          </a:xfrm>
          <a:prstGeom prst="rect">
            <a:avLst/>
          </a:prstGeom>
          <a:noFill/>
          <a:ln>
            <a:noFill/>
          </a:ln>
        </p:spPr>
      </p:pic>
      <p:pic>
        <p:nvPicPr>
          <p:cNvPr id="161" name="Google Shape;161;p21"/>
          <p:cNvPicPr preferRelativeResize="0"/>
          <p:nvPr/>
        </p:nvPicPr>
        <p:blipFill rotWithShape="1">
          <a:blip r:embed="rId7">
            <a:alphaModFix/>
          </a:blip>
          <a:srcRect b="0" l="0" r="0" t="0"/>
          <a:stretch/>
        </p:blipFill>
        <p:spPr>
          <a:xfrm>
            <a:off x="10147621" y="1012568"/>
            <a:ext cx="847930" cy="1171184"/>
          </a:xfrm>
          <a:prstGeom prst="rect">
            <a:avLst/>
          </a:prstGeom>
          <a:noFill/>
          <a:ln>
            <a:noFill/>
          </a:ln>
        </p:spPr>
      </p:pic>
      <p:pic>
        <p:nvPicPr>
          <p:cNvPr id="162" name="Google Shape;162;p21"/>
          <p:cNvPicPr preferRelativeResize="0"/>
          <p:nvPr/>
        </p:nvPicPr>
        <p:blipFill rotWithShape="1">
          <a:blip r:embed="rId8">
            <a:alphaModFix/>
          </a:blip>
          <a:srcRect b="0" l="0" r="0" t="0"/>
          <a:stretch/>
        </p:blipFill>
        <p:spPr>
          <a:xfrm>
            <a:off x="1070926" y="2966674"/>
            <a:ext cx="1171184" cy="1171184"/>
          </a:xfrm>
          <a:prstGeom prst="rect">
            <a:avLst/>
          </a:prstGeom>
          <a:noFill/>
          <a:ln>
            <a:noFill/>
          </a:ln>
        </p:spPr>
      </p:pic>
      <p:pic>
        <p:nvPicPr>
          <p:cNvPr id="163" name="Google Shape;163;p21"/>
          <p:cNvPicPr preferRelativeResize="0"/>
          <p:nvPr/>
        </p:nvPicPr>
        <p:blipFill rotWithShape="1">
          <a:blip r:embed="rId9">
            <a:alphaModFix/>
          </a:blip>
          <a:srcRect b="0" l="0" r="0" t="0"/>
          <a:stretch/>
        </p:blipFill>
        <p:spPr>
          <a:xfrm>
            <a:off x="3305434" y="2897837"/>
            <a:ext cx="732997" cy="1171184"/>
          </a:xfrm>
          <a:prstGeom prst="rect">
            <a:avLst/>
          </a:prstGeom>
          <a:noFill/>
          <a:ln>
            <a:noFill/>
          </a:ln>
        </p:spPr>
      </p:pic>
      <p:pic>
        <p:nvPicPr>
          <p:cNvPr id="164" name="Google Shape;164;p21"/>
          <p:cNvPicPr preferRelativeResize="0"/>
          <p:nvPr/>
        </p:nvPicPr>
        <p:blipFill rotWithShape="1">
          <a:blip r:embed="rId10">
            <a:alphaModFix/>
          </a:blip>
          <a:srcRect b="0" l="0" r="0" t="0"/>
          <a:stretch/>
        </p:blipFill>
        <p:spPr>
          <a:xfrm>
            <a:off x="5582146" y="2870113"/>
            <a:ext cx="896712" cy="1171184"/>
          </a:xfrm>
          <a:prstGeom prst="rect">
            <a:avLst/>
          </a:prstGeom>
          <a:noFill/>
          <a:ln>
            <a:noFill/>
          </a:ln>
        </p:spPr>
      </p:pic>
      <p:pic>
        <p:nvPicPr>
          <p:cNvPr descr="Immagine che contiene silhouette, cielo notturno&#10;&#10;Descrizione generata automaticamente" id="165" name="Google Shape;165;p21"/>
          <p:cNvPicPr preferRelativeResize="0"/>
          <p:nvPr/>
        </p:nvPicPr>
        <p:blipFill rotWithShape="1">
          <a:blip r:embed="rId11">
            <a:alphaModFix/>
          </a:blip>
          <a:srcRect b="0" l="0" r="0" t="0"/>
          <a:stretch/>
        </p:blipFill>
        <p:spPr>
          <a:xfrm>
            <a:off x="10044310" y="2931392"/>
            <a:ext cx="1054552" cy="1171184"/>
          </a:xfrm>
          <a:prstGeom prst="rect">
            <a:avLst/>
          </a:prstGeom>
          <a:noFill/>
          <a:ln>
            <a:noFill/>
          </a:ln>
        </p:spPr>
      </p:pic>
      <p:pic>
        <p:nvPicPr>
          <p:cNvPr id="166" name="Google Shape;166;p21"/>
          <p:cNvPicPr preferRelativeResize="0"/>
          <p:nvPr/>
        </p:nvPicPr>
        <p:blipFill rotWithShape="1">
          <a:blip r:embed="rId12">
            <a:alphaModFix/>
          </a:blip>
          <a:srcRect b="0" l="0" r="0" t="0"/>
          <a:stretch/>
        </p:blipFill>
        <p:spPr>
          <a:xfrm>
            <a:off x="3065755" y="4739631"/>
            <a:ext cx="1312602" cy="1171184"/>
          </a:xfrm>
          <a:prstGeom prst="rect">
            <a:avLst/>
          </a:prstGeom>
          <a:noFill/>
          <a:ln>
            <a:noFill/>
          </a:ln>
        </p:spPr>
      </p:pic>
      <p:pic>
        <p:nvPicPr>
          <p:cNvPr id="167" name="Google Shape;167;p21"/>
          <p:cNvPicPr preferRelativeResize="0"/>
          <p:nvPr/>
        </p:nvPicPr>
        <p:blipFill rotWithShape="1">
          <a:blip r:embed="rId13">
            <a:alphaModFix/>
          </a:blip>
          <a:srcRect b="0" l="0" r="0" t="0"/>
          <a:stretch/>
        </p:blipFill>
        <p:spPr>
          <a:xfrm>
            <a:off x="5420089" y="4819034"/>
            <a:ext cx="1220826" cy="1171184"/>
          </a:xfrm>
          <a:prstGeom prst="rect">
            <a:avLst/>
          </a:prstGeom>
          <a:noFill/>
          <a:ln>
            <a:noFill/>
          </a:ln>
        </p:spPr>
      </p:pic>
      <p:pic>
        <p:nvPicPr>
          <p:cNvPr id="168" name="Google Shape;168;p21"/>
          <p:cNvPicPr preferRelativeResize="0"/>
          <p:nvPr/>
        </p:nvPicPr>
        <p:blipFill rotWithShape="1">
          <a:blip r:embed="rId14">
            <a:alphaModFix/>
          </a:blip>
          <a:srcRect b="0" l="0" r="0" t="0"/>
          <a:stretch/>
        </p:blipFill>
        <p:spPr>
          <a:xfrm>
            <a:off x="7886252" y="4631401"/>
            <a:ext cx="1001671" cy="11711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17" name="Shape 17"/>
        <p:cNvGrpSpPr/>
        <p:nvPr/>
      </p:nvGrpSpPr>
      <p:grpSpPr>
        <a:xfrm>
          <a:off x="0" y="0"/>
          <a:ext cx="0" cy="0"/>
          <a:chOff x="0" y="0"/>
          <a:chExt cx="0" cy="0"/>
        </a:xfrm>
      </p:grpSpPr>
      <p:sp>
        <p:nvSpPr>
          <p:cNvPr id="18" name="Google Shape;18;p3"/>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3"/>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20" name="Google Shape;20;p3"/>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3"/>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3"/>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9" name="Shape 169"/>
        <p:cNvGrpSpPr/>
        <p:nvPr/>
      </p:nvGrpSpPr>
      <p:grpSpPr>
        <a:xfrm>
          <a:off x="0" y="0"/>
          <a:ext cx="0" cy="0"/>
          <a:chOff x="0" y="0"/>
          <a:chExt cx="0" cy="0"/>
        </a:xfrm>
      </p:grpSpPr>
      <p:sp>
        <p:nvSpPr>
          <p:cNvPr id="170" name="Google Shape;170;p2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9164D"/>
              </a:buClr>
              <a:buSzPts val="4400"/>
              <a:buFont typeface="Arial Narrow"/>
              <a:buNone/>
              <a:defRPr b="1" i="0" sz="4400" u="none" cap="none" strike="noStrike">
                <a:solidFill>
                  <a:srgbClr val="09164D"/>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1" name="Google Shape;171;p2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22"/>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73" name="Google Shape;173;p22"/>
          <p:cNvSpPr/>
          <p:nvPr/>
        </p:nvSpPr>
        <p:spPr>
          <a:xfrm>
            <a:off x="0" y="1412875"/>
            <a:ext cx="12192000" cy="0"/>
          </a:xfrm>
          <a:prstGeom prst="rect">
            <a:avLst/>
          </a:prstGeom>
          <a:solidFill>
            <a:srgbClr val="3366FF"/>
          </a:solidFill>
          <a:ln>
            <a:noFill/>
          </a:ln>
        </p:spPr>
        <p:txBody>
          <a:bodyPr anchorCtr="0" anchor="ctr" bIns="47000" lIns="94000" spcFirstLastPara="1" rIns="94000" wrap="square" tIns="47000">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Calibri"/>
              <a:ea typeface="Calibri"/>
              <a:cs typeface="Calibri"/>
              <a:sym typeface="Calibri"/>
            </a:endParaRPr>
          </a:p>
        </p:txBody>
      </p:sp>
      <p:sp>
        <p:nvSpPr>
          <p:cNvPr id="174" name="Google Shape;174;p22"/>
          <p:cNvSpPr/>
          <p:nvPr/>
        </p:nvSpPr>
        <p:spPr>
          <a:xfrm>
            <a:off x="0" y="1412875"/>
            <a:ext cx="12192000" cy="0"/>
          </a:xfrm>
          <a:prstGeom prst="rect">
            <a:avLst/>
          </a:prstGeom>
          <a:solidFill>
            <a:srgbClr val="3366FF"/>
          </a:solidFill>
          <a:ln>
            <a:noFill/>
          </a:ln>
        </p:spPr>
        <p:txBody>
          <a:bodyPr anchorCtr="0" anchor="ctr" bIns="47000" lIns="94000" spcFirstLastPara="1" rIns="94000" wrap="square" tIns="47000">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hite" showMasterSp="0">
  <p:cSld name="Title slide white">
    <p:spTree>
      <p:nvGrpSpPr>
        <p:cNvPr id="175" name="Shape 175"/>
        <p:cNvGrpSpPr/>
        <p:nvPr/>
      </p:nvGrpSpPr>
      <p:grpSpPr>
        <a:xfrm>
          <a:off x="0" y="0"/>
          <a:ext cx="0" cy="0"/>
          <a:chOff x="0" y="0"/>
          <a:chExt cx="0" cy="0"/>
        </a:xfrm>
      </p:grpSpPr>
      <p:sp>
        <p:nvSpPr>
          <p:cNvPr id="176" name="Google Shape;176;p23"/>
          <p:cNvSpPr/>
          <p:nvPr>
            <p:ph idx="2" type="pic"/>
          </p:nvPr>
        </p:nvSpPr>
        <p:spPr>
          <a:xfrm>
            <a:off x="0" y="1"/>
            <a:ext cx="12192000" cy="6858000"/>
          </a:xfrm>
          <a:prstGeom prst="rect">
            <a:avLst/>
          </a:prstGeom>
          <a:solidFill>
            <a:schemeClr val="lt1"/>
          </a:solidFill>
          <a:ln>
            <a:noFill/>
          </a:ln>
        </p:spPr>
      </p:sp>
      <p:sp>
        <p:nvSpPr>
          <p:cNvPr id="177" name="Google Shape;177;p23"/>
          <p:cNvSpPr txBox="1"/>
          <p:nvPr>
            <p:ph type="ctrTitle"/>
          </p:nvPr>
        </p:nvSpPr>
        <p:spPr>
          <a:xfrm>
            <a:off x="0" y="485184"/>
            <a:ext cx="7344000" cy="1119158"/>
          </a:xfrm>
          <a:prstGeom prst="rect">
            <a:avLst/>
          </a:prstGeom>
          <a:noFill/>
          <a:ln>
            <a:noFill/>
          </a:ln>
        </p:spPr>
        <p:txBody>
          <a:bodyPr anchorCtr="0" anchor="t" bIns="180000" lIns="360000" spcFirstLastPara="1" rIns="450000" wrap="square" tIns="72000">
            <a:noAutofit/>
          </a:bodyPr>
          <a:lstStyle>
            <a:lvl1pPr lvl="0" marR="0" rtl="0" algn="l">
              <a:lnSpc>
                <a:spcPct val="85000"/>
              </a:lnSpc>
              <a:spcBef>
                <a:spcPts val="0"/>
              </a:spcBef>
              <a:spcAft>
                <a:spcPts val="0"/>
              </a:spcAft>
              <a:buClr>
                <a:srgbClr val="0092CC"/>
              </a:buClr>
              <a:buSzPts val="4200"/>
              <a:buFont typeface="Calibri"/>
              <a:buNone/>
              <a:defRPr b="1" i="0" sz="4200" u="none" cap="none" strike="noStrike">
                <a:solidFill>
                  <a:srgbClr val="0092CC"/>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8" name="Google Shape;178;p23"/>
          <p:cNvSpPr txBox="1"/>
          <p:nvPr>
            <p:ph idx="1" type="body"/>
          </p:nvPr>
        </p:nvSpPr>
        <p:spPr>
          <a:xfrm>
            <a:off x="480001" y="6507006"/>
            <a:ext cx="5971600" cy="247650"/>
          </a:xfrm>
          <a:prstGeom prst="rect">
            <a:avLst/>
          </a:prstGeom>
          <a:noFill/>
          <a:ln>
            <a:noFill/>
          </a:ln>
        </p:spPr>
        <p:txBody>
          <a:bodyPr anchorCtr="0" anchor="ctr" bIns="45700" lIns="0" spcFirstLastPara="1" rIns="91425" wrap="square" tIns="45700">
            <a:noAutofit/>
          </a:bodyPr>
          <a:lstStyle>
            <a:lvl1pPr indent="-292100" lvl="0" marL="45720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23"/>
          <p:cNvSpPr txBox="1"/>
          <p:nvPr>
            <p:ph idx="3" type="body"/>
          </p:nvPr>
        </p:nvSpPr>
        <p:spPr>
          <a:xfrm>
            <a:off x="9495914" y="6476048"/>
            <a:ext cx="2195259" cy="247650"/>
          </a:xfrm>
          <a:prstGeom prst="rect">
            <a:avLst/>
          </a:prstGeom>
          <a:noFill/>
          <a:ln>
            <a:noFill/>
          </a:ln>
        </p:spPr>
        <p:txBody>
          <a:bodyPr anchorCtr="0" anchor="ctr" bIns="45700" lIns="91425" spcFirstLastPara="1" rIns="0" wrap="square" tIns="45700">
            <a:noAutofit/>
          </a:bodyPr>
          <a:lstStyle>
            <a:lvl1pPr indent="-330200" lvl="0" marL="457200" marR="0" rtl="0" algn="ctr">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23"/>
          <p:cNvSpPr txBox="1"/>
          <p:nvPr>
            <p:ph idx="4" type="subTitle"/>
          </p:nvPr>
        </p:nvSpPr>
        <p:spPr>
          <a:xfrm>
            <a:off x="3" y="4482003"/>
            <a:ext cx="12191999" cy="1656000"/>
          </a:xfrm>
          <a:prstGeom prst="rect">
            <a:avLst/>
          </a:prstGeom>
          <a:solidFill>
            <a:schemeClr val="dk2"/>
          </a:solidFill>
          <a:ln>
            <a:noFill/>
          </a:ln>
        </p:spPr>
        <p:txBody>
          <a:bodyPr anchorCtr="0" anchor="b" bIns="828000" lIns="360000" spcFirstLastPara="1" rIns="360000" wrap="square" tIns="360000">
            <a:noAutofit/>
          </a:bodyPr>
          <a:lstStyle>
            <a:lvl1pPr lvl="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1" name="Google Shape;181;p23"/>
          <p:cNvSpPr txBox="1"/>
          <p:nvPr>
            <p:ph idx="5" type="body"/>
          </p:nvPr>
        </p:nvSpPr>
        <p:spPr>
          <a:xfrm>
            <a:off x="480000" y="5440856"/>
            <a:ext cx="11211172" cy="288000"/>
          </a:xfrm>
          <a:prstGeom prst="rect">
            <a:avLst/>
          </a:prstGeom>
          <a:noFill/>
          <a:ln>
            <a:noFill/>
          </a:ln>
        </p:spPr>
        <p:txBody>
          <a:bodyPr anchorCtr="0" anchor="t" bIns="45700" lIns="0" spcFirstLastPara="1" rIns="90000" wrap="square" tIns="45700">
            <a:noAutofit/>
          </a:bodyPr>
          <a:lstStyle>
            <a:lvl1pPr indent="-330200" lvl="0" marL="457200" marR="0" rtl="0" algn="l">
              <a:lnSpc>
                <a:spcPct val="9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23"/>
          <p:cNvSpPr/>
          <p:nvPr>
            <p:ph idx="6" type="pic"/>
          </p:nvPr>
        </p:nvSpPr>
        <p:spPr>
          <a:xfrm>
            <a:off x="7460679" y="485186"/>
            <a:ext cx="4230495" cy="11124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white">
  <p:cSld name="Comparison white">
    <p:spTree>
      <p:nvGrpSpPr>
        <p:cNvPr id="183" name="Shape 183"/>
        <p:cNvGrpSpPr/>
        <p:nvPr/>
      </p:nvGrpSpPr>
      <p:grpSpPr>
        <a:xfrm>
          <a:off x="0" y="0"/>
          <a:ext cx="0" cy="0"/>
          <a:chOff x="0" y="0"/>
          <a:chExt cx="0" cy="0"/>
        </a:xfrm>
      </p:grpSpPr>
      <p:sp>
        <p:nvSpPr>
          <p:cNvPr id="184" name="Google Shape;184;p24"/>
          <p:cNvSpPr txBox="1"/>
          <p:nvPr>
            <p:ph idx="1" type="body"/>
          </p:nvPr>
        </p:nvSpPr>
        <p:spPr>
          <a:xfrm>
            <a:off x="479999" y="1800002"/>
            <a:ext cx="5472000" cy="423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24"/>
          <p:cNvSpPr txBox="1"/>
          <p:nvPr>
            <p:ph idx="2" type="body"/>
          </p:nvPr>
        </p:nvSpPr>
        <p:spPr>
          <a:xfrm>
            <a:off x="6234364" y="1800002"/>
            <a:ext cx="5472000" cy="423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24"/>
          <p:cNvSpPr txBox="1"/>
          <p:nvPr>
            <p:ph idx="3" type="body"/>
          </p:nvPr>
        </p:nvSpPr>
        <p:spPr>
          <a:xfrm>
            <a:off x="480486" y="1188004"/>
            <a:ext cx="8160000" cy="288925"/>
          </a:xfrm>
          <a:prstGeom prst="rect">
            <a:avLst/>
          </a:prstGeom>
          <a:noFill/>
          <a:ln>
            <a:noFill/>
          </a:ln>
        </p:spPr>
        <p:txBody>
          <a:bodyPr anchorCtr="0" anchor="ctr" bIns="45700" lIns="18000"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 name="Google Shape;187;p2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pos="362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 Text right white">
  <p:cSld name="Image left / Text right white">
    <p:spTree>
      <p:nvGrpSpPr>
        <p:cNvPr id="188" name="Shape 188"/>
        <p:cNvGrpSpPr/>
        <p:nvPr/>
      </p:nvGrpSpPr>
      <p:grpSpPr>
        <a:xfrm>
          <a:off x="0" y="0"/>
          <a:ext cx="0" cy="0"/>
          <a:chOff x="0" y="0"/>
          <a:chExt cx="0" cy="0"/>
        </a:xfrm>
      </p:grpSpPr>
      <p:sp>
        <p:nvSpPr>
          <p:cNvPr id="189" name="Google Shape;189;p25"/>
          <p:cNvSpPr txBox="1"/>
          <p:nvPr>
            <p:ph idx="1" type="body"/>
          </p:nvPr>
        </p:nvSpPr>
        <p:spPr>
          <a:xfrm>
            <a:off x="6234364" y="1800002"/>
            <a:ext cx="5472000" cy="423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25"/>
          <p:cNvSpPr/>
          <p:nvPr>
            <p:ph idx="2" type="pic"/>
          </p:nvPr>
        </p:nvSpPr>
        <p:spPr>
          <a:xfrm>
            <a:off x="479999" y="1800002"/>
            <a:ext cx="5472000" cy="4237200"/>
          </a:xfrm>
          <a:prstGeom prst="rect">
            <a:avLst/>
          </a:prstGeom>
          <a:solidFill>
            <a:srgbClr val="D8D8D8"/>
          </a:solidFill>
          <a:ln>
            <a:noFill/>
          </a:ln>
        </p:spPr>
      </p:sp>
      <p:sp>
        <p:nvSpPr>
          <p:cNvPr id="191" name="Google Shape;191;p2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2" name="Google Shape;192;p25"/>
          <p:cNvSpPr txBox="1"/>
          <p:nvPr>
            <p:ph idx="3" type="body"/>
          </p:nvPr>
        </p:nvSpPr>
        <p:spPr>
          <a:xfrm>
            <a:off x="480486" y="1188004"/>
            <a:ext cx="8160000" cy="288925"/>
          </a:xfrm>
          <a:prstGeom prst="rect">
            <a:avLst/>
          </a:prstGeom>
          <a:noFill/>
          <a:ln>
            <a:noFill/>
          </a:ln>
        </p:spPr>
        <p:txBody>
          <a:bodyPr anchorCtr="0" anchor="ctr" bIns="45700" lIns="18000"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3" name="Shape 193"/>
        <p:cNvGrpSpPr/>
        <p:nvPr/>
      </p:nvGrpSpPr>
      <p:grpSpPr>
        <a:xfrm>
          <a:off x="0" y="0"/>
          <a:ext cx="0" cy="0"/>
          <a:chOff x="0" y="0"/>
          <a:chExt cx="0" cy="0"/>
        </a:xfrm>
      </p:grpSpPr>
      <p:sp>
        <p:nvSpPr>
          <p:cNvPr id="194" name="Google Shape;194;p26"/>
          <p:cNvSpPr txBox="1"/>
          <p:nvPr>
            <p:ph type="title"/>
          </p:nvPr>
        </p:nvSpPr>
        <p:spPr>
          <a:xfrm>
            <a:off x="962908" y="4407379"/>
            <a:ext cx="10363924" cy="136209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28"/>
              <a:buFont typeface="Arial Narrow"/>
              <a:buNone/>
              <a:defRPr b="1" i="0" sz="3628"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5" name="Google Shape;195;p26"/>
          <p:cNvSpPr txBox="1"/>
          <p:nvPr>
            <p:ph idx="1" type="body"/>
          </p:nvPr>
        </p:nvSpPr>
        <p:spPr>
          <a:xfrm>
            <a:off x="962908" y="2907057"/>
            <a:ext cx="10363924" cy="150032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14"/>
              <a:buFont typeface="Arial"/>
              <a:buNone/>
              <a:defRPr b="0" i="0" sz="1814"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32"/>
              <a:buFont typeface="Arial"/>
              <a:buNone/>
              <a:defRPr b="0" i="0" sz="1632"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51"/>
              <a:buFont typeface="Arial"/>
              <a:buNone/>
              <a:defRPr b="0" i="0" sz="1451"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270"/>
              <a:buFont typeface="Arial"/>
              <a:buNone/>
              <a:defRPr b="0" i="0" sz="127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270"/>
              <a:buFont typeface="Arial"/>
              <a:buNone/>
              <a:defRPr b="0" i="0" sz="127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270"/>
              <a:buFont typeface="Arial"/>
              <a:buNone/>
              <a:defRPr b="0" i="0" sz="127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270"/>
              <a:buFont typeface="Arial"/>
              <a:buNone/>
              <a:defRPr b="0" i="0" sz="127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270"/>
              <a:buFont typeface="Arial"/>
              <a:buNone/>
              <a:defRPr b="0" i="0" sz="127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270"/>
              <a:buFont typeface="Arial"/>
              <a:buNone/>
              <a:defRPr b="0" i="0" sz="127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aragraph + text">
  <p:cSld name="1_title paragraph + text">
    <p:spTree>
      <p:nvGrpSpPr>
        <p:cNvPr id="26" name="Shape 26"/>
        <p:cNvGrpSpPr/>
        <p:nvPr/>
      </p:nvGrpSpPr>
      <p:grpSpPr>
        <a:xfrm>
          <a:off x="0" y="0"/>
          <a:ext cx="0" cy="0"/>
          <a:chOff x="0" y="0"/>
          <a:chExt cx="0" cy="0"/>
        </a:xfrm>
      </p:grpSpPr>
      <p:sp>
        <p:nvSpPr>
          <p:cNvPr id="27" name="Google Shape;27;p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9" name="Google Shape;29;p5"/>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5"/>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ories_title + text">
  <p:cSld name="1 Stories_title + text">
    <p:spTree>
      <p:nvGrpSpPr>
        <p:cNvPr id="33" name="Shape 33"/>
        <p:cNvGrpSpPr/>
        <p:nvPr/>
      </p:nvGrpSpPr>
      <p:grpSpPr>
        <a:xfrm>
          <a:off x="0" y="0"/>
          <a:ext cx="0" cy="0"/>
          <a:chOff x="0" y="0"/>
          <a:chExt cx="0" cy="0"/>
        </a:xfrm>
      </p:grpSpPr>
      <p:sp>
        <p:nvSpPr>
          <p:cNvPr id="34" name="Google Shape;34;p6"/>
          <p:cNvSpPr/>
          <p:nvPr/>
        </p:nvSpPr>
        <p:spPr>
          <a:xfrm>
            <a:off x="0" y="-1"/>
            <a:ext cx="5257800" cy="37640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36" name="Google Shape;36;p6"/>
          <p:cNvSpPr txBox="1"/>
          <p:nvPr>
            <p:ph type="title"/>
          </p:nvPr>
        </p:nvSpPr>
        <p:spPr>
          <a:xfrm>
            <a:off x="838200" y="853698"/>
            <a:ext cx="4102100" cy="2734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Narrow"/>
              <a:buNone/>
              <a:defRPr b="1" i="0" sz="44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6"/>
          <p:cNvSpPr txBox="1"/>
          <p:nvPr>
            <p:ph idx="1" type="body"/>
          </p:nvPr>
        </p:nvSpPr>
        <p:spPr>
          <a:xfrm>
            <a:off x="839788" y="4038600"/>
            <a:ext cx="4418012" cy="218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2"/>
              </a:buClr>
              <a:buSzPts val="2400"/>
              <a:buFont typeface="Arial"/>
              <a:buNone/>
              <a:defRPr b="1" i="0" sz="24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2" type="body"/>
          </p:nvPr>
        </p:nvSpPr>
        <p:spPr>
          <a:xfrm>
            <a:off x="5422899" y="495300"/>
            <a:ext cx="5929313" cy="572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6"/>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6"/>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text">
  <p:cSld name="image + text">
    <p:spTree>
      <p:nvGrpSpPr>
        <p:cNvPr id="43" name="Shape 43"/>
        <p:cNvGrpSpPr/>
        <p:nvPr/>
      </p:nvGrpSpPr>
      <p:grpSpPr>
        <a:xfrm>
          <a:off x="0" y="0"/>
          <a:ext cx="0" cy="0"/>
          <a:chOff x="0" y="0"/>
          <a:chExt cx="0" cy="0"/>
        </a:xfrm>
      </p:grpSpPr>
      <p:sp>
        <p:nvSpPr>
          <p:cNvPr id="44" name="Google Shape;44;p7"/>
          <p:cNvSpPr txBox="1"/>
          <p:nvPr>
            <p:ph idx="1" type="body"/>
          </p:nvPr>
        </p:nvSpPr>
        <p:spPr>
          <a:xfrm>
            <a:off x="839788" y="584200"/>
            <a:ext cx="5076825" cy="55772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45" name="Google Shape;45;p7"/>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47" name="Google Shape;47;p7"/>
          <p:cNvSpPr/>
          <p:nvPr>
            <p:ph idx="2" type="pic"/>
          </p:nvPr>
        </p:nvSpPr>
        <p:spPr>
          <a:xfrm>
            <a:off x="6502400" y="0"/>
            <a:ext cx="4849812" cy="6161484"/>
          </a:xfrm>
          <a:prstGeom prst="rect">
            <a:avLst/>
          </a:prstGeom>
          <a:noFill/>
          <a:ln>
            <a:noFill/>
          </a:ln>
        </p:spPr>
      </p:sp>
      <p:sp>
        <p:nvSpPr>
          <p:cNvPr id="48" name="Google Shape;48;p7"/>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7"/>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 Title + text">
  <p:cSld name="1_image + Title + text">
    <p:spTree>
      <p:nvGrpSpPr>
        <p:cNvPr id="51" name="Shape 51"/>
        <p:cNvGrpSpPr/>
        <p:nvPr/>
      </p:nvGrpSpPr>
      <p:grpSpPr>
        <a:xfrm>
          <a:off x="0" y="0"/>
          <a:ext cx="0" cy="0"/>
          <a:chOff x="0" y="0"/>
          <a:chExt cx="0" cy="0"/>
        </a:xfrm>
      </p:grpSpPr>
      <p:sp>
        <p:nvSpPr>
          <p:cNvPr id="52" name="Google Shape;52;p8"/>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53" name="Google Shape;53;p8"/>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55" name="Google Shape;55;p8"/>
          <p:cNvSpPr/>
          <p:nvPr>
            <p:ph idx="2" type="pic"/>
          </p:nvPr>
        </p:nvSpPr>
        <p:spPr>
          <a:xfrm>
            <a:off x="6502400" y="1400432"/>
            <a:ext cx="4849812" cy="4761052"/>
          </a:xfrm>
          <a:prstGeom prst="rect">
            <a:avLst/>
          </a:prstGeom>
          <a:noFill/>
          <a:ln>
            <a:noFill/>
          </a:ln>
        </p:spPr>
      </p:sp>
      <p:sp>
        <p:nvSpPr>
          <p:cNvPr id="56" name="Google Shape;56;p8"/>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8"/>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8"/>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4400"/>
              <a:buFont typeface="Arial"/>
              <a:buNone/>
              <a:defRPr b="1" i="0" sz="4400" u="none" cap="none" strike="noStrike">
                <a:solidFill>
                  <a:schemeClr val="dk2"/>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box">
  <p:cSld name="text + box">
    <p:spTree>
      <p:nvGrpSpPr>
        <p:cNvPr id="60" name="Shape 60"/>
        <p:cNvGrpSpPr/>
        <p:nvPr/>
      </p:nvGrpSpPr>
      <p:grpSpPr>
        <a:xfrm>
          <a:off x="0" y="0"/>
          <a:ext cx="0" cy="0"/>
          <a:chOff x="0" y="0"/>
          <a:chExt cx="0" cy="0"/>
        </a:xfrm>
      </p:grpSpPr>
      <p:sp>
        <p:nvSpPr>
          <p:cNvPr id="61" name="Google Shape;61;p9"/>
          <p:cNvSpPr txBox="1"/>
          <p:nvPr>
            <p:ph idx="1" type="body"/>
          </p:nvPr>
        </p:nvSpPr>
        <p:spPr>
          <a:xfrm>
            <a:off x="839788" y="584200"/>
            <a:ext cx="5076825" cy="30007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62" name="Google Shape;62;p9"/>
          <p:cNvSpPr/>
          <p:nvPr/>
        </p:nvSpPr>
        <p:spPr>
          <a:xfrm>
            <a:off x="219206" y="3757807"/>
            <a:ext cx="11972794" cy="31001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64" name="Google Shape;64;p9"/>
          <p:cNvSpPr txBox="1"/>
          <p:nvPr>
            <p:ph idx="2" type="body"/>
          </p:nvPr>
        </p:nvSpPr>
        <p:spPr>
          <a:xfrm>
            <a:off x="839788" y="4381500"/>
            <a:ext cx="10507661" cy="1803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9"/>
          <p:cNvSpPr txBox="1"/>
          <p:nvPr>
            <p:ph type="title"/>
          </p:nvPr>
        </p:nvSpPr>
        <p:spPr>
          <a:xfrm>
            <a:off x="839788" y="4038600"/>
            <a:ext cx="10515600" cy="207791"/>
          </a:xfrm>
          <a:prstGeom prst="rect">
            <a:avLst/>
          </a:prstGeom>
          <a:solidFill>
            <a:schemeClr val="dk2"/>
          </a:solid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9"/>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9"/>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9"/>
          <p:cNvSpPr txBox="1"/>
          <p:nvPr>
            <p:ph idx="3" type="body"/>
          </p:nvPr>
        </p:nvSpPr>
        <p:spPr>
          <a:xfrm>
            <a:off x="6240463" y="584199"/>
            <a:ext cx="5106987" cy="300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ragraph + text double coloumn">
  <p:cSld name="title paragraph + text double coloumn">
    <p:spTree>
      <p:nvGrpSpPr>
        <p:cNvPr id="70" name="Shape 70"/>
        <p:cNvGrpSpPr/>
        <p:nvPr/>
      </p:nvGrpSpPr>
      <p:grpSpPr>
        <a:xfrm>
          <a:off x="0" y="0"/>
          <a:ext cx="0" cy="0"/>
          <a:chOff x="0" y="0"/>
          <a:chExt cx="0" cy="0"/>
        </a:xfrm>
      </p:grpSpPr>
      <p:sp>
        <p:nvSpPr>
          <p:cNvPr id="71" name="Google Shape;71;p10"/>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1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73" name="Google Shape;73;p10"/>
          <p:cNvSpPr txBox="1"/>
          <p:nvPr>
            <p:ph idx="1" type="body"/>
          </p:nvPr>
        </p:nvSpPr>
        <p:spPr>
          <a:xfrm>
            <a:off x="838200" y="1384300"/>
            <a:ext cx="5092602"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idx="2" type="body"/>
          </p:nvPr>
        </p:nvSpPr>
        <p:spPr>
          <a:xfrm>
            <a:off x="6261198" y="1384300"/>
            <a:ext cx="5092602" cy="49736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0"/>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10"/>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10"/>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p:cSld name="Title and Content white">
    <p:spTree>
      <p:nvGrpSpPr>
        <p:cNvPr id="78" name="Shape 78"/>
        <p:cNvGrpSpPr/>
        <p:nvPr/>
      </p:nvGrpSpPr>
      <p:grpSpPr>
        <a:xfrm>
          <a:off x="0" y="0"/>
          <a:ext cx="0" cy="0"/>
          <a:chOff x="0" y="0"/>
          <a:chExt cx="0" cy="0"/>
        </a:xfrm>
      </p:grpSpPr>
      <p:sp>
        <p:nvSpPr>
          <p:cNvPr id="79" name="Google Shape;79;p11"/>
          <p:cNvSpPr txBox="1"/>
          <p:nvPr>
            <p:ph idx="1" type="body"/>
          </p:nvPr>
        </p:nvSpPr>
        <p:spPr>
          <a:xfrm>
            <a:off x="480001" y="1800002"/>
            <a:ext cx="11232001" cy="423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11"/>
          <p:cNvSpPr txBox="1"/>
          <p:nvPr>
            <p:ph idx="2" type="body"/>
          </p:nvPr>
        </p:nvSpPr>
        <p:spPr>
          <a:xfrm>
            <a:off x="480486" y="1188004"/>
            <a:ext cx="8160000" cy="288925"/>
          </a:xfrm>
          <a:prstGeom prst="rect">
            <a:avLst/>
          </a:prstGeom>
          <a:noFill/>
          <a:ln>
            <a:noFill/>
          </a:ln>
        </p:spPr>
        <p:txBody>
          <a:bodyPr anchorCtr="0" anchor="ctr" bIns="45700" lIns="18000"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82" name="Google Shape;82;p1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2.xml"/><Relationship Id="rId11" Type="http://schemas.openxmlformats.org/officeDocument/2006/relationships/slideLayout" Target="../slideLayouts/slideLayout13.xml"/><Relationship Id="rId22" Type="http://schemas.openxmlformats.org/officeDocument/2006/relationships/slideLayout" Target="../slideLayouts/slideLayout24.xml"/><Relationship Id="rId10" Type="http://schemas.openxmlformats.org/officeDocument/2006/relationships/slideLayout" Target="../slideLayouts/slideLayout12.xml"/><Relationship Id="rId21" Type="http://schemas.openxmlformats.org/officeDocument/2006/relationships/slideLayout" Target="../slideLayouts/slideLayout23.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23" Type="http://schemas.openxmlformats.org/officeDocument/2006/relationships/theme" Target="../theme/theme3.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5" Type="http://schemas.openxmlformats.org/officeDocument/2006/relationships/slideLayout" Target="../slideLayouts/slideLayout7.xml"/><Relationship Id="rId19" Type="http://schemas.openxmlformats.org/officeDocument/2006/relationships/slideLayout" Target="../slideLayouts/slideLayout21.xml"/><Relationship Id="rId6" Type="http://schemas.openxmlformats.org/officeDocument/2006/relationships/slideLayout" Target="../slideLayouts/slideLayout8.xml"/><Relationship Id="rId18" Type="http://schemas.openxmlformats.org/officeDocument/2006/relationships/slideLayout" Target="../slideLayouts/slideLayout20.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p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27.png"/><Relationship Id="rId5"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who.int/teams/environment-climate-change-and-health/water-sanitation-and-health/sanitation-safety/sanitation-inspection-packages" TargetMode="External"/><Relationship Id="rId4" Type="http://schemas.openxmlformats.org/officeDocument/2006/relationships/image" Target="../media/image46.png"/><Relationship Id="rId5"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6.png"/><Relationship Id="rId4" Type="http://schemas.openxmlformats.org/officeDocument/2006/relationships/image" Target="../media/image41.png"/><Relationship Id="rId5" Type="http://schemas.openxmlformats.org/officeDocument/2006/relationships/image" Target="../media/image58.png"/><Relationship Id="rId6"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5.png"/><Relationship Id="rId4" Type="http://schemas.openxmlformats.org/officeDocument/2006/relationships/image" Target="../media/image45.png"/><Relationship Id="rId5" Type="http://schemas.openxmlformats.org/officeDocument/2006/relationships/image" Target="../media/image6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image" Target="../media/image47.png"/><Relationship Id="rId6"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4.jpg"/><Relationship Id="rId4" Type="http://schemas.openxmlformats.org/officeDocument/2006/relationships/image" Target="../media/image50.jpg"/><Relationship Id="rId5" Type="http://schemas.openxmlformats.org/officeDocument/2006/relationships/image" Target="../media/image53.jpg"/><Relationship Id="rId6"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4.jp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5.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5.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76.jpg"/><Relationship Id="rId4" Type="http://schemas.openxmlformats.org/officeDocument/2006/relationships/image" Target="../media/image27.png"/><Relationship Id="rId5"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6.png"/><Relationship Id="rId6"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62.jp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7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69.jp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7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7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77.png"/><Relationship Id="rId4" Type="http://schemas.openxmlformats.org/officeDocument/2006/relationships/image" Target="../media/image6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70.jpg"/><Relationship Id="rId4" Type="http://schemas.openxmlformats.org/officeDocument/2006/relationships/image" Target="../media/image67.jpg"/><Relationship Id="rId5" Type="http://schemas.openxmlformats.org/officeDocument/2006/relationships/image" Target="../media/image72.jpg"/><Relationship Id="rId6" Type="http://schemas.openxmlformats.org/officeDocument/2006/relationships/image" Target="../media/image27.png"/><Relationship Id="rId7" Type="http://schemas.openxmlformats.org/officeDocument/2006/relationships/image" Target="../media/image36.png"/><Relationship Id="rId8"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1" Type="http://schemas.openxmlformats.org/officeDocument/2006/relationships/hyperlink" Target="https://www.eawag.ch/en/department/sandec/publications/compendium/" TargetMode="External"/><Relationship Id="rId10" Type="http://schemas.openxmlformats.org/officeDocument/2006/relationships/hyperlink" Target="https://documents.worldbank.org/en/publication/documents-reports/documentdetail/316451573511660715/health-safety-and-dignity-of-sanitation-workers-an-initial-assessment" TargetMode="External"/><Relationship Id="rId13" Type="http://schemas.openxmlformats.org/officeDocument/2006/relationships/hyperlink" Target="https://sswm.info/sites/default/files/reference_attachments/PEAL%202010%20Hygiene%20and%20Sanitation%20Software.%20An%20overview%20of%20approaches.pdf" TargetMode="External"/><Relationship Id="rId12" Type="http://schemas.openxmlformats.org/officeDocument/2006/relationships/hyperlink" Target="http://www.who.int/water_sanitation_health/publications/ssp-manual/en/" TargetMode="External"/><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hyperlink" Target="https://www.who.int/publications/i/item/9789241547239" TargetMode="External"/><Relationship Id="rId4" Type="http://schemas.openxmlformats.org/officeDocument/2006/relationships/hyperlink" Target="https://www.who.int/publications/i/item/9789241514705" TargetMode="External"/><Relationship Id="rId9" Type="http://schemas.openxmlformats.org/officeDocument/2006/relationships/hyperlink" Target="https://www.who.int/publications/i/item/9789240014473" TargetMode="External"/><Relationship Id="rId15" Type="http://schemas.openxmlformats.org/officeDocument/2006/relationships/hyperlink" Target="https://www.joinforwater.ngo/sites/default/files/library_assets/360_NWP_E2_Smart_Sanitation.pdf" TargetMode="External"/><Relationship Id="rId14" Type="http://schemas.openxmlformats.org/officeDocument/2006/relationships/hyperlink" Target="https://www.youtube.com/watch?v=uuORuwb4cfs&amp;t=3s" TargetMode="External"/><Relationship Id="rId5" Type="http://schemas.openxmlformats.org/officeDocument/2006/relationships/hyperlink" Target="https://www.who.int/ar/publications/i/item/9789241514705" TargetMode="External"/><Relationship Id="rId6" Type="http://schemas.openxmlformats.org/officeDocument/2006/relationships/hyperlink" Target="https://www.who.int/fr/publications/i/item/9789241514705" TargetMode="External"/><Relationship Id="rId7" Type="http://schemas.openxmlformats.org/officeDocument/2006/relationships/hyperlink" Target="https://www.who.int/ru/publications/i/item/9789241514705" TargetMode="External"/><Relationship Id="rId8" Type="http://schemas.openxmlformats.org/officeDocument/2006/relationships/hyperlink" Target="https://www.who.int/es/publications/i/item/guidelines-on-sanitation-and-health" TargetMode="External"/></Relationships>
</file>

<file path=ppt/slides/_rels/slide43.xml.rels><?xml version="1.0" encoding="UTF-8" standalone="yes"?><Relationships xmlns="http://schemas.openxmlformats.org/package/2006/relationships"><Relationship Id="rId11" Type="http://schemas.openxmlformats.org/officeDocument/2006/relationships/hyperlink" Target="https://washinhcf.org/wp-content/uploads/2021/07/WASH_IPC_AMR_techbriefOct2020.pdf" TargetMode="External"/><Relationship Id="rId10" Type="http://schemas.openxmlformats.org/officeDocument/2006/relationships/hyperlink" Target="https://www.who.int/publications-detail-redirect/WHO-2019-nCoV-IPC-WASH-2020.4" TargetMode="External"/><Relationship Id="rId12" Type="http://schemas.openxmlformats.org/officeDocument/2006/relationships/hyperlink" Target="https://cdn.who.int/media/docs/default-source/integrated-health-services-(ihs)/amr/ipc_amr_a4.pdf?sfvrsn=ede4a5cd_7" TargetMode="External"/><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hyperlink" Target="https://www.who.int/publications/i/item/9789240006416" TargetMode="External"/><Relationship Id="rId4" Type="http://schemas.openxmlformats.org/officeDocument/2006/relationships/hyperlink" Target="https://www.who.int/publications/i/item/9789240006416" TargetMode="External"/><Relationship Id="rId9" Type="http://schemas.openxmlformats.org/officeDocument/2006/relationships/hyperlink" Target="https://www.who.int/teams/environment-climate-change-and-health/water-sanitation-and-health/environmental-health-in-emergencies/technical-notes-on-wash-in-emergencies" TargetMode="External"/><Relationship Id="rId5" Type="http://schemas.openxmlformats.org/officeDocument/2006/relationships/hyperlink" Target="https://www.who.int/publications/i/item/turning-plans-into-action-for-antimicrobial-resistance-(-amr)-working-paper-2.0-implementation-and-coordination" TargetMode="External"/><Relationship Id="rId6" Type="http://schemas.openxmlformats.org/officeDocument/2006/relationships/hyperlink" Target="https://amrcountryprogress.org/" TargetMode="External"/><Relationship Id="rId7" Type="http://schemas.openxmlformats.org/officeDocument/2006/relationships/hyperlink" Target="https://apps.who.int/iris/handle/10665/325006" TargetMode="External"/><Relationship Id="rId8" Type="http://schemas.openxmlformats.org/officeDocument/2006/relationships/hyperlink" Target="http://www.who.int/water_sanitation_health/publications/2011/tn9_how_much_water_en.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4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4.jp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6"/>
          <p:cNvSpPr txBox="1"/>
          <p:nvPr>
            <p:ph type="title"/>
          </p:nvPr>
        </p:nvSpPr>
        <p:spPr>
          <a:xfrm>
            <a:off x="668027" y="22639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Les risques sanitaires d’un système d’assainissement inadéquat</a:t>
            </a:r>
            <a:endParaRPr/>
          </a:p>
        </p:txBody>
      </p:sp>
      <p:sp>
        <p:nvSpPr>
          <p:cNvPr id="307" name="Google Shape;307;p3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308" name="Google Shape;308;p36"/>
          <p:cNvSpPr txBox="1"/>
          <p:nvPr>
            <p:ph idx="1" type="body"/>
          </p:nvPr>
        </p:nvSpPr>
        <p:spPr>
          <a:xfrm>
            <a:off x="367990" y="1384299"/>
            <a:ext cx="4795026" cy="51949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None/>
            </a:pPr>
            <a:r>
              <a:rPr b="1" lang="fr" sz="2400">
                <a:solidFill>
                  <a:srgbClr val="002060"/>
                </a:solidFill>
                <a:latin typeface="Arial"/>
                <a:ea typeface="Arial"/>
                <a:cs typeface="Arial"/>
                <a:sym typeface="Arial"/>
              </a:rPr>
              <a:t>Diarrhée </a:t>
            </a:r>
            <a:endParaRPr/>
          </a:p>
          <a:p>
            <a:pPr indent="0" lvl="0" marL="0" rtl="0" algn="l">
              <a:lnSpc>
                <a:spcPct val="90000"/>
              </a:lnSpc>
              <a:spcBef>
                <a:spcPts val="1000"/>
              </a:spcBef>
              <a:spcAft>
                <a:spcPts val="0"/>
              </a:spcAft>
              <a:buClr>
                <a:schemeClr val="dk1"/>
              </a:buClr>
              <a:buSzPts val="2400"/>
              <a:buNone/>
            </a:pPr>
            <a:r>
              <a:t/>
            </a:r>
            <a:endParaRPr b="1" sz="24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ts val="2400"/>
              <a:buNone/>
            </a:pPr>
            <a:r>
              <a:rPr b="1" lang="fr" sz="2400">
                <a:solidFill>
                  <a:srgbClr val="002060"/>
                </a:solidFill>
                <a:latin typeface="Arial"/>
                <a:ea typeface="Arial"/>
                <a:cs typeface="Arial"/>
                <a:sym typeface="Arial"/>
              </a:rPr>
              <a:t>Maladies tropicales négligées </a:t>
            </a:r>
            <a:endParaRPr sz="2400">
              <a:solidFill>
                <a:srgbClr val="002060"/>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b="1" sz="24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ts val="2400"/>
              <a:buNone/>
            </a:pPr>
            <a:r>
              <a:rPr b="1" lang="fr" sz="2400">
                <a:solidFill>
                  <a:srgbClr val="002060"/>
                </a:solidFill>
                <a:latin typeface="Arial"/>
                <a:ea typeface="Arial"/>
                <a:cs typeface="Arial"/>
                <a:sym typeface="Arial"/>
              </a:rPr>
              <a:t>Maladies vectorielles </a:t>
            </a:r>
            <a:endParaRPr/>
          </a:p>
          <a:p>
            <a:pPr indent="0" lvl="0" marL="0" rtl="0" algn="l">
              <a:lnSpc>
                <a:spcPct val="90000"/>
              </a:lnSpc>
              <a:spcBef>
                <a:spcPts val="1000"/>
              </a:spcBef>
              <a:spcAft>
                <a:spcPts val="0"/>
              </a:spcAft>
              <a:buClr>
                <a:schemeClr val="dk1"/>
              </a:buClr>
              <a:buSzPts val="2400"/>
              <a:buNone/>
            </a:pPr>
            <a:r>
              <a:t/>
            </a:r>
            <a:endParaRPr b="1" sz="24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ts val="2400"/>
              <a:buNone/>
            </a:pPr>
            <a:r>
              <a:rPr b="1" lang="fr" sz="2400">
                <a:solidFill>
                  <a:srgbClr val="002060"/>
                </a:solidFill>
                <a:latin typeface="Arial"/>
                <a:ea typeface="Arial"/>
                <a:cs typeface="Arial"/>
                <a:sym typeface="Arial"/>
              </a:rPr>
              <a:t>Propagation de la résistance aux antimicrobiens </a:t>
            </a:r>
            <a:endParaRPr/>
          </a:p>
          <a:p>
            <a:pPr indent="0" lvl="0" marL="0" rtl="0" algn="l">
              <a:lnSpc>
                <a:spcPct val="90000"/>
              </a:lnSpc>
              <a:spcBef>
                <a:spcPts val="1000"/>
              </a:spcBef>
              <a:spcAft>
                <a:spcPts val="0"/>
              </a:spcAft>
              <a:buClr>
                <a:schemeClr val="dk1"/>
              </a:buClr>
              <a:buSzPts val="2400"/>
              <a:buNone/>
            </a:pPr>
            <a:r>
              <a:t/>
            </a:r>
            <a:endParaRPr sz="24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ts val="2400"/>
              <a:buNone/>
            </a:pPr>
            <a:r>
              <a:rPr b="1" lang="fr" sz="2400">
                <a:solidFill>
                  <a:srgbClr val="002060"/>
                </a:solidFill>
                <a:latin typeface="Arial"/>
                <a:ea typeface="Arial"/>
                <a:cs typeface="Arial"/>
                <a:sym typeface="Arial"/>
              </a:rPr>
              <a:t>Bien-être, dignité et sécurité</a:t>
            </a:r>
            <a:r>
              <a:rPr lang="fr" sz="2400">
                <a:solidFill>
                  <a:srgbClr val="002060"/>
                </a:solidFill>
                <a:latin typeface="Arial"/>
                <a:ea typeface="Arial"/>
                <a:cs typeface="Arial"/>
                <a:sym typeface="Arial"/>
              </a:rPr>
              <a:t> des patients et des agents de santé</a:t>
            </a:r>
            <a:endParaRPr sz="2400"/>
          </a:p>
        </p:txBody>
      </p:sp>
      <p:sp>
        <p:nvSpPr>
          <p:cNvPr id="309" name="Google Shape;309;p36"/>
          <p:cNvSpPr txBox="1"/>
          <p:nvPr/>
        </p:nvSpPr>
        <p:spPr>
          <a:xfrm>
            <a:off x="5802305" y="1304696"/>
            <a:ext cx="6623825" cy="527451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400"/>
              <a:buFont typeface="Arial"/>
              <a:buNone/>
            </a:pPr>
            <a:r>
              <a:rPr b="0" i="0" lang="fr" sz="2400" u="none" cap="none" strike="noStrike">
                <a:solidFill>
                  <a:srgbClr val="002060"/>
                </a:solidFill>
                <a:latin typeface="Arial"/>
                <a:ea typeface="Arial"/>
                <a:cs typeface="Arial"/>
                <a:sym typeface="Arial"/>
              </a:rPr>
              <a:t>Première cause de maladie et de décès chez les enfants de moins de 5 ans.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2060"/>
              </a:buClr>
              <a:buSzPts val="2400"/>
              <a:buFont typeface="Arial"/>
              <a:buNone/>
            </a:pPr>
            <a:r>
              <a:rPr b="0" i="0" lang="fr" sz="2400" u="none" cap="none" strike="noStrike">
                <a:solidFill>
                  <a:srgbClr val="002060"/>
                </a:solidFill>
                <a:latin typeface="Arial"/>
                <a:ea typeface="Arial"/>
                <a:cs typeface="Arial"/>
                <a:sym typeface="Arial"/>
              </a:rPr>
              <a:t>Helminthiases, trachome, schistosomiase, etc.</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rgbClr val="002060"/>
              </a:solidFill>
              <a:latin typeface="Arial"/>
              <a:ea typeface="Arial"/>
              <a:cs typeface="Arial"/>
              <a:sym typeface="Arial"/>
            </a:endParaRPr>
          </a:p>
          <a:p>
            <a:pPr indent="0" lvl="0" marL="0" marR="0" rtl="0" algn="l">
              <a:lnSpc>
                <a:spcPct val="90000"/>
              </a:lnSpc>
              <a:spcBef>
                <a:spcPts val="1000"/>
              </a:spcBef>
              <a:spcAft>
                <a:spcPts val="0"/>
              </a:spcAft>
              <a:buClr>
                <a:srgbClr val="002060"/>
              </a:buClr>
              <a:buSzPts val="2400"/>
              <a:buFont typeface="Arial"/>
              <a:buNone/>
            </a:pPr>
            <a:r>
              <a:rPr b="0" i="0" lang="fr" sz="2400" u="none" cap="none" strike="noStrike">
                <a:solidFill>
                  <a:srgbClr val="002060"/>
                </a:solidFill>
                <a:latin typeface="Arial"/>
                <a:ea typeface="Arial"/>
                <a:cs typeface="Arial"/>
                <a:sym typeface="Arial"/>
              </a:rPr>
              <a:t>Filariose lymphatique, virus du Nil occidental, paludisme, Zika, etc.</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2060"/>
              </a:buClr>
              <a:buSzPts val="2400"/>
              <a:buFont typeface="Arial"/>
              <a:buNone/>
            </a:pPr>
            <a:r>
              <a:rPr b="0" i="0" lang="fr" sz="2400" u="none" cap="none" strike="noStrike">
                <a:solidFill>
                  <a:srgbClr val="002060"/>
                </a:solidFill>
                <a:latin typeface="Arial"/>
                <a:ea typeface="Arial"/>
                <a:cs typeface="Arial"/>
                <a:sym typeface="Arial"/>
              </a:rPr>
              <a:t>À travers la diarrhée et l’utilisation d’antimicrobiens, et dans l’environnement lorsque les matières fécales ne sont pas traitées de manière adéquate.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rgbClr val="002060"/>
              </a:solidFill>
              <a:latin typeface="Arial"/>
              <a:ea typeface="Arial"/>
              <a:cs typeface="Arial"/>
              <a:sym typeface="Arial"/>
            </a:endParaRPr>
          </a:p>
          <a:p>
            <a:pPr indent="0" lvl="0" marL="0" marR="0" rtl="0" algn="l">
              <a:lnSpc>
                <a:spcPct val="90000"/>
              </a:lnSpc>
              <a:spcBef>
                <a:spcPts val="1000"/>
              </a:spcBef>
              <a:spcAft>
                <a:spcPts val="0"/>
              </a:spcAft>
              <a:buClr>
                <a:srgbClr val="002060"/>
              </a:buClr>
              <a:buSzPts val="2400"/>
              <a:buFont typeface="Arial"/>
              <a:buNone/>
            </a:pPr>
            <a:r>
              <a:rPr b="0" i="0" lang="fr" sz="2400" u="none" cap="none" strike="noStrike">
                <a:solidFill>
                  <a:srgbClr val="002060"/>
                </a:solidFill>
                <a:latin typeface="Arial"/>
                <a:ea typeface="Arial"/>
                <a:cs typeface="Arial"/>
                <a:sym typeface="Arial"/>
              </a:rPr>
              <a:t>Compromis en cas de système d’assainissement inadéquat.</a:t>
            </a:r>
            <a:endParaRPr b="0" i="0" sz="1400" u="none" cap="none" strike="noStrike">
              <a:solidFill>
                <a:srgbClr val="000000"/>
              </a:solidFill>
              <a:latin typeface="Arial"/>
              <a:ea typeface="Arial"/>
              <a:cs typeface="Arial"/>
              <a:sym typeface="Arial"/>
            </a:endParaRPr>
          </a:p>
        </p:txBody>
      </p:sp>
      <p:cxnSp>
        <p:nvCxnSpPr>
          <p:cNvPr id="310" name="Google Shape;310;p36"/>
          <p:cNvCxnSpPr/>
          <p:nvPr/>
        </p:nvCxnSpPr>
        <p:spPr>
          <a:xfrm>
            <a:off x="2624209" y="1538869"/>
            <a:ext cx="3044282" cy="0"/>
          </a:xfrm>
          <a:prstGeom prst="straightConnector1">
            <a:avLst/>
          </a:prstGeom>
          <a:noFill/>
          <a:ln cap="flat" cmpd="sng" w="57150">
            <a:solidFill>
              <a:srgbClr val="D4B01A"/>
            </a:solidFill>
            <a:prstDash val="solid"/>
            <a:miter lim="800000"/>
            <a:headEnd len="sm" w="sm" type="none"/>
            <a:tailEnd len="med" w="med" type="triangle"/>
          </a:ln>
        </p:spPr>
      </p:cxnSp>
      <p:cxnSp>
        <p:nvCxnSpPr>
          <p:cNvPr id="311" name="Google Shape;311;p36"/>
          <p:cNvCxnSpPr/>
          <p:nvPr/>
        </p:nvCxnSpPr>
        <p:spPr>
          <a:xfrm>
            <a:off x="4943662" y="2494156"/>
            <a:ext cx="858643" cy="0"/>
          </a:xfrm>
          <a:prstGeom prst="straightConnector1">
            <a:avLst/>
          </a:prstGeom>
          <a:noFill/>
          <a:ln cap="flat" cmpd="sng" w="57150">
            <a:solidFill>
              <a:srgbClr val="D4B01A"/>
            </a:solidFill>
            <a:prstDash val="solid"/>
            <a:miter lim="800000"/>
            <a:headEnd len="sm" w="sm" type="none"/>
            <a:tailEnd len="med" w="med" type="triangle"/>
          </a:ln>
        </p:spPr>
      </p:cxnSp>
      <p:cxnSp>
        <p:nvCxnSpPr>
          <p:cNvPr id="312" name="Google Shape;312;p36"/>
          <p:cNvCxnSpPr/>
          <p:nvPr/>
        </p:nvCxnSpPr>
        <p:spPr>
          <a:xfrm>
            <a:off x="4475311" y="3551664"/>
            <a:ext cx="1326994" cy="0"/>
          </a:xfrm>
          <a:prstGeom prst="straightConnector1">
            <a:avLst/>
          </a:prstGeom>
          <a:noFill/>
          <a:ln cap="flat" cmpd="sng" w="57150">
            <a:solidFill>
              <a:srgbClr val="D4B01A"/>
            </a:solidFill>
            <a:prstDash val="solid"/>
            <a:miter lim="800000"/>
            <a:headEnd len="sm" w="sm" type="none"/>
            <a:tailEnd len="med" w="med" type="triangle"/>
          </a:ln>
        </p:spPr>
      </p:cxnSp>
      <p:cxnSp>
        <p:nvCxnSpPr>
          <p:cNvPr id="313" name="Google Shape;313;p36"/>
          <p:cNvCxnSpPr/>
          <p:nvPr/>
        </p:nvCxnSpPr>
        <p:spPr>
          <a:xfrm>
            <a:off x="4698336" y="4341542"/>
            <a:ext cx="1103969" cy="0"/>
          </a:xfrm>
          <a:prstGeom prst="straightConnector1">
            <a:avLst/>
          </a:prstGeom>
          <a:noFill/>
          <a:ln cap="flat" cmpd="sng" w="57150">
            <a:solidFill>
              <a:srgbClr val="D4B01A"/>
            </a:solidFill>
            <a:prstDash val="solid"/>
            <a:miter lim="800000"/>
            <a:headEnd len="sm" w="sm" type="none"/>
            <a:tailEnd len="med" w="med" type="triangle"/>
          </a:ln>
        </p:spPr>
      </p:cxnSp>
      <p:cxnSp>
        <p:nvCxnSpPr>
          <p:cNvPr id="314" name="Google Shape;314;p36"/>
          <p:cNvCxnSpPr/>
          <p:nvPr/>
        </p:nvCxnSpPr>
        <p:spPr>
          <a:xfrm>
            <a:off x="4698336" y="5679689"/>
            <a:ext cx="970155" cy="0"/>
          </a:xfrm>
          <a:prstGeom prst="straightConnector1">
            <a:avLst/>
          </a:prstGeom>
          <a:noFill/>
          <a:ln cap="flat" cmpd="sng" w="57150">
            <a:solidFill>
              <a:srgbClr val="D4B01A"/>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7"/>
          <p:cNvSpPr txBox="1"/>
          <p:nvPr>
            <p:ph idx="2" type="body"/>
          </p:nvPr>
        </p:nvSpPr>
        <p:spPr>
          <a:xfrm>
            <a:off x="5422899" y="2330604"/>
            <a:ext cx="5929313" cy="3892395"/>
          </a:xfrm>
          <a:prstGeom prst="rect">
            <a:avLst/>
          </a:prstGeom>
          <a:noFill/>
          <a:ln>
            <a:noFill/>
          </a:ln>
        </p:spPr>
        <p:txBody>
          <a:bodyPr anchorCtr="0" anchor="t" bIns="45700" lIns="91425" spcFirstLastPara="1" rIns="91425" wrap="square" tIns="45700">
            <a:noAutofit/>
          </a:bodyPr>
          <a:lstStyle/>
          <a:p>
            <a:pPr indent="-414635" lvl="0" marL="414635" rtl="0" algn="l">
              <a:lnSpc>
                <a:spcPct val="90000"/>
              </a:lnSpc>
              <a:spcBef>
                <a:spcPts val="0"/>
              </a:spcBef>
              <a:spcAft>
                <a:spcPts val="0"/>
              </a:spcAft>
              <a:buClr>
                <a:srgbClr val="09164D"/>
              </a:buClr>
              <a:buSzPts val="2400"/>
              <a:buFont typeface="Arial"/>
              <a:buAutoNum type="arabicPeriod"/>
            </a:pPr>
            <a:r>
              <a:rPr b="0" lang="fr" sz="2400">
                <a:solidFill>
                  <a:srgbClr val="09164D"/>
                </a:solidFill>
                <a:latin typeface="Arial"/>
                <a:ea typeface="Arial"/>
                <a:cs typeface="Arial"/>
                <a:sym typeface="Arial"/>
              </a:rPr>
              <a:t>Qu’est-ce que la </a:t>
            </a:r>
            <a:r>
              <a:rPr b="1" lang="fr" sz="2400">
                <a:solidFill>
                  <a:schemeClr val="lt2"/>
                </a:solidFill>
                <a:latin typeface="Arial"/>
                <a:ea typeface="Arial"/>
                <a:cs typeface="Arial"/>
                <a:sym typeface="Arial"/>
              </a:rPr>
              <a:t>chaîne d’assainissement</a:t>
            </a:r>
            <a:r>
              <a:rPr b="0" lang="fr" sz="2400">
                <a:solidFill>
                  <a:srgbClr val="09164D"/>
                </a:solidFill>
                <a:latin typeface="Arial"/>
                <a:ea typeface="Arial"/>
                <a:cs typeface="Arial"/>
                <a:sym typeface="Arial"/>
              </a:rPr>
              <a:t> et quelles en sont les cinq composantes ? </a:t>
            </a:r>
            <a:endParaRPr/>
          </a:p>
          <a:p>
            <a:pPr indent="-262235" lvl="0" marL="414635" rtl="0" algn="l">
              <a:lnSpc>
                <a:spcPct val="90000"/>
              </a:lnSpc>
              <a:spcBef>
                <a:spcPts val="1544"/>
              </a:spcBef>
              <a:spcAft>
                <a:spcPts val="0"/>
              </a:spcAft>
              <a:buClr>
                <a:schemeClr val="dk1"/>
              </a:buClr>
              <a:buSzPts val="2400"/>
              <a:buFont typeface="Arial"/>
              <a:buNone/>
            </a:pPr>
            <a:r>
              <a:t/>
            </a:r>
            <a:endParaRPr b="0" sz="2400">
              <a:solidFill>
                <a:srgbClr val="09164D"/>
              </a:solidFill>
              <a:latin typeface="Arial"/>
              <a:ea typeface="Arial"/>
              <a:cs typeface="Arial"/>
              <a:sym typeface="Arial"/>
            </a:endParaRPr>
          </a:p>
          <a:p>
            <a:pPr indent="-414635" lvl="0" marL="414635" rtl="0" algn="l">
              <a:lnSpc>
                <a:spcPct val="90000"/>
              </a:lnSpc>
              <a:spcBef>
                <a:spcPts val="1544"/>
              </a:spcBef>
              <a:spcAft>
                <a:spcPts val="0"/>
              </a:spcAft>
              <a:buClr>
                <a:srgbClr val="09164D"/>
              </a:buClr>
              <a:buSzPts val="2400"/>
              <a:buAutoNum type="arabicPeriod"/>
            </a:pPr>
            <a:r>
              <a:rPr b="0" lang="fr" sz="2400">
                <a:solidFill>
                  <a:srgbClr val="09164D"/>
                </a:solidFill>
                <a:latin typeface="Arial"/>
                <a:ea typeface="Arial"/>
                <a:cs typeface="Arial"/>
                <a:sym typeface="Arial"/>
              </a:rPr>
              <a:t>Comment définiriez-vous un </a:t>
            </a:r>
            <a:r>
              <a:rPr b="1" lang="fr" sz="2400">
                <a:solidFill>
                  <a:schemeClr val="lt2"/>
                </a:solidFill>
                <a:latin typeface="Arial"/>
                <a:ea typeface="Arial"/>
                <a:cs typeface="Arial"/>
                <a:sym typeface="Arial"/>
              </a:rPr>
              <a:t>« système d’assainissement sûr »</a:t>
            </a:r>
            <a:r>
              <a:rPr b="0" lang="fr" sz="2400">
                <a:solidFill>
                  <a:srgbClr val="09164D"/>
                </a:solidFill>
                <a:latin typeface="Arial"/>
                <a:ea typeface="Arial"/>
                <a:cs typeface="Arial"/>
                <a:sym typeface="Arial"/>
              </a:rPr>
              <a:t> ?</a:t>
            </a:r>
            <a:endParaRPr/>
          </a:p>
          <a:p>
            <a:pPr indent="-262235" lvl="0" marL="414635" rtl="0" algn="l">
              <a:lnSpc>
                <a:spcPct val="90000"/>
              </a:lnSpc>
              <a:spcBef>
                <a:spcPts val="1544"/>
              </a:spcBef>
              <a:spcAft>
                <a:spcPts val="0"/>
              </a:spcAft>
              <a:buClr>
                <a:schemeClr val="dk1"/>
              </a:buClr>
              <a:buSzPts val="2400"/>
              <a:buNone/>
            </a:pPr>
            <a:r>
              <a:t/>
            </a:r>
            <a:endParaRPr b="0" sz="2400">
              <a:solidFill>
                <a:srgbClr val="09164D"/>
              </a:solidFill>
              <a:latin typeface="Arial"/>
              <a:ea typeface="Arial"/>
              <a:cs typeface="Arial"/>
              <a:sym typeface="Arial"/>
            </a:endParaRPr>
          </a:p>
          <a:p>
            <a:pPr indent="152400" lvl="0" marL="0" rtl="0" algn="l">
              <a:lnSpc>
                <a:spcPct val="90000"/>
              </a:lnSpc>
              <a:spcBef>
                <a:spcPts val="1544"/>
              </a:spcBef>
              <a:spcAft>
                <a:spcPts val="0"/>
              </a:spcAft>
              <a:buClr>
                <a:schemeClr val="dk1"/>
              </a:buClr>
              <a:buSzPts val="2400"/>
              <a:buFont typeface="Arial"/>
              <a:buNone/>
            </a:pPr>
            <a:r>
              <a:t/>
            </a:r>
            <a:endParaRPr sz="2400">
              <a:solidFill>
                <a:srgbClr val="09164D"/>
              </a:solidFill>
              <a:latin typeface="Arial"/>
              <a:ea typeface="Arial"/>
              <a:cs typeface="Arial"/>
              <a:sym typeface="Arial"/>
            </a:endParaRPr>
          </a:p>
          <a:p>
            <a:pPr indent="0" lvl="0" marL="0" rtl="0" algn="l">
              <a:lnSpc>
                <a:spcPct val="90000"/>
              </a:lnSpc>
              <a:spcBef>
                <a:spcPts val="1544"/>
              </a:spcBef>
              <a:spcAft>
                <a:spcPts val="0"/>
              </a:spcAft>
              <a:buClr>
                <a:schemeClr val="dk1"/>
              </a:buClr>
              <a:buSzPts val="2400"/>
              <a:buFont typeface="Arial"/>
              <a:buNone/>
            </a:pPr>
            <a:r>
              <a:t/>
            </a:r>
            <a:endParaRPr sz="2400"/>
          </a:p>
        </p:txBody>
      </p:sp>
      <p:sp>
        <p:nvSpPr>
          <p:cNvPr id="323" name="Google Shape;323;p37"/>
          <p:cNvSpPr txBox="1"/>
          <p:nvPr>
            <p:ph idx="3" type="body"/>
          </p:nvPr>
        </p:nvSpPr>
        <p:spPr>
          <a:xfrm>
            <a:off x="839788" y="495300"/>
            <a:ext cx="4116387" cy="71429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None/>
            </a:pPr>
            <a:r>
              <a:rPr lang="fr" sz="4400"/>
              <a:t>RÉFLEXION COLLECTIVE</a:t>
            </a:r>
            <a:endParaRPr/>
          </a:p>
        </p:txBody>
      </p:sp>
      <p:sp>
        <p:nvSpPr>
          <p:cNvPr id="324" name="Google Shape;324;p37"/>
          <p:cNvSpPr txBox="1"/>
          <p:nvPr/>
        </p:nvSpPr>
        <p:spPr>
          <a:xfrm>
            <a:off x="882795" y="2490783"/>
            <a:ext cx="4012910" cy="3562972"/>
          </a:xfrm>
          <a:prstGeom prst="rect">
            <a:avLst/>
          </a:prstGeom>
          <a:noFill/>
          <a:ln>
            <a:noFill/>
          </a:ln>
        </p:spPr>
        <p:txBody>
          <a:bodyPr anchorCtr="0" anchor="t" bIns="41450" lIns="82925" spcFirstLastPara="1" rIns="82925" wrap="square" tIns="41450">
            <a:normAutofit/>
          </a:bodyPr>
          <a:lstStyle/>
          <a:p>
            <a:pPr indent="152400" lvl="0" marL="0" marR="0" rtl="0" algn="l">
              <a:lnSpc>
                <a:spcPct val="90000"/>
              </a:lnSpc>
              <a:spcBef>
                <a:spcPts val="0"/>
              </a:spcBef>
              <a:spcAft>
                <a:spcPts val="0"/>
              </a:spcAft>
              <a:buClr>
                <a:srgbClr val="0092CC"/>
              </a:buClr>
              <a:buSzPts val="2400"/>
              <a:buFont typeface="Arial"/>
              <a:buNone/>
            </a:pPr>
            <a:r>
              <a:t/>
            </a:r>
            <a:endParaRPr b="1" i="0" sz="2400" u="none" cap="none" strike="noStrike">
              <a:solidFill>
                <a:srgbClr val="09164D"/>
              </a:solidFill>
              <a:latin typeface="Arial"/>
              <a:ea typeface="Arial"/>
              <a:cs typeface="Arial"/>
              <a:sym typeface="Arial"/>
            </a:endParaRPr>
          </a:p>
        </p:txBody>
      </p:sp>
      <p:pic>
        <p:nvPicPr>
          <p:cNvPr descr="A truck traveling down a dirt road&#10;&#10;Description generated with very high confidence" id="325" name="Google Shape;325;p37"/>
          <p:cNvPicPr preferRelativeResize="0"/>
          <p:nvPr/>
        </p:nvPicPr>
        <p:blipFill rotWithShape="1">
          <a:blip r:embed="rId3">
            <a:alphaModFix/>
          </a:blip>
          <a:srcRect b="0" l="0" r="0" t="0"/>
          <a:stretch/>
        </p:blipFill>
        <p:spPr>
          <a:xfrm>
            <a:off x="445395" y="2330604"/>
            <a:ext cx="4450310" cy="4150961"/>
          </a:xfrm>
          <a:prstGeom prst="rect">
            <a:avLst/>
          </a:prstGeom>
          <a:noFill/>
          <a:ln>
            <a:noFill/>
          </a:ln>
          <a:effectLst>
            <a:outerShdw blurRad="292100" rotWithShape="0" algn="tl" dir="2700000" dist="139700">
              <a:srgbClr val="333333">
                <a:alpha val="64313"/>
              </a:srgbClr>
            </a:outerShdw>
          </a:effectLst>
        </p:spPr>
      </p:pic>
      <p:sp>
        <p:nvSpPr>
          <p:cNvPr id="326" name="Google Shape;326;p37"/>
          <p:cNvSpPr txBox="1"/>
          <p:nvPr/>
        </p:nvSpPr>
        <p:spPr>
          <a:xfrm>
            <a:off x="-408779" y="6565594"/>
            <a:ext cx="2745686" cy="2597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88"/>
              <a:buFont typeface="Arial"/>
              <a:buNone/>
            </a:pPr>
            <a:r>
              <a:rPr b="0" i="0" lang="fr" sz="1088" u="none" cap="none" strike="noStrike">
                <a:solidFill>
                  <a:schemeClr val="dk1"/>
                </a:solidFill>
                <a:latin typeface="Calibri"/>
                <a:ea typeface="Calibri"/>
                <a:cs typeface="Calibri"/>
                <a:sym typeface="Calibri"/>
              </a:rPr>
              <a:t>© Linda Strande </a:t>
            </a:r>
            <a:endParaRPr b="0" i="0" sz="1400" u="none" cap="none" strike="noStrike">
              <a:solidFill>
                <a:srgbClr val="000000"/>
              </a:solidFill>
              <a:latin typeface="Arial"/>
              <a:ea typeface="Arial"/>
              <a:cs typeface="Arial"/>
              <a:sym typeface="Arial"/>
            </a:endParaRPr>
          </a:p>
        </p:txBody>
      </p:sp>
      <p:grpSp>
        <p:nvGrpSpPr>
          <p:cNvPr id="327" name="Google Shape;327;p37"/>
          <p:cNvGrpSpPr/>
          <p:nvPr/>
        </p:nvGrpSpPr>
        <p:grpSpPr>
          <a:xfrm>
            <a:off x="8766561" y="232928"/>
            <a:ext cx="1161098" cy="1171184"/>
            <a:chOff x="9555224" y="5116370"/>
            <a:chExt cx="1161098" cy="1171184"/>
          </a:xfrm>
        </p:grpSpPr>
        <p:pic>
          <p:nvPicPr>
            <p:cNvPr descr="Shape&#10;&#10;Description automatically generated with low confidence" id="328" name="Google Shape;328;p37"/>
            <p:cNvPicPr preferRelativeResize="0"/>
            <p:nvPr/>
          </p:nvPicPr>
          <p:blipFill rotWithShape="1">
            <a:blip r:embed="rId4">
              <a:alphaModFix/>
            </a:blip>
            <a:srcRect b="0" l="0" r="0" t="0"/>
            <a:stretch/>
          </p:blipFill>
          <p:spPr>
            <a:xfrm>
              <a:off x="9623552" y="5313519"/>
              <a:ext cx="1004243" cy="847983"/>
            </a:xfrm>
            <a:prstGeom prst="rect">
              <a:avLst/>
            </a:prstGeom>
            <a:noFill/>
            <a:ln>
              <a:noFill/>
            </a:ln>
          </p:spPr>
        </p:pic>
        <p:sp>
          <p:nvSpPr>
            <p:cNvPr id="329" name="Google Shape;329;p37"/>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30" name="Google Shape;330;p37"/>
          <p:cNvGrpSpPr/>
          <p:nvPr/>
        </p:nvGrpSpPr>
        <p:grpSpPr>
          <a:xfrm>
            <a:off x="10134797" y="222033"/>
            <a:ext cx="1608259" cy="1845309"/>
            <a:chOff x="10513379" y="275913"/>
            <a:chExt cx="1458677" cy="1673679"/>
          </a:xfrm>
        </p:grpSpPr>
        <p:pic>
          <p:nvPicPr>
            <p:cNvPr id="331" name="Google Shape;331;p37"/>
            <p:cNvPicPr preferRelativeResize="0"/>
            <p:nvPr/>
          </p:nvPicPr>
          <p:blipFill rotWithShape="1">
            <a:blip r:embed="rId5">
              <a:alphaModFix/>
            </a:blip>
            <a:srcRect b="0" l="0" r="0" t="0"/>
            <a:stretch/>
          </p:blipFill>
          <p:spPr>
            <a:xfrm>
              <a:off x="10727487" y="275913"/>
              <a:ext cx="1030462" cy="1030462"/>
            </a:xfrm>
            <a:prstGeom prst="rect">
              <a:avLst/>
            </a:prstGeom>
            <a:noFill/>
            <a:ln>
              <a:noFill/>
            </a:ln>
          </p:spPr>
        </p:pic>
        <p:sp>
          <p:nvSpPr>
            <p:cNvPr id="332" name="Google Shape;332;p37"/>
            <p:cNvSpPr txBox="1"/>
            <p:nvPr/>
          </p:nvSpPr>
          <p:spPr>
            <a:xfrm>
              <a:off x="10513379" y="1396586"/>
              <a:ext cx="1458677" cy="553006"/>
            </a:xfrm>
            <a:prstGeom prst="rect">
              <a:avLst/>
            </a:prstGeom>
            <a:noFill/>
            <a:ln>
              <a:noFill/>
            </a:ln>
          </p:spPr>
          <p:txBody>
            <a:bodyPr anchorCtr="0" anchor="t" bIns="50400" lIns="100800" spcFirstLastPara="1" rIns="100800" wrap="square" tIns="50400">
              <a:normAutofit/>
            </a:bodyPr>
            <a:lstStyle/>
            <a:p>
              <a:pPr indent="0" lvl="0" marL="0" marR="0" rtl="0" algn="l">
                <a:lnSpc>
                  <a:spcPct val="90000"/>
                </a:lnSpc>
                <a:spcBef>
                  <a:spcPts val="0"/>
                </a:spcBef>
                <a:spcAft>
                  <a:spcPts val="0"/>
                </a:spcAft>
                <a:buClr>
                  <a:srgbClr val="002060"/>
                </a:buClr>
                <a:buSzPts val="3087"/>
                <a:buFont typeface="Arial"/>
                <a:buNone/>
              </a:pPr>
              <a:r>
                <a:rPr b="0" i="0" lang="fr" sz="3087" u="none" cap="none" strike="noStrike">
                  <a:solidFill>
                    <a:srgbClr val="002060"/>
                  </a:solidFill>
                  <a:latin typeface="Arial"/>
                  <a:ea typeface="Arial"/>
                  <a:cs typeface="Arial"/>
                  <a:sym typeface="Arial"/>
                </a:rPr>
                <a:t>2 min</a:t>
              </a:r>
              <a:endParaRPr b="0" i="0" sz="1400" u="none" cap="none" strike="noStrike">
                <a:solidFill>
                  <a:srgbClr val="000000"/>
                </a:solidFill>
                <a:latin typeface="Arial"/>
                <a:ea typeface="Arial"/>
                <a:cs typeface="Arial"/>
                <a:sym typeface="Arial"/>
              </a:endParaRPr>
            </a:p>
          </p:txBody>
        </p:sp>
      </p:grpSp>
      <p:sp>
        <p:nvSpPr>
          <p:cNvPr id="333" name="Google Shape;333;p3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8"/>
          <p:cNvSpPr txBox="1"/>
          <p:nvPr>
            <p:ph idx="1" type="body"/>
          </p:nvPr>
        </p:nvSpPr>
        <p:spPr>
          <a:xfrm>
            <a:off x="367416" y="1200497"/>
            <a:ext cx="6312164" cy="238444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2060"/>
              </a:buClr>
              <a:buSzPct val="111111"/>
              <a:buNone/>
            </a:pPr>
            <a:r>
              <a:rPr lang="fr">
                <a:solidFill>
                  <a:srgbClr val="002060"/>
                </a:solidFill>
              </a:rPr>
              <a:t>Les toilettes sont-elles raccordées au réseau d’égouts et à une usine de traitement des eaux usées ou à un dispositif de traitement sur place ?</a:t>
            </a:r>
            <a:endParaRPr sz="1800"/>
          </a:p>
          <a:p>
            <a:pPr indent="0" lvl="0" marL="0" rtl="0" algn="l">
              <a:lnSpc>
                <a:spcPct val="90000"/>
              </a:lnSpc>
              <a:spcBef>
                <a:spcPts val="1000"/>
              </a:spcBef>
              <a:spcAft>
                <a:spcPts val="0"/>
              </a:spcAft>
              <a:buClr>
                <a:srgbClr val="D4B01A"/>
              </a:buClr>
              <a:buSzPct val="111111"/>
              <a:buNone/>
            </a:pPr>
            <a:r>
              <a:rPr lang="fr">
                <a:solidFill>
                  <a:srgbClr val="002060"/>
                </a:solidFill>
              </a:rPr>
              <a:t>Il s’agit du </a:t>
            </a:r>
            <a:r>
              <a:rPr b="1" lang="fr">
                <a:solidFill>
                  <a:srgbClr val="D4B01A"/>
                </a:solidFill>
              </a:rPr>
              <a:t>principal obstacle à la transmission </a:t>
            </a:r>
            <a:r>
              <a:rPr lang="fr">
                <a:solidFill>
                  <a:srgbClr val="002060"/>
                </a:solidFill>
              </a:rPr>
              <a:t>des agents pathogènes au sein des établissements de santé et des communautés alentour (ils permettent également d’éviter la pollution de l’environnement). </a:t>
            </a:r>
            <a:endParaRPr sz="1800"/>
          </a:p>
          <a:p>
            <a:pPr indent="0" lvl="0" marL="0" rtl="0" algn="l">
              <a:lnSpc>
                <a:spcPct val="90000"/>
              </a:lnSpc>
              <a:spcBef>
                <a:spcPts val="1000"/>
              </a:spcBef>
              <a:spcAft>
                <a:spcPts val="0"/>
              </a:spcAft>
              <a:buClr>
                <a:srgbClr val="002060"/>
              </a:buClr>
              <a:buSzPct val="100000"/>
              <a:buNone/>
            </a:pPr>
            <a:r>
              <a:rPr lang="fr">
                <a:solidFill>
                  <a:srgbClr val="002060"/>
                </a:solidFill>
              </a:rPr>
              <a:t>Ils permettent de </a:t>
            </a:r>
            <a:r>
              <a:rPr b="1" lang="fr">
                <a:solidFill>
                  <a:srgbClr val="D4B01A"/>
                </a:solidFill>
              </a:rPr>
              <a:t>confiner </a:t>
            </a:r>
            <a:r>
              <a:rPr lang="fr">
                <a:solidFill>
                  <a:srgbClr val="002060"/>
                </a:solidFill>
              </a:rPr>
              <a:t>et de </a:t>
            </a:r>
            <a:r>
              <a:rPr b="1" lang="fr">
                <a:solidFill>
                  <a:srgbClr val="D4B01A"/>
                </a:solidFill>
              </a:rPr>
              <a:t>traiter les excréments</a:t>
            </a:r>
            <a:r>
              <a:rPr lang="fr">
                <a:solidFill>
                  <a:srgbClr val="002060"/>
                </a:solidFill>
              </a:rPr>
              <a:t> à chaque étape de la chaîne d’assainissement.</a:t>
            </a:r>
            <a:endParaRPr>
              <a:solidFill>
                <a:srgbClr val="002060"/>
              </a:solidFill>
            </a:endParaRPr>
          </a:p>
          <a:p>
            <a:pPr indent="0" lvl="1" marL="457200" rtl="0" algn="l">
              <a:lnSpc>
                <a:spcPct val="90000"/>
              </a:lnSpc>
              <a:spcBef>
                <a:spcPts val="500"/>
              </a:spcBef>
              <a:spcAft>
                <a:spcPts val="0"/>
              </a:spcAft>
              <a:buClr>
                <a:srgbClr val="898A9B"/>
              </a:buClr>
              <a:buSzPct val="100000"/>
              <a:buNone/>
            </a:pPr>
            <a:r>
              <a:t/>
            </a:r>
            <a:endParaRPr>
              <a:solidFill>
                <a:srgbClr val="002060"/>
              </a:solidFill>
              <a:highlight>
                <a:srgbClr val="FFFF00"/>
              </a:highlight>
            </a:endParaRPr>
          </a:p>
        </p:txBody>
      </p:sp>
      <p:sp>
        <p:nvSpPr>
          <p:cNvPr id="342" name="Google Shape;342;p38"/>
          <p:cNvSpPr txBox="1"/>
          <p:nvPr>
            <p:ph type="title"/>
          </p:nvPr>
        </p:nvSpPr>
        <p:spPr>
          <a:xfrm>
            <a:off x="460646" y="4038600"/>
            <a:ext cx="10515600" cy="488795"/>
          </a:xfrm>
          <a:prstGeom prst="rect">
            <a:avLst/>
          </a:prstGeom>
          <a:solidFill>
            <a:schemeClr val="dk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Arial"/>
              <a:buNone/>
            </a:pPr>
            <a:r>
              <a:rPr lang="fr" sz="2000"/>
              <a:t>La chaîne d’assainissement</a:t>
            </a:r>
            <a:endParaRPr sz="1200"/>
          </a:p>
        </p:txBody>
      </p:sp>
      <p:sp>
        <p:nvSpPr>
          <p:cNvPr id="343" name="Google Shape;343;p38"/>
          <p:cNvSpPr txBox="1"/>
          <p:nvPr>
            <p:ph idx="3" type="body"/>
          </p:nvPr>
        </p:nvSpPr>
        <p:spPr>
          <a:xfrm>
            <a:off x="7225990" y="1151018"/>
            <a:ext cx="4598594" cy="24339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2000"/>
              <a:buNone/>
            </a:pPr>
            <a:r>
              <a:rPr i="1" lang="fr" sz="1800">
                <a:solidFill>
                  <a:srgbClr val="002060"/>
                </a:solidFill>
              </a:rPr>
              <a:t>Conçus et utilisés de manière à séparer les excréments humains du contact avec les personnes et avec l’environnement, notamment les eaux souterraines et les terres agricoles.</a:t>
            </a:r>
            <a:endParaRPr sz="1800"/>
          </a:p>
          <a:p>
            <a:pPr indent="0" lvl="0" marL="0" rtl="0" algn="l">
              <a:lnSpc>
                <a:spcPct val="90000"/>
              </a:lnSpc>
              <a:spcBef>
                <a:spcPts val="1000"/>
              </a:spcBef>
              <a:spcAft>
                <a:spcPts val="0"/>
              </a:spcAft>
              <a:buClr>
                <a:schemeClr val="dk1"/>
              </a:buClr>
              <a:buSzPts val="2000"/>
              <a:buNone/>
            </a:pPr>
            <a:r>
              <a:t/>
            </a:r>
            <a:endParaRPr sz="1800"/>
          </a:p>
        </p:txBody>
      </p:sp>
      <p:sp>
        <p:nvSpPr>
          <p:cNvPr id="344" name="Google Shape;344;p38"/>
          <p:cNvSpPr txBox="1"/>
          <p:nvPr/>
        </p:nvSpPr>
        <p:spPr>
          <a:xfrm>
            <a:off x="367416" y="431056"/>
            <a:ext cx="8075310" cy="719962"/>
          </a:xfrm>
          <a:prstGeom prst="rect">
            <a:avLst/>
          </a:prstGeom>
          <a:noFill/>
          <a:ln>
            <a:noFill/>
          </a:ln>
        </p:spPr>
        <p:txBody>
          <a:bodyPr anchorCtr="0" anchor="b" bIns="0" lIns="16325" spcFirstLastPara="1" rIns="326500" wrap="square" tIns="0">
            <a:noAutofit/>
          </a:bodyPr>
          <a:lstStyle/>
          <a:p>
            <a:pPr indent="0" lvl="0" marL="0" marR="0" rtl="0" algn="l">
              <a:lnSpc>
                <a:spcPct val="90000"/>
              </a:lnSpc>
              <a:spcBef>
                <a:spcPts val="0"/>
              </a:spcBef>
              <a:spcAft>
                <a:spcPts val="0"/>
              </a:spcAft>
              <a:buClr>
                <a:srgbClr val="0092CC"/>
              </a:buClr>
              <a:buSzPts val="2800"/>
              <a:buFont typeface="Calibri"/>
              <a:buNone/>
            </a:pPr>
            <a:r>
              <a:t/>
            </a:r>
            <a:endParaRPr b="1" i="0" sz="2800" u="none" cap="none" strike="noStrike">
              <a:solidFill>
                <a:srgbClr val="0092CC"/>
              </a:solidFill>
              <a:latin typeface="Calibri"/>
              <a:ea typeface="Calibri"/>
              <a:cs typeface="Calibri"/>
              <a:sym typeface="Calibri"/>
            </a:endParaRPr>
          </a:p>
        </p:txBody>
      </p:sp>
      <p:sp>
        <p:nvSpPr>
          <p:cNvPr id="345" name="Google Shape;345;p38"/>
          <p:cNvSpPr txBox="1"/>
          <p:nvPr/>
        </p:nvSpPr>
        <p:spPr>
          <a:xfrm>
            <a:off x="367416" y="258042"/>
            <a:ext cx="11904515"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fr" sz="4400" u="none" cap="none" strike="noStrike">
                <a:solidFill>
                  <a:schemeClr val="dk2"/>
                </a:solidFill>
                <a:latin typeface="Arial Narrow"/>
                <a:ea typeface="Arial Narrow"/>
                <a:cs typeface="Arial Narrow"/>
                <a:sym typeface="Arial Narrow"/>
              </a:rPr>
              <a:t>Systèmes d’assainissement gérés en toute sécurité</a:t>
            </a:r>
            <a:endParaRPr b="0" i="0" sz="1400" u="none" cap="none" strike="noStrike">
              <a:solidFill>
                <a:srgbClr val="000000"/>
              </a:solidFill>
              <a:latin typeface="Arial"/>
              <a:ea typeface="Arial"/>
              <a:cs typeface="Arial"/>
              <a:sym typeface="Arial"/>
            </a:endParaRPr>
          </a:p>
        </p:txBody>
      </p:sp>
      <p:grpSp>
        <p:nvGrpSpPr>
          <p:cNvPr id="346" name="Google Shape;346;p38"/>
          <p:cNvGrpSpPr/>
          <p:nvPr/>
        </p:nvGrpSpPr>
        <p:grpSpPr>
          <a:xfrm>
            <a:off x="464162" y="5140875"/>
            <a:ext cx="11542184" cy="958675"/>
            <a:chOff x="3515" y="613481"/>
            <a:chExt cx="11542184" cy="958675"/>
          </a:xfrm>
        </p:grpSpPr>
        <p:sp>
          <p:nvSpPr>
            <p:cNvPr id="347" name="Google Shape;347;p38"/>
            <p:cNvSpPr/>
            <p:nvPr/>
          </p:nvSpPr>
          <p:spPr>
            <a:xfrm>
              <a:off x="3515" y="613481"/>
              <a:ext cx="2396687" cy="958675"/>
            </a:xfrm>
            <a:prstGeom prst="chevron">
              <a:avLst>
                <a:gd fmla="val 50000" name="adj"/>
              </a:avLst>
            </a:prstGeom>
            <a:solidFill>
              <a:schemeClr val="lt1"/>
            </a:solidFill>
            <a:ln cap="flat" cmpd="sng" w="12700">
              <a:solidFill>
                <a:srgbClr val="008EC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48" name="Google Shape;348;p38"/>
            <p:cNvSpPr txBox="1"/>
            <p:nvPr/>
          </p:nvSpPr>
          <p:spPr>
            <a:xfrm>
              <a:off x="482853" y="613481"/>
              <a:ext cx="1438012" cy="958675"/>
            </a:xfrm>
            <a:prstGeom prst="rect">
              <a:avLst/>
            </a:prstGeom>
            <a:noFill/>
            <a:ln>
              <a:noFill/>
            </a:ln>
          </p:spPr>
          <p:txBody>
            <a:bodyPr anchorCtr="0" anchor="ctr" bIns="37325" lIns="112000" spcFirstLastPara="1" rIns="37325" wrap="square" tIns="37325">
              <a:noAutofit/>
            </a:bodyPr>
            <a:lstStyle/>
            <a:p>
              <a:pPr indent="0" lvl="0" marL="0" marR="0" rtl="0" algn="ctr">
                <a:lnSpc>
                  <a:spcPct val="90000"/>
                </a:lnSpc>
                <a:spcBef>
                  <a:spcPts val="0"/>
                </a:spcBef>
                <a:spcAft>
                  <a:spcPts val="0"/>
                </a:spcAft>
                <a:buClr>
                  <a:schemeClr val="lt1"/>
                </a:buClr>
                <a:buSzPts val="2800"/>
                <a:buFont typeface="Arial Narrow"/>
                <a:buNone/>
              </a:pPr>
              <a:r>
                <a:rPr b="0" i="0" lang="fr" sz="2400" u="none" cap="none" strike="noStrike">
                  <a:solidFill>
                    <a:schemeClr val="lt1"/>
                  </a:solidFill>
                  <a:latin typeface="Arial Narrow"/>
                  <a:ea typeface="Arial Narrow"/>
                  <a:cs typeface="Arial Narrow"/>
                  <a:sym typeface="Arial Narrow"/>
                </a:rPr>
                <a:t>Toilettes</a:t>
              </a:r>
              <a:endParaRPr b="0" i="0" sz="1200" u="none" cap="none" strike="noStrike">
                <a:solidFill>
                  <a:srgbClr val="000000"/>
                </a:solidFill>
                <a:latin typeface="Arial"/>
                <a:ea typeface="Arial"/>
                <a:cs typeface="Arial"/>
                <a:sym typeface="Arial"/>
              </a:endParaRPr>
            </a:p>
          </p:txBody>
        </p:sp>
        <p:sp>
          <p:nvSpPr>
            <p:cNvPr id="349" name="Google Shape;349;p38"/>
            <p:cNvSpPr/>
            <p:nvPr/>
          </p:nvSpPr>
          <p:spPr>
            <a:xfrm>
              <a:off x="2160534" y="613481"/>
              <a:ext cx="2706771" cy="958675"/>
            </a:xfrm>
            <a:prstGeom prst="chevron">
              <a:avLst>
                <a:gd fmla="val 50000" name="adj"/>
              </a:avLst>
            </a:prstGeom>
            <a:solidFill>
              <a:schemeClr val="lt1"/>
            </a:solidFill>
            <a:ln cap="flat" cmpd="sng" w="12700">
              <a:solidFill>
                <a:srgbClr val="008EC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0" name="Google Shape;350;p38"/>
            <p:cNvSpPr txBox="1"/>
            <p:nvPr/>
          </p:nvSpPr>
          <p:spPr>
            <a:xfrm>
              <a:off x="2639872" y="613481"/>
              <a:ext cx="1748096" cy="958675"/>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Clr>
                  <a:schemeClr val="lt1"/>
                </a:buClr>
                <a:buSzPts val="2400"/>
                <a:buFont typeface="Arial Narrow"/>
                <a:buNone/>
              </a:pPr>
              <a:r>
                <a:rPr b="0" i="0" lang="fr" sz="2000" u="none" cap="none" strike="noStrike">
                  <a:solidFill>
                    <a:schemeClr val="lt1"/>
                  </a:solidFill>
                  <a:latin typeface="Arial Narrow"/>
                  <a:ea typeface="Arial Narrow"/>
                  <a:cs typeface="Arial Narrow"/>
                  <a:sym typeface="Arial Narrow"/>
                </a:rPr>
                <a:t>Confinement – stockage/traitement sur place </a:t>
              </a:r>
              <a:endParaRPr b="0" i="0" sz="1200" u="none" cap="none" strike="noStrike">
                <a:solidFill>
                  <a:srgbClr val="000000"/>
                </a:solidFill>
                <a:latin typeface="Arial"/>
                <a:ea typeface="Arial"/>
                <a:cs typeface="Arial"/>
                <a:sym typeface="Arial"/>
              </a:endParaRPr>
            </a:p>
          </p:txBody>
        </p:sp>
        <p:sp>
          <p:nvSpPr>
            <p:cNvPr id="351" name="Google Shape;351;p38"/>
            <p:cNvSpPr/>
            <p:nvPr/>
          </p:nvSpPr>
          <p:spPr>
            <a:xfrm>
              <a:off x="4627637" y="613481"/>
              <a:ext cx="2604025" cy="958675"/>
            </a:xfrm>
            <a:prstGeom prst="chevron">
              <a:avLst>
                <a:gd fmla="val 50000" name="adj"/>
              </a:avLst>
            </a:prstGeom>
            <a:solidFill>
              <a:schemeClr val="lt1"/>
            </a:solidFill>
            <a:ln cap="flat" cmpd="sng" w="12700">
              <a:solidFill>
                <a:srgbClr val="008EC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2" name="Google Shape;352;p38"/>
            <p:cNvSpPr txBox="1"/>
            <p:nvPr/>
          </p:nvSpPr>
          <p:spPr>
            <a:xfrm>
              <a:off x="5106975" y="613481"/>
              <a:ext cx="1645350" cy="958675"/>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Clr>
                  <a:schemeClr val="lt1"/>
                </a:buClr>
                <a:buSzPts val="2400"/>
                <a:buFont typeface="Arial Narrow"/>
                <a:buNone/>
              </a:pPr>
              <a:r>
                <a:rPr b="0" i="0" lang="fr" sz="2000" u="none" cap="none" strike="noStrike">
                  <a:solidFill>
                    <a:schemeClr val="lt1"/>
                  </a:solidFill>
                  <a:latin typeface="Arial Narrow"/>
                  <a:ea typeface="Arial Narrow"/>
                  <a:cs typeface="Arial Narrow"/>
                  <a:sym typeface="Arial Narrow"/>
                </a:rPr>
                <a:t>Transport </a:t>
              </a:r>
              <a:endParaRPr b="0" i="0" sz="1200" u="none" cap="none" strike="noStrike">
                <a:solidFill>
                  <a:srgbClr val="000000"/>
                </a:solidFill>
                <a:latin typeface="Arial"/>
                <a:ea typeface="Arial"/>
                <a:cs typeface="Arial"/>
                <a:sym typeface="Arial"/>
              </a:endParaRPr>
            </a:p>
          </p:txBody>
        </p:sp>
        <p:sp>
          <p:nvSpPr>
            <p:cNvPr id="353" name="Google Shape;353;p38"/>
            <p:cNvSpPr/>
            <p:nvPr/>
          </p:nvSpPr>
          <p:spPr>
            <a:xfrm>
              <a:off x="6991993" y="613481"/>
              <a:ext cx="2396687" cy="958675"/>
            </a:xfrm>
            <a:prstGeom prst="chevron">
              <a:avLst>
                <a:gd fmla="val 50000" name="adj"/>
              </a:avLst>
            </a:prstGeom>
            <a:solidFill>
              <a:schemeClr val="lt1"/>
            </a:solidFill>
            <a:ln cap="flat" cmpd="sng" w="12700">
              <a:solidFill>
                <a:srgbClr val="008EC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4" name="Google Shape;354;p38"/>
            <p:cNvSpPr txBox="1"/>
            <p:nvPr/>
          </p:nvSpPr>
          <p:spPr>
            <a:xfrm>
              <a:off x="7471331" y="613481"/>
              <a:ext cx="1438012" cy="958675"/>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Clr>
                  <a:schemeClr val="lt1"/>
                </a:buClr>
                <a:buSzPts val="2400"/>
                <a:buFont typeface="Arial Narrow"/>
                <a:buNone/>
              </a:pPr>
              <a:r>
                <a:rPr b="0" i="0" lang="fr" sz="2000" u="none" cap="none" strike="noStrike">
                  <a:solidFill>
                    <a:schemeClr val="lt1"/>
                  </a:solidFill>
                  <a:latin typeface="Arial Narrow"/>
                  <a:ea typeface="Arial Narrow"/>
                  <a:cs typeface="Arial Narrow"/>
                  <a:sym typeface="Arial Narrow"/>
                </a:rPr>
                <a:t>Traitement (hors site)</a:t>
              </a:r>
              <a:endParaRPr b="0" i="0" sz="1200" u="none" cap="none" strike="noStrike">
                <a:solidFill>
                  <a:srgbClr val="000000"/>
                </a:solidFill>
                <a:latin typeface="Arial"/>
                <a:ea typeface="Arial"/>
                <a:cs typeface="Arial"/>
                <a:sym typeface="Arial"/>
              </a:endParaRPr>
            </a:p>
          </p:txBody>
        </p:sp>
        <p:sp>
          <p:nvSpPr>
            <p:cNvPr id="355" name="Google Shape;355;p38"/>
            <p:cNvSpPr/>
            <p:nvPr/>
          </p:nvSpPr>
          <p:spPr>
            <a:xfrm>
              <a:off x="9149012" y="613481"/>
              <a:ext cx="2396687" cy="958675"/>
            </a:xfrm>
            <a:prstGeom prst="chevron">
              <a:avLst>
                <a:gd fmla="val 50000" name="adj"/>
              </a:avLst>
            </a:prstGeom>
            <a:solidFill>
              <a:schemeClr val="lt1"/>
            </a:solidFill>
            <a:ln cap="flat" cmpd="sng" w="12700">
              <a:solidFill>
                <a:srgbClr val="008EC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6" name="Google Shape;356;p38"/>
            <p:cNvSpPr txBox="1"/>
            <p:nvPr/>
          </p:nvSpPr>
          <p:spPr>
            <a:xfrm>
              <a:off x="9628350" y="613481"/>
              <a:ext cx="1438012" cy="958675"/>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Clr>
                  <a:schemeClr val="lt1"/>
                </a:buClr>
                <a:buSzPts val="2400"/>
                <a:buFont typeface="Arial Narrow"/>
                <a:buNone/>
              </a:pPr>
              <a:r>
                <a:rPr b="0" i="0" lang="fr" sz="2000" u="none" cap="none" strike="noStrike">
                  <a:solidFill>
                    <a:schemeClr val="lt1"/>
                  </a:solidFill>
                  <a:latin typeface="Arial Narrow"/>
                  <a:ea typeface="Arial Narrow"/>
                  <a:cs typeface="Arial Narrow"/>
                  <a:sym typeface="Arial Narrow"/>
                </a:rPr>
                <a:t>Utilisation finale/élimination</a:t>
              </a:r>
              <a:endParaRPr b="0" i="0" sz="1200" u="none" cap="none" strike="noStrike">
                <a:solidFill>
                  <a:srgbClr val="000000"/>
                </a:solidFill>
                <a:latin typeface="Arial"/>
                <a:ea typeface="Arial"/>
                <a:cs typeface="Arial"/>
                <a:sym typeface="Arial"/>
              </a:endParaRPr>
            </a:p>
          </p:txBody>
        </p:sp>
      </p:grpSp>
      <p:sp>
        <p:nvSpPr>
          <p:cNvPr id="357" name="Google Shape;357;p3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9"/>
          <p:cNvSpPr txBox="1"/>
          <p:nvPr>
            <p:ph type="title"/>
          </p:nvPr>
        </p:nvSpPr>
        <p:spPr>
          <a:xfrm>
            <a:off x="838199" y="148050"/>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4400"/>
              <a:t>La transmission d’agents pathogènes liés aux excréments</a:t>
            </a:r>
            <a:endParaRPr/>
          </a:p>
        </p:txBody>
      </p:sp>
      <p:sp>
        <p:nvSpPr>
          <p:cNvPr id="366" name="Google Shape;366;p39"/>
          <p:cNvSpPr txBox="1"/>
          <p:nvPr/>
        </p:nvSpPr>
        <p:spPr>
          <a:xfrm>
            <a:off x="838200" y="5891097"/>
            <a:ext cx="10707029" cy="46166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 sz="2400" u="none" cap="none" strike="noStrike">
                <a:solidFill>
                  <a:schemeClr val="lt1"/>
                </a:solidFill>
                <a:latin typeface="Arial Narrow"/>
                <a:ea typeface="Arial Narrow"/>
                <a:cs typeface="Arial Narrow"/>
                <a:sym typeface="Arial Narrow"/>
              </a:rPr>
              <a:t>L’assainissement est le principal obstacle à ce processus de transmission </a:t>
            </a:r>
            <a:endParaRPr b="0" i="0" sz="1400" u="none" cap="none" strike="noStrike">
              <a:solidFill>
                <a:srgbClr val="000000"/>
              </a:solidFill>
              <a:latin typeface="Arial"/>
              <a:ea typeface="Arial"/>
              <a:cs typeface="Arial"/>
              <a:sym typeface="Arial"/>
            </a:endParaRPr>
          </a:p>
        </p:txBody>
      </p:sp>
      <p:sp>
        <p:nvSpPr>
          <p:cNvPr id="367" name="Google Shape;367;p3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grpSp>
        <p:nvGrpSpPr>
          <p:cNvPr id="368" name="Google Shape;368;p39"/>
          <p:cNvGrpSpPr/>
          <p:nvPr/>
        </p:nvGrpSpPr>
        <p:grpSpPr>
          <a:xfrm>
            <a:off x="1408055" y="1539433"/>
            <a:ext cx="9375890" cy="4353264"/>
            <a:chOff x="1451944" y="965303"/>
            <a:chExt cx="9375890" cy="4927394"/>
          </a:xfrm>
        </p:grpSpPr>
        <p:pic>
          <p:nvPicPr>
            <p:cNvPr id="369" name="Google Shape;369;p39"/>
            <p:cNvPicPr preferRelativeResize="0"/>
            <p:nvPr/>
          </p:nvPicPr>
          <p:blipFill rotWithShape="1">
            <a:blip r:embed="rId3">
              <a:alphaModFix/>
            </a:blip>
            <a:srcRect b="0" l="0" r="0" t="0"/>
            <a:stretch/>
          </p:blipFill>
          <p:spPr>
            <a:xfrm>
              <a:off x="1451944" y="965303"/>
              <a:ext cx="9288111" cy="4927394"/>
            </a:xfrm>
            <a:prstGeom prst="rect">
              <a:avLst/>
            </a:prstGeom>
            <a:noFill/>
            <a:ln>
              <a:noFill/>
            </a:ln>
          </p:spPr>
        </p:pic>
        <p:sp>
          <p:nvSpPr>
            <p:cNvPr id="370" name="Google Shape;370;p39"/>
            <p:cNvSpPr/>
            <p:nvPr/>
          </p:nvSpPr>
          <p:spPr>
            <a:xfrm>
              <a:off x="9534293" y="2018371"/>
              <a:ext cx="1293541" cy="46166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descr="WHO AMR" id="378" name="Google Shape;378;p40"/>
          <p:cNvPicPr preferRelativeResize="0"/>
          <p:nvPr/>
        </p:nvPicPr>
        <p:blipFill rotWithShape="1">
          <a:blip r:embed="rId3">
            <a:alphaModFix/>
          </a:blip>
          <a:srcRect b="0" l="0" r="0" t="0"/>
          <a:stretch/>
        </p:blipFill>
        <p:spPr>
          <a:xfrm>
            <a:off x="6936965" y="1322762"/>
            <a:ext cx="4838723" cy="4838723"/>
          </a:xfrm>
          <a:prstGeom prst="rect">
            <a:avLst/>
          </a:prstGeom>
          <a:noFill/>
          <a:ln cap="flat" cmpd="sng" w="9525">
            <a:solidFill>
              <a:schemeClr val="lt1"/>
            </a:solidFill>
            <a:prstDash val="solid"/>
            <a:round/>
            <a:headEnd len="sm" w="sm" type="none"/>
            <a:tailEnd len="sm" w="sm" type="none"/>
          </a:ln>
          <a:effectLst>
            <a:outerShdw blurRad="292100" rotWithShape="0" algn="tl" dir="2700000" dist="139700">
              <a:srgbClr val="333333">
                <a:alpha val="64313"/>
              </a:srgbClr>
            </a:outerShdw>
          </a:effectLst>
        </p:spPr>
      </p:pic>
      <p:sp>
        <p:nvSpPr>
          <p:cNvPr id="379" name="Google Shape;379;p40"/>
          <p:cNvSpPr/>
          <p:nvPr/>
        </p:nvSpPr>
        <p:spPr>
          <a:xfrm>
            <a:off x="96190" y="1322762"/>
            <a:ext cx="6456555" cy="2308324"/>
          </a:xfrm>
          <a:custGeom>
            <a:rect b="b" l="l" r="r" t="t"/>
            <a:pathLst>
              <a:path extrusionOk="0" h="2308324" w="6456555">
                <a:moveTo>
                  <a:pt x="0" y="0"/>
                </a:moveTo>
                <a:cubicBezTo>
                  <a:pt x="288342" y="-18841"/>
                  <a:pt x="512839" y="28826"/>
                  <a:pt x="645656" y="0"/>
                </a:cubicBezTo>
                <a:cubicBezTo>
                  <a:pt x="778473" y="-28826"/>
                  <a:pt x="984511" y="-20620"/>
                  <a:pt x="1097614" y="0"/>
                </a:cubicBezTo>
                <a:cubicBezTo>
                  <a:pt x="1210717" y="20620"/>
                  <a:pt x="1649233" y="-31213"/>
                  <a:pt x="1807835" y="0"/>
                </a:cubicBezTo>
                <a:cubicBezTo>
                  <a:pt x="1966437" y="31213"/>
                  <a:pt x="2226453" y="22746"/>
                  <a:pt x="2453491" y="0"/>
                </a:cubicBezTo>
                <a:cubicBezTo>
                  <a:pt x="2680529" y="-22746"/>
                  <a:pt x="2982840" y="2259"/>
                  <a:pt x="3163712" y="0"/>
                </a:cubicBezTo>
                <a:cubicBezTo>
                  <a:pt x="3344584" y="-2259"/>
                  <a:pt x="3685947" y="-3795"/>
                  <a:pt x="3938499" y="0"/>
                </a:cubicBezTo>
                <a:cubicBezTo>
                  <a:pt x="4191051" y="3795"/>
                  <a:pt x="4232573" y="1569"/>
                  <a:pt x="4390457" y="0"/>
                </a:cubicBezTo>
                <a:cubicBezTo>
                  <a:pt x="4548341" y="-1569"/>
                  <a:pt x="4907877" y="-20447"/>
                  <a:pt x="5165244" y="0"/>
                </a:cubicBezTo>
                <a:cubicBezTo>
                  <a:pt x="5422611" y="20447"/>
                  <a:pt x="5457382" y="-24454"/>
                  <a:pt x="5681768" y="0"/>
                </a:cubicBezTo>
                <a:cubicBezTo>
                  <a:pt x="5906154" y="24454"/>
                  <a:pt x="6177136" y="6145"/>
                  <a:pt x="6456555" y="0"/>
                </a:cubicBezTo>
                <a:cubicBezTo>
                  <a:pt x="6453603" y="188176"/>
                  <a:pt x="6467455" y="300417"/>
                  <a:pt x="6456555" y="507831"/>
                </a:cubicBezTo>
                <a:cubicBezTo>
                  <a:pt x="6445655" y="715245"/>
                  <a:pt x="6444953" y="909381"/>
                  <a:pt x="6456555" y="1131079"/>
                </a:cubicBezTo>
                <a:cubicBezTo>
                  <a:pt x="6468157" y="1352777"/>
                  <a:pt x="6475318" y="1459971"/>
                  <a:pt x="6456555" y="1638910"/>
                </a:cubicBezTo>
                <a:cubicBezTo>
                  <a:pt x="6437792" y="1817849"/>
                  <a:pt x="6483735" y="2002433"/>
                  <a:pt x="6456555" y="2308324"/>
                </a:cubicBezTo>
                <a:cubicBezTo>
                  <a:pt x="6266999" y="2295854"/>
                  <a:pt x="6099397" y="2288487"/>
                  <a:pt x="5875465" y="2308324"/>
                </a:cubicBezTo>
                <a:cubicBezTo>
                  <a:pt x="5651533" y="2328162"/>
                  <a:pt x="5567129" y="2294594"/>
                  <a:pt x="5423506" y="2308324"/>
                </a:cubicBezTo>
                <a:cubicBezTo>
                  <a:pt x="5279883" y="2322054"/>
                  <a:pt x="5064596" y="2314649"/>
                  <a:pt x="4906982" y="2308324"/>
                </a:cubicBezTo>
                <a:cubicBezTo>
                  <a:pt x="4749368" y="2301999"/>
                  <a:pt x="4555772" y="2334280"/>
                  <a:pt x="4261326" y="2308324"/>
                </a:cubicBezTo>
                <a:cubicBezTo>
                  <a:pt x="3966880" y="2282368"/>
                  <a:pt x="3891011" y="2325903"/>
                  <a:pt x="3744802" y="2308324"/>
                </a:cubicBezTo>
                <a:cubicBezTo>
                  <a:pt x="3598593" y="2290745"/>
                  <a:pt x="3388851" y="2305034"/>
                  <a:pt x="3163712" y="2308324"/>
                </a:cubicBezTo>
                <a:cubicBezTo>
                  <a:pt x="2938573" y="2311615"/>
                  <a:pt x="2732968" y="2281609"/>
                  <a:pt x="2582622" y="2308324"/>
                </a:cubicBezTo>
                <a:cubicBezTo>
                  <a:pt x="2432276" y="2335040"/>
                  <a:pt x="2151378" y="2299946"/>
                  <a:pt x="2001532" y="2308324"/>
                </a:cubicBezTo>
                <a:cubicBezTo>
                  <a:pt x="1851686" y="2316703"/>
                  <a:pt x="1498255" y="2306288"/>
                  <a:pt x="1226745" y="2308324"/>
                </a:cubicBezTo>
                <a:cubicBezTo>
                  <a:pt x="955235" y="2310360"/>
                  <a:pt x="872777" y="2324244"/>
                  <a:pt x="581090" y="2308324"/>
                </a:cubicBezTo>
                <a:cubicBezTo>
                  <a:pt x="289403" y="2292404"/>
                  <a:pt x="185411" y="2326078"/>
                  <a:pt x="0" y="2308324"/>
                </a:cubicBezTo>
                <a:cubicBezTo>
                  <a:pt x="-11356" y="2075088"/>
                  <a:pt x="19901" y="1999960"/>
                  <a:pt x="0" y="1708160"/>
                </a:cubicBezTo>
                <a:cubicBezTo>
                  <a:pt x="-19901" y="1416360"/>
                  <a:pt x="-10751" y="1352037"/>
                  <a:pt x="0" y="1177245"/>
                </a:cubicBezTo>
                <a:cubicBezTo>
                  <a:pt x="10751" y="1002454"/>
                  <a:pt x="19492" y="776957"/>
                  <a:pt x="0" y="577081"/>
                </a:cubicBezTo>
                <a:cubicBezTo>
                  <a:pt x="-19492" y="377205"/>
                  <a:pt x="4474" y="246164"/>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Qu’est-ce que la résistance aux antimicrobiens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rgbClr val="09164D"/>
                </a:solidFill>
                <a:latin typeface="Arial"/>
                <a:ea typeface="Arial"/>
                <a:cs typeface="Arial"/>
                <a:sym typeface="Arial"/>
              </a:rPr>
              <a:t>On parle de résistance aux antimicrobiens lorsque </a:t>
            </a:r>
            <a:r>
              <a:rPr b="1" i="0" lang="fr" sz="1800" u="none" cap="none" strike="noStrike">
                <a:solidFill>
                  <a:srgbClr val="D4B01A"/>
                </a:solidFill>
                <a:latin typeface="Arial"/>
                <a:ea typeface="Arial"/>
                <a:cs typeface="Arial"/>
                <a:sym typeface="Arial"/>
              </a:rPr>
              <a:t>la mutation d’une bactérie, d’un virus, d’un champignon ou d’un parasite</a:t>
            </a:r>
            <a:r>
              <a:rPr b="0" i="0" lang="fr" sz="1800" u="none" cap="none" strike="noStrike">
                <a:solidFill>
                  <a:srgbClr val="09164D"/>
                </a:solidFill>
                <a:latin typeface="Arial"/>
                <a:ea typeface="Arial"/>
                <a:cs typeface="Arial"/>
                <a:sym typeface="Arial"/>
              </a:rPr>
              <a:t> entraîne sa résistance à l’action des médicaments et complique le traitement des infections, favorisant la propagation des maladies et des pathologies graves et augmentant le risque de décès.</a:t>
            </a:r>
            <a:endParaRPr b="0" i="0" sz="1100" u="none" cap="none" strike="noStrike">
              <a:solidFill>
                <a:srgbClr val="000000"/>
              </a:solidFill>
              <a:latin typeface="Arial"/>
              <a:ea typeface="Arial"/>
              <a:cs typeface="Arial"/>
              <a:sym typeface="Arial"/>
            </a:endParaRPr>
          </a:p>
        </p:txBody>
      </p:sp>
      <p:sp>
        <p:nvSpPr>
          <p:cNvPr id="380" name="Google Shape;380;p40"/>
          <p:cNvSpPr/>
          <p:nvPr/>
        </p:nvSpPr>
        <p:spPr>
          <a:xfrm>
            <a:off x="416312" y="3853160"/>
            <a:ext cx="5816312" cy="2869731"/>
          </a:xfrm>
          <a:custGeom>
            <a:rect b="b" l="l" r="r" t="t"/>
            <a:pathLst>
              <a:path extrusionOk="0" h="2308324" w="5816312">
                <a:moveTo>
                  <a:pt x="0" y="0"/>
                </a:moveTo>
                <a:cubicBezTo>
                  <a:pt x="149911" y="-10731"/>
                  <a:pt x="470078" y="-12538"/>
                  <a:pt x="646257" y="0"/>
                </a:cubicBezTo>
                <a:cubicBezTo>
                  <a:pt x="822436" y="12538"/>
                  <a:pt x="923209" y="-11647"/>
                  <a:pt x="1118024" y="0"/>
                </a:cubicBezTo>
                <a:cubicBezTo>
                  <a:pt x="1312839" y="11647"/>
                  <a:pt x="1633165" y="-14034"/>
                  <a:pt x="1822444" y="0"/>
                </a:cubicBezTo>
                <a:cubicBezTo>
                  <a:pt x="2011723" y="14034"/>
                  <a:pt x="2323913" y="-10198"/>
                  <a:pt x="2468701" y="0"/>
                </a:cubicBezTo>
                <a:cubicBezTo>
                  <a:pt x="2613489" y="10198"/>
                  <a:pt x="2820950" y="-11052"/>
                  <a:pt x="3173121" y="0"/>
                </a:cubicBezTo>
                <a:cubicBezTo>
                  <a:pt x="3525292" y="11052"/>
                  <a:pt x="3694754" y="-17774"/>
                  <a:pt x="3935704" y="0"/>
                </a:cubicBezTo>
                <a:cubicBezTo>
                  <a:pt x="4176654" y="17774"/>
                  <a:pt x="4295765" y="-4995"/>
                  <a:pt x="4407472" y="0"/>
                </a:cubicBezTo>
                <a:cubicBezTo>
                  <a:pt x="4519179" y="4995"/>
                  <a:pt x="4828144" y="-11127"/>
                  <a:pt x="5170055" y="0"/>
                </a:cubicBezTo>
                <a:cubicBezTo>
                  <a:pt x="5511966" y="11127"/>
                  <a:pt x="5672962" y="-4770"/>
                  <a:pt x="5816312" y="0"/>
                </a:cubicBezTo>
                <a:cubicBezTo>
                  <a:pt x="5802049" y="288028"/>
                  <a:pt x="5814191" y="323728"/>
                  <a:pt x="5816312" y="577081"/>
                </a:cubicBezTo>
                <a:cubicBezTo>
                  <a:pt x="5818433" y="830434"/>
                  <a:pt x="5827212" y="877498"/>
                  <a:pt x="5816312" y="1084912"/>
                </a:cubicBezTo>
                <a:cubicBezTo>
                  <a:pt x="5805412" y="1292326"/>
                  <a:pt x="5804710" y="1486462"/>
                  <a:pt x="5816312" y="1708160"/>
                </a:cubicBezTo>
                <a:cubicBezTo>
                  <a:pt x="5827914" y="1929858"/>
                  <a:pt x="5812463" y="2139100"/>
                  <a:pt x="5816312" y="2308324"/>
                </a:cubicBezTo>
                <a:cubicBezTo>
                  <a:pt x="5586378" y="2296204"/>
                  <a:pt x="5361726" y="2318612"/>
                  <a:pt x="5228218" y="2308324"/>
                </a:cubicBezTo>
                <a:cubicBezTo>
                  <a:pt x="5094710" y="2298036"/>
                  <a:pt x="4755358" y="2321196"/>
                  <a:pt x="4465635" y="2308324"/>
                </a:cubicBezTo>
                <a:cubicBezTo>
                  <a:pt x="4175912" y="2295452"/>
                  <a:pt x="4134546" y="2323239"/>
                  <a:pt x="3993868" y="2308324"/>
                </a:cubicBezTo>
                <a:cubicBezTo>
                  <a:pt x="3853190" y="2293409"/>
                  <a:pt x="3708984" y="2305524"/>
                  <a:pt x="3463937" y="2308324"/>
                </a:cubicBezTo>
                <a:cubicBezTo>
                  <a:pt x="3218890" y="2311124"/>
                  <a:pt x="3108474" y="2284165"/>
                  <a:pt x="2817680" y="2308324"/>
                </a:cubicBezTo>
                <a:cubicBezTo>
                  <a:pt x="2526886" y="2332483"/>
                  <a:pt x="2490101" y="2314928"/>
                  <a:pt x="2287749" y="2308324"/>
                </a:cubicBezTo>
                <a:cubicBezTo>
                  <a:pt x="2085397" y="2301720"/>
                  <a:pt x="1890064" y="2329615"/>
                  <a:pt x="1699656" y="2308324"/>
                </a:cubicBezTo>
                <a:cubicBezTo>
                  <a:pt x="1509248" y="2287033"/>
                  <a:pt x="1326532" y="2303265"/>
                  <a:pt x="1111562" y="2308324"/>
                </a:cubicBezTo>
                <a:cubicBezTo>
                  <a:pt x="896592" y="2313383"/>
                  <a:pt x="436396" y="2315893"/>
                  <a:pt x="0" y="2308324"/>
                </a:cubicBezTo>
                <a:cubicBezTo>
                  <a:pt x="15088" y="2015858"/>
                  <a:pt x="14335" y="1917591"/>
                  <a:pt x="0" y="1685077"/>
                </a:cubicBezTo>
                <a:cubicBezTo>
                  <a:pt x="-14335" y="1452563"/>
                  <a:pt x="-1915" y="1413128"/>
                  <a:pt x="0" y="1154162"/>
                </a:cubicBezTo>
                <a:cubicBezTo>
                  <a:pt x="1915" y="895196"/>
                  <a:pt x="-1463" y="727766"/>
                  <a:pt x="0" y="600164"/>
                </a:cubicBezTo>
                <a:cubicBezTo>
                  <a:pt x="1463" y="472562"/>
                  <a:pt x="19901" y="291800"/>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Pourquoi ce phénomène se produit-il dans les établissements de santé ?</a:t>
            </a:r>
            <a:endParaRPr b="0" i="0" sz="11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rgbClr val="D4B01A"/>
              </a:buClr>
              <a:buSzPts val="2400"/>
              <a:buFont typeface="Arial"/>
              <a:buChar char="•"/>
            </a:pPr>
            <a:r>
              <a:rPr b="1" i="0" lang="fr" sz="1800" u="none" cap="none" strike="noStrike">
                <a:solidFill>
                  <a:srgbClr val="D4B01A"/>
                </a:solidFill>
                <a:latin typeface="Arial"/>
                <a:ea typeface="Arial"/>
                <a:cs typeface="Arial"/>
                <a:sym typeface="Arial"/>
              </a:rPr>
              <a:t>Absence de services WASH</a:t>
            </a:r>
            <a:r>
              <a:rPr b="0" i="0" lang="fr" sz="1800" u="none" cap="none" strike="noStrike">
                <a:solidFill>
                  <a:srgbClr val="09164D"/>
                </a:solidFill>
                <a:latin typeface="Arial"/>
                <a:ea typeface="Arial"/>
                <a:cs typeface="Arial"/>
                <a:sym typeface="Arial"/>
              </a:rPr>
              <a:t>, en particulier pour l’assainissement ; </a:t>
            </a:r>
            <a:endParaRPr b="0" i="0" sz="11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rgbClr val="09164D"/>
              </a:buClr>
              <a:buSzPts val="2400"/>
              <a:buFont typeface="Arial"/>
              <a:buChar char="•"/>
            </a:pPr>
            <a:r>
              <a:rPr b="0" i="0" lang="fr" sz="1800" u="none" cap="none" strike="noStrike">
                <a:solidFill>
                  <a:srgbClr val="09164D"/>
                </a:solidFill>
                <a:latin typeface="Arial"/>
                <a:ea typeface="Arial"/>
                <a:cs typeface="Arial"/>
                <a:sym typeface="Arial"/>
              </a:rPr>
              <a:t>Procédures insuffisantes en matière de prévention et de lutte contre les infections ;</a:t>
            </a:r>
            <a:endParaRPr b="0" i="0" sz="11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rgbClr val="09164D"/>
              </a:buClr>
              <a:buSzPts val="2400"/>
              <a:buFont typeface="Arial"/>
              <a:buChar char="•"/>
            </a:pPr>
            <a:r>
              <a:rPr b="0" i="0" lang="fr" sz="1800" u="none" cap="none" strike="noStrike">
                <a:solidFill>
                  <a:srgbClr val="09164D"/>
                </a:solidFill>
                <a:latin typeface="Arial"/>
                <a:ea typeface="Arial"/>
                <a:cs typeface="Arial"/>
                <a:sym typeface="Arial"/>
              </a:rPr>
              <a:t>Absence de sensibilisation et manque de connaissances ;</a:t>
            </a:r>
            <a:endParaRPr b="0" i="0" sz="11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rgbClr val="09164D"/>
              </a:buClr>
              <a:buSzPts val="2400"/>
              <a:buFont typeface="Arial"/>
              <a:buChar char="•"/>
            </a:pPr>
            <a:r>
              <a:rPr b="0" i="0" lang="fr" sz="1800" u="none" cap="none" strike="noStrike">
                <a:solidFill>
                  <a:srgbClr val="09164D"/>
                </a:solidFill>
                <a:latin typeface="Arial"/>
                <a:ea typeface="Arial"/>
                <a:cs typeface="Arial"/>
                <a:sym typeface="Arial"/>
              </a:rPr>
              <a:t>Utilisation excessive ou inadéquate des antimicrobiens.</a:t>
            </a:r>
            <a:endParaRPr b="0" i="0" sz="1100" u="none" cap="none" strike="noStrike">
              <a:solidFill>
                <a:srgbClr val="000000"/>
              </a:solidFill>
              <a:latin typeface="Arial"/>
              <a:ea typeface="Arial"/>
              <a:cs typeface="Arial"/>
              <a:sym typeface="Arial"/>
            </a:endParaRPr>
          </a:p>
        </p:txBody>
      </p:sp>
      <p:sp>
        <p:nvSpPr>
          <p:cNvPr id="381" name="Google Shape;381;p40"/>
          <p:cNvSpPr txBox="1"/>
          <p:nvPr/>
        </p:nvSpPr>
        <p:spPr>
          <a:xfrm>
            <a:off x="256478" y="154953"/>
            <a:ext cx="11519209"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fr" sz="3600" u="none" cap="none" strike="noStrike">
                <a:solidFill>
                  <a:schemeClr val="dk2"/>
                </a:solidFill>
                <a:latin typeface="Arial Narrow"/>
                <a:ea typeface="Arial Narrow"/>
                <a:cs typeface="Arial Narrow"/>
                <a:sym typeface="Arial Narrow"/>
              </a:rPr>
              <a:t>La résistance aux antimicrobiens dans les établissements de santé </a:t>
            </a:r>
            <a:endParaRPr b="0" i="0" sz="1100" u="none" cap="none" strike="noStrike">
              <a:solidFill>
                <a:srgbClr val="000000"/>
              </a:solidFill>
              <a:latin typeface="Arial"/>
              <a:ea typeface="Arial"/>
              <a:cs typeface="Arial"/>
              <a:sym typeface="Arial"/>
            </a:endParaRPr>
          </a:p>
        </p:txBody>
      </p:sp>
      <p:sp>
        <p:nvSpPr>
          <p:cNvPr id="382" name="Google Shape;382;p4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1"/>
          <p:cNvSpPr txBox="1"/>
          <p:nvPr>
            <p:ph type="title"/>
          </p:nvPr>
        </p:nvSpPr>
        <p:spPr>
          <a:xfrm>
            <a:off x="667043" y="269149"/>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3356"/>
              <a:buFont typeface="Arial Narrow"/>
              <a:buNone/>
            </a:pPr>
            <a:r>
              <a:rPr lang="fr" sz="2400"/>
              <a:t>Résoudre le problème de la résistance aux antimicrobiens dans les établissements de santé </a:t>
            </a:r>
            <a:endParaRPr sz="3200"/>
          </a:p>
        </p:txBody>
      </p:sp>
      <p:sp>
        <p:nvSpPr>
          <p:cNvPr id="391" name="Google Shape;391;p4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fr" sz="700">
                <a:solidFill>
                  <a:srgbClr val="000000"/>
                </a:solidFill>
              </a:rPr>
              <a:t>‹#›</a:t>
            </a:fld>
            <a:endParaRPr sz="700">
              <a:solidFill>
                <a:srgbClr val="000000"/>
              </a:solidFill>
            </a:endParaRPr>
          </a:p>
        </p:txBody>
      </p:sp>
      <p:sp>
        <p:nvSpPr>
          <p:cNvPr id="392" name="Google Shape;392;p41"/>
          <p:cNvSpPr txBox="1"/>
          <p:nvPr>
            <p:ph idx="1" type="body"/>
          </p:nvPr>
        </p:nvSpPr>
        <p:spPr>
          <a:xfrm>
            <a:off x="254000" y="990600"/>
            <a:ext cx="5676802" cy="5367166"/>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rgbClr val="09164D"/>
              </a:buClr>
              <a:buSzPts val="1900"/>
              <a:buFont typeface="Arial"/>
              <a:buChar char="•"/>
            </a:pPr>
            <a:r>
              <a:rPr lang="fr" sz="1400">
                <a:solidFill>
                  <a:srgbClr val="09164D"/>
                </a:solidFill>
              </a:rPr>
              <a:t>Dans la lutte contre la résistance aux antimicrobiens, il convient en priorité de </a:t>
            </a:r>
            <a:r>
              <a:rPr b="1" lang="fr" sz="1400">
                <a:solidFill>
                  <a:srgbClr val="D4B01A"/>
                </a:solidFill>
              </a:rPr>
              <a:t>collecter</a:t>
            </a:r>
            <a:r>
              <a:rPr lang="fr" sz="1400">
                <a:solidFill>
                  <a:srgbClr val="09164D"/>
                </a:solidFill>
              </a:rPr>
              <a:t> et de </a:t>
            </a:r>
            <a:r>
              <a:rPr b="1" lang="fr" sz="1400">
                <a:solidFill>
                  <a:srgbClr val="09164D"/>
                </a:solidFill>
              </a:rPr>
              <a:t>stocker </a:t>
            </a:r>
            <a:r>
              <a:rPr lang="fr" sz="1400">
                <a:solidFill>
                  <a:srgbClr val="09164D"/>
                </a:solidFill>
              </a:rPr>
              <a:t>en toute sécurité les eaux usées et les boues fécales</a:t>
            </a:r>
            <a:r>
              <a:rPr b="1" lang="fr" sz="1400">
                <a:solidFill>
                  <a:srgbClr val="09164D"/>
                </a:solidFill>
              </a:rPr>
              <a:t>, </a:t>
            </a:r>
            <a:r>
              <a:rPr lang="fr" sz="1400">
                <a:solidFill>
                  <a:srgbClr val="09164D"/>
                </a:solidFill>
              </a:rPr>
              <a:t>et de les soumettre au minimum</a:t>
            </a:r>
            <a:r>
              <a:rPr b="1" lang="fr" sz="1400">
                <a:solidFill>
                  <a:srgbClr val="D4B01A"/>
                </a:solidFill>
              </a:rPr>
              <a:t> à un traitement secondaire</a:t>
            </a:r>
            <a:r>
              <a:rPr lang="fr" sz="1400">
                <a:solidFill>
                  <a:srgbClr val="09164D"/>
                </a:solidFill>
              </a:rPr>
              <a:t> (sur place ou hors site).</a:t>
            </a:r>
            <a:endParaRPr sz="1400"/>
          </a:p>
          <a:p>
            <a:pPr indent="-342900" lvl="0" marL="342900" rtl="0" algn="l">
              <a:lnSpc>
                <a:spcPct val="120000"/>
              </a:lnSpc>
              <a:spcBef>
                <a:spcPts val="1000"/>
              </a:spcBef>
              <a:spcAft>
                <a:spcPts val="0"/>
              </a:spcAft>
              <a:buClr>
                <a:srgbClr val="09164D"/>
              </a:buClr>
              <a:buSzPts val="1900"/>
              <a:buFont typeface="Arial"/>
              <a:buChar char="•"/>
            </a:pPr>
            <a:r>
              <a:rPr lang="fr" sz="1400">
                <a:solidFill>
                  <a:srgbClr val="09164D"/>
                </a:solidFill>
              </a:rPr>
              <a:t>Un traitement secondaire est un processus suffisant, mais la mise en œuvre d’un </a:t>
            </a:r>
            <a:r>
              <a:rPr b="1" lang="fr" sz="1400">
                <a:solidFill>
                  <a:srgbClr val="D4B01A"/>
                </a:solidFill>
              </a:rPr>
              <a:t>niveau de traitement supérieur</a:t>
            </a:r>
            <a:r>
              <a:rPr b="1" lang="fr" sz="1400">
                <a:solidFill>
                  <a:srgbClr val="09164D"/>
                </a:solidFill>
              </a:rPr>
              <a:t> </a:t>
            </a:r>
            <a:r>
              <a:rPr lang="fr" sz="1400">
                <a:solidFill>
                  <a:srgbClr val="09164D"/>
                </a:solidFill>
              </a:rPr>
              <a:t>peut apporter une protection supplémentaire. </a:t>
            </a:r>
            <a:endParaRPr sz="1400"/>
          </a:p>
          <a:p>
            <a:pPr indent="-342900" lvl="0" marL="342900" rtl="0" algn="l">
              <a:lnSpc>
                <a:spcPct val="120000"/>
              </a:lnSpc>
              <a:spcBef>
                <a:spcPts val="1000"/>
              </a:spcBef>
              <a:spcAft>
                <a:spcPts val="0"/>
              </a:spcAft>
              <a:buClr>
                <a:srgbClr val="D4B01A"/>
              </a:buClr>
              <a:buSzPts val="1900"/>
              <a:buFont typeface="Arial"/>
              <a:buChar char="•"/>
            </a:pPr>
            <a:r>
              <a:rPr lang="fr" sz="1400">
                <a:solidFill>
                  <a:srgbClr val="09164D"/>
                </a:solidFill>
              </a:rPr>
              <a:t>Un </a:t>
            </a:r>
            <a:r>
              <a:rPr b="1" lang="fr" sz="1400">
                <a:solidFill>
                  <a:srgbClr val="D4B01A"/>
                </a:solidFill>
              </a:rPr>
              <a:t>système de traitement efficace</a:t>
            </a:r>
            <a:r>
              <a:rPr lang="fr" sz="1400">
                <a:solidFill>
                  <a:srgbClr val="09164D"/>
                </a:solidFill>
              </a:rPr>
              <a:t> permet d’éliminer les bactéries résistantes aux antimicrobiens dans les mêmes proportions que les autres bactéries.</a:t>
            </a:r>
            <a:endParaRPr sz="1400"/>
          </a:p>
          <a:p>
            <a:pPr indent="-342900" lvl="0" marL="342900" rtl="0" algn="l">
              <a:lnSpc>
                <a:spcPct val="120000"/>
              </a:lnSpc>
              <a:spcBef>
                <a:spcPts val="1000"/>
              </a:spcBef>
              <a:spcAft>
                <a:spcPts val="0"/>
              </a:spcAft>
              <a:buClr>
                <a:srgbClr val="D4B01A"/>
              </a:buClr>
              <a:buSzPts val="1900"/>
              <a:buFont typeface="Arial"/>
              <a:buChar char="•"/>
            </a:pPr>
            <a:r>
              <a:rPr lang="fr" sz="1400">
                <a:solidFill>
                  <a:srgbClr val="09164D"/>
                </a:solidFill>
              </a:rPr>
              <a:t>Le </a:t>
            </a:r>
            <a:r>
              <a:rPr b="1" lang="fr" sz="1400">
                <a:solidFill>
                  <a:srgbClr val="D4B01A"/>
                </a:solidFill>
              </a:rPr>
              <a:t>traitement de l’eau de boisson</a:t>
            </a:r>
            <a:r>
              <a:rPr lang="fr" sz="1400">
                <a:solidFill>
                  <a:srgbClr val="09164D"/>
                </a:solidFill>
              </a:rPr>
              <a:t> (p. ex., par filtrage ou chloration) permet de réduire les cas de diarrhée transmise par l’eau et la consommation d’antibiotiques.</a:t>
            </a:r>
            <a:endParaRPr sz="1400"/>
          </a:p>
          <a:p>
            <a:pPr indent="-342900" lvl="0" marL="342900" rtl="0" algn="l">
              <a:lnSpc>
                <a:spcPct val="120000"/>
              </a:lnSpc>
              <a:spcBef>
                <a:spcPts val="1000"/>
              </a:spcBef>
              <a:spcAft>
                <a:spcPts val="0"/>
              </a:spcAft>
              <a:buClr>
                <a:srgbClr val="09164D"/>
              </a:buClr>
              <a:buSzPts val="1900"/>
              <a:buFont typeface="Arial"/>
              <a:buChar char="•"/>
            </a:pPr>
            <a:r>
              <a:rPr lang="fr" sz="1400">
                <a:solidFill>
                  <a:srgbClr val="09164D"/>
                </a:solidFill>
              </a:rPr>
              <a:t>Les </a:t>
            </a:r>
            <a:r>
              <a:rPr b="1" lang="fr" sz="1400">
                <a:solidFill>
                  <a:srgbClr val="D4B01A"/>
                </a:solidFill>
              </a:rPr>
              <a:t>mesures de prévention et de lutte contre les infections</a:t>
            </a:r>
            <a:r>
              <a:rPr lang="fr" sz="1400">
                <a:solidFill>
                  <a:srgbClr val="09164D"/>
                </a:solidFill>
              </a:rPr>
              <a:t>, </a:t>
            </a:r>
            <a:r>
              <a:rPr b="1" lang="fr" sz="1400">
                <a:solidFill>
                  <a:srgbClr val="D4B01A"/>
                </a:solidFill>
              </a:rPr>
              <a:t>notamment l’hygiène des mains</a:t>
            </a:r>
            <a:r>
              <a:rPr lang="fr" sz="1400">
                <a:solidFill>
                  <a:srgbClr val="09164D"/>
                </a:solidFill>
              </a:rPr>
              <a:t>, permettent de limiter la résistance aux antimicrobiens.</a:t>
            </a:r>
            <a:endParaRPr sz="1400"/>
          </a:p>
          <a:p>
            <a:pPr indent="-222250" lvl="0" marL="342900" rtl="0" algn="l">
              <a:lnSpc>
                <a:spcPct val="120000"/>
              </a:lnSpc>
              <a:spcBef>
                <a:spcPts val="1000"/>
              </a:spcBef>
              <a:spcAft>
                <a:spcPts val="0"/>
              </a:spcAft>
              <a:buClr>
                <a:schemeClr val="dk1"/>
              </a:buClr>
              <a:buSzPts val="1900"/>
              <a:buFont typeface="Arial"/>
              <a:buNone/>
            </a:pPr>
            <a:r>
              <a:t/>
            </a:r>
            <a:endParaRPr sz="1400">
              <a:solidFill>
                <a:srgbClr val="09164D"/>
              </a:solidFill>
            </a:endParaRPr>
          </a:p>
        </p:txBody>
      </p:sp>
      <p:sp>
        <p:nvSpPr>
          <p:cNvPr id="393" name="Google Shape;393;p41"/>
          <p:cNvSpPr txBox="1"/>
          <p:nvPr>
            <p:ph idx="2" type="body"/>
          </p:nvPr>
        </p:nvSpPr>
        <p:spPr>
          <a:xfrm>
            <a:off x="6696626" y="1125100"/>
            <a:ext cx="5384799" cy="497363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400"/>
              <a:buFont typeface="Calibri"/>
              <a:buAutoNum type="arabicPeriod"/>
            </a:pPr>
            <a:r>
              <a:rPr lang="fr" sz="1600"/>
              <a:t>Traitement </a:t>
            </a:r>
            <a:r>
              <a:rPr b="1" lang="fr" sz="1600"/>
              <a:t>primaire</a:t>
            </a:r>
            <a:r>
              <a:rPr lang="fr" sz="1600"/>
              <a:t> = traitement physique (p. ex., le filtrage ou le dépôt par décantation des solides)</a:t>
            </a:r>
            <a:endParaRPr sz="1400"/>
          </a:p>
          <a:p>
            <a:pPr indent="-457200" lvl="0" marL="457200" rtl="0" algn="l">
              <a:lnSpc>
                <a:spcPct val="90000"/>
              </a:lnSpc>
              <a:spcBef>
                <a:spcPts val="2088"/>
              </a:spcBef>
              <a:spcAft>
                <a:spcPts val="0"/>
              </a:spcAft>
              <a:buClr>
                <a:schemeClr val="dk1"/>
              </a:buClr>
              <a:buSzPts val="2400"/>
              <a:buFont typeface="Calibri"/>
              <a:buAutoNum type="arabicPeriod"/>
            </a:pPr>
            <a:r>
              <a:rPr lang="fr" sz="1600"/>
              <a:t>Traitement </a:t>
            </a:r>
            <a:r>
              <a:rPr b="1" lang="fr" sz="1600"/>
              <a:t>secondaire</a:t>
            </a:r>
            <a:r>
              <a:rPr lang="fr" sz="1600"/>
              <a:t> = processus biologiques destinés à éliminer les agents pathogènes (p. ex., par contact des bactéries avec l’air)</a:t>
            </a:r>
            <a:endParaRPr sz="1400"/>
          </a:p>
          <a:p>
            <a:pPr indent="-457200" lvl="0" marL="457200" rtl="0" algn="l">
              <a:lnSpc>
                <a:spcPct val="90000"/>
              </a:lnSpc>
              <a:spcBef>
                <a:spcPts val="2088"/>
              </a:spcBef>
              <a:spcAft>
                <a:spcPts val="0"/>
              </a:spcAft>
              <a:buClr>
                <a:schemeClr val="dk1"/>
              </a:buClr>
              <a:buSzPts val="2400"/>
              <a:buFont typeface="Calibri"/>
              <a:buAutoNum type="arabicPeriod"/>
            </a:pPr>
            <a:r>
              <a:rPr lang="fr" sz="1600"/>
              <a:t>Traitement </a:t>
            </a:r>
            <a:r>
              <a:rPr b="1" lang="fr" sz="1600"/>
              <a:t>tertiaire</a:t>
            </a:r>
            <a:r>
              <a:rPr lang="fr" sz="1600"/>
              <a:t> = traitement biologique et/ou physique-chimique complémentaire </a:t>
            </a:r>
            <a:endParaRPr sz="1400"/>
          </a:p>
          <a:p>
            <a:pPr indent="0" lvl="0" marL="0" rtl="0" algn="l">
              <a:lnSpc>
                <a:spcPct val="90000"/>
              </a:lnSpc>
              <a:spcBef>
                <a:spcPts val="2088"/>
              </a:spcBef>
              <a:spcAft>
                <a:spcPts val="0"/>
              </a:spcAft>
              <a:buClr>
                <a:schemeClr val="dk1"/>
              </a:buClr>
              <a:buSzPts val="2400"/>
              <a:buNone/>
            </a:pPr>
            <a:r>
              <a:rPr i="1" lang="fr" sz="1600"/>
              <a:t>* Des fosses septiques bien gérées et correctement conçues, dotées d’un filtre à sable ou d’un champ d’épandage, peuvent faire office de traitement secondaire.</a:t>
            </a:r>
            <a:endParaRPr sz="1400"/>
          </a:p>
          <a:p>
            <a:pPr indent="0" lvl="0" marL="0" rtl="0" algn="l">
              <a:lnSpc>
                <a:spcPct val="90000"/>
              </a:lnSpc>
              <a:spcBef>
                <a:spcPts val="2088"/>
              </a:spcBef>
              <a:spcAft>
                <a:spcPts val="0"/>
              </a:spcAft>
              <a:buClr>
                <a:schemeClr val="dk1"/>
              </a:buClr>
              <a:buSzPts val="2400"/>
              <a:buNone/>
            </a:pPr>
            <a:r>
              <a:t/>
            </a:r>
            <a:endParaRPr i="1" sz="1600"/>
          </a:p>
          <a:p>
            <a:pPr indent="0" lvl="0" marL="0" rtl="0" algn="l">
              <a:lnSpc>
                <a:spcPct val="90000"/>
              </a:lnSpc>
              <a:spcBef>
                <a:spcPts val="2088"/>
              </a:spcBef>
              <a:spcAft>
                <a:spcPts val="0"/>
              </a:spcAft>
              <a:buClr>
                <a:schemeClr val="dk1"/>
              </a:buClr>
              <a:buSzPts val="2400"/>
              <a:buNone/>
            </a:pPr>
            <a:r>
              <a:t/>
            </a:r>
            <a:endParaRPr sz="1600"/>
          </a:p>
          <a:p>
            <a:pPr indent="0" lvl="0" marL="0" rtl="0" algn="l">
              <a:lnSpc>
                <a:spcPct val="90000"/>
              </a:lnSpc>
              <a:spcBef>
                <a:spcPts val="1000"/>
              </a:spcBef>
              <a:spcAft>
                <a:spcPts val="0"/>
              </a:spcAft>
              <a:buClr>
                <a:schemeClr val="dk1"/>
              </a:buClr>
              <a:buSzPts val="2400"/>
              <a:buNone/>
            </a:pPr>
            <a:r>
              <a:t/>
            </a:r>
            <a:endParaRPr sz="1600"/>
          </a:p>
        </p:txBody>
      </p:sp>
      <p:sp>
        <p:nvSpPr>
          <p:cNvPr id="394" name="Google Shape;394;p41"/>
          <p:cNvSpPr/>
          <p:nvPr/>
        </p:nvSpPr>
        <p:spPr>
          <a:xfrm>
            <a:off x="6807200" y="6172200"/>
            <a:ext cx="5384799" cy="685800"/>
          </a:xfrm>
          <a:custGeom>
            <a:rect b="b" l="l" r="r" t="t"/>
            <a:pathLst>
              <a:path extrusionOk="0" fill="none" h="685800" w="5384799">
                <a:moveTo>
                  <a:pt x="0" y="0"/>
                </a:moveTo>
                <a:cubicBezTo>
                  <a:pt x="171847" y="-8329"/>
                  <a:pt x="413500" y="-3873"/>
                  <a:pt x="619252" y="0"/>
                </a:cubicBezTo>
                <a:cubicBezTo>
                  <a:pt x="825004" y="3873"/>
                  <a:pt x="1078075" y="-6733"/>
                  <a:pt x="1238504" y="0"/>
                </a:cubicBezTo>
                <a:cubicBezTo>
                  <a:pt x="1398933" y="6733"/>
                  <a:pt x="1639122" y="-32851"/>
                  <a:pt x="1911604" y="0"/>
                </a:cubicBezTo>
                <a:cubicBezTo>
                  <a:pt x="2184086" y="32851"/>
                  <a:pt x="2227353" y="-14484"/>
                  <a:pt x="2423160" y="0"/>
                </a:cubicBezTo>
                <a:cubicBezTo>
                  <a:pt x="2618967" y="14484"/>
                  <a:pt x="2903863" y="24012"/>
                  <a:pt x="3096259" y="0"/>
                </a:cubicBezTo>
                <a:cubicBezTo>
                  <a:pt x="3288655" y="-24012"/>
                  <a:pt x="3571677" y="-28270"/>
                  <a:pt x="3769359" y="0"/>
                </a:cubicBezTo>
                <a:cubicBezTo>
                  <a:pt x="3967041" y="28270"/>
                  <a:pt x="4205203" y="-21029"/>
                  <a:pt x="4334763" y="0"/>
                </a:cubicBezTo>
                <a:cubicBezTo>
                  <a:pt x="4464323" y="21029"/>
                  <a:pt x="4936719" y="10094"/>
                  <a:pt x="5384799" y="0"/>
                </a:cubicBezTo>
                <a:cubicBezTo>
                  <a:pt x="5375441" y="186166"/>
                  <a:pt x="5373472" y="396004"/>
                  <a:pt x="5384799" y="685800"/>
                </a:cubicBezTo>
                <a:cubicBezTo>
                  <a:pt x="5172343" y="711134"/>
                  <a:pt x="4918379" y="694589"/>
                  <a:pt x="4765547" y="685800"/>
                </a:cubicBezTo>
                <a:cubicBezTo>
                  <a:pt x="4612715" y="677011"/>
                  <a:pt x="4448713" y="671458"/>
                  <a:pt x="4253991" y="685800"/>
                </a:cubicBezTo>
                <a:cubicBezTo>
                  <a:pt x="4059269" y="700142"/>
                  <a:pt x="3938979" y="663457"/>
                  <a:pt x="3742435" y="685800"/>
                </a:cubicBezTo>
                <a:cubicBezTo>
                  <a:pt x="3545891" y="708143"/>
                  <a:pt x="3390150" y="677675"/>
                  <a:pt x="3230879" y="685800"/>
                </a:cubicBezTo>
                <a:cubicBezTo>
                  <a:pt x="3071608" y="693925"/>
                  <a:pt x="2814544" y="708544"/>
                  <a:pt x="2503932" y="685800"/>
                </a:cubicBezTo>
                <a:cubicBezTo>
                  <a:pt x="2193320" y="663056"/>
                  <a:pt x="2146850" y="668665"/>
                  <a:pt x="1992376" y="685800"/>
                </a:cubicBezTo>
                <a:cubicBezTo>
                  <a:pt x="1837902" y="702935"/>
                  <a:pt x="1585239" y="695535"/>
                  <a:pt x="1211580" y="685800"/>
                </a:cubicBezTo>
                <a:cubicBezTo>
                  <a:pt x="837921" y="676065"/>
                  <a:pt x="279414" y="739709"/>
                  <a:pt x="0" y="685800"/>
                </a:cubicBezTo>
                <a:cubicBezTo>
                  <a:pt x="28198" y="548317"/>
                  <a:pt x="-20379" y="148777"/>
                  <a:pt x="0" y="0"/>
                </a:cubicBezTo>
                <a:close/>
              </a:path>
              <a:path extrusionOk="0" h="685800" w="5384799">
                <a:moveTo>
                  <a:pt x="0" y="0"/>
                </a:moveTo>
                <a:cubicBezTo>
                  <a:pt x="232304" y="23923"/>
                  <a:pt x="314717" y="-22711"/>
                  <a:pt x="511556" y="0"/>
                </a:cubicBezTo>
                <a:cubicBezTo>
                  <a:pt x="708395" y="22711"/>
                  <a:pt x="866594" y="5878"/>
                  <a:pt x="1184656" y="0"/>
                </a:cubicBezTo>
                <a:cubicBezTo>
                  <a:pt x="1502718" y="-5878"/>
                  <a:pt x="1646730" y="654"/>
                  <a:pt x="1965452" y="0"/>
                </a:cubicBezTo>
                <a:cubicBezTo>
                  <a:pt x="2284174" y="-654"/>
                  <a:pt x="2329587" y="23749"/>
                  <a:pt x="2638552" y="0"/>
                </a:cubicBezTo>
                <a:cubicBezTo>
                  <a:pt x="2947517" y="-23749"/>
                  <a:pt x="3003140" y="-27644"/>
                  <a:pt x="3257803" y="0"/>
                </a:cubicBezTo>
                <a:cubicBezTo>
                  <a:pt x="3512466" y="27644"/>
                  <a:pt x="3748190" y="5301"/>
                  <a:pt x="3930903" y="0"/>
                </a:cubicBezTo>
                <a:cubicBezTo>
                  <a:pt x="4113616" y="-5301"/>
                  <a:pt x="4350603" y="-10976"/>
                  <a:pt x="4496307" y="0"/>
                </a:cubicBezTo>
                <a:cubicBezTo>
                  <a:pt x="4642011" y="10976"/>
                  <a:pt x="5159220" y="16874"/>
                  <a:pt x="5384799" y="0"/>
                </a:cubicBezTo>
                <a:cubicBezTo>
                  <a:pt x="5401054" y="188865"/>
                  <a:pt x="5382830" y="478472"/>
                  <a:pt x="5384799" y="685800"/>
                </a:cubicBezTo>
                <a:cubicBezTo>
                  <a:pt x="5218909" y="663157"/>
                  <a:pt x="5011657" y="650528"/>
                  <a:pt x="4657851" y="685800"/>
                </a:cubicBezTo>
                <a:cubicBezTo>
                  <a:pt x="4304045" y="721072"/>
                  <a:pt x="4057161" y="680791"/>
                  <a:pt x="3877055" y="685800"/>
                </a:cubicBezTo>
                <a:cubicBezTo>
                  <a:pt x="3696949" y="690809"/>
                  <a:pt x="3387534" y="659590"/>
                  <a:pt x="3203955" y="685800"/>
                </a:cubicBezTo>
                <a:cubicBezTo>
                  <a:pt x="3020376" y="712010"/>
                  <a:pt x="2804854" y="667854"/>
                  <a:pt x="2584704" y="685800"/>
                </a:cubicBezTo>
                <a:cubicBezTo>
                  <a:pt x="2364554" y="703746"/>
                  <a:pt x="2080225" y="694501"/>
                  <a:pt x="1911604" y="685800"/>
                </a:cubicBezTo>
                <a:cubicBezTo>
                  <a:pt x="1742983" y="677099"/>
                  <a:pt x="1485016" y="668231"/>
                  <a:pt x="1130808" y="685800"/>
                </a:cubicBezTo>
                <a:cubicBezTo>
                  <a:pt x="776600" y="703369"/>
                  <a:pt x="353755" y="694149"/>
                  <a:pt x="0" y="685800"/>
                </a:cubicBezTo>
                <a:cubicBezTo>
                  <a:pt x="15103" y="534158"/>
                  <a:pt x="-10503" y="204800"/>
                  <a:pt x="0" y="0"/>
                </a:cubicBezTo>
                <a:close/>
              </a:path>
            </a:pathLst>
          </a:custGeom>
          <a:solidFill>
            <a:schemeClr val="dk1"/>
          </a:solidFill>
          <a:ln>
            <a:noFill/>
          </a:ln>
        </p:spPr>
        <p:txBody>
          <a:bodyPr anchorCtr="0" anchor="t" bIns="0" lIns="16325" spcFirstLastPara="1" rIns="16325" wrap="square" tIns="0">
            <a:noAutofit/>
          </a:bodyPr>
          <a:lstStyle/>
          <a:p>
            <a:pPr indent="0" lvl="0" marL="0" marR="0" rtl="0" algn="ctr">
              <a:lnSpc>
                <a:spcPct val="110000"/>
              </a:lnSpc>
              <a:spcBef>
                <a:spcPts val="0"/>
              </a:spcBef>
              <a:spcAft>
                <a:spcPts val="0"/>
              </a:spcAft>
              <a:buClr>
                <a:srgbClr val="000000"/>
              </a:buClr>
              <a:buSzPts val="1451"/>
              <a:buFont typeface="Arial"/>
              <a:buNone/>
            </a:pPr>
            <a:r>
              <a:rPr b="0" i="0" lang="fr" sz="1400" u="none" cap="none" strike="noStrike">
                <a:solidFill>
                  <a:schemeClr val="lt1"/>
                </a:solidFill>
                <a:latin typeface="Arial"/>
                <a:ea typeface="Arial"/>
                <a:cs typeface="Arial"/>
                <a:sym typeface="Arial"/>
              </a:rPr>
              <a:t>Pour en savoir plus sur la résistance aux antimicrobiens et son rapport à l’hygiène, veuillez consulter le module consacré à l’hygiène des mains. </a:t>
            </a:r>
            <a:endParaRPr b="0" i="0" sz="1400" u="none" cap="none" strike="noStrike">
              <a:solidFill>
                <a:schemeClr val="lt1"/>
              </a:solidFill>
              <a:highlight>
                <a:srgbClr val="FFFF00"/>
              </a:highlight>
              <a:latin typeface="Arial"/>
              <a:ea typeface="Arial"/>
              <a:cs typeface="Arial"/>
              <a:sym typeface="Arial"/>
            </a:endParaRPr>
          </a:p>
        </p:txBody>
      </p:sp>
      <p:cxnSp>
        <p:nvCxnSpPr>
          <p:cNvPr id="395" name="Google Shape;395;p41"/>
          <p:cNvCxnSpPr/>
          <p:nvPr/>
        </p:nvCxnSpPr>
        <p:spPr>
          <a:xfrm>
            <a:off x="5453149" y="6098738"/>
            <a:ext cx="1957345" cy="525292"/>
          </a:xfrm>
          <a:prstGeom prst="straightConnector1">
            <a:avLst/>
          </a:prstGeom>
          <a:noFill/>
          <a:ln cap="flat" cmpd="sng" w="76200">
            <a:solidFill>
              <a:srgbClr val="D4B01A"/>
            </a:solidFill>
            <a:prstDash val="solid"/>
            <a:miter lim="800000"/>
            <a:headEnd len="sm" w="sm" type="none"/>
            <a:tailEnd len="med" w="med" type="triangle"/>
          </a:ln>
        </p:spPr>
      </p:cxnSp>
      <p:cxnSp>
        <p:nvCxnSpPr>
          <p:cNvPr id="396" name="Google Shape;396;p41"/>
          <p:cNvCxnSpPr/>
          <p:nvPr/>
        </p:nvCxnSpPr>
        <p:spPr>
          <a:xfrm flipH="1" rot="10800000">
            <a:off x="5814427" y="2643447"/>
            <a:ext cx="882199" cy="232757"/>
          </a:xfrm>
          <a:prstGeom prst="straightConnector1">
            <a:avLst/>
          </a:prstGeom>
          <a:noFill/>
          <a:ln cap="flat" cmpd="sng" w="76200">
            <a:solidFill>
              <a:srgbClr val="D4B01A"/>
            </a:solidFill>
            <a:prstDash val="solid"/>
            <a:miter lim="800000"/>
            <a:headEnd len="sm" w="sm" type="none"/>
            <a:tailEnd len="med" w="med" type="triangle"/>
          </a:ln>
        </p:spPr>
      </p:cxnSp>
      <p:cxnSp>
        <p:nvCxnSpPr>
          <p:cNvPr id="397" name="Google Shape;397;p41"/>
          <p:cNvCxnSpPr/>
          <p:nvPr/>
        </p:nvCxnSpPr>
        <p:spPr>
          <a:xfrm>
            <a:off x="5203765" y="3873731"/>
            <a:ext cx="1442157" cy="355487"/>
          </a:xfrm>
          <a:prstGeom prst="straightConnector1">
            <a:avLst/>
          </a:prstGeom>
          <a:noFill/>
          <a:ln cap="flat" cmpd="sng" w="76200">
            <a:solidFill>
              <a:srgbClr val="D4B01A"/>
            </a:solidFill>
            <a:prstDash val="solid"/>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2"/>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Deuxième partie : </a:t>
            </a:r>
            <a:r>
              <a:rPr lang="fr" sz="8000">
                <a:solidFill>
                  <a:srgbClr val="FFFFFF"/>
                </a:solidFill>
              </a:rPr>
              <a:t>Technologies d’assainissement </a:t>
            </a:r>
            <a:endParaRPr/>
          </a:p>
        </p:txBody>
      </p:sp>
      <p:sp>
        <p:nvSpPr>
          <p:cNvPr id="404" name="Google Shape;404;p42"/>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405" name="Google Shape;405;p42"/>
          <p:cNvSpPr txBox="1"/>
          <p:nvPr/>
        </p:nvSpPr>
        <p:spPr>
          <a:xfrm>
            <a:off x="600263" y="4042945"/>
            <a:ext cx="5929313" cy="2108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Char char="•"/>
            </a:pPr>
            <a:r>
              <a:rPr b="0" i="0" lang="fr" sz="2400" u="none" cap="none" strike="noStrike">
                <a:solidFill>
                  <a:schemeClr val="lt1"/>
                </a:solidFill>
                <a:latin typeface="Arial"/>
                <a:ea typeface="Arial"/>
                <a:cs typeface="Arial"/>
                <a:sym typeface="Arial"/>
              </a:rPr>
              <a:t>Solutions de traitement sur place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Char char="•"/>
            </a:pPr>
            <a:r>
              <a:rPr b="0" i="0" lang="fr" sz="2400" u="none" cap="none" strike="noStrike">
                <a:solidFill>
                  <a:schemeClr val="lt1"/>
                </a:solidFill>
                <a:latin typeface="Arial"/>
                <a:ea typeface="Arial"/>
                <a:cs typeface="Arial"/>
                <a:sym typeface="Arial"/>
              </a:rPr>
              <a:t>Solutions de traitement hors site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Char char="•"/>
            </a:pPr>
            <a:r>
              <a:rPr b="0" i="0" lang="fr" sz="2400" u="none" cap="none" strike="noStrike">
                <a:solidFill>
                  <a:schemeClr val="lt1"/>
                </a:solidFill>
                <a:latin typeface="Arial"/>
                <a:ea typeface="Arial"/>
                <a:cs typeface="Arial"/>
                <a:sym typeface="Arial"/>
              </a:rPr>
              <a:t>Vidange et transport </a:t>
            </a:r>
            <a:endParaRPr b="0" i="0" sz="1400" u="none" cap="none" strike="noStrike">
              <a:solidFill>
                <a:srgbClr val="000000"/>
              </a:solidFill>
              <a:latin typeface="Arial"/>
              <a:ea typeface="Arial"/>
              <a:cs typeface="Arial"/>
              <a:sym typeface="Arial"/>
            </a:endParaRPr>
          </a:p>
        </p:txBody>
      </p:sp>
      <p:pic>
        <p:nvPicPr>
          <p:cNvPr descr="A picture containing tree, stone, furniture&#10;&#10;Description automatically generated" id="406" name="Google Shape;406;p42"/>
          <p:cNvPicPr preferRelativeResize="0"/>
          <p:nvPr/>
        </p:nvPicPr>
        <p:blipFill rotWithShape="1">
          <a:blip r:embed="rId3">
            <a:alphaModFix/>
          </a:blip>
          <a:srcRect b="0" l="0" r="0" t="0"/>
          <a:stretch/>
        </p:blipFill>
        <p:spPr>
          <a:xfrm>
            <a:off x="5452946" y="3935392"/>
            <a:ext cx="6503020" cy="23233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3"/>
          <p:cNvSpPr txBox="1"/>
          <p:nvPr>
            <p:ph idx="1" type="body"/>
          </p:nvPr>
        </p:nvSpPr>
        <p:spPr>
          <a:xfrm>
            <a:off x="396307" y="2045010"/>
            <a:ext cx="5076825" cy="5577285"/>
          </a:xfrm>
          <a:prstGeom prst="rect">
            <a:avLst/>
          </a:prstGeom>
          <a:noFill/>
          <a:ln>
            <a:noFill/>
          </a:ln>
        </p:spPr>
        <p:txBody>
          <a:bodyPr anchorCtr="0" anchor="t" bIns="45700" lIns="91425" spcFirstLastPara="1" rIns="91425" wrap="square" tIns="45700">
            <a:noAutofit/>
          </a:bodyPr>
          <a:lstStyle/>
          <a:p>
            <a:pPr indent="0" lvl="0" marL="89656" rtl="0" algn="l">
              <a:lnSpc>
                <a:spcPct val="90000"/>
              </a:lnSpc>
              <a:spcBef>
                <a:spcPts val="0"/>
              </a:spcBef>
              <a:spcAft>
                <a:spcPts val="0"/>
              </a:spcAft>
              <a:buClr>
                <a:srgbClr val="09164D"/>
              </a:buClr>
              <a:buSzPts val="2177"/>
              <a:buNone/>
            </a:pPr>
            <a:r>
              <a:rPr lang="fr" sz="1800">
                <a:solidFill>
                  <a:srgbClr val="09164D"/>
                </a:solidFill>
              </a:rPr>
              <a:t>Il existe 11 </a:t>
            </a:r>
            <a:r>
              <a:rPr b="1" lang="fr" sz="1800">
                <a:solidFill>
                  <a:srgbClr val="09164D"/>
                </a:solidFill>
              </a:rPr>
              <a:t>fiches d’information relatives aux systèmes d’assainissement</a:t>
            </a:r>
            <a:r>
              <a:rPr lang="fr" sz="1800">
                <a:solidFill>
                  <a:srgbClr val="09164D"/>
                </a:solidFill>
              </a:rPr>
              <a:t> et permettant de couvrir les aspects suivants :</a:t>
            </a:r>
            <a:endParaRPr sz="1600"/>
          </a:p>
          <a:p>
            <a:pPr indent="-342900" lvl="0" marL="432556" rtl="0" algn="l">
              <a:lnSpc>
                <a:spcPct val="90000"/>
              </a:lnSpc>
              <a:spcBef>
                <a:spcPts val="0"/>
              </a:spcBef>
              <a:spcAft>
                <a:spcPts val="0"/>
              </a:spcAft>
              <a:buClr>
                <a:srgbClr val="09164D"/>
              </a:buClr>
              <a:buSzPts val="2177"/>
              <a:buFont typeface="Arial"/>
              <a:buChar char="•"/>
            </a:pPr>
            <a:r>
              <a:rPr lang="fr" sz="1800">
                <a:solidFill>
                  <a:srgbClr val="09164D"/>
                </a:solidFill>
              </a:rPr>
              <a:t>Applicabilité</a:t>
            </a:r>
            <a:endParaRPr sz="1600"/>
          </a:p>
          <a:p>
            <a:pPr indent="-342900" lvl="0" marL="432556" rtl="0" algn="l">
              <a:lnSpc>
                <a:spcPct val="90000"/>
              </a:lnSpc>
              <a:spcBef>
                <a:spcPts val="0"/>
              </a:spcBef>
              <a:spcAft>
                <a:spcPts val="0"/>
              </a:spcAft>
              <a:buClr>
                <a:srgbClr val="09164D"/>
              </a:buClr>
              <a:buSzPts val="2177"/>
              <a:buFont typeface="Arial"/>
              <a:buChar char="•"/>
            </a:pPr>
            <a:r>
              <a:rPr lang="fr" sz="1800">
                <a:solidFill>
                  <a:srgbClr val="09164D"/>
                </a:solidFill>
              </a:rPr>
              <a:t>Éléments relatifs à la conception des systèmes</a:t>
            </a:r>
            <a:endParaRPr sz="1600"/>
          </a:p>
          <a:p>
            <a:pPr indent="-342900" lvl="0" marL="432556" rtl="0" algn="l">
              <a:lnSpc>
                <a:spcPct val="90000"/>
              </a:lnSpc>
              <a:spcBef>
                <a:spcPts val="0"/>
              </a:spcBef>
              <a:spcAft>
                <a:spcPts val="0"/>
              </a:spcAft>
              <a:buClr>
                <a:srgbClr val="09164D"/>
              </a:buClr>
              <a:buSzPts val="2177"/>
              <a:buFont typeface="Arial"/>
              <a:buChar char="•"/>
            </a:pPr>
            <a:r>
              <a:rPr lang="fr" sz="1800">
                <a:solidFill>
                  <a:srgbClr val="09164D"/>
                </a:solidFill>
              </a:rPr>
              <a:t>Exploitation et entretien</a:t>
            </a:r>
            <a:endParaRPr sz="1600"/>
          </a:p>
          <a:p>
            <a:pPr indent="-342900" lvl="0" marL="432556" rtl="0" algn="l">
              <a:lnSpc>
                <a:spcPct val="90000"/>
              </a:lnSpc>
              <a:spcBef>
                <a:spcPts val="0"/>
              </a:spcBef>
              <a:spcAft>
                <a:spcPts val="0"/>
              </a:spcAft>
              <a:buClr>
                <a:srgbClr val="09164D"/>
              </a:buClr>
              <a:buSzPts val="2177"/>
              <a:buFont typeface="Arial"/>
              <a:buChar char="•"/>
            </a:pPr>
            <a:r>
              <a:rPr lang="fr" sz="1800">
                <a:solidFill>
                  <a:srgbClr val="09164D"/>
                </a:solidFill>
              </a:rPr>
              <a:t>Mesures de protection de la santé publique</a:t>
            </a:r>
            <a:endParaRPr sz="1600"/>
          </a:p>
          <a:p>
            <a:pPr indent="-259147" lvl="0" marL="348803" rtl="0" algn="l">
              <a:lnSpc>
                <a:spcPct val="90000"/>
              </a:lnSpc>
              <a:spcBef>
                <a:spcPts val="0"/>
              </a:spcBef>
              <a:spcAft>
                <a:spcPts val="0"/>
              </a:spcAft>
              <a:buClr>
                <a:schemeClr val="dk1"/>
              </a:buClr>
              <a:buSzPts val="2000"/>
              <a:buNone/>
            </a:pPr>
            <a:r>
              <a:t/>
            </a:r>
            <a:endParaRPr sz="1600">
              <a:solidFill>
                <a:srgbClr val="09164D"/>
              </a:solidFill>
            </a:endParaRPr>
          </a:p>
          <a:p>
            <a:pPr indent="0" lvl="0" marL="89656" rtl="0" algn="l">
              <a:lnSpc>
                <a:spcPct val="90000"/>
              </a:lnSpc>
              <a:spcBef>
                <a:spcPts val="1000"/>
              </a:spcBef>
              <a:spcAft>
                <a:spcPts val="0"/>
              </a:spcAft>
              <a:buClr>
                <a:srgbClr val="09164D"/>
              </a:buClr>
              <a:buSzPts val="2177"/>
              <a:buNone/>
            </a:pPr>
            <a:r>
              <a:rPr lang="fr" sz="1800">
                <a:solidFill>
                  <a:srgbClr val="09164D"/>
                </a:solidFill>
              </a:rPr>
              <a:t>Ces fiches s’accompagnent de</a:t>
            </a:r>
            <a:r>
              <a:rPr b="1" lang="fr" sz="1800">
                <a:solidFill>
                  <a:srgbClr val="09164D"/>
                </a:solidFill>
              </a:rPr>
              <a:t> formulaires d’inspection sanitaire</a:t>
            </a:r>
            <a:r>
              <a:rPr lang="fr" sz="1800">
                <a:solidFill>
                  <a:srgbClr val="09164D"/>
                </a:solidFill>
              </a:rPr>
              <a:t> et de fiches-conseils relatives à la gestion des systèmes détaillant :</a:t>
            </a:r>
            <a:endParaRPr sz="1600"/>
          </a:p>
          <a:p>
            <a:pPr indent="-342900" lvl="0" marL="432556" rtl="0" algn="l">
              <a:lnSpc>
                <a:spcPct val="90000"/>
              </a:lnSpc>
              <a:spcBef>
                <a:spcPts val="544"/>
              </a:spcBef>
              <a:spcAft>
                <a:spcPts val="0"/>
              </a:spcAft>
              <a:buClr>
                <a:srgbClr val="09164D"/>
              </a:buClr>
              <a:buSzPts val="2177"/>
              <a:buFont typeface="Arial"/>
              <a:buChar char="•"/>
            </a:pPr>
            <a:r>
              <a:rPr lang="fr" sz="1800">
                <a:solidFill>
                  <a:srgbClr val="09164D"/>
                </a:solidFill>
              </a:rPr>
              <a:t>Les sept types de systèmes d’assainissement les plus courants</a:t>
            </a:r>
            <a:endParaRPr sz="1600"/>
          </a:p>
          <a:p>
            <a:pPr indent="-342900" lvl="0" marL="432556" rtl="0" algn="l">
              <a:lnSpc>
                <a:spcPct val="90000"/>
              </a:lnSpc>
              <a:spcBef>
                <a:spcPts val="544"/>
              </a:spcBef>
              <a:spcAft>
                <a:spcPts val="0"/>
              </a:spcAft>
              <a:buClr>
                <a:srgbClr val="09164D"/>
              </a:buClr>
              <a:buSzPts val="2000"/>
              <a:buFont typeface="Arial"/>
              <a:buChar char="•"/>
            </a:pPr>
            <a:r>
              <a:rPr lang="fr" sz="1600">
                <a:solidFill>
                  <a:srgbClr val="09164D"/>
                </a:solidFill>
              </a:rPr>
              <a:t>Les principaux risques et les mesures correctives correspondantes</a:t>
            </a:r>
            <a:endParaRPr sz="1800">
              <a:solidFill>
                <a:srgbClr val="09164D"/>
              </a:solidFill>
            </a:endParaRPr>
          </a:p>
          <a:p>
            <a:pPr indent="0" lvl="0" marL="89656" rtl="0" algn="l">
              <a:lnSpc>
                <a:spcPct val="90000"/>
              </a:lnSpc>
              <a:spcBef>
                <a:spcPts val="1000"/>
              </a:spcBef>
              <a:spcAft>
                <a:spcPts val="0"/>
              </a:spcAft>
              <a:buClr>
                <a:schemeClr val="dk1"/>
              </a:buClr>
              <a:buSzPts val="1632"/>
              <a:buNone/>
            </a:pPr>
            <a:r>
              <a:t/>
            </a:r>
            <a:endParaRPr sz="1400">
              <a:solidFill>
                <a:srgbClr val="09164D"/>
              </a:solidFill>
            </a:endParaRPr>
          </a:p>
        </p:txBody>
      </p:sp>
      <p:sp>
        <p:nvSpPr>
          <p:cNvPr id="415" name="Google Shape;415;p4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solidFill>
                  <a:srgbClr val="000000"/>
                </a:solidFill>
              </a:rPr>
              <a:t>‹#›</a:t>
            </a:fld>
            <a:endParaRPr sz="800">
              <a:solidFill>
                <a:srgbClr val="000000"/>
              </a:solidFill>
            </a:endParaRPr>
          </a:p>
        </p:txBody>
      </p:sp>
      <p:sp>
        <p:nvSpPr>
          <p:cNvPr id="416" name="Google Shape;416;p43"/>
          <p:cNvSpPr txBox="1"/>
          <p:nvPr/>
        </p:nvSpPr>
        <p:spPr>
          <a:xfrm>
            <a:off x="297314" y="740856"/>
            <a:ext cx="7422267" cy="719962"/>
          </a:xfrm>
          <a:prstGeom prst="rect">
            <a:avLst/>
          </a:prstGeom>
          <a:noFill/>
          <a:ln>
            <a:noFill/>
          </a:ln>
        </p:spPr>
        <p:txBody>
          <a:bodyPr anchorCtr="0" anchor="b" bIns="0" lIns="16325" spcFirstLastPara="1" rIns="326500" wrap="square" tIns="0">
            <a:noAutofit/>
          </a:bodyPr>
          <a:lstStyle/>
          <a:p>
            <a:pPr indent="0" lvl="0" marL="0" marR="0" rtl="0" algn="ctr">
              <a:lnSpc>
                <a:spcPct val="90000"/>
              </a:lnSpc>
              <a:spcBef>
                <a:spcPts val="0"/>
              </a:spcBef>
              <a:spcAft>
                <a:spcPts val="0"/>
              </a:spcAft>
              <a:buClr>
                <a:srgbClr val="0092CC"/>
              </a:buClr>
              <a:buSzPts val="4400"/>
              <a:buFont typeface="Arial Narrow"/>
              <a:buNone/>
            </a:pPr>
            <a:r>
              <a:rPr b="1" i="0" lang="fr" sz="3600" u="none" cap="none" strike="noStrike">
                <a:solidFill>
                  <a:srgbClr val="0092CC"/>
                </a:solidFill>
                <a:latin typeface="Arial Narrow"/>
                <a:ea typeface="Arial Narrow"/>
                <a:cs typeface="Arial Narrow"/>
                <a:sym typeface="Arial Narrow"/>
              </a:rPr>
              <a:t>Systèmes d’assainissement – Fiches d’information et formulaires d’inspection</a:t>
            </a:r>
            <a:endParaRPr b="0" i="0" sz="1100" u="none" cap="none" strike="noStrike">
              <a:solidFill>
                <a:srgbClr val="000000"/>
              </a:solidFill>
              <a:latin typeface="Arial"/>
              <a:ea typeface="Arial"/>
              <a:cs typeface="Arial"/>
              <a:sym typeface="Arial"/>
            </a:endParaRPr>
          </a:p>
        </p:txBody>
      </p:sp>
      <p:sp>
        <p:nvSpPr>
          <p:cNvPr id="417" name="Google Shape;417;p43"/>
          <p:cNvSpPr/>
          <p:nvPr/>
        </p:nvSpPr>
        <p:spPr>
          <a:xfrm>
            <a:off x="6718869" y="5369772"/>
            <a:ext cx="5442036" cy="14882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chemeClr val="lt1"/>
                </a:solidFill>
                <a:latin typeface="Arial"/>
                <a:ea typeface="Arial"/>
                <a:cs typeface="Arial"/>
                <a:sym typeface="Arial"/>
              </a:rPr>
              <a:t>Fiches d’information et formulaires  : </a:t>
            </a:r>
            <a:r>
              <a:rPr b="0" i="0" lang="fr" sz="1600" u="sng" cap="none" strike="noStrike">
                <a:solidFill>
                  <a:schemeClr val="hlink"/>
                </a:solidFill>
                <a:latin typeface="Arial"/>
                <a:ea typeface="Arial"/>
                <a:cs typeface="Arial"/>
                <a:sym typeface="Arial"/>
                <a:hlinkClick r:id="rId3"/>
              </a:rPr>
              <a:t>https://www.who.int/teams/environment-climate-change-and-health/water-sanitation-and-health/sanitation-safety/sanitation-inspection-packages</a:t>
            </a:r>
            <a:r>
              <a:rPr b="0" i="0" lang="fr" sz="16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pic>
        <p:nvPicPr>
          <p:cNvPr id="418" name="Google Shape;418;p43"/>
          <p:cNvPicPr preferRelativeResize="0"/>
          <p:nvPr/>
        </p:nvPicPr>
        <p:blipFill rotWithShape="1">
          <a:blip r:embed="rId4">
            <a:alphaModFix/>
          </a:blip>
          <a:srcRect b="0" l="0" r="0" t="0"/>
          <a:stretch/>
        </p:blipFill>
        <p:spPr>
          <a:xfrm>
            <a:off x="7869559" y="284413"/>
            <a:ext cx="4117274" cy="3916975"/>
          </a:xfrm>
          <a:prstGeom prst="rect">
            <a:avLst/>
          </a:prstGeom>
          <a:noFill/>
          <a:ln>
            <a:noFill/>
          </a:ln>
        </p:spPr>
      </p:pic>
      <p:pic>
        <p:nvPicPr>
          <p:cNvPr id="419" name="Google Shape;419;p43"/>
          <p:cNvPicPr preferRelativeResize="0"/>
          <p:nvPr>
            <p:ph idx="2" type="pic"/>
          </p:nvPr>
        </p:nvPicPr>
        <p:blipFill rotWithShape="1">
          <a:blip r:embed="rId5">
            <a:alphaModFix/>
          </a:blip>
          <a:srcRect b="0" l="0" r="0" t="0"/>
          <a:stretch/>
        </p:blipFill>
        <p:spPr>
          <a:xfrm>
            <a:off x="6718869" y="1347009"/>
            <a:ext cx="3083318" cy="3916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44"/>
          <p:cNvPicPr preferRelativeResize="0"/>
          <p:nvPr/>
        </p:nvPicPr>
        <p:blipFill rotWithShape="1">
          <a:blip r:embed="rId3">
            <a:alphaModFix/>
          </a:blip>
          <a:srcRect b="0" l="0" r="0" t="0"/>
          <a:stretch/>
        </p:blipFill>
        <p:spPr>
          <a:xfrm>
            <a:off x="10889673" y="0"/>
            <a:ext cx="1138551" cy="1732154"/>
          </a:xfrm>
          <a:prstGeom prst="rect">
            <a:avLst/>
          </a:prstGeom>
          <a:noFill/>
          <a:ln>
            <a:noFill/>
          </a:ln>
        </p:spPr>
      </p:pic>
      <p:sp>
        <p:nvSpPr>
          <p:cNvPr id="426" name="Google Shape;426;p44"/>
          <p:cNvSpPr txBox="1"/>
          <p:nvPr>
            <p:ph type="title"/>
          </p:nvPr>
        </p:nvSpPr>
        <p:spPr>
          <a:xfrm>
            <a:off x="494171" y="253919"/>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solidFill>
                  <a:schemeClr val="dk2"/>
                </a:solidFill>
              </a:rPr>
              <a:t>Types de toilettes possibles</a:t>
            </a:r>
            <a:endParaRPr/>
          </a:p>
        </p:txBody>
      </p:sp>
      <p:sp>
        <p:nvSpPr>
          <p:cNvPr id="427" name="Google Shape;427;p4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
        <p:nvSpPr>
          <p:cNvPr id="428" name="Google Shape;428;p44"/>
          <p:cNvSpPr txBox="1"/>
          <p:nvPr>
            <p:ph idx="1" type="body"/>
          </p:nvPr>
        </p:nvSpPr>
        <p:spPr>
          <a:xfrm>
            <a:off x="494171" y="1222212"/>
            <a:ext cx="5092602" cy="4973466"/>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000"/>
              <a:buNone/>
            </a:pPr>
            <a:r>
              <a:rPr b="1" lang="fr" sz="1600"/>
              <a:t>Conception</a:t>
            </a:r>
            <a:r>
              <a:rPr lang="fr" sz="1600"/>
              <a:t> </a:t>
            </a:r>
            <a:endParaRPr sz="1600"/>
          </a:p>
          <a:p>
            <a:pPr indent="-342900" lvl="0" marL="342900" rtl="0" algn="l">
              <a:lnSpc>
                <a:spcPct val="120000"/>
              </a:lnSpc>
              <a:spcBef>
                <a:spcPts val="0"/>
              </a:spcBef>
              <a:spcAft>
                <a:spcPts val="0"/>
              </a:spcAft>
              <a:buClr>
                <a:schemeClr val="dk1"/>
              </a:buClr>
              <a:buSzPts val="2000"/>
              <a:buFont typeface="Arial"/>
              <a:buChar char="•"/>
            </a:pPr>
            <a:r>
              <a:rPr lang="fr" sz="1600"/>
              <a:t>Compatible avec :</a:t>
            </a:r>
            <a:endParaRPr sz="1600"/>
          </a:p>
          <a:p>
            <a:pPr indent="-342900" lvl="1" marL="800100" rtl="0" algn="l">
              <a:lnSpc>
                <a:spcPct val="120000"/>
              </a:lnSpc>
              <a:spcBef>
                <a:spcPts val="0"/>
              </a:spcBef>
              <a:spcAft>
                <a:spcPts val="0"/>
              </a:spcAft>
              <a:buClr>
                <a:schemeClr val="dk1"/>
              </a:buClr>
              <a:buSzPts val="1800"/>
              <a:buFont typeface="Arial"/>
              <a:buChar char="•"/>
            </a:pPr>
            <a:r>
              <a:rPr lang="fr" sz="1400">
                <a:solidFill>
                  <a:schemeClr val="dk1"/>
                </a:solidFill>
                <a:latin typeface="Arial"/>
                <a:ea typeface="Arial"/>
                <a:cs typeface="Arial"/>
                <a:sym typeface="Arial"/>
              </a:rPr>
              <a:t>La disponibilité en eau</a:t>
            </a:r>
            <a:endParaRPr sz="1400"/>
          </a:p>
          <a:p>
            <a:pPr indent="-342900" lvl="1" marL="800100" rtl="0" algn="l">
              <a:lnSpc>
                <a:spcPct val="120000"/>
              </a:lnSpc>
              <a:spcBef>
                <a:spcPts val="0"/>
              </a:spcBef>
              <a:spcAft>
                <a:spcPts val="0"/>
              </a:spcAft>
              <a:buClr>
                <a:schemeClr val="dk1"/>
              </a:buClr>
              <a:buSzPts val="1800"/>
              <a:buFont typeface="Arial"/>
              <a:buChar char="•"/>
            </a:pPr>
            <a:r>
              <a:rPr lang="fr" sz="1400">
                <a:solidFill>
                  <a:schemeClr val="dk1"/>
                </a:solidFill>
                <a:latin typeface="Arial"/>
                <a:ea typeface="Arial"/>
                <a:cs typeface="Arial"/>
                <a:sym typeface="Arial"/>
              </a:rPr>
              <a:t>Les étapes ultérieures de confinement et de transport</a:t>
            </a:r>
            <a:endParaRPr sz="1400"/>
          </a:p>
          <a:p>
            <a:pPr indent="-342900" lvl="1" marL="800100" rtl="0" algn="l">
              <a:lnSpc>
                <a:spcPct val="120000"/>
              </a:lnSpc>
              <a:spcBef>
                <a:spcPts val="0"/>
              </a:spcBef>
              <a:spcAft>
                <a:spcPts val="0"/>
              </a:spcAft>
              <a:buClr>
                <a:schemeClr val="dk1"/>
              </a:buClr>
              <a:buSzPts val="1800"/>
              <a:buFont typeface="Arial"/>
              <a:buChar char="•"/>
            </a:pPr>
            <a:r>
              <a:rPr lang="fr" sz="1400">
                <a:solidFill>
                  <a:schemeClr val="dk1"/>
                </a:solidFill>
                <a:latin typeface="Arial"/>
                <a:ea typeface="Arial"/>
                <a:cs typeface="Arial"/>
                <a:sym typeface="Arial"/>
              </a:rPr>
              <a:t>Les pratiques de nettoyage anal et de gestion de l’hygiène menstruelle   </a:t>
            </a:r>
            <a:endParaRPr sz="1400"/>
          </a:p>
          <a:p>
            <a:pPr indent="-342900" lvl="0" marL="342900" rtl="0" algn="l">
              <a:lnSpc>
                <a:spcPct val="120000"/>
              </a:lnSpc>
              <a:spcBef>
                <a:spcPts val="0"/>
              </a:spcBef>
              <a:spcAft>
                <a:spcPts val="0"/>
              </a:spcAft>
              <a:buClr>
                <a:schemeClr val="dk1"/>
              </a:buClr>
              <a:buSzPts val="2000"/>
              <a:buFont typeface="Arial"/>
              <a:buChar char="•"/>
            </a:pPr>
            <a:r>
              <a:rPr lang="fr" sz="1600"/>
              <a:t>Adaptée à tous les utilisateurs ciblés (critères relevant des droits humains : disponible, accessible, acceptable, abordable). </a:t>
            </a:r>
            <a:endParaRPr sz="1600"/>
          </a:p>
          <a:p>
            <a:pPr indent="-342900" lvl="0" marL="342900" rtl="0" algn="l">
              <a:lnSpc>
                <a:spcPct val="120000"/>
              </a:lnSpc>
              <a:spcBef>
                <a:spcPts val="0"/>
              </a:spcBef>
              <a:spcAft>
                <a:spcPts val="0"/>
              </a:spcAft>
              <a:buClr>
                <a:schemeClr val="dk1"/>
              </a:buClr>
              <a:buSzPts val="2000"/>
              <a:buFont typeface="Arial"/>
              <a:buChar char="•"/>
            </a:pPr>
            <a:r>
              <a:rPr lang="fr" sz="1600"/>
              <a:t>Dalle ou socle construit(e) dans un matériau durable et nettoyable. </a:t>
            </a:r>
            <a:endParaRPr sz="1600"/>
          </a:p>
          <a:p>
            <a:pPr indent="-342900" lvl="0" marL="342900" rtl="0" algn="l">
              <a:lnSpc>
                <a:spcPct val="120000"/>
              </a:lnSpc>
              <a:spcBef>
                <a:spcPts val="0"/>
              </a:spcBef>
              <a:spcAft>
                <a:spcPts val="0"/>
              </a:spcAft>
              <a:buClr>
                <a:schemeClr val="dk1"/>
              </a:buClr>
              <a:buSzPts val="2000"/>
              <a:buFont typeface="Arial"/>
              <a:buChar char="•"/>
            </a:pPr>
            <a:r>
              <a:rPr lang="fr" sz="1600"/>
              <a:t>Prévention contre les odeurs, les insectes et les rongeurs (joint hydraulique ou couvercle).</a:t>
            </a:r>
            <a:endParaRPr sz="1600"/>
          </a:p>
          <a:p>
            <a:pPr indent="-342900" lvl="0" marL="342900" rtl="0" algn="l">
              <a:lnSpc>
                <a:spcPct val="120000"/>
              </a:lnSpc>
              <a:spcBef>
                <a:spcPts val="0"/>
              </a:spcBef>
              <a:spcAft>
                <a:spcPts val="0"/>
              </a:spcAft>
              <a:buClr>
                <a:schemeClr val="dk1"/>
              </a:buClr>
              <a:buSzPts val="2000"/>
              <a:buFont typeface="Arial"/>
              <a:buChar char="•"/>
            </a:pPr>
            <a:r>
              <a:rPr lang="fr" sz="1600"/>
              <a:t>Prévention contre l’infiltration des eaux de pluie.</a:t>
            </a:r>
            <a:endParaRPr sz="1600"/>
          </a:p>
        </p:txBody>
      </p:sp>
      <p:sp>
        <p:nvSpPr>
          <p:cNvPr id="429" name="Google Shape;429;p44"/>
          <p:cNvSpPr txBox="1"/>
          <p:nvPr>
            <p:ph idx="2" type="body"/>
          </p:nvPr>
        </p:nvSpPr>
        <p:spPr>
          <a:xfrm>
            <a:off x="6261197" y="1222212"/>
            <a:ext cx="5767027" cy="497363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000"/>
              <a:buNone/>
            </a:pPr>
            <a:r>
              <a:rPr b="1" lang="fr" sz="1600"/>
              <a:t>Exploitation et entretien </a:t>
            </a:r>
            <a:endParaRPr sz="1600"/>
          </a:p>
          <a:p>
            <a:pPr indent="-342900" lvl="0" marL="342900" rtl="0" algn="l">
              <a:lnSpc>
                <a:spcPct val="120000"/>
              </a:lnSpc>
              <a:spcBef>
                <a:spcPts val="0"/>
              </a:spcBef>
              <a:spcAft>
                <a:spcPts val="0"/>
              </a:spcAft>
              <a:buClr>
                <a:schemeClr val="dk1"/>
              </a:buClr>
              <a:buSzPts val="2000"/>
              <a:buFont typeface="Arial"/>
              <a:buChar char="•"/>
            </a:pPr>
            <a:r>
              <a:rPr lang="fr" sz="1600"/>
              <a:t>Présence du matériel adéquat et adoption des bons comportements en matière de nettoyage anal, de nettoyage des toilettes et d’évacuation ou de couverture des excréments (p. ex., avec de la cendre ou de la chaux). </a:t>
            </a:r>
            <a:endParaRPr sz="1600"/>
          </a:p>
          <a:p>
            <a:pPr indent="0" lvl="0" marL="0" rtl="0" algn="l">
              <a:lnSpc>
                <a:spcPct val="120000"/>
              </a:lnSpc>
              <a:spcBef>
                <a:spcPts val="0"/>
              </a:spcBef>
              <a:spcAft>
                <a:spcPts val="0"/>
              </a:spcAft>
              <a:buClr>
                <a:schemeClr val="dk1"/>
              </a:buClr>
              <a:buSzPts val="2000"/>
              <a:buNone/>
            </a:pPr>
            <a:r>
              <a:t/>
            </a:r>
            <a:endParaRPr b="1" sz="1600"/>
          </a:p>
          <a:p>
            <a:pPr indent="0" lvl="0" marL="0" rtl="0" algn="l">
              <a:lnSpc>
                <a:spcPct val="120000"/>
              </a:lnSpc>
              <a:spcBef>
                <a:spcPts val="0"/>
              </a:spcBef>
              <a:spcAft>
                <a:spcPts val="0"/>
              </a:spcAft>
              <a:buClr>
                <a:schemeClr val="dk1"/>
              </a:buClr>
              <a:buSzPts val="2000"/>
              <a:buNone/>
            </a:pPr>
            <a:r>
              <a:rPr b="1" lang="fr" sz="1600"/>
              <a:t>Mesures complémentaires</a:t>
            </a:r>
            <a:endParaRPr sz="1600"/>
          </a:p>
          <a:p>
            <a:pPr indent="-342900" lvl="0" marL="342900" rtl="0" algn="l">
              <a:lnSpc>
                <a:spcPct val="120000"/>
              </a:lnSpc>
              <a:spcBef>
                <a:spcPts val="0"/>
              </a:spcBef>
              <a:spcAft>
                <a:spcPts val="0"/>
              </a:spcAft>
              <a:buClr>
                <a:schemeClr val="dk1"/>
              </a:buClr>
              <a:buSzPts val="2000"/>
              <a:buFont typeface="Arial"/>
              <a:buChar char="•"/>
            </a:pPr>
            <a:r>
              <a:rPr lang="fr" sz="1600"/>
              <a:t>Dans les établissements de santé, les zones à forte densité ou les situations d’urgence, les toilettes publiques ou partagées sont soumises à des mesures complémentaires pour une utilisation plus sûre : </a:t>
            </a:r>
            <a:endParaRPr sz="1600"/>
          </a:p>
          <a:p>
            <a:pPr indent="-342900" lvl="1" marL="1028700" rtl="0" algn="l">
              <a:lnSpc>
                <a:spcPct val="120000"/>
              </a:lnSpc>
              <a:spcBef>
                <a:spcPts val="0"/>
              </a:spcBef>
              <a:spcAft>
                <a:spcPts val="0"/>
              </a:spcAft>
              <a:buClr>
                <a:schemeClr val="dk1"/>
              </a:buClr>
              <a:buSzPts val="1800"/>
              <a:buChar char="•"/>
            </a:pPr>
            <a:r>
              <a:rPr lang="fr" sz="1400">
                <a:latin typeface="Arial"/>
                <a:ea typeface="Arial"/>
                <a:cs typeface="Arial"/>
                <a:sym typeface="Arial"/>
              </a:rPr>
              <a:t>Toilettes genrées (ou mixtes et dotées d’une installation de lavage des mains et d’un dispositif de gestion de l’hygiène menstruelle à l’intérieur de la cabine) </a:t>
            </a:r>
            <a:endParaRPr sz="1800"/>
          </a:p>
          <a:p>
            <a:pPr indent="-342900" lvl="1" marL="1028700" rtl="0" algn="l">
              <a:lnSpc>
                <a:spcPct val="120000"/>
              </a:lnSpc>
              <a:spcBef>
                <a:spcPts val="0"/>
              </a:spcBef>
              <a:spcAft>
                <a:spcPts val="0"/>
              </a:spcAft>
              <a:buClr>
                <a:schemeClr val="dk1"/>
              </a:buClr>
              <a:buSzPts val="1800"/>
              <a:buChar char="•"/>
            </a:pPr>
            <a:r>
              <a:rPr lang="fr" sz="1400">
                <a:latin typeface="Arial"/>
                <a:ea typeface="Arial"/>
                <a:cs typeface="Arial"/>
                <a:sym typeface="Arial"/>
              </a:rPr>
              <a:t>Présence de verrous </a:t>
            </a:r>
            <a:endParaRPr sz="1800"/>
          </a:p>
          <a:p>
            <a:pPr indent="-342900" lvl="1" marL="1028700" rtl="0" algn="l">
              <a:lnSpc>
                <a:spcPct val="120000"/>
              </a:lnSpc>
              <a:spcBef>
                <a:spcPts val="0"/>
              </a:spcBef>
              <a:spcAft>
                <a:spcPts val="0"/>
              </a:spcAft>
              <a:buClr>
                <a:schemeClr val="dk1"/>
              </a:buClr>
              <a:buSzPts val="1800"/>
              <a:buChar char="•"/>
            </a:pPr>
            <a:r>
              <a:rPr lang="fr" sz="1400">
                <a:latin typeface="Arial"/>
                <a:ea typeface="Arial"/>
                <a:cs typeface="Arial"/>
                <a:sym typeface="Arial"/>
              </a:rPr>
              <a:t>Éclairage </a:t>
            </a:r>
            <a:endParaRPr sz="1800"/>
          </a:p>
          <a:p>
            <a:pPr indent="-342900" lvl="1" marL="1028700" rtl="0" algn="l">
              <a:lnSpc>
                <a:spcPct val="120000"/>
              </a:lnSpc>
              <a:spcBef>
                <a:spcPts val="0"/>
              </a:spcBef>
              <a:spcAft>
                <a:spcPts val="0"/>
              </a:spcAft>
              <a:buClr>
                <a:schemeClr val="dk1"/>
              </a:buClr>
              <a:buSzPts val="1800"/>
              <a:buChar char="•"/>
            </a:pPr>
            <a:r>
              <a:rPr lang="fr" sz="1400">
                <a:latin typeface="Arial"/>
                <a:ea typeface="Arial"/>
                <a:cs typeface="Arial"/>
                <a:sym typeface="Arial"/>
              </a:rPr>
              <a:t>Dispositifs de gestion de l’hygiène menstruelle </a:t>
            </a:r>
            <a:endParaRPr sz="1800"/>
          </a:p>
          <a:p>
            <a:pPr indent="-342900" lvl="1" marL="1028700" rtl="0" algn="l">
              <a:lnSpc>
                <a:spcPct val="120000"/>
              </a:lnSpc>
              <a:spcBef>
                <a:spcPts val="0"/>
              </a:spcBef>
              <a:spcAft>
                <a:spcPts val="0"/>
              </a:spcAft>
              <a:buClr>
                <a:schemeClr val="dk1"/>
              </a:buClr>
              <a:buSzPts val="1800"/>
              <a:buChar char="•"/>
            </a:pPr>
            <a:r>
              <a:rPr lang="fr" sz="1400">
                <a:latin typeface="Arial"/>
                <a:ea typeface="Arial"/>
                <a:cs typeface="Arial"/>
                <a:sym typeface="Arial"/>
              </a:rPr>
              <a:t>Accessibilité aux personnes handicapées</a:t>
            </a:r>
            <a:endParaRPr sz="1800"/>
          </a:p>
          <a:p>
            <a:pPr indent="-342900" lvl="1" marL="1028700" rtl="0" algn="l">
              <a:lnSpc>
                <a:spcPct val="120000"/>
              </a:lnSpc>
              <a:spcBef>
                <a:spcPts val="0"/>
              </a:spcBef>
              <a:spcAft>
                <a:spcPts val="0"/>
              </a:spcAft>
              <a:buClr>
                <a:schemeClr val="dk1"/>
              </a:buClr>
              <a:buSzPts val="1800"/>
              <a:buChar char="•"/>
            </a:pPr>
            <a:r>
              <a:rPr lang="fr" sz="1400">
                <a:latin typeface="Arial"/>
                <a:ea typeface="Arial"/>
                <a:cs typeface="Arial"/>
                <a:sym typeface="Arial"/>
              </a:rPr>
              <a:t>Système de gestion formel </a:t>
            </a:r>
            <a:endParaRPr sz="1800"/>
          </a:p>
          <a:p>
            <a:pPr indent="0" lvl="0" marL="0" rtl="0" algn="l">
              <a:lnSpc>
                <a:spcPct val="90000"/>
              </a:lnSpc>
              <a:spcBef>
                <a:spcPts val="1000"/>
              </a:spcBef>
              <a:spcAft>
                <a:spcPts val="0"/>
              </a:spcAft>
              <a:buClr>
                <a:schemeClr val="dk1"/>
              </a:buClr>
              <a:buSzPts val="2000"/>
              <a:buNone/>
            </a:pPr>
            <a: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5"/>
          <p:cNvSpPr txBox="1"/>
          <p:nvPr>
            <p:ph type="title"/>
          </p:nvPr>
        </p:nvSpPr>
        <p:spPr>
          <a:xfrm>
            <a:off x="326716" y="92900"/>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solidFill>
                  <a:schemeClr val="dk2"/>
                </a:solidFill>
              </a:rPr>
              <a:t>Types de toilettes possibles</a:t>
            </a:r>
            <a:endParaRPr/>
          </a:p>
        </p:txBody>
      </p:sp>
      <p:sp>
        <p:nvSpPr>
          <p:cNvPr id="436" name="Google Shape;436;p4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437" name="Google Shape;437;p45"/>
          <p:cNvPicPr preferRelativeResize="0"/>
          <p:nvPr/>
        </p:nvPicPr>
        <p:blipFill rotWithShape="1">
          <a:blip r:embed="rId3">
            <a:alphaModFix/>
          </a:blip>
          <a:srcRect b="0" l="0" r="0" t="0"/>
          <a:stretch/>
        </p:blipFill>
        <p:spPr>
          <a:xfrm>
            <a:off x="6958480" y="626693"/>
            <a:ext cx="3075576" cy="2052736"/>
          </a:xfrm>
          <a:prstGeom prst="rect">
            <a:avLst/>
          </a:prstGeom>
          <a:noFill/>
          <a:ln>
            <a:noFill/>
          </a:ln>
          <a:effectLst>
            <a:outerShdw blurRad="292100" rotWithShape="0" algn="tl" dir="2700000" dist="139700">
              <a:srgbClr val="333333">
                <a:alpha val="64313"/>
              </a:srgbClr>
            </a:outerShdw>
          </a:effectLst>
        </p:spPr>
      </p:pic>
      <p:sp>
        <p:nvSpPr>
          <p:cNvPr id="438" name="Google Shape;438;p45"/>
          <p:cNvSpPr txBox="1"/>
          <p:nvPr/>
        </p:nvSpPr>
        <p:spPr>
          <a:xfrm>
            <a:off x="8897508" y="2608233"/>
            <a:ext cx="3075575" cy="365126"/>
          </a:xfrm>
          <a:prstGeom prst="rect">
            <a:avLst/>
          </a:prstGeom>
          <a:solidFill>
            <a:schemeClr val="dk1"/>
          </a:solidFill>
          <a:ln>
            <a:noFill/>
          </a:ln>
        </p:spPr>
        <p:txBody>
          <a:bodyPr anchorCtr="0" anchor="t" bIns="0" lIns="16325" spcFirstLastPara="1" rIns="16325" wrap="square" tIns="0">
            <a:noAutofit/>
          </a:bodyPr>
          <a:lstStyle/>
          <a:p>
            <a:pPr indent="0" lvl="0" marL="0" marR="0" rtl="0" algn="l">
              <a:lnSpc>
                <a:spcPct val="110000"/>
              </a:lnSpc>
              <a:spcBef>
                <a:spcPts val="0"/>
              </a:spcBef>
              <a:spcAft>
                <a:spcPts val="0"/>
              </a:spcAft>
              <a:buClr>
                <a:schemeClr val="dk1"/>
              </a:buClr>
              <a:buSzPts val="1451"/>
              <a:buFont typeface="Arial"/>
              <a:buNone/>
            </a:pPr>
            <a:r>
              <a:rPr b="1" i="0" lang="fr" sz="1814" u="none" cap="none" strike="noStrike">
                <a:solidFill>
                  <a:schemeClr val="lt1"/>
                </a:solidFill>
                <a:latin typeface="Arial"/>
                <a:ea typeface="Arial"/>
                <a:cs typeface="Arial"/>
                <a:sym typeface="Arial"/>
              </a:rPr>
              <a:t>Toilettes à chasse d’eau manuelle ou à réservoir</a:t>
            </a:r>
            <a:endParaRPr b="0" i="0" sz="1400" u="none" cap="none" strike="noStrike">
              <a:solidFill>
                <a:srgbClr val="000000"/>
              </a:solidFill>
              <a:latin typeface="Arial"/>
              <a:ea typeface="Arial"/>
              <a:cs typeface="Arial"/>
              <a:sym typeface="Arial"/>
            </a:endParaRPr>
          </a:p>
        </p:txBody>
      </p:sp>
      <p:pic>
        <p:nvPicPr>
          <p:cNvPr id="439" name="Google Shape;439;p45"/>
          <p:cNvPicPr preferRelativeResize="0"/>
          <p:nvPr/>
        </p:nvPicPr>
        <p:blipFill rotWithShape="1">
          <a:blip r:embed="rId4">
            <a:alphaModFix/>
          </a:blip>
          <a:srcRect b="0" l="0" r="0" t="0"/>
          <a:stretch/>
        </p:blipFill>
        <p:spPr>
          <a:xfrm>
            <a:off x="10034056" y="362942"/>
            <a:ext cx="1797978" cy="2211492"/>
          </a:xfrm>
          <a:prstGeom prst="rect">
            <a:avLst/>
          </a:prstGeom>
          <a:noFill/>
          <a:ln>
            <a:noFill/>
          </a:ln>
          <a:effectLst>
            <a:outerShdw blurRad="292100" rotWithShape="0" algn="tl" dir="2700000" dist="139700">
              <a:srgbClr val="333333">
                <a:alpha val="64313"/>
              </a:srgbClr>
            </a:outerShdw>
          </a:effectLst>
        </p:spPr>
      </p:pic>
      <p:pic>
        <p:nvPicPr>
          <p:cNvPr id="440" name="Google Shape;440;p45"/>
          <p:cNvPicPr preferRelativeResize="0"/>
          <p:nvPr/>
        </p:nvPicPr>
        <p:blipFill rotWithShape="1">
          <a:blip r:embed="rId5">
            <a:alphaModFix/>
          </a:blip>
          <a:srcRect b="0" l="0" r="0" t="0"/>
          <a:stretch/>
        </p:blipFill>
        <p:spPr>
          <a:xfrm>
            <a:off x="359966" y="807159"/>
            <a:ext cx="4708727" cy="5915733"/>
          </a:xfrm>
          <a:prstGeom prst="rect">
            <a:avLst/>
          </a:prstGeom>
          <a:noFill/>
          <a:ln>
            <a:noFill/>
          </a:ln>
        </p:spPr>
      </p:pic>
      <p:sp>
        <p:nvSpPr>
          <p:cNvPr id="441" name="Google Shape;441;p45"/>
          <p:cNvSpPr txBox="1"/>
          <p:nvPr/>
        </p:nvSpPr>
        <p:spPr>
          <a:xfrm>
            <a:off x="3229525" y="985030"/>
            <a:ext cx="3075575" cy="714375"/>
          </a:xfrm>
          <a:prstGeom prst="rect">
            <a:avLst/>
          </a:prstGeom>
          <a:solidFill>
            <a:schemeClr val="dk1"/>
          </a:solidFill>
          <a:ln>
            <a:noFill/>
          </a:ln>
        </p:spPr>
        <p:txBody>
          <a:bodyPr anchorCtr="0" anchor="t" bIns="0" lIns="16325" spcFirstLastPara="1" rIns="16325" wrap="square" tIns="0">
            <a:noAutofit/>
          </a:bodyPr>
          <a:lstStyle/>
          <a:p>
            <a:pPr indent="0" lvl="0" marL="0" marR="0" rtl="0" algn="l">
              <a:lnSpc>
                <a:spcPct val="110000"/>
              </a:lnSpc>
              <a:spcBef>
                <a:spcPts val="0"/>
              </a:spcBef>
              <a:spcAft>
                <a:spcPts val="0"/>
              </a:spcAft>
              <a:buClr>
                <a:schemeClr val="dk1"/>
              </a:buClr>
              <a:buSzPts val="1451"/>
              <a:buFont typeface="Arial"/>
              <a:buNone/>
            </a:pPr>
            <a:r>
              <a:rPr b="1" i="0" lang="fr" sz="1814" u="none" cap="none" strike="noStrike">
                <a:solidFill>
                  <a:schemeClr val="lt1"/>
                </a:solidFill>
                <a:latin typeface="Arial"/>
                <a:ea typeface="Arial"/>
                <a:cs typeface="Arial"/>
                <a:sym typeface="Arial"/>
              </a:rPr>
              <a:t>Toilettes sèches (sans chasse d’eau)</a:t>
            </a:r>
            <a:endParaRPr b="0" i="0" sz="1400" u="none" cap="none" strike="noStrike">
              <a:solidFill>
                <a:srgbClr val="000000"/>
              </a:solidFill>
              <a:latin typeface="Arial"/>
              <a:ea typeface="Arial"/>
              <a:cs typeface="Arial"/>
              <a:sym typeface="Arial"/>
            </a:endParaRPr>
          </a:p>
        </p:txBody>
      </p:sp>
      <p:pic>
        <p:nvPicPr>
          <p:cNvPr descr="Dry Toilet | SSWM - Find tools for sustainable sanitation and water  management!" id="442" name="Google Shape;442;p45"/>
          <p:cNvPicPr preferRelativeResize="0"/>
          <p:nvPr/>
        </p:nvPicPr>
        <p:blipFill rotWithShape="1">
          <a:blip r:embed="rId6">
            <a:alphaModFix/>
          </a:blip>
          <a:srcRect b="0" l="0" r="0" t="0"/>
          <a:stretch/>
        </p:blipFill>
        <p:spPr>
          <a:xfrm>
            <a:off x="6305100" y="2938950"/>
            <a:ext cx="5904109" cy="3816914"/>
          </a:xfrm>
          <a:prstGeom prst="rect">
            <a:avLst/>
          </a:prstGeom>
          <a:noFill/>
          <a:ln>
            <a:noFill/>
          </a:ln>
        </p:spPr>
      </p:pic>
      <p:sp>
        <p:nvSpPr>
          <p:cNvPr id="443" name="Google Shape;443;p45"/>
          <p:cNvSpPr txBox="1"/>
          <p:nvPr/>
        </p:nvSpPr>
        <p:spPr>
          <a:xfrm>
            <a:off x="6958481" y="6152758"/>
            <a:ext cx="5227750" cy="623363"/>
          </a:xfrm>
          <a:prstGeom prst="rect">
            <a:avLst/>
          </a:prstGeom>
          <a:solidFill>
            <a:schemeClr val="dk1"/>
          </a:solidFill>
          <a:ln>
            <a:noFill/>
          </a:ln>
        </p:spPr>
        <p:txBody>
          <a:bodyPr anchorCtr="0" anchor="t" bIns="0" lIns="16325" spcFirstLastPara="1" rIns="16325" wrap="square" tIns="0">
            <a:noAutofit/>
          </a:bodyPr>
          <a:lstStyle/>
          <a:p>
            <a:pPr indent="0" lvl="0" marL="0" marR="0" rtl="0" algn="ctr">
              <a:lnSpc>
                <a:spcPct val="110000"/>
              </a:lnSpc>
              <a:spcBef>
                <a:spcPts val="0"/>
              </a:spcBef>
              <a:spcAft>
                <a:spcPts val="0"/>
              </a:spcAft>
              <a:buClr>
                <a:schemeClr val="dk1"/>
              </a:buClr>
              <a:buSzPts val="1451"/>
              <a:buFont typeface="Arial"/>
              <a:buNone/>
            </a:pPr>
            <a:r>
              <a:rPr b="1" i="0" lang="fr" sz="1814" u="none" cap="none" strike="noStrike">
                <a:solidFill>
                  <a:schemeClr val="lt1"/>
                </a:solidFill>
                <a:latin typeface="Arial"/>
                <a:ea typeface="Arial"/>
                <a:cs typeface="Arial"/>
                <a:sym typeface="Arial"/>
              </a:rPr>
              <a:t>Toilettes sans chasse d’eau avec socle et assise ou trou de défécation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7200"/>
              <a:t>Les services d’assainissement gérés en toute sécurité au sein des établissements de santé   </a:t>
            </a:r>
            <a:endParaRPr sz="7200"/>
          </a:p>
        </p:txBody>
      </p:sp>
      <p:sp>
        <p:nvSpPr>
          <p:cNvPr id="206" name="Google Shape;206;p28"/>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3200"/>
              <a:buNone/>
            </a:pPr>
            <a:r>
              <a:rPr lang="fr" sz="3200"/>
              <a:t>WASH FIT – Module technique </a:t>
            </a:r>
            <a:endParaRPr/>
          </a:p>
          <a:p>
            <a:pPr indent="0" lvl="0" marL="0" rtl="0" algn="ctr">
              <a:lnSpc>
                <a:spcPct val="90000"/>
              </a:lnSpc>
              <a:spcBef>
                <a:spcPts val="1000"/>
              </a:spcBef>
              <a:spcAft>
                <a:spcPts val="0"/>
              </a:spcAft>
              <a:buClr>
                <a:schemeClr val="lt2"/>
              </a:buClr>
              <a:buSzPts val="3200"/>
              <a:buNone/>
            </a:pPr>
            <a:r>
              <a:t/>
            </a:r>
            <a:endParaRPr sz="3200"/>
          </a:p>
        </p:txBody>
      </p:sp>
      <p:sp>
        <p:nvSpPr>
          <p:cNvPr id="207" name="Google Shape;207;p28"/>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208" name="Google Shape;208;p28"/>
          <p:cNvSpPr txBox="1"/>
          <p:nvPr/>
        </p:nvSpPr>
        <p:spPr>
          <a:xfrm>
            <a:off x="838200" y="5476619"/>
            <a:ext cx="10515600" cy="175946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2400"/>
              <a:buFont typeface="Arial"/>
              <a:buNone/>
            </a:pPr>
            <a:r>
              <a:rPr b="1" i="0" lang="fr" sz="2400" u="none" cap="none" strike="noStrike">
                <a:solidFill>
                  <a:schemeClr val="lt2"/>
                </a:solidFill>
                <a:latin typeface="Arial"/>
                <a:ea typeface="Arial"/>
                <a:cs typeface="Arial"/>
                <a:sym typeface="Arial"/>
              </a:rPr>
              <a:t>Ajouter la date et le lieu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6"/>
          <p:cNvSpPr txBox="1"/>
          <p:nvPr>
            <p:ph type="title"/>
          </p:nvPr>
        </p:nvSpPr>
        <p:spPr>
          <a:xfrm>
            <a:off x="838199" y="304422"/>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Solutions de traitement sur place </a:t>
            </a:r>
            <a:br>
              <a:rPr lang="fr"/>
            </a:br>
            <a:r>
              <a:rPr lang="fr" sz="3200"/>
              <a:t>(avec vidange et élimination régulières sur place ou hors site)</a:t>
            </a:r>
            <a:br>
              <a:rPr lang="fr" sz="6600"/>
            </a:br>
            <a:endParaRPr/>
          </a:p>
        </p:txBody>
      </p:sp>
      <p:sp>
        <p:nvSpPr>
          <p:cNvPr id="452" name="Google Shape;452;p4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453" name="Google Shape;453;p46"/>
          <p:cNvSpPr txBox="1"/>
          <p:nvPr>
            <p:ph idx="1" type="body"/>
          </p:nvPr>
        </p:nvSpPr>
        <p:spPr>
          <a:xfrm>
            <a:off x="199088" y="2879861"/>
            <a:ext cx="2416789" cy="612044"/>
          </a:xfrm>
          <a:prstGeom prst="rect">
            <a:avLst/>
          </a:prstGeom>
          <a:solidFill>
            <a:schemeClr val="dk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10"/>
              <a:buFont typeface="Arial"/>
              <a:buNone/>
            </a:pPr>
            <a:r>
              <a:rPr b="1" lang="fr" sz="1810">
                <a:solidFill>
                  <a:schemeClr val="lt1"/>
                </a:solidFill>
              </a:rPr>
              <a:t>Latrine à fosse unique ventilée</a:t>
            </a:r>
            <a:endParaRPr/>
          </a:p>
        </p:txBody>
      </p:sp>
      <p:pic>
        <p:nvPicPr>
          <p:cNvPr id="454" name="Google Shape;454;p46"/>
          <p:cNvPicPr preferRelativeResize="0"/>
          <p:nvPr/>
        </p:nvPicPr>
        <p:blipFill rotWithShape="1">
          <a:blip r:embed="rId3">
            <a:alphaModFix/>
          </a:blip>
          <a:srcRect b="0" l="0" r="0" t="0"/>
          <a:stretch/>
        </p:blipFill>
        <p:spPr>
          <a:xfrm>
            <a:off x="477869" y="3661757"/>
            <a:ext cx="3075575" cy="2849430"/>
          </a:xfrm>
          <a:prstGeom prst="rect">
            <a:avLst/>
          </a:prstGeom>
          <a:noFill/>
          <a:ln>
            <a:noFill/>
          </a:ln>
          <a:effectLst>
            <a:outerShdw blurRad="292100" rotWithShape="0" algn="tl" dir="2700000" dist="139700">
              <a:srgbClr val="333333">
                <a:alpha val="64313"/>
              </a:srgbClr>
            </a:outerShdw>
          </a:effectLst>
        </p:spPr>
      </p:pic>
      <p:pic>
        <p:nvPicPr>
          <p:cNvPr id="455" name="Google Shape;455;p46"/>
          <p:cNvPicPr preferRelativeResize="0"/>
          <p:nvPr/>
        </p:nvPicPr>
        <p:blipFill rotWithShape="1">
          <a:blip r:embed="rId4">
            <a:alphaModFix/>
          </a:blip>
          <a:srcRect b="0" l="0" r="0" t="0"/>
          <a:stretch/>
        </p:blipFill>
        <p:spPr>
          <a:xfrm>
            <a:off x="7726887" y="4175146"/>
            <a:ext cx="4129270" cy="2351888"/>
          </a:xfrm>
          <a:prstGeom prst="rect">
            <a:avLst/>
          </a:prstGeom>
          <a:noFill/>
          <a:ln>
            <a:noFill/>
          </a:ln>
          <a:effectLst>
            <a:outerShdw blurRad="292100" rotWithShape="0" algn="tl" dir="2700000" dist="139700">
              <a:srgbClr val="333333">
                <a:alpha val="64313"/>
              </a:srgbClr>
            </a:outerShdw>
          </a:effectLst>
        </p:spPr>
      </p:pic>
      <p:pic>
        <p:nvPicPr>
          <p:cNvPr id="456" name="Google Shape;456;p46"/>
          <p:cNvPicPr preferRelativeResize="0"/>
          <p:nvPr/>
        </p:nvPicPr>
        <p:blipFill rotWithShape="1">
          <a:blip r:embed="rId5">
            <a:alphaModFix/>
          </a:blip>
          <a:srcRect b="0" l="0" r="0" t="0"/>
          <a:stretch/>
        </p:blipFill>
        <p:spPr>
          <a:xfrm>
            <a:off x="4600804" y="2110108"/>
            <a:ext cx="4321180" cy="2151550"/>
          </a:xfrm>
          <a:prstGeom prst="rect">
            <a:avLst/>
          </a:prstGeom>
          <a:noFill/>
          <a:ln>
            <a:noFill/>
          </a:ln>
          <a:effectLst>
            <a:outerShdw blurRad="292100" rotWithShape="0" algn="tl" dir="2700000" dist="139700">
              <a:srgbClr val="333333">
                <a:alpha val="64313"/>
              </a:srgbClr>
            </a:outerShdw>
          </a:effectLst>
        </p:spPr>
      </p:pic>
      <p:sp>
        <p:nvSpPr>
          <p:cNvPr id="457" name="Google Shape;457;p46"/>
          <p:cNvSpPr txBox="1"/>
          <p:nvPr/>
        </p:nvSpPr>
        <p:spPr>
          <a:xfrm>
            <a:off x="8451317" y="3424998"/>
            <a:ext cx="3404840" cy="714374"/>
          </a:xfrm>
          <a:prstGeom prst="rect">
            <a:avLst/>
          </a:prstGeom>
          <a:solidFill>
            <a:schemeClr val="dk1"/>
          </a:solidFill>
          <a:ln>
            <a:noFill/>
          </a:ln>
        </p:spPr>
        <p:txBody>
          <a:bodyPr anchorCtr="0" anchor="t" bIns="0" lIns="16325" spcFirstLastPara="1" rIns="16325" wrap="square" tIns="0">
            <a:noAutofit/>
          </a:bodyPr>
          <a:lstStyle/>
          <a:p>
            <a:pPr indent="0" lvl="0" marL="0" marR="0" rtl="0" algn="l">
              <a:lnSpc>
                <a:spcPct val="110000"/>
              </a:lnSpc>
              <a:spcBef>
                <a:spcPts val="0"/>
              </a:spcBef>
              <a:spcAft>
                <a:spcPts val="0"/>
              </a:spcAft>
              <a:buClr>
                <a:schemeClr val="dk1"/>
              </a:buClr>
              <a:buSzPts val="1451"/>
              <a:buFont typeface="Arial"/>
              <a:buNone/>
            </a:pPr>
            <a:r>
              <a:rPr b="1" i="0" lang="fr" sz="1814" u="none" cap="none" strike="noStrike">
                <a:solidFill>
                  <a:schemeClr val="lt1"/>
                </a:solidFill>
                <a:latin typeface="Arial"/>
                <a:ea typeface="Arial"/>
                <a:cs typeface="Arial"/>
                <a:sym typeface="Arial"/>
              </a:rPr>
              <a:t>Réacteur à biogaz ou fosse septique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47"/>
          <p:cNvPicPr preferRelativeResize="0"/>
          <p:nvPr/>
        </p:nvPicPr>
        <p:blipFill rotWithShape="1">
          <a:blip r:embed="rId3">
            <a:alphaModFix/>
          </a:blip>
          <a:srcRect b="5780" l="0" r="0" t="0"/>
          <a:stretch/>
        </p:blipFill>
        <p:spPr>
          <a:xfrm>
            <a:off x="315331" y="4468207"/>
            <a:ext cx="3688699" cy="2124343"/>
          </a:xfrm>
          <a:prstGeom prst="rect">
            <a:avLst/>
          </a:prstGeom>
          <a:noFill/>
          <a:ln>
            <a:noFill/>
          </a:ln>
          <a:effectLst>
            <a:outerShdw blurRad="292100" rotWithShape="0" algn="tl" dir="2700000" dist="139700">
              <a:srgbClr val="333333">
                <a:alpha val="64313"/>
              </a:srgbClr>
            </a:outerShdw>
          </a:effectLst>
        </p:spPr>
      </p:pic>
      <p:pic>
        <p:nvPicPr>
          <p:cNvPr id="466" name="Google Shape;466;p47"/>
          <p:cNvPicPr preferRelativeResize="0"/>
          <p:nvPr/>
        </p:nvPicPr>
        <p:blipFill rotWithShape="1">
          <a:blip r:embed="rId4">
            <a:alphaModFix/>
          </a:blip>
          <a:srcRect b="0" l="0" r="0" t="0"/>
          <a:stretch/>
        </p:blipFill>
        <p:spPr>
          <a:xfrm>
            <a:off x="7641258" y="1667577"/>
            <a:ext cx="4137908" cy="2358349"/>
          </a:xfrm>
          <a:prstGeom prst="rect">
            <a:avLst/>
          </a:prstGeom>
          <a:noFill/>
          <a:ln>
            <a:noFill/>
          </a:ln>
          <a:effectLst>
            <a:outerShdw blurRad="292100" rotWithShape="0" algn="tl" dir="2700000" dist="139700">
              <a:srgbClr val="333333">
                <a:alpha val="64313"/>
              </a:srgbClr>
            </a:outerShdw>
          </a:effectLst>
        </p:spPr>
      </p:pic>
      <p:pic>
        <p:nvPicPr>
          <p:cNvPr id="467" name="Google Shape;467;p47"/>
          <p:cNvPicPr preferRelativeResize="0"/>
          <p:nvPr/>
        </p:nvPicPr>
        <p:blipFill rotWithShape="1">
          <a:blip r:embed="rId5">
            <a:alphaModFix/>
          </a:blip>
          <a:srcRect b="0" l="0" r="0" t="0"/>
          <a:stretch/>
        </p:blipFill>
        <p:spPr>
          <a:xfrm>
            <a:off x="412834" y="1704979"/>
            <a:ext cx="4268428" cy="2419088"/>
          </a:xfrm>
          <a:prstGeom prst="rect">
            <a:avLst/>
          </a:prstGeom>
          <a:noFill/>
          <a:ln>
            <a:noFill/>
          </a:ln>
          <a:effectLst>
            <a:outerShdw blurRad="292100" rotWithShape="0" algn="tl" dir="2700000" dist="139700">
              <a:srgbClr val="333333">
                <a:alpha val="64313"/>
              </a:srgbClr>
            </a:outerShdw>
          </a:effectLst>
        </p:spPr>
      </p:pic>
      <p:sp>
        <p:nvSpPr>
          <p:cNvPr id="468" name="Google Shape;468;p47"/>
          <p:cNvSpPr txBox="1"/>
          <p:nvPr>
            <p:ph type="title"/>
          </p:nvPr>
        </p:nvSpPr>
        <p:spPr>
          <a:xfrm>
            <a:off x="379970" y="215673"/>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4000"/>
              <a:t>Solutions de traitement hors site (ou de traitement sur place pour les établissements de santé de grande envergure)</a:t>
            </a:r>
            <a:endParaRPr sz="4000"/>
          </a:p>
        </p:txBody>
      </p:sp>
      <p:sp>
        <p:nvSpPr>
          <p:cNvPr id="469" name="Google Shape;469;p4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470" name="Google Shape;470;p47"/>
          <p:cNvSpPr txBox="1"/>
          <p:nvPr>
            <p:ph idx="1" type="body"/>
          </p:nvPr>
        </p:nvSpPr>
        <p:spPr>
          <a:xfrm>
            <a:off x="9071867" y="1304001"/>
            <a:ext cx="2674435" cy="365125"/>
          </a:xfrm>
          <a:prstGeom prst="rect">
            <a:avLst/>
          </a:prstGeom>
          <a:solidFill>
            <a:schemeClr val="dk1"/>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32"/>
              <a:buFont typeface="Arial"/>
              <a:buNone/>
            </a:pPr>
            <a:r>
              <a:rPr b="1" lang="fr" sz="1600">
                <a:solidFill>
                  <a:schemeClr val="lt1"/>
                </a:solidFill>
              </a:rPr>
              <a:t>Bassin de stabilisation</a:t>
            </a:r>
            <a:endParaRPr sz="1800"/>
          </a:p>
        </p:txBody>
      </p:sp>
      <p:sp>
        <p:nvSpPr>
          <p:cNvPr id="471" name="Google Shape;471;p47"/>
          <p:cNvSpPr txBox="1"/>
          <p:nvPr/>
        </p:nvSpPr>
        <p:spPr>
          <a:xfrm>
            <a:off x="412834" y="6326136"/>
            <a:ext cx="2011487" cy="266414"/>
          </a:xfrm>
          <a:prstGeom prst="rect">
            <a:avLst/>
          </a:prstGeom>
          <a:solidFill>
            <a:schemeClr val="dk1"/>
          </a:solidFill>
          <a:ln>
            <a:noFill/>
          </a:ln>
        </p:spPr>
        <p:txBody>
          <a:bodyPr anchorCtr="0" anchor="t" bIns="0" lIns="16325" spcFirstLastPara="1" rIns="16325" wrap="square" tIns="0">
            <a:noAutofit/>
          </a:bodyPr>
          <a:lstStyle/>
          <a:p>
            <a:pPr indent="0" lvl="0" marL="0" marR="0" rtl="0" algn="l">
              <a:lnSpc>
                <a:spcPct val="110000"/>
              </a:lnSpc>
              <a:spcBef>
                <a:spcPts val="0"/>
              </a:spcBef>
              <a:spcAft>
                <a:spcPts val="0"/>
              </a:spcAft>
              <a:buClr>
                <a:srgbClr val="000000"/>
              </a:buClr>
              <a:buSzPts val="1306"/>
              <a:buFont typeface="Arial"/>
              <a:buNone/>
            </a:pPr>
            <a:r>
              <a:rPr b="1" i="0" lang="fr" sz="1600" u="none" cap="none" strike="noStrike">
                <a:solidFill>
                  <a:schemeClr val="lt1"/>
                </a:solidFill>
                <a:latin typeface="Arial"/>
                <a:ea typeface="Arial"/>
                <a:cs typeface="Arial"/>
                <a:sym typeface="Arial"/>
              </a:rPr>
              <a:t>Égout gravitaire</a:t>
            </a:r>
            <a:endParaRPr b="0" i="0" sz="1200" u="none" cap="none" strike="noStrike">
              <a:solidFill>
                <a:srgbClr val="000000"/>
              </a:solidFill>
              <a:latin typeface="Arial"/>
              <a:ea typeface="Arial"/>
              <a:cs typeface="Arial"/>
              <a:sym typeface="Arial"/>
            </a:endParaRPr>
          </a:p>
        </p:txBody>
      </p:sp>
      <p:sp>
        <p:nvSpPr>
          <p:cNvPr id="472" name="Google Shape;472;p47"/>
          <p:cNvSpPr txBox="1"/>
          <p:nvPr/>
        </p:nvSpPr>
        <p:spPr>
          <a:xfrm>
            <a:off x="379970" y="1487523"/>
            <a:ext cx="2543085" cy="367863"/>
          </a:xfrm>
          <a:prstGeom prst="rect">
            <a:avLst/>
          </a:prstGeom>
          <a:solidFill>
            <a:schemeClr val="dk1"/>
          </a:solidFill>
          <a:ln>
            <a:noFill/>
          </a:ln>
        </p:spPr>
        <p:txBody>
          <a:bodyPr anchorCtr="0" anchor="t" bIns="0" lIns="16325" spcFirstLastPara="1" rIns="16325" wrap="square" tIns="0">
            <a:noAutofit/>
          </a:bodyPr>
          <a:lstStyle/>
          <a:p>
            <a:pPr indent="0" lvl="0" marL="0" marR="0" rtl="0" algn="l">
              <a:lnSpc>
                <a:spcPct val="110000"/>
              </a:lnSpc>
              <a:spcBef>
                <a:spcPts val="0"/>
              </a:spcBef>
              <a:spcAft>
                <a:spcPts val="0"/>
              </a:spcAft>
              <a:buClr>
                <a:srgbClr val="000000"/>
              </a:buClr>
              <a:buSzPts val="1306"/>
              <a:buFont typeface="Arial"/>
              <a:buNone/>
            </a:pPr>
            <a:r>
              <a:rPr b="1" i="0" lang="fr" sz="1600" u="none" cap="none" strike="noStrike">
                <a:solidFill>
                  <a:schemeClr val="lt1"/>
                </a:solidFill>
                <a:latin typeface="Arial"/>
                <a:ea typeface="Arial"/>
                <a:cs typeface="Arial"/>
                <a:sym typeface="Arial"/>
              </a:rPr>
              <a:t>Collecte motorisée</a:t>
            </a:r>
            <a:endParaRPr b="0" i="0" sz="1200" u="none" cap="none" strike="noStrike">
              <a:solidFill>
                <a:srgbClr val="000000"/>
              </a:solidFill>
              <a:latin typeface="Arial"/>
              <a:ea typeface="Arial"/>
              <a:cs typeface="Arial"/>
              <a:sym typeface="Arial"/>
            </a:endParaRPr>
          </a:p>
        </p:txBody>
      </p:sp>
      <p:pic>
        <p:nvPicPr>
          <p:cNvPr id="473" name="Google Shape;473;p47"/>
          <p:cNvPicPr preferRelativeResize="0"/>
          <p:nvPr/>
        </p:nvPicPr>
        <p:blipFill rotWithShape="1">
          <a:blip r:embed="rId6">
            <a:alphaModFix/>
          </a:blip>
          <a:srcRect b="0" l="0" r="0" t="0"/>
          <a:stretch/>
        </p:blipFill>
        <p:spPr>
          <a:xfrm>
            <a:off x="6773712" y="4134526"/>
            <a:ext cx="4325230" cy="2358349"/>
          </a:xfrm>
          <a:prstGeom prst="rect">
            <a:avLst/>
          </a:prstGeom>
          <a:noFill/>
          <a:ln>
            <a:noFill/>
          </a:ln>
          <a:effectLst>
            <a:outerShdw blurRad="292100" rotWithShape="0" algn="tl" dir="2700000" dist="139700">
              <a:srgbClr val="333333">
                <a:alpha val="64313"/>
              </a:srgbClr>
            </a:outerShdw>
          </a:effectLst>
        </p:spPr>
      </p:pic>
      <p:sp>
        <p:nvSpPr>
          <p:cNvPr id="474" name="Google Shape;474;p47"/>
          <p:cNvSpPr txBox="1"/>
          <p:nvPr/>
        </p:nvSpPr>
        <p:spPr>
          <a:xfrm>
            <a:off x="10130199" y="6391299"/>
            <a:ext cx="1746470" cy="266413"/>
          </a:xfrm>
          <a:prstGeom prst="rect">
            <a:avLst/>
          </a:prstGeom>
          <a:solidFill>
            <a:schemeClr val="dk1"/>
          </a:solidFill>
          <a:ln>
            <a:noFill/>
          </a:ln>
        </p:spPr>
        <p:txBody>
          <a:bodyPr anchorCtr="0" anchor="t" bIns="0" lIns="16325" spcFirstLastPara="1" rIns="16325" wrap="square" tIns="0">
            <a:noAutofit/>
          </a:bodyPr>
          <a:lstStyle/>
          <a:p>
            <a:pPr indent="0" lvl="0" marL="0" marR="0" rtl="0" algn="l">
              <a:lnSpc>
                <a:spcPct val="110000"/>
              </a:lnSpc>
              <a:spcBef>
                <a:spcPts val="0"/>
              </a:spcBef>
              <a:spcAft>
                <a:spcPts val="0"/>
              </a:spcAft>
              <a:buClr>
                <a:srgbClr val="000000"/>
              </a:buClr>
              <a:buSzPts val="1306"/>
              <a:buFont typeface="Arial"/>
              <a:buNone/>
            </a:pPr>
            <a:r>
              <a:rPr b="1" i="0" lang="fr" sz="1600" u="none" cap="none" strike="noStrike">
                <a:solidFill>
                  <a:schemeClr val="lt1"/>
                </a:solidFill>
                <a:latin typeface="Arial"/>
                <a:ea typeface="Arial"/>
                <a:cs typeface="Arial"/>
                <a:sym typeface="Arial"/>
              </a:rPr>
              <a:t>Filtre anaérobie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8"/>
          <p:cNvSpPr txBox="1"/>
          <p:nvPr>
            <p:ph type="title"/>
          </p:nvPr>
        </p:nvSpPr>
        <p:spPr>
          <a:xfrm>
            <a:off x="311726" y="0"/>
            <a:ext cx="11880273"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3600"/>
              <a:buFont typeface="Arial Narrow"/>
              <a:buNone/>
            </a:pPr>
            <a:r>
              <a:rPr lang="fr" sz="3600"/>
              <a:t>Les toilettes sèches et les bassins de stabilisation offrent le niveau </a:t>
            </a:r>
            <a:br>
              <a:rPr lang="fr" sz="3600"/>
            </a:br>
            <a:r>
              <a:rPr lang="fr" sz="3600"/>
              <a:t>d’élimination des agents pathogènes le plus élevé </a:t>
            </a:r>
            <a:endParaRPr/>
          </a:p>
        </p:txBody>
      </p:sp>
      <p:sp>
        <p:nvSpPr>
          <p:cNvPr id="481" name="Google Shape;481;p4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graphicFrame>
        <p:nvGraphicFramePr>
          <p:cNvPr id="482" name="Google Shape;482;p48"/>
          <p:cNvGraphicFramePr/>
          <p:nvPr/>
        </p:nvGraphicFramePr>
        <p:xfrm>
          <a:off x="330818" y="998097"/>
          <a:ext cx="3000000" cy="3000000"/>
        </p:xfrm>
        <a:graphic>
          <a:graphicData uri="http://schemas.openxmlformats.org/drawingml/2006/table">
            <a:tbl>
              <a:tblPr bandRow="1" firstCol="1" firstRow="1">
                <a:noFill/>
                <a:tableStyleId>{26480BBD-B7C5-4B0B-B4BB-25C385A93071}</a:tableStyleId>
              </a:tblPr>
              <a:tblGrid>
                <a:gridCol w="2581400"/>
                <a:gridCol w="1300975"/>
                <a:gridCol w="4882500"/>
                <a:gridCol w="2765500"/>
              </a:tblGrid>
              <a:tr h="589950">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solidFill>
                            <a:schemeClr val="lt1"/>
                          </a:solidFill>
                          <a:latin typeface="Arial Narrow"/>
                          <a:ea typeface="Arial Narrow"/>
                          <a:cs typeface="Arial Narrow"/>
                          <a:sym typeface="Arial Narrow"/>
                        </a:rPr>
                        <a:t>Type de technologie</a:t>
                      </a:r>
                      <a:endParaRPr sz="1100" u="none" cap="none" strike="noStrike">
                        <a:solidFill>
                          <a:schemeClr val="lt1"/>
                        </a:solidFill>
                        <a:latin typeface="Arial Narrow"/>
                        <a:ea typeface="Arial Narrow"/>
                        <a:cs typeface="Arial Narrow"/>
                        <a:sym typeface="Arial Narrow"/>
                      </a:endParaRPr>
                    </a:p>
                  </a:txBody>
                  <a:tcPr marT="0" marB="0" marR="62200" marL="62200">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solidFill>
                            <a:schemeClr val="lt1"/>
                          </a:solidFill>
                          <a:latin typeface="Arial Narrow"/>
                          <a:ea typeface="Arial Narrow"/>
                          <a:cs typeface="Arial Narrow"/>
                          <a:sym typeface="Arial Narrow"/>
                        </a:rPr>
                        <a:t>Niveau de réduction </a:t>
                      </a:r>
                      <a:endParaRPr sz="11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solidFill>
                            <a:schemeClr val="lt1"/>
                          </a:solidFill>
                          <a:latin typeface="Arial Narrow"/>
                          <a:ea typeface="Arial Narrow"/>
                          <a:cs typeface="Arial Narrow"/>
                          <a:sym typeface="Arial Narrow"/>
                        </a:rPr>
                        <a:t>des agents pathogènes</a:t>
                      </a:r>
                      <a:endParaRPr sz="1100" u="none" cap="none" strike="noStrike">
                        <a:solidFill>
                          <a:schemeClr val="lt1"/>
                        </a:solidFill>
                        <a:latin typeface="Arial Narrow"/>
                        <a:ea typeface="Arial Narrow"/>
                        <a:cs typeface="Arial Narrow"/>
                        <a:sym typeface="Arial Narrow"/>
                      </a:endParaRPr>
                    </a:p>
                  </a:txBody>
                  <a:tcPr marT="0" marB="0" marR="62200" marL="62200">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solidFill>
                            <a:schemeClr val="lt1"/>
                          </a:solidFill>
                          <a:latin typeface="Arial Narrow"/>
                          <a:ea typeface="Arial Narrow"/>
                          <a:cs typeface="Arial Narrow"/>
                          <a:sym typeface="Arial Narrow"/>
                        </a:rPr>
                        <a:t>Produits de traitement et niveau de pénétration des agents pathogènes</a:t>
                      </a:r>
                      <a:endParaRPr sz="1100" u="none" cap="none" strike="noStrike">
                        <a:solidFill>
                          <a:schemeClr val="lt1"/>
                        </a:solidFill>
                        <a:latin typeface="Arial Narrow"/>
                        <a:ea typeface="Arial Narrow"/>
                        <a:cs typeface="Arial Narrow"/>
                        <a:sym typeface="Arial Narrow"/>
                      </a:endParaRPr>
                    </a:p>
                  </a:txBody>
                  <a:tcPr marT="0" marB="0" marR="62200" marL="62200">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solidFill>
                            <a:schemeClr val="lt1"/>
                          </a:solidFill>
                          <a:latin typeface="Arial Narrow"/>
                          <a:ea typeface="Arial Narrow"/>
                          <a:cs typeface="Arial Narrow"/>
                          <a:sym typeface="Arial Narrow"/>
                        </a:rPr>
                        <a:t>Technologie adaptée/conditions requises :</a:t>
                      </a:r>
                      <a:endParaRPr sz="1100" u="none" cap="none" strike="noStrike">
                        <a:solidFill>
                          <a:schemeClr val="lt1"/>
                        </a:solidFill>
                        <a:latin typeface="Arial Narrow"/>
                        <a:ea typeface="Arial Narrow"/>
                        <a:cs typeface="Arial Narrow"/>
                        <a:sym typeface="Arial Narrow"/>
                      </a:endParaRPr>
                    </a:p>
                  </a:txBody>
                  <a:tcPr marT="0" marB="0" marR="62200" marL="62200">
                    <a:solidFill>
                      <a:schemeClr val="dk1"/>
                    </a:solidFill>
                  </a:tcPr>
                </a:tc>
              </a:tr>
              <a:tr h="306675">
                <a:tc gridSpan="4">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solidFill>
                            <a:schemeClr val="lt1"/>
                          </a:solidFill>
                          <a:latin typeface="Arial Narrow"/>
                          <a:ea typeface="Arial Narrow"/>
                          <a:cs typeface="Arial Narrow"/>
                          <a:sym typeface="Arial Narrow"/>
                        </a:rPr>
                        <a:t>Technologies de confinement</a:t>
                      </a:r>
                      <a:endParaRPr sz="1400" u="none" cap="none" strike="noStrike">
                        <a:solidFill>
                          <a:schemeClr val="lt1"/>
                        </a:solidFill>
                        <a:latin typeface="Arial Narrow"/>
                        <a:ea typeface="Arial Narrow"/>
                        <a:cs typeface="Arial Narrow"/>
                        <a:sym typeface="Arial Narrow"/>
                      </a:endParaRPr>
                    </a:p>
                  </a:txBody>
                  <a:tcPr marT="0" marB="0" marR="62200" marL="62200">
                    <a:solidFill>
                      <a:schemeClr val="dk1"/>
                    </a:solidFill>
                  </a:tcPr>
                </a:tc>
                <a:tc hMerge="1"/>
                <a:tc hMerge="1"/>
                <a:tc hMerge="1"/>
              </a:tr>
              <a:tr h="393300">
                <a:tc>
                  <a:txBody>
                    <a:bodyPr/>
                    <a:lstStyle/>
                    <a:p>
                      <a:pPr indent="0" lvl="0" marL="0" marR="0" rtl="0" algn="l">
                        <a:lnSpc>
                          <a:spcPct val="100000"/>
                        </a:lnSpc>
                        <a:spcBef>
                          <a:spcPts val="0"/>
                        </a:spcBef>
                        <a:spcAft>
                          <a:spcPts val="0"/>
                        </a:spcAft>
                        <a:buClr>
                          <a:srgbClr val="000000"/>
                        </a:buClr>
                        <a:buSzPts val="1400"/>
                        <a:buFont typeface="Arial"/>
                        <a:buNone/>
                      </a:pPr>
                      <a:r>
                        <a:rPr b="1" lang="fr" sz="1400" u="none" cap="none" strike="noStrike">
                          <a:solidFill>
                            <a:schemeClr val="dk1"/>
                          </a:solidFill>
                          <a:latin typeface="Arial Narrow"/>
                          <a:ea typeface="Arial Narrow"/>
                          <a:cs typeface="Arial Narrow"/>
                          <a:sym typeface="Arial Narrow"/>
                        </a:rPr>
                        <a:t>Toilettes sèches à fosse unique</a:t>
                      </a:r>
                      <a:endParaRPr b="1" sz="1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1" lang="fr" sz="1400" u="none" cap="none" strike="noStrike">
                          <a:solidFill>
                            <a:schemeClr val="dk1"/>
                          </a:solidFill>
                          <a:latin typeface="Arial Narrow"/>
                          <a:ea typeface="Arial Narrow"/>
                          <a:cs typeface="Arial Narrow"/>
                          <a:sym typeface="Arial Narrow"/>
                        </a:rPr>
                        <a:t> </a:t>
                      </a:r>
                      <a:endParaRPr b="1" sz="1400" u="none" cap="none" strike="noStrike">
                        <a:solidFill>
                          <a:schemeClr val="dk1"/>
                        </a:solidFill>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400"/>
                        <a:buFont typeface="Arial"/>
                        <a:buNone/>
                      </a:pPr>
                      <a:r>
                        <a:rPr b="1" lang="fr" sz="1400" u="none" cap="none" strike="noStrike">
                          <a:latin typeface="Arial Narrow"/>
                          <a:ea typeface="Arial Narrow"/>
                          <a:cs typeface="Arial Narrow"/>
                          <a:sym typeface="Arial Narrow"/>
                        </a:rPr>
                        <a:t>Élevé</a:t>
                      </a:r>
                      <a:r>
                        <a:rPr lang="fr" sz="1100" u="none" cap="none" strike="noStrike">
                          <a:latin typeface="Arial Narrow"/>
                          <a:ea typeface="Arial Narrow"/>
                          <a:cs typeface="Arial Narrow"/>
                          <a:sym typeface="Arial Narrow"/>
                        </a:rPr>
                        <a:t> (sauf pour les œufs d’Ascaris)</a:t>
                      </a:r>
                      <a:endParaRPr sz="1100" u="none" cap="none" strike="noStrike">
                        <a:latin typeface="Arial Narrow"/>
                        <a:ea typeface="Arial Narrow"/>
                        <a:cs typeface="Arial Narrow"/>
                        <a:sym typeface="Arial Narrow"/>
                      </a:endParaRPr>
                    </a:p>
                  </a:txBody>
                  <a:tcPr marT="0" marB="0" marR="62200" marL="62200">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Les boues se stabilisent en humus avec une faible présence d’agents pathogènes.</a:t>
                      </a:r>
                      <a:endParaRPr sz="1100" u="none" cap="none" strike="noStrike">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Peu d’utilisateurs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Perméabilité moyenne du sol</a:t>
                      </a:r>
                      <a:endParaRPr sz="1100" u="none" cap="none" strike="noStrike">
                        <a:latin typeface="Arial Narrow"/>
                        <a:ea typeface="Arial Narrow"/>
                        <a:cs typeface="Arial Narrow"/>
                        <a:sym typeface="Arial Narrow"/>
                      </a:endParaRPr>
                    </a:p>
                  </a:txBody>
                  <a:tcPr marT="0" marB="0" marR="62200" marL="62200"/>
                </a:tc>
              </a:tr>
              <a:tr h="393300">
                <a:tc>
                  <a:txBody>
                    <a:bodyPr/>
                    <a:lstStyle/>
                    <a:p>
                      <a:pPr indent="0" lvl="0" marL="0" marR="0" rtl="0" algn="l">
                        <a:lnSpc>
                          <a:spcPct val="100000"/>
                        </a:lnSpc>
                        <a:spcBef>
                          <a:spcPts val="0"/>
                        </a:spcBef>
                        <a:spcAft>
                          <a:spcPts val="0"/>
                        </a:spcAft>
                        <a:buClr>
                          <a:srgbClr val="000000"/>
                        </a:buClr>
                        <a:buSzPts val="1400"/>
                        <a:buFont typeface="Arial"/>
                        <a:buNone/>
                      </a:pPr>
                      <a:r>
                        <a:rPr b="1" lang="fr" sz="1400" u="none" cap="none" strike="noStrike">
                          <a:solidFill>
                            <a:schemeClr val="dk1"/>
                          </a:solidFill>
                          <a:latin typeface="Arial Narrow"/>
                          <a:ea typeface="Arial Narrow"/>
                          <a:cs typeface="Arial Narrow"/>
                          <a:sym typeface="Arial Narrow"/>
                        </a:rPr>
                        <a:t>Toilettes sèches à double fosse</a:t>
                      </a:r>
                      <a:endParaRPr b="1" sz="1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1" lang="fr" sz="1400" u="none" cap="none" strike="noStrike">
                          <a:solidFill>
                            <a:schemeClr val="dk1"/>
                          </a:solidFill>
                          <a:latin typeface="Arial Narrow"/>
                          <a:ea typeface="Arial Narrow"/>
                          <a:cs typeface="Arial Narrow"/>
                          <a:sym typeface="Arial Narrow"/>
                        </a:rPr>
                        <a:t> </a:t>
                      </a:r>
                      <a:endParaRPr b="1" sz="1400" u="none" cap="none" strike="noStrike">
                        <a:solidFill>
                          <a:schemeClr val="dk1"/>
                        </a:solidFill>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400"/>
                        <a:buFont typeface="Arial"/>
                        <a:buNone/>
                      </a:pPr>
                      <a:r>
                        <a:rPr b="1" lang="fr" sz="1400" u="none" cap="none" strike="noStrike">
                          <a:solidFill>
                            <a:schemeClr val="dk1"/>
                          </a:solidFill>
                          <a:latin typeface="Arial Narrow"/>
                          <a:ea typeface="Arial Narrow"/>
                          <a:cs typeface="Arial Narrow"/>
                          <a:sym typeface="Arial Narrow"/>
                        </a:rPr>
                        <a:t>Élevé</a:t>
                      </a:r>
                      <a:r>
                        <a:rPr lang="fr" sz="1100" u="none" cap="none" strike="noStrike">
                          <a:latin typeface="Arial Narrow"/>
                          <a:ea typeface="Arial Narrow"/>
                          <a:cs typeface="Arial Narrow"/>
                          <a:sym typeface="Arial Narrow"/>
                        </a:rPr>
                        <a:t> (sauf pour les œufs d’Ascaris)</a:t>
                      </a:r>
                      <a:endParaRPr sz="1100" u="none" cap="none" strike="noStrike">
                        <a:latin typeface="Arial Narrow"/>
                        <a:ea typeface="Arial Narrow"/>
                        <a:cs typeface="Arial Narrow"/>
                        <a:sym typeface="Arial Narrow"/>
                      </a:endParaRPr>
                    </a:p>
                  </a:txBody>
                  <a:tcPr marT="0" marB="0" marR="62200" marL="62200">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Les boues se stabilisent en humus avec une faible présence d’agents pathogènes.</a:t>
                      </a:r>
                      <a:endParaRPr sz="1100" u="none" cap="none" strike="noStrike">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Peu d’utilisateurs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Perméabilité moyenne du sol</a:t>
                      </a:r>
                      <a:endParaRPr sz="1100" u="none" cap="none" strike="noStrike">
                        <a:latin typeface="Arial Narrow"/>
                        <a:ea typeface="Arial Narrow"/>
                        <a:cs typeface="Arial Narrow"/>
                        <a:sym typeface="Arial Narrow"/>
                      </a:endParaRPr>
                    </a:p>
                  </a:txBody>
                  <a:tcPr marT="0" marB="0" marR="62200" marL="62200"/>
                </a:tc>
              </a:tr>
              <a:tr h="524875">
                <a:tc>
                  <a:txBody>
                    <a:bodyPr/>
                    <a:lstStyle/>
                    <a:p>
                      <a:pPr indent="0" lvl="0" marL="0" marR="0" rtl="0" algn="l">
                        <a:lnSpc>
                          <a:spcPct val="100000"/>
                        </a:lnSpc>
                        <a:spcBef>
                          <a:spcPts val="0"/>
                        </a:spcBef>
                        <a:spcAft>
                          <a:spcPts val="0"/>
                        </a:spcAft>
                        <a:buClr>
                          <a:srgbClr val="000000"/>
                        </a:buClr>
                        <a:buSzPts val="1400"/>
                        <a:buFont typeface="Arial"/>
                        <a:buNone/>
                      </a:pPr>
                      <a:r>
                        <a:rPr b="1" lang="fr" sz="1400" u="none" cap="none" strike="noStrike">
                          <a:solidFill>
                            <a:schemeClr val="dk1"/>
                          </a:solidFill>
                          <a:latin typeface="Arial Narrow"/>
                          <a:ea typeface="Arial Narrow"/>
                          <a:cs typeface="Arial Narrow"/>
                          <a:sym typeface="Arial Narrow"/>
                        </a:rPr>
                        <a:t>Toilettes à chasse d’eau avec réservoir à fond ouvert</a:t>
                      </a:r>
                      <a:endParaRPr b="1" sz="1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latin typeface="Arial Narrow"/>
                          <a:ea typeface="Arial Narrow"/>
                          <a:cs typeface="Arial Narrow"/>
                          <a:sym typeface="Arial Narrow"/>
                        </a:rPr>
                        <a:t>Faible</a:t>
                      </a:r>
                      <a:endParaRPr sz="1400" u="none" cap="none" strike="noStrike">
                        <a:latin typeface="Arial Narrow"/>
                        <a:ea typeface="Arial Narrow"/>
                        <a:cs typeface="Arial Narrow"/>
                        <a:sym typeface="Arial Narrow"/>
                      </a:endParaRPr>
                    </a:p>
                  </a:txBody>
                  <a:tcPr marT="0" marB="0" marR="62200" marL="62200">
                    <a:solidFill>
                      <a:srgbClr val="FF00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Le lixiviat, riche en agents pathogènes, est absorbé dans le sol par voie aérobie ; son élimination dépend des conditions du sol.</a:t>
                      </a:r>
                      <a:endParaRPr sz="1100" u="none" cap="none" strike="noStrike">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Peu d’utilisateurs </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Eau disponible</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Perméabilité moyenne du sol</a:t>
                      </a:r>
                      <a:endParaRPr sz="1100" u="none" cap="none" strike="noStrike">
                        <a:latin typeface="Arial Narrow"/>
                        <a:ea typeface="Arial Narrow"/>
                        <a:cs typeface="Arial Narrow"/>
                        <a:sym typeface="Arial Narrow"/>
                      </a:endParaRPr>
                    </a:p>
                  </a:txBody>
                  <a:tcPr marT="0" marB="0" marR="62200" marL="62200"/>
                </a:tc>
              </a:tr>
              <a:tr h="361175">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solidFill>
                            <a:schemeClr val="dk1"/>
                          </a:solidFill>
                          <a:latin typeface="Arial Narrow"/>
                          <a:ea typeface="Arial Narrow"/>
                          <a:cs typeface="Arial Narrow"/>
                          <a:sym typeface="Arial Narrow"/>
                        </a:rPr>
                        <a:t>Toilettes à chasse d’eau avec fosse septique raccordée à un puits d’infiltration</a:t>
                      </a:r>
                      <a:endParaRPr sz="1400" u="none" cap="none" strike="noStrike">
                        <a:solidFill>
                          <a:schemeClr val="dk1"/>
                        </a:solidFill>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latin typeface="Arial Narrow"/>
                          <a:ea typeface="Arial Narrow"/>
                          <a:cs typeface="Arial Narrow"/>
                          <a:sym typeface="Arial Narrow"/>
                        </a:rPr>
                        <a:t>Faible</a:t>
                      </a:r>
                      <a:endParaRPr sz="1400" u="none" cap="none" strike="noStrike">
                        <a:latin typeface="Arial Narrow"/>
                        <a:ea typeface="Arial Narrow"/>
                        <a:cs typeface="Arial Narrow"/>
                        <a:sym typeface="Arial Narrow"/>
                      </a:endParaRPr>
                    </a:p>
                  </a:txBody>
                  <a:tcPr marT="0" marB="0" marR="62200" marL="62200">
                    <a:solidFill>
                      <a:srgbClr val="FF00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Les boues fécales liquides sont riches en agents pathogènes, mais ces derniers sont absorbés dans le puits d’infiltration par voie aérobie.</a:t>
                      </a:r>
                      <a:endParaRPr sz="1100" u="none" cap="none" strike="noStrike">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Nombre moyen d’utilisateurs </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Eau disponible</a:t>
                      </a:r>
                      <a:endParaRPr sz="1100" u="none" cap="none" strike="noStrike">
                        <a:latin typeface="Arial Narrow"/>
                        <a:ea typeface="Arial Narrow"/>
                        <a:cs typeface="Arial Narrow"/>
                        <a:sym typeface="Arial Narrow"/>
                      </a:endParaRPr>
                    </a:p>
                  </a:txBody>
                  <a:tcPr marT="0" marB="0" marR="62200" marL="62200"/>
                </a:tc>
              </a:tr>
              <a:tr h="196650">
                <a:tc gridSpan="4">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solidFill>
                            <a:schemeClr val="lt1"/>
                          </a:solidFill>
                          <a:latin typeface="Arial Narrow"/>
                          <a:ea typeface="Arial Narrow"/>
                          <a:cs typeface="Arial Narrow"/>
                          <a:sym typeface="Arial Narrow"/>
                        </a:rPr>
                        <a:t>Technologies de traitement des eaux usées</a:t>
                      </a:r>
                      <a:endParaRPr sz="1400" u="none" cap="none" strike="noStrike">
                        <a:solidFill>
                          <a:schemeClr val="lt1"/>
                        </a:solidFill>
                        <a:latin typeface="Arial Narrow"/>
                        <a:ea typeface="Arial Narrow"/>
                        <a:cs typeface="Arial Narrow"/>
                        <a:sym typeface="Arial Narrow"/>
                      </a:endParaRPr>
                    </a:p>
                  </a:txBody>
                  <a:tcPr marT="0" marB="0" marR="62200" marL="62200">
                    <a:solidFill>
                      <a:schemeClr val="dk1"/>
                    </a:solidFill>
                  </a:tcPr>
                </a:tc>
                <a:tc hMerge="1"/>
                <a:tc hMerge="1"/>
                <a:tc hMerge="1"/>
              </a:tr>
              <a:tr h="786600">
                <a:tc>
                  <a:txBody>
                    <a:bodyPr/>
                    <a:lstStyle/>
                    <a:p>
                      <a:pPr indent="0" lvl="0" marL="0" marR="0" rtl="0" algn="l">
                        <a:lnSpc>
                          <a:spcPct val="100000"/>
                        </a:lnSpc>
                        <a:spcBef>
                          <a:spcPts val="0"/>
                        </a:spcBef>
                        <a:spcAft>
                          <a:spcPts val="0"/>
                        </a:spcAft>
                        <a:buClr>
                          <a:srgbClr val="000000"/>
                        </a:buClr>
                        <a:buSzPts val="1400"/>
                        <a:buFont typeface="Arial"/>
                        <a:buNone/>
                      </a:pPr>
                      <a:r>
                        <a:rPr b="1" lang="fr" sz="1400" u="none" cap="none" strike="noStrike">
                          <a:solidFill>
                            <a:schemeClr val="dk1"/>
                          </a:solidFill>
                          <a:latin typeface="Arial Narrow"/>
                          <a:ea typeface="Arial Narrow"/>
                          <a:cs typeface="Arial Narrow"/>
                          <a:sym typeface="Arial Narrow"/>
                        </a:rPr>
                        <a:t>Bassin de stabilisation</a:t>
                      </a:r>
                      <a:endParaRPr b="1" sz="1400" u="none" cap="none" strike="noStrike">
                        <a:solidFill>
                          <a:schemeClr val="dk1"/>
                        </a:solidFill>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400"/>
                        <a:buFont typeface="Arial"/>
                        <a:buNone/>
                      </a:pPr>
                      <a:r>
                        <a:rPr b="1" lang="fr" sz="1400" u="none" cap="none" strike="noStrike">
                          <a:solidFill>
                            <a:schemeClr val="dk1"/>
                          </a:solidFill>
                          <a:latin typeface="Arial Narrow"/>
                          <a:ea typeface="Arial Narrow"/>
                          <a:cs typeface="Arial Narrow"/>
                          <a:sym typeface="Arial Narrow"/>
                        </a:rPr>
                        <a:t>Élevé</a:t>
                      </a:r>
                      <a:endParaRPr b="1" sz="1400" u="none" cap="none" strike="noStrike">
                        <a:solidFill>
                          <a:schemeClr val="dk1"/>
                        </a:solidFill>
                        <a:latin typeface="Arial Narrow"/>
                        <a:ea typeface="Arial Narrow"/>
                        <a:cs typeface="Arial Narrow"/>
                        <a:sym typeface="Arial Narrow"/>
                      </a:endParaRPr>
                    </a:p>
                  </a:txBody>
                  <a:tcPr marT="0" marB="0" marR="62200" marL="62200">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Boues fécales liquides avec une faible présence d’agents pathogènes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Effluent avec faible présence d’agents pathogènes</a:t>
                      </a:r>
                      <a:endParaRPr sz="1100" u="none" cap="none" strike="noStrike">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Grand nombre d’utilisateurs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Eau et terres disponibles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Personnel d’entretien</a:t>
                      </a:r>
                      <a:endParaRPr sz="1100" u="none" cap="none" strike="noStrike">
                        <a:latin typeface="Arial Narrow"/>
                        <a:ea typeface="Arial Narrow"/>
                        <a:cs typeface="Arial Narrow"/>
                        <a:sym typeface="Arial Narrow"/>
                      </a:endParaRPr>
                    </a:p>
                  </a:txBody>
                  <a:tcPr marT="0" marB="0" marR="62200" marL="62200"/>
                </a:tc>
              </a:tr>
              <a:tr h="786600">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solidFill>
                            <a:schemeClr val="dk1"/>
                          </a:solidFill>
                          <a:latin typeface="Arial Narrow"/>
                          <a:ea typeface="Arial Narrow"/>
                          <a:cs typeface="Arial Narrow"/>
                          <a:sym typeface="Arial Narrow"/>
                        </a:rPr>
                        <a:t>Marais artificiels</a:t>
                      </a:r>
                      <a:endParaRPr sz="1400" u="none" cap="none" strike="noStrike">
                        <a:solidFill>
                          <a:schemeClr val="dk1"/>
                        </a:solidFill>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latin typeface="Arial Narrow"/>
                          <a:ea typeface="Arial Narrow"/>
                          <a:cs typeface="Arial Narrow"/>
                          <a:sym typeface="Arial Narrow"/>
                        </a:rPr>
                        <a:t>Moyen</a:t>
                      </a:r>
                      <a:endParaRPr sz="1400" u="none" cap="none" strike="noStrike">
                        <a:latin typeface="Arial Narrow"/>
                        <a:ea typeface="Arial Narrow"/>
                        <a:cs typeface="Arial Narrow"/>
                        <a:sym typeface="Arial Narrow"/>
                      </a:endParaRPr>
                    </a:p>
                  </a:txBody>
                  <a:tcPr marT="0" marB="0" marR="62200" marL="62200">
                    <a:solidFill>
                      <a:srgbClr val="FFC0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Plantes – absence d’agents pathogènes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Effluent avec présence modérée d’agents pathogènes</a:t>
                      </a:r>
                      <a:endParaRPr sz="1100" u="none" cap="none" strike="noStrike">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Grand nombre d’utilisateurs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Eau et terres disponibles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Personnel d’entretien</a:t>
                      </a:r>
                      <a:endParaRPr sz="1100" u="none" cap="none" strike="noStrike">
                        <a:latin typeface="Arial Narrow"/>
                        <a:ea typeface="Arial Narrow"/>
                        <a:cs typeface="Arial Narrow"/>
                        <a:sym typeface="Arial Narrow"/>
                      </a:endParaRPr>
                    </a:p>
                  </a:txBody>
                  <a:tcPr marT="0" marB="0" marR="62200" marL="62200"/>
                </a:tc>
              </a:tr>
              <a:tr h="646900">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solidFill>
                            <a:schemeClr val="dk1"/>
                          </a:solidFill>
                          <a:latin typeface="Arial Narrow"/>
                          <a:ea typeface="Arial Narrow"/>
                          <a:cs typeface="Arial Narrow"/>
                          <a:sym typeface="Arial Narrow"/>
                        </a:rPr>
                        <a:t>Réacteur à refoulement anaérobie ascendant de boues fécales</a:t>
                      </a:r>
                      <a:endParaRPr sz="1400" u="none" cap="none" strike="noStrike">
                        <a:solidFill>
                          <a:schemeClr val="dk1"/>
                        </a:solidFill>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latin typeface="Arial Narrow"/>
                          <a:ea typeface="Arial Narrow"/>
                          <a:cs typeface="Arial Narrow"/>
                          <a:sym typeface="Arial Narrow"/>
                        </a:rPr>
                        <a:t>Faible</a:t>
                      </a:r>
                      <a:endParaRPr sz="1400" u="none" cap="none" strike="noStrike">
                        <a:latin typeface="Arial Narrow"/>
                        <a:ea typeface="Arial Narrow"/>
                        <a:cs typeface="Arial Narrow"/>
                        <a:sym typeface="Arial Narrow"/>
                      </a:endParaRPr>
                    </a:p>
                  </a:txBody>
                  <a:tcPr marT="0" marB="0" marR="62200" marL="62200">
                    <a:solidFill>
                      <a:srgbClr val="FF00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Boues fécales liquides avec forte présence d’agents pathogènes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Biogaz</a:t>
                      </a:r>
                      <a:endParaRPr sz="1100" u="none" cap="none" strike="noStrike">
                        <a:latin typeface="Arial Narrow"/>
                        <a:ea typeface="Arial Narrow"/>
                        <a:cs typeface="Arial Narrow"/>
                        <a:sym typeface="Arial Narrow"/>
                      </a:endParaRPr>
                    </a:p>
                  </a:txBody>
                  <a:tcPr marT="0" marB="0" marR="62200" marL="62200"/>
                </a:tc>
                <a:tc>
                  <a:txBody>
                    <a:bodyPr/>
                    <a:lstStyle/>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Grand nombre d’utilisateurs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Eau et terres disponibles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100"/>
                        <a:buFont typeface="Arial"/>
                        <a:buNone/>
                      </a:pPr>
                      <a:r>
                        <a:rPr lang="fr" sz="1100" u="none" cap="none" strike="noStrike">
                          <a:latin typeface="Arial Narrow"/>
                          <a:ea typeface="Arial Narrow"/>
                          <a:cs typeface="Arial Narrow"/>
                          <a:sym typeface="Arial Narrow"/>
                        </a:rPr>
                        <a:t>Personnel d’entretien</a:t>
                      </a:r>
                      <a:endParaRPr sz="1100" u="none" cap="none" strike="noStrike">
                        <a:latin typeface="Arial Narrow"/>
                        <a:ea typeface="Arial Narrow"/>
                        <a:cs typeface="Arial Narrow"/>
                        <a:sym typeface="Arial Narrow"/>
                      </a:endParaRPr>
                    </a:p>
                  </a:txBody>
                  <a:tcPr marT="0" marB="0" marR="62200" marL="6220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9"/>
          <p:cNvSpPr txBox="1"/>
          <p:nvPr>
            <p:ph type="title"/>
          </p:nvPr>
        </p:nvSpPr>
        <p:spPr>
          <a:xfrm>
            <a:off x="708151" y="158222"/>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solidFill>
                  <a:schemeClr val="dk2"/>
                </a:solidFill>
              </a:rPr>
              <a:t>Vidange et transport – Minimiser les risques pour les personnes qui manipulent des déchets </a:t>
            </a:r>
            <a:endParaRPr/>
          </a:p>
        </p:txBody>
      </p:sp>
      <p:sp>
        <p:nvSpPr>
          <p:cNvPr id="491" name="Google Shape;491;p4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492" name="Google Shape;492;p49"/>
          <p:cNvSpPr txBox="1"/>
          <p:nvPr>
            <p:ph idx="1" type="body"/>
          </p:nvPr>
        </p:nvSpPr>
        <p:spPr>
          <a:xfrm>
            <a:off x="318910" y="1639228"/>
            <a:ext cx="4576476" cy="471853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02060"/>
              </a:buClr>
              <a:buSzPts val="1800"/>
              <a:buFont typeface="Arial"/>
              <a:buChar char="•"/>
            </a:pPr>
            <a:r>
              <a:rPr lang="fr" sz="1800">
                <a:solidFill>
                  <a:srgbClr val="002060"/>
                </a:solidFill>
              </a:rPr>
              <a:t>Les agents d’entretien doivent être informés des risques associés à la manipulation d’eaux usées et/ou de boues fécales.</a:t>
            </a:r>
            <a:endParaRPr sz="1600"/>
          </a:p>
          <a:p>
            <a:pPr indent="-342900" lvl="0" marL="342900" rtl="0" algn="l">
              <a:lnSpc>
                <a:spcPct val="90000"/>
              </a:lnSpc>
              <a:spcBef>
                <a:spcPts val="1000"/>
              </a:spcBef>
              <a:spcAft>
                <a:spcPts val="0"/>
              </a:spcAft>
              <a:buClr>
                <a:srgbClr val="002060"/>
              </a:buClr>
              <a:buSzPts val="1800"/>
              <a:buFont typeface="Arial"/>
              <a:buChar char="•"/>
            </a:pPr>
            <a:r>
              <a:rPr lang="fr" sz="1800">
                <a:solidFill>
                  <a:srgbClr val="002060"/>
                </a:solidFill>
              </a:rPr>
              <a:t>Les établissements de santé doivent donner à leurs agents les outils nécessaires pour maîtriser et respecter les procédures opérationnelles normalisées. </a:t>
            </a:r>
            <a:endParaRPr sz="1600"/>
          </a:p>
          <a:p>
            <a:pPr indent="-342900" lvl="0" marL="342900" rtl="0" algn="l">
              <a:lnSpc>
                <a:spcPct val="90000"/>
              </a:lnSpc>
              <a:spcBef>
                <a:spcPts val="1000"/>
              </a:spcBef>
              <a:spcAft>
                <a:spcPts val="0"/>
              </a:spcAft>
              <a:buClr>
                <a:srgbClr val="002060"/>
              </a:buClr>
              <a:buSzPts val="1800"/>
              <a:buFont typeface="Arial"/>
              <a:buChar char="•"/>
            </a:pPr>
            <a:r>
              <a:rPr lang="fr" sz="1800">
                <a:solidFill>
                  <a:srgbClr val="002060"/>
                </a:solidFill>
              </a:rPr>
              <a:t>Des équipements de protection individuelle – gants, masques, casques, combinaisons et chaussures fermées – doivent être systématiquement mis à disposition des agents et portés de manière adéquate, en particulier en cas de mission impliquant un contact direct avec les égouts ou des travaux de vidange manuelle.</a:t>
            </a:r>
            <a:endParaRPr sz="1600"/>
          </a:p>
          <a:p>
            <a:pPr indent="-201930" lvl="0" marL="342900" rtl="0" algn="l">
              <a:lnSpc>
                <a:spcPct val="90000"/>
              </a:lnSpc>
              <a:spcBef>
                <a:spcPts val="1000"/>
              </a:spcBef>
              <a:spcAft>
                <a:spcPts val="0"/>
              </a:spcAft>
              <a:buClr>
                <a:schemeClr val="dk1"/>
              </a:buClr>
              <a:buSzPts val="1800"/>
              <a:buFont typeface="Arial"/>
              <a:buNone/>
            </a:pPr>
            <a:r>
              <a:t/>
            </a:r>
            <a:endParaRPr sz="1800"/>
          </a:p>
        </p:txBody>
      </p:sp>
      <p:pic>
        <p:nvPicPr>
          <p:cNvPr id="493" name="Google Shape;493;p49"/>
          <p:cNvPicPr preferRelativeResize="0"/>
          <p:nvPr/>
        </p:nvPicPr>
        <p:blipFill rotWithShape="1">
          <a:blip r:embed="rId3">
            <a:alphaModFix/>
          </a:blip>
          <a:srcRect b="0" l="0" r="0" t="0"/>
          <a:stretch/>
        </p:blipFill>
        <p:spPr>
          <a:xfrm>
            <a:off x="5531005" y="1994827"/>
            <a:ext cx="6339796" cy="4718537"/>
          </a:xfrm>
          <a:prstGeom prst="rect">
            <a:avLst/>
          </a:prstGeom>
          <a:noFill/>
          <a:ln>
            <a:noFill/>
          </a:ln>
        </p:spPr>
      </p:pic>
      <p:sp>
        <p:nvSpPr>
          <p:cNvPr id="494" name="Google Shape;494;p49"/>
          <p:cNvSpPr txBox="1"/>
          <p:nvPr/>
        </p:nvSpPr>
        <p:spPr>
          <a:xfrm>
            <a:off x="5680201" y="3016367"/>
            <a:ext cx="829309" cy="371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14"/>
              <a:buFont typeface="Arial"/>
              <a:buNone/>
            </a:pPr>
            <a:r>
              <a:t/>
            </a:r>
            <a:endParaRPr b="0" i="0" sz="1814"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0"/>
          <p:cNvSpPr txBox="1"/>
          <p:nvPr>
            <p:ph type="ctrTitle"/>
          </p:nvPr>
        </p:nvSpPr>
        <p:spPr>
          <a:xfrm>
            <a:off x="838200" y="230691"/>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7200"/>
              <a:t>Troisième partie : Changements climatiques et assainissement </a:t>
            </a:r>
            <a:endParaRPr sz="7200"/>
          </a:p>
        </p:txBody>
      </p:sp>
      <p:sp>
        <p:nvSpPr>
          <p:cNvPr id="501" name="Google Shape;501;p50"/>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502" name="Google Shape;502;p50"/>
          <p:cNvSpPr txBox="1"/>
          <p:nvPr/>
        </p:nvSpPr>
        <p:spPr>
          <a:xfrm>
            <a:off x="518288" y="3171554"/>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2000" u="none" cap="none" strike="noStrike">
                <a:solidFill>
                  <a:schemeClr val="lt1"/>
                </a:solidFill>
                <a:latin typeface="Arial"/>
                <a:ea typeface="Arial"/>
                <a:cs typeface="Arial"/>
                <a:sym typeface="Arial"/>
              </a:rPr>
              <a:t>Impact des changements climatiques sur les systèmes d’assainissement </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000" u="none" cap="none" strike="noStrike">
                <a:solidFill>
                  <a:schemeClr val="lt1"/>
                </a:solidFill>
                <a:latin typeface="Arial"/>
                <a:ea typeface="Arial"/>
                <a:cs typeface="Arial"/>
                <a:sym typeface="Arial"/>
              </a:rPr>
              <a:t>Résilience des différents types de technologies </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000" u="none" cap="none" strike="noStrike">
                <a:solidFill>
                  <a:schemeClr val="lt1"/>
                </a:solidFill>
                <a:latin typeface="Arial"/>
                <a:ea typeface="Arial"/>
                <a:cs typeface="Arial"/>
                <a:sym typeface="Arial"/>
              </a:rPr>
              <a:t>Pistes d’amélioration des systèmes d’assainissement pour une meilleure résilience aux changements climatiques </a:t>
            </a:r>
            <a:endParaRPr b="0" i="0" sz="1200" u="none" cap="none" strike="noStrike">
              <a:solidFill>
                <a:srgbClr val="000000"/>
              </a:solidFill>
              <a:latin typeface="Arial"/>
              <a:ea typeface="Arial"/>
              <a:cs typeface="Arial"/>
              <a:sym typeface="Arial"/>
            </a:endParaRPr>
          </a:p>
          <a:p>
            <a:pPr indent="-304800" lvl="0" marL="457200" marR="0" rtl="0" algn="l">
              <a:lnSpc>
                <a:spcPct val="90000"/>
              </a:lnSpc>
              <a:spcBef>
                <a:spcPts val="1000"/>
              </a:spcBef>
              <a:spcAft>
                <a:spcPts val="0"/>
              </a:spcAft>
              <a:buClr>
                <a:schemeClr val="lt1"/>
              </a:buClr>
              <a:buSzPts val="2400"/>
              <a:buFont typeface="Calibri"/>
              <a:buNone/>
            </a:pPr>
            <a:r>
              <a:t/>
            </a:r>
            <a:endParaRPr b="0" i="0" sz="2000" u="none" cap="none" strike="noStrike">
              <a:solidFill>
                <a:schemeClr val="lt1"/>
              </a:solidFill>
              <a:latin typeface="Arial"/>
              <a:ea typeface="Arial"/>
              <a:cs typeface="Arial"/>
              <a:sym typeface="Arial"/>
            </a:endParaRPr>
          </a:p>
        </p:txBody>
      </p:sp>
      <p:pic>
        <p:nvPicPr>
          <p:cNvPr descr="A picture containing outdoor, building, sky, grass&#10;&#10;Description automatically generated" id="503" name="Google Shape;503;p50"/>
          <p:cNvPicPr preferRelativeResize="0"/>
          <p:nvPr/>
        </p:nvPicPr>
        <p:blipFill rotWithShape="1">
          <a:blip r:embed="rId3">
            <a:alphaModFix/>
          </a:blip>
          <a:srcRect b="0" l="0" r="0" t="0"/>
          <a:stretch/>
        </p:blipFill>
        <p:spPr>
          <a:xfrm>
            <a:off x="6534615" y="3553428"/>
            <a:ext cx="5139097" cy="29392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1"/>
          <p:cNvSpPr txBox="1"/>
          <p:nvPr>
            <p:ph type="title"/>
          </p:nvPr>
        </p:nvSpPr>
        <p:spPr>
          <a:xfrm>
            <a:off x="610500" y="240701"/>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3200">
                <a:solidFill>
                  <a:schemeClr val="dk2"/>
                </a:solidFill>
              </a:rPr>
              <a:t>Impacts des changements climatiques sur l’assainissement</a:t>
            </a:r>
            <a:br>
              <a:rPr lang="fr" sz="3200">
                <a:solidFill>
                  <a:schemeClr val="dk2"/>
                </a:solidFill>
              </a:rPr>
            </a:br>
            <a:endParaRPr sz="3200">
              <a:solidFill>
                <a:schemeClr val="dk2"/>
              </a:solidFill>
            </a:endParaRPr>
          </a:p>
        </p:txBody>
      </p:sp>
      <p:sp>
        <p:nvSpPr>
          <p:cNvPr id="512" name="Google Shape;512;p5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graphicFrame>
        <p:nvGraphicFramePr>
          <p:cNvPr id="513" name="Google Shape;513;p51"/>
          <p:cNvGraphicFramePr/>
          <p:nvPr/>
        </p:nvGraphicFramePr>
        <p:xfrm>
          <a:off x="3231144" y="1065325"/>
          <a:ext cx="3000000" cy="3000000"/>
        </p:xfrm>
        <a:graphic>
          <a:graphicData uri="http://schemas.openxmlformats.org/drawingml/2006/table">
            <a:tbl>
              <a:tblPr bandRow="1" firstCol="1" firstRow="1">
                <a:noFill/>
                <a:tableStyleId>{73B95B17-5E67-4268-B924-ED756E80255F}</a:tableStyleId>
              </a:tblPr>
              <a:tblGrid>
                <a:gridCol w="4608175"/>
                <a:gridCol w="4137100"/>
              </a:tblGrid>
              <a:tr h="1727925">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Narrow"/>
                          <a:ea typeface="Arial Narrow"/>
                          <a:cs typeface="Arial Narrow"/>
                          <a:sym typeface="Arial Narrow"/>
                        </a:rPr>
                        <a:t>Précipitations ou inondations plus intenses liées à une hausse du niveau de la mer</a:t>
                      </a:r>
                      <a:endParaRPr sz="1200" u="none" cap="none" strike="noStrike"/>
                    </a:p>
                    <a:p>
                      <a:pPr indent="0" lvl="0" marL="0" marR="0" rtl="0" algn="l">
                        <a:lnSpc>
                          <a:spcPct val="100000"/>
                        </a:lnSpc>
                        <a:spcBef>
                          <a:spcPts val="0"/>
                        </a:spcBef>
                        <a:spcAft>
                          <a:spcPts val="0"/>
                        </a:spcAft>
                        <a:buClr>
                          <a:srgbClr val="000000"/>
                        </a:buClr>
                        <a:buSzPts val="2000"/>
                        <a:buFont typeface="Arial"/>
                        <a:buNone/>
                      </a:pPr>
                      <a:r>
                        <a:rPr b="0" lang="fr" sz="2000" u="none" cap="none" strike="noStrike">
                          <a:solidFill>
                            <a:schemeClr val="dk1"/>
                          </a:solidFill>
                          <a:latin typeface="Arial Narrow"/>
                          <a:ea typeface="Arial Narrow"/>
                          <a:cs typeface="Arial Narrow"/>
                          <a:sym typeface="Arial Narrow"/>
                        </a:rPr>
                        <a:t>(précipitations extrêmes, inondations, glissements de terrain, etc.)</a:t>
                      </a:r>
                      <a:endParaRPr b="0" i="1" sz="2000" u="none" cap="none" strike="noStrike">
                        <a:solidFill>
                          <a:schemeClr val="dk1"/>
                        </a:solidFill>
                        <a:latin typeface="Arial Narrow"/>
                        <a:ea typeface="Arial Narrow"/>
                        <a:cs typeface="Arial Narrow"/>
                        <a:sym typeface="Arial Narrow"/>
                      </a:endParaRPr>
                    </a:p>
                  </a:txBody>
                  <a:tcPr marT="32825" marB="32825" marR="62200" marL="62200"/>
                </a:tc>
                <a:tc>
                  <a:txBody>
                    <a:bodyPr/>
                    <a:lstStyle/>
                    <a:p>
                      <a:pPr indent="0" lvl="0" marL="0" marR="0" rtl="0" algn="l">
                        <a:lnSpc>
                          <a:spcPct val="100000"/>
                        </a:lnSpc>
                        <a:spcBef>
                          <a:spcPts val="0"/>
                        </a:spcBef>
                        <a:spcAft>
                          <a:spcPts val="0"/>
                        </a:spcAft>
                        <a:buClr>
                          <a:srgbClr val="000000"/>
                        </a:buClr>
                        <a:buSzPts val="2000"/>
                        <a:buFont typeface="Arial"/>
                        <a:buNone/>
                      </a:pPr>
                      <a:r>
                        <a:rPr b="1" lang="fr" sz="2000" u="none" cap="none" strike="noStrike">
                          <a:latin typeface="Arial Narrow"/>
                          <a:ea typeface="Arial Narrow"/>
                          <a:cs typeface="Arial Narrow"/>
                          <a:sym typeface="Arial Narrow"/>
                        </a:rPr>
                        <a:t>Inondation des systèmes d’assainissement sur place </a:t>
                      </a:r>
                      <a:endParaRPr sz="2000" u="none" cap="none" strike="noStrike">
                        <a:latin typeface="Arial Narrow"/>
                        <a:ea typeface="Arial Narrow"/>
                        <a:cs typeface="Arial Narrow"/>
                        <a:sym typeface="Arial Narrow"/>
                      </a:endParaRPr>
                    </a:p>
                    <a:p>
                      <a:pPr indent="-342900" lvl="0" marL="342900" marR="0" rtl="0" algn="l">
                        <a:lnSpc>
                          <a:spcPct val="100000"/>
                        </a:lnSpc>
                        <a:spcBef>
                          <a:spcPts val="0"/>
                        </a:spcBef>
                        <a:spcAft>
                          <a:spcPts val="0"/>
                        </a:spcAft>
                        <a:buClr>
                          <a:schemeClr val="dk1"/>
                        </a:buClr>
                        <a:buSzPts val="2400"/>
                        <a:buFont typeface="Arial"/>
                        <a:buChar char="•"/>
                      </a:pPr>
                      <a:r>
                        <a:rPr b="0" lang="fr" sz="2000" u="none" cap="none" strike="noStrike">
                          <a:latin typeface="Arial Narrow"/>
                          <a:ea typeface="Arial Narrow"/>
                          <a:cs typeface="Arial Narrow"/>
                          <a:sym typeface="Arial Narrow"/>
                        </a:rPr>
                        <a:t>Destruction des installations</a:t>
                      </a:r>
                      <a:endParaRPr sz="1200" u="none" cap="none" strike="noStrike"/>
                    </a:p>
                    <a:p>
                      <a:pPr indent="-342900" lvl="0" marL="342900" marR="0" rtl="0" algn="l">
                        <a:lnSpc>
                          <a:spcPct val="100000"/>
                        </a:lnSpc>
                        <a:spcBef>
                          <a:spcPts val="0"/>
                        </a:spcBef>
                        <a:spcAft>
                          <a:spcPts val="0"/>
                        </a:spcAft>
                        <a:buClr>
                          <a:schemeClr val="dk1"/>
                        </a:buClr>
                        <a:buSzPts val="2400"/>
                        <a:buFont typeface="Arial"/>
                        <a:buChar char="•"/>
                      </a:pPr>
                      <a:r>
                        <a:rPr b="0" lang="fr" sz="2000" u="none" cap="none" strike="noStrike">
                          <a:latin typeface="Arial Narrow"/>
                          <a:ea typeface="Arial Narrow"/>
                          <a:cs typeface="Arial Narrow"/>
                          <a:sym typeface="Arial Narrow"/>
                        </a:rPr>
                        <a:t>Déversement</a:t>
                      </a:r>
                      <a:endParaRPr sz="1200" u="none" cap="none" strike="noStrike"/>
                    </a:p>
                    <a:p>
                      <a:pPr indent="-342900" lvl="0" marL="342900" marR="0" rtl="0" algn="l">
                        <a:lnSpc>
                          <a:spcPct val="100000"/>
                        </a:lnSpc>
                        <a:spcBef>
                          <a:spcPts val="0"/>
                        </a:spcBef>
                        <a:spcAft>
                          <a:spcPts val="0"/>
                        </a:spcAft>
                        <a:buClr>
                          <a:schemeClr val="dk1"/>
                        </a:buClr>
                        <a:buSzPts val="2400"/>
                        <a:buFont typeface="Arial"/>
                        <a:buChar char="•"/>
                      </a:pPr>
                      <a:r>
                        <a:rPr b="0" lang="fr" sz="2000" u="none" cap="none" strike="noStrike">
                          <a:latin typeface="Arial Narrow"/>
                          <a:ea typeface="Arial Narrow"/>
                          <a:cs typeface="Arial Narrow"/>
                          <a:sym typeface="Arial Narrow"/>
                        </a:rPr>
                        <a:t>Débordement </a:t>
                      </a:r>
                      <a:endParaRPr sz="1200" u="none" cap="none" strike="noStrike"/>
                    </a:p>
                    <a:p>
                      <a:pPr indent="-342900" lvl="0" marL="342900" marR="0" rtl="0" algn="l">
                        <a:lnSpc>
                          <a:spcPct val="100000"/>
                        </a:lnSpc>
                        <a:spcBef>
                          <a:spcPts val="0"/>
                        </a:spcBef>
                        <a:spcAft>
                          <a:spcPts val="0"/>
                        </a:spcAft>
                        <a:buClr>
                          <a:schemeClr val="dk1"/>
                        </a:buClr>
                        <a:buSzPts val="2400"/>
                        <a:buFont typeface="Arial"/>
                        <a:buChar char="•"/>
                      </a:pPr>
                      <a:r>
                        <a:rPr b="0" lang="fr" sz="2000" u="none" cap="none" strike="noStrike">
                          <a:latin typeface="Arial Narrow"/>
                          <a:ea typeface="Arial Narrow"/>
                          <a:cs typeface="Arial Narrow"/>
                          <a:sym typeface="Arial Narrow"/>
                        </a:rPr>
                        <a:t>Contamination de l’environnement</a:t>
                      </a:r>
                      <a:endParaRPr b="0" sz="2000" u="none" cap="none" strike="noStrike">
                        <a:latin typeface="Arial Narrow"/>
                        <a:ea typeface="Arial Narrow"/>
                        <a:cs typeface="Arial Narrow"/>
                        <a:sym typeface="Arial Narrow"/>
                      </a:endParaRPr>
                    </a:p>
                  </a:txBody>
                  <a:tcPr marT="0" marB="0" marR="62200" marL="62200"/>
                </a:tc>
              </a:tr>
              <a:tr h="1601825">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Narrow"/>
                          <a:ea typeface="Arial Narrow"/>
                          <a:cs typeface="Arial Narrow"/>
                          <a:sym typeface="Arial Narrow"/>
                        </a:rPr>
                        <a:t>Diminution prolongée des précipitations et des eaux de ruissellement </a:t>
                      </a:r>
                      <a:endParaRPr sz="1200" u="none" cap="none" strike="noStrike"/>
                    </a:p>
                    <a:p>
                      <a:pPr indent="0" lvl="0" marL="0" marR="0" rtl="0" algn="l">
                        <a:lnSpc>
                          <a:spcPct val="100000"/>
                        </a:lnSpc>
                        <a:spcBef>
                          <a:spcPts val="0"/>
                        </a:spcBef>
                        <a:spcAft>
                          <a:spcPts val="0"/>
                        </a:spcAft>
                        <a:buClr>
                          <a:srgbClr val="000000"/>
                        </a:buClr>
                        <a:buSzPts val="2000"/>
                        <a:buFont typeface="Arial"/>
                        <a:buNone/>
                      </a:pPr>
                      <a:r>
                        <a:rPr b="0" lang="fr" sz="2000" u="none" cap="none" strike="noStrike">
                          <a:latin typeface="Arial Narrow"/>
                          <a:ea typeface="Arial Narrow"/>
                          <a:cs typeface="Arial Narrow"/>
                          <a:sym typeface="Arial Narrow"/>
                        </a:rPr>
                        <a:t>(sécheresse prolongée, etc.)</a:t>
                      </a:r>
                      <a:endParaRPr b="0" i="1" sz="2000" u="none" cap="none" strike="noStrike">
                        <a:latin typeface="Arial Narrow"/>
                        <a:ea typeface="Arial Narrow"/>
                        <a:cs typeface="Arial Narrow"/>
                        <a:sym typeface="Arial Narrow"/>
                      </a:endParaRPr>
                    </a:p>
                  </a:txBody>
                  <a:tcPr marT="32825" marB="32825" marR="62200" marL="62200"/>
                </a:tc>
                <a:tc>
                  <a:txBody>
                    <a:bodyPr/>
                    <a:lstStyle/>
                    <a:p>
                      <a:pPr indent="0" lvl="0" marL="0" marR="0" rtl="0" algn="l">
                        <a:lnSpc>
                          <a:spcPct val="100000"/>
                        </a:lnSpc>
                        <a:spcBef>
                          <a:spcPts val="0"/>
                        </a:spcBef>
                        <a:spcAft>
                          <a:spcPts val="0"/>
                        </a:spcAft>
                        <a:buClr>
                          <a:srgbClr val="000000"/>
                        </a:buClr>
                        <a:buSzPts val="2000"/>
                        <a:buFont typeface="Arial"/>
                        <a:buNone/>
                      </a:pPr>
                      <a:r>
                        <a:rPr b="1" lang="fr" sz="2000" u="none" cap="none" strike="noStrike">
                          <a:latin typeface="Arial Narrow"/>
                          <a:ea typeface="Arial Narrow"/>
                          <a:cs typeface="Arial Narrow"/>
                          <a:sym typeface="Arial Narrow"/>
                        </a:rPr>
                        <a:t>Fonctionnement entravé des systèmes d’assainissement dépendant de la disponibilité en eau </a:t>
                      </a:r>
                      <a:endParaRPr sz="1200" u="none" cap="none" strike="noStrike"/>
                    </a:p>
                    <a:p>
                      <a:pPr indent="-342900" lvl="0" marL="342900" marR="0" rtl="0" algn="l">
                        <a:lnSpc>
                          <a:spcPct val="100000"/>
                        </a:lnSpc>
                        <a:spcBef>
                          <a:spcPts val="0"/>
                        </a:spcBef>
                        <a:spcAft>
                          <a:spcPts val="0"/>
                        </a:spcAft>
                        <a:buClr>
                          <a:schemeClr val="dk1"/>
                        </a:buClr>
                        <a:buSzPts val="2400"/>
                        <a:buFont typeface="Arial"/>
                        <a:buChar char="•"/>
                      </a:pPr>
                      <a:r>
                        <a:rPr lang="fr" sz="2000" u="none" cap="none" strike="noStrike">
                          <a:latin typeface="Arial Narrow"/>
                          <a:ea typeface="Arial Narrow"/>
                          <a:cs typeface="Arial Narrow"/>
                          <a:sym typeface="Arial Narrow"/>
                        </a:rPr>
                        <a:t>(toilettes à chasse d’eau, réseau d’égouts, etc.)</a:t>
                      </a:r>
                      <a:endParaRPr sz="20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Narrow"/>
                          <a:ea typeface="Arial Narrow"/>
                          <a:cs typeface="Arial Narrow"/>
                          <a:sym typeface="Arial Narrow"/>
                        </a:rPr>
                        <a:t> </a:t>
                      </a:r>
                      <a:endParaRPr sz="2000" u="none" cap="none" strike="noStrike">
                        <a:latin typeface="Arial Narrow"/>
                        <a:ea typeface="Arial Narrow"/>
                        <a:cs typeface="Arial Narrow"/>
                        <a:sym typeface="Arial Narrow"/>
                      </a:endParaRPr>
                    </a:p>
                  </a:txBody>
                  <a:tcPr marT="0" marB="0" marR="62200" marL="62200"/>
                </a:tc>
              </a:tr>
              <a:tr h="1216325">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Narrow"/>
                          <a:ea typeface="Arial Narrow"/>
                          <a:cs typeface="Arial Narrow"/>
                          <a:sym typeface="Arial Narrow"/>
                        </a:rPr>
                        <a:t>Températures élevées et vagues de chaleur </a:t>
                      </a:r>
                      <a:endParaRPr sz="1200" u="none" cap="none" strike="noStrike"/>
                    </a:p>
                    <a:p>
                      <a:pPr indent="0" lvl="0" marL="0" marR="0" rtl="0" algn="l">
                        <a:lnSpc>
                          <a:spcPct val="100000"/>
                        </a:lnSpc>
                        <a:spcBef>
                          <a:spcPts val="0"/>
                        </a:spcBef>
                        <a:spcAft>
                          <a:spcPts val="0"/>
                        </a:spcAft>
                        <a:buClr>
                          <a:srgbClr val="000000"/>
                        </a:buClr>
                        <a:buSzPts val="2000"/>
                        <a:buFont typeface="Arial"/>
                        <a:buNone/>
                      </a:pPr>
                      <a:r>
                        <a:rPr b="0" lang="fr" sz="2000" u="none" cap="none" strike="noStrike">
                          <a:latin typeface="Arial Narrow"/>
                          <a:ea typeface="Arial Narrow"/>
                          <a:cs typeface="Arial Narrow"/>
                          <a:sym typeface="Arial Narrow"/>
                        </a:rPr>
                        <a:t>(réchauffement des eaux de surface et de la température des sols)</a:t>
                      </a:r>
                      <a:endParaRPr b="0" i="1" sz="2000" u="none" cap="none" strike="noStrike">
                        <a:latin typeface="Arial Narrow"/>
                        <a:ea typeface="Arial Narrow"/>
                        <a:cs typeface="Arial Narrow"/>
                        <a:sym typeface="Arial Narrow"/>
                      </a:endParaRPr>
                    </a:p>
                  </a:txBody>
                  <a:tcPr marT="32825" marB="32825" marR="62200" marL="62200"/>
                </a:tc>
                <a:tc>
                  <a:txBody>
                    <a:bodyPr/>
                    <a:lstStyle/>
                    <a:p>
                      <a:pPr indent="0" lvl="0" marL="0" marR="0" rtl="0" algn="l">
                        <a:lnSpc>
                          <a:spcPct val="100000"/>
                        </a:lnSpc>
                        <a:spcBef>
                          <a:spcPts val="0"/>
                        </a:spcBef>
                        <a:spcAft>
                          <a:spcPts val="0"/>
                        </a:spcAft>
                        <a:buClr>
                          <a:srgbClr val="000000"/>
                        </a:buClr>
                        <a:buSzPts val="2000"/>
                        <a:buFont typeface="Arial"/>
                        <a:buNone/>
                      </a:pPr>
                      <a:r>
                        <a:rPr b="1" lang="fr" sz="2000" u="none" cap="none" strike="noStrike">
                          <a:latin typeface="Arial Narrow"/>
                          <a:ea typeface="Arial Narrow"/>
                          <a:cs typeface="Arial Narrow"/>
                          <a:sym typeface="Arial Narrow"/>
                        </a:rPr>
                        <a:t>Systèmes d’assainissement défectueux, en panne ou inaccessibles </a:t>
                      </a:r>
                      <a:endParaRPr sz="1200" u="none" cap="none" strike="noStrike"/>
                    </a:p>
                    <a:p>
                      <a:pPr indent="-342900" lvl="0" marL="342900" marR="0" rtl="0" algn="l">
                        <a:lnSpc>
                          <a:spcPct val="100000"/>
                        </a:lnSpc>
                        <a:spcBef>
                          <a:spcPts val="0"/>
                        </a:spcBef>
                        <a:spcAft>
                          <a:spcPts val="0"/>
                        </a:spcAft>
                        <a:buClr>
                          <a:schemeClr val="dk1"/>
                        </a:buClr>
                        <a:buSzPts val="2400"/>
                        <a:buFont typeface="Arial"/>
                        <a:buChar char="•"/>
                      </a:pPr>
                      <a:r>
                        <a:rPr lang="fr" sz="2000" u="none" cap="none" strike="noStrike">
                          <a:latin typeface="Arial Narrow"/>
                          <a:ea typeface="Arial Narrow"/>
                          <a:cs typeface="Arial Narrow"/>
                          <a:sym typeface="Arial Narrow"/>
                        </a:rPr>
                        <a:t>En cas de vague de chaleur, les fortes odeurs dissuadent les personnes d’utiliser les latrines.</a:t>
                      </a:r>
                      <a:endParaRPr sz="2000" u="none" cap="none" strike="noStrike">
                        <a:latin typeface="Arial Narrow"/>
                        <a:ea typeface="Arial Narrow"/>
                        <a:cs typeface="Arial Narrow"/>
                        <a:sym typeface="Arial Narrow"/>
                      </a:endParaRPr>
                    </a:p>
                  </a:txBody>
                  <a:tcPr marT="0" marB="0" marR="62200" marL="62200"/>
                </a:tc>
              </a:tr>
            </a:tbl>
          </a:graphicData>
        </a:graphic>
      </p:graphicFrame>
      <p:pic>
        <p:nvPicPr>
          <p:cNvPr descr="A picture containing building, outdoor, sky, water&#10;&#10;Description automatically generated" id="514" name="Google Shape;514;p51"/>
          <p:cNvPicPr preferRelativeResize="0"/>
          <p:nvPr/>
        </p:nvPicPr>
        <p:blipFill rotWithShape="1">
          <a:blip r:embed="rId3">
            <a:alphaModFix/>
          </a:blip>
          <a:srcRect b="0" l="0" r="0" t="0"/>
          <a:stretch/>
        </p:blipFill>
        <p:spPr>
          <a:xfrm>
            <a:off x="610500" y="1154533"/>
            <a:ext cx="2405063" cy="1603725"/>
          </a:xfrm>
          <a:prstGeom prst="rect">
            <a:avLst/>
          </a:prstGeom>
          <a:noFill/>
          <a:ln>
            <a:noFill/>
          </a:ln>
        </p:spPr>
      </p:pic>
      <p:pic>
        <p:nvPicPr>
          <p:cNvPr descr="A picture containing ground, sky, outdoor, rock&#10;&#10;Description automatically generated" id="515" name="Google Shape;515;p51"/>
          <p:cNvPicPr preferRelativeResize="0"/>
          <p:nvPr/>
        </p:nvPicPr>
        <p:blipFill rotWithShape="1">
          <a:blip r:embed="rId4">
            <a:alphaModFix/>
          </a:blip>
          <a:srcRect b="0" l="0" r="0" t="0"/>
          <a:stretch/>
        </p:blipFill>
        <p:spPr>
          <a:xfrm>
            <a:off x="610500" y="2908297"/>
            <a:ext cx="2410118" cy="1603725"/>
          </a:xfrm>
          <a:prstGeom prst="rect">
            <a:avLst/>
          </a:prstGeom>
          <a:noFill/>
          <a:ln>
            <a:noFill/>
          </a:ln>
        </p:spPr>
      </p:pic>
      <p:pic>
        <p:nvPicPr>
          <p:cNvPr descr="4,809 Heatwave Photos - Free &amp;amp; Royalty-Free Stock Photos from Dreamstime" id="516" name="Google Shape;516;p51"/>
          <p:cNvPicPr preferRelativeResize="0"/>
          <p:nvPr/>
        </p:nvPicPr>
        <p:blipFill rotWithShape="1">
          <a:blip r:embed="rId5">
            <a:alphaModFix/>
          </a:blip>
          <a:srcRect b="0" l="0" r="0" t="0"/>
          <a:stretch/>
        </p:blipFill>
        <p:spPr>
          <a:xfrm>
            <a:off x="583580" y="4665912"/>
            <a:ext cx="2402585" cy="1603725"/>
          </a:xfrm>
          <a:prstGeom prst="rect">
            <a:avLst/>
          </a:prstGeom>
          <a:noFill/>
          <a:ln>
            <a:noFill/>
          </a:ln>
        </p:spPr>
      </p:pic>
      <p:pic>
        <p:nvPicPr>
          <p:cNvPr id="517" name="Google Shape;517;p51"/>
          <p:cNvPicPr preferRelativeResize="0"/>
          <p:nvPr/>
        </p:nvPicPr>
        <p:blipFill rotWithShape="1">
          <a:blip r:embed="rId6">
            <a:alphaModFix/>
          </a:blip>
          <a:srcRect b="0" l="0" r="0" t="0"/>
          <a:stretch/>
        </p:blipFill>
        <p:spPr>
          <a:xfrm>
            <a:off x="11081091" y="240701"/>
            <a:ext cx="733874" cy="7495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descr="Pit latrine - Wikipedia" id="525" name="Google Shape;525;p52"/>
          <p:cNvPicPr preferRelativeResize="0"/>
          <p:nvPr/>
        </p:nvPicPr>
        <p:blipFill rotWithShape="1">
          <a:blip r:embed="rId3">
            <a:alphaModFix/>
          </a:blip>
          <a:srcRect b="0" l="0" r="0" t="0"/>
          <a:stretch/>
        </p:blipFill>
        <p:spPr>
          <a:xfrm>
            <a:off x="8909628" y="407790"/>
            <a:ext cx="2802373" cy="6042420"/>
          </a:xfrm>
          <a:prstGeom prst="rect">
            <a:avLst/>
          </a:prstGeom>
          <a:noFill/>
          <a:ln>
            <a:noFill/>
          </a:ln>
        </p:spPr>
      </p:pic>
      <p:sp>
        <p:nvSpPr>
          <p:cNvPr id="526" name="Google Shape;526;p52"/>
          <p:cNvSpPr txBox="1"/>
          <p:nvPr>
            <p:ph type="title"/>
          </p:nvPr>
        </p:nvSpPr>
        <p:spPr>
          <a:xfrm>
            <a:off x="652463" y="15271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Quel est le niveau de résilience des différentes technologies d’assainissement ? </a:t>
            </a:r>
            <a:endParaRPr/>
          </a:p>
        </p:txBody>
      </p:sp>
      <p:sp>
        <p:nvSpPr>
          <p:cNvPr id="527" name="Google Shape;527;p5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528" name="Google Shape;528;p52"/>
          <p:cNvSpPr txBox="1"/>
          <p:nvPr/>
        </p:nvSpPr>
        <p:spPr>
          <a:xfrm>
            <a:off x="8837035" y="6494943"/>
            <a:ext cx="2710642" cy="3715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Calibri"/>
                <a:ea typeface="Calibri"/>
                <a:cs typeface="Calibri"/>
                <a:sym typeface="Calibri"/>
              </a:rPr>
              <a:t>Latrines à fosse</a:t>
            </a:r>
            <a:endParaRPr b="0" i="0" sz="1400" u="none" cap="none" strike="noStrike">
              <a:solidFill>
                <a:srgbClr val="000000"/>
              </a:solidFill>
              <a:latin typeface="Arial"/>
              <a:ea typeface="Arial"/>
              <a:cs typeface="Arial"/>
              <a:sym typeface="Arial"/>
            </a:endParaRPr>
          </a:p>
        </p:txBody>
      </p:sp>
      <p:graphicFrame>
        <p:nvGraphicFramePr>
          <p:cNvPr id="529" name="Google Shape;529;p52"/>
          <p:cNvGraphicFramePr/>
          <p:nvPr/>
        </p:nvGraphicFramePr>
        <p:xfrm>
          <a:off x="1555353" y="2200204"/>
          <a:ext cx="3000000" cy="3000000"/>
        </p:xfrm>
        <a:graphic>
          <a:graphicData uri="http://schemas.openxmlformats.org/drawingml/2006/table">
            <a:tbl>
              <a:tblPr bandRow="1" firstCol="1" firstRow="1">
                <a:noFill/>
                <a:tableStyleId>{C696350F-9B46-4874-A322-294B5C45DF73}</a:tableStyleId>
              </a:tblPr>
              <a:tblGrid>
                <a:gridCol w="1869950"/>
                <a:gridCol w="3814200"/>
              </a:tblGrid>
              <a:tr h="1060100">
                <a:tc>
                  <a:txBody>
                    <a:bodyPr/>
                    <a:lstStyle/>
                    <a:p>
                      <a:pPr indent="0" lvl="0" marL="0" marR="0" rtl="0" algn="l">
                        <a:lnSpc>
                          <a:spcPct val="100000"/>
                        </a:lnSpc>
                        <a:spcBef>
                          <a:spcPts val="0"/>
                        </a:spcBef>
                        <a:spcAft>
                          <a:spcPts val="0"/>
                        </a:spcAft>
                        <a:buClr>
                          <a:srgbClr val="000000"/>
                        </a:buClr>
                        <a:buSzPts val="2400"/>
                        <a:buFont typeface="Arial"/>
                        <a:buNone/>
                      </a:pPr>
                      <a:r>
                        <a:rPr b="0" lang="fr" sz="2400" u="none" cap="none" strike="noStrike">
                          <a:solidFill>
                            <a:srgbClr val="29811B"/>
                          </a:solidFill>
                          <a:latin typeface="Arial Narrow"/>
                          <a:ea typeface="Arial Narrow"/>
                          <a:cs typeface="Arial Narrow"/>
                          <a:sym typeface="Arial Narrow"/>
                        </a:rPr>
                        <a:t>Forte résilience</a:t>
                      </a:r>
                      <a:endParaRPr b="0" sz="2400" u="none" cap="none" strike="noStrike">
                        <a:solidFill>
                          <a:srgbClr val="29811B"/>
                        </a:solidFill>
                        <a:latin typeface="Arial Narrow"/>
                        <a:ea typeface="Arial Narrow"/>
                        <a:cs typeface="Arial Narrow"/>
                        <a:sym typeface="Arial Narrow"/>
                      </a:endParaRPr>
                    </a:p>
                  </a:txBody>
                  <a:tcPr marT="0" marB="0" marR="62200" marL="62200" anchor="ctr"/>
                </a:tc>
                <a:tc>
                  <a:txBody>
                    <a:bodyPr/>
                    <a:lstStyle/>
                    <a:p>
                      <a:pPr indent="-342900" lvl="0" marL="342900" marR="0" rtl="0" algn="l">
                        <a:lnSpc>
                          <a:spcPct val="100000"/>
                        </a:lnSpc>
                        <a:spcBef>
                          <a:spcPts val="0"/>
                        </a:spcBef>
                        <a:spcAft>
                          <a:spcPts val="0"/>
                        </a:spcAft>
                        <a:buClr>
                          <a:srgbClr val="29811B"/>
                        </a:buClr>
                        <a:buSzPts val="2400"/>
                        <a:buFont typeface="Noto Sans Symbols"/>
                        <a:buChar char="∙"/>
                      </a:pPr>
                      <a:r>
                        <a:rPr b="0" lang="fr" sz="2400" u="none" cap="none" strike="noStrike">
                          <a:solidFill>
                            <a:srgbClr val="29811B"/>
                          </a:solidFill>
                          <a:latin typeface="Arial Narrow"/>
                          <a:ea typeface="Arial Narrow"/>
                          <a:cs typeface="Arial Narrow"/>
                          <a:sym typeface="Arial Narrow"/>
                        </a:rPr>
                        <a:t>Latrines à fosse</a:t>
                      </a:r>
                      <a:endParaRPr sz="1400" u="none" cap="none" strike="noStrike"/>
                    </a:p>
                    <a:p>
                      <a:pPr indent="-342900" lvl="0" marL="342900" marR="0" rtl="0" algn="l">
                        <a:lnSpc>
                          <a:spcPct val="100000"/>
                        </a:lnSpc>
                        <a:spcBef>
                          <a:spcPts val="0"/>
                        </a:spcBef>
                        <a:spcAft>
                          <a:spcPts val="0"/>
                        </a:spcAft>
                        <a:buClr>
                          <a:srgbClr val="29811B"/>
                        </a:buClr>
                        <a:buSzPts val="2400"/>
                        <a:buFont typeface="Noto Sans Symbols"/>
                        <a:buChar char="∙"/>
                      </a:pPr>
                      <a:r>
                        <a:rPr b="0" lang="fr" sz="2400" u="none" cap="none" strike="noStrike">
                          <a:solidFill>
                            <a:srgbClr val="29811B"/>
                          </a:solidFill>
                          <a:latin typeface="Arial Narrow"/>
                          <a:ea typeface="Arial Narrow"/>
                          <a:cs typeface="Arial Narrow"/>
                          <a:sym typeface="Arial Narrow"/>
                        </a:rPr>
                        <a:t>Systèmes </a:t>
                      </a:r>
                      <a:r>
                        <a:rPr b="0" i="1" lang="fr" sz="2400" u="none" cap="none" strike="noStrike">
                          <a:solidFill>
                            <a:srgbClr val="29811B"/>
                          </a:solidFill>
                          <a:latin typeface="Arial Narrow"/>
                          <a:ea typeface="Arial Narrow"/>
                          <a:cs typeface="Arial Narrow"/>
                          <a:sym typeface="Arial Narrow"/>
                        </a:rPr>
                        <a:t>in situ </a:t>
                      </a:r>
                      <a:r>
                        <a:rPr b="0" lang="fr" sz="2400" u="none" cap="none" strike="noStrike">
                          <a:solidFill>
                            <a:srgbClr val="29811B"/>
                          </a:solidFill>
                          <a:latin typeface="Arial Narrow"/>
                          <a:ea typeface="Arial Narrow"/>
                          <a:cs typeface="Arial Narrow"/>
                          <a:sym typeface="Arial Narrow"/>
                        </a:rPr>
                        <a:t>dotés de chasses d’eau à faible débit</a:t>
                      </a:r>
                      <a:endParaRPr b="0" sz="2400" u="none" cap="none" strike="noStrike">
                        <a:solidFill>
                          <a:srgbClr val="29811B"/>
                        </a:solidFill>
                        <a:latin typeface="Arial Narrow"/>
                        <a:ea typeface="Arial Narrow"/>
                        <a:cs typeface="Arial Narrow"/>
                        <a:sym typeface="Arial Narrow"/>
                      </a:endParaRPr>
                    </a:p>
                  </a:txBody>
                  <a:tcPr marT="0" marB="0" marR="62200" marL="62200" anchor="ctr"/>
                </a:tc>
              </a:tr>
              <a:tr h="1716700">
                <a:tc>
                  <a:txBody>
                    <a:bodyPr/>
                    <a:lstStyle/>
                    <a:p>
                      <a:pPr indent="0" lvl="0" marL="0" marR="0" rtl="0" algn="l">
                        <a:lnSpc>
                          <a:spcPct val="100000"/>
                        </a:lnSpc>
                        <a:spcBef>
                          <a:spcPts val="0"/>
                        </a:spcBef>
                        <a:spcAft>
                          <a:spcPts val="0"/>
                        </a:spcAft>
                        <a:buClr>
                          <a:srgbClr val="000000"/>
                        </a:buClr>
                        <a:buSzPts val="2400"/>
                        <a:buFont typeface="Arial"/>
                        <a:buNone/>
                      </a:pPr>
                      <a:r>
                        <a:rPr b="0" lang="fr" sz="2400" u="none" cap="none" strike="noStrike">
                          <a:solidFill>
                            <a:srgbClr val="A56039"/>
                          </a:solidFill>
                          <a:latin typeface="Arial Narrow"/>
                          <a:ea typeface="Arial Narrow"/>
                          <a:cs typeface="Arial Narrow"/>
                          <a:sym typeface="Arial Narrow"/>
                        </a:rPr>
                        <a:t>Faible résilience</a:t>
                      </a:r>
                      <a:endParaRPr b="0" sz="2400" u="none" cap="none" strike="noStrike">
                        <a:solidFill>
                          <a:srgbClr val="A56039"/>
                        </a:solidFill>
                        <a:latin typeface="Arial Narrow"/>
                        <a:ea typeface="Arial Narrow"/>
                        <a:cs typeface="Arial Narrow"/>
                        <a:sym typeface="Arial Narrow"/>
                      </a:endParaRPr>
                    </a:p>
                  </a:txBody>
                  <a:tcPr marT="0" marB="0" marR="62200" marL="62200" anchor="ctr"/>
                </a:tc>
                <a:tc>
                  <a:txBody>
                    <a:bodyPr/>
                    <a:lstStyle/>
                    <a:p>
                      <a:pPr indent="-342900" lvl="0" marL="342900" marR="0" rtl="0" algn="l">
                        <a:lnSpc>
                          <a:spcPct val="100000"/>
                        </a:lnSpc>
                        <a:spcBef>
                          <a:spcPts val="0"/>
                        </a:spcBef>
                        <a:spcAft>
                          <a:spcPts val="0"/>
                        </a:spcAft>
                        <a:buClr>
                          <a:srgbClr val="A56039"/>
                        </a:buClr>
                        <a:buSzPts val="2400"/>
                        <a:buFont typeface="Noto Sans Symbols"/>
                        <a:buChar char="∙"/>
                      </a:pPr>
                      <a:r>
                        <a:rPr b="0" lang="fr" sz="2400" u="none" cap="none" strike="noStrike">
                          <a:solidFill>
                            <a:srgbClr val="A56039"/>
                          </a:solidFill>
                          <a:latin typeface="Arial Narrow"/>
                          <a:ea typeface="Arial Narrow"/>
                          <a:cs typeface="Arial Narrow"/>
                          <a:sym typeface="Arial Narrow"/>
                        </a:rPr>
                        <a:t>Systèmes </a:t>
                      </a:r>
                      <a:r>
                        <a:rPr b="0" i="1" lang="fr" sz="2400" u="none" cap="none" strike="noStrike">
                          <a:solidFill>
                            <a:srgbClr val="A56039"/>
                          </a:solidFill>
                          <a:latin typeface="Arial Narrow"/>
                          <a:ea typeface="Arial Narrow"/>
                          <a:cs typeface="Arial Narrow"/>
                          <a:sym typeface="Arial Narrow"/>
                        </a:rPr>
                        <a:t>in situ </a:t>
                      </a:r>
                      <a:r>
                        <a:rPr b="0" lang="fr" sz="2400" u="none" cap="none" strike="noStrike">
                          <a:solidFill>
                            <a:srgbClr val="A56039"/>
                          </a:solidFill>
                          <a:latin typeface="Arial Narrow"/>
                          <a:ea typeface="Arial Narrow"/>
                          <a:cs typeface="Arial Narrow"/>
                          <a:sym typeface="Arial Narrow"/>
                        </a:rPr>
                        <a:t>dotés de chasses d’eau à fort débit </a:t>
                      </a:r>
                      <a:endParaRPr sz="1400" u="none" cap="none" strike="noStrike"/>
                    </a:p>
                    <a:p>
                      <a:pPr indent="-342900" lvl="0" marL="342900" marR="0" rtl="0" algn="l">
                        <a:lnSpc>
                          <a:spcPct val="100000"/>
                        </a:lnSpc>
                        <a:spcBef>
                          <a:spcPts val="0"/>
                        </a:spcBef>
                        <a:spcAft>
                          <a:spcPts val="0"/>
                        </a:spcAft>
                        <a:buClr>
                          <a:srgbClr val="A56039"/>
                        </a:buClr>
                        <a:buSzPts val="2400"/>
                        <a:buFont typeface="Noto Sans Symbols"/>
                        <a:buChar char="∙"/>
                      </a:pPr>
                      <a:r>
                        <a:rPr b="0" lang="fr" sz="2400" u="none" cap="none" strike="noStrike">
                          <a:solidFill>
                            <a:srgbClr val="A56039"/>
                          </a:solidFill>
                          <a:latin typeface="Arial Narrow"/>
                          <a:ea typeface="Arial Narrow"/>
                          <a:cs typeface="Arial Narrow"/>
                          <a:sym typeface="Arial Narrow"/>
                        </a:rPr>
                        <a:t>Systèmes d’évacuation des eaux usées traditionnels</a:t>
                      </a:r>
                      <a:endParaRPr sz="1400" u="none" cap="none" strike="noStrike"/>
                    </a:p>
                    <a:p>
                      <a:pPr indent="-342900" lvl="0" marL="342900" marR="0" rtl="0" algn="l">
                        <a:lnSpc>
                          <a:spcPct val="100000"/>
                        </a:lnSpc>
                        <a:spcBef>
                          <a:spcPts val="0"/>
                        </a:spcBef>
                        <a:spcAft>
                          <a:spcPts val="0"/>
                        </a:spcAft>
                        <a:buClr>
                          <a:srgbClr val="A56039"/>
                        </a:buClr>
                        <a:buSzPts val="2400"/>
                        <a:buFont typeface="Noto Sans Symbols"/>
                        <a:buChar char="∙"/>
                      </a:pPr>
                      <a:r>
                        <a:rPr b="0" lang="fr" sz="2400" u="none" cap="none" strike="noStrike">
                          <a:solidFill>
                            <a:srgbClr val="A56039"/>
                          </a:solidFill>
                          <a:latin typeface="Arial Narrow"/>
                          <a:ea typeface="Arial Narrow"/>
                          <a:cs typeface="Arial Narrow"/>
                          <a:sym typeface="Arial Narrow"/>
                        </a:rPr>
                        <a:t>Systèmes d’évacuation des eaux usées modifiés</a:t>
                      </a:r>
                      <a:endParaRPr b="0" sz="2400" u="none" cap="none" strike="noStrike">
                        <a:solidFill>
                          <a:srgbClr val="A56039"/>
                        </a:solidFill>
                        <a:latin typeface="Arial Narrow"/>
                        <a:ea typeface="Arial Narrow"/>
                        <a:cs typeface="Arial Narrow"/>
                        <a:sym typeface="Arial Narrow"/>
                      </a:endParaRPr>
                    </a:p>
                  </a:txBody>
                  <a:tcPr marT="0" marB="0" marR="62200" marL="62200" anchor="ctr"/>
                </a:tc>
              </a:tr>
            </a:tbl>
          </a:graphicData>
        </a:graphic>
      </p:graphicFrame>
      <p:cxnSp>
        <p:nvCxnSpPr>
          <p:cNvPr id="530" name="Google Shape;530;p52"/>
          <p:cNvCxnSpPr/>
          <p:nvPr/>
        </p:nvCxnSpPr>
        <p:spPr>
          <a:xfrm rot="10800000">
            <a:off x="1317807" y="2056413"/>
            <a:ext cx="0" cy="1440749"/>
          </a:xfrm>
          <a:prstGeom prst="straightConnector1">
            <a:avLst/>
          </a:prstGeom>
          <a:noFill/>
          <a:ln cap="flat" cmpd="sng" w="76200">
            <a:solidFill>
              <a:srgbClr val="29811B"/>
            </a:solidFill>
            <a:prstDash val="solid"/>
            <a:miter lim="800000"/>
            <a:headEnd len="sm" w="sm" type="none"/>
            <a:tailEnd len="med" w="med" type="triangle"/>
          </a:ln>
        </p:spPr>
      </p:cxnSp>
      <p:cxnSp>
        <p:nvCxnSpPr>
          <p:cNvPr id="531" name="Google Shape;531;p52"/>
          <p:cNvCxnSpPr/>
          <p:nvPr/>
        </p:nvCxnSpPr>
        <p:spPr>
          <a:xfrm>
            <a:off x="1317807" y="3748984"/>
            <a:ext cx="0" cy="1428859"/>
          </a:xfrm>
          <a:prstGeom prst="straightConnector1">
            <a:avLst/>
          </a:prstGeom>
          <a:noFill/>
          <a:ln cap="flat" cmpd="sng" w="76200">
            <a:solidFill>
              <a:srgbClr val="A56039"/>
            </a:solidFill>
            <a:prstDash val="solid"/>
            <a:miter lim="800000"/>
            <a:headEnd len="sm" w="sm" type="none"/>
            <a:tailEnd len="med" w="med" type="triangle"/>
          </a:ln>
        </p:spPr>
      </p:cxnSp>
      <p:cxnSp>
        <p:nvCxnSpPr>
          <p:cNvPr id="532" name="Google Shape;532;p52"/>
          <p:cNvCxnSpPr/>
          <p:nvPr/>
        </p:nvCxnSpPr>
        <p:spPr>
          <a:xfrm rot="10800000">
            <a:off x="7477039" y="2069667"/>
            <a:ext cx="0" cy="1440749"/>
          </a:xfrm>
          <a:prstGeom prst="straightConnector1">
            <a:avLst/>
          </a:prstGeom>
          <a:noFill/>
          <a:ln cap="flat" cmpd="sng" w="76200">
            <a:solidFill>
              <a:srgbClr val="29811B"/>
            </a:solidFill>
            <a:prstDash val="solid"/>
            <a:miter lim="800000"/>
            <a:headEnd len="sm" w="sm" type="none"/>
            <a:tailEnd len="med" w="med" type="triangle"/>
          </a:ln>
        </p:spPr>
      </p:cxnSp>
      <p:cxnSp>
        <p:nvCxnSpPr>
          <p:cNvPr id="533" name="Google Shape;533;p52"/>
          <p:cNvCxnSpPr/>
          <p:nvPr/>
        </p:nvCxnSpPr>
        <p:spPr>
          <a:xfrm>
            <a:off x="7477039" y="3762238"/>
            <a:ext cx="0" cy="1428859"/>
          </a:xfrm>
          <a:prstGeom prst="straightConnector1">
            <a:avLst/>
          </a:prstGeom>
          <a:noFill/>
          <a:ln cap="flat" cmpd="sng" w="76200">
            <a:solidFill>
              <a:srgbClr val="A56039"/>
            </a:solidFill>
            <a:prstDash val="solid"/>
            <a:miter lim="800000"/>
            <a:headEnd len="sm" w="sm" type="none"/>
            <a:tailEnd len="med" w="med" type="triangle"/>
          </a:ln>
        </p:spPr>
      </p:cxnSp>
      <p:pic>
        <p:nvPicPr>
          <p:cNvPr id="534" name="Google Shape;534;p52"/>
          <p:cNvPicPr preferRelativeResize="0"/>
          <p:nvPr/>
        </p:nvPicPr>
        <p:blipFill rotWithShape="1">
          <a:blip r:embed="rId4">
            <a:alphaModFix/>
          </a:blip>
          <a:srcRect b="0" l="0" r="0" t="0"/>
          <a:stretch/>
        </p:blipFill>
        <p:spPr>
          <a:xfrm>
            <a:off x="10986863" y="135108"/>
            <a:ext cx="733874" cy="74959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53"/>
          <p:cNvPicPr preferRelativeResize="0"/>
          <p:nvPr/>
        </p:nvPicPr>
        <p:blipFill rotWithShape="1">
          <a:blip r:embed="rId3">
            <a:alphaModFix/>
          </a:blip>
          <a:srcRect b="0" l="0" r="0" t="0"/>
          <a:stretch/>
        </p:blipFill>
        <p:spPr>
          <a:xfrm>
            <a:off x="8999035" y="1079500"/>
            <a:ext cx="3279891" cy="3527329"/>
          </a:xfrm>
          <a:prstGeom prst="rect">
            <a:avLst/>
          </a:prstGeom>
          <a:noFill/>
          <a:ln>
            <a:noFill/>
          </a:ln>
        </p:spPr>
      </p:pic>
      <p:sp>
        <p:nvSpPr>
          <p:cNvPr id="541" name="Google Shape;541;p53"/>
          <p:cNvSpPr txBox="1"/>
          <p:nvPr>
            <p:ph type="title"/>
          </p:nvPr>
        </p:nvSpPr>
        <p:spPr>
          <a:xfrm>
            <a:off x="471263" y="269810"/>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4000"/>
              <a:t>Améliorer la résilience des technologies d’assainissement aux changements climatiques </a:t>
            </a:r>
            <a:endParaRPr sz="4000"/>
          </a:p>
        </p:txBody>
      </p:sp>
      <p:sp>
        <p:nvSpPr>
          <p:cNvPr id="542" name="Google Shape;542;p5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543" name="Google Shape;543;p53"/>
          <p:cNvSpPr txBox="1"/>
          <p:nvPr>
            <p:ph idx="1" type="body"/>
          </p:nvPr>
        </p:nvSpPr>
        <p:spPr>
          <a:xfrm>
            <a:off x="171784" y="1566863"/>
            <a:ext cx="8742556" cy="4973466"/>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D4B01A"/>
              </a:buClr>
              <a:buSzPts val="2400"/>
              <a:buFont typeface="Arial"/>
              <a:buChar char="•"/>
            </a:pPr>
            <a:r>
              <a:rPr b="1" lang="fr">
                <a:solidFill>
                  <a:srgbClr val="D4B01A"/>
                </a:solidFill>
              </a:rPr>
              <a:t>Placer les toilettes</a:t>
            </a:r>
            <a:r>
              <a:rPr lang="fr"/>
              <a:t> dans une zone moins exposée aux inondations, à l’érosion, etc. (p. ex., loin des zones inondables et des fortes déclivités).</a:t>
            </a:r>
            <a:endParaRPr sz="1800"/>
          </a:p>
          <a:p>
            <a:pPr indent="-342900" lvl="0" marL="342900" rtl="0" algn="l">
              <a:lnSpc>
                <a:spcPct val="90000"/>
              </a:lnSpc>
              <a:spcBef>
                <a:spcPts val="1000"/>
              </a:spcBef>
              <a:spcAft>
                <a:spcPts val="0"/>
              </a:spcAft>
              <a:buClr>
                <a:schemeClr val="dk1"/>
              </a:buClr>
              <a:buSzPts val="2400"/>
              <a:buFont typeface="Arial"/>
              <a:buChar char="•"/>
            </a:pPr>
            <a:r>
              <a:rPr lang="fr"/>
              <a:t>Les toilettes dotées d’une fosse ouverte ou raccordées à un puits d’infiltration doivent être situées en amont, à une </a:t>
            </a:r>
            <a:r>
              <a:rPr b="1" lang="fr">
                <a:solidFill>
                  <a:srgbClr val="D4B01A"/>
                </a:solidFill>
              </a:rPr>
              <a:t>distance minimale de 15 mètres</a:t>
            </a:r>
            <a:r>
              <a:rPr lang="fr"/>
              <a:t> des sources d’eau les plus proches et à au moins 1,5 mètre au-dessus de la nappe phréatique.</a:t>
            </a:r>
            <a:endParaRPr sz="1800"/>
          </a:p>
          <a:p>
            <a:pPr indent="-342900" lvl="0" marL="342900" rtl="0" algn="l">
              <a:lnSpc>
                <a:spcPct val="90000"/>
              </a:lnSpc>
              <a:spcBef>
                <a:spcPts val="1000"/>
              </a:spcBef>
              <a:spcAft>
                <a:spcPts val="0"/>
              </a:spcAft>
              <a:buClr>
                <a:schemeClr val="dk1"/>
              </a:buClr>
              <a:buSzPts val="2400"/>
              <a:buFont typeface="Arial"/>
              <a:buChar char="•"/>
            </a:pPr>
            <a:r>
              <a:rPr lang="fr"/>
              <a:t>Mettre en place des toilettes surélevées et/ou des toilettes temporaires fermées pouvant être vidées de manière régulière. </a:t>
            </a:r>
            <a:endParaRPr sz="1800"/>
          </a:p>
          <a:p>
            <a:pPr indent="-342900" lvl="0" marL="342900" rtl="0" algn="l">
              <a:lnSpc>
                <a:spcPct val="90000"/>
              </a:lnSpc>
              <a:spcBef>
                <a:spcPts val="1000"/>
              </a:spcBef>
              <a:spcAft>
                <a:spcPts val="0"/>
              </a:spcAft>
              <a:buClr>
                <a:schemeClr val="dk1"/>
              </a:buClr>
              <a:buSzPts val="2400"/>
              <a:buFont typeface="Arial"/>
              <a:buChar char="•"/>
            </a:pPr>
            <a:r>
              <a:rPr lang="fr"/>
              <a:t>Dans les zones inondables ou confrontées à des pénuries d’eau, utiliser des </a:t>
            </a:r>
            <a:r>
              <a:rPr b="1" lang="fr">
                <a:solidFill>
                  <a:srgbClr val="D4B01A"/>
                </a:solidFill>
              </a:rPr>
              <a:t>toilettes fonctionnant sans eau ou avec peu d’eau</a:t>
            </a:r>
            <a:r>
              <a:rPr lang="fr"/>
              <a:t>, telles que les toilettes sèches permettant la transformation en eau de l’urine. </a:t>
            </a:r>
            <a:endParaRPr sz="1800"/>
          </a:p>
          <a:p>
            <a:pPr indent="-342900" lvl="0" marL="342900" rtl="0" algn="l">
              <a:lnSpc>
                <a:spcPct val="90000"/>
              </a:lnSpc>
              <a:spcBef>
                <a:spcPts val="1000"/>
              </a:spcBef>
              <a:spcAft>
                <a:spcPts val="0"/>
              </a:spcAft>
              <a:buClr>
                <a:srgbClr val="D4B01A"/>
              </a:buClr>
              <a:buSzPts val="2400"/>
              <a:buFont typeface="Arial"/>
              <a:buChar char="•"/>
            </a:pPr>
            <a:r>
              <a:rPr b="1" lang="fr">
                <a:solidFill>
                  <a:srgbClr val="D4B01A"/>
                </a:solidFill>
              </a:rPr>
              <a:t>Nettoyer </a:t>
            </a:r>
            <a:r>
              <a:rPr lang="fr"/>
              <a:t>les toilettes </a:t>
            </a:r>
            <a:r>
              <a:rPr b="1" lang="fr">
                <a:solidFill>
                  <a:srgbClr val="D4B01A"/>
                </a:solidFill>
              </a:rPr>
              <a:t>de manière plus régulière</a:t>
            </a:r>
            <a:r>
              <a:rPr lang="fr"/>
              <a:t> en cas de forte demande ou face à un risque particulier (une épidémie de choléra, par exemple).</a:t>
            </a:r>
            <a:endParaRPr sz="1800"/>
          </a:p>
        </p:txBody>
      </p:sp>
      <p:pic>
        <p:nvPicPr>
          <p:cNvPr id="544" name="Google Shape;544;p53"/>
          <p:cNvPicPr preferRelativeResize="0"/>
          <p:nvPr/>
        </p:nvPicPr>
        <p:blipFill rotWithShape="1">
          <a:blip r:embed="rId4">
            <a:alphaModFix/>
          </a:blip>
          <a:srcRect b="0" l="0" r="0" t="0"/>
          <a:stretch/>
        </p:blipFill>
        <p:spPr>
          <a:xfrm>
            <a:off x="10986863" y="135108"/>
            <a:ext cx="733874" cy="74959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id="550" name="Google Shape;550;p54"/>
          <p:cNvPicPr preferRelativeResize="0"/>
          <p:nvPr/>
        </p:nvPicPr>
        <p:blipFill rotWithShape="1">
          <a:blip r:embed="rId3">
            <a:alphaModFix/>
          </a:blip>
          <a:srcRect b="0" l="0" r="0" t="0"/>
          <a:stretch/>
        </p:blipFill>
        <p:spPr>
          <a:xfrm>
            <a:off x="8784985" y="3069066"/>
            <a:ext cx="3279891" cy="3527329"/>
          </a:xfrm>
          <a:prstGeom prst="rect">
            <a:avLst/>
          </a:prstGeom>
          <a:noFill/>
          <a:ln>
            <a:noFill/>
          </a:ln>
        </p:spPr>
      </p:pic>
      <p:sp>
        <p:nvSpPr>
          <p:cNvPr id="551" name="Google Shape;551;p54"/>
          <p:cNvSpPr txBox="1"/>
          <p:nvPr>
            <p:ph type="title"/>
          </p:nvPr>
        </p:nvSpPr>
        <p:spPr>
          <a:xfrm>
            <a:off x="354664" y="25399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Améliorer la résilience des technologies d’assainissement aux changements climatiques </a:t>
            </a:r>
            <a:endParaRPr/>
          </a:p>
        </p:txBody>
      </p:sp>
      <p:sp>
        <p:nvSpPr>
          <p:cNvPr id="552" name="Google Shape;552;p5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553" name="Google Shape;553;p54"/>
          <p:cNvSpPr txBox="1"/>
          <p:nvPr>
            <p:ph idx="1" type="body"/>
          </p:nvPr>
        </p:nvSpPr>
        <p:spPr>
          <a:xfrm>
            <a:off x="354664" y="2345997"/>
            <a:ext cx="8742556" cy="497346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rial"/>
              <a:buNone/>
            </a:pPr>
            <a:r>
              <a:rPr lang="fr" sz="2400"/>
              <a:t>Pour les toilettes existantes :</a:t>
            </a:r>
            <a:endParaRPr/>
          </a:p>
          <a:p>
            <a:pPr indent="-342900" lvl="0" marL="342900" rtl="0" algn="l">
              <a:lnSpc>
                <a:spcPct val="90000"/>
              </a:lnSpc>
              <a:spcBef>
                <a:spcPts val="1000"/>
              </a:spcBef>
              <a:spcAft>
                <a:spcPts val="0"/>
              </a:spcAft>
              <a:buClr>
                <a:schemeClr val="dk1"/>
              </a:buClr>
              <a:buSzPts val="2400"/>
              <a:buFont typeface="Arial"/>
              <a:buChar char="•"/>
            </a:pPr>
            <a:r>
              <a:rPr lang="fr" sz="2400"/>
              <a:t>Programmer la vidange des fosses septiques et des fosses ordinaires avant la période de l’année la plus propice aux inondations.</a:t>
            </a:r>
            <a:endParaRPr/>
          </a:p>
          <a:p>
            <a:pPr indent="-342900" lvl="0" marL="342900" rtl="0" algn="l">
              <a:lnSpc>
                <a:spcPct val="90000"/>
              </a:lnSpc>
              <a:spcBef>
                <a:spcPts val="1000"/>
              </a:spcBef>
              <a:spcAft>
                <a:spcPts val="0"/>
              </a:spcAft>
              <a:buClr>
                <a:schemeClr val="dk1"/>
              </a:buClr>
              <a:buSzPts val="2400"/>
              <a:buFont typeface="Arial"/>
              <a:buChar char="•"/>
            </a:pPr>
            <a:r>
              <a:rPr lang="fr" sz="2400"/>
              <a:t>En cas de débordement d’excréments, limiter l’accès à la zone concernée.</a:t>
            </a:r>
            <a:endParaRPr/>
          </a:p>
          <a:p>
            <a:pPr indent="-342900" lvl="0" marL="342900" rtl="0" algn="l">
              <a:lnSpc>
                <a:spcPct val="90000"/>
              </a:lnSpc>
              <a:spcBef>
                <a:spcPts val="1000"/>
              </a:spcBef>
              <a:spcAft>
                <a:spcPts val="0"/>
              </a:spcAft>
              <a:buClr>
                <a:schemeClr val="dk1"/>
              </a:buClr>
              <a:buSzPts val="2400"/>
              <a:buFont typeface="Arial"/>
              <a:buChar char="•"/>
            </a:pPr>
            <a:r>
              <a:rPr lang="fr" sz="2400"/>
              <a:t>En cas de pénurie d’eau, s’assurer que la communauté locale ne cultive pas de produits alimentaires dans les sols humides autour des puits d’infiltration.</a:t>
            </a:r>
            <a:endParaRPr/>
          </a:p>
        </p:txBody>
      </p:sp>
      <p:pic>
        <p:nvPicPr>
          <p:cNvPr id="554" name="Google Shape;554;p54"/>
          <p:cNvPicPr preferRelativeResize="0"/>
          <p:nvPr/>
        </p:nvPicPr>
        <p:blipFill rotWithShape="1">
          <a:blip r:embed="rId4">
            <a:alphaModFix/>
          </a:blip>
          <a:srcRect b="0" l="0" r="0" t="0"/>
          <a:stretch/>
        </p:blipFill>
        <p:spPr>
          <a:xfrm>
            <a:off x="10986863" y="135108"/>
            <a:ext cx="733874" cy="7495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5"/>
          <p:cNvSpPr txBox="1"/>
          <p:nvPr>
            <p:ph type="title"/>
          </p:nvPr>
        </p:nvSpPr>
        <p:spPr>
          <a:xfrm>
            <a:off x="838200" y="1230505"/>
            <a:ext cx="4102100" cy="209353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Narrow"/>
              <a:buNone/>
            </a:pPr>
            <a:r>
              <a:rPr lang="fr"/>
              <a:t>Choisir un système d’assainissement</a:t>
            </a:r>
            <a:endParaRPr/>
          </a:p>
        </p:txBody>
      </p:sp>
      <p:sp>
        <p:nvSpPr>
          <p:cNvPr id="563" name="Google Shape;563;p55"/>
          <p:cNvSpPr txBox="1"/>
          <p:nvPr>
            <p:ph idx="2" type="body"/>
          </p:nvPr>
        </p:nvSpPr>
        <p:spPr>
          <a:xfrm>
            <a:off x="6012871" y="336684"/>
            <a:ext cx="5929313" cy="28685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9164D"/>
              </a:buClr>
              <a:buSzPts val="2000"/>
              <a:buFont typeface="Arial"/>
              <a:buNone/>
            </a:pPr>
            <a:r>
              <a:rPr lang="fr" sz="1800">
                <a:solidFill>
                  <a:srgbClr val="09164D"/>
                </a:solidFill>
              </a:rPr>
              <a:t>Dans un établissement de santé, </a:t>
            </a:r>
            <a:r>
              <a:rPr b="1" lang="fr" sz="1800">
                <a:solidFill>
                  <a:srgbClr val="09164D"/>
                </a:solidFill>
              </a:rPr>
              <a:t>10 femmes</a:t>
            </a:r>
            <a:r>
              <a:rPr lang="fr" sz="1800">
                <a:solidFill>
                  <a:srgbClr val="09164D"/>
                </a:solidFill>
              </a:rPr>
              <a:t> accouchent chaque semaine. </a:t>
            </a:r>
            <a:endParaRPr b="1" sz="1800">
              <a:solidFill>
                <a:srgbClr val="09164D"/>
              </a:solidFill>
            </a:endParaRPr>
          </a:p>
          <a:p>
            <a:pPr indent="0" lvl="0" marL="0" rtl="0" algn="l">
              <a:lnSpc>
                <a:spcPct val="90000"/>
              </a:lnSpc>
              <a:spcBef>
                <a:spcPts val="1000"/>
              </a:spcBef>
              <a:spcAft>
                <a:spcPts val="0"/>
              </a:spcAft>
              <a:buClr>
                <a:srgbClr val="09164D"/>
              </a:buClr>
              <a:buSzPts val="2000"/>
              <a:buFont typeface="Arial"/>
              <a:buNone/>
            </a:pPr>
            <a:r>
              <a:rPr lang="fr" sz="1800">
                <a:solidFill>
                  <a:srgbClr val="09164D"/>
                </a:solidFill>
              </a:rPr>
              <a:t>En moyenne,</a:t>
            </a:r>
            <a:r>
              <a:rPr b="1" lang="fr" sz="1800">
                <a:solidFill>
                  <a:srgbClr val="09164D"/>
                </a:solidFill>
              </a:rPr>
              <a:t> deux d’entre elles</a:t>
            </a:r>
            <a:r>
              <a:rPr lang="fr" sz="1800">
                <a:solidFill>
                  <a:srgbClr val="09164D"/>
                </a:solidFill>
              </a:rPr>
              <a:t> passent la nuit dans l’établissement de santé et les autres rentrent chez elles après quelques heures. </a:t>
            </a:r>
            <a:endParaRPr sz="1800"/>
          </a:p>
          <a:p>
            <a:pPr indent="0" lvl="0" marL="0" rtl="0" algn="l">
              <a:lnSpc>
                <a:spcPct val="90000"/>
              </a:lnSpc>
              <a:spcBef>
                <a:spcPts val="1000"/>
              </a:spcBef>
              <a:spcAft>
                <a:spcPts val="0"/>
              </a:spcAft>
              <a:buClr>
                <a:srgbClr val="09164D"/>
              </a:buClr>
              <a:buSzPts val="2000"/>
              <a:buFont typeface="Arial"/>
              <a:buNone/>
            </a:pPr>
            <a:r>
              <a:rPr lang="fr" sz="1800">
                <a:solidFill>
                  <a:srgbClr val="09164D"/>
                </a:solidFill>
              </a:rPr>
              <a:t>L’établissement traite </a:t>
            </a:r>
            <a:r>
              <a:rPr b="1" lang="fr" sz="1800">
                <a:solidFill>
                  <a:srgbClr val="09164D"/>
                </a:solidFill>
              </a:rPr>
              <a:t>40 patients ambulatoires par semaine</a:t>
            </a:r>
            <a:r>
              <a:rPr lang="fr" sz="1800">
                <a:solidFill>
                  <a:srgbClr val="09164D"/>
                </a:solidFill>
              </a:rPr>
              <a:t> (en moyenne). </a:t>
            </a:r>
            <a:endParaRPr sz="1800"/>
          </a:p>
          <a:p>
            <a:pPr indent="0" lvl="0" marL="0" rtl="0" algn="l">
              <a:lnSpc>
                <a:spcPct val="90000"/>
              </a:lnSpc>
              <a:spcBef>
                <a:spcPts val="1000"/>
              </a:spcBef>
              <a:spcAft>
                <a:spcPts val="0"/>
              </a:spcAft>
              <a:buClr>
                <a:srgbClr val="09164D"/>
              </a:buClr>
              <a:buSzPts val="2000"/>
              <a:buFont typeface="Arial"/>
              <a:buNone/>
            </a:pPr>
            <a:r>
              <a:rPr lang="fr" sz="1800">
                <a:solidFill>
                  <a:srgbClr val="09164D"/>
                </a:solidFill>
              </a:rPr>
              <a:t>Une fois par semaine, un centre de vaccination s’installe dans l’établissement et accueille </a:t>
            </a:r>
            <a:r>
              <a:rPr b="1" lang="fr" sz="1800">
                <a:solidFill>
                  <a:srgbClr val="09164D"/>
                </a:solidFill>
              </a:rPr>
              <a:t>50 enfants</a:t>
            </a:r>
            <a:r>
              <a:rPr lang="fr" sz="1800">
                <a:solidFill>
                  <a:srgbClr val="09164D"/>
                </a:solidFill>
              </a:rPr>
              <a:t>. </a:t>
            </a:r>
            <a:endParaRPr sz="1800"/>
          </a:p>
          <a:p>
            <a:pPr indent="0" lvl="0" marL="0" rtl="0" algn="l">
              <a:lnSpc>
                <a:spcPct val="90000"/>
              </a:lnSpc>
              <a:spcBef>
                <a:spcPts val="1000"/>
              </a:spcBef>
              <a:spcAft>
                <a:spcPts val="0"/>
              </a:spcAft>
              <a:buClr>
                <a:srgbClr val="D4B01A"/>
              </a:buClr>
              <a:buSzPts val="2000"/>
              <a:buFont typeface="Arial"/>
              <a:buNone/>
            </a:pPr>
            <a:r>
              <a:rPr b="1" lang="fr" sz="1800">
                <a:solidFill>
                  <a:srgbClr val="D4B01A"/>
                </a:solidFill>
              </a:rPr>
              <a:t>L’établissement se trouve dans une zone rurale et n’est pas raccordé à un réseau d’égouts.</a:t>
            </a:r>
            <a:endParaRPr sz="1800"/>
          </a:p>
          <a:p>
            <a:pPr indent="0" lvl="0" marL="0" rtl="0" algn="l">
              <a:lnSpc>
                <a:spcPct val="90000"/>
              </a:lnSpc>
              <a:spcBef>
                <a:spcPts val="1000"/>
              </a:spcBef>
              <a:spcAft>
                <a:spcPts val="0"/>
              </a:spcAft>
              <a:buClr>
                <a:schemeClr val="dk1"/>
              </a:buClr>
              <a:buSzPts val="2000"/>
              <a:buFont typeface="Arial"/>
              <a:buNone/>
            </a:pPr>
            <a:r>
              <a:t/>
            </a:r>
            <a:endParaRPr sz="1800">
              <a:solidFill>
                <a:srgbClr val="09164D"/>
              </a:solidFill>
            </a:endParaRPr>
          </a:p>
          <a:p>
            <a:pPr indent="0" lvl="0" marL="0" rtl="0" algn="l">
              <a:lnSpc>
                <a:spcPct val="90000"/>
              </a:lnSpc>
              <a:spcBef>
                <a:spcPts val="1000"/>
              </a:spcBef>
              <a:spcAft>
                <a:spcPts val="0"/>
              </a:spcAft>
              <a:buClr>
                <a:schemeClr val="dk1"/>
              </a:buClr>
              <a:buSzPts val="2000"/>
              <a:buFont typeface="Arial"/>
              <a:buNone/>
            </a:pPr>
            <a:r>
              <a:t/>
            </a:r>
            <a:endParaRPr sz="1800"/>
          </a:p>
        </p:txBody>
      </p:sp>
      <p:sp>
        <p:nvSpPr>
          <p:cNvPr id="564" name="Google Shape;564;p55"/>
          <p:cNvSpPr txBox="1"/>
          <p:nvPr>
            <p:ph idx="3" type="body"/>
          </p:nvPr>
        </p:nvSpPr>
        <p:spPr>
          <a:xfrm>
            <a:off x="81024" y="495300"/>
            <a:ext cx="4875152" cy="593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400"/>
              <a:buNone/>
            </a:pPr>
            <a:r>
              <a:rPr lang="fr" sz="4400"/>
              <a:t>QUESTIONNAIRE</a:t>
            </a:r>
            <a:endParaRPr/>
          </a:p>
        </p:txBody>
      </p:sp>
      <p:sp>
        <p:nvSpPr>
          <p:cNvPr id="565" name="Google Shape;565;p55"/>
          <p:cNvSpPr/>
          <p:nvPr/>
        </p:nvSpPr>
        <p:spPr>
          <a:xfrm>
            <a:off x="6498373" y="3777392"/>
            <a:ext cx="5693627" cy="3107582"/>
          </a:xfrm>
          <a:custGeom>
            <a:rect b="b" l="l" r="r" t="t"/>
            <a:pathLst>
              <a:path extrusionOk="0" fill="none" h="3107582" w="5693627">
                <a:moveTo>
                  <a:pt x="0" y="0"/>
                </a:moveTo>
                <a:cubicBezTo>
                  <a:pt x="268554" y="-24644"/>
                  <a:pt x="427675" y="-21262"/>
                  <a:pt x="632625" y="0"/>
                </a:cubicBezTo>
                <a:cubicBezTo>
                  <a:pt x="837575" y="21262"/>
                  <a:pt x="1044279" y="8397"/>
                  <a:pt x="1151378" y="0"/>
                </a:cubicBezTo>
                <a:cubicBezTo>
                  <a:pt x="1258477" y="-8397"/>
                  <a:pt x="1666872" y="31146"/>
                  <a:pt x="1897876" y="0"/>
                </a:cubicBezTo>
                <a:cubicBezTo>
                  <a:pt x="2128880" y="-31146"/>
                  <a:pt x="2250083" y="-3443"/>
                  <a:pt x="2416628" y="0"/>
                </a:cubicBezTo>
                <a:cubicBezTo>
                  <a:pt x="2583173" y="3443"/>
                  <a:pt x="2867406" y="17021"/>
                  <a:pt x="2992317" y="0"/>
                </a:cubicBezTo>
                <a:cubicBezTo>
                  <a:pt x="3117228" y="-17021"/>
                  <a:pt x="3404575" y="-4960"/>
                  <a:pt x="3511070" y="0"/>
                </a:cubicBezTo>
                <a:cubicBezTo>
                  <a:pt x="3617565" y="4960"/>
                  <a:pt x="4013286" y="25584"/>
                  <a:pt x="4200631" y="0"/>
                </a:cubicBezTo>
                <a:cubicBezTo>
                  <a:pt x="4387976" y="-25584"/>
                  <a:pt x="4620179" y="20909"/>
                  <a:pt x="4833257" y="0"/>
                </a:cubicBezTo>
                <a:cubicBezTo>
                  <a:pt x="5046335" y="-20909"/>
                  <a:pt x="5379920" y="-13044"/>
                  <a:pt x="5693627" y="0"/>
                </a:cubicBezTo>
                <a:cubicBezTo>
                  <a:pt x="5714316" y="158678"/>
                  <a:pt x="5672594" y="391945"/>
                  <a:pt x="5693627" y="528289"/>
                </a:cubicBezTo>
                <a:cubicBezTo>
                  <a:pt x="5714660" y="664633"/>
                  <a:pt x="5691564" y="917509"/>
                  <a:pt x="5693627" y="1180881"/>
                </a:cubicBezTo>
                <a:cubicBezTo>
                  <a:pt x="5695690" y="1444253"/>
                  <a:pt x="5709871" y="1540553"/>
                  <a:pt x="5693627" y="1771322"/>
                </a:cubicBezTo>
                <a:cubicBezTo>
                  <a:pt x="5677383" y="2002091"/>
                  <a:pt x="5707870" y="2290427"/>
                  <a:pt x="5693627" y="2423914"/>
                </a:cubicBezTo>
                <a:cubicBezTo>
                  <a:pt x="5679384" y="2557401"/>
                  <a:pt x="5714153" y="2953465"/>
                  <a:pt x="5693627" y="3107582"/>
                </a:cubicBezTo>
                <a:cubicBezTo>
                  <a:pt x="5585717" y="3103586"/>
                  <a:pt x="5398628" y="3097102"/>
                  <a:pt x="5231811" y="3107582"/>
                </a:cubicBezTo>
                <a:cubicBezTo>
                  <a:pt x="5064994" y="3118062"/>
                  <a:pt x="4849326" y="3079583"/>
                  <a:pt x="4542249" y="3107582"/>
                </a:cubicBezTo>
                <a:cubicBezTo>
                  <a:pt x="4235172" y="3135581"/>
                  <a:pt x="4011596" y="3109756"/>
                  <a:pt x="3852688" y="3107582"/>
                </a:cubicBezTo>
                <a:cubicBezTo>
                  <a:pt x="3693780" y="3105408"/>
                  <a:pt x="3434856" y="3135552"/>
                  <a:pt x="3163126" y="3107582"/>
                </a:cubicBezTo>
                <a:cubicBezTo>
                  <a:pt x="2891396" y="3079612"/>
                  <a:pt x="2772549" y="3111289"/>
                  <a:pt x="2530501" y="3107582"/>
                </a:cubicBezTo>
                <a:cubicBezTo>
                  <a:pt x="2288454" y="3103875"/>
                  <a:pt x="2106895" y="3110387"/>
                  <a:pt x="1840939" y="3107582"/>
                </a:cubicBezTo>
                <a:cubicBezTo>
                  <a:pt x="1574983" y="3104777"/>
                  <a:pt x="1605942" y="3107125"/>
                  <a:pt x="1379123" y="3107582"/>
                </a:cubicBezTo>
                <a:cubicBezTo>
                  <a:pt x="1152304" y="3108039"/>
                  <a:pt x="917646" y="3078885"/>
                  <a:pt x="632625" y="3107582"/>
                </a:cubicBezTo>
                <a:cubicBezTo>
                  <a:pt x="347604" y="3136279"/>
                  <a:pt x="205405" y="3121936"/>
                  <a:pt x="0" y="3107582"/>
                </a:cubicBezTo>
                <a:cubicBezTo>
                  <a:pt x="-4211" y="2927620"/>
                  <a:pt x="-15272" y="2760596"/>
                  <a:pt x="0" y="2579293"/>
                </a:cubicBezTo>
                <a:cubicBezTo>
                  <a:pt x="15272" y="2397990"/>
                  <a:pt x="5055" y="2124159"/>
                  <a:pt x="0" y="1926701"/>
                </a:cubicBezTo>
                <a:cubicBezTo>
                  <a:pt x="-5055" y="1729243"/>
                  <a:pt x="-4794" y="1573826"/>
                  <a:pt x="0" y="1367336"/>
                </a:cubicBezTo>
                <a:cubicBezTo>
                  <a:pt x="4794" y="1160847"/>
                  <a:pt x="-22123" y="997362"/>
                  <a:pt x="0" y="839047"/>
                </a:cubicBezTo>
                <a:cubicBezTo>
                  <a:pt x="22123" y="680732"/>
                  <a:pt x="-28795" y="304395"/>
                  <a:pt x="0" y="0"/>
                </a:cubicBezTo>
                <a:close/>
              </a:path>
              <a:path extrusionOk="0" h="3107582" w="5693627">
                <a:moveTo>
                  <a:pt x="0" y="0"/>
                </a:moveTo>
                <a:cubicBezTo>
                  <a:pt x="236977" y="-18876"/>
                  <a:pt x="317162" y="-9486"/>
                  <a:pt x="575689" y="0"/>
                </a:cubicBezTo>
                <a:cubicBezTo>
                  <a:pt x="834216" y="9486"/>
                  <a:pt x="886078" y="15140"/>
                  <a:pt x="1151378" y="0"/>
                </a:cubicBezTo>
                <a:cubicBezTo>
                  <a:pt x="1416678" y="-15140"/>
                  <a:pt x="1564497" y="-19017"/>
                  <a:pt x="1727067" y="0"/>
                </a:cubicBezTo>
                <a:cubicBezTo>
                  <a:pt x="1889637" y="19017"/>
                  <a:pt x="2117874" y="16561"/>
                  <a:pt x="2245820" y="0"/>
                </a:cubicBezTo>
                <a:cubicBezTo>
                  <a:pt x="2373766" y="-16561"/>
                  <a:pt x="2751879" y="-34306"/>
                  <a:pt x="2935381" y="0"/>
                </a:cubicBezTo>
                <a:cubicBezTo>
                  <a:pt x="3118883" y="34306"/>
                  <a:pt x="3266262" y="-6196"/>
                  <a:pt x="3454134" y="0"/>
                </a:cubicBezTo>
                <a:cubicBezTo>
                  <a:pt x="3642006" y="6196"/>
                  <a:pt x="3840612" y="11174"/>
                  <a:pt x="3972886" y="0"/>
                </a:cubicBezTo>
                <a:cubicBezTo>
                  <a:pt x="4105160" y="-11174"/>
                  <a:pt x="4442981" y="8112"/>
                  <a:pt x="4605512" y="0"/>
                </a:cubicBezTo>
                <a:cubicBezTo>
                  <a:pt x="4768043" y="-8112"/>
                  <a:pt x="4993936" y="1924"/>
                  <a:pt x="5124264" y="0"/>
                </a:cubicBezTo>
                <a:cubicBezTo>
                  <a:pt x="5254592" y="-1924"/>
                  <a:pt x="5541296" y="-10554"/>
                  <a:pt x="5693627" y="0"/>
                </a:cubicBezTo>
                <a:cubicBezTo>
                  <a:pt x="5670070" y="175175"/>
                  <a:pt x="5721354" y="368451"/>
                  <a:pt x="5693627" y="590441"/>
                </a:cubicBezTo>
                <a:cubicBezTo>
                  <a:pt x="5665900" y="812431"/>
                  <a:pt x="5690634" y="865478"/>
                  <a:pt x="5693627" y="1118730"/>
                </a:cubicBezTo>
                <a:cubicBezTo>
                  <a:pt x="5696620" y="1371982"/>
                  <a:pt x="5680580" y="1497232"/>
                  <a:pt x="5693627" y="1647018"/>
                </a:cubicBezTo>
                <a:cubicBezTo>
                  <a:pt x="5706674" y="1796804"/>
                  <a:pt x="5718938" y="2157764"/>
                  <a:pt x="5693627" y="2330687"/>
                </a:cubicBezTo>
                <a:cubicBezTo>
                  <a:pt x="5668316" y="2503610"/>
                  <a:pt x="5709905" y="2740881"/>
                  <a:pt x="5693627" y="3107582"/>
                </a:cubicBezTo>
                <a:cubicBezTo>
                  <a:pt x="5566291" y="3099541"/>
                  <a:pt x="5450714" y="3125640"/>
                  <a:pt x="5231811" y="3107582"/>
                </a:cubicBezTo>
                <a:cubicBezTo>
                  <a:pt x="5012908" y="3089524"/>
                  <a:pt x="4815974" y="3087532"/>
                  <a:pt x="4485313" y="3107582"/>
                </a:cubicBezTo>
                <a:cubicBezTo>
                  <a:pt x="4154652" y="3127632"/>
                  <a:pt x="4063417" y="3077378"/>
                  <a:pt x="3852688" y="3107582"/>
                </a:cubicBezTo>
                <a:cubicBezTo>
                  <a:pt x="3641959" y="3137786"/>
                  <a:pt x="3334394" y="3074961"/>
                  <a:pt x="3106190" y="3107582"/>
                </a:cubicBezTo>
                <a:cubicBezTo>
                  <a:pt x="2877986" y="3140203"/>
                  <a:pt x="2763163" y="3087537"/>
                  <a:pt x="2473565" y="3107582"/>
                </a:cubicBezTo>
                <a:cubicBezTo>
                  <a:pt x="2183967" y="3127627"/>
                  <a:pt x="2176599" y="3120849"/>
                  <a:pt x="1954812" y="3107582"/>
                </a:cubicBezTo>
                <a:cubicBezTo>
                  <a:pt x="1733025" y="3094315"/>
                  <a:pt x="1503204" y="3135517"/>
                  <a:pt x="1265250" y="3107582"/>
                </a:cubicBezTo>
                <a:cubicBezTo>
                  <a:pt x="1027296" y="3079647"/>
                  <a:pt x="926082" y="3092050"/>
                  <a:pt x="632625" y="3107582"/>
                </a:cubicBezTo>
                <a:cubicBezTo>
                  <a:pt x="339168" y="3123114"/>
                  <a:pt x="208861" y="3088470"/>
                  <a:pt x="0" y="3107582"/>
                </a:cubicBezTo>
                <a:cubicBezTo>
                  <a:pt x="7052" y="2965025"/>
                  <a:pt x="-9664" y="2773187"/>
                  <a:pt x="0" y="2548217"/>
                </a:cubicBezTo>
                <a:cubicBezTo>
                  <a:pt x="9664" y="2323248"/>
                  <a:pt x="33099" y="2114801"/>
                  <a:pt x="0" y="1864549"/>
                </a:cubicBezTo>
                <a:cubicBezTo>
                  <a:pt x="-33099" y="1614297"/>
                  <a:pt x="21172" y="1463050"/>
                  <a:pt x="0" y="1305184"/>
                </a:cubicBezTo>
                <a:cubicBezTo>
                  <a:pt x="-21172" y="1147318"/>
                  <a:pt x="30107" y="933266"/>
                  <a:pt x="0" y="683668"/>
                </a:cubicBezTo>
                <a:cubicBezTo>
                  <a:pt x="-30107" y="434070"/>
                  <a:pt x="-15159" y="197889"/>
                  <a:pt x="0"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Narrow"/>
                <a:ea typeface="Arial Narrow"/>
                <a:cs typeface="Arial Narrow"/>
                <a:sym typeface="Arial Narrow"/>
              </a:rPr>
              <a:t>1. Quel type de système d’assainissement recommanderiez-vous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77"/>
              <a:buFont typeface="Arial"/>
              <a:buNone/>
            </a:pPr>
            <a:r>
              <a:t/>
            </a:r>
            <a:endParaRPr b="0" i="0" sz="2177"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Narrow"/>
                <a:ea typeface="Arial Narrow"/>
                <a:cs typeface="Arial Narrow"/>
                <a:sym typeface="Arial Narrow"/>
              </a:rPr>
              <a:t>2. De combien de toilettes a-t-on besoin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77"/>
              <a:buFont typeface="Arial"/>
              <a:buNone/>
            </a:pPr>
            <a:r>
              <a:t/>
            </a:r>
            <a:endParaRPr b="0" i="0" sz="2177"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Narrow"/>
                <a:ea typeface="Arial Narrow"/>
                <a:cs typeface="Arial Narrow"/>
                <a:sym typeface="Arial Narrow"/>
              </a:rPr>
              <a:t>3. Quelles mesures prendriez-vous afin de rentre le système d’assainissement résilient aux changements climatiques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77"/>
              <a:buFont typeface="Arial"/>
              <a:buNone/>
            </a:pPr>
            <a:r>
              <a:t/>
            </a:r>
            <a:endParaRPr b="0" i="0" sz="2177"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177"/>
              <a:buFont typeface="Arial"/>
              <a:buNone/>
            </a:pPr>
            <a:r>
              <a:t/>
            </a:r>
            <a:endParaRPr b="0" i="0" sz="2177" u="none" cap="none" strike="noStrike">
              <a:solidFill>
                <a:schemeClr val="lt1"/>
              </a:solidFill>
              <a:latin typeface="Arial Narrow"/>
              <a:ea typeface="Arial Narrow"/>
              <a:cs typeface="Arial Narrow"/>
              <a:sym typeface="Arial Narrow"/>
            </a:endParaRPr>
          </a:p>
        </p:txBody>
      </p:sp>
      <p:pic>
        <p:nvPicPr>
          <p:cNvPr descr="A dirt road in front of a house&#10;&#10;Description generated with very high confidence" id="566" name="Google Shape;566;p55"/>
          <p:cNvPicPr preferRelativeResize="0"/>
          <p:nvPr/>
        </p:nvPicPr>
        <p:blipFill rotWithShape="1">
          <a:blip r:embed="rId3">
            <a:alphaModFix/>
          </a:blip>
          <a:srcRect b="0" l="0" r="0" t="0"/>
          <a:stretch/>
        </p:blipFill>
        <p:spPr>
          <a:xfrm>
            <a:off x="213187" y="3900192"/>
            <a:ext cx="4430623" cy="2776629"/>
          </a:xfrm>
          <a:prstGeom prst="rect">
            <a:avLst/>
          </a:prstGeom>
          <a:noFill/>
          <a:ln>
            <a:noFill/>
          </a:ln>
          <a:effectLst>
            <a:outerShdw blurRad="292100" rotWithShape="0" algn="tl" dir="2700000" dist="139700">
              <a:srgbClr val="333333">
                <a:alpha val="64313"/>
              </a:srgbClr>
            </a:outerShdw>
          </a:effectLst>
        </p:spPr>
      </p:pic>
      <p:grpSp>
        <p:nvGrpSpPr>
          <p:cNvPr id="567" name="Google Shape;567;p55"/>
          <p:cNvGrpSpPr/>
          <p:nvPr/>
        </p:nvGrpSpPr>
        <p:grpSpPr>
          <a:xfrm>
            <a:off x="4940300" y="5221048"/>
            <a:ext cx="1161098" cy="1171184"/>
            <a:chOff x="9555224" y="5116370"/>
            <a:chExt cx="1161098" cy="1171184"/>
          </a:xfrm>
        </p:grpSpPr>
        <p:pic>
          <p:nvPicPr>
            <p:cNvPr descr="Shape&#10;&#10;Description automatically generated with low confidence" id="568" name="Google Shape;568;p55"/>
            <p:cNvPicPr preferRelativeResize="0"/>
            <p:nvPr/>
          </p:nvPicPr>
          <p:blipFill rotWithShape="1">
            <a:blip r:embed="rId4">
              <a:alphaModFix/>
            </a:blip>
            <a:srcRect b="0" l="0" r="0" t="0"/>
            <a:stretch/>
          </p:blipFill>
          <p:spPr>
            <a:xfrm>
              <a:off x="9623552" y="5313519"/>
              <a:ext cx="1004243" cy="847983"/>
            </a:xfrm>
            <a:prstGeom prst="rect">
              <a:avLst/>
            </a:prstGeom>
            <a:noFill/>
            <a:ln>
              <a:noFill/>
            </a:ln>
          </p:spPr>
        </p:pic>
        <p:sp>
          <p:nvSpPr>
            <p:cNvPr id="569" name="Google Shape;569;p55"/>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570" name="Google Shape;570;p55"/>
          <p:cNvGrpSpPr/>
          <p:nvPr/>
        </p:nvGrpSpPr>
        <p:grpSpPr>
          <a:xfrm>
            <a:off x="4934900" y="3900192"/>
            <a:ext cx="1161099" cy="1253303"/>
            <a:chOff x="10513379" y="275913"/>
            <a:chExt cx="1458677" cy="1673679"/>
          </a:xfrm>
        </p:grpSpPr>
        <p:pic>
          <p:nvPicPr>
            <p:cNvPr id="571" name="Google Shape;571;p55"/>
            <p:cNvPicPr preferRelativeResize="0"/>
            <p:nvPr/>
          </p:nvPicPr>
          <p:blipFill rotWithShape="1">
            <a:blip r:embed="rId5">
              <a:alphaModFix/>
            </a:blip>
            <a:srcRect b="0" l="0" r="0" t="0"/>
            <a:stretch/>
          </p:blipFill>
          <p:spPr>
            <a:xfrm>
              <a:off x="10727487" y="275913"/>
              <a:ext cx="1030462" cy="1030462"/>
            </a:xfrm>
            <a:prstGeom prst="rect">
              <a:avLst/>
            </a:prstGeom>
            <a:noFill/>
            <a:ln>
              <a:noFill/>
            </a:ln>
          </p:spPr>
        </p:pic>
        <p:sp>
          <p:nvSpPr>
            <p:cNvPr id="572" name="Google Shape;572;p55"/>
            <p:cNvSpPr txBox="1"/>
            <p:nvPr/>
          </p:nvSpPr>
          <p:spPr>
            <a:xfrm>
              <a:off x="10513379" y="1396586"/>
              <a:ext cx="1458677" cy="553006"/>
            </a:xfrm>
            <a:prstGeom prst="rect">
              <a:avLst/>
            </a:prstGeom>
            <a:noFill/>
            <a:ln>
              <a:noFill/>
            </a:ln>
          </p:spPr>
          <p:txBody>
            <a:bodyPr anchorCtr="0" anchor="t" bIns="50400" lIns="100800" spcFirstLastPara="1" rIns="100800" wrap="square" tIns="50400">
              <a:noAutofit/>
            </a:bodyPr>
            <a:lstStyle/>
            <a:p>
              <a:pPr indent="0" lvl="0" marL="0" marR="0" rtl="0" algn="ctr">
                <a:lnSpc>
                  <a:spcPct val="90000"/>
                </a:lnSpc>
                <a:spcBef>
                  <a:spcPts val="0"/>
                </a:spcBef>
                <a:spcAft>
                  <a:spcPts val="0"/>
                </a:spcAft>
                <a:buClr>
                  <a:srgbClr val="002060"/>
                </a:buClr>
                <a:buSzPts val="2400"/>
                <a:buFont typeface="Arial"/>
                <a:buNone/>
              </a:pPr>
              <a:r>
                <a:rPr b="0" i="0" lang="fr" sz="2400" u="none" cap="none" strike="noStrike">
                  <a:solidFill>
                    <a:srgbClr val="002060"/>
                  </a:solidFill>
                  <a:latin typeface="Arial"/>
                  <a:ea typeface="Arial"/>
                  <a:cs typeface="Arial"/>
                  <a:sym typeface="Arial"/>
                </a:rPr>
                <a:t>5 min</a:t>
              </a:r>
              <a:endParaRPr b="0" i="0" sz="1400" u="none" cap="none" strike="noStrike">
                <a:solidFill>
                  <a:srgbClr val="000000"/>
                </a:solidFill>
                <a:latin typeface="Arial"/>
                <a:ea typeface="Arial"/>
                <a:cs typeface="Arial"/>
                <a:sym typeface="Arial"/>
              </a:endParaRPr>
            </a:p>
          </p:txBody>
        </p:sp>
      </p:grpSp>
      <p:sp>
        <p:nvSpPr>
          <p:cNvPr id="573" name="Google Shape;573;p5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574" name="Google Shape;574;p55"/>
          <p:cNvSpPr txBox="1"/>
          <p:nvPr/>
        </p:nvSpPr>
        <p:spPr>
          <a:xfrm>
            <a:off x="404232" y="3330038"/>
            <a:ext cx="60941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fr" sz="1800" u="none" cap="none" strike="noStrike">
                <a:solidFill>
                  <a:schemeClr val="lt1"/>
                </a:solidFill>
                <a:latin typeface="Arial Narrow"/>
                <a:ea typeface="Arial Narrow"/>
                <a:cs typeface="Arial Narrow"/>
                <a:sym typeface="Arial Narrow"/>
              </a:rPr>
              <a:t>Souvenez-vous de l’exemple étudié dans le cadre du module consacré à l’eau.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Objectifs pédagogiques </a:t>
            </a:r>
            <a:endParaRPr/>
          </a:p>
        </p:txBody>
      </p:sp>
      <p:sp>
        <p:nvSpPr>
          <p:cNvPr id="215" name="Google Shape;215;p2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216" name="Google Shape;216;p29"/>
          <p:cNvSpPr txBox="1"/>
          <p:nvPr>
            <p:ph idx="1" type="body"/>
          </p:nvPr>
        </p:nvSpPr>
        <p:spPr>
          <a:xfrm>
            <a:off x="838200" y="1704987"/>
            <a:ext cx="8703752" cy="497346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fr"/>
              <a:t>À l’issue de la séance, vous serez capables de :</a:t>
            </a:r>
            <a:endParaRPr sz="1800"/>
          </a:p>
          <a:p>
            <a:pPr indent="-509588" lvl="0" marL="509588" rtl="0" algn="l">
              <a:lnSpc>
                <a:spcPct val="90000"/>
              </a:lnSpc>
              <a:spcBef>
                <a:spcPts val="1000"/>
              </a:spcBef>
              <a:spcAft>
                <a:spcPts val="0"/>
              </a:spcAft>
              <a:buClr>
                <a:srgbClr val="09164D"/>
              </a:buClr>
              <a:buSzPts val="2400"/>
              <a:buAutoNum type="arabicPeriod"/>
            </a:pPr>
            <a:r>
              <a:rPr lang="fr"/>
              <a:t>Décrire les exigences minimales en matière d’assainissement dans les établissements de santé</a:t>
            </a:r>
            <a:endParaRPr sz="1800"/>
          </a:p>
          <a:p>
            <a:pPr indent="-509588" lvl="0" marL="509588" rtl="0" algn="l">
              <a:lnSpc>
                <a:spcPct val="90000"/>
              </a:lnSpc>
              <a:spcBef>
                <a:spcPts val="1000"/>
              </a:spcBef>
              <a:spcAft>
                <a:spcPts val="0"/>
              </a:spcAft>
              <a:buClr>
                <a:srgbClr val="09164D"/>
              </a:buClr>
              <a:buSzPts val="2400"/>
              <a:buAutoNum type="arabicPeriod"/>
            </a:pPr>
            <a:r>
              <a:rPr lang="fr"/>
              <a:t>Comprendre la notion de « service d’assainissement géré en toute sécurité » et son importance pour la santé humaine et la sûreté des soins de santé</a:t>
            </a:r>
            <a:endParaRPr sz="1800"/>
          </a:p>
          <a:p>
            <a:pPr indent="-509588" lvl="0" marL="509588" rtl="0" algn="l">
              <a:lnSpc>
                <a:spcPct val="90000"/>
              </a:lnSpc>
              <a:spcBef>
                <a:spcPts val="1000"/>
              </a:spcBef>
              <a:spcAft>
                <a:spcPts val="0"/>
              </a:spcAft>
              <a:buClr>
                <a:srgbClr val="09164D"/>
              </a:buClr>
              <a:buSzPts val="2400"/>
              <a:buFont typeface="Arial"/>
              <a:buAutoNum type="arabicPeriod"/>
            </a:pPr>
            <a:r>
              <a:rPr lang="fr"/>
              <a:t>Comprendre le rapport entre résistance aux antimicrobiens et assainissement dans les établissements de santé, ainsi que les solutions permettant de résoudre ce problème </a:t>
            </a:r>
            <a:endParaRPr sz="1800"/>
          </a:p>
          <a:p>
            <a:pPr indent="-509588" lvl="0" marL="509588" rtl="0" algn="l">
              <a:lnSpc>
                <a:spcPct val="90000"/>
              </a:lnSpc>
              <a:spcBef>
                <a:spcPts val="1000"/>
              </a:spcBef>
              <a:spcAft>
                <a:spcPts val="0"/>
              </a:spcAft>
              <a:buClr>
                <a:srgbClr val="09164D"/>
              </a:buClr>
              <a:buSzPts val="2400"/>
              <a:buFont typeface="Arial"/>
              <a:buAutoNum type="arabicPeriod"/>
            </a:pPr>
            <a:r>
              <a:rPr lang="fr"/>
              <a:t>Décrire les différentes solutions technologiques disponibles en matière d’assainissement et les conséquences des changements climatiques sur ces technologies</a:t>
            </a:r>
            <a:endParaRPr sz="1800"/>
          </a:p>
          <a:p>
            <a:pPr indent="-509588" lvl="0" marL="509588" rtl="0" algn="l">
              <a:lnSpc>
                <a:spcPct val="90000"/>
              </a:lnSpc>
              <a:spcBef>
                <a:spcPts val="1000"/>
              </a:spcBef>
              <a:spcAft>
                <a:spcPts val="0"/>
              </a:spcAft>
              <a:buClr>
                <a:srgbClr val="09164D"/>
              </a:buClr>
              <a:buSzPts val="2400"/>
              <a:buAutoNum type="arabicPeriod"/>
            </a:pPr>
            <a:r>
              <a:rPr lang="fr"/>
              <a:t>Comprendre comment mettre en place des installations d’assainissement adaptées aux utilisateurs, tenant compte des questions de genre et résilientes aux changements climatiques</a:t>
            </a:r>
            <a:endParaRPr/>
          </a:p>
          <a:p>
            <a:pPr indent="-358605" lvl="0" marL="511005" rtl="0" algn="l">
              <a:lnSpc>
                <a:spcPct val="90000"/>
              </a:lnSpc>
              <a:spcBef>
                <a:spcPts val="1000"/>
              </a:spcBef>
              <a:spcAft>
                <a:spcPts val="0"/>
              </a:spcAft>
              <a:buClr>
                <a:srgbClr val="09164D"/>
              </a:buClr>
              <a:buSzPts val="2400"/>
              <a:buNone/>
            </a:pPr>
            <a:r>
              <a:t/>
            </a:r>
            <a:endParaRPr/>
          </a:p>
          <a:p>
            <a:pPr indent="0" lvl="1" marL="525194" rtl="0" algn="l">
              <a:lnSpc>
                <a:spcPct val="90000"/>
              </a:lnSpc>
              <a:spcBef>
                <a:spcPts val="500"/>
              </a:spcBef>
              <a:spcAft>
                <a:spcPts val="0"/>
              </a:spcAft>
              <a:buClr>
                <a:schemeClr val="dk1"/>
              </a:buClr>
              <a:buSzPts val="2400"/>
              <a:buNone/>
            </a:pPr>
            <a:r>
              <a:t/>
            </a:r>
            <a:endParaRPr sz="2000"/>
          </a:p>
          <a:p>
            <a:pPr indent="0" lvl="0" marL="0" rtl="0" algn="l">
              <a:lnSpc>
                <a:spcPct val="90000"/>
              </a:lnSpc>
              <a:spcBef>
                <a:spcPts val="1000"/>
              </a:spcBef>
              <a:spcAft>
                <a:spcPts val="0"/>
              </a:spcAft>
              <a:buClr>
                <a:schemeClr val="dk1"/>
              </a:buClr>
              <a:buSzPts val="2000"/>
              <a:buFont typeface="Arial"/>
              <a:buNone/>
            </a:pPr>
            <a:r>
              <a:t/>
            </a:r>
            <a:endParaRPr sz="1800"/>
          </a:p>
        </p:txBody>
      </p:sp>
      <p:sp>
        <p:nvSpPr>
          <p:cNvPr id="217" name="Google Shape;217;p29"/>
          <p:cNvSpPr txBox="1"/>
          <p:nvPr/>
        </p:nvSpPr>
        <p:spPr>
          <a:xfrm>
            <a:off x="10194192" y="2360762"/>
            <a:ext cx="1414782"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chemeClr val="lt2"/>
                </a:solidFill>
                <a:latin typeface="Arial"/>
                <a:ea typeface="Arial"/>
                <a:cs typeface="Arial"/>
                <a:sym typeface="Arial"/>
              </a:rPr>
              <a:t>Travail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chemeClr val="lt2"/>
                </a:solidFill>
                <a:latin typeface="Arial"/>
                <a:ea typeface="Arial"/>
                <a:cs typeface="Arial"/>
                <a:sym typeface="Arial"/>
              </a:rPr>
              <a:t>de groupe </a:t>
            </a:r>
            <a:endParaRPr b="0" i="0" sz="1200" u="none" cap="none" strike="noStrike">
              <a:solidFill>
                <a:srgbClr val="000000"/>
              </a:solidFill>
              <a:latin typeface="Arial"/>
              <a:ea typeface="Arial"/>
              <a:cs typeface="Arial"/>
              <a:sym typeface="Arial"/>
            </a:endParaRPr>
          </a:p>
        </p:txBody>
      </p:sp>
      <p:sp>
        <p:nvSpPr>
          <p:cNvPr id="218" name="Google Shape;218;p29"/>
          <p:cNvSpPr txBox="1"/>
          <p:nvPr/>
        </p:nvSpPr>
        <p:spPr>
          <a:xfrm rot="-5400000">
            <a:off x="9453185" y="4120780"/>
            <a:ext cx="5012775" cy="46166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 sz="2400" u="none" cap="none" strike="noStrike">
                <a:solidFill>
                  <a:schemeClr val="lt1"/>
                </a:solidFill>
                <a:latin typeface="Arial"/>
                <a:ea typeface="Arial"/>
                <a:cs typeface="Arial"/>
                <a:sym typeface="Arial"/>
              </a:rPr>
              <a:t>Symboles à connaître </a:t>
            </a:r>
            <a:endParaRPr b="0" i="0" sz="1400" u="none" cap="none" strike="noStrike">
              <a:solidFill>
                <a:srgbClr val="000000"/>
              </a:solidFill>
              <a:latin typeface="Arial"/>
              <a:ea typeface="Arial"/>
              <a:cs typeface="Arial"/>
              <a:sym typeface="Arial"/>
            </a:endParaRPr>
          </a:p>
        </p:txBody>
      </p:sp>
      <p:pic>
        <p:nvPicPr>
          <p:cNvPr id="219" name="Google Shape;219;p29"/>
          <p:cNvPicPr preferRelativeResize="0"/>
          <p:nvPr/>
        </p:nvPicPr>
        <p:blipFill rotWithShape="1">
          <a:blip r:embed="rId3">
            <a:alphaModFix/>
          </a:blip>
          <a:srcRect b="0" l="0" r="0" t="0"/>
          <a:stretch/>
        </p:blipFill>
        <p:spPr>
          <a:xfrm>
            <a:off x="10619926" y="4866489"/>
            <a:ext cx="733874" cy="749591"/>
          </a:xfrm>
          <a:prstGeom prst="rect">
            <a:avLst/>
          </a:prstGeom>
          <a:noFill/>
          <a:ln>
            <a:noFill/>
          </a:ln>
        </p:spPr>
      </p:pic>
      <p:sp>
        <p:nvSpPr>
          <p:cNvPr id="220" name="Google Shape;220;p29"/>
          <p:cNvSpPr txBox="1"/>
          <p:nvPr/>
        </p:nvSpPr>
        <p:spPr>
          <a:xfrm>
            <a:off x="10289428" y="5631116"/>
            <a:ext cx="1414782"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chemeClr val="lt2"/>
                </a:solidFill>
                <a:latin typeface="Arial"/>
                <a:ea typeface="Arial"/>
                <a:cs typeface="Arial"/>
                <a:sym typeface="Arial"/>
              </a:rPr>
              <a:t>Liens avec la résilience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chemeClr val="lt2"/>
                </a:solidFill>
                <a:latin typeface="Arial"/>
                <a:ea typeface="Arial"/>
                <a:cs typeface="Arial"/>
                <a:sym typeface="Arial"/>
              </a:rPr>
              <a:t>aux changements climatiques</a:t>
            </a:r>
            <a:endParaRPr b="0" i="0" sz="1200" u="none" cap="none" strike="noStrike">
              <a:solidFill>
                <a:srgbClr val="000000"/>
              </a:solidFill>
              <a:latin typeface="Arial"/>
              <a:ea typeface="Arial"/>
              <a:cs typeface="Arial"/>
              <a:sym typeface="Arial"/>
            </a:endParaRPr>
          </a:p>
        </p:txBody>
      </p:sp>
      <p:sp>
        <p:nvSpPr>
          <p:cNvPr id="221" name="Google Shape;221;p29"/>
          <p:cNvSpPr txBox="1"/>
          <p:nvPr/>
        </p:nvSpPr>
        <p:spPr>
          <a:xfrm>
            <a:off x="9756954" y="3945060"/>
            <a:ext cx="1947256"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chemeClr val="lt2"/>
                </a:solidFill>
                <a:latin typeface="Arial"/>
                <a:ea typeface="Arial"/>
                <a:cs typeface="Arial"/>
                <a:sym typeface="Arial"/>
              </a:rPr>
              <a:t>Liens avec les questions d’égalité des genres, de handicap et d’inclusion sociale</a:t>
            </a:r>
            <a:endParaRPr b="0" i="0" sz="1050" u="none" cap="none" strike="noStrike">
              <a:solidFill>
                <a:srgbClr val="000000"/>
              </a:solidFill>
              <a:latin typeface="Arial"/>
              <a:ea typeface="Arial"/>
              <a:cs typeface="Arial"/>
              <a:sym typeface="Arial"/>
            </a:endParaRPr>
          </a:p>
        </p:txBody>
      </p:sp>
      <p:grpSp>
        <p:nvGrpSpPr>
          <p:cNvPr id="222" name="Google Shape;222;p29"/>
          <p:cNvGrpSpPr/>
          <p:nvPr/>
        </p:nvGrpSpPr>
        <p:grpSpPr>
          <a:xfrm>
            <a:off x="10536479" y="1587446"/>
            <a:ext cx="743136" cy="734102"/>
            <a:chOff x="9555224" y="5116370"/>
            <a:chExt cx="1161098" cy="1171184"/>
          </a:xfrm>
        </p:grpSpPr>
        <p:pic>
          <p:nvPicPr>
            <p:cNvPr descr="Shape&#10;&#10;Description automatically generated with low confidence" id="223" name="Google Shape;223;p29"/>
            <p:cNvPicPr preferRelativeResize="0"/>
            <p:nvPr/>
          </p:nvPicPr>
          <p:blipFill rotWithShape="1">
            <a:blip r:embed="rId4">
              <a:alphaModFix/>
            </a:blip>
            <a:srcRect b="0" l="0" r="0" t="0"/>
            <a:stretch/>
          </p:blipFill>
          <p:spPr>
            <a:xfrm>
              <a:off x="9623552" y="5313519"/>
              <a:ext cx="1004243" cy="847983"/>
            </a:xfrm>
            <a:prstGeom prst="rect">
              <a:avLst/>
            </a:prstGeom>
            <a:noFill/>
            <a:ln>
              <a:noFill/>
            </a:ln>
          </p:spPr>
        </p:pic>
        <p:sp>
          <p:nvSpPr>
            <p:cNvPr id="224" name="Google Shape;224;p29"/>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25" name="Google Shape;225;p29"/>
          <p:cNvPicPr preferRelativeResize="0"/>
          <p:nvPr/>
        </p:nvPicPr>
        <p:blipFill rotWithShape="1">
          <a:blip r:embed="rId5">
            <a:alphaModFix/>
          </a:blip>
          <a:srcRect b="0" l="0" r="0" t="0"/>
          <a:stretch/>
        </p:blipFill>
        <p:spPr>
          <a:xfrm>
            <a:off x="10556240" y="3115518"/>
            <a:ext cx="734103" cy="734103"/>
          </a:xfrm>
          <a:prstGeom prst="rect">
            <a:avLst/>
          </a:prstGeom>
          <a:noFill/>
          <a:ln>
            <a:noFill/>
          </a:ln>
        </p:spPr>
      </p:pic>
      <p:pic>
        <p:nvPicPr>
          <p:cNvPr descr="Immagine che contiene silhouette, cielo notturno&#10;&#10;Descrizione generata automaticamente" id="226" name="Google Shape;226;p29"/>
          <p:cNvPicPr preferRelativeResize="0"/>
          <p:nvPr/>
        </p:nvPicPr>
        <p:blipFill rotWithShape="1">
          <a:blip r:embed="rId6">
            <a:alphaModFix/>
          </a:blip>
          <a:srcRect b="0" l="0" r="0" t="0"/>
          <a:stretch/>
        </p:blipFill>
        <p:spPr>
          <a:xfrm>
            <a:off x="10786758" y="339061"/>
            <a:ext cx="1054552" cy="1171184"/>
          </a:xfrm>
          <a:prstGeom prst="rect">
            <a:avLst/>
          </a:prstGeom>
          <a:noFill/>
          <a:ln>
            <a:noFill/>
          </a:ln>
        </p:spPr>
      </p:pic>
      <p:pic>
        <p:nvPicPr>
          <p:cNvPr descr="Immagine che contiene silhouette, cielo notturno&#10;&#10;Descrizione generata automaticamente" id="227" name="Google Shape;227;p29"/>
          <p:cNvPicPr preferRelativeResize="0"/>
          <p:nvPr/>
        </p:nvPicPr>
        <p:blipFill rotWithShape="1">
          <a:blip r:embed="rId6">
            <a:alphaModFix/>
          </a:blip>
          <a:srcRect b="0" l="0" r="0" t="0"/>
          <a:stretch/>
        </p:blipFill>
        <p:spPr>
          <a:xfrm flipH="1">
            <a:off x="350690" y="213115"/>
            <a:ext cx="1054552" cy="11711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6"/>
          <p:cNvSpPr txBox="1"/>
          <p:nvPr>
            <p:ph type="title"/>
          </p:nvPr>
        </p:nvSpPr>
        <p:spPr>
          <a:xfrm>
            <a:off x="895350" y="207963"/>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Réponse</a:t>
            </a:r>
            <a:endParaRPr/>
          </a:p>
        </p:txBody>
      </p:sp>
      <p:sp>
        <p:nvSpPr>
          <p:cNvPr id="583" name="Google Shape;583;p56"/>
          <p:cNvSpPr txBox="1"/>
          <p:nvPr>
            <p:ph idx="1" type="body"/>
          </p:nvPr>
        </p:nvSpPr>
        <p:spPr>
          <a:xfrm>
            <a:off x="559419" y="1079500"/>
            <a:ext cx="10514013" cy="4973466"/>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D4B01A"/>
              </a:buClr>
              <a:buSzPts val="2400"/>
              <a:buFont typeface="Arial"/>
              <a:buChar char="•"/>
            </a:pPr>
            <a:r>
              <a:rPr b="1" lang="fr" sz="2400">
                <a:solidFill>
                  <a:srgbClr val="D4B01A"/>
                </a:solidFill>
              </a:rPr>
              <a:t>Des latrines à fosse ventilées </a:t>
            </a:r>
            <a:r>
              <a:rPr lang="fr" sz="2400"/>
              <a:t>ou</a:t>
            </a:r>
            <a:r>
              <a:rPr b="1" lang="fr" sz="2400">
                <a:solidFill>
                  <a:srgbClr val="D4B01A"/>
                </a:solidFill>
              </a:rPr>
              <a:t> des toilettes sans assise à chasse d’eau manuelle </a:t>
            </a:r>
            <a:r>
              <a:rPr lang="fr" sz="2400"/>
              <a:t>avec</a:t>
            </a:r>
            <a:r>
              <a:rPr b="1" lang="fr" sz="2400">
                <a:solidFill>
                  <a:srgbClr val="D4B01A"/>
                </a:solidFill>
              </a:rPr>
              <a:t> fosse septique et champ d’épandage. </a:t>
            </a:r>
            <a:endParaRPr/>
          </a:p>
          <a:p>
            <a:pPr indent="-342900" lvl="0" marL="342900" rtl="0" algn="l">
              <a:lnSpc>
                <a:spcPct val="90000"/>
              </a:lnSpc>
              <a:spcBef>
                <a:spcPts val="1000"/>
              </a:spcBef>
              <a:spcAft>
                <a:spcPts val="0"/>
              </a:spcAft>
              <a:buClr>
                <a:srgbClr val="09164D"/>
              </a:buClr>
              <a:buSzPts val="2400"/>
              <a:buFont typeface="Arial"/>
              <a:buChar char="•"/>
            </a:pPr>
            <a:r>
              <a:rPr lang="fr" sz="2400">
                <a:solidFill>
                  <a:srgbClr val="09164D"/>
                </a:solidFill>
              </a:rPr>
              <a:t>Une fois que les latrines sont pleines :</a:t>
            </a:r>
            <a:endParaRPr/>
          </a:p>
          <a:p>
            <a:pPr indent="-342900" lvl="1" marL="703211" rtl="0" algn="l">
              <a:lnSpc>
                <a:spcPct val="90000"/>
              </a:lnSpc>
              <a:spcBef>
                <a:spcPts val="500"/>
              </a:spcBef>
              <a:spcAft>
                <a:spcPts val="0"/>
              </a:spcAft>
              <a:buClr>
                <a:srgbClr val="09164D"/>
              </a:buClr>
              <a:buSzPts val="2400"/>
              <a:buFont typeface="Arial"/>
              <a:buChar char="•"/>
            </a:pPr>
            <a:r>
              <a:rPr lang="fr" sz="2400">
                <a:solidFill>
                  <a:srgbClr val="09164D"/>
                </a:solidFill>
                <a:latin typeface="Arial"/>
                <a:ea typeface="Arial"/>
                <a:cs typeface="Arial"/>
                <a:sym typeface="Arial"/>
              </a:rPr>
              <a:t>Couvrir et creuser une nouvelle fosse ou </a:t>
            </a:r>
            <a:endParaRPr/>
          </a:p>
          <a:p>
            <a:pPr indent="-342900" lvl="1" marL="703211" rtl="0" algn="l">
              <a:lnSpc>
                <a:spcPct val="90000"/>
              </a:lnSpc>
              <a:spcBef>
                <a:spcPts val="500"/>
              </a:spcBef>
              <a:spcAft>
                <a:spcPts val="0"/>
              </a:spcAft>
              <a:buClr>
                <a:srgbClr val="09164D"/>
              </a:buClr>
              <a:buSzPts val="2400"/>
              <a:buFont typeface="Arial"/>
              <a:buChar char="•"/>
            </a:pPr>
            <a:r>
              <a:rPr lang="fr" sz="2400">
                <a:solidFill>
                  <a:srgbClr val="09164D"/>
                </a:solidFill>
                <a:latin typeface="Arial"/>
                <a:ea typeface="Arial"/>
                <a:cs typeface="Arial"/>
                <a:sym typeface="Arial"/>
              </a:rPr>
              <a:t>Faire appel à un service de vidange </a:t>
            </a:r>
            <a:endParaRPr/>
          </a:p>
          <a:p>
            <a:pPr indent="-342900" lvl="0" marL="342900" rtl="0" algn="l">
              <a:lnSpc>
                <a:spcPct val="90000"/>
              </a:lnSpc>
              <a:spcBef>
                <a:spcPts val="1000"/>
              </a:spcBef>
              <a:spcAft>
                <a:spcPts val="0"/>
              </a:spcAft>
              <a:buClr>
                <a:srgbClr val="D4B01A"/>
              </a:buClr>
              <a:buSzPts val="2400"/>
              <a:buFont typeface="Arial"/>
              <a:buChar char="•"/>
            </a:pPr>
            <a:r>
              <a:rPr b="1" lang="fr" sz="2400">
                <a:solidFill>
                  <a:srgbClr val="D4B01A"/>
                </a:solidFill>
              </a:rPr>
              <a:t>Au minimum</a:t>
            </a:r>
            <a:r>
              <a:rPr lang="fr" sz="2400">
                <a:solidFill>
                  <a:srgbClr val="D4B01A"/>
                </a:solidFill>
              </a:rPr>
              <a:t> </a:t>
            </a:r>
            <a:r>
              <a:rPr lang="fr" sz="2400">
                <a:solidFill>
                  <a:srgbClr val="09164D"/>
                </a:solidFill>
              </a:rPr>
              <a:t>deux cabines de toilette (une pour le personnel et une pour les patients et leurs familles) ; idéalement trois ou quatre (une ou deux pour le personnel et deux cabines de toilette genrées pour les patients).</a:t>
            </a:r>
            <a:endParaRPr/>
          </a:p>
          <a:p>
            <a:pPr indent="-342900" lvl="0" marL="342900" rtl="0" algn="l">
              <a:lnSpc>
                <a:spcPct val="90000"/>
              </a:lnSpc>
              <a:spcBef>
                <a:spcPts val="1000"/>
              </a:spcBef>
              <a:spcAft>
                <a:spcPts val="0"/>
              </a:spcAft>
              <a:buClr>
                <a:srgbClr val="09164D"/>
              </a:buClr>
              <a:buSzPts val="2400"/>
              <a:buFont typeface="Arial"/>
              <a:buChar char="•"/>
            </a:pPr>
            <a:r>
              <a:rPr lang="fr" sz="2400">
                <a:solidFill>
                  <a:srgbClr val="09164D"/>
                </a:solidFill>
              </a:rPr>
              <a:t>Il est possible que les toilettes soient relativement peu utilisées, sauf lorsque le centre de vaccination s’installe dans l’établissement.</a:t>
            </a:r>
            <a:endParaRPr/>
          </a:p>
          <a:p>
            <a:pPr indent="-342900" lvl="0" marL="342900" rtl="0" algn="l">
              <a:lnSpc>
                <a:spcPct val="90000"/>
              </a:lnSpc>
              <a:spcBef>
                <a:spcPts val="1000"/>
              </a:spcBef>
              <a:spcAft>
                <a:spcPts val="0"/>
              </a:spcAft>
              <a:buClr>
                <a:srgbClr val="09164D"/>
              </a:buClr>
              <a:buSzPts val="2400"/>
              <a:buFont typeface="Arial"/>
              <a:buChar char="•"/>
            </a:pPr>
            <a:r>
              <a:rPr lang="fr" sz="2400">
                <a:solidFill>
                  <a:srgbClr val="09164D"/>
                </a:solidFill>
              </a:rPr>
              <a:t>Des mesures simples de résilience aux changements climatiques : </a:t>
            </a:r>
            <a:endParaRPr/>
          </a:p>
          <a:p>
            <a:pPr indent="-342900" lvl="1" marL="800100" rtl="0" algn="l">
              <a:lnSpc>
                <a:spcPct val="90000"/>
              </a:lnSpc>
              <a:spcBef>
                <a:spcPts val="500"/>
              </a:spcBef>
              <a:spcAft>
                <a:spcPts val="0"/>
              </a:spcAft>
              <a:buClr>
                <a:srgbClr val="09164D"/>
              </a:buClr>
              <a:buSzPts val="2400"/>
              <a:buFont typeface="Arial"/>
              <a:buChar char="•"/>
            </a:pPr>
            <a:r>
              <a:rPr lang="fr" sz="2400">
                <a:solidFill>
                  <a:srgbClr val="09164D"/>
                </a:solidFill>
                <a:latin typeface="Arial"/>
                <a:ea typeface="Arial"/>
                <a:cs typeface="Arial"/>
                <a:sym typeface="Arial"/>
              </a:rPr>
              <a:t>Surélévation des fosses et des latrines au-dessus du niveau du sol ;</a:t>
            </a:r>
            <a:endParaRPr/>
          </a:p>
          <a:p>
            <a:pPr indent="-342900" lvl="1" marL="800100" rtl="0" algn="l">
              <a:lnSpc>
                <a:spcPct val="90000"/>
              </a:lnSpc>
              <a:spcBef>
                <a:spcPts val="500"/>
              </a:spcBef>
              <a:spcAft>
                <a:spcPts val="0"/>
              </a:spcAft>
              <a:buClr>
                <a:srgbClr val="09164D"/>
              </a:buClr>
              <a:buSzPts val="2400"/>
              <a:buFont typeface="Arial"/>
              <a:buChar char="•"/>
            </a:pPr>
            <a:r>
              <a:rPr lang="fr" sz="2400">
                <a:solidFill>
                  <a:srgbClr val="09164D"/>
                </a:solidFill>
                <a:latin typeface="Arial"/>
                <a:ea typeface="Arial"/>
                <a:cs typeface="Arial"/>
                <a:sym typeface="Arial"/>
              </a:rPr>
              <a:t>Programme de nettoyage régulier (avec augmentation possible de la fréquence/du budget alloué aux prestations additionnelles) en cas d’utilisation accrue.</a:t>
            </a:r>
            <a:br>
              <a:rPr lang="fr" sz="2400">
                <a:solidFill>
                  <a:srgbClr val="09164D"/>
                </a:solidFill>
              </a:rPr>
            </a:br>
            <a:endParaRPr sz="2400">
              <a:solidFill>
                <a:srgbClr val="09164D"/>
              </a:solidFill>
            </a:endParaRPr>
          </a:p>
          <a:p>
            <a:pPr indent="-310976" lvl="0" marL="310976" rtl="0" algn="l">
              <a:lnSpc>
                <a:spcPct val="90000"/>
              </a:lnSpc>
              <a:spcBef>
                <a:spcPts val="1000"/>
              </a:spcBef>
              <a:spcAft>
                <a:spcPts val="0"/>
              </a:spcAft>
              <a:buClr>
                <a:schemeClr val="dk1"/>
              </a:buClr>
              <a:buSzPts val="2400"/>
              <a:buNone/>
            </a:pPr>
            <a:r>
              <a:t/>
            </a:r>
            <a:endParaRPr sz="2400">
              <a:solidFill>
                <a:srgbClr val="09164D"/>
              </a:solidFill>
            </a:endParaRPr>
          </a:p>
        </p:txBody>
      </p:sp>
      <p:pic>
        <p:nvPicPr>
          <p:cNvPr id="584" name="Google Shape;584;p56"/>
          <p:cNvPicPr preferRelativeResize="0"/>
          <p:nvPr/>
        </p:nvPicPr>
        <p:blipFill rotWithShape="1">
          <a:blip r:embed="rId3">
            <a:alphaModFix/>
          </a:blip>
          <a:srcRect b="0" l="0" r="0" t="0"/>
          <a:stretch/>
        </p:blipFill>
        <p:spPr>
          <a:xfrm>
            <a:off x="11193746" y="5424435"/>
            <a:ext cx="733874" cy="74959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7"/>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6600"/>
              <a:t>Quatrième partie : L’amélioration et l’entretien des services d’assainissement</a:t>
            </a:r>
            <a:endParaRPr sz="6600"/>
          </a:p>
        </p:txBody>
      </p:sp>
      <p:sp>
        <p:nvSpPr>
          <p:cNvPr id="591" name="Google Shape;591;p57"/>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592" name="Google Shape;592;p57"/>
          <p:cNvSpPr txBox="1"/>
          <p:nvPr/>
        </p:nvSpPr>
        <p:spPr>
          <a:xfrm>
            <a:off x="401589" y="3689174"/>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Amélioration de l’accessibilité</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Gestion et entretien des installations d’assainissement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Amélioration de la plomberie </a:t>
            </a:r>
            <a:endParaRPr b="0" i="0" sz="1400" u="none" cap="none" strike="noStrike">
              <a:solidFill>
                <a:srgbClr val="000000"/>
              </a:solidFill>
              <a:latin typeface="Arial"/>
              <a:ea typeface="Arial"/>
              <a:cs typeface="Arial"/>
              <a:sym typeface="Arial"/>
            </a:endParaRPr>
          </a:p>
          <a:p>
            <a:pPr indent="-304800" lvl="0" marL="457200" marR="0" rtl="0" algn="l">
              <a:lnSpc>
                <a:spcPct val="90000"/>
              </a:lnSpc>
              <a:spcBef>
                <a:spcPts val="1000"/>
              </a:spcBef>
              <a:spcAft>
                <a:spcPts val="0"/>
              </a:spcAft>
              <a:buClr>
                <a:schemeClr val="lt1"/>
              </a:buClr>
              <a:buSzPts val="2400"/>
              <a:buFont typeface="Calibri"/>
              <a:buNone/>
            </a:pPr>
            <a:r>
              <a:t/>
            </a:r>
            <a:endParaRPr b="0" i="0" sz="2400" u="none" cap="none" strike="noStrike">
              <a:solidFill>
                <a:schemeClr val="lt1"/>
              </a:solidFill>
              <a:latin typeface="Arial"/>
              <a:ea typeface="Arial"/>
              <a:cs typeface="Arial"/>
              <a:sym typeface="Arial"/>
            </a:endParaRPr>
          </a:p>
        </p:txBody>
      </p:sp>
      <p:pic>
        <p:nvPicPr>
          <p:cNvPr descr="A picture containing ground, outdoor, building, person&#10;&#10;Description automatically generated" id="593" name="Google Shape;593;p57"/>
          <p:cNvPicPr preferRelativeResize="0"/>
          <p:nvPr/>
        </p:nvPicPr>
        <p:blipFill rotWithShape="1">
          <a:blip r:embed="rId3">
            <a:alphaModFix/>
          </a:blip>
          <a:srcRect b="0" l="0" r="0" t="0"/>
          <a:stretch/>
        </p:blipFill>
        <p:spPr>
          <a:xfrm>
            <a:off x="8928410" y="3428999"/>
            <a:ext cx="2637601" cy="3292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58"/>
          <p:cNvSpPr txBox="1"/>
          <p:nvPr>
            <p:ph idx="3" type="body"/>
          </p:nvPr>
        </p:nvSpPr>
        <p:spPr>
          <a:xfrm>
            <a:off x="323386" y="147606"/>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Pour de nombreuses personnes, les services d’assainissement sont difficiles d’accès </a:t>
            </a:r>
            <a:endParaRPr/>
          </a:p>
        </p:txBody>
      </p:sp>
      <p:sp>
        <p:nvSpPr>
          <p:cNvPr id="602" name="Google Shape;602;p58"/>
          <p:cNvSpPr txBox="1"/>
          <p:nvPr/>
        </p:nvSpPr>
        <p:spPr>
          <a:xfrm>
            <a:off x="6240003" y="3813232"/>
            <a:ext cx="5807663" cy="2744252"/>
          </a:xfrm>
          <a:prstGeom prst="rect">
            <a:avLst/>
          </a:prstGeom>
          <a:noFill/>
          <a:ln>
            <a:noFill/>
          </a:ln>
        </p:spPr>
        <p:txBody>
          <a:bodyPr anchorCtr="0" anchor="t" bIns="0" lIns="16325" spcFirstLastPara="1" rIns="16325" wrap="square" tIns="0">
            <a:normAutofit/>
          </a:bodyPr>
          <a:lstStyle/>
          <a:p>
            <a:pPr indent="0" lvl="0" marL="0" marR="0" rtl="0" algn="l">
              <a:lnSpc>
                <a:spcPct val="100000"/>
              </a:lnSpc>
              <a:spcBef>
                <a:spcPts val="0"/>
              </a:spcBef>
              <a:spcAft>
                <a:spcPts val="0"/>
              </a:spcAft>
              <a:buClr>
                <a:schemeClr val="dk1"/>
              </a:buClr>
              <a:buSzPts val="1814"/>
              <a:buFont typeface="Arial"/>
              <a:buNone/>
            </a:pPr>
            <a:r>
              <a:t/>
            </a:r>
            <a:endParaRPr b="0" i="0" sz="1814" u="none" cap="none" strike="noStrike">
              <a:solidFill>
                <a:srgbClr val="09164D"/>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1814"/>
              <a:buFont typeface="Arial"/>
              <a:buNone/>
            </a:pPr>
            <a:r>
              <a:t/>
            </a:r>
            <a:endParaRPr b="0" i="0" sz="1814" u="none" cap="none" strike="noStrike">
              <a:solidFill>
                <a:srgbClr val="09164D"/>
              </a:solidFill>
              <a:latin typeface="Calibri"/>
              <a:ea typeface="Calibri"/>
              <a:cs typeface="Calibri"/>
              <a:sym typeface="Calibri"/>
            </a:endParaRPr>
          </a:p>
        </p:txBody>
      </p:sp>
      <p:sp>
        <p:nvSpPr>
          <p:cNvPr id="603" name="Google Shape;603;p58"/>
          <p:cNvSpPr txBox="1"/>
          <p:nvPr>
            <p:ph idx="1" type="body"/>
          </p:nvPr>
        </p:nvSpPr>
        <p:spPr>
          <a:xfrm>
            <a:off x="323386" y="1988070"/>
            <a:ext cx="6179015" cy="530145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fr"/>
              <a:t>Les enfants </a:t>
            </a:r>
            <a:endParaRPr/>
          </a:p>
          <a:p>
            <a:pPr indent="-342900" lvl="0" marL="342900" rtl="0" algn="l">
              <a:lnSpc>
                <a:spcPct val="90000"/>
              </a:lnSpc>
              <a:spcBef>
                <a:spcPts val="1000"/>
              </a:spcBef>
              <a:spcAft>
                <a:spcPts val="0"/>
              </a:spcAft>
              <a:buClr>
                <a:schemeClr val="dk1"/>
              </a:buClr>
              <a:buSzPts val="2000"/>
              <a:buFont typeface="Arial"/>
              <a:buChar char="•"/>
            </a:pPr>
            <a:r>
              <a:rPr lang="fr"/>
              <a:t>Les personnes âgées</a:t>
            </a:r>
            <a:endParaRPr/>
          </a:p>
          <a:p>
            <a:pPr indent="-342900" lvl="0" marL="342900" rtl="0" algn="l">
              <a:lnSpc>
                <a:spcPct val="90000"/>
              </a:lnSpc>
              <a:spcBef>
                <a:spcPts val="1000"/>
              </a:spcBef>
              <a:spcAft>
                <a:spcPts val="0"/>
              </a:spcAft>
              <a:buClr>
                <a:schemeClr val="dk1"/>
              </a:buClr>
              <a:buSzPts val="2000"/>
              <a:buFont typeface="Arial"/>
              <a:buChar char="•"/>
            </a:pPr>
            <a:r>
              <a:rPr lang="fr"/>
              <a:t>Les femmes enceintes et en cours d’accouchement</a:t>
            </a:r>
            <a:endParaRPr/>
          </a:p>
          <a:p>
            <a:pPr indent="-342900" lvl="0" marL="342900" rtl="0" algn="l">
              <a:lnSpc>
                <a:spcPct val="90000"/>
              </a:lnSpc>
              <a:spcBef>
                <a:spcPts val="1000"/>
              </a:spcBef>
              <a:spcAft>
                <a:spcPts val="0"/>
              </a:spcAft>
              <a:buClr>
                <a:schemeClr val="dk1"/>
              </a:buClr>
              <a:buSzPts val="2000"/>
              <a:buFont typeface="Arial"/>
              <a:buChar char="•"/>
            </a:pPr>
            <a:r>
              <a:rPr lang="fr"/>
              <a:t>Les personnes handicapées </a:t>
            </a:r>
            <a:endParaRPr/>
          </a:p>
          <a:p>
            <a:pPr indent="-342900" lvl="0" marL="342900" rtl="0" algn="l">
              <a:lnSpc>
                <a:spcPct val="90000"/>
              </a:lnSpc>
              <a:spcBef>
                <a:spcPts val="1000"/>
              </a:spcBef>
              <a:spcAft>
                <a:spcPts val="0"/>
              </a:spcAft>
              <a:buClr>
                <a:schemeClr val="dk1"/>
              </a:buClr>
              <a:buSzPts val="2000"/>
              <a:buFont typeface="Arial"/>
              <a:buChar char="•"/>
            </a:pPr>
            <a:r>
              <a:rPr lang="fr"/>
              <a:t>Les patients ayant subi une opération chirurgicale ou d’autres types de procédures médicales</a:t>
            </a:r>
            <a:endParaRPr/>
          </a:p>
          <a:p>
            <a:pPr indent="-342900" lvl="0" marL="342900" rtl="0" algn="l">
              <a:lnSpc>
                <a:spcPct val="90000"/>
              </a:lnSpc>
              <a:spcBef>
                <a:spcPts val="1000"/>
              </a:spcBef>
              <a:spcAft>
                <a:spcPts val="0"/>
              </a:spcAft>
              <a:buClr>
                <a:schemeClr val="dk1"/>
              </a:buClr>
              <a:buSzPts val="2000"/>
              <a:buFont typeface="Arial"/>
              <a:buChar char="•"/>
            </a:pPr>
            <a:r>
              <a:rPr lang="fr"/>
              <a:t>Les femmes et les filles (en raison de la stigmatisation et des contraintes sociales)</a:t>
            </a:r>
            <a:endParaRPr/>
          </a:p>
          <a:p>
            <a:pPr indent="-342900" lvl="0" marL="342900" rtl="0" algn="l">
              <a:lnSpc>
                <a:spcPct val="90000"/>
              </a:lnSpc>
              <a:spcBef>
                <a:spcPts val="1000"/>
              </a:spcBef>
              <a:spcAft>
                <a:spcPts val="0"/>
              </a:spcAft>
              <a:buClr>
                <a:schemeClr val="dk1"/>
              </a:buClr>
              <a:buSzPts val="2000"/>
              <a:buFont typeface="Arial"/>
              <a:buChar char="•"/>
            </a:pPr>
            <a:r>
              <a:rPr lang="fr"/>
              <a:t>Les groupes et individus autochtones ayant des croyances spécifiques en matière de toilettes et d’assainissement (liées à leur religion ou à une autre cause)</a:t>
            </a:r>
            <a:endParaRPr/>
          </a:p>
        </p:txBody>
      </p:sp>
      <p:sp>
        <p:nvSpPr>
          <p:cNvPr id="604" name="Google Shape;604;p5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A picture containing floor, person, indoor&#10;&#10;Description automatically generated" id="605" name="Google Shape;605;p58"/>
          <p:cNvPicPr preferRelativeResize="0"/>
          <p:nvPr/>
        </p:nvPicPr>
        <p:blipFill rotWithShape="1">
          <a:blip r:embed="rId3">
            <a:alphaModFix/>
          </a:blip>
          <a:srcRect b="0" l="0" r="0" t="0"/>
          <a:stretch/>
        </p:blipFill>
        <p:spPr>
          <a:xfrm>
            <a:off x="7353086" y="1421441"/>
            <a:ext cx="3944255" cy="5301451"/>
          </a:xfrm>
          <a:prstGeom prst="rect">
            <a:avLst/>
          </a:prstGeom>
          <a:noFill/>
          <a:ln>
            <a:noFill/>
          </a:ln>
        </p:spPr>
      </p:pic>
      <p:pic>
        <p:nvPicPr>
          <p:cNvPr id="606" name="Google Shape;606;p58"/>
          <p:cNvPicPr preferRelativeResize="0"/>
          <p:nvPr/>
        </p:nvPicPr>
        <p:blipFill rotWithShape="1">
          <a:blip r:embed="rId4">
            <a:alphaModFix/>
          </a:blip>
          <a:srcRect b="0" l="0" r="0" t="0"/>
          <a:stretch/>
        </p:blipFill>
        <p:spPr>
          <a:xfrm>
            <a:off x="10711749" y="84849"/>
            <a:ext cx="1171184" cy="117118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9"/>
          <p:cNvSpPr txBox="1"/>
          <p:nvPr>
            <p:ph idx="3" type="body"/>
          </p:nvPr>
        </p:nvSpPr>
        <p:spPr>
          <a:xfrm>
            <a:off x="423747" y="342064"/>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Pour de nombreuses personnes, les services d’assainissement sont difficiles d’accès </a:t>
            </a:r>
            <a:endParaRPr/>
          </a:p>
        </p:txBody>
      </p:sp>
      <p:sp>
        <p:nvSpPr>
          <p:cNvPr id="615" name="Google Shape;615;p59"/>
          <p:cNvSpPr txBox="1"/>
          <p:nvPr/>
        </p:nvSpPr>
        <p:spPr>
          <a:xfrm>
            <a:off x="6240003" y="3813232"/>
            <a:ext cx="5807663" cy="2744252"/>
          </a:xfrm>
          <a:prstGeom prst="rect">
            <a:avLst/>
          </a:prstGeom>
          <a:noFill/>
          <a:ln>
            <a:noFill/>
          </a:ln>
        </p:spPr>
        <p:txBody>
          <a:bodyPr anchorCtr="0" anchor="t" bIns="0" lIns="16325" spcFirstLastPara="1" rIns="16325" wrap="square" tIns="0">
            <a:normAutofit/>
          </a:bodyPr>
          <a:lstStyle/>
          <a:p>
            <a:pPr indent="0" lvl="0" marL="0" marR="0" rtl="0" algn="l">
              <a:lnSpc>
                <a:spcPct val="100000"/>
              </a:lnSpc>
              <a:spcBef>
                <a:spcPts val="0"/>
              </a:spcBef>
              <a:spcAft>
                <a:spcPts val="0"/>
              </a:spcAft>
              <a:buClr>
                <a:schemeClr val="dk1"/>
              </a:buClr>
              <a:buSzPts val="1814"/>
              <a:buFont typeface="Arial"/>
              <a:buNone/>
            </a:pPr>
            <a:r>
              <a:t/>
            </a:r>
            <a:endParaRPr b="0" i="0" sz="1814" u="none" cap="none" strike="noStrike">
              <a:solidFill>
                <a:srgbClr val="09164D"/>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1814"/>
              <a:buFont typeface="Arial"/>
              <a:buNone/>
            </a:pPr>
            <a:r>
              <a:t/>
            </a:r>
            <a:endParaRPr b="0" i="0" sz="1814" u="none" cap="none" strike="noStrike">
              <a:solidFill>
                <a:srgbClr val="09164D"/>
              </a:solidFill>
              <a:latin typeface="Calibri"/>
              <a:ea typeface="Calibri"/>
              <a:cs typeface="Calibri"/>
              <a:sym typeface="Calibri"/>
            </a:endParaRPr>
          </a:p>
        </p:txBody>
      </p:sp>
      <p:sp>
        <p:nvSpPr>
          <p:cNvPr id="616" name="Google Shape;616;p59"/>
          <p:cNvSpPr txBox="1"/>
          <p:nvPr>
            <p:ph idx="1" type="body"/>
          </p:nvPr>
        </p:nvSpPr>
        <p:spPr>
          <a:xfrm>
            <a:off x="423747" y="2099582"/>
            <a:ext cx="6179015" cy="530145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fr"/>
              <a:t>Parmi les problèmes les plus courants, on peut notamment citer : </a:t>
            </a:r>
            <a:endParaRPr/>
          </a:p>
          <a:p>
            <a:pPr indent="-342900" lvl="0" marL="342900" rtl="0" algn="l">
              <a:lnSpc>
                <a:spcPct val="90000"/>
              </a:lnSpc>
              <a:spcBef>
                <a:spcPts val="1000"/>
              </a:spcBef>
              <a:spcAft>
                <a:spcPts val="0"/>
              </a:spcAft>
              <a:buClr>
                <a:schemeClr val="dk1"/>
              </a:buClr>
              <a:buSzPts val="2000"/>
              <a:buFont typeface="Arial"/>
              <a:buChar char="•"/>
            </a:pPr>
            <a:r>
              <a:rPr lang="fr"/>
              <a:t>L’absence de barres d’appui dans les toilettes dépourvues d’assise </a:t>
            </a:r>
            <a:endParaRPr/>
          </a:p>
          <a:p>
            <a:pPr indent="-342900" lvl="0" marL="342900" rtl="0" algn="l">
              <a:lnSpc>
                <a:spcPct val="90000"/>
              </a:lnSpc>
              <a:spcBef>
                <a:spcPts val="1000"/>
              </a:spcBef>
              <a:spcAft>
                <a:spcPts val="0"/>
              </a:spcAft>
              <a:buClr>
                <a:schemeClr val="dk1"/>
              </a:buClr>
              <a:buSzPts val="2000"/>
              <a:buFont typeface="Arial"/>
              <a:buChar char="•"/>
            </a:pPr>
            <a:r>
              <a:rPr lang="fr"/>
              <a:t>Des déplacements entravés par un espace insuffisant</a:t>
            </a:r>
            <a:endParaRPr/>
          </a:p>
          <a:p>
            <a:pPr indent="-342900" lvl="0" marL="342900" rtl="0" algn="l">
              <a:lnSpc>
                <a:spcPct val="90000"/>
              </a:lnSpc>
              <a:spcBef>
                <a:spcPts val="1000"/>
              </a:spcBef>
              <a:spcAft>
                <a:spcPts val="0"/>
              </a:spcAft>
              <a:buClr>
                <a:schemeClr val="dk1"/>
              </a:buClr>
              <a:buSzPts val="2000"/>
              <a:buFont typeface="Arial"/>
              <a:buChar char="•"/>
            </a:pPr>
            <a:r>
              <a:rPr lang="fr"/>
              <a:t>Des voies d’accès aux toilettes (et aux points d’eau) peu commodes, en particulier pour les personnes à mobilité réduite, notamment celles qui se déplacent en fauteuil roulant</a:t>
            </a:r>
            <a:endParaRPr/>
          </a:p>
          <a:p>
            <a:pPr indent="-342900" lvl="0" marL="342900" rtl="0" algn="l">
              <a:lnSpc>
                <a:spcPct val="90000"/>
              </a:lnSpc>
              <a:spcBef>
                <a:spcPts val="1000"/>
              </a:spcBef>
              <a:spcAft>
                <a:spcPts val="0"/>
              </a:spcAft>
              <a:buClr>
                <a:schemeClr val="dk1"/>
              </a:buClr>
              <a:buSzPts val="2000"/>
              <a:buFont typeface="Arial"/>
              <a:buChar char="•"/>
            </a:pPr>
            <a:r>
              <a:rPr lang="fr"/>
              <a:t>Le manque d’intimité et de sécurité pour les femmes et les filles</a:t>
            </a:r>
            <a:endParaRPr/>
          </a:p>
        </p:txBody>
      </p:sp>
      <p:pic>
        <p:nvPicPr>
          <p:cNvPr id="617" name="Google Shape;617;p59"/>
          <p:cNvPicPr preferRelativeResize="0"/>
          <p:nvPr/>
        </p:nvPicPr>
        <p:blipFill rotWithShape="1">
          <a:blip r:embed="rId3">
            <a:alphaModFix/>
          </a:blip>
          <a:srcRect b="0" l="0" r="0" t="0"/>
          <a:stretch/>
        </p:blipFill>
        <p:spPr>
          <a:xfrm>
            <a:off x="10876482" y="576612"/>
            <a:ext cx="1171184" cy="1171184"/>
          </a:xfrm>
          <a:prstGeom prst="rect">
            <a:avLst/>
          </a:prstGeom>
          <a:noFill/>
          <a:ln>
            <a:noFill/>
          </a:ln>
        </p:spPr>
      </p:pic>
      <p:sp>
        <p:nvSpPr>
          <p:cNvPr id="618" name="Google Shape;618;p5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A picture containing building, outdoor&#10;&#10;Description automatically generated" id="619" name="Google Shape;619;p59"/>
          <p:cNvPicPr preferRelativeResize="0"/>
          <p:nvPr>
            <p:ph idx="2" type="pic"/>
          </p:nvPr>
        </p:nvPicPr>
        <p:blipFill rotWithShape="1">
          <a:blip r:embed="rId4">
            <a:alphaModFix/>
          </a:blip>
          <a:srcRect b="0" l="0" r="0" t="0"/>
          <a:stretch/>
        </p:blipFill>
        <p:spPr>
          <a:xfrm>
            <a:off x="6502401" y="1739956"/>
            <a:ext cx="4849812" cy="47610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0"/>
          <p:cNvSpPr txBox="1"/>
          <p:nvPr/>
        </p:nvSpPr>
        <p:spPr>
          <a:xfrm>
            <a:off x="386254" y="378568"/>
            <a:ext cx="4418012" cy="1494837"/>
          </a:xfrm>
          <a:prstGeom prst="rect">
            <a:avLst/>
          </a:prstGeom>
          <a:noFill/>
          <a:ln>
            <a:noFill/>
          </a:ln>
        </p:spPr>
        <p:txBody>
          <a:bodyPr anchorCtr="0" anchor="ctr" bIns="45700" lIns="36350" spcFirstLastPara="1" rIns="36350"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fr" sz="4400" u="none" cap="none" strike="noStrike">
                <a:solidFill>
                  <a:schemeClr val="lt1"/>
                </a:solidFill>
                <a:latin typeface="Arial Narrow"/>
                <a:ea typeface="Arial Narrow"/>
                <a:cs typeface="Arial Narrow"/>
                <a:sym typeface="Arial Narrow"/>
              </a:rPr>
              <a:t>Une accessibilité renforcée – un droit humain élémentaire</a:t>
            </a:r>
            <a:endParaRPr b="0" i="0" sz="1400" u="none" cap="none" strike="noStrike">
              <a:solidFill>
                <a:srgbClr val="000000"/>
              </a:solidFill>
              <a:latin typeface="Arial"/>
              <a:ea typeface="Arial"/>
              <a:cs typeface="Arial"/>
              <a:sym typeface="Arial"/>
            </a:endParaRPr>
          </a:p>
        </p:txBody>
      </p:sp>
      <p:sp>
        <p:nvSpPr>
          <p:cNvPr id="628" name="Google Shape;628;p60"/>
          <p:cNvSpPr txBox="1"/>
          <p:nvPr/>
        </p:nvSpPr>
        <p:spPr>
          <a:xfrm>
            <a:off x="249929" y="1266722"/>
            <a:ext cx="7015011" cy="5212712"/>
          </a:xfrm>
          <a:prstGeom prst="rect">
            <a:avLst/>
          </a:prstGeom>
          <a:noFill/>
          <a:ln>
            <a:noFill/>
          </a:ln>
        </p:spPr>
        <p:txBody>
          <a:bodyPr anchorCtr="0" anchor="t" bIns="36350" lIns="72725" spcFirstLastPara="1" rIns="72725" wrap="square" tIns="36350">
            <a:normAutofit/>
          </a:bodyPr>
          <a:lstStyle/>
          <a:p>
            <a:pPr indent="0" lvl="0" marL="0" marR="0" rtl="0" algn="l">
              <a:lnSpc>
                <a:spcPct val="110000"/>
              </a:lnSpc>
              <a:spcBef>
                <a:spcPts val="0"/>
              </a:spcBef>
              <a:spcAft>
                <a:spcPts val="0"/>
              </a:spcAft>
              <a:buClr>
                <a:srgbClr val="898A9B"/>
              </a:buClr>
              <a:buSzPts val="1814"/>
              <a:buFont typeface="Arial"/>
              <a:buNone/>
            </a:pPr>
            <a:r>
              <a:t/>
            </a:r>
            <a:endParaRPr b="0" i="0" sz="1814" u="none" cap="none" strike="noStrike">
              <a:solidFill>
                <a:srgbClr val="09164D"/>
              </a:solidFill>
              <a:latin typeface="Arial"/>
              <a:ea typeface="Arial"/>
              <a:cs typeface="Arial"/>
              <a:sym typeface="Arial"/>
            </a:endParaRPr>
          </a:p>
          <a:p>
            <a:pPr indent="0" lvl="0" marL="0" marR="0" rtl="0" algn="l">
              <a:lnSpc>
                <a:spcPct val="110000"/>
              </a:lnSpc>
              <a:spcBef>
                <a:spcPts val="1000"/>
              </a:spcBef>
              <a:spcAft>
                <a:spcPts val="0"/>
              </a:spcAft>
              <a:buClr>
                <a:srgbClr val="898A9B"/>
              </a:buClr>
              <a:buSzPts val="1814"/>
              <a:buFont typeface="Arial"/>
              <a:buNone/>
            </a:pPr>
            <a:r>
              <a:t/>
            </a:r>
            <a:endParaRPr b="0" i="0" sz="1814" u="none" cap="none" strike="noStrike">
              <a:solidFill>
                <a:srgbClr val="09164D"/>
              </a:solidFill>
              <a:latin typeface="Arial"/>
              <a:ea typeface="Arial"/>
              <a:cs typeface="Arial"/>
              <a:sym typeface="Arial"/>
            </a:endParaRPr>
          </a:p>
        </p:txBody>
      </p:sp>
      <p:pic>
        <p:nvPicPr>
          <p:cNvPr descr="A bathroom with a white background&#10;&#10;Description generated with high confidence" id="629" name="Google Shape;629;p60"/>
          <p:cNvPicPr preferRelativeResize="0"/>
          <p:nvPr/>
        </p:nvPicPr>
        <p:blipFill rotWithShape="1">
          <a:blip r:embed="rId3">
            <a:alphaModFix/>
          </a:blip>
          <a:srcRect b="0" l="0" r="0" t="0"/>
          <a:stretch/>
        </p:blipFill>
        <p:spPr>
          <a:xfrm rot="5400000">
            <a:off x="387802" y="2708773"/>
            <a:ext cx="4414913" cy="3303149"/>
          </a:xfrm>
          <a:prstGeom prst="rect">
            <a:avLst/>
          </a:prstGeom>
          <a:noFill/>
          <a:ln>
            <a:noFill/>
          </a:ln>
          <a:effectLst>
            <a:outerShdw blurRad="292100" rotWithShape="0" algn="tl" dir="2700000" dist="139700">
              <a:srgbClr val="333333">
                <a:alpha val="64313"/>
              </a:srgbClr>
            </a:outerShdw>
          </a:effectLst>
        </p:spPr>
      </p:pic>
      <p:sp>
        <p:nvSpPr>
          <p:cNvPr id="630" name="Google Shape;630;p60"/>
          <p:cNvSpPr txBox="1"/>
          <p:nvPr/>
        </p:nvSpPr>
        <p:spPr>
          <a:xfrm>
            <a:off x="147539" y="6487061"/>
            <a:ext cx="5275360" cy="37151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lt1"/>
                </a:solidFill>
                <a:latin typeface="Arial Narrow"/>
                <a:ea typeface="Arial Narrow"/>
                <a:cs typeface="Arial Narrow"/>
                <a:sym typeface="Arial Narrow"/>
              </a:rPr>
              <a:t>Des toilettes adaptées aux enfants (dotées d’une assise plus basse et plus étroite). </a:t>
            </a:r>
            <a:endParaRPr b="0" i="0" sz="1400" u="none" cap="none" strike="noStrike">
              <a:solidFill>
                <a:srgbClr val="000000"/>
              </a:solidFill>
              <a:latin typeface="Arial"/>
              <a:ea typeface="Arial"/>
              <a:cs typeface="Arial"/>
              <a:sym typeface="Arial"/>
            </a:endParaRPr>
          </a:p>
        </p:txBody>
      </p:sp>
      <p:sp>
        <p:nvSpPr>
          <p:cNvPr id="631" name="Google Shape;631;p60"/>
          <p:cNvSpPr txBox="1"/>
          <p:nvPr>
            <p:ph idx="2" type="body"/>
          </p:nvPr>
        </p:nvSpPr>
        <p:spPr>
          <a:xfrm>
            <a:off x="5422899" y="124675"/>
            <a:ext cx="6382847" cy="572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200"/>
              <a:buNone/>
            </a:pPr>
            <a:r>
              <a:rPr b="1" lang="fr" sz="1800">
                <a:solidFill>
                  <a:schemeClr val="dk2"/>
                </a:solidFill>
              </a:rPr>
              <a:t>Toilettes</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Absence d’escaliers ou de marches</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Barres d’appui fixées au sol ou aux murs</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Portes d’au moins 80 cm de large</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Toilettes équipées d’une assise surélevée et d’un dossier</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Cabine suffisamment grande pour permettre de circuler/de manœuvrer</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Interrupteurs placés à une hauteur accessible </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Éclairage adéquat des voies d’accès et des cabines, possibilité de verrouiller les portes </a:t>
            </a:r>
            <a:endParaRPr sz="1600"/>
          </a:p>
          <a:p>
            <a:pPr indent="-171276" lvl="0" marL="310976" rtl="0" algn="l">
              <a:lnSpc>
                <a:spcPct val="90000"/>
              </a:lnSpc>
              <a:spcBef>
                <a:spcPts val="1000"/>
              </a:spcBef>
              <a:spcAft>
                <a:spcPts val="0"/>
              </a:spcAft>
              <a:buClr>
                <a:schemeClr val="dk1"/>
              </a:buClr>
              <a:buSzPts val="2200"/>
              <a:buFont typeface="Arial"/>
              <a:buNone/>
            </a:pPr>
            <a:r>
              <a:t/>
            </a:r>
            <a:endParaRPr sz="1800"/>
          </a:p>
          <a:p>
            <a:pPr indent="0" lvl="0" marL="0" rtl="0" algn="l">
              <a:lnSpc>
                <a:spcPct val="90000"/>
              </a:lnSpc>
              <a:spcBef>
                <a:spcPts val="1000"/>
              </a:spcBef>
              <a:spcAft>
                <a:spcPts val="0"/>
              </a:spcAft>
              <a:buClr>
                <a:schemeClr val="dk2"/>
              </a:buClr>
              <a:buSzPts val="2200"/>
              <a:buNone/>
            </a:pPr>
            <a:r>
              <a:rPr b="1" lang="fr" sz="1800">
                <a:solidFill>
                  <a:schemeClr val="dk2"/>
                </a:solidFill>
              </a:rPr>
              <a:t>Lavabos, robinets et accès à l’eau</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Lavabos placés à une hauteur minimale de 75 cm </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Espace suffisant pour les genoux </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Robinets à levier </a:t>
            </a:r>
            <a:endParaRPr sz="1600"/>
          </a:p>
          <a:p>
            <a:pPr indent="-310976" lvl="0" marL="310976" rtl="0" algn="l">
              <a:lnSpc>
                <a:spcPct val="90000"/>
              </a:lnSpc>
              <a:spcBef>
                <a:spcPts val="1000"/>
              </a:spcBef>
              <a:spcAft>
                <a:spcPts val="0"/>
              </a:spcAft>
              <a:buClr>
                <a:schemeClr val="dk1"/>
              </a:buClr>
              <a:buSzPts val="2200"/>
              <a:buFont typeface="Arial"/>
              <a:buChar char="•"/>
            </a:pPr>
            <a:r>
              <a:rPr lang="fr" sz="1800"/>
              <a:t>Barres d’appui </a:t>
            </a:r>
            <a:endParaRPr sz="1600"/>
          </a:p>
          <a:p>
            <a:pPr indent="0" lvl="0" marL="0" rtl="0" algn="l">
              <a:lnSpc>
                <a:spcPct val="90000"/>
              </a:lnSpc>
              <a:spcBef>
                <a:spcPts val="1000"/>
              </a:spcBef>
              <a:spcAft>
                <a:spcPts val="0"/>
              </a:spcAft>
              <a:buClr>
                <a:schemeClr val="dk1"/>
              </a:buClr>
              <a:buSzPts val="2200"/>
              <a:buFont typeface="Arial"/>
              <a:buNone/>
            </a:pPr>
            <a:r>
              <a:t/>
            </a:r>
            <a:endParaRPr sz="1800"/>
          </a:p>
        </p:txBody>
      </p:sp>
      <p:sp>
        <p:nvSpPr>
          <p:cNvPr id="632" name="Google Shape;632;p60"/>
          <p:cNvSpPr txBox="1"/>
          <p:nvPr>
            <p:ph idx="12" type="sldNum"/>
          </p:nvPr>
        </p:nvSpPr>
        <p:spPr>
          <a:xfrm>
            <a:off x="1" y="638992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633" name="Google Shape;633;p60"/>
          <p:cNvPicPr preferRelativeResize="0"/>
          <p:nvPr/>
        </p:nvPicPr>
        <p:blipFill rotWithShape="1">
          <a:blip r:embed="rId4">
            <a:alphaModFix/>
          </a:blip>
          <a:srcRect b="0" l="0" r="0" t="0"/>
          <a:stretch/>
        </p:blipFill>
        <p:spPr>
          <a:xfrm>
            <a:off x="10770887" y="5501633"/>
            <a:ext cx="1171184" cy="117118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61"/>
          <p:cNvSpPr txBox="1"/>
          <p:nvPr>
            <p:ph idx="1" type="body"/>
          </p:nvPr>
        </p:nvSpPr>
        <p:spPr>
          <a:xfrm>
            <a:off x="143921" y="1295893"/>
            <a:ext cx="6469830" cy="476105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200"/>
              <a:buFont typeface="Arial"/>
              <a:buChar char="•"/>
            </a:pPr>
            <a:r>
              <a:rPr b="1" lang="fr" sz="1600">
                <a:solidFill>
                  <a:srgbClr val="09164D"/>
                </a:solidFill>
              </a:rPr>
              <a:t>Nettoyer les toilettes chaque jour</a:t>
            </a:r>
            <a:r>
              <a:rPr lang="fr" sz="1600">
                <a:solidFill>
                  <a:srgbClr val="09164D"/>
                </a:solidFill>
              </a:rPr>
              <a:t> et prévoir un </a:t>
            </a:r>
            <a:r>
              <a:rPr b="1" lang="fr" sz="1600">
                <a:solidFill>
                  <a:srgbClr val="09164D"/>
                </a:solidFill>
              </a:rPr>
              <a:t>registre de ménage avec signature </a:t>
            </a:r>
            <a:r>
              <a:rPr lang="fr" sz="1600">
                <a:solidFill>
                  <a:srgbClr val="09164D"/>
                </a:solidFill>
              </a:rPr>
              <a:t>placé en évidence. </a:t>
            </a:r>
            <a:endParaRPr sz="1400"/>
          </a:p>
          <a:p>
            <a:pPr indent="-342900" lvl="1" marL="703211" rtl="0" algn="l">
              <a:lnSpc>
                <a:spcPct val="90000"/>
              </a:lnSpc>
              <a:spcBef>
                <a:spcPts val="500"/>
              </a:spcBef>
              <a:spcAft>
                <a:spcPts val="0"/>
              </a:spcAft>
              <a:buClr>
                <a:schemeClr val="dk1"/>
              </a:buClr>
              <a:buSzPts val="2200"/>
              <a:buFont typeface="Arial"/>
              <a:buChar char="•"/>
            </a:pPr>
            <a:r>
              <a:rPr lang="fr" sz="1600">
                <a:solidFill>
                  <a:srgbClr val="09164D"/>
                </a:solidFill>
                <a:latin typeface="Arial"/>
                <a:ea typeface="Arial"/>
                <a:cs typeface="Arial"/>
                <a:sym typeface="Arial"/>
              </a:rPr>
              <a:t>Disposer sur place du personnel nécessaire pour mener à bien les différentes tâches de nettoyage. </a:t>
            </a:r>
            <a:endParaRPr sz="1400"/>
          </a:p>
          <a:p>
            <a:pPr indent="-342900" lvl="1" marL="703211" rtl="0" algn="l">
              <a:lnSpc>
                <a:spcPct val="90000"/>
              </a:lnSpc>
              <a:spcBef>
                <a:spcPts val="500"/>
              </a:spcBef>
              <a:spcAft>
                <a:spcPts val="0"/>
              </a:spcAft>
              <a:buClr>
                <a:schemeClr val="dk1"/>
              </a:buClr>
              <a:buSzPts val="2200"/>
              <a:buFont typeface="Arial"/>
              <a:buChar char="•"/>
            </a:pPr>
            <a:r>
              <a:rPr lang="fr" sz="1600">
                <a:solidFill>
                  <a:srgbClr val="09164D"/>
                </a:solidFill>
                <a:latin typeface="Arial"/>
                <a:ea typeface="Arial"/>
                <a:cs typeface="Arial"/>
                <a:sym typeface="Arial"/>
              </a:rPr>
              <a:t>Mettre en place un système de vérification quotidienne de l’état de propreté.</a:t>
            </a:r>
            <a:endParaRPr sz="1600">
              <a:solidFill>
                <a:srgbClr val="09164D"/>
              </a:solidFill>
              <a:latin typeface="Arial"/>
              <a:ea typeface="Arial"/>
              <a:cs typeface="Arial"/>
              <a:sym typeface="Arial"/>
            </a:endParaRPr>
          </a:p>
          <a:p>
            <a:pPr indent="-342900" lvl="0" marL="342900" rtl="0" algn="l">
              <a:lnSpc>
                <a:spcPct val="90000"/>
              </a:lnSpc>
              <a:spcBef>
                <a:spcPts val="1000"/>
              </a:spcBef>
              <a:spcAft>
                <a:spcPts val="0"/>
              </a:spcAft>
              <a:buClr>
                <a:schemeClr val="dk1"/>
              </a:buClr>
              <a:buSzPts val="2200"/>
              <a:buFont typeface="Arial"/>
              <a:buChar char="•"/>
            </a:pPr>
            <a:r>
              <a:rPr lang="fr" sz="1600">
                <a:solidFill>
                  <a:srgbClr val="09164D"/>
                </a:solidFill>
              </a:rPr>
              <a:t>S’assurer que les différents </a:t>
            </a:r>
            <a:r>
              <a:rPr b="1" lang="fr" sz="1600">
                <a:solidFill>
                  <a:srgbClr val="09164D"/>
                </a:solidFill>
              </a:rPr>
              <a:t>consommables </a:t>
            </a:r>
            <a:r>
              <a:rPr lang="fr" sz="1600">
                <a:solidFill>
                  <a:srgbClr val="09164D"/>
                </a:solidFill>
              </a:rPr>
              <a:t>sont disponibles et vidés/remplacés régulièrement – produits de nettoyage anal, papier toilette, corbeilles réservées à la gestion de l’hygiène menstruelle, coupelle pour les toilettes à chasse d’eau manuelle, savon pour l’hygiène des mains, etc.  </a:t>
            </a:r>
            <a:endParaRPr sz="1400"/>
          </a:p>
          <a:p>
            <a:pPr indent="-342900" lvl="0" marL="342900" rtl="0" algn="l">
              <a:lnSpc>
                <a:spcPct val="90000"/>
              </a:lnSpc>
              <a:spcBef>
                <a:spcPts val="1000"/>
              </a:spcBef>
              <a:spcAft>
                <a:spcPts val="0"/>
              </a:spcAft>
              <a:buClr>
                <a:schemeClr val="dk1"/>
              </a:buClr>
              <a:buSzPts val="2200"/>
              <a:buFont typeface="Arial"/>
              <a:buChar char="•"/>
            </a:pPr>
            <a:r>
              <a:rPr lang="fr" sz="1600">
                <a:solidFill>
                  <a:srgbClr val="09164D"/>
                </a:solidFill>
              </a:rPr>
              <a:t>Prévoir une procédure permettant de </a:t>
            </a:r>
            <a:r>
              <a:rPr b="1" lang="fr" sz="1600">
                <a:solidFill>
                  <a:srgbClr val="09164D"/>
                </a:solidFill>
              </a:rPr>
              <a:t>réagir rapidement</a:t>
            </a:r>
            <a:r>
              <a:rPr lang="fr" sz="1600">
                <a:solidFill>
                  <a:srgbClr val="09164D"/>
                </a:solidFill>
              </a:rPr>
              <a:t> en cas de toilettes sales ou défectueuses : </a:t>
            </a:r>
            <a:endParaRPr sz="1400"/>
          </a:p>
          <a:p>
            <a:pPr indent="-342900" lvl="1" marL="800100" rtl="0" algn="l">
              <a:lnSpc>
                <a:spcPct val="90000"/>
              </a:lnSpc>
              <a:spcBef>
                <a:spcPts val="500"/>
              </a:spcBef>
              <a:spcAft>
                <a:spcPts val="0"/>
              </a:spcAft>
              <a:buClr>
                <a:schemeClr val="dk1"/>
              </a:buClr>
              <a:buSzPts val="2200"/>
              <a:buFont typeface="Arial"/>
              <a:buChar char="•"/>
            </a:pPr>
            <a:r>
              <a:rPr lang="fr" sz="1600">
                <a:solidFill>
                  <a:srgbClr val="09164D"/>
                </a:solidFill>
                <a:latin typeface="Arial"/>
                <a:ea typeface="Arial"/>
                <a:cs typeface="Arial"/>
                <a:sym typeface="Arial"/>
              </a:rPr>
              <a:t>Les usagers peuvent fournir des retours </a:t>
            </a:r>
            <a:endParaRPr sz="1400"/>
          </a:p>
          <a:p>
            <a:pPr indent="-342900" lvl="1" marL="800100" rtl="0" algn="l">
              <a:lnSpc>
                <a:spcPct val="90000"/>
              </a:lnSpc>
              <a:spcBef>
                <a:spcPts val="500"/>
              </a:spcBef>
              <a:spcAft>
                <a:spcPts val="0"/>
              </a:spcAft>
              <a:buClr>
                <a:schemeClr val="dk1"/>
              </a:buClr>
              <a:buSzPts val="2200"/>
              <a:buFont typeface="Arial"/>
              <a:buChar char="•"/>
            </a:pPr>
            <a:r>
              <a:rPr lang="fr" sz="1600">
                <a:solidFill>
                  <a:srgbClr val="09164D"/>
                </a:solidFill>
                <a:latin typeface="Arial"/>
                <a:ea typeface="Arial"/>
                <a:cs typeface="Arial"/>
                <a:sym typeface="Arial"/>
              </a:rPr>
              <a:t>Les responsables de l’établissement de santé assument leurs responsabilités en cas de saleté ou de dysfonctionnement des toilettes</a:t>
            </a:r>
            <a:endParaRPr sz="1400"/>
          </a:p>
          <a:p>
            <a:pPr indent="-342900" lvl="0" marL="342900" rtl="0" algn="l">
              <a:lnSpc>
                <a:spcPct val="90000"/>
              </a:lnSpc>
              <a:spcBef>
                <a:spcPts val="1000"/>
              </a:spcBef>
              <a:spcAft>
                <a:spcPts val="0"/>
              </a:spcAft>
              <a:buClr>
                <a:schemeClr val="dk1"/>
              </a:buClr>
              <a:buSzPts val="2200"/>
              <a:buFont typeface="Arial"/>
              <a:buChar char="•"/>
            </a:pPr>
            <a:r>
              <a:rPr lang="fr" sz="1600">
                <a:solidFill>
                  <a:srgbClr val="09164D"/>
                </a:solidFill>
              </a:rPr>
              <a:t>Former le personnel technique afin qu’il soit en mesure d’assumer les</a:t>
            </a:r>
            <a:r>
              <a:rPr b="1" lang="fr" sz="1600">
                <a:solidFill>
                  <a:srgbClr val="09164D"/>
                </a:solidFill>
              </a:rPr>
              <a:t> tâches courantes d’exploitation et d’entretien</a:t>
            </a:r>
            <a:r>
              <a:rPr lang="fr" sz="1600">
                <a:solidFill>
                  <a:srgbClr val="09164D"/>
                </a:solidFill>
              </a:rPr>
              <a:t> de la plomberie, des toilettes et des installations de stockage et de traitement.</a:t>
            </a:r>
            <a:endParaRPr sz="1400"/>
          </a:p>
          <a:p>
            <a:pPr indent="-203200" lvl="0" marL="342900" rtl="0" algn="l">
              <a:lnSpc>
                <a:spcPct val="90000"/>
              </a:lnSpc>
              <a:spcBef>
                <a:spcPts val="1000"/>
              </a:spcBef>
              <a:spcAft>
                <a:spcPts val="0"/>
              </a:spcAft>
              <a:buClr>
                <a:schemeClr val="dk1"/>
              </a:buClr>
              <a:buSzPts val="2200"/>
              <a:buFont typeface="Arial"/>
              <a:buNone/>
            </a:pPr>
            <a:r>
              <a:t/>
            </a:r>
            <a:endParaRPr sz="1600">
              <a:solidFill>
                <a:srgbClr val="09164D"/>
              </a:solidFill>
            </a:endParaRPr>
          </a:p>
          <a:p>
            <a:pPr indent="0" lvl="0" marL="0" rtl="0" algn="l">
              <a:lnSpc>
                <a:spcPct val="90000"/>
              </a:lnSpc>
              <a:spcBef>
                <a:spcPts val="1000"/>
              </a:spcBef>
              <a:spcAft>
                <a:spcPts val="0"/>
              </a:spcAft>
              <a:buClr>
                <a:schemeClr val="dk1"/>
              </a:buClr>
              <a:buSzPts val="2200"/>
              <a:buFont typeface="Arial"/>
              <a:buNone/>
            </a:pPr>
            <a:r>
              <a:t/>
            </a:r>
            <a:endParaRPr sz="1600">
              <a:solidFill>
                <a:srgbClr val="09164D"/>
              </a:solidFill>
            </a:endParaRPr>
          </a:p>
          <a:p>
            <a:pPr indent="0" lvl="0" marL="0" rtl="0" algn="l">
              <a:lnSpc>
                <a:spcPct val="90000"/>
              </a:lnSpc>
              <a:spcBef>
                <a:spcPts val="1000"/>
              </a:spcBef>
              <a:spcAft>
                <a:spcPts val="0"/>
              </a:spcAft>
              <a:buClr>
                <a:schemeClr val="dk1"/>
              </a:buClr>
              <a:buSzPts val="2200"/>
              <a:buFont typeface="Arial"/>
              <a:buNone/>
            </a:pPr>
            <a:r>
              <a:t/>
            </a:r>
            <a:endParaRPr sz="1600">
              <a:solidFill>
                <a:srgbClr val="09164D"/>
              </a:solidFill>
            </a:endParaRPr>
          </a:p>
        </p:txBody>
      </p:sp>
      <p:pic>
        <p:nvPicPr>
          <p:cNvPr descr="A picture containing building, door, porch&#10;&#10;Description automatically generated" id="642" name="Google Shape;642;p61"/>
          <p:cNvPicPr preferRelativeResize="0"/>
          <p:nvPr>
            <p:ph idx="2" type="pic"/>
          </p:nvPr>
        </p:nvPicPr>
        <p:blipFill rotWithShape="1">
          <a:blip r:embed="rId3">
            <a:alphaModFix/>
          </a:blip>
          <a:srcRect b="0" l="0" r="0" t="0"/>
          <a:stretch/>
        </p:blipFill>
        <p:spPr>
          <a:xfrm>
            <a:off x="6502400" y="1400433"/>
            <a:ext cx="4849812" cy="4761052"/>
          </a:xfrm>
          <a:prstGeom prst="rect">
            <a:avLst/>
          </a:prstGeom>
          <a:noFill/>
          <a:ln>
            <a:noFill/>
          </a:ln>
        </p:spPr>
      </p:pic>
      <p:sp>
        <p:nvSpPr>
          <p:cNvPr id="643" name="Google Shape;643;p61"/>
          <p:cNvSpPr txBox="1"/>
          <p:nvPr>
            <p:ph idx="3" type="body"/>
          </p:nvPr>
        </p:nvSpPr>
        <p:spPr>
          <a:xfrm>
            <a:off x="972596" y="170621"/>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sz="4000"/>
              <a:t>Gestion et entretien des installations d’assainissement</a:t>
            </a:r>
            <a:endParaRPr sz="4000"/>
          </a:p>
        </p:txBody>
      </p:sp>
      <p:sp>
        <p:nvSpPr>
          <p:cNvPr id="644" name="Google Shape;644;p61"/>
          <p:cNvSpPr txBox="1"/>
          <p:nvPr/>
        </p:nvSpPr>
        <p:spPr>
          <a:xfrm>
            <a:off x="9856611" y="6606586"/>
            <a:ext cx="2335389" cy="25975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88"/>
              <a:buFont typeface="Arial"/>
              <a:buNone/>
            </a:pPr>
            <a:r>
              <a:rPr b="0" i="0" lang="fr" sz="1088" u="none" cap="none" strike="noStrike">
                <a:solidFill>
                  <a:schemeClr val="dk1"/>
                </a:solidFill>
                <a:latin typeface="Calibri"/>
                <a:ea typeface="Calibri"/>
                <a:cs typeface="Calibri"/>
                <a:sym typeface="Calibri"/>
              </a:rPr>
              <a:t>© WaterAid, Tom Greenwood</a:t>
            </a:r>
            <a:endParaRPr b="0" i="0" sz="1400" u="none" cap="none" strike="noStrike">
              <a:solidFill>
                <a:srgbClr val="000000"/>
              </a:solidFill>
              <a:latin typeface="Arial"/>
              <a:ea typeface="Arial"/>
              <a:cs typeface="Arial"/>
              <a:sym typeface="Arial"/>
            </a:endParaRPr>
          </a:p>
        </p:txBody>
      </p:sp>
      <p:sp>
        <p:nvSpPr>
          <p:cNvPr id="645" name="Google Shape;645;p6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2"/>
          <p:cNvSpPr txBox="1"/>
          <p:nvPr>
            <p:ph idx="1" type="body"/>
          </p:nvPr>
        </p:nvSpPr>
        <p:spPr>
          <a:xfrm>
            <a:off x="310948" y="1902032"/>
            <a:ext cx="6204152" cy="557728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9164D"/>
              </a:buClr>
              <a:buSzPts val="2600"/>
              <a:buNone/>
            </a:pPr>
            <a:r>
              <a:rPr b="1" lang="fr" sz="2400">
                <a:solidFill>
                  <a:srgbClr val="09164D"/>
                </a:solidFill>
              </a:rPr>
              <a:t>Installation septique </a:t>
            </a:r>
            <a:endParaRPr sz="1800"/>
          </a:p>
          <a:p>
            <a:pPr indent="-342900" lvl="1" marL="703211" rtl="0" algn="l">
              <a:lnSpc>
                <a:spcPct val="90000"/>
              </a:lnSpc>
              <a:spcBef>
                <a:spcPts val="500"/>
              </a:spcBef>
              <a:spcAft>
                <a:spcPts val="0"/>
              </a:spcAft>
              <a:buClr>
                <a:srgbClr val="09164D"/>
              </a:buClr>
              <a:buSzPts val="2400"/>
              <a:buFont typeface="Arial"/>
              <a:buChar char="•"/>
            </a:pPr>
            <a:r>
              <a:rPr lang="fr">
                <a:solidFill>
                  <a:srgbClr val="09164D"/>
                </a:solidFill>
                <a:latin typeface="Arial"/>
                <a:ea typeface="Arial"/>
                <a:cs typeface="Arial"/>
                <a:sym typeface="Arial"/>
              </a:rPr>
              <a:t>Vidange régulière des boues fécales</a:t>
            </a:r>
            <a:endParaRPr sz="1800"/>
          </a:p>
          <a:p>
            <a:pPr indent="-342900" lvl="1" marL="703211" rtl="0" algn="l">
              <a:lnSpc>
                <a:spcPct val="90000"/>
              </a:lnSpc>
              <a:spcBef>
                <a:spcPts val="500"/>
              </a:spcBef>
              <a:spcAft>
                <a:spcPts val="0"/>
              </a:spcAft>
              <a:buClr>
                <a:srgbClr val="09164D"/>
              </a:buClr>
              <a:buSzPts val="2400"/>
              <a:buFont typeface="Arial"/>
              <a:buChar char="•"/>
            </a:pPr>
            <a:r>
              <a:rPr lang="fr">
                <a:solidFill>
                  <a:srgbClr val="09164D"/>
                </a:solidFill>
                <a:latin typeface="Arial"/>
                <a:ea typeface="Arial"/>
                <a:cs typeface="Arial"/>
                <a:sym typeface="Arial"/>
              </a:rPr>
              <a:t>Pas d’accumulation d’eau stagnante – ne pas déverser à l’air libre ni dans des fossés ouverts</a:t>
            </a:r>
            <a:endParaRPr b="1" sz="2400">
              <a:solidFill>
                <a:srgbClr val="09164D"/>
              </a:solidFill>
            </a:endParaRPr>
          </a:p>
          <a:p>
            <a:pPr indent="0" lvl="0" marL="0" rtl="0" algn="l">
              <a:lnSpc>
                <a:spcPct val="90000"/>
              </a:lnSpc>
              <a:spcBef>
                <a:spcPts val="1000"/>
              </a:spcBef>
              <a:spcAft>
                <a:spcPts val="0"/>
              </a:spcAft>
              <a:buClr>
                <a:srgbClr val="09164D"/>
              </a:buClr>
              <a:buSzPts val="2600"/>
              <a:buNone/>
            </a:pPr>
            <a:r>
              <a:rPr b="1" lang="fr" sz="2400">
                <a:solidFill>
                  <a:srgbClr val="09164D"/>
                </a:solidFill>
              </a:rPr>
              <a:t>Puits d’infiltration/effluent de fosse septique </a:t>
            </a:r>
            <a:endParaRPr sz="1800"/>
          </a:p>
          <a:p>
            <a:pPr indent="-342900" lvl="1" marL="703211" rtl="0" algn="l">
              <a:lnSpc>
                <a:spcPct val="90000"/>
              </a:lnSpc>
              <a:spcBef>
                <a:spcPts val="500"/>
              </a:spcBef>
              <a:spcAft>
                <a:spcPts val="0"/>
              </a:spcAft>
              <a:buClr>
                <a:srgbClr val="09164D"/>
              </a:buClr>
              <a:buSzPts val="2400"/>
              <a:buFont typeface="Arial"/>
              <a:buChar char="•"/>
            </a:pPr>
            <a:r>
              <a:rPr b="1" lang="fr">
                <a:solidFill>
                  <a:srgbClr val="09164D"/>
                </a:solidFill>
                <a:latin typeface="Arial"/>
                <a:ea typeface="Arial"/>
                <a:cs typeface="Arial"/>
                <a:sym typeface="Arial"/>
              </a:rPr>
              <a:t>Respecter une distance de sécurité</a:t>
            </a:r>
            <a:r>
              <a:rPr lang="fr">
                <a:solidFill>
                  <a:srgbClr val="09164D"/>
                </a:solidFill>
                <a:latin typeface="Arial"/>
                <a:ea typeface="Arial"/>
                <a:cs typeface="Arial"/>
                <a:sym typeface="Arial"/>
              </a:rPr>
              <a:t> par rapport aux sources d’approvisionnement en eau </a:t>
            </a:r>
            <a:r>
              <a:rPr i="1" lang="fr">
                <a:solidFill>
                  <a:srgbClr val="09164D"/>
                </a:solidFill>
                <a:latin typeface="Arial"/>
                <a:ea typeface="Arial"/>
                <a:cs typeface="Arial"/>
                <a:sym typeface="Arial"/>
              </a:rPr>
              <a:t>in situ</a:t>
            </a:r>
            <a:endParaRPr sz="1800"/>
          </a:p>
          <a:p>
            <a:pPr indent="0" lvl="0" marL="0" rtl="0" algn="l">
              <a:lnSpc>
                <a:spcPct val="90000"/>
              </a:lnSpc>
              <a:spcBef>
                <a:spcPts val="1000"/>
              </a:spcBef>
              <a:spcAft>
                <a:spcPts val="0"/>
              </a:spcAft>
              <a:buClr>
                <a:srgbClr val="09164D"/>
              </a:buClr>
              <a:buSzPts val="2600"/>
              <a:buNone/>
            </a:pPr>
            <a:r>
              <a:rPr b="1" lang="fr" sz="2400">
                <a:solidFill>
                  <a:srgbClr val="09164D"/>
                </a:solidFill>
              </a:rPr>
              <a:t>Toilettes </a:t>
            </a:r>
            <a:endParaRPr sz="1800"/>
          </a:p>
          <a:p>
            <a:pPr indent="-342900" lvl="1" marL="703211" rtl="0" algn="l">
              <a:lnSpc>
                <a:spcPct val="90000"/>
              </a:lnSpc>
              <a:spcBef>
                <a:spcPts val="0"/>
              </a:spcBef>
              <a:spcAft>
                <a:spcPts val="0"/>
              </a:spcAft>
              <a:buClr>
                <a:srgbClr val="09164D"/>
              </a:buClr>
              <a:buSzPts val="2400"/>
              <a:buFont typeface="Arial"/>
              <a:buChar char="•"/>
            </a:pPr>
            <a:r>
              <a:rPr lang="fr">
                <a:solidFill>
                  <a:srgbClr val="09164D"/>
                </a:solidFill>
                <a:latin typeface="Arial"/>
                <a:ea typeface="Arial"/>
                <a:cs typeface="Arial"/>
                <a:sym typeface="Arial"/>
              </a:rPr>
              <a:t>Non bouchées</a:t>
            </a:r>
            <a:endParaRPr sz="1800"/>
          </a:p>
          <a:p>
            <a:pPr indent="-342900" lvl="1" marL="703211" rtl="0" algn="l">
              <a:lnSpc>
                <a:spcPct val="90000"/>
              </a:lnSpc>
              <a:spcBef>
                <a:spcPts val="0"/>
              </a:spcBef>
              <a:spcAft>
                <a:spcPts val="0"/>
              </a:spcAft>
              <a:buClr>
                <a:srgbClr val="09164D"/>
              </a:buClr>
              <a:buSzPts val="2400"/>
              <a:buFont typeface="Arial"/>
              <a:buChar char="•"/>
            </a:pPr>
            <a:r>
              <a:rPr lang="fr">
                <a:solidFill>
                  <a:srgbClr val="09164D"/>
                </a:solidFill>
                <a:latin typeface="Arial"/>
                <a:ea typeface="Arial"/>
                <a:cs typeface="Arial"/>
                <a:sym typeface="Arial"/>
              </a:rPr>
              <a:t>Chasse d’eau en état de fonctionnement</a:t>
            </a:r>
            <a:endParaRPr sz="1800"/>
          </a:p>
          <a:p>
            <a:pPr indent="-342900" lvl="1" marL="703211" rtl="0" algn="l">
              <a:lnSpc>
                <a:spcPct val="90000"/>
              </a:lnSpc>
              <a:spcBef>
                <a:spcPts val="0"/>
              </a:spcBef>
              <a:spcAft>
                <a:spcPts val="0"/>
              </a:spcAft>
              <a:buClr>
                <a:srgbClr val="09164D"/>
              </a:buClr>
              <a:buSzPts val="2400"/>
              <a:buFont typeface="Arial"/>
              <a:buChar char="•"/>
            </a:pPr>
            <a:r>
              <a:rPr lang="fr">
                <a:solidFill>
                  <a:srgbClr val="09164D"/>
                </a:solidFill>
                <a:latin typeface="Arial"/>
                <a:ea typeface="Arial"/>
                <a:cs typeface="Arial"/>
                <a:sym typeface="Arial"/>
              </a:rPr>
              <a:t>Pas d’écoulement d’eau en continu (risque de débordement)</a:t>
            </a:r>
            <a:endParaRPr sz="1800"/>
          </a:p>
        </p:txBody>
      </p:sp>
      <p:sp>
        <p:nvSpPr>
          <p:cNvPr id="654" name="Google Shape;654;p62"/>
          <p:cNvSpPr txBox="1"/>
          <p:nvPr/>
        </p:nvSpPr>
        <p:spPr>
          <a:xfrm>
            <a:off x="365755" y="234176"/>
            <a:ext cx="12192000"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fr" sz="4400" u="none" cap="none" strike="noStrike">
                <a:solidFill>
                  <a:schemeClr val="dk2"/>
                </a:solidFill>
                <a:latin typeface="Arial Narrow"/>
                <a:ea typeface="Arial Narrow"/>
                <a:cs typeface="Arial Narrow"/>
                <a:sym typeface="Arial Narrow"/>
              </a:rPr>
              <a:t>Entretenir la plomberie pour des systèmes d’assainissement plus sûrs</a:t>
            </a:r>
            <a:endParaRPr b="0" i="0" sz="1400" u="none" cap="none" strike="noStrike">
              <a:solidFill>
                <a:srgbClr val="000000"/>
              </a:solidFill>
              <a:latin typeface="Arial"/>
              <a:ea typeface="Arial"/>
              <a:cs typeface="Arial"/>
              <a:sym typeface="Arial"/>
            </a:endParaRPr>
          </a:p>
        </p:txBody>
      </p:sp>
      <p:sp>
        <p:nvSpPr>
          <p:cNvPr id="655" name="Google Shape;655;p6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A bathroom with a toilet and sink&#10;&#10;Description automatically generated with low confidence" id="656" name="Google Shape;656;p62"/>
          <p:cNvPicPr preferRelativeResize="0"/>
          <p:nvPr/>
        </p:nvPicPr>
        <p:blipFill rotWithShape="1">
          <a:blip r:embed="rId3">
            <a:alphaModFix/>
          </a:blip>
          <a:srcRect b="0" l="0" r="0" t="0"/>
          <a:stretch/>
        </p:blipFill>
        <p:spPr>
          <a:xfrm>
            <a:off x="7709309" y="1781293"/>
            <a:ext cx="3374030" cy="4576473"/>
          </a:xfrm>
          <a:prstGeom prst="rect">
            <a:avLst/>
          </a:prstGeom>
          <a:noFill/>
          <a:ln>
            <a:noFill/>
          </a:ln>
          <a:effectLst>
            <a:outerShdw blurRad="292100" rotWithShape="0" algn="tl" dir="2700000" dist="139700">
              <a:srgbClr val="333333">
                <a:alpha val="64313"/>
              </a:srgbClr>
            </a:outerShdw>
          </a:effectLst>
        </p:spPr>
      </p:pic>
      <p:sp>
        <p:nvSpPr>
          <p:cNvPr id="657" name="Google Shape;657;p62"/>
          <p:cNvSpPr txBox="1"/>
          <p:nvPr/>
        </p:nvSpPr>
        <p:spPr>
          <a:xfrm>
            <a:off x="6826048" y="6238754"/>
            <a:ext cx="4651401"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1" lang="fr" sz="1800" u="none" cap="none" strike="noStrike">
                <a:solidFill>
                  <a:schemeClr val="lt1"/>
                </a:solidFill>
                <a:latin typeface="Arial Narrow"/>
                <a:ea typeface="Arial Narrow"/>
                <a:cs typeface="Arial Narrow"/>
                <a:sym typeface="Arial Narrow"/>
              </a:rPr>
              <a:t>Des toilettes propres dotées d’une chasse d’eau en état de fonctionnement au Bhoutan.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descr="A picture containing grass, outdoor, tree, field&#10;&#10;Description automatically generated" id="665" name="Google Shape;665;p63"/>
          <p:cNvPicPr preferRelativeResize="0"/>
          <p:nvPr/>
        </p:nvPicPr>
        <p:blipFill rotWithShape="1">
          <a:blip r:embed="rId3">
            <a:alphaModFix/>
          </a:blip>
          <a:srcRect b="0" l="0" r="0" t="0"/>
          <a:stretch/>
        </p:blipFill>
        <p:spPr>
          <a:xfrm>
            <a:off x="9385300" y="4041743"/>
            <a:ext cx="2716296" cy="1924562"/>
          </a:xfrm>
          <a:prstGeom prst="rect">
            <a:avLst/>
          </a:prstGeom>
          <a:noFill/>
          <a:ln>
            <a:noFill/>
          </a:ln>
        </p:spPr>
      </p:pic>
      <p:pic>
        <p:nvPicPr>
          <p:cNvPr descr="When Does It Make Sense To Switch From Septic to City Sewer" id="666" name="Google Shape;666;p63"/>
          <p:cNvPicPr preferRelativeResize="0"/>
          <p:nvPr/>
        </p:nvPicPr>
        <p:blipFill rotWithShape="1">
          <a:blip r:embed="rId4">
            <a:alphaModFix/>
          </a:blip>
          <a:srcRect b="0" l="0" r="0" t="0"/>
          <a:stretch/>
        </p:blipFill>
        <p:spPr>
          <a:xfrm>
            <a:off x="6672174" y="3985055"/>
            <a:ext cx="2590109" cy="1957641"/>
          </a:xfrm>
          <a:prstGeom prst="rect">
            <a:avLst/>
          </a:prstGeom>
          <a:noFill/>
          <a:ln>
            <a:noFill/>
          </a:ln>
        </p:spPr>
      </p:pic>
      <p:sp>
        <p:nvSpPr>
          <p:cNvPr id="667" name="Google Shape;667;p63"/>
          <p:cNvSpPr txBox="1"/>
          <p:nvPr/>
        </p:nvSpPr>
        <p:spPr>
          <a:xfrm>
            <a:off x="8920754" y="6268220"/>
            <a:ext cx="339618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1" lang="fr" sz="1800" u="none" cap="none" strike="noStrike">
                <a:solidFill>
                  <a:schemeClr val="lt1"/>
                </a:solidFill>
                <a:latin typeface="Arial Narrow"/>
                <a:ea typeface="Arial Narrow"/>
                <a:cs typeface="Arial Narrow"/>
                <a:sym typeface="Arial Narrow"/>
              </a:rPr>
              <a:t>Une accumulation d’eau stagnante ou d’eaux usées. </a:t>
            </a:r>
            <a:endParaRPr b="0" i="0" sz="1400" u="none" cap="none" strike="noStrike">
              <a:solidFill>
                <a:srgbClr val="000000"/>
              </a:solidFill>
              <a:latin typeface="Arial"/>
              <a:ea typeface="Arial"/>
              <a:cs typeface="Arial"/>
              <a:sym typeface="Arial"/>
            </a:endParaRPr>
          </a:p>
        </p:txBody>
      </p:sp>
      <p:sp>
        <p:nvSpPr>
          <p:cNvPr id="668" name="Google Shape;668;p63"/>
          <p:cNvSpPr txBox="1"/>
          <p:nvPr/>
        </p:nvSpPr>
        <p:spPr>
          <a:xfrm>
            <a:off x="6176262" y="6248428"/>
            <a:ext cx="339618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1" lang="fr" sz="1800" u="none" cap="none" strike="noStrike">
                <a:solidFill>
                  <a:schemeClr val="lt1"/>
                </a:solidFill>
                <a:latin typeface="Arial Narrow"/>
                <a:ea typeface="Arial Narrow"/>
                <a:cs typeface="Arial Narrow"/>
                <a:sym typeface="Arial Narrow"/>
              </a:rPr>
              <a:t>Une canalisation d’égouts. </a:t>
            </a:r>
            <a:endParaRPr b="0" i="0" sz="1400" u="none" cap="none" strike="noStrike">
              <a:solidFill>
                <a:srgbClr val="000000"/>
              </a:solidFill>
              <a:latin typeface="Arial"/>
              <a:ea typeface="Arial"/>
              <a:cs typeface="Arial"/>
              <a:sym typeface="Arial"/>
            </a:endParaRPr>
          </a:p>
        </p:txBody>
      </p:sp>
      <p:sp>
        <p:nvSpPr>
          <p:cNvPr id="669" name="Google Shape;669;p63"/>
          <p:cNvSpPr txBox="1"/>
          <p:nvPr/>
        </p:nvSpPr>
        <p:spPr>
          <a:xfrm>
            <a:off x="282630" y="234176"/>
            <a:ext cx="12192000"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fr" sz="4400" u="none" cap="none" strike="noStrike">
                <a:solidFill>
                  <a:schemeClr val="dk2"/>
                </a:solidFill>
                <a:latin typeface="Arial Narrow"/>
                <a:ea typeface="Arial Narrow"/>
                <a:cs typeface="Arial Narrow"/>
                <a:sym typeface="Arial Narrow"/>
              </a:rPr>
              <a:t>Entretenir la plomberie pour des systèmes d’assainissement plus sûrs</a:t>
            </a:r>
            <a:endParaRPr b="0" i="0" sz="1400" u="none" cap="none" strike="noStrike">
              <a:solidFill>
                <a:srgbClr val="000000"/>
              </a:solidFill>
              <a:latin typeface="Arial"/>
              <a:ea typeface="Arial"/>
              <a:cs typeface="Arial"/>
              <a:sym typeface="Arial"/>
            </a:endParaRPr>
          </a:p>
        </p:txBody>
      </p:sp>
      <p:sp>
        <p:nvSpPr>
          <p:cNvPr id="670" name="Google Shape;670;p6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71" name="Google Shape;671;p63"/>
          <p:cNvSpPr txBox="1"/>
          <p:nvPr/>
        </p:nvSpPr>
        <p:spPr>
          <a:xfrm>
            <a:off x="90404" y="1520785"/>
            <a:ext cx="6159500" cy="38164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fr" sz="2600" u="none" cap="none" strike="noStrike">
                <a:solidFill>
                  <a:srgbClr val="09164D"/>
                </a:solidFill>
                <a:latin typeface="Arial"/>
                <a:ea typeface="Arial"/>
                <a:cs typeface="Arial"/>
                <a:sym typeface="Arial"/>
              </a:rPr>
              <a:t>Canalisations d’égouts</a:t>
            </a:r>
            <a:endParaRPr b="0" i="0" sz="1400" u="none" cap="none" strike="noStrike">
              <a:solidFill>
                <a:srgbClr val="000000"/>
              </a:solidFill>
              <a:latin typeface="Arial"/>
              <a:ea typeface="Arial"/>
              <a:cs typeface="Arial"/>
              <a:sym typeface="Arial"/>
            </a:endParaRPr>
          </a:p>
          <a:p>
            <a:pPr indent="-342900" lvl="1" marL="703211" marR="0" rtl="0" algn="l">
              <a:lnSpc>
                <a:spcPct val="100000"/>
              </a:lnSpc>
              <a:spcBef>
                <a:spcPts val="0"/>
              </a:spcBef>
              <a:spcAft>
                <a:spcPts val="0"/>
              </a:spcAft>
              <a:buClr>
                <a:srgbClr val="09164D"/>
              </a:buClr>
              <a:buSzPts val="2400"/>
              <a:buFont typeface="Arial"/>
              <a:buChar char="•"/>
            </a:pPr>
            <a:r>
              <a:rPr b="0" i="0" lang="fr" sz="2400" u="none" cap="none" strike="noStrike">
                <a:solidFill>
                  <a:srgbClr val="09164D"/>
                </a:solidFill>
                <a:latin typeface="Arial"/>
                <a:ea typeface="Arial"/>
                <a:cs typeface="Arial"/>
                <a:sym typeface="Arial"/>
              </a:rPr>
              <a:t>Absence de fuites </a:t>
            </a:r>
            <a:endParaRPr b="0" i="0" sz="1400" u="none" cap="none" strike="noStrike">
              <a:solidFill>
                <a:srgbClr val="000000"/>
              </a:solidFill>
              <a:latin typeface="Arial"/>
              <a:ea typeface="Arial"/>
              <a:cs typeface="Arial"/>
              <a:sym typeface="Arial"/>
            </a:endParaRPr>
          </a:p>
          <a:p>
            <a:pPr indent="-342900" lvl="1" marL="703211" marR="0" rtl="0" algn="l">
              <a:lnSpc>
                <a:spcPct val="100000"/>
              </a:lnSpc>
              <a:spcBef>
                <a:spcPts val="0"/>
              </a:spcBef>
              <a:spcAft>
                <a:spcPts val="0"/>
              </a:spcAft>
              <a:buClr>
                <a:srgbClr val="09164D"/>
              </a:buClr>
              <a:buSzPts val="2400"/>
              <a:buFont typeface="Arial"/>
              <a:buChar char="•"/>
            </a:pPr>
            <a:r>
              <a:rPr b="0" i="0" lang="fr" sz="2400" u="none" cap="none" strike="noStrike">
                <a:solidFill>
                  <a:srgbClr val="09164D"/>
                </a:solidFill>
                <a:latin typeface="Arial"/>
                <a:ea typeface="Arial"/>
                <a:cs typeface="Arial"/>
                <a:sym typeface="Arial"/>
              </a:rPr>
              <a:t>Canalisations capables d’assurer l’acheminement des solides et des liquides vers l’usine de traitement ou l’égout avec un risque limité de fuite ou de débordement</a:t>
            </a:r>
            <a:endParaRPr b="0" i="0" sz="1400" u="none" cap="none" strike="noStrike">
              <a:solidFill>
                <a:srgbClr val="000000"/>
              </a:solidFill>
              <a:latin typeface="Arial"/>
              <a:ea typeface="Arial"/>
              <a:cs typeface="Arial"/>
              <a:sym typeface="Arial"/>
            </a:endParaRPr>
          </a:p>
          <a:p>
            <a:pPr indent="-342900" lvl="1" marL="703211" marR="0" rtl="0" algn="l">
              <a:lnSpc>
                <a:spcPct val="100000"/>
              </a:lnSpc>
              <a:spcBef>
                <a:spcPts val="0"/>
              </a:spcBef>
              <a:spcAft>
                <a:spcPts val="0"/>
              </a:spcAft>
              <a:buClr>
                <a:srgbClr val="09164D"/>
              </a:buClr>
              <a:buSzPts val="2400"/>
              <a:buFont typeface="Arial"/>
              <a:buChar char="•"/>
            </a:pPr>
            <a:r>
              <a:rPr b="0" i="0" lang="fr" sz="2400" u="none" cap="none" strike="noStrike">
                <a:solidFill>
                  <a:srgbClr val="09164D"/>
                </a:solidFill>
                <a:latin typeface="Arial"/>
                <a:ea typeface="Arial"/>
                <a:cs typeface="Arial"/>
                <a:sym typeface="Arial"/>
              </a:rPr>
              <a:t>Vérifier en aval si la canalisation aboutit à une usine de traitement gérée en toute sécurité ou si l’effluent de la fosse septique entre en contact avec une canalisation communautaire ouverte ou toute autre source d’approvisionnement en eau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pic>
        <p:nvPicPr>
          <p:cNvPr descr="A picture containing indoor, wall&#10;&#10;Description generated with very high confidence" id="679" name="Google Shape;679;p64"/>
          <p:cNvPicPr preferRelativeResize="0"/>
          <p:nvPr/>
        </p:nvPicPr>
        <p:blipFill rotWithShape="1">
          <a:blip r:embed="rId3">
            <a:alphaModFix/>
          </a:blip>
          <a:srcRect b="0" l="0" r="-1" t="0"/>
          <a:stretch/>
        </p:blipFill>
        <p:spPr>
          <a:xfrm rot="5400000">
            <a:off x="5092458" y="3089723"/>
            <a:ext cx="2578287" cy="3256841"/>
          </a:xfrm>
          <a:prstGeom prst="rect">
            <a:avLst/>
          </a:prstGeom>
          <a:noFill/>
          <a:ln>
            <a:noFill/>
          </a:ln>
        </p:spPr>
      </p:pic>
      <p:sp>
        <p:nvSpPr>
          <p:cNvPr id="680" name="Google Shape;680;p64"/>
          <p:cNvSpPr txBox="1"/>
          <p:nvPr>
            <p:ph idx="1" type="body"/>
          </p:nvPr>
        </p:nvSpPr>
        <p:spPr>
          <a:xfrm>
            <a:off x="1426073" y="1015551"/>
            <a:ext cx="5076825" cy="27035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fr" sz="2000"/>
              <a:t>Les toilettes ci-dessous respectent-elles les exigences minimales ? </a:t>
            </a:r>
            <a:endParaRPr/>
          </a:p>
          <a:p>
            <a:pPr indent="0" lvl="0" marL="0" rtl="0" algn="l">
              <a:lnSpc>
                <a:spcPct val="90000"/>
              </a:lnSpc>
              <a:spcBef>
                <a:spcPts val="1000"/>
              </a:spcBef>
              <a:spcAft>
                <a:spcPts val="0"/>
              </a:spcAft>
              <a:buClr>
                <a:schemeClr val="dk1"/>
              </a:buClr>
              <a:buSzPts val="2000"/>
              <a:buNone/>
            </a:pPr>
            <a:r>
              <a:rPr lang="fr" sz="2000"/>
              <a:t>Si non, comment peuvent-elles être améliorées ?</a:t>
            </a:r>
            <a:endParaRPr/>
          </a:p>
          <a:p>
            <a:pPr indent="0" lvl="0" marL="0" rtl="0" algn="l">
              <a:lnSpc>
                <a:spcPct val="90000"/>
              </a:lnSpc>
              <a:spcBef>
                <a:spcPts val="1000"/>
              </a:spcBef>
              <a:spcAft>
                <a:spcPts val="0"/>
              </a:spcAft>
              <a:buClr>
                <a:schemeClr val="dk1"/>
              </a:buClr>
              <a:buSzPts val="2000"/>
              <a:buNone/>
            </a:pPr>
            <a:r>
              <a:rPr lang="fr" sz="2000"/>
              <a:t>Tenez compte des questions relatives à </a:t>
            </a:r>
            <a:r>
              <a:rPr lang="fr"/>
              <a:t>l’égalité des genres, au handicap et à l’inclusion sociale</a:t>
            </a:r>
            <a:r>
              <a:rPr lang="fr" sz="2000"/>
              <a:t>.  </a:t>
            </a:r>
            <a:endParaRPr sz="2000"/>
          </a:p>
          <a:p>
            <a:pPr indent="0" lvl="0" marL="0" rtl="0" algn="l">
              <a:lnSpc>
                <a:spcPct val="90000"/>
              </a:lnSpc>
              <a:spcBef>
                <a:spcPts val="1000"/>
              </a:spcBef>
              <a:spcAft>
                <a:spcPts val="0"/>
              </a:spcAft>
              <a:buClr>
                <a:schemeClr val="dk1"/>
              </a:buClr>
              <a:buSzPts val="2000"/>
              <a:buNone/>
            </a:pPr>
            <a:r>
              <a:t/>
            </a:r>
            <a:endParaRPr/>
          </a:p>
        </p:txBody>
      </p:sp>
      <p:sp>
        <p:nvSpPr>
          <p:cNvPr id="681" name="Google Shape;681;p6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682" name="Google Shape;682;p64"/>
          <p:cNvPicPr preferRelativeResize="0"/>
          <p:nvPr>
            <p:ph idx="1" type="body"/>
          </p:nvPr>
        </p:nvPicPr>
        <p:blipFill rotWithShape="1">
          <a:blip r:embed="rId4">
            <a:alphaModFix/>
          </a:blip>
          <a:srcRect b="0" l="0" r="0" t="0"/>
          <a:stretch/>
        </p:blipFill>
        <p:spPr>
          <a:xfrm>
            <a:off x="235432" y="3398286"/>
            <a:ext cx="4357688" cy="2578287"/>
          </a:xfrm>
          <a:prstGeom prst="rect">
            <a:avLst/>
          </a:prstGeom>
          <a:noFill/>
          <a:ln>
            <a:noFill/>
          </a:ln>
          <a:effectLst>
            <a:outerShdw blurRad="292100" rotWithShape="0" algn="tl" dir="2700000" dist="139700">
              <a:srgbClr val="333333">
                <a:alpha val="64313"/>
              </a:srgbClr>
            </a:outerShdw>
          </a:effectLst>
        </p:spPr>
      </p:pic>
      <p:pic>
        <p:nvPicPr>
          <p:cNvPr id="683" name="Google Shape;683;p64"/>
          <p:cNvPicPr preferRelativeResize="0"/>
          <p:nvPr/>
        </p:nvPicPr>
        <p:blipFill rotWithShape="1">
          <a:blip r:embed="rId5">
            <a:alphaModFix/>
          </a:blip>
          <a:srcRect b="0" l="0" r="0" t="0"/>
          <a:stretch/>
        </p:blipFill>
        <p:spPr>
          <a:xfrm>
            <a:off x="8081312" y="3429000"/>
            <a:ext cx="3875256" cy="2541130"/>
          </a:xfrm>
          <a:prstGeom prst="rect">
            <a:avLst/>
          </a:prstGeom>
          <a:noFill/>
          <a:ln>
            <a:noFill/>
          </a:ln>
          <a:effectLst>
            <a:outerShdw blurRad="292100" rotWithShape="0" algn="tl" dir="2700000" dist="139700">
              <a:srgbClr val="333333">
                <a:alpha val="64313"/>
              </a:srgbClr>
            </a:outerShdw>
          </a:effectLst>
        </p:spPr>
      </p:pic>
      <p:grpSp>
        <p:nvGrpSpPr>
          <p:cNvPr id="684" name="Google Shape;684;p64"/>
          <p:cNvGrpSpPr/>
          <p:nvPr/>
        </p:nvGrpSpPr>
        <p:grpSpPr>
          <a:xfrm>
            <a:off x="8766561" y="232928"/>
            <a:ext cx="1161098" cy="1171184"/>
            <a:chOff x="9555224" y="5116370"/>
            <a:chExt cx="1161098" cy="1171184"/>
          </a:xfrm>
        </p:grpSpPr>
        <p:pic>
          <p:nvPicPr>
            <p:cNvPr descr="Shape&#10;&#10;Description automatically generated with low confidence" id="685" name="Google Shape;685;p64"/>
            <p:cNvPicPr preferRelativeResize="0"/>
            <p:nvPr/>
          </p:nvPicPr>
          <p:blipFill rotWithShape="1">
            <a:blip r:embed="rId6">
              <a:alphaModFix/>
            </a:blip>
            <a:srcRect b="0" l="0" r="0" t="0"/>
            <a:stretch/>
          </p:blipFill>
          <p:spPr>
            <a:xfrm>
              <a:off x="9623552" y="5313519"/>
              <a:ext cx="1004243" cy="847983"/>
            </a:xfrm>
            <a:prstGeom prst="rect">
              <a:avLst/>
            </a:prstGeom>
            <a:noFill/>
            <a:ln>
              <a:noFill/>
            </a:ln>
          </p:spPr>
        </p:pic>
        <p:sp>
          <p:nvSpPr>
            <p:cNvPr id="686" name="Google Shape;686;p64"/>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687" name="Google Shape;687;p64"/>
          <p:cNvGrpSpPr/>
          <p:nvPr/>
        </p:nvGrpSpPr>
        <p:grpSpPr>
          <a:xfrm>
            <a:off x="10134797" y="222033"/>
            <a:ext cx="1608259" cy="1845309"/>
            <a:chOff x="10513379" y="275913"/>
            <a:chExt cx="1458677" cy="1673679"/>
          </a:xfrm>
        </p:grpSpPr>
        <p:pic>
          <p:nvPicPr>
            <p:cNvPr id="688" name="Google Shape;688;p64"/>
            <p:cNvPicPr preferRelativeResize="0"/>
            <p:nvPr/>
          </p:nvPicPr>
          <p:blipFill rotWithShape="1">
            <a:blip r:embed="rId7">
              <a:alphaModFix/>
            </a:blip>
            <a:srcRect b="0" l="0" r="0" t="0"/>
            <a:stretch/>
          </p:blipFill>
          <p:spPr>
            <a:xfrm>
              <a:off x="10727487" y="275913"/>
              <a:ext cx="1030462" cy="1030462"/>
            </a:xfrm>
            <a:prstGeom prst="rect">
              <a:avLst/>
            </a:prstGeom>
            <a:noFill/>
            <a:ln>
              <a:noFill/>
            </a:ln>
          </p:spPr>
        </p:pic>
        <p:sp>
          <p:nvSpPr>
            <p:cNvPr id="689" name="Google Shape;689;p64"/>
            <p:cNvSpPr txBox="1"/>
            <p:nvPr/>
          </p:nvSpPr>
          <p:spPr>
            <a:xfrm>
              <a:off x="10513379" y="1396586"/>
              <a:ext cx="1458677" cy="553006"/>
            </a:xfrm>
            <a:prstGeom prst="rect">
              <a:avLst/>
            </a:prstGeom>
            <a:noFill/>
            <a:ln>
              <a:noFill/>
            </a:ln>
          </p:spPr>
          <p:txBody>
            <a:bodyPr anchorCtr="0" anchor="t" bIns="50400" lIns="100800" spcFirstLastPara="1" rIns="100800" wrap="square" tIns="50400">
              <a:normAutofit/>
            </a:bodyPr>
            <a:lstStyle/>
            <a:p>
              <a:pPr indent="0" lvl="0" marL="0" marR="0" rtl="0" algn="l">
                <a:lnSpc>
                  <a:spcPct val="90000"/>
                </a:lnSpc>
                <a:spcBef>
                  <a:spcPts val="0"/>
                </a:spcBef>
                <a:spcAft>
                  <a:spcPts val="0"/>
                </a:spcAft>
                <a:buClr>
                  <a:srgbClr val="002060"/>
                </a:buClr>
                <a:buSzPts val="3087"/>
                <a:buFont typeface="Arial"/>
                <a:buNone/>
              </a:pPr>
              <a:r>
                <a:rPr b="0" i="0" lang="fr" sz="3087" u="none" cap="none" strike="noStrike">
                  <a:solidFill>
                    <a:srgbClr val="002060"/>
                  </a:solidFill>
                  <a:latin typeface="Arial"/>
                  <a:ea typeface="Arial"/>
                  <a:cs typeface="Arial"/>
                  <a:sym typeface="Arial"/>
                </a:rPr>
                <a:t>3 min</a:t>
              </a:r>
              <a:endParaRPr b="0" i="0" sz="1400" u="none" cap="none" strike="noStrike">
                <a:solidFill>
                  <a:srgbClr val="000000"/>
                </a:solidFill>
                <a:latin typeface="Arial"/>
                <a:ea typeface="Arial"/>
                <a:cs typeface="Arial"/>
                <a:sym typeface="Arial"/>
              </a:endParaRPr>
            </a:p>
          </p:txBody>
        </p:sp>
      </p:grpSp>
      <p:sp>
        <p:nvSpPr>
          <p:cNvPr id="690" name="Google Shape;690;p64"/>
          <p:cNvSpPr txBox="1"/>
          <p:nvPr/>
        </p:nvSpPr>
        <p:spPr>
          <a:xfrm>
            <a:off x="356788" y="209822"/>
            <a:ext cx="370220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fr" sz="4400" u="none" cap="none" strike="noStrike">
                <a:solidFill>
                  <a:schemeClr val="lt2"/>
                </a:solidFill>
                <a:latin typeface="Arial Narrow"/>
                <a:ea typeface="Arial Narrow"/>
                <a:cs typeface="Arial Narrow"/>
                <a:sym typeface="Arial Narrow"/>
              </a:rPr>
              <a:t>QUESTIONNAIRE</a:t>
            </a:r>
            <a:endParaRPr b="0" i="0" sz="1400" u="none" cap="none" strike="noStrike">
              <a:solidFill>
                <a:srgbClr val="000000"/>
              </a:solidFill>
              <a:latin typeface="Arial"/>
              <a:ea typeface="Arial"/>
              <a:cs typeface="Arial"/>
              <a:sym typeface="Arial"/>
            </a:endParaRPr>
          </a:p>
        </p:txBody>
      </p:sp>
      <p:sp>
        <p:nvSpPr>
          <p:cNvPr id="691" name="Google Shape;691;p64"/>
          <p:cNvSpPr txBox="1"/>
          <p:nvPr/>
        </p:nvSpPr>
        <p:spPr>
          <a:xfrm>
            <a:off x="646771" y="5976574"/>
            <a:ext cx="268744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Toilettes pour patients ambulatoires gérées par un hôpital de district au Libéria.</a:t>
            </a:r>
            <a:endParaRPr b="0" i="0" sz="1400" u="none" cap="none" strike="noStrike">
              <a:solidFill>
                <a:srgbClr val="000000"/>
              </a:solidFill>
              <a:latin typeface="Arial"/>
              <a:ea typeface="Arial"/>
              <a:cs typeface="Arial"/>
              <a:sym typeface="Arial"/>
            </a:endParaRPr>
          </a:p>
        </p:txBody>
      </p:sp>
      <p:sp>
        <p:nvSpPr>
          <p:cNvPr id="692" name="Google Shape;692;p64"/>
          <p:cNvSpPr txBox="1"/>
          <p:nvPr/>
        </p:nvSpPr>
        <p:spPr>
          <a:xfrm>
            <a:off x="4753182" y="6007287"/>
            <a:ext cx="332813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Toilettes d’un service d’hospitalisation du Tadjikistan. </a:t>
            </a:r>
            <a:endParaRPr b="0" i="0" sz="1400" u="none" cap="none" strike="noStrike">
              <a:solidFill>
                <a:srgbClr val="000000"/>
              </a:solidFill>
              <a:latin typeface="Arial"/>
              <a:ea typeface="Arial"/>
              <a:cs typeface="Arial"/>
              <a:sym typeface="Arial"/>
            </a:endParaRPr>
          </a:p>
        </p:txBody>
      </p:sp>
      <p:sp>
        <p:nvSpPr>
          <p:cNvPr id="693" name="Google Shape;693;p64"/>
          <p:cNvSpPr txBox="1"/>
          <p:nvPr/>
        </p:nvSpPr>
        <p:spPr>
          <a:xfrm>
            <a:off x="8583937" y="5980348"/>
            <a:ext cx="268744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Toilettes d’une salle d’accouchement au Mali. </a:t>
            </a:r>
            <a:endParaRPr b="0" i="0" sz="1400" u="none" cap="none" strike="noStrike">
              <a:solidFill>
                <a:srgbClr val="000000"/>
              </a:solidFill>
              <a:latin typeface="Arial"/>
              <a:ea typeface="Arial"/>
              <a:cs typeface="Arial"/>
              <a:sym typeface="Arial"/>
            </a:endParaRPr>
          </a:p>
        </p:txBody>
      </p:sp>
      <p:pic>
        <p:nvPicPr>
          <p:cNvPr id="694" name="Google Shape;694;p64"/>
          <p:cNvPicPr preferRelativeResize="0"/>
          <p:nvPr/>
        </p:nvPicPr>
        <p:blipFill rotWithShape="1">
          <a:blip r:embed="rId8">
            <a:alphaModFix/>
          </a:blip>
          <a:srcRect b="0" l="0" r="0" t="0"/>
          <a:stretch/>
        </p:blipFill>
        <p:spPr>
          <a:xfrm>
            <a:off x="348663" y="1892102"/>
            <a:ext cx="1012044" cy="101204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65"/>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Principaux points à retenir</a:t>
            </a:r>
            <a:endParaRPr/>
          </a:p>
        </p:txBody>
      </p:sp>
      <p:sp>
        <p:nvSpPr>
          <p:cNvPr id="701" name="Google Shape;701;p65"/>
          <p:cNvSpPr txBox="1"/>
          <p:nvPr>
            <p:ph idx="1" type="subTitle"/>
          </p:nvPr>
        </p:nvSpPr>
        <p:spPr>
          <a:xfrm>
            <a:off x="838200" y="2499887"/>
            <a:ext cx="10515600" cy="3523785"/>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lt1"/>
              </a:buClr>
              <a:buSzPts val="2400"/>
              <a:buFont typeface="Calibri"/>
              <a:buAutoNum type="arabicPeriod"/>
            </a:pPr>
            <a:r>
              <a:rPr b="0" lang="fr" sz="2000">
                <a:solidFill>
                  <a:schemeClr val="lt1"/>
                </a:solidFill>
              </a:rPr>
              <a:t>Les installations d’assainissement doivent être accessibles à tous les utilisateurs, protégées contre la propagation des infections et respectueuses des besoins des patients et de leur bien-être.</a:t>
            </a:r>
            <a:endParaRPr sz="2000"/>
          </a:p>
          <a:p>
            <a:pPr indent="-457200" lvl="0" marL="457200" rtl="0" algn="l">
              <a:lnSpc>
                <a:spcPct val="90000"/>
              </a:lnSpc>
              <a:spcBef>
                <a:spcPts val="1000"/>
              </a:spcBef>
              <a:spcAft>
                <a:spcPts val="0"/>
              </a:spcAft>
              <a:buClr>
                <a:schemeClr val="lt1"/>
              </a:buClr>
              <a:buSzPts val="2400"/>
              <a:buFont typeface="Calibri"/>
              <a:buAutoNum type="arabicPeriod"/>
            </a:pPr>
            <a:r>
              <a:rPr b="0" lang="fr" sz="2000">
                <a:solidFill>
                  <a:schemeClr val="lt1"/>
                </a:solidFill>
              </a:rPr>
              <a:t>Il est important de proposer des toilettes propres et en état de fonctionnement, mais cela n’est pas suffisant – les boues fécales doivent être collectées, transportées, traitées et éliminées en toute sécurité.</a:t>
            </a:r>
            <a:endParaRPr sz="2000"/>
          </a:p>
          <a:p>
            <a:pPr indent="-457200" lvl="0" marL="457200" rtl="0" algn="l">
              <a:lnSpc>
                <a:spcPct val="90000"/>
              </a:lnSpc>
              <a:spcBef>
                <a:spcPts val="1000"/>
              </a:spcBef>
              <a:spcAft>
                <a:spcPts val="0"/>
              </a:spcAft>
              <a:buClr>
                <a:schemeClr val="lt1"/>
              </a:buClr>
              <a:buSzPts val="2400"/>
              <a:buFont typeface="Calibri"/>
              <a:buAutoNum type="arabicPeriod"/>
            </a:pPr>
            <a:r>
              <a:rPr b="0" lang="fr" sz="2000">
                <a:solidFill>
                  <a:schemeClr val="lt1"/>
                </a:solidFill>
              </a:rPr>
              <a:t>La mise en place d’un nettoyage et d’un entretien réguliers des toilettes est une mesure à faible coût et à fort impact qui permet de réduire les risques associés aux matières fécales.</a:t>
            </a:r>
            <a:endParaRPr sz="2000"/>
          </a:p>
          <a:p>
            <a:pPr indent="-457200" lvl="0" marL="457200" rtl="0" algn="l">
              <a:lnSpc>
                <a:spcPct val="90000"/>
              </a:lnSpc>
              <a:spcBef>
                <a:spcPts val="1000"/>
              </a:spcBef>
              <a:spcAft>
                <a:spcPts val="0"/>
              </a:spcAft>
              <a:buClr>
                <a:schemeClr val="lt1"/>
              </a:buClr>
              <a:buSzPts val="2400"/>
              <a:buFont typeface="Calibri"/>
              <a:buAutoNum type="arabicPeriod"/>
            </a:pPr>
            <a:r>
              <a:rPr b="0" lang="fr" sz="2000">
                <a:solidFill>
                  <a:schemeClr val="lt1"/>
                </a:solidFill>
              </a:rPr>
              <a:t>Une bonne gestion des systèmes d’assainissement permet de limiter la propagation de la résistance aux antimicrobiens – il n’est pas nécessaire de mettre en œuvre des solutions coûteuses reposant sur la haute technologie.</a:t>
            </a:r>
            <a:endParaRPr sz="2000"/>
          </a:p>
          <a:p>
            <a:pPr indent="-304800" lvl="0" marL="457200" rtl="0" algn="l">
              <a:lnSpc>
                <a:spcPct val="90000"/>
              </a:lnSpc>
              <a:spcBef>
                <a:spcPts val="1000"/>
              </a:spcBef>
              <a:spcAft>
                <a:spcPts val="0"/>
              </a:spcAft>
              <a:buClr>
                <a:schemeClr val="lt2"/>
              </a:buClr>
              <a:buSzPts val="2400"/>
              <a:buFont typeface="Calibri"/>
              <a:buNone/>
            </a:pPr>
            <a:r>
              <a:t/>
            </a:r>
            <a:endParaRPr b="0" sz="2000">
              <a:solidFill>
                <a:schemeClr val="lt1"/>
              </a:solidFill>
            </a:endParaRPr>
          </a:p>
        </p:txBody>
      </p:sp>
      <p:sp>
        <p:nvSpPr>
          <p:cNvPr id="702" name="Google Shape;702;p65"/>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Première partie : Exigences minimales </a:t>
            </a:r>
            <a:endParaRPr/>
          </a:p>
        </p:txBody>
      </p:sp>
      <p:sp>
        <p:nvSpPr>
          <p:cNvPr id="234" name="Google Shape;234;p30"/>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235" name="Google Shape;235;p30"/>
          <p:cNvSpPr txBox="1"/>
          <p:nvPr/>
        </p:nvSpPr>
        <p:spPr>
          <a:xfrm>
            <a:off x="838200" y="3736820"/>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Exigences minimales en matière d’assainissement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Importance de la sûreté des services d’assainissement</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La résistance aux antimicrobiens dans les établissements de santé </a:t>
            </a:r>
            <a:endParaRPr b="0" i="0" sz="1400" u="none" cap="none" strike="noStrike">
              <a:solidFill>
                <a:srgbClr val="000000"/>
              </a:solidFill>
              <a:latin typeface="Arial"/>
              <a:ea typeface="Arial"/>
              <a:cs typeface="Arial"/>
              <a:sym typeface="Arial"/>
            </a:endParaRPr>
          </a:p>
          <a:p>
            <a:pPr indent="-304800" lvl="0" marL="457200" marR="0" rtl="0" algn="l">
              <a:lnSpc>
                <a:spcPct val="90000"/>
              </a:lnSpc>
              <a:spcBef>
                <a:spcPts val="1000"/>
              </a:spcBef>
              <a:spcAft>
                <a:spcPts val="0"/>
              </a:spcAft>
              <a:buClr>
                <a:schemeClr val="lt1"/>
              </a:buClr>
              <a:buSzPts val="2400"/>
              <a:buFont typeface="Calibri"/>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graphicFrame>
        <p:nvGraphicFramePr>
          <p:cNvPr id="710" name="Google Shape;710;p66"/>
          <p:cNvGraphicFramePr/>
          <p:nvPr/>
        </p:nvGraphicFramePr>
        <p:xfrm>
          <a:off x="224922" y="1420633"/>
          <a:ext cx="3000000" cy="3000000"/>
        </p:xfrm>
        <a:graphic>
          <a:graphicData uri="http://schemas.openxmlformats.org/drawingml/2006/table">
            <a:tbl>
              <a:tblPr bandRow="1" firstCol="1" firstRow="1">
                <a:noFill/>
                <a:tableStyleId>{98CEDB43-B5DC-4489-9170-0CA5A92296C5}</a:tableStyleId>
              </a:tblPr>
              <a:tblGrid>
                <a:gridCol w="433775"/>
                <a:gridCol w="9431475"/>
                <a:gridCol w="1315950"/>
              </a:tblGrid>
              <a:tr h="276425">
                <a:tc>
                  <a:txBody>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1</a:t>
                      </a:r>
                      <a:endParaRPr i="1" sz="1400" u="none" cap="none" strike="noStrike">
                        <a:solidFill>
                          <a:schemeClr val="dk1"/>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L’établissement dispose d’un nombre suffisant de toilettes améliorées destinées aux patients.</a:t>
                      </a:r>
                      <a:endParaRPr i="1" sz="1400" u="none" cap="none" strike="noStrike">
                        <a:solidFill>
                          <a:schemeClr val="dk1"/>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i="0" lang="fr" sz="1200" u="none" cap="none" strike="noStrike">
                          <a:solidFill>
                            <a:schemeClr val="dk1"/>
                          </a:solidFill>
                          <a:latin typeface="Arial"/>
                          <a:ea typeface="Arial"/>
                          <a:cs typeface="Arial"/>
                          <a:sym typeface="Arial"/>
                        </a:rPr>
                        <a:t>Toilettes</a:t>
                      </a:r>
                      <a:endParaRPr i="1" sz="1100" u="none" cap="none" strike="noStrike">
                        <a:solidFill>
                          <a:schemeClr val="dk1"/>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tcPr>
                </a:tc>
              </a:tr>
              <a:tr h="276425">
                <a:tc>
                  <a:txBody>
                    <a:bodyPr/>
                    <a:lstStyle/>
                    <a:p>
                      <a:pPr indent="0" lvl="0" marL="0" marR="0" rtl="0" algn="ctr">
                        <a:lnSpc>
                          <a:spcPct val="100000"/>
                        </a:lnSpc>
                        <a:spcBef>
                          <a:spcPts val="0"/>
                        </a:spcBef>
                        <a:spcAft>
                          <a:spcPts val="0"/>
                        </a:spcAft>
                        <a:buClr>
                          <a:srgbClr val="000000"/>
                        </a:buClr>
                        <a:buSzPts val="1600"/>
                        <a:buFont typeface="Arial"/>
                        <a:buNone/>
                      </a:pPr>
                      <a:r>
                        <a:rPr i="0" lang="fr" sz="1600" u="none" cap="none" strike="noStrike">
                          <a:solidFill>
                            <a:schemeClr val="dk1"/>
                          </a:solidFill>
                          <a:latin typeface="Arial"/>
                          <a:ea typeface="Arial"/>
                          <a:cs typeface="Arial"/>
                          <a:sym typeface="Arial"/>
                        </a:rPr>
                        <a:t>2</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L’ensemble des toilettes destinées aux patients sont disponibles et en état de fonctionnement. </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i="0" lang="fr" sz="1200" u="none" cap="none" strike="noStrike">
                          <a:solidFill>
                            <a:schemeClr val="dk1"/>
                          </a:solidFill>
                          <a:latin typeface="Arial"/>
                          <a:ea typeface="Arial"/>
                          <a:cs typeface="Arial"/>
                          <a:sym typeface="Arial"/>
                        </a:rPr>
                        <a:t>Toilettes</a:t>
                      </a:r>
                      <a:endParaRPr i="1" sz="11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97575">
                <a:tc>
                  <a:txBody>
                    <a:bodyPr/>
                    <a:lstStyle/>
                    <a:p>
                      <a:pPr indent="0" lvl="0" marL="0" marR="0" rtl="0" algn="ctr">
                        <a:lnSpc>
                          <a:spcPct val="100000"/>
                        </a:lnSpc>
                        <a:spcBef>
                          <a:spcPts val="0"/>
                        </a:spcBef>
                        <a:spcAft>
                          <a:spcPts val="0"/>
                        </a:spcAft>
                        <a:buClr>
                          <a:srgbClr val="000000"/>
                        </a:buClr>
                        <a:buSzPts val="1600"/>
                        <a:buFont typeface="Arial"/>
                        <a:buNone/>
                      </a:pPr>
                      <a:r>
                        <a:rPr i="0" lang="fr" sz="1600" u="none" cap="none" strike="noStrike">
                          <a:solidFill>
                            <a:schemeClr val="dk1"/>
                          </a:solidFill>
                          <a:latin typeface="Arial"/>
                          <a:ea typeface="Arial"/>
                          <a:cs typeface="Arial"/>
                          <a:sym typeface="Arial"/>
                        </a:rPr>
                        <a:t>3</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L’ensemble des toilettes sont situées à une distance maximale de 5 mètres de l’installation de lavage des mains la plus proche.</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i="0" lang="fr" sz="1200" u="none" cap="none" strike="noStrike">
                          <a:solidFill>
                            <a:schemeClr val="dk1"/>
                          </a:solidFill>
                          <a:latin typeface="Arial"/>
                          <a:ea typeface="Arial"/>
                          <a:cs typeface="Arial"/>
                          <a:sym typeface="Arial"/>
                        </a:rPr>
                        <a:t>Toilettes</a:t>
                      </a:r>
                      <a:endParaRPr i="1" sz="11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6425">
                <a:tc>
                  <a:txBody>
                    <a:bodyPr/>
                    <a:lstStyle/>
                    <a:p>
                      <a:pPr indent="0" lvl="0" marL="0" marR="0" rtl="0" algn="ctr">
                        <a:lnSpc>
                          <a:spcPct val="100000"/>
                        </a:lnSpc>
                        <a:spcBef>
                          <a:spcPts val="0"/>
                        </a:spcBef>
                        <a:spcAft>
                          <a:spcPts val="0"/>
                        </a:spcAft>
                        <a:buClr>
                          <a:srgbClr val="000000"/>
                        </a:buClr>
                        <a:buSzPts val="1600"/>
                        <a:buFont typeface="Arial"/>
                        <a:buNone/>
                      </a:pPr>
                      <a:r>
                        <a:rPr i="0" lang="fr" sz="1600" u="none" cap="none" strike="noStrike">
                          <a:solidFill>
                            <a:schemeClr val="dk1"/>
                          </a:solidFill>
                          <a:latin typeface="Arial"/>
                          <a:ea typeface="Arial"/>
                          <a:cs typeface="Arial"/>
                          <a:sym typeface="Arial"/>
                        </a:rPr>
                        <a:t>4</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Le personnel dispose d’au moins une cabine de toilette améliorée et les différents types de toilettes sont clairement séparés ou indiqués. </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i="0" lang="fr" sz="1200" u="none" cap="none" strike="noStrike">
                          <a:solidFill>
                            <a:schemeClr val="dk1"/>
                          </a:solidFill>
                          <a:latin typeface="Arial"/>
                          <a:ea typeface="Arial"/>
                          <a:cs typeface="Arial"/>
                          <a:sym typeface="Arial"/>
                        </a:rPr>
                        <a:t>Toilettes</a:t>
                      </a:r>
                      <a:endParaRPr i="1" sz="11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6425">
                <a:tc>
                  <a:txBody>
                    <a:bodyPr/>
                    <a:lstStyle/>
                    <a:p>
                      <a:pPr indent="0" lvl="0" marL="0" marR="0" rtl="0" algn="ctr">
                        <a:lnSpc>
                          <a:spcPct val="100000"/>
                        </a:lnSpc>
                        <a:spcBef>
                          <a:spcPts val="0"/>
                        </a:spcBef>
                        <a:spcAft>
                          <a:spcPts val="0"/>
                        </a:spcAft>
                        <a:buClr>
                          <a:srgbClr val="000000"/>
                        </a:buClr>
                        <a:buSzPts val="1600"/>
                        <a:buFont typeface="Arial"/>
                        <a:buNone/>
                      </a:pPr>
                      <a:r>
                        <a:rPr i="0" lang="fr" sz="1600" u="none" cap="none" strike="noStrike">
                          <a:solidFill>
                            <a:schemeClr val="dk1"/>
                          </a:solidFill>
                          <a:latin typeface="Arial"/>
                          <a:ea typeface="Arial"/>
                          <a:cs typeface="Arial"/>
                          <a:sym typeface="Arial"/>
                        </a:rPr>
                        <a:t>5</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Les toilettes améliorées sont clairement séparées ou indiquées (hommes, femmes ou toilettes non genrées) et les toilettes non genrées respectent l’intimité des personnes (cabine individuelle).</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i="0" lang="fr" sz="1200" u="none" cap="none" strike="noStrike">
                          <a:solidFill>
                            <a:schemeClr val="dk1"/>
                          </a:solidFill>
                          <a:latin typeface="Arial"/>
                          <a:ea typeface="Arial"/>
                          <a:cs typeface="Arial"/>
                          <a:sym typeface="Arial"/>
                        </a:rPr>
                        <a:t>Toilettes</a:t>
                      </a:r>
                      <a:endParaRPr i="1" sz="11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600"/>
                        <a:buFont typeface="Arial"/>
                        <a:buNone/>
                      </a:pPr>
                      <a:r>
                        <a:rPr i="0" lang="fr" sz="1600" u="none" cap="none" strike="noStrike">
                          <a:solidFill>
                            <a:schemeClr val="dk1"/>
                          </a:solidFill>
                          <a:latin typeface="Arial"/>
                          <a:ea typeface="Arial"/>
                          <a:cs typeface="Arial"/>
                          <a:sym typeface="Arial"/>
                        </a:rPr>
                        <a:t>6</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Au moins une cabine de toilettes améliorée et en état de fonctionnement permet de répondre aux besoins liés à la gestion de l’hygiène menstruelle. </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i="0" lang="fr" sz="1200" u="none" cap="none" strike="noStrike">
                          <a:solidFill>
                            <a:schemeClr val="dk1"/>
                          </a:solidFill>
                          <a:latin typeface="Arial"/>
                          <a:ea typeface="Arial"/>
                          <a:cs typeface="Arial"/>
                          <a:sym typeface="Arial"/>
                        </a:rPr>
                        <a:t>Toilettes</a:t>
                      </a:r>
                      <a:endParaRPr i="1" sz="11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600"/>
                        <a:buFont typeface="Arial"/>
                        <a:buNone/>
                      </a:pPr>
                      <a:r>
                        <a:rPr i="0" lang="fr" sz="1600" u="none" cap="none" strike="noStrike">
                          <a:solidFill>
                            <a:schemeClr val="dk1"/>
                          </a:solidFill>
                          <a:latin typeface="Arial"/>
                          <a:ea typeface="Arial"/>
                          <a:cs typeface="Arial"/>
                          <a:sym typeface="Arial"/>
                        </a:rPr>
                        <a:t>7</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Au moins une cabine de toilettes améliorée et en état de fonctionnement permet de répondre aux besoins des personnes à mobilité réduite.</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i="0" lang="fr" sz="1200" u="none" cap="none" strike="noStrike">
                          <a:solidFill>
                            <a:schemeClr val="dk1"/>
                          </a:solidFill>
                          <a:latin typeface="Arial"/>
                          <a:ea typeface="Arial"/>
                          <a:cs typeface="Arial"/>
                          <a:sym typeface="Arial"/>
                        </a:rPr>
                        <a:t>Toilettes</a:t>
                      </a:r>
                      <a:endParaRPr i="1" sz="11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600"/>
                        <a:buFont typeface="Arial"/>
                        <a:buNone/>
                      </a:pPr>
                      <a:r>
                        <a:rPr i="0" lang="fr" sz="1600" u="none" cap="none" strike="noStrike">
                          <a:solidFill>
                            <a:schemeClr val="dk1"/>
                          </a:solidFill>
                          <a:latin typeface="Arial"/>
                          <a:ea typeface="Arial"/>
                          <a:cs typeface="Arial"/>
                          <a:sym typeface="Arial"/>
                        </a:rPr>
                        <a:t>8</a:t>
                      </a:r>
                      <a:endParaRPr i="1" sz="1400" u="none" cap="none" strike="noStrike">
                        <a:solidFill>
                          <a:schemeClr val="dk1"/>
                        </a:solidFill>
                        <a:latin typeface="Arial"/>
                        <a:ea typeface="Arial"/>
                        <a:cs typeface="Arial"/>
                        <a:sym typeface="Arial"/>
                      </a:endParaRPr>
                    </a:p>
                  </a:txBody>
                  <a:tcPr marT="0" marB="0" marR="68575" marL="685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i="0" lang="fr" sz="1600" u="none" cap="none" strike="noStrike">
                          <a:solidFill>
                            <a:schemeClr val="dk1"/>
                          </a:solidFill>
                          <a:latin typeface="Arial"/>
                          <a:ea typeface="Arial"/>
                          <a:cs typeface="Arial"/>
                          <a:sym typeface="Arial"/>
                        </a:rPr>
                        <a:t>[Pour les systèmes non raccordés à un réseau d’égouts ou les installations de traitement et de stockage sur place]</a:t>
                      </a:r>
                      <a:br>
                        <a:rPr i="0" lang="fr" sz="1600" u="none" cap="none" strike="noStrike">
                          <a:solidFill>
                            <a:schemeClr val="dk1"/>
                          </a:solidFill>
                          <a:latin typeface="Arial"/>
                          <a:ea typeface="Arial"/>
                          <a:cs typeface="Arial"/>
                          <a:sym typeface="Arial"/>
                        </a:rPr>
                      </a:br>
                      <a:r>
                        <a:rPr i="0" lang="fr" sz="1600" u="none" cap="none" strike="noStrike">
                          <a:solidFill>
                            <a:schemeClr val="dk1"/>
                          </a:solidFill>
                          <a:latin typeface="Arial"/>
                          <a:ea typeface="Arial"/>
                          <a:cs typeface="Arial"/>
                          <a:sym typeface="Arial"/>
                        </a:rPr>
                        <a:t>Les boues fécales sont entièrement confinées en vue d’une vidange et d’un traitement hors site ultérieurs, ou confinées et traitées sur place. </a:t>
                      </a:r>
                      <a:br>
                        <a:rPr i="0" lang="fr" sz="1600" u="none" cap="none" strike="noStrike">
                          <a:solidFill>
                            <a:schemeClr val="dk1"/>
                          </a:solidFill>
                          <a:latin typeface="Arial"/>
                          <a:ea typeface="Arial"/>
                          <a:cs typeface="Arial"/>
                          <a:sym typeface="Arial"/>
                        </a:rPr>
                      </a:br>
                      <a:r>
                        <a:rPr i="0" lang="fr" sz="1600" u="none" cap="none" strike="noStrike">
                          <a:solidFill>
                            <a:schemeClr val="dk1"/>
                          </a:solidFill>
                          <a:latin typeface="Arial"/>
                          <a:ea typeface="Arial"/>
                          <a:cs typeface="Arial"/>
                          <a:sym typeface="Arial"/>
                        </a:rPr>
                        <a:t>L’effluent liquide est stocké en toute sécurité ou évacué vers le sol depuis le fond du réservoir ou par l’intermédiaire d’un champ d’épandage, d’un puits d’infiltration ou d’une canalisation fermée. </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i="0" lang="fr" sz="1200" u="none" cap="none" strike="noStrike">
                          <a:solidFill>
                            <a:schemeClr val="dk1"/>
                          </a:solidFill>
                          <a:latin typeface="Arial"/>
                          <a:ea typeface="Arial"/>
                          <a:cs typeface="Arial"/>
                          <a:sym typeface="Arial"/>
                        </a:rPr>
                        <a:t>Gestion des boues fécales </a:t>
                      </a:r>
                      <a:endParaRPr i="1" sz="11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711" name="Google Shape;711;p66"/>
          <p:cNvSpPr txBox="1"/>
          <p:nvPr>
            <p:ph type="title"/>
          </p:nvPr>
        </p:nvSpPr>
        <p:spPr>
          <a:xfrm>
            <a:off x="479999" y="367781"/>
            <a:ext cx="8160000" cy="7199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2CC"/>
              </a:buClr>
              <a:buSzPts val="4400"/>
              <a:buFont typeface="Arial Narrow"/>
              <a:buNone/>
            </a:pPr>
            <a:r>
              <a:rPr lang="fr" sz="4000">
                <a:solidFill>
                  <a:srgbClr val="0092CC"/>
                </a:solidFill>
                <a:latin typeface="Arial Narrow"/>
                <a:ea typeface="Arial Narrow"/>
                <a:cs typeface="Arial Narrow"/>
                <a:sym typeface="Arial Narrow"/>
              </a:rPr>
              <a:t>Indicateurs WASH FIT relatifs à l’assainissement</a:t>
            </a:r>
            <a:endParaRPr sz="4000"/>
          </a:p>
        </p:txBody>
      </p:sp>
      <p:sp>
        <p:nvSpPr>
          <p:cNvPr id="712" name="Google Shape;712;p66"/>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pic>
        <p:nvPicPr>
          <p:cNvPr descr="Immagine che contiene silhouette, cielo notturno&#10;&#10;Descrizione generata automaticamente" id="713" name="Google Shape;713;p66"/>
          <p:cNvPicPr preferRelativeResize="0"/>
          <p:nvPr/>
        </p:nvPicPr>
        <p:blipFill rotWithShape="1">
          <a:blip r:embed="rId3">
            <a:alphaModFix/>
          </a:blip>
          <a:srcRect b="0" l="0" r="0" t="0"/>
          <a:stretch/>
        </p:blipFill>
        <p:spPr>
          <a:xfrm>
            <a:off x="10918655" y="167154"/>
            <a:ext cx="1054552" cy="1171184"/>
          </a:xfrm>
          <a:prstGeom prst="rect">
            <a:avLst/>
          </a:prstGeom>
          <a:noFill/>
          <a:ln>
            <a:noFill/>
          </a:ln>
        </p:spPr>
      </p:pic>
      <p:sp>
        <p:nvSpPr>
          <p:cNvPr id="714" name="Google Shape;714;p66"/>
          <p:cNvSpPr txBox="1"/>
          <p:nvPr/>
        </p:nvSpPr>
        <p:spPr>
          <a:xfrm>
            <a:off x="7638585" y="565268"/>
            <a:ext cx="3034743" cy="37151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chemeClr val="lt1"/>
                </a:solidFill>
                <a:latin typeface="Arial Narrow"/>
                <a:ea typeface="Arial Narrow"/>
                <a:cs typeface="Arial Narrow"/>
                <a:sym typeface="Arial Narrow"/>
              </a:rPr>
              <a:t>Les indicateurs en caractères gras sont considérés comme « essentiels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graphicFrame>
        <p:nvGraphicFramePr>
          <p:cNvPr id="722" name="Google Shape;722;p67"/>
          <p:cNvGraphicFramePr/>
          <p:nvPr/>
        </p:nvGraphicFramePr>
        <p:xfrm>
          <a:off x="75111" y="1420633"/>
          <a:ext cx="3000000" cy="3000000"/>
        </p:xfrm>
        <a:graphic>
          <a:graphicData uri="http://schemas.openxmlformats.org/drawingml/2006/table">
            <a:tbl>
              <a:tblPr bandRow="1" firstCol="1" firstRow="1">
                <a:noFill/>
                <a:tableStyleId>{98CEDB43-B5DC-4489-9170-0CA5A92296C5}</a:tableStyleId>
              </a:tblPr>
              <a:tblGrid>
                <a:gridCol w="524100"/>
                <a:gridCol w="10146200"/>
                <a:gridCol w="1230975"/>
              </a:tblGrid>
              <a:tr h="276425">
                <a:tc>
                  <a:txBody>
                    <a:bodyPr/>
                    <a:lstStyle/>
                    <a:p>
                      <a:pPr indent="0" lvl="0" marL="0" marR="0" rtl="0" algn="ctr">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9a</a:t>
                      </a:r>
                      <a:endParaRPr i="1" sz="1400" u="none" cap="none" strike="noStrike">
                        <a:solidFill>
                          <a:schemeClr val="dk1"/>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[Pour les systèmes raccordés à un réseau d’égouts]</a:t>
                      </a:r>
                      <a:br>
                        <a:rPr i="0" lang="fr" sz="1400" u="none" cap="none" strike="noStrike">
                          <a:solidFill>
                            <a:schemeClr val="dk1"/>
                          </a:solidFill>
                          <a:latin typeface="Arial"/>
                          <a:ea typeface="Arial"/>
                          <a:cs typeface="Arial"/>
                          <a:sym typeface="Arial"/>
                        </a:rPr>
                      </a:br>
                      <a:r>
                        <a:rPr i="0" lang="fr" sz="1400" u="none" cap="none" strike="noStrike">
                          <a:solidFill>
                            <a:schemeClr val="dk1"/>
                          </a:solidFill>
                          <a:latin typeface="Arial"/>
                          <a:ea typeface="Arial"/>
                          <a:cs typeface="Arial"/>
                          <a:sym typeface="Arial"/>
                        </a:rPr>
                        <a:t>Les toilettes sont raccordées à un réseau d’égouts public sans fuite dans l’acheminement des excréments et des eaux usées. La canalisation permet l’acheminement des excréments et des eaux usées sans aucune fuite ni débordement vers une installation de traitement gérée en toute sécurité.</a:t>
                      </a:r>
                      <a:endParaRPr i="1" sz="1400" u="none" cap="none" strike="noStrike">
                        <a:solidFill>
                          <a:schemeClr val="dk1"/>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i="0" lang="fr" sz="1100" u="none" cap="none" strike="noStrike">
                          <a:solidFill>
                            <a:schemeClr val="dk1"/>
                          </a:solidFill>
                          <a:latin typeface="Arial"/>
                          <a:ea typeface="Arial"/>
                          <a:cs typeface="Arial"/>
                          <a:sym typeface="Arial"/>
                        </a:rPr>
                        <a:t>Gestion des eaux usées</a:t>
                      </a:r>
                      <a:endParaRPr i="1" sz="1050" u="none" cap="none" strike="noStrike">
                        <a:solidFill>
                          <a:schemeClr val="dk1"/>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tcPr>
                </a:tc>
              </a:tr>
              <a:tr h="276425">
                <a:tc>
                  <a:txBody>
                    <a:bodyPr/>
                    <a:lstStyle/>
                    <a:p>
                      <a:pPr indent="0" lvl="0" marL="0" marR="0" rtl="0" algn="ctr">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9b</a:t>
                      </a:r>
                      <a:endParaRPr i="1" sz="1400" u="none" cap="none" strike="noStrike">
                        <a:solidFill>
                          <a:schemeClr val="dk1"/>
                        </a:solidFill>
                        <a:latin typeface="Arial"/>
                        <a:ea typeface="Arial"/>
                        <a:cs typeface="Arial"/>
                        <a:sym typeface="Arial"/>
                      </a:endParaRPr>
                    </a:p>
                  </a:txBody>
                  <a:tcPr marT="0" marB="0" marR="68575" marL="685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[Pour les systèmes non raccordés à un réseau d’égouts ; non applicable aux fosses que l’on recouvre et que l’on ferme lorsqu’elles sont pleines]</a:t>
                      </a:r>
                      <a:endParaRPr i="1"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Les boues fécales situées dans le réservoir font l’objet d’une vidange régulière et sans déversement assurée par un personnel formé et muni de l’équipement de protection individuelle adéquat, puis a) transportées hors site pour être traitées ou b) éliminées en toute sécurité grâce à un processus d’enfouissement </a:t>
                      </a:r>
                      <a:r>
                        <a:rPr i="1" lang="fr" sz="1400" u="none" cap="none" strike="noStrike">
                          <a:solidFill>
                            <a:schemeClr val="dk1"/>
                          </a:solidFill>
                          <a:latin typeface="Arial"/>
                          <a:ea typeface="Arial"/>
                          <a:cs typeface="Arial"/>
                          <a:sym typeface="Arial"/>
                        </a:rPr>
                        <a:t>in situ</a:t>
                      </a:r>
                      <a:r>
                        <a:rPr i="0" lang="fr" sz="1400" u="none" cap="none" strike="noStrike">
                          <a:solidFill>
                            <a:schemeClr val="dk1"/>
                          </a:solidFill>
                          <a:latin typeface="Arial"/>
                          <a:ea typeface="Arial"/>
                          <a:cs typeface="Arial"/>
                          <a:sym typeface="Arial"/>
                        </a:rPr>
                        <a:t>.</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i="0" lang="fr" sz="1100" u="none" cap="none" strike="noStrike">
                          <a:solidFill>
                            <a:schemeClr val="dk1"/>
                          </a:solidFill>
                          <a:latin typeface="Arial"/>
                          <a:ea typeface="Arial"/>
                          <a:cs typeface="Arial"/>
                          <a:sym typeface="Arial"/>
                        </a:rPr>
                        <a:t>Gestion des boues fécales</a:t>
                      </a:r>
                      <a:endParaRPr i="1" sz="105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97575">
                <a:tc>
                  <a:txBody>
                    <a:bodyPr/>
                    <a:lstStyle/>
                    <a:p>
                      <a:pPr indent="0" lvl="0" marL="0" marR="0" rtl="0" algn="ctr">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10a</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[Pour les systèmes raccordés à un réseau d’égouts]</a:t>
                      </a:r>
                      <a:br>
                        <a:rPr i="0" lang="fr" sz="1400" u="none" cap="none" strike="noStrike">
                          <a:solidFill>
                            <a:schemeClr val="dk1"/>
                          </a:solidFill>
                          <a:latin typeface="Arial"/>
                          <a:ea typeface="Arial"/>
                          <a:cs typeface="Arial"/>
                          <a:sym typeface="Arial"/>
                        </a:rPr>
                      </a:br>
                      <a:r>
                        <a:rPr i="0" lang="fr" sz="1400" u="none" cap="none" strike="noStrike">
                          <a:solidFill>
                            <a:schemeClr val="dk1"/>
                          </a:solidFill>
                          <a:latin typeface="Arial"/>
                          <a:ea typeface="Arial"/>
                          <a:cs typeface="Arial"/>
                          <a:sym typeface="Arial"/>
                        </a:rPr>
                        <a:t>Une usine de traitement des eaux usées bien conçue et correctement gérée assure au minimum un traitement secondaire et respectes les normes en vigueur en matière de performance.</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i="0" lang="fr" sz="1100" u="none" cap="none" strike="noStrike">
                          <a:solidFill>
                            <a:schemeClr val="dk1"/>
                          </a:solidFill>
                          <a:latin typeface="Arial"/>
                          <a:ea typeface="Arial"/>
                          <a:cs typeface="Arial"/>
                          <a:sym typeface="Arial"/>
                        </a:rPr>
                        <a:t>Gestion des eaux usées </a:t>
                      </a:r>
                      <a:endParaRPr i="1" sz="105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6425">
                <a:tc>
                  <a:txBody>
                    <a:bodyPr/>
                    <a:lstStyle/>
                    <a:p>
                      <a:pPr indent="0" lvl="0" marL="0" marR="0" rtl="0" algn="ctr">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10b</a:t>
                      </a:r>
                      <a:endParaRPr i="1" sz="1400" u="none" cap="none" strike="noStrike">
                        <a:solidFill>
                          <a:schemeClr val="dk1"/>
                        </a:solidFill>
                        <a:latin typeface="Arial"/>
                        <a:ea typeface="Arial"/>
                        <a:cs typeface="Arial"/>
                        <a:sym typeface="Arial"/>
                      </a:endParaRPr>
                    </a:p>
                  </a:txBody>
                  <a:tcPr marT="0" marB="0" marR="68575" marL="685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[Pour les systèmes non raccordés à un réseau d’égouts, avec traitement hors site]</a:t>
                      </a:r>
                      <a:br>
                        <a:rPr i="0" lang="fr" sz="1400" u="none" cap="none" strike="noStrike">
                          <a:solidFill>
                            <a:schemeClr val="dk1"/>
                          </a:solidFill>
                          <a:latin typeface="Arial"/>
                          <a:ea typeface="Arial"/>
                          <a:cs typeface="Arial"/>
                          <a:sym typeface="Arial"/>
                        </a:rPr>
                      </a:br>
                      <a:r>
                        <a:rPr i="0" lang="fr" sz="1400" u="none" cap="none" strike="noStrike">
                          <a:solidFill>
                            <a:schemeClr val="dk1"/>
                          </a:solidFill>
                          <a:latin typeface="Arial"/>
                          <a:ea typeface="Arial"/>
                          <a:cs typeface="Arial"/>
                          <a:sym typeface="Arial"/>
                        </a:rPr>
                        <a:t>Les boues fécales sont traitées dans des usines bien conçues, correctement gérées, dotées d’un registre d’activités accessible au public et respectueuses des normes en vigueur en matière de performance. </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i="0" lang="fr" sz="1100" u="none" cap="none" strike="noStrike">
                          <a:solidFill>
                            <a:schemeClr val="dk1"/>
                          </a:solidFill>
                          <a:latin typeface="Arial"/>
                          <a:ea typeface="Arial"/>
                          <a:cs typeface="Arial"/>
                          <a:sym typeface="Arial"/>
                        </a:rPr>
                        <a:t>Gestion des boues fécales </a:t>
                      </a:r>
                      <a:endParaRPr i="1" sz="105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6425">
                <a:tc>
                  <a:txBody>
                    <a:bodyPr/>
                    <a:lstStyle/>
                    <a:p>
                      <a:pPr indent="0" lvl="0" marL="0" marR="0" rtl="0" algn="ctr">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11</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chemeClr val="dk1"/>
                          </a:solidFill>
                          <a:latin typeface="Arial"/>
                          <a:ea typeface="Arial"/>
                          <a:cs typeface="Arial"/>
                          <a:sym typeface="Arial"/>
                        </a:rPr>
                        <a:t>Un système est mis en place pour évacuer les eaux de pluie et les détourner de l’établissement de santé vers une zone d’évacuation ou un champ d’épandage sûrs ; le site de l’établissement est protégé contre les eaux stagnantes.</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i="0" lang="fr" sz="1100" u="none" cap="none" strike="noStrike">
                          <a:solidFill>
                            <a:schemeClr val="dk1"/>
                          </a:solidFill>
                          <a:latin typeface="Arial"/>
                          <a:ea typeface="Arial"/>
                          <a:cs typeface="Arial"/>
                          <a:sym typeface="Arial"/>
                        </a:rPr>
                        <a:t>Gestion des eaux de pluie </a:t>
                      </a:r>
                      <a:endParaRPr i="1" sz="105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12</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Les eaux de pluies sont récupérées et réutilisées pour la toilette, le nettoyage, l’arrosage des plantes et les chasses d’eau. </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i="0" lang="fr" sz="1100" u="none" cap="none" strike="noStrike">
                          <a:solidFill>
                            <a:schemeClr val="dk1"/>
                          </a:solidFill>
                          <a:latin typeface="Arial"/>
                          <a:ea typeface="Arial"/>
                          <a:cs typeface="Arial"/>
                          <a:sym typeface="Arial"/>
                        </a:rPr>
                        <a:t>Gestion des eaux de pluie</a:t>
                      </a:r>
                      <a:endParaRPr i="1" sz="105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13</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[Uniquement lorsqu’un système d’évacuation des eaux grises est mis en place] </a:t>
                      </a:r>
                      <a:endParaRPr i="1"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i="0" lang="fr" sz="1400" u="none" cap="none" strike="noStrike">
                          <a:solidFill>
                            <a:schemeClr val="dk1"/>
                          </a:solidFill>
                          <a:latin typeface="Arial"/>
                          <a:ea typeface="Arial"/>
                          <a:cs typeface="Arial"/>
                          <a:sym typeface="Arial"/>
                        </a:rPr>
                        <a:t>Les eaux grises issues des lavabos et des buanderies sont récupérées en toute sécurité et évacuées dans des canalisations distinctes (sans entrer en contact avec l’eau de boisson ou les matières fécales, par exemple).</a:t>
                      </a:r>
                      <a:endParaRPr i="1" sz="140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i="0" lang="fr" sz="1100" u="none" cap="none" strike="noStrike">
                          <a:solidFill>
                            <a:schemeClr val="dk1"/>
                          </a:solidFill>
                          <a:latin typeface="Arial"/>
                          <a:ea typeface="Arial"/>
                          <a:cs typeface="Arial"/>
                          <a:sym typeface="Arial"/>
                        </a:rPr>
                        <a:t> Gestion des eaux grises </a:t>
                      </a:r>
                      <a:endParaRPr i="1" sz="1050" u="none" cap="none" strike="noStrike">
                        <a:solidFill>
                          <a:schemeClr val="dk1"/>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723" name="Google Shape;723;p67"/>
          <p:cNvSpPr txBox="1"/>
          <p:nvPr>
            <p:ph type="title"/>
          </p:nvPr>
        </p:nvSpPr>
        <p:spPr>
          <a:xfrm>
            <a:off x="479999" y="367781"/>
            <a:ext cx="8160000" cy="7199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2CC"/>
              </a:buClr>
              <a:buSzPts val="4400"/>
              <a:buFont typeface="Arial Narrow"/>
              <a:buNone/>
            </a:pPr>
            <a:r>
              <a:rPr lang="fr" sz="3600">
                <a:solidFill>
                  <a:srgbClr val="0092CC"/>
                </a:solidFill>
                <a:latin typeface="Arial Narrow"/>
                <a:ea typeface="Arial Narrow"/>
                <a:cs typeface="Arial Narrow"/>
                <a:sym typeface="Arial Narrow"/>
              </a:rPr>
              <a:t>Indicateurs WASH FIT relatifs à l’assainissement</a:t>
            </a:r>
            <a:endParaRPr sz="3600"/>
          </a:p>
        </p:txBody>
      </p:sp>
      <p:sp>
        <p:nvSpPr>
          <p:cNvPr id="724" name="Google Shape;724;p67"/>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pic>
        <p:nvPicPr>
          <p:cNvPr descr="Immagine che contiene silhouette, cielo notturno&#10;&#10;Descrizione generata automaticamente" id="725" name="Google Shape;725;p67"/>
          <p:cNvPicPr preferRelativeResize="0"/>
          <p:nvPr/>
        </p:nvPicPr>
        <p:blipFill rotWithShape="1">
          <a:blip r:embed="rId3">
            <a:alphaModFix/>
          </a:blip>
          <a:srcRect b="0" l="0" r="0" t="0"/>
          <a:stretch/>
        </p:blipFill>
        <p:spPr>
          <a:xfrm>
            <a:off x="10918655" y="167154"/>
            <a:ext cx="1054552" cy="1171184"/>
          </a:xfrm>
          <a:prstGeom prst="rect">
            <a:avLst/>
          </a:prstGeom>
          <a:noFill/>
          <a:ln>
            <a:noFill/>
          </a:ln>
        </p:spPr>
      </p:pic>
      <p:sp>
        <p:nvSpPr>
          <p:cNvPr id="726" name="Google Shape;726;p67"/>
          <p:cNvSpPr txBox="1"/>
          <p:nvPr/>
        </p:nvSpPr>
        <p:spPr>
          <a:xfrm>
            <a:off x="7638585" y="565268"/>
            <a:ext cx="3034743" cy="37151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chemeClr val="lt1"/>
                </a:solidFill>
                <a:latin typeface="Arial Narrow"/>
                <a:ea typeface="Arial Narrow"/>
                <a:cs typeface="Arial Narrow"/>
                <a:sym typeface="Arial Narrow"/>
              </a:rPr>
              <a:t>Les indicateurs en caractères gras sont considérés comme « essentiels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68"/>
          <p:cNvSpPr txBox="1"/>
          <p:nvPr>
            <p:ph idx="1" type="body"/>
          </p:nvPr>
        </p:nvSpPr>
        <p:spPr>
          <a:xfrm>
            <a:off x="479999" y="909183"/>
            <a:ext cx="11429503" cy="48166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50"/>
              <a:buNone/>
            </a:pPr>
            <a:r>
              <a:rPr b="1" lang="fr" sz="1200"/>
              <a:t>Informations générales </a:t>
            </a:r>
            <a:endParaRPr sz="2000"/>
          </a:p>
          <a:p>
            <a:pPr indent="-98425" lvl="0" marL="0" rtl="0" algn="l">
              <a:lnSpc>
                <a:spcPct val="90000"/>
              </a:lnSpc>
              <a:spcBef>
                <a:spcPts val="0"/>
              </a:spcBef>
              <a:spcAft>
                <a:spcPts val="0"/>
              </a:spcAft>
              <a:buClr>
                <a:schemeClr val="dk1"/>
              </a:buClr>
              <a:buSzPts val="1550"/>
              <a:buChar char="•"/>
            </a:pPr>
            <a:r>
              <a:rPr lang="fr" sz="1200"/>
              <a:t>OMS, </a:t>
            </a:r>
            <a:r>
              <a:rPr i="1" lang="fr" sz="1200"/>
              <a:t>Normes essentielles en matière de santé environnementale dans les structures de soins</a:t>
            </a:r>
            <a:r>
              <a:rPr lang="fr" sz="1200"/>
              <a:t>, 2008. Disponible à l’adresse suivante : </a:t>
            </a:r>
            <a:r>
              <a:rPr lang="fr" sz="1200" u="sng">
                <a:solidFill>
                  <a:schemeClr val="hlink"/>
                </a:solidFill>
                <a:hlinkClick r:id="rId3"/>
              </a:rPr>
              <a:t>https://www.who.int/fr/publications/i/item/essential-environmental-health-standards-in-health-care</a:t>
            </a:r>
            <a:r>
              <a:rPr lang="fr" sz="1200"/>
              <a:t>.</a:t>
            </a:r>
            <a:r>
              <a:rPr lang="fr" sz="1200" u="sng"/>
              <a:t> </a:t>
            </a:r>
            <a:endParaRPr sz="2000"/>
          </a:p>
          <a:p>
            <a:pPr indent="-98425" lvl="0" marL="0" marR="0" rtl="0" algn="l">
              <a:lnSpc>
                <a:spcPct val="90000"/>
              </a:lnSpc>
              <a:spcBef>
                <a:spcPts val="0"/>
              </a:spcBef>
              <a:spcAft>
                <a:spcPts val="0"/>
              </a:spcAft>
              <a:buClr>
                <a:schemeClr val="dk1"/>
              </a:buClr>
              <a:buSzPts val="1550"/>
              <a:buChar char="•"/>
            </a:pPr>
            <a:r>
              <a:rPr lang="fr" sz="1200"/>
              <a:t>OMS</a:t>
            </a:r>
            <a:r>
              <a:rPr i="1" lang="fr" sz="1200"/>
              <a:t>, Lignes directrices relatives à l’assainissement et à la santé, Organisation mondiale de la Santé, Genève, 2018.</a:t>
            </a:r>
            <a:endParaRPr i="1" sz="1200"/>
          </a:p>
          <a:p>
            <a:pPr indent="0" lvl="0" marL="0" marR="0" rtl="0" algn="l">
              <a:lnSpc>
                <a:spcPct val="90000"/>
              </a:lnSpc>
              <a:spcBef>
                <a:spcPts val="0"/>
              </a:spcBef>
              <a:spcAft>
                <a:spcPts val="0"/>
              </a:spcAft>
              <a:buClr>
                <a:srgbClr val="0000FF"/>
              </a:buClr>
              <a:buSzPts val="1550"/>
              <a:buNone/>
            </a:pPr>
            <a:r>
              <a:rPr lang="fr" sz="1200">
                <a:solidFill>
                  <a:srgbClr val="000000"/>
                </a:solidFill>
              </a:rPr>
              <a:t>Disponible à l’adresse suivante : </a:t>
            </a:r>
            <a:r>
              <a:rPr lang="fr" sz="1200" u="sng">
                <a:solidFill>
                  <a:schemeClr val="hlink"/>
                </a:solidFill>
                <a:hlinkClick r:id="rId4"/>
              </a:rPr>
              <a:t>https://www.who.int/fr/publications/i/item/9789241514705</a:t>
            </a:r>
            <a:r>
              <a:rPr lang="fr" sz="1200" u="sng">
                <a:solidFill>
                  <a:srgbClr val="0000FF"/>
                </a:solidFill>
              </a:rPr>
              <a:t> </a:t>
            </a:r>
            <a:r>
              <a:rPr lang="fr" sz="1200"/>
              <a:t>Également disponible en </a:t>
            </a:r>
            <a:r>
              <a:rPr lang="fr" sz="1200" u="sng">
                <a:solidFill>
                  <a:schemeClr val="hlink"/>
                </a:solidFill>
                <a:hlinkClick r:id="rId5"/>
              </a:rPr>
              <a:t>anglais</a:t>
            </a:r>
            <a:r>
              <a:rPr lang="fr" sz="1200">
                <a:solidFill>
                  <a:srgbClr val="000000"/>
                </a:solidFill>
              </a:rPr>
              <a:t>, </a:t>
            </a:r>
            <a:r>
              <a:rPr lang="fr" sz="1200" u="sng">
                <a:solidFill>
                  <a:schemeClr val="hlink"/>
                </a:solidFill>
                <a:hlinkClick r:id="rId6"/>
              </a:rPr>
              <a:t>arabe</a:t>
            </a:r>
            <a:r>
              <a:rPr lang="fr" sz="1200">
                <a:solidFill>
                  <a:srgbClr val="000000"/>
                </a:solidFill>
              </a:rPr>
              <a:t>, </a:t>
            </a:r>
            <a:r>
              <a:rPr lang="fr" sz="1200" u="sng">
                <a:solidFill>
                  <a:schemeClr val="hlink"/>
                </a:solidFill>
                <a:hlinkClick r:id="rId7"/>
              </a:rPr>
              <a:t>russe</a:t>
            </a:r>
            <a:r>
              <a:rPr lang="fr" sz="1200">
                <a:solidFill>
                  <a:srgbClr val="000000"/>
                </a:solidFill>
              </a:rPr>
              <a:t> </a:t>
            </a:r>
            <a:r>
              <a:rPr lang="fr" sz="1200"/>
              <a:t>et</a:t>
            </a:r>
            <a:r>
              <a:rPr lang="fr" sz="1200">
                <a:solidFill>
                  <a:srgbClr val="000000"/>
                </a:solidFill>
              </a:rPr>
              <a:t> </a:t>
            </a:r>
            <a:r>
              <a:rPr lang="fr" sz="1200" u="sng">
                <a:solidFill>
                  <a:schemeClr val="hlink"/>
                </a:solidFill>
                <a:hlinkClick r:id="rId8"/>
              </a:rPr>
              <a:t>espagnol</a:t>
            </a:r>
            <a:r>
              <a:rPr lang="fr" sz="1200">
                <a:solidFill>
                  <a:srgbClr val="000000"/>
                </a:solidFill>
              </a:rPr>
              <a:t>.  </a:t>
            </a:r>
            <a:endParaRPr sz="1200"/>
          </a:p>
          <a:p>
            <a:pPr indent="-98425" lvl="0" marL="0" marR="0" rtl="0" algn="l">
              <a:lnSpc>
                <a:spcPct val="90000"/>
              </a:lnSpc>
              <a:spcBef>
                <a:spcPts val="0"/>
              </a:spcBef>
              <a:spcAft>
                <a:spcPts val="0"/>
              </a:spcAft>
              <a:buClr>
                <a:schemeClr val="dk1"/>
              </a:buClr>
              <a:buSzPts val="1550"/>
              <a:buChar char="•"/>
            </a:pPr>
            <a:r>
              <a:rPr lang="fr" sz="1200"/>
              <a:t>OMS, </a:t>
            </a:r>
            <a:r>
              <a:rPr i="1" lang="fr" sz="1200"/>
              <a:t>Situation de l’assainissement dans le monde : Un appel pressant à améliorer l’assainissement au profit de la santé, de l’environnement, de l’économie et de la société, 2020</a:t>
            </a:r>
            <a:r>
              <a:rPr lang="fr" sz="1200"/>
              <a:t>. Disponible à l’adresse suivante : </a:t>
            </a:r>
            <a:r>
              <a:rPr lang="fr" sz="1200" u="sng">
                <a:solidFill>
                  <a:schemeClr val="hlink"/>
                </a:solidFill>
                <a:hlinkClick r:id="rId9"/>
              </a:rPr>
              <a:t>https://www.who.int/fr/publications/i/item/9789240014473</a:t>
            </a:r>
            <a:r>
              <a:rPr lang="fr" sz="1200"/>
              <a:t>.</a:t>
            </a:r>
            <a:r>
              <a:rPr lang="fr" sz="1200">
                <a:solidFill>
                  <a:srgbClr val="000000"/>
                </a:solidFill>
              </a:rPr>
              <a:t> </a:t>
            </a:r>
            <a:endParaRPr sz="2000"/>
          </a:p>
          <a:p>
            <a:pPr indent="-228600" lvl="0" marL="228600" rtl="0" algn="l">
              <a:lnSpc>
                <a:spcPct val="90000"/>
              </a:lnSpc>
              <a:spcBef>
                <a:spcPts val="1600"/>
              </a:spcBef>
              <a:spcAft>
                <a:spcPts val="0"/>
              </a:spcAft>
              <a:buClr>
                <a:schemeClr val="dk1"/>
              </a:buClr>
              <a:buSzPts val="1550"/>
              <a:buChar char="•"/>
            </a:pPr>
            <a:r>
              <a:rPr lang="fr" sz="1200"/>
              <a:t>Banque mondiale, Organisation internationale du Travail, WaterAid, OMS, </a:t>
            </a:r>
            <a:r>
              <a:rPr i="1" lang="fr" sz="1200"/>
              <a:t>Santé, sécurité et dignité des agents de l’assainissement : Étude préliminaire</a:t>
            </a:r>
            <a:r>
              <a:rPr lang="fr" sz="1200"/>
              <a:t>, 2019. Disponible à l’adresse suivante : </a:t>
            </a:r>
            <a:r>
              <a:rPr lang="fr" sz="1200" u="sng">
                <a:solidFill>
                  <a:schemeClr val="hlink"/>
                </a:solidFill>
                <a:hlinkClick r:id="rId10"/>
              </a:rPr>
              <a:t>https://openknowledge.worldbank.org/handle/10986/32640?locale-attribute=fr</a:t>
            </a:r>
            <a:r>
              <a:rPr lang="fr" sz="1200"/>
              <a:t>. </a:t>
            </a:r>
            <a:endParaRPr sz="2000"/>
          </a:p>
          <a:p>
            <a:pPr indent="-228600" lvl="0" marL="228600" rtl="0" algn="l">
              <a:lnSpc>
                <a:spcPct val="90000"/>
              </a:lnSpc>
              <a:spcBef>
                <a:spcPts val="1000"/>
              </a:spcBef>
              <a:spcAft>
                <a:spcPts val="0"/>
              </a:spcAft>
              <a:buClr>
                <a:schemeClr val="dk1"/>
              </a:buClr>
              <a:buSzPts val="1550"/>
              <a:buChar char="•"/>
            </a:pPr>
            <a:r>
              <a:rPr lang="fr" sz="1200"/>
              <a:t>Organisation internationale de normalisation, Norme ISO 21542:2011 (Construction immobilière – Accessibilité et facilité d’utilisation de l’environnement bâti), 2011. Disponible à l’adresse suivante : https://www.iso.org/fr/standard/50498.html.  </a:t>
            </a:r>
            <a:endParaRPr sz="1200"/>
          </a:p>
          <a:p>
            <a:pPr indent="0" lvl="0" marL="0" rtl="0" algn="l">
              <a:lnSpc>
                <a:spcPct val="90000"/>
              </a:lnSpc>
              <a:spcBef>
                <a:spcPts val="0"/>
              </a:spcBef>
              <a:spcAft>
                <a:spcPts val="0"/>
              </a:spcAft>
              <a:buClr>
                <a:schemeClr val="dk1"/>
              </a:buClr>
              <a:buSzPts val="1550"/>
              <a:buNone/>
            </a:pPr>
            <a:r>
              <a:rPr b="1" lang="fr" sz="1200"/>
              <a:t>Technologies</a:t>
            </a:r>
            <a:endParaRPr sz="2000"/>
          </a:p>
          <a:p>
            <a:pPr indent="-228600" lvl="0" marL="228600" rtl="0" algn="l">
              <a:lnSpc>
                <a:spcPct val="90000"/>
              </a:lnSpc>
              <a:spcBef>
                <a:spcPts val="1544"/>
              </a:spcBef>
              <a:spcAft>
                <a:spcPts val="0"/>
              </a:spcAft>
              <a:buClr>
                <a:srgbClr val="002060"/>
              </a:buClr>
              <a:buSzPts val="1550"/>
              <a:buChar char="•"/>
            </a:pPr>
            <a:r>
              <a:rPr i="1" lang="fr" sz="1200">
                <a:solidFill>
                  <a:srgbClr val="002060"/>
                </a:solidFill>
              </a:rPr>
              <a:t>Eawag, Compendium des systèmes et technologies d’assainissement, deuxième édition actualisée, 2014. Disponible à l’adresse suivante : </a:t>
            </a:r>
            <a:r>
              <a:rPr lang="fr" sz="1200" u="sng">
                <a:solidFill>
                  <a:schemeClr val="hlink"/>
                </a:solidFill>
                <a:hlinkClick r:id="rId11"/>
              </a:rPr>
              <a:t>https://www.eawag.ch/fr/departement/sandec/publications/compendium</a:t>
            </a:r>
            <a:r>
              <a:rPr i="1" lang="fr" sz="1200">
                <a:solidFill>
                  <a:srgbClr val="002060"/>
                </a:solidFill>
              </a:rPr>
              <a:t>.</a:t>
            </a:r>
            <a:endParaRPr sz="1200">
              <a:solidFill>
                <a:srgbClr val="002060"/>
              </a:solidFill>
            </a:endParaRPr>
          </a:p>
          <a:p>
            <a:pPr indent="-228600" lvl="0" marL="228600" rtl="0" algn="l">
              <a:lnSpc>
                <a:spcPct val="90000"/>
              </a:lnSpc>
              <a:spcBef>
                <a:spcPts val="500"/>
              </a:spcBef>
              <a:spcAft>
                <a:spcPts val="0"/>
              </a:spcAft>
              <a:buClr>
                <a:srgbClr val="002060"/>
              </a:buClr>
              <a:buSzPts val="1550"/>
              <a:buChar char="•"/>
            </a:pPr>
            <a:r>
              <a:rPr lang="fr" sz="1200"/>
              <a:t>OMS, </a:t>
            </a:r>
            <a:r>
              <a:rPr i="1" lang="fr" sz="1200">
                <a:solidFill>
                  <a:srgbClr val="002060"/>
                </a:solidFill>
              </a:rPr>
              <a:t>Sanitation safety planning: manual for safe use and disposal of wastewater, greywater and excreta</a:t>
            </a:r>
            <a:r>
              <a:rPr lang="fr" sz="1200"/>
              <a:t>, 2015. Disponible à l’adresse suivante : </a:t>
            </a:r>
            <a:r>
              <a:rPr lang="fr" sz="1200" u="sng">
                <a:solidFill>
                  <a:schemeClr val="hlink"/>
                </a:solidFill>
                <a:hlinkClick r:id="rId12"/>
              </a:rPr>
              <a:t>https://apps.who.int/iris/handle/10665/171753</a:t>
            </a:r>
            <a:r>
              <a:rPr lang="fr" sz="1200"/>
              <a:t> </a:t>
            </a:r>
            <a:r>
              <a:rPr b="1" lang="fr" sz="1200">
                <a:solidFill>
                  <a:srgbClr val="002060"/>
                </a:solidFill>
              </a:rPr>
              <a:t>(seconde édition à paraître en 2022)</a:t>
            </a:r>
            <a:r>
              <a:rPr lang="fr" sz="1200"/>
              <a:t>.</a:t>
            </a:r>
            <a:endParaRPr/>
          </a:p>
          <a:p>
            <a:pPr indent="-228600" lvl="0" marL="228600" rtl="0" algn="l">
              <a:lnSpc>
                <a:spcPct val="90000"/>
              </a:lnSpc>
              <a:spcBef>
                <a:spcPts val="500"/>
              </a:spcBef>
              <a:spcAft>
                <a:spcPts val="0"/>
              </a:spcAft>
              <a:buClr>
                <a:srgbClr val="002060"/>
              </a:buClr>
              <a:buSzPts val="1550"/>
              <a:buChar char="•"/>
            </a:pPr>
            <a:r>
              <a:rPr lang="fr" sz="1200">
                <a:solidFill>
                  <a:srgbClr val="002060"/>
                </a:solidFill>
              </a:rPr>
              <a:t>Conseil de concertation pour l’approvisionnement en eau et l’assainissement, </a:t>
            </a:r>
            <a:r>
              <a:rPr i="1" lang="fr" sz="1200">
                <a:solidFill>
                  <a:srgbClr val="002060"/>
                </a:solidFill>
              </a:rPr>
              <a:t>Hygiene and Sanitation Software:</a:t>
            </a:r>
            <a:r>
              <a:rPr lang="fr" sz="1200">
                <a:solidFill>
                  <a:srgbClr val="002060"/>
                </a:solidFill>
              </a:rPr>
              <a:t> </a:t>
            </a:r>
            <a:r>
              <a:rPr i="1" lang="fr" sz="1200">
                <a:solidFill>
                  <a:srgbClr val="002060"/>
                </a:solidFill>
              </a:rPr>
              <a:t>An Overview of Approaches</a:t>
            </a:r>
            <a:r>
              <a:rPr lang="fr" sz="1200">
                <a:solidFill>
                  <a:srgbClr val="002060"/>
                </a:solidFill>
              </a:rPr>
              <a:t>, 2010. Disponible à l’adresse suivante : </a:t>
            </a:r>
            <a:r>
              <a:rPr lang="fr" sz="1200" u="sng">
                <a:solidFill>
                  <a:schemeClr val="hlink"/>
                </a:solidFill>
                <a:hlinkClick r:id="rId13"/>
              </a:rPr>
              <a:t>https://sswm.info/sites/default/files/reference_attachments/PEAL%202010%20Hygiene%20and%20Sanitation%20Software.%20An%20overview%20of%20approaches.pdf</a:t>
            </a:r>
            <a:r>
              <a:rPr lang="fr" sz="1200">
                <a:solidFill>
                  <a:srgbClr val="002060"/>
                </a:solidFill>
              </a:rPr>
              <a:t>.   </a:t>
            </a:r>
            <a:endParaRPr sz="2000"/>
          </a:p>
          <a:p>
            <a:pPr indent="-228600" lvl="0" marL="228600" rtl="0" algn="l">
              <a:lnSpc>
                <a:spcPct val="90000"/>
              </a:lnSpc>
              <a:spcBef>
                <a:spcPts val="500"/>
              </a:spcBef>
              <a:spcAft>
                <a:spcPts val="0"/>
              </a:spcAft>
              <a:buClr>
                <a:srgbClr val="09164D"/>
              </a:buClr>
              <a:buSzPts val="1550"/>
              <a:buChar char="•"/>
            </a:pPr>
            <a:r>
              <a:rPr lang="fr" sz="1200">
                <a:solidFill>
                  <a:srgbClr val="09164D"/>
                </a:solidFill>
              </a:rPr>
              <a:t>Health Habitat Australia, « How does a septic tank work? ». Vidéo disponible à l’adresse suivante </a:t>
            </a:r>
            <a:r>
              <a:rPr i="1" lang="fr" sz="1200">
                <a:solidFill>
                  <a:srgbClr val="002060"/>
                </a:solidFill>
              </a:rPr>
              <a:t>: </a:t>
            </a:r>
            <a:r>
              <a:rPr lang="fr" sz="1200" u="sng">
                <a:solidFill>
                  <a:schemeClr val="hlink"/>
                </a:solidFill>
                <a:hlinkClick r:id="rId14"/>
              </a:rPr>
              <a:t>https://www.youtube.com/watch?v=uuORuwb4cfs&amp;t=3s</a:t>
            </a:r>
            <a:r>
              <a:rPr lang="fr" sz="1200">
                <a:solidFill>
                  <a:srgbClr val="09164D"/>
                </a:solidFill>
              </a:rPr>
              <a:t>.</a:t>
            </a:r>
            <a:endParaRPr sz="1200"/>
          </a:p>
          <a:p>
            <a:pPr indent="-228600" lvl="0" marL="228600" marR="0" rtl="0" algn="l">
              <a:lnSpc>
                <a:spcPct val="115000"/>
              </a:lnSpc>
              <a:spcBef>
                <a:spcPts val="500"/>
              </a:spcBef>
              <a:spcAft>
                <a:spcPts val="0"/>
              </a:spcAft>
              <a:buClr>
                <a:srgbClr val="09164D"/>
              </a:buClr>
              <a:buSzPts val="1550"/>
              <a:buChar char="•"/>
            </a:pPr>
            <a:r>
              <a:rPr lang="fr" sz="1200">
                <a:solidFill>
                  <a:srgbClr val="09164D"/>
                </a:solidFill>
              </a:rPr>
              <a:t>Partenariat néerlandais pour l’eau </a:t>
            </a:r>
            <a:r>
              <a:rPr i="1" lang="fr" sz="1200">
                <a:solidFill>
                  <a:srgbClr val="002060"/>
                </a:solidFill>
              </a:rPr>
              <a:t>et al.</a:t>
            </a:r>
            <a:r>
              <a:rPr lang="fr" sz="1200">
                <a:solidFill>
                  <a:srgbClr val="09164D"/>
                </a:solidFill>
              </a:rPr>
              <a:t>, </a:t>
            </a:r>
            <a:r>
              <a:rPr i="1" lang="fr" sz="1200">
                <a:solidFill>
                  <a:srgbClr val="002060"/>
                </a:solidFill>
              </a:rPr>
              <a:t>Des solutions adaptées pour l’assainissement : Exemples de technologies innovantes à faible coût pour la collecte, le transport, le traitement et la réutilisation des produits de l’assainissement</a:t>
            </a:r>
            <a:r>
              <a:rPr lang="fr" sz="1200">
                <a:solidFill>
                  <a:srgbClr val="09164D"/>
                </a:solidFill>
              </a:rPr>
              <a:t>, 2007. Disponible à l’adresse suivante : </a:t>
            </a:r>
            <a:r>
              <a:rPr lang="fr" sz="1200" u="sng">
                <a:solidFill>
                  <a:schemeClr val="hlink"/>
                </a:solidFill>
                <a:hlinkClick r:id="rId15"/>
              </a:rPr>
              <a:t>https://www.pseau.org/outils/biblio/resume.php?d=862</a:t>
            </a:r>
            <a:r>
              <a:rPr lang="fr" sz="1200">
                <a:solidFill>
                  <a:srgbClr val="09164D"/>
                </a:solidFill>
              </a:rPr>
              <a:t>.</a:t>
            </a:r>
            <a:r>
              <a:rPr lang="fr" sz="1200"/>
              <a:t> </a:t>
            </a:r>
            <a:endParaRPr sz="1200"/>
          </a:p>
          <a:p>
            <a:pPr indent="0" lvl="0" marL="0" rtl="0" algn="l">
              <a:lnSpc>
                <a:spcPct val="90000"/>
              </a:lnSpc>
              <a:spcBef>
                <a:spcPts val="1000"/>
              </a:spcBef>
              <a:spcAft>
                <a:spcPts val="0"/>
              </a:spcAft>
              <a:buClr>
                <a:schemeClr val="dk1"/>
              </a:buClr>
              <a:buSzPts val="1550"/>
              <a:buNone/>
            </a:pPr>
            <a:r>
              <a:t/>
            </a:r>
            <a:endParaRPr sz="1200"/>
          </a:p>
        </p:txBody>
      </p:sp>
      <p:sp>
        <p:nvSpPr>
          <p:cNvPr id="735" name="Google Shape;735;p68"/>
          <p:cNvSpPr txBox="1"/>
          <p:nvPr/>
        </p:nvSpPr>
        <p:spPr>
          <a:xfrm>
            <a:off x="1228219" y="57152"/>
            <a:ext cx="9821289" cy="719962"/>
          </a:xfrm>
          <a:prstGeom prst="rect">
            <a:avLst/>
          </a:prstGeom>
          <a:noFill/>
          <a:ln>
            <a:noFill/>
          </a:ln>
        </p:spPr>
        <p:txBody>
          <a:bodyPr anchorCtr="0" anchor="b" bIns="0" lIns="16325" spcFirstLastPara="1" rIns="326500" wrap="square" tIns="0">
            <a:noAutofit/>
          </a:bodyPr>
          <a:lstStyle/>
          <a:p>
            <a:pPr indent="0" lvl="0" marL="0" marR="0" rtl="0" algn="ctr">
              <a:lnSpc>
                <a:spcPct val="90000"/>
              </a:lnSpc>
              <a:spcBef>
                <a:spcPts val="0"/>
              </a:spcBef>
              <a:spcAft>
                <a:spcPts val="0"/>
              </a:spcAft>
              <a:buClr>
                <a:srgbClr val="0092CC"/>
              </a:buClr>
              <a:buSzPts val="4400"/>
              <a:buFont typeface="Arial Narrow"/>
              <a:buNone/>
            </a:pPr>
            <a:r>
              <a:rPr b="1" i="0" lang="fr" sz="4400" u="none" cap="none" strike="noStrike">
                <a:solidFill>
                  <a:srgbClr val="0092CC"/>
                </a:solidFill>
                <a:latin typeface="Arial Narrow"/>
                <a:ea typeface="Arial Narrow"/>
                <a:cs typeface="Arial Narrow"/>
                <a:sym typeface="Arial Narrow"/>
              </a:rPr>
              <a:t>Assainissement : Lectures complémentaires </a:t>
            </a:r>
            <a:endParaRPr b="0" i="0" sz="1400" u="none" cap="none" strike="noStrike">
              <a:solidFill>
                <a:srgbClr val="000000"/>
              </a:solidFill>
              <a:latin typeface="Arial"/>
              <a:ea typeface="Arial"/>
              <a:cs typeface="Arial"/>
              <a:sym typeface="Arial"/>
            </a:endParaRPr>
          </a:p>
        </p:txBody>
      </p:sp>
      <p:sp>
        <p:nvSpPr>
          <p:cNvPr id="736" name="Google Shape;736;p68"/>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69"/>
          <p:cNvSpPr txBox="1"/>
          <p:nvPr>
            <p:ph idx="1" type="body"/>
          </p:nvPr>
        </p:nvSpPr>
        <p:spPr>
          <a:xfrm>
            <a:off x="282497" y="788286"/>
            <a:ext cx="11909503" cy="48166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b="1" lang="fr" sz="1400"/>
              <a:t>Résistance aux antimicrobiens</a:t>
            </a:r>
            <a:endParaRPr sz="1400"/>
          </a:p>
          <a:p>
            <a:pPr indent="-101600" lvl="0" marL="0" marR="0" rtl="0" algn="l">
              <a:lnSpc>
                <a:spcPct val="90000"/>
              </a:lnSpc>
              <a:spcBef>
                <a:spcPts val="544"/>
              </a:spcBef>
              <a:spcAft>
                <a:spcPts val="0"/>
              </a:spcAft>
              <a:buClr>
                <a:schemeClr val="dk1"/>
              </a:buClr>
              <a:buSzPts val="1600"/>
              <a:buChar char="•"/>
            </a:pPr>
            <a:r>
              <a:rPr lang="fr" sz="1400"/>
              <a:t>OMS, </a:t>
            </a:r>
            <a:r>
              <a:rPr i="1" lang="fr" sz="1400" u="sng">
                <a:solidFill>
                  <a:schemeClr val="hlink"/>
                </a:solidFill>
                <a:hlinkClick r:id="rId3"/>
              </a:rPr>
              <a:t>Note d’orientation technique relative à l’eau, l’assainissement et l’hygiène et la gestion des eaux usées pour prévenir les infections et réduire la propagation de la résistance aux antimicrobiens</a:t>
            </a:r>
            <a:r>
              <a:rPr lang="fr" sz="1400" u="sng">
                <a:solidFill>
                  <a:schemeClr val="hlink"/>
                </a:solidFill>
                <a:hlinkClick r:id="rId4"/>
              </a:rPr>
              <a:t>, 2020. </a:t>
            </a:r>
            <a:endParaRPr sz="1400"/>
          </a:p>
          <a:p>
            <a:pPr indent="-101600" lvl="0" marL="0" marR="0" rtl="0" algn="l">
              <a:lnSpc>
                <a:spcPct val="90000"/>
              </a:lnSpc>
              <a:spcBef>
                <a:spcPts val="600"/>
              </a:spcBef>
              <a:spcAft>
                <a:spcPts val="0"/>
              </a:spcAft>
              <a:buClr>
                <a:schemeClr val="dk1"/>
              </a:buClr>
              <a:buSzPts val="1600"/>
              <a:buChar char="•"/>
            </a:pPr>
            <a:r>
              <a:rPr lang="fr" sz="1400"/>
              <a:t>OMS, </a:t>
            </a:r>
            <a:r>
              <a:rPr i="1" lang="fr" sz="1400"/>
              <a:t>Turning plans into action for antimicrobial resistance (AMR) Working Paper 2.0:</a:t>
            </a:r>
            <a:r>
              <a:rPr lang="fr" sz="1400"/>
              <a:t> </a:t>
            </a:r>
            <a:r>
              <a:rPr i="1" lang="fr" sz="1400"/>
              <a:t>Implementation and coordination</a:t>
            </a:r>
            <a:r>
              <a:rPr lang="fr" sz="1400"/>
              <a:t>, 2019. Disponible à l’adresse suivante : </a:t>
            </a:r>
            <a:r>
              <a:rPr lang="fr" sz="1400" u="sng">
                <a:solidFill>
                  <a:schemeClr val="hlink"/>
                </a:solidFill>
                <a:hlinkClick r:id="rId5"/>
              </a:rPr>
              <a:t>https://www.who.int/publications/i/item/turning-plans-into-action-for-antimicrobial-resistance-(-amr)-working-paper-2.0-implementation-and-coordination</a:t>
            </a:r>
            <a:r>
              <a:rPr lang="fr" sz="1400"/>
              <a:t>. </a:t>
            </a:r>
            <a:endParaRPr sz="2400"/>
          </a:p>
          <a:p>
            <a:pPr indent="-101600" lvl="0" marL="0" marR="0" rtl="0" algn="l">
              <a:lnSpc>
                <a:spcPct val="90000"/>
              </a:lnSpc>
              <a:spcBef>
                <a:spcPts val="600"/>
              </a:spcBef>
              <a:spcAft>
                <a:spcPts val="0"/>
              </a:spcAft>
              <a:buClr>
                <a:schemeClr val="dk1"/>
              </a:buClr>
              <a:buSzPts val="1600"/>
              <a:buChar char="•"/>
            </a:pPr>
            <a:r>
              <a:rPr lang="fr" sz="1400"/>
              <a:t>OMS, Organisation des Nations Unies pour l’alimentation et l’agriculture (FAO) et Organisation mondiale de la santé animale (OMSA), Base de données mondiale sur la résistance aux antimicrobiens, questionnaire national d’autoévaluation. Disponible à l’adresse suivante : </a:t>
            </a:r>
            <a:r>
              <a:rPr lang="fr" sz="1400" u="sng">
                <a:solidFill>
                  <a:schemeClr val="hlink"/>
                </a:solidFill>
                <a:hlinkClick r:id="rId6"/>
              </a:rPr>
              <a:t>https://amrcountryprogress.org/</a:t>
            </a:r>
            <a:r>
              <a:rPr lang="fr" sz="1400"/>
              <a:t>.</a:t>
            </a:r>
            <a:endParaRPr sz="1400"/>
          </a:p>
          <a:p>
            <a:pPr indent="-101600" lvl="0" marL="0" marR="0" rtl="0" algn="l">
              <a:lnSpc>
                <a:spcPct val="90000"/>
              </a:lnSpc>
              <a:spcBef>
                <a:spcPts val="0"/>
              </a:spcBef>
              <a:spcAft>
                <a:spcPts val="0"/>
              </a:spcAft>
              <a:buClr>
                <a:schemeClr val="dk1"/>
              </a:buClr>
              <a:buSzPts val="1600"/>
              <a:buChar char="•"/>
            </a:pPr>
            <a:r>
              <a:rPr lang="fr" sz="1400"/>
              <a:t>OMS, FAO et OMSA, </a:t>
            </a:r>
            <a:r>
              <a:rPr i="1" lang="fr" sz="1400"/>
              <a:t>Monitoring and evaluation of the global action plan on antimicrobial resistance: framework and recommended indicators</a:t>
            </a:r>
            <a:r>
              <a:rPr lang="fr" sz="1400"/>
              <a:t>, 2019. Disponible à l’adresse suivante : </a:t>
            </a:r>
            <a:r>
              <a:rPr lang="fr" sz="1400" u="sng">
                <a:solidFill>
                  <a:schemeClr val="hlink"/>
                </a:solidFill>
                <a:hlinkClick r:id="rId7"/>
              </a:rPr>
              <a:t>https://apps.who.int/iris/handle/10665/325006</a:t>
            </a:r>
            <a:r>
              <a:rPr lang="fr" sz="1400"/>
              <a:t>.</a:t>
            </a:r>
            <a:endParaRPr sz="1400"/>
          </a:p>
          <a:p>
            <a:pPr indent="101600" lvl="0" marL="0" marR="0" rtl="0" algn="l">
              <a:lnSpc>
                <a:spcPct val="90000"/>
              </a:lnSpc>
              <a:spcBef>
                <a:spcPts val="0"/>
              </a:spcBef>
              <a:spcAft>
                <a:spcPts val="0"/>
              </a:spcAft>
              <a:buClr>
                <a:schemeClr val="dk1"/>
              </a:buClr>
              <a:buSzPts val="1600"/>
              <a:buNone/>
            </a:pPr>
            <a:r>
              <a:t/>
            </a:r>
            <a:endParaRPr sz="1400"/>
          </a:p>
          <a:p>
            <a:pPr indent="0" lvl="0" marL="0" rtl="0" algn="l">
              <a:lnSpc>
                <a:spcPct val="90000"/>
              </a:lnSpc>
              <a:spcBef>
                <a:spcPts val="600"/>
              </a:spcBef>
              <a:spcAft>
                <a:spcPts val="0"/>
              </a:spcAft>
              <a:buClr>
                <a:schemeClr val="dk1"/>
              </a:buClr>
              <a:buSzPts val="1600"/>
              <a:buNone/>
            </a:pPr>
            <a:r>
              <a:rPr b="1" lang="fr" sz="1400"/>
              <a:t>Situations d’urgence</a:t>
            </a:r>
            <a:endParaRPr sz="2400"/>
          </a:p>
          <a:p>
            <a:pPr indent="-228600" lvl="0" marL="228600" rtl="0" algn="l">
              <a:lnSpc>
                <a:spcPct val="90000"/>
              </a:lnSpc>
              <a:spcBef>
                <a:spcPts val="544"/>
              </a:spcBef>
              <a:spcAft>
                <a:spcPts val="0"/>
              </a:spcAft>
              <a:buClr>
                <a:schemeClr val="dk1"/>
              </a:buClr>
              <a:buSzPts val="1600"/>
              <a:buChar char="•"/>
            </a:pPr>
            <a:r>
              <a:rPr lang="fr" sz="1400"/>
              <a:t>OMS, </a:t>
            </a:r>
            <a:r>
              <a:rPr i="1" lang="fr" sz="1400"/>
              <a:t>Technical notes on drinking water, sanitation and hygiene in emergencies</a:t>
            </a:r>
            <a:r>
              <a:rPr lang="fr" sz="1400"/>
              <a:t>, 2011. Disponible à l’adresse suivante : </a:t>
            </a:r>
            <a:r>
              <a:rPr lang="fr" sz="1400" u="sng">
                <a:solidFill>
                  <a:schemeClr val="hlink"/>
                </a:solidFill>
                <a:hlinkClick r:id="rId8"/>
              </a:rPr>
              <a:t>https://wedc-knowledge.lboro.ac.uk/resources/who_notes/WHO_TNE_ALL.pdf</a:t>
            </a:r>
            <a:r>
              <a:rPr lang="fr" sz="1400"/>
              <a:t>.</a:t>
            </a:r>
            <a:endParaRPr sz="1400">
              <a:solidFill>
                <a:srgbClr val="002060"/>
              </a:solidFill>
            </a:endParaRPr>
          </a:p>
          <a:p>
            <a:pPr indent="-228600" lvl="0" marL="228600" rtl="0" algn="l">
              <a:lnSpc>
                <a:spcPct val="90000"/>
              </a:lnSpc>
              <a:spcBef>
                <a:spcPts val="1544"/>
              </a:spcBef>
              <a:spcAft>
                <a:spcPts val="0"/>
              </a:spcAft>
              <a:buClr>
                <a:schemeClr val="dk1"/>
              </a:buClr>
              <a:buSzPts val="1600"/>
              <a:buChar char="•"/>
            </a:pPr>
            <a:r>
              <a:rPr lang="fr" sz="1400"/>
              <a:t>OMS/WEDC, « Updated technical notes on WASH in emergencies »</a:t>
            </a:r>
            <a:r>
              <a:rPr i="1" lang="fr" sz="1400"/>
              <a:t> </a:t>
            </a:r>
            <a:r>
              <a:rPr lang="fr" sz="1400"/>
              <a:t>(ensemble de 15 notes d’orientation techniques), 2013. Disponibles à l’adresse suivante : </a:t>
            </a:r>
            <a:r>
              <a:rPr lang="fr" sz="1400" u="sng">
                <a:solidFill>
                  <a:schemeClr val="hlink"/>
                </a:solidFill>
                <a:hlinkClick r:id="rId9"/>
              </a:rPr>
              <a:t>https://www.who.int/teams/environment-climate-change-and-health/water-sanitation-and-health/environmental-health-in-emergencies/technical-notes-on-wash-in-emergencies</a:t>
            </a:r>
            <a:r>
              <a:rPr lang="fr" sz="1400"/>
              <a:t>. </a:t>
            </a:r>
            <a:endParaRPr sz="2400"/>
          </a:p>
          <a:p>
            <a:pPr indent="-228600" lvl="0" marL="228600" rtl="0" algn="l">
              <a:lnSpc>
                <a:spcPct val="90000"/>
              </a:lnSpc>
              <a:spcBef>
                <a:spcPts val="0"/>
              </a:spcBef>
              <a:spcAft>
                <a:spcPts val="0"/>
              </a:spcAft>
              <a:buClr>
                <a:schemeClr val="dk1"/>
              </a:buClr>
              <a:buSzPts val="1600"/>
              <a:buChar char="•"/>
            </a:pPr>
            <a:r>
              <a:rPr lang="fr" sz="1400"/>
              <a:t>OMS/UNICEF, « Eau, assainissement, hygiène et gestion des déchets en rapport avec le SARS-CoV-2, le virus responsable de la COVID-2019 », 2020. Disponible à l’adresse suivante</a:t>
            </a:r>
            <a:r>
              <a:rPr i="1" lang="fr" sz="1400">
                <a:solidFill>
                  <a:srgbClr val="002060"/>
                </a:solidFill>
              </a:rPr>
              <a:t> :</a:t>
            </a:r>
            <a:r>
              <a:rPr lang="fr" sz="1400"/>
              <a:t> </a:t>
            </a:r>
            <a:r>
              <a:rPr lang="fr" sz="1400" u="sng">
                <a:solidFill>
                  <a:schemeClr val="hlink"/>
                </a:solidFill>
                <a:hlinkClick r:id="rId10"/>
              </a:rPr>
              <a:t>https://www.who.int/publications/i/item/WHO-2020.4-nCoV-IPC-WASH-2020.4</a:t>
            </a:r>
            <a:endParaRPr sz="1400">
              <a:solidFill>
                <a:srgbClr val="002060"/>
              </a:solidFill>
            </a:endParaRPr>
          </a:p>
          <a:p>
            <a:pPr indent="0" lvl="0" marL="0" rtl="0" algn="l">
              <a:lnSpc>
                <a:spcPct val="90000"/>
              </a:lnSpc>
              <a:spcBef>
                <a:spcPts val="544"/>
              </a:spcBef>
              <a:spcAft>
                <a:spcPts val="0"/>
              </a:spcAft>
              <a:buClr>
                <a:schemeClr val="dk1"/>
              </a:buClr>
              <a:buSzPts val="1600"/>
              <a:buNone/>
            </a:pPr>
            <a:r>
              <a:rPr b="1" lang="fr" sz="1400"/>
              <a:t>Infographies </a:t>
            </a:r>
            <a:endParaRPr sz="2400"/>
          </a:p>
          <a:p>
            <a:pPr indent="-228600" lvl="0" marL="228600" rtl="0" algn="l">
              <a:lnSpc>
                <a:spcPct val="90000"/>
              </a:lnSpc>
              <a:spcBef>
                <a:spcPts val="1544"/>
              </a:spcBef>
              <a:spcAft>
                <a:spcPts val="0"/>
              </a:spcAft>
              <a:buClr>
                <a:schemeClr val="dk1"/>
              </a:buClr>
              <a:buSzPts val="1600"/>
              <a:buChar char="•"/>
            </a:pPr>
            <a:r>
              <a:rPr lang="fr" sz="1400"/>
              <a:t>OMS et WaterAid, « Combatting AMR through WASH and IPC in healthcare », 2019. Disponible à l’adresse suivante : </a:t>
            </a:r>
            <a:r>
              <a:rPr lang="fr" sz="1400" u="sng">
                <a:solidFill>
                  <a:schemeClr val="hlink"/>
                </a:solidFill>
                <a:hlinkClick r:id="rId11"/>
              </a:rPr>
              <a:t>https://washinhcf.org/wp-content/uploads/2021/07/WASH_IPC_AMR_techbriefOct2020.pdf</a:t>
            </a:r>
            <a:r>
              <a:rPr lang="fr" sz="1400"/>
              <a:t>.  </a:t>
            </a:r>
            <a:endParaRPr sz="2400"/>
          </a:p>
          <a:p>
            <a:pPr indent="-228600" lvl="0" marL="228600" rtl="0" algn="l">
              <a:lnSpc>
                <a:spcPct val="90000"/>
              </a:lnSpc>
              <a:spcBef>
                <a:spcPts val="1000"/>
              </a:spcBef>
              <a:spcAft>
                <a:spcPts val="0"/>
              </a:spcAft>
              <a:buClr>
                <a:schemeClr val="dk1"/>
              </a:buClr>
              <a:buSzPts val="1600"/>
              <a:buChar char="•"/>
            </a:pPr>
            <a:r>
              <a:rPr lang="fr" sz="1400"/>
              <a:t>OMS, « Antimicrobial Resistance (AMR). A major public threat », 2019. Disponible à l’adresse suivante : </a:t>
            </a:r>
            <a:r>
              <a:rPr lang="fr" sz="1400" u="sng">
                <a:solidFill>
                  <a:schemeClr val="hlink"/>
                </a:solidFill>
                <a:hlinkClick r:id="rId12"/>
              </a:rPr>
              <a:t>https://cdn.who.int/media/docs/default-source/integrated-health-services-(ihs)/amr/ipc_amr_a4.pdf?sfvrsn=ede4a5cd_7</a:t>
            </a:r>
            <a:r>
              <a:rPr lang="fr" sz="1400"/>
              <a:t>. </a:t>
            </a:r>
            <a:endParaRPr sz="2400"/>
          </a:p>
        </p:txBody>
      </p:sp>
      <p:sp>
        <p:nvSpPr>
          <p:cNvPr id="745" name="Google Shape;745;p69"/>
          <p:cNvSpPr txBox="1"/>
          <p:nvPr/>
        </p:nvSpPr>
        <p:spPr>
          <a:xfrm>
            <a:off x="0" y="42539"/>
            <a:ext cx="12905772" cy="719962"/>
          </a:xfrm>
          <a:prstGeom prst="rect">
            <a:avLst/>
          </a:prstGeom>
          <a:noFill/>
          <a:ln>
            <a:noFill/>
          </a:ln>
        </p:spPr>
        <p:txBody>
          <a:bodyPr anchorCtr="0" anchor="b" bIns="0" lIns="16325" spcFirstLastPara="1" rIns="326500" wrap="square" tIns="0">
            <a:noAutofit/>
          </a:bodyPr>
          <a:lstStyle/>
          <a:p>
            <a:pPr indent="0" lvl="0" marL="0" marR="0" rtl="0" algn="ctr">
              <a:lnSpc>
                <a:spcPct val="90000"/>
              </a:lnSpc>
              <a:spcBef>
                <a:spcPts val="0"/>
              </a:spcBef>
              <a:spcAft>
                <a:spcPts val="0"/>
              </a:spcAft>
              <a:buClr>
                <a:srgbClr val="0092CC"/>
              </a:buClr>
              <a:buSzPts val="4400"/>
              <a:buFont typeface="Arial Narrow"/>
              <a:buNone/>
            </a:pPr>
            <a:r>
              <a:rPr b="1" i="0" lang="fr" sz="4400" u="none" cap="none" strike="noStrike">
                <a:solidFill>
                  <a:srgbClr val="0092CC"/>
                </a:solidFill>
                <a:latin typeface="Arial Narrow"/>
                <a:ea typeface="Arial Narrow"/>
                <a:cs typeface="Arial Narrow"/>
                <a:sym typeface="Arial Narrow"/>
              </a:rPr>
              <a:t>Assainissement : Lectures complémentaires </a:t>
            </a:r>
            <a:endParaRPr b="0" i="0" sz="1400" u="none" cap="none" strike="noStrike">
              <a:solidFill>
                <a:srgbClr val="000000"/>
              </a:solidFill>
              <a:latin typeface="Arial"/>
              <a:ea typeface="Arial"/>
              <a:cs typeface="Arial"/>
              <a:sym typeface="Arial"/>
            </a:endParaRPr>
          </a:p>
        </p:txBody>
      </p:sp>
      <p:sp>
        <p:nvSpPr>
          <p:cNvPr id="746" name="Google Shape;746;p69"/>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70"/>
          <p:cNvSpPr txBox="1"/>
          <p:nvPr>
            <p:ph type="ctrTitle"/>
          </p:nvPr>
        </p:nvSpPr>
        <p:spPr>
          <a:xfrm>
            <a:off x="838200" y="1302253"/>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Diapositives complémentaires</a:t>
            </a:r>
            <a:endParaRPr/>
          </a:p>
        </p:txBody>
      </p:sp>
      <p:sp>
        <p:nvSpPr>
          <p:cNvPr id="753" name="Google Shape;753;p70"/>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71"/>
          <p:cNvSpPr txBox="1"/>
          <p:nvPr>
            <p:ph type="title"/>
          </p:nvPr>
        </p:nvSpPr>
        <p:spPr>
          <a:xfrm>
            <a:off x="838200" y="242462"/>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solidFill>
                  <a:schemeClr val="dk2"/>
                </a:solidFill>
              </a:rPr>
              <a:t>Sélection d’agents pathogènes liés aux excréments –</a:t>
            </a:r>
            <a:br>
              <a:rPr lang="fr">
                <a:solidFill>
                  <a:schemeClr val="dk2"/>
                </a:solidFill>
              </a:rPr>
            </a:br>
            <a:r>
              <a:rPr lang="fr">
                <a:solidFill>
                  <a:schemeClr val="dk2"/>
                </a:solidFill>
              </a:rPr>
              <a:t>Limiter la propagation par la mise en place d’un système d’assainissement sûr</a:t>
            </a:r>
            <a:endParaRPr/>
          </a:p>
        </p:txBody>
      </p:sp>
      <p:sp>
        <p:nvSpPr>
          <p:cNvPr id="762" name="Google Shape;762;p7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graphicFrame>
        <p:nvGraphicFramePr>
          <p:cNvPr id="763" name="Google Shape;763;p71"/>
          <p:cNvGraphicFramePr/>
          <p:nvPr/>
        </p:nvGraphicFramePr>
        <p:xfrm>
          <a:off x="311135" y="1590573"/>
          <a:ext cx="3000000" cy="3000000"/>
        </p:xfrm>
        <a:graphic>
          <a:graphicData uri="http://schemas.openxmlformats.org/drawingml/2006/table">
            <a:tbl>
              <a:tblPr bandRow="1" firstRow="1">
                <a:noFill/>
                <a:tableStyleId>{26480BBD-B7C5-4B0B-B4BB-25C385A93071}</a:tableStyleId>
              </a:tblPr>
              <a:tblGrid>
                <a:gridCol w="2809725"/>
                <a:gridCol w="4218925"/>
                <a:gridCol w="4719500"/>
              </a:tblGrid>
              <a:tr h="476500">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solidFill>
                            <a:schemeClr val="dk1"/>
                          </a:solidFill>
                          <a:latin typeface="Arial Narrow"/>
                          <a:ea typeface="Arial Narrow"/>
                          <a:cs typeface="Arial Narrow"/>
                          <a:sym typeface="Arial Narrow"/>
                        </a:rPr>
                        <a:t>Agent pathogène</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solidFill>
                            <a:schemeClr val="dk1"/>
                          </a:solidFill>
                          <a:latin typeface="Arial Narrow"/>
                          <a:ea typeface="Arial Narrow"/>
                          <a:cs typeface="Arial Narrow"/>
                          <a:sym typeface="Arial Narrow"/>
                        </a:rPr>
                        <a:t>Impact sur la santé</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solidFill>
                            <a:schemeClr val="dk1"/>
                          </a:solidFill>
                          <a:latin typeface="Arial Narrow"/>
                          <a:ea typeface="Arial Narrow"/>
                          <a:cs typeface="Arial Narrow"/>
                          <a:sym typeface="Arial Narrow"/>
                        </a:rPr>
                        <a:t>Modes de transmission</a:t>
                      </a:r>
                      <a:endParaRPr sz="1100" u="none" cap="none" strike="noStrike"/>
                    </a:p>
                  </a:txBody>
                  <a:tcPr marT="41475" marB="41475" marR="82925" marL="82925"/>
                </a:tc>
              </a:tr>
              <a:tr h="580525">
                <a:tc>
                  <a:txBody>
                    <a:bodyPr/>
                    <a:lstStyle/>
                    <a:p>
                      <a:pPr indent="0" lvl="0" marL="0" marR="0" rtl="0" algn="l">
                        <a:lnSpc>
                          <a:spcPct val="100000"/>
                        </a:lnSpc>
                        <a:spcBef>
                          <a:spcPts val="0"/>
                        </a:spcBef>
                        <a:spcAft>
                          <a:spcPts val="0"/>
                        </a:spcAft>
                        <a:buClr>
                          <a:srgbClr val="000000"/>
                        </a:buClr>
                        <a:buSzPts val="1200"/>
                        <a:buFont typeface="Arial"/>
                        <a:buNone/>
                      </a:pPr>
                      <a:r>
                        <a:rPr i="1" lang="fr" sz="1200" u="none" cap="none" strike="noStrike">
                          <a:latin typeface="Arial Narrow"/>
                          <a:ea typeface="Arial Narrow"/>
                          <a:cs typeface="Arial Narrow"/>
                          <a:sym typeface="Arial Narrow"/>
                        </a:rPr>
                        <a:t>Campylobacter</a:t>
                      </a:r>
                      <a:r>
                        <a:rPr lang="fr" sz="1200" u="none" cap="none" strike="noStrike">
                          <a:latin typeface="Arial Narrow"/>
                          <a:ea typeface="Arial Narrow"/>
                          <a:cs typeface="Arial Narrow"/>
                          <a:sym typeface="Arial Narrow"/>
                        </a:rPr>
                        <a:t> spp.</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Cause bactérienne la plus courante de diarrhée </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Principalement la nourriture et l’eau après contamination animale</a:t>
                      </a:r>
                      <a:endParaRPr sz="1100" u="none" cap="none" strike="noStrike"/>
                    </a:p>
                  </a:txBody>
                  <a:tcPr marT="41475" marB="41475" marR="82925" marL="82925"/>
                </a:tc>
              </a:tr>
              <a:tr h="580525">
                <a:tc>
                  <a:txBody>
                    <a:bodyPr/>
                    <a:lstStyle/>
                    <a:p>
                      <a:pPr indent="0" lvl="0" marL="0" marR="0" rtl="0" algn="l">
                        <a:lnSpc>
                          <a:spcPct val="100000"/>
                        </a:lnSpc>
                        <a:spcBef>
                          <a:spcPts val="0"/>
                        </a:spcBef>
                        <a:spcAft>
                          <a:spcPts val="0"/>
                        </a:spcAft>
                        <a:buClr>
                          <a:srgbClr val="000000"/>
                        </a:buClr>
                        <a:buSzPts val="1200"/>
                        <a:buFont typeface="Arial"/>
                        <a:buNone/>
                      </a:pPr>
                      <a:r>
                        <a:rPr i="1" lang="fr" sz="1200" u="none" cap="none" strike="noStrike">
                          <a:latin typeface="Arial Narrow"/>
                          <a:ea typeface="Arial Narrow"/>
                          <a:cs typeface="Arial Narrow"/>
                          <a:sym typeface="Arial Narrow"/>
                        </a:rPr>
                        <a:t>Clostridium difficile</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Cause courante de diarrhée partout dans le monde</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De personne à personne, principalement dans les établissements de santé offrant de mauvaise conditions d’hygiène</a:t>
                      </a:r>
                      <a:endParaRPr sz="1100" u="none" cap="none" strike="noStrike"/>
                    </a:p>
                  </a:txBody>
                  <a:tcPr marT="41475" marB="41475" marR="82925" marL="82925"/>
                </a:tc>
              </a:tr>
              <a:tr h="580525">
                <a:tc>
                  <a:txBody>
                    <a:bodyPr/>
                    <a:lstStyle/>
                    <a:p>
                      <a:pPr indent="0" lvl="0" marL="0" marR="0" rtl="0" algn="l">
                        <a:lnSpc>
                          <a:spcPct val="100000"/>
                        </a:lnSpc>
                        <a:spcBef>
                          <a:spcPts val="0"/>
                        </a:spcBef>
                        <a:spcAft>
                          <a:spcPts val="0"/>
                        </a:spcAft>
                        <a:buClr>
                          <a:srgbClr val="000000"/>
                        </a:buClr>
                        <a:buSzPts val="1200"/>
                        <a:buFont typeface="Arial"/>
                        <a:buNone/>
                      </a:pPr>
                      <a:r>
                        <a:rPr i="1" lang="fr" sz="1200" u="none" cap="none" strike="noStrike">
                          <a:latin typeface="Arial Narrow"/>
                          <a:ea typeface="Arial Narrow"/>
                          <a:cs typeface="Arial Narrow"/>
                          <a:sym typeface="Arial Narrow"/>
                        </a:rPr>
                        <a:t>E. coli </a:t>
                      </a:r>
                      <a:r>
                        <a:rPr lang="fr" sz="1200" u="none" cap="none" strike="noStrike">
                          <a:latin typeface="Arial Narrow"/>
                          <a:ea typeface="Arial Narrow"/>
                          <a:cs typeface="Arial Narrow"/>
                          <a:sym typeface="Arial Narrow"/>
                        </a:rPr>
                        <a:t>(ETEC)</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Première cause de diarrhée chez l’enfant dans les pays les moins avancés</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Principalement par la nourriture et l’eau</a:t>
                      </a:r>
                      <a:endParaRPr sz="1100" u="none" cap="none" strike="noStrike"/>
                    </a:p>
                  </a:txBody>
                  <a:tcPr marT="41475" marB="41475" marR="82925" marL="82925"/>
                </a:tc>
              </a:tr>
              <a:tr h="580525">
                <a:tc>
                  <a:txBody>
                    <a:bodyPr/>
                    <a:lstStyle/>
                    <a:p>
                      <a:pPr indent="0" lvl="0" marL="0" marR="0" rtl="0" algn="l">
                        <a:lnSpc>
                          <a:spcPct val="100000"/>
                        </a:lnSpc>
                        <a:spcBef>
                          <a:spcPts val="0"/>
                        </a:spcBef>
                        <a:spcAft>
                          <a:spcPts val="0"/>
                        </a:spcAft>
                        <a:buClr>
                          <a:srgbClr val="000000"/>
                        </a:buClr>
                        <a:buSzPts val="1200"/>
                        <a:buFont typeface="Arial"/>
                        <a:buNone/>
                      </a:pPr>
                      <a:r>
                        <a:rPr i="1" lang="fr" sz="1200" u="none" cap="none" strike="noStrike">
                          <a:latin typeface="Arial Narrow"/>
                          <a:ea typeface="Arial Narrow"/>
                          <a:cs typeface="Arial Narrow"/>
                          <a:sym typeface="Arial Narrow"/>
                        </a:rPr>
                        <a:t>Vibrio cholerae</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Cause de diarrhée aqueuse aiguë pouvant entraîner la mort par déshydratation</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Principalement par la nourriture et l’eau</a:t>
                      </a:r>
                      <a:endParaRPr sz="1100" u="none" cap="none" strike="noStrike"/>
                    </a:p>
                  </a:txBody>
                  <a:tcPr marT="41475" marB="41475" marR="82925" marL="82925"/>
                </a:tc>
              </a:tr>
              <a:tr h="580525">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Agents pathogènes opportunistes résistants aux antimicrobiens (p. ex., aux carbapénèmes)</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Colonisent les intestins ; peuvent entraîner une infection sanguine, notamment la septicémie</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De personne à personne</a:t>
                      </a:r>
                      <a:endParaRPr sz="1100" u="none" cap="none" strike="noStrike"/>
                    </a:p>
                  </a:txBody>
                  <a:tcPr marT="41475" marB="41475" marR="82925" marL="82925"/>
                </a:tc>
              </a:tr>
              <a:tr h="580525">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Poliovirus</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Souvent asymptomatiques Une faible proportion de malades développent une paralysie</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De personne à personne ; certaines épidémies ont été causées par une panne des infrastructures de santé</a:t>
                      </a:r>
                      <a:endParaRPr sz="1100" u="none" cap="none" strike="noStrike"/>
                    </a:p>
                  </a:txBody>
                  <a:tcPr marT="41475" marB="41475" marR="82925" marL="82925"/>
                </a:tc>
              </a:tr>
              <a:tr h="580525">
                <a:tc>
                  <a:txBody>
                    <a:bodyPr/>
                    <a:lstStyle/>
                    <a:p>
                      <a:pPr indent="0" lvl="0" marL="0" marR="0" rtl="0" algn="l">
                        <a:lnSpc>
                          <a:spcPct val="100000"/>
                        </a:lnSpc>
                        <a:spcBef>
                          <a:spcPts val="0"/>
                        </a:spcBef>
                        <a:spcAft>
                          <a:spcPts val="0"/>
                        </a:spcAft>
                        <a:buClr>
                          <a:srgbClr val="000000"/>
                        </a:buClr>
                        <a:buSzPts val="1200"/>
                        <a:buFont typeface="Arial"/>
                        <a:buNone/>
                      </a:pPr>
                      <a:r>
                        <a:rPr i="1" lang="fr" sz="1200" u="none" cap="none" strike="noStrike">
                          <a:latin typeface="Arial Narrow"/>
                          <a:ea typeface="Arial Narrow"/>
                          <a:cs typeface="Arial Narrow"/>
                          <a:sym typeface="Arial Narrow"/>
                        </a:rPr>
                        <a:t>Cryptosporidium </a:t>
                      </a:r>
                      <a:r>
                        <a:rPr lang="fr" sz="1200" u="none" cap="none" strike="noStrike">
                          <a:latin typeface="Arial Narrow"/>
                          <a:ea typeface="Arial Narrow"/>
                          <a:cs typeface="Arial Narrow"/>
                          <a:sym typeface="Arial Narrow"/>
                        </a:rPr>
                        <a:t>spp.</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L’une des causes les plus courantes de diarrhée chez l’enfant partout dans le monde</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De personne à personne ; nombreuses épidémies causées par la nourriture et l’eau</a:t>
                      </a:r>
                      <a:endParaRPr sz="1100" u="none" cap="none" strike="noStrike"/>
                    </a:p>
                  </a:txBody>
                  <a:tcPr marT="41475" marB="41475" marR="82925" marL="82925"/>
                </a:tc>
              </a:tr>
              <a:tr h="580525">
                <a:tc>
                  <a:txBody>
                    <a:bodyPr/>
                    <a:lstStyle/>
                    <a:p>
                      <a:pPr indent="0" lvl="0" marL="0" marR="0" rtl="0" algn="l">
                        <a:lnSpc>
                          <a:spcPct val="100000"/>
                        </a:lnSpc>
                        <a:spcBef>
                          <a:spcPts val="0"/>
                        </a:spcBef>
                        <a:spcAft>
                          <a:spcPts val="0"/>
                        </a:spcAft>
                        <a:buClr>
                          <a:srgbClr val="000000"/>
                        </a:buClr>
                        <a:buSzPts val="1200"/>
                        <a:buFont typeface="Arial"/>
                        <a:buNone/>
                      </a:pPr>
                      <a:r>
                        <a:rPr i="1" lang="fr" sz="1200" u="none" cap="none" strike="noStrike">
                          <a:latin typeface="Arial Narrow"/>
                          <a:ea typeface="Arial Narrow"/>
                          <a:cs typeface="Arial Narrow"/>
                          <a:sym typeface="Arial Narrow"/>
                        </a:rPr>
                        <a:t>Giardia intestinalis</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Agent pathogène humain protozoaire et gastro-intestinal le plus répandu</a:t>
                      </a:r>
                      <a:endParaRPr sz="110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Généralement par l’eau, mais aussi de personne à personne</a:t>
                      </a:r>
                      <a:endParaRPr sz="1100" u="none" cap="none" strike="noStrike"/>
                    </a:p>
                  </a:txBody>
                  <a:tcPr marT="41475" marB="41475" marR="82925" marL="82925"/>
                </a:tc>
              </a:tr>
            </a:tbl>
          </a:graphicData>
        </a:graphic>
      </p:graphicFrame>
      <p:sp>
        <p:nvSpPr>
          <p:cNvPr id="764" name="Google Shape;764;p71"/>
          <p:cNvSpPr txBox="1"/>
          <p:nvPr/>
        </p:nvSpPr>
        <p:spPr>
          <a:xfrm>
            <a:off x="6867339" y="6374791"/>
            <a:ext cx="5324661" cy="48320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70"/>
              <a:buFont typeface="Arial"/>
              <a:buNone/>
            </a:pPr>
            <a:r>
              <a:t/>
            </a:r>
            <a:endParaRPr b="0" i="0" sz="1270" u="none" cap="none" strike="noStrike">
              <a:solidFill>
                <a:schemeClr val="dk1"/>
              </a:solidFill>
              <a:latin typeface="Arial Narrow"/>
              <a:ea typeface="Arial Narrow"/>
              <a:cs typeface="Arial Narrow"/>
              <a:sym typeface="Arial Narrow"/>
            </a:endParaRPr>
          </a:p>
          <a:p>
            <a:pPr indent="0" lvl="0" marL="0" marR="0" rtl="0" algn="r">
              <a:lnSpc>
                <a:spcPct val="100000"/>
              </a:lnSpc>
              <a:spcBef>
                <a:spcPts val="0"/>
              </a:spcBef>
              <a:spcAft>
                <a:spcPts val="0"/>
              </a:spcAft>
              <a:buClr>
                <a:srgbClr val="000000"/>
              </a:buClr>
              <a:buSzPts val="1270"/>
              <a:buFont typeface="Arial"/>
              <a:buNone/>
            </a:pPr>
            <a:r>
              <a:rPr b="0" i="0" lang="fr" sz="1270" u="none" cap="none" strike="noStrike">
                <a:solidFill>
                  <a:schemeClr val="dk1"/>
                </a:solidFill>
                <a:latin typeface="Arial Narrow"/>
                <a:ea typeface="Arial Narrow"/>
                <a:cs typeface="Arial Narrow"/>
                <a:sym typeface="Arial Narrow"/>
              </a:rPr>
              <a:t>Extrait du tableau 6.1 des </a:t>
            </a:r>
            <a:r>
              <a:rPr b="0" i="1" lang="fr" sz="1270" u="none" cap="none" strike="noStrike">
                <a:solidFill>
                  <a:schemeClr val="dk1"/>
                </a:solidFill>
                <a:latin typeface="Arial Narrow"/>
                <a:ea typeface="Arial Narrow"/>
                <a:cs typeface="Arial Narrow"/>
                <a:sym typeface="Arial Narrow"/>
              </a:rPr>
              <a:t>Lignes directrices relatives à l’assainissement et à la santé </a:t>
            </a:r>
            <a:r>
              <a:rPr b="0" i="0" lang="fr" sz="1270" u="none" cap="none" strike="noStrike">
                <a:solidFill>
                  <a:schemeClr val="dk1"/>
                </a:solidFill>
                <a:latin typeface="Arial Narrow"/>
                <a:ea typeface="Arial Narrow"/>
                <a:cs typeface="Arial Narrow"/>
                <a:sym typeface="Arial Narrow"/>
              </a:rPr>
              <a:t>de l’OMS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242" name="Google Shape;242;p31"/>
          <p:cNvSpPr txBox="1"/>
          <p:nvPr>
            <p:ph type="title"/>
          </p:nvPr>
        </p:nvSpPr>
        <p:spPr>
          <a:xfrm>
            <a:off x="868420" y="1306059"/>
            <a:ext cx="4102100" cy="27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Narrow"/>
              <a:buNone/>
            </a:pPr>
            <a:r>
              <a:rPr lang="fr"/>
              <a:t>Assainissement </a:t>
            </a:r>
            <a:endParaRPr/>
          </a:p>
        </p:txBody>
      </p:sp>
      <p:sp>
        <p:nvSpPr>
          <p:cNvPr id="243" name="Google Shape;243;p31"/>
          <p:cNvSpPr txBox="1"/>
          <p:nvPr>
            <p:ph idx="2" type="body"/>
          </p:nvPr>
        </p:nvSpPr>
        <p:spPr>
          <a:xfrm>
            <a:off x="5422898" y="1995679"/>
            <a:ext cx="6687325" cy="4316141"/>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002060"/>
              </a:buClr>
              <a:buSzPts val="2400"/>
              <a:buFont typeface="Calibri"/>
              <a:buAutoNum type="arabicPeriod"/>
            </a:pPr>
            <a:r>
              <a:rPr lang="fr">
                <a:solidFill>
                  <a:srgbClr val="002060"/>
                </a:solidFill>
              </a:rPr>
              <a:t>D’après les données mondiales les plus récentes (2020), quelle est la proportion d’établissements de santé dépourvus de toilettes ? </a:t>
            </a:r>
            <a:endParaRPr sz="1800"/>
          </a:p>
          <a:p>
            <a:pPr indent="-514350" lvl="0" marL="514350" rtl="0" algn="l">
              <a:lnSpc>
                <a:spcPct val="90000"/>
              </a:lnSpc>
              <a:spcBef>
                <a:spcPts val="1000"/>
              </a:spcBef>
              <a:spcAft>
                <a:spcPts val="0"/>
              </a:spcAft>
              <a:buClr>
                <a:srgbClr val="002060"/>
              </a:buClr>
              <a:buSzPts val="2400"/>
              <a:buFont typeface="Calibri"/>
              <a:buAutoNum type="arabicPeriod"/>
            </a:pPr>
            <a:r>
              <a:rPr lang="fr">
                <a:solidFill>
                  <a:srgbClr val="002060"/>
                </a:solidFill>
              </a:rPr>
              <a:t>Définissez la notion de « service d’assainissement géré en toute sécurité ». </a:t>
            </a:r>
            <a:endParaRPr sz="1800"/>
          </a:p>
          <a:p>
            <a:pPr indent="-514350" lvl="0" marL="514350" rtl="0" algn="l">
              <a:lnSpc>
                <a:spcPct val="90000"/>
              </a:lnSpc>
              <a:spcBef>
                <a:spcPts val="1000"/>
              </a:spcBef>
              <a:spcAft>
                <a:spcPts val="0"/>
              </a:spcAft>
              <a:buClr>
                <a:srgbClr val="002060"/>
              </a:buClr>
              <a:buSzPts val="2400"/>
              <a:buFont typeface="Calibri"/>
              <a:buAutoNum type="arabicPeriod"/>
            </a:pPr>
            <a:r>
              <a:rPr lang="fr">
                <a:solidFill>
                  <a:srgbClr val="002060"/>
                </a:solidFill>
              </a:rPr>
              <a:t>Les toilettes doivent être situées à une distance maximale de _____ mètres de l’installation de lavage des mains la plus proche. </a:t>
            </a:r>
            <a:endParaRPr sz="1800"/>
          </a:p>
          <a:p>
            <a:pPr indent="-514350" lvl="0" marL="514350" rtl="0" algn="l">
              <a:lnSpc>
                <a:spcPct val="90000"/>
              </a:lnSpc>
              <a:spcBef>
                <a:spcPts val="1000"/>
              </a:spcBef>
              <a:spcAft>
                <a:spcPts val="0"/>
              </a:spcAft>
              <a:buClr>
                <a:srgbClr val="002060"/>
              </a:buClr>
              <a:buSzPts val="2400"/>
              <a:buFont typeface="Calibri"/>
              <a:buAutoNum type="arabicPeriod"/>
            </a:pPr>
            <a:r>
              <a:rPr lang="fr">
                <a:solidFill>
                  <a:srgbClr val="002060"/>
                </a:solidFill>
              </a:rPr>
              <a:t>Chaque établissement de santé doit être équipé d’au moins une douche pour _____ utilisateurs. </a:t>
            </a:r>
            <a:endParaRPr sz="1800"/>
          </a:p>
          <a:p>
            <a:pPr indent="-514350" lvl="0" marL="514350" rtl="0" algn="l">
              <a:lnSpc>
                <a:spcPct val="90000"/>
              </a:lnSpc>
              <a:spcBef>
                <a:spcPts val="1000"/>
              </a:spcBef>
              <a:spcAft>
                <a:spcPts val="0"/>
              </a:spcAft>
              <a:buClr>
                <a:srgbClr val="002060"/>
              </a:buClr>
              <a:buSzPts val="2400"/>
              <a:buFont typeface="Calibri"/>
              <a:buAutoNum type="arabicPeriod"/>
            </a:pPr>
            <a:r>
              <a:rPr lang="fr">
                <a:solidFill>
                  <a:srgbClr val="002060"/>
                </a:solidFill>
              </a:rPr>
              <a:t>Les toilettes doivent être nettoyées tous les _________. </a:t>
            </a:r>
            <a:endParaRPr sz="1800"/>
          </a:p>
          <a:p>
            <a:pPr indent="0" lvl="0" marL="0" rtl="0" algn="l">
              <a:lnSpc>
                <a:spcPct val="90000"/>
              </a:lnSpc>
              <a:spcBef>
                <a:spcPts val="1000"/>
              </a:spcBef>
              <a:spcAft>
                <a:spcPts val="0"/>
              </a:spcAft>
              <a:buClr>
                <a:schemeClr val="dk1"/>
              </a:buClr>
              <a:buSzPts val="2400"/>
              <a:buFont typeface="Arial"/>
              <a:buNone/>
            </a:pPr>
            <a:r>
              <a:t/>
            </a:r>
            <a:endParaRPr>
              <a:solidFill>
                <a:srgbClr val="002060"/>
              </a:solidFill>
            </a:endParaRPr>
          </a:p>
          <a:p>
            <a:pPr indent="0" lvl="0" marL="0" rtl="0" algn="l">
              <a:lnSpc>
                <a:spcPct val="90000"/>
              </a:lnSpc>
              <a:spcBef>
                <a:spcPts val="1000"/>
              </a:spcBef>
              <a:spcAft>
                <a:spcPts val="0"/>
              </a:spcAft>
              <a:buClr>
                <a:schemeClr val="dk1"/>
              </a:buClr>
              <a:buSzPts val="2400"/>
              <a:buFont typeface="Arial"/>
              <a:buNone/>
            </a:pPr>
            <a:r>
              <a:t/>
            </a:r>
            <a:endParaRPr/>
          </a:p>
        </p:txBody>
      </p:sp>
      <p:sp>
        <p:nvSpPr>
          <p:cNvPr id="244" name="Google Shape;244;p31"/>
          <p:cNvSpPr txBox="1"/>
          <p:nvPr>
            <p:ph idx="3" type="body"/>
          </p:nvPr>
        </p:nvSpPr>
        <p:spPr>
          <a:xfrm>
            <a:off x="839788" y="495300"/>
            <a:ext cx="4116387" cy="6086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400"/>
              <a:buNone/>
            </a:pPr>
            <a:r>
              <a:rPr lang="fr" sz="4400"/>
              <a:t>QUESTIONNAIRE</a:t>
            </a:r>
            <a:endParaRPr/>
          </a:p>
        </p:txBody>
      </p:sp>
      <p:grpSp>
        <p:nvGrpSpPr>
          <p:cNvPr id="245" name="Google Shape;245;p31"/>
          <p:cNvGrpSpPr/>
          <p:nvPr/>
        </p:nvGrpSpPr>
        <p:grpSpPr>
          <a:xfrm>
            <a:off x="8766561" y="232928"/>
            <a:ext cx="1161098" cy="1171184"/>
            <a:chOff x="9555224" y="5116370"/>
            <a:chExt cx="1161098" cy="1171184"/>
          </a:xfrm>
        </p:grpSpPr>
        <p:pic>
          <p:nvPicPr>
            <p:cNvPr descr="Shape&#10;&#10;Description automatically generated with low confidence" id="246" name="Google Shape;246;p31"/>
            <p:cNvPicPr preferRelativeResize="0"/>
            <p:nvPr/>
          </p:nvPicPr>
          <p:blipFill rotWithShape="1">
            <a:blip r:embed="rId3">
              <a:alphaModFix/>
            </a:blip>
            <a:srcRect b="0" l="0" r="0" t="0"/>
            <a:stretch/>
          </p:blipFill>
          <p:spPr>
            <a:xfrm>
              <a:off x="9623552" y="5313519"/>
              <a:ext cx="1004243" cy="847983"/>
            </a:xfrm>
            <a:prstGeom prst="rect">
              <a:avLst/>
            </a:prstGeom>
            <a:noFill/>
            <a:ln>
              <a:noFill/>
            </a:ln>
          </p:spPr>
        </p:pic>
        <p:sp>
          <p:nvSpPr>
            <p:cNvPr id="247" name="Google Shape;247;p31"/>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48" name="Google Shape;248;p31"/>
          <p:cNvGrpSpPr/>
          <p:nvPr/>
        </p:nvGrpSpPr>
        <p:grpSpPr>
          <a:xfrm>
            <a:off x="10134797" y="222033"/>
            <a:ext cx="1608259" cy="1845309"/>
            <a:chOff x="10513379" y="275913"/>
            <a:chExt cx="1458677" cy="1673679"/>
          </a:xfrm>
        </p:grpSpPr>
        <p:pic>
          <p:nvPicPr>
            <p:cNvPr id="249" name="Google Shape;249;p31"/>
            <p:cNvPicPr preferRelativeResize="0"/>
            <p:nvPr/>
          </p:nvPicPr>
          <p:blipFill rotWithShape="1">
            <a:blip r:embed="rId4">
              <a:alphaModFix/>
            </a:blip>
            <a:srcRect b="0" l="0" r="0" t="0"/>
            <a:stretch/>
          </p:blipFill>
          <p:spPr>
            <a:xfrm>
              <a:off x="10727487" y="275913"/>
              <a:ext cx="1030462" cy="1030462"/>
            </a:xfrm>
            <a:prstGeom prst="rect">
              <a:avLst/>
            </a:prstGeom>
            <a:noFill/>
            <a:ln>
              <a:noFill/>
            </a:ln>
          </p:spPr>
        </p:pic>
        <p:sp>
          <p:nvSpPr>
            <p:cNvPr id="250" name="Google Shape;250;p31"/>
            <p:cNvSpPr txBox="1"/>
            <p:nvPr/>
          </p:nvSpPr>
          <p:spPr>
            <a:xfrm>
              <a:off x="10513379" y="1396586"/>
              <a:ext cx="1458677" cy="553006"/>
            </a:xfrm>
            <a:prstGeom prst="rect">
              <a:avLst/>
            </a:prstGeom>
            <a:noFill/>
            <a:ln>
              <a:noFill/>
            </a:ln>
          </p:spPr>
          <p:txBody>
            <a:bodyPr anchorCtr="0" anchor="t" bIns="50400" lIns="100800" spcFirstLastPara="1" rIns="100800" wrap="square" tIns="50400">
              <a:normAutofit/>
            </a:bodyPr>
            <a:lstStyle/>
            <a:p>
              <a:pPr indent="0" lvl="0" marL="0" marR="0" rtl="0" algn="l">
                <a:lnSpc>
                  <a:spcPct val="90000"/>
                </a:lnSpc>
                <a:spcBef>
                  <a:spcPts val="0"/>
                </a:spcBef>
                <a:spcAft>
                  <a:spcPts val="0"/>
                </a:spcAft>
                <a:buClr>
                  <a:srgbClr val="002060"/>
                </a:buClr>
                <a:buSzPts val="3087"/>
                <a:buFont typeface="Arial"/>
                <a:buNone/>
              </a:pPr>
              <a:r>
                <a:rPr b="0" i="0" lang="fr" sz="3087" u="none" cap="none" strike="noStrike">
                  <a:solidFill>
                    <a:srgbClr val="002060"/>
                  </a:solidFill>
                  <a:latin typeface="Arial"/>
                  <a:ea typeface="Arial"/>
                  <a:cs typeface="Arial"/>
                  <a:sym typeface="Arial"/>
                </a:rPr>
                <a:t>5 min</a:t>
              </a:r>
              <a:endParaRPr b="0" i="0" sz="1400" u="none" cap="none" strike="noStrike">
                <a:solidFill>
                  <a:srgbClr val="000000"/>
                </a:solidFill>
                <a:latin typeface="Arial"/>
                <a:ea typeface="Arial"/>
                <a:cs typeface="Arial"/>
                <a:sym typeface="Arial"/>
              </a:endParaRPr>
            </a:p>
          </p:txBody>
        </p:sp>
      </p:grpSp>
      <p:pic>
        <p:nvPicPr>
          <p:cNvPr descr="A picture containing text, grass, outdoor, tree&#10;&#10;Description automatically generated" id="251" name="Google Shape;251;p31"/>
          <p:cNvPicPr preferRelativeResize="0"/>
          <p:nvPr/>
        </p:nvPicPr>
        <p:blipFill rotWithShape="1">
          <a:blip r:embed="rId5">
            <a:alphaModFix/>
          </a:blip>
          <a:srcRect b="0" l="0" r="0" t="0"/>
          <a:stretch/>
        </p:blipFill>
        <p:spPr>
          <a:xfrm>
            <a:off x="591015" y="4009968"/>
            <a:ext cx="4019643" cy="2603632"/>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258" name="Google Shape;258;p32"/>
          <p:cNvSpPr txBox="1"/>
          <p:nvPr>
            <p:ph type="title"/>
          </p:nvPr>
        </p:nvSpPr>
        <p:spPr>
          <a:xfrm>
            <a:off x="868420" y="1306059"/>
            <a:ext cx="4102100" cy="27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Narrow"/>
              <a:buNone/>
            </a:pPr>
            <a:r>
              <a:rPr lang="fr"/>
              <a:t>Assainissement </a:t>
            </a:r>
            <a:endParaRPr/>
          </a:p>
        </p:txBody>
      </p:sp>
      <p:sp>
        <p:nvSpPr>
          <p:cNvPr id="259" name="Google Shape;259;p32"/>
          <p:cNvSpPr txBox="1"/>
          <p:nvPr>
            <p:ph idx="2" type="body"/>
          </p:nvPr>
        </p:nvSpPr>
        <p:spPr>
          <a:xfrm>
            <a:off x="5422898" y="1404112"/>
            <a:ext cx="6687325" cy="4316141"/>
          </a:xfrm>
          <a:prstGeom prst="rect">
            <a:avLst/>
          </a:prstGeom>
          <a:noFill/>
          <a:ln>
            <a:noFill/>
          </a:ln>
        </p:spPr>
        <p:txBody>
          <a:bodyPr anchorCtr="0" anchor="t" bIns="45700" lIns="91425" spcFirstLastPara="1" rIns="91425" wrap="square" tIns="45700">
            <a:noAutofit/>
          </a:bodyPr>
          <a:lstStyle/>
          <a:p>
            <a:pPr indent="-466464" lvl="0" marL="466464" rtl="0" algn="l">
              <a:lnSpc>
                <a:spcPct val="90000"/>
              </a:lnSpc>
              <a:spcBef>
                <a:spcPts val="0"/>
              </a:spcBef>
              <a:spcAft>
                <a:spcPts val="0"/>
              </a:spcAft>
              <a:buClr>
                <a:srgbClr val="09164D"/>
              </a:buClr>
              <a:buSzPts val="2400"/>
              <a:buFont typeface="Calibri"/>
              <a:buAutoNum type="arabicPeriod"/>
            </a:pPr>
            <a:r>
              <a:rPr lang="fr">
                <a:solidFill>
                  <a:srgbClr val="09164D"/>
                </a:solidFill>
              </a:rPr>
              <a:t>À l’échelle mondiale, </a:t>
            </a:r>
            <a:r>
              <a:rPr b="1" lang="fr">
                <a:solidFill>
                  <a:srgbClr val="D4B01A"/>
                </a:solidFill>
              </a:rPr>
              <a:t>un établissement de santé sur dix</a:t>
            </a:r>
            <a:r>
              <a:rPr b="1" lang="fr">
                <a:solidFill>
                  <a:srgbClr val="FF00FF"/>
                </a:solidFill>
              </a:rPr>
              <a:t> </a:t>
            </a:r>
            <a:r>
              <a:rPr lang="fr">
                <a:solidFill>
                  <a:srgbClr val="09164D"/>
                </a:solidFill>
              </a:rPr>
              <a:t>est dépourvu de toilettes.</a:t>
            </a:r>
            <a:endParaRPr sz="1800"/>
          </a:p>
          <a:p>
            <a:pPr indent="-466464" lvl="0" marL="466464" rtl="0" algn="l">
              <a:lnSpc>
                <a:spcPct val="90000"/>
              </a:lnSpc>
              <a:spcBef>
                <a:spcPts val="1000"/>
              </a:spcBef>
              <a:spcAft>
                <a:spcPts val="0"/>
              </a:spcAft>
              <a:buClr>
                <a:srgbClr val="09164D"/>
              </a:buClr>
              <a:buSzPts val="2400"/>
              <a:buFont typeface="Calibri"/>
              <a:buAutoNum type="arabicPeriod"/>
            </a:pPr>
            <a:r>
              <a:rPr lang="fr">
                <a:solidFill>
                  <a:srgbClr val="09164D"/>
                </a:solidFill>
              </a:rPr>
              <a:t>Il s’agit d’un système </a:t>
            </a:r>
            <a:r>
              <a:rPr lang="fr">
                <a:solidFill>
                  <a:srgbClr val="002060"/>
                </a:solidFill>
              </a:rPr>
              <a:t>permettant de </a:t>
            </a:r>
            <a:r>
              <a:rPr lang="fr">
                <a:solidFill>
                  <a:srgbClr val="D4B01A"/>
                </a:solidFill>
              </a:rPr>
              <a:t>gérer en toute sécurité les risques sanitaires liés à l’exposition aux excréments, </a:t>
            </a:r>
            <a:r>
              <a:rPr lang="fr">
                <a:solidFill>
                  <a:srgbClr val="002060"/>
                </a:solidFill>
              </a:rPr>
              <a:t>à chaque étape de la chaîne d’assainissement (confinement, transport et traitement)</a:t>
            </a:r>
            <a:r>
              <a:rPr lang="fr">
                <a:solidFill>
                  <a:srgbClr val="09164D"/>
                </a:solidFill>
              </a:rPr>
              <a:t>. </a:t>
            </a:r>
            <a:endParaRPr sz="1800"/>
          </a:p>
          <a:p>
            <a:pPr indent="-466464" lvl="0" marL="466464" rtl="0" algn="l">
              <a:lnSpc>
                <a:spcPct val="90000"/>
              </a:lnSpc>
              <a:spcBef>
                <a:spcPts val="1000"/>
              </a:spcBef>
              <a:spcAft>
                <a:spcPts val="0"/>
              </a:spcAft>
              <a:buClr>
                <a:srgbClr val="09164D"/>
              </a:buClr>
              <a:buSzPts val="2400"/>
              <a:buFont typeface="Calibri"/>
              <a:buAutoNum type="arabicPeriod"/>
            </a:pPr>
            <a:r>
              <a:rPr lang="fr">
                <a:solidFill>
                  <a:srgbClr val="09164D"/>
                </a:solidFill>
              </a:rPr>
              <a:t>Les toilettes doivent être situées à une distance maximale de </a:t>
            </a:r>
            <a:r>
              <a:rPr b="1" lang="fr">
                <a:solidFill>
                  <a:srgbClr val="D4B01A"/>
                </a:solidFill>
              </a:rPr>
              <a:t>5</a:t>
            </a:r>
            <a:r>
              <a:rPr lang="fr">
                <a:solidFill>
                  <a:srgbClr val="09164D"/>
                </a:solidFill>
              </a:rPr>
              <a:t> </a:t>
            </a:r>
            <a:r>
              <a:rPr lang="fr">
                <a:solidFill>
                  <a:srgbClr val="D4B01A"/>
                </a:solidFill>
              </a:rPr>
              <a:t>mètres de l’installation de lavage des mains la plus proche</a:t>
            </a:r>
            <a:r>
              <a:rPr lang="fr">
                <a:solidFill>
                  <a:srgbClr val="09164D"/>
                </a:solidFill>
              </a:rPr>
              <a:t>. </a:t>
            </a:r>
            <a:endParaRPr sz="1800"/>
          </a:p>
          <a:p>
            <a:pPr indent="-466464" lvl="0" marL="466464" rtl="0" algn="l">
              <a:lnSpc>
                <a:spcPct val="90000"/>
              </a:lnSpc>
              <a:spcBef>
                <a:spcPts val="1000"/>
              </a:spcBef>
              <a:spcAft>
                <a:spcPts val="0"/>
              </a:spcAft>
              <a:buClr>
                <a:srgbClr val="09164D"/>
              </a:buClr>
              <a:buSzPts val="2400"/>
              <a:buFont typeface="Calibri"/>
              <a:buAutoNum type="arabicPeriod"/>
            </a:pPr>
            <a:r>
              <a:rPr lang="fr">
                <a:solidFill>
                  <a:srgbClr val="09164D"/>
                </a:solidFill>
              </a:rPr>
              <a:t>Chaque établissement de santé doit être équipé d’au moins une douche pour </a:t>
            </a:r>
            <a:r>
              <a:rPr b="1" lang="fr">
                <a:solidFill>
                  <a:srgbClr val="D4B01A"/>
                </a:solidFill>
              </a:rPr>
              <a:t>40 </a:t>
            </a:r>
            <a:r>
              <a:rPr lang="fr">
                <a:solidFill>
                  <a:srgbClr val="D4B01A"/>
                </a:solidFill>
              </a:rPr>
              <a:t>utilisateurs. </a:t>
            </a:r>
            <a:endParaRPr sz="1800"/>
          </a:p>
          <a:p>
            <a:pPr indent="-466464" lvl="0" marL="466464" rtl="0" algn="l">
              <a:lnSpc>
                <a:spcPct val="90000"/>
              </a:lnSpc>
              <a:spcBef>
                <a:spcPts val="1000"/>
              </a:spcBef>
              <a:spcAft>
                <a:spcPts val="0"/>
              </a:spcAft>
              <a:buClr>
                <a:srgbClr val="09164D"/>
              </a:buClr>
              <a:buSzPts val="2400"/>
              <a:buFont typeface="Calibri"/>
              <a:buAutoNum type="arabicPeriod"/>
            </a:pPr>
            <a:r>
              <a:rPr lang="fr">
                <a:solidFill>
                  <a:srgbClr val="09164D"/>
                </a:solidFill>
              </a:rPr>
              <a:t>Les toilettes doivent être nettoyées </a:t>
            </a:r>
            <a:r>
              <a:rPr lang="fr">
                <a:solidFill>
                  <a:srgbClr val="D4B01A"/>
                </a:solidFill>
              </a:rPr>
              <a:t>tous les </a:t>
            </a:r>
            <a:r>
              <a:rPr b="1" lang="fr">
                <a:solidFill>
                  <a:srgbClr val="D4B01A"/>
                </a:solidFill>
              </a:rPr>
              <a:t>jours</a:t>
            </a:r>
            <a:r>
              <a:rPr lang="fr">
                <a:solidFill>
                  <a:srgbClr val="09164D"/>
                </a:solidFill>
              </a:rPr>
              <a:t>.</a:t>
            </a:r>
            <a:endParaRPr sz="1800"/>
          </a:p>
          <a:p>
            <a:pPr indent="0" lvl="0" marL="0" rtl="0" algn="l">
              <a:lnSpc>
                <a:spcPct val="90000"/>
              </a:lnSpc>
              <a:spcBef>
                <a:spcPts val="1000"/>
              </a:spcBef>
              <a:spcAft>
                <a:spcPts val="0"/>
              </a:spcAft>
              <a:buClr>
                <a:schemeClr val="dk1"/>
              </a:buClr>
              <a:buSzPts val="2400"/>
              <a:buFont typeface="Arial"/>
              <a:buNone/>
            </a:pPr>
            <a:r>
              <a:t/>
            </a:r>
            <a:endParaRPr>
              <a:solidFill>
                <a:srgbClr val="002060"/>
              </a:solidFill>
            </a:endParaRPr>
          </a:p>
          <a:p>
            <a:pPr indent="0" lvl="0" marL="0" rtl="0" algn="l">
              <a:lnSpc>
                <a:spcPct val="90000"/>
              </a:lnSpc>
              <a:spcBef>
                <a:spcPts val="1000"/>
              </a:spcBef>
              <a:spcAft>
                <a:spcPts val="0"/>
              </a:spcAft>
              <a:buClr>
                <a:schemeClr val="dk1"/>
              </a:buClr>
              <a:buSzPts val="2400"/>
              <a:buFont typeface="Arial"/>
              <a:buNone/>
            </a:pPr>
            <a:r>
              <a:t/>
            </a:r>
            <a:endParaRPr/>
          </a:p>
        </p:txBody>
      </p:sp>
      <p:sp>
        <p:nvSpPr>
          <p:cNvPr id="260" name="Google Shape;260;p32"/>
          <p:cNvSpPr txBox="1"/>
          <p:nvPr>
            <p:ph idx="3" type="body"/>
          </p:nvPr>
        </p:nvSpPr>
        <p:spPr>
          <a:xfrm>
            <a:off x="839788" y="495300"/>
            <a:ext cx="4116387" cy="6086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400"/>
              <a:buNone/>
            </a:pPr>
            <a:r>
              <a:rPr lang="fr" sz="4400"/>
              <a:t>RÉPONSES</a:t>
            </a:r>
            <a:endParaRPr/>
          </a:p>
        </p:txBody>
      </p:sp>
      <p:pic>
        <p:nvPicPr>
          <p:cNvPr descr="A picture containing text, grass, outdoor, tree&#10;&#10;Description automatically generated" id="261" name="Google Shape;261;p32"/>
          <p:cNvPicPr preferRelativeResize="0"/>
          <p:nvPr/>
        </p:nvPicPr>
        <p:blipFill rotWithShape="1">
          <a:blip r:embed="rId3">
            <a:alphaModFix/>
          </a:blip>
          <a:srcRect b="0" l="0" r="0" t="0"/>
          <a:stretch/>
        </p:blipFill>
        <p:spPr>
          <a:xfrm>
            <a:off x="591015" y="4009968"/>
            <a:ext cx="4019643" cy="2603632"/>
          </a:xfrm>
          <a:prstGeom prst="rect">
            <a:avLst/>
          </a:prstGeom>
          <a:noFill/>
          <a:ln>
            <a:noFill/>
          </a:ln>
          <a:effectLst>
            <a:outerShdw blurRad="292100" rotWithShape="0" algn="tl" dir="2700000" dist="139700">
              <a:srgbClr val="333333">
                <a:alpha val="64313"/>
              </a:srgbClr>
            </a:outerShdw>
          </a:effectLst>
        </p:spPr>
      </p:pic>
      <p:grpSp>
        <p:nvGrpSpPr>
          <p:cNvPr id="262" name="Google Shape;262;p32"/>
          <p:cNvGrpSpPr/>
          <p:nvPr/>
        </p:nvGrpSpPr>
        <p:grpSpPr>
          <a:xfrm>
            <a:off x="8766561" y="232928"/>
            <a:ext cx="1161098" cy="1171184"/>
            <a:chOff x="9555224" y="5116370"/>
            <a:chExt cx="1161098" cy="1171184"/>
          </a:xfrm>
        </p:grpSpPr>
        <p:pic>
          <p:nvPicPr>
            <p:cNvPr descr="Shape&#10;&#10;Description automatically generated with low confidence" id="263" name="Google Shape;263;p32"/>
            <p:cNvPicPr preferRelativeResize="0"/>
            <p:nvPr/>
          </p:nvPicPr>
          <p:blipFill rotWithShape="1">
            <a:blip r:embed="rId4">
              <a:alphaModFix/>
            </a:blip>
            <a:srcRect b="0" l="0" r="0" t="0"/>
            <a:stretch/>
          </p:blipFill>
          <p:spPr>
            <a:xfrm>
              <a:off x="9623552" y="5313519"/>
              <a:ext cx="1004243" cy="847983"/>
            </a:xfrm>
            <a:prstGeom prst="rect">
              <a:avLst/>
            </a:prstGeom>
            <a:noFill/>
            <a:ln>
              <a:noFill/>
            </a:ln>
          </p:spPr>
        </p:pic>
        <p:sp>
          <p:nvSpPr>
            <p:cNvPr id="264" name="Google Shape;264;p32"/>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3"/>
          <p:cNvSpPr txBox="1"/>
          <p:nvPr>
            <p:ph idx="1" type="body"/>
          </p:nvPr>
        </p:nvSpPr>
        <p:spPr>
          <a:xfrm>
            <a:off x="318226" y="1487023"/>
            <a:ext cx="5777774" cy="557728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9164D"/>
              </a:buClr>
              <a:buSzPts val="2400"/>
              <a:buNone/>
            </a:pPr>
            <a:r>
              <a:rPr lang="fr">
                <a:solidFill>
                  <a:srgbClr val="09164D"/>
                </a:solidFill>
              </a:rPr>
              <a:t>Les toilettes</a:t>
            </a:r>
            <a:r>
              <a:rPr lang="fr"/>
              <a:t> (</a:t>
            </a:r>
            <a:r>
              <a:rPr lang="fr">
                <a:solidFill>
                  <a:srgbClr val="09164D"/>
                </a:solidFill>
              </a:rPr>
              <a:t>latrines) doivent :</a:t>
            </a:r>
            <a:endParaRPr b="1">
              <a:solidFill>
                <a:srgbClr val="09164D"/>
              </a:solidFill>
            </a:endParaRPr>
          </a:p>
          <a:p>
            <a:pPr indent="-342900" lvl="0" marL="342900" rtl="0" algn="l">
              <a:lnSpc>
                <a:spcPct val="100000"/>
              </a:lnSpc>
              <a:spcBef>
                <a:spcPts val="1000"/>
              </a:spcBef>
              <a:spcAft>
                <a:spcPts val="0"/>
              </a:spcAft>
              <a:buClr>
                <a:schemeClr val="dk1"/>
              </a:buClr>
              <a:buSzPts val="2400"/>
              <a:buFont typeface="Arial"/>
              <a:buChar char="•"/>
            </a:pPr>
            <a:r>
              <a:rPr lang="fr"/>
              <a:t>Être disponibles </a:t>
            </a:r>
            <a:r>
              <a:rPr b="1" lang="fr">
                <a:solidFill>
                  <a:srgbClr val="D4B01A"/>
                </a:solidFill>
              </a:rPr>
              <a:t>sur site</a:t>
            </a:r>
            <a:r>
              <a:rPr lang="fr">
                <a:solidFill>
                  <a:srgbClr val="D4B01A"/>
                </a:solidFill>
              </a:rPr>
              <a:t>,</a:t>
            </a:r>
            <a:r>
              <a:rPr lang="fr"/>
              <a:t> </a:t>
            </a:r>
            <a:r>
              <a:rPr b="1" lang="fr">
                <a:solidFill>
                  <a:srgbClr val="D4B01A"/>
                </a:solidFill>
              </a:rPr>
              <a:t>prêtes à l’utilisation</a:t>
            </a:r>
            <a:r>
              <a:rPr lang="fr">
                <a:solidFill>
                  <a:srgbClr val="D4B01A"/>
                </a:solidFill>
              </a:rPr>
              <a:t> </a:t>
            </a:r>
            <a:r>
              <a:rPr lang="fr"/>
              <a:t>et </a:t>
            </a:r>
            <a:r>
              <a:rPr b="1" lang="fr">
                <a:solidFill>
                  <a:srgbClr val="D4B01A"/>
                </a:solidFill>
              </a:rPr>
              <a:t>accessibles</a:t>
            </a:r>
            <a:r>
              <a:rPr lang="fr"/>
              <a:t> ; </a:t>
            </a:r>
            <a:endParaRPr sz="1800"/>
          </a:p>
          <a:p>
            <a:pPr indent="-342900" lvl="0" marL="342900" rtl="0" algn="l">
              <a:lnSpc>
                <a:spcPct val="100000"/>
              </a:lnSpc>
              <a:spcBef>
                <a:spcPts val="1000"/>
              </a:spcBef>
              <a:spcAft>
                <a:spcPts val="0"/>
              </a:spcAft>
              <a:buClr>
                <a:srgbClr val="09164D"/>
              </a:buClr>
              <a:buSzPts val="2400"/>
              <a:buFont typeface="Arial"/>
              <a:buChar char="•"/>
            </a:pPr>
            <a:r>
              <a:rPr lang="fr">
                <a:solidFill>
                  <a:srgbClr val="09164D"/>
                </a:solidFill>
              </a:rPr>
              <a:t>Être </a:t>
            </a:r>
            <a:r>
              <a:rPr b="1" lang="fr">
                <a:solidFill>
                  <a:srgbClr val="D4B01A"/>
                </a:solidFill>
              </a:rPr>
              <a:t>propres </a:t>
            </a:r>
            <a:r>
              <a:rPr lang="fr">
                <a:solidFill>
                  <a:srgbClr val="09164D"/>
                </a:solidFill>
              </a:rPr>
              <a:t>et respectueuses de l’</a:t>
            </a:r>
            <a:r>
              <a:rPr b="1" lang="fr">
                <a:solidFill>
                  <a:srgbClr val="D4B01A"/>
                </a:solidFill>
              </a:rPr>
              <a:t>intimité</a:t>
            </a:r>
            <a:r>
              <a:rPr lang="fr">
                <a:solidFill>
                  <a:srgbClr val="09164D"/>
                </a:solidFill>
              </a:rPr>
              <a:t> des utilisateurs ;</a:t>
            </a:r>
            <a:endParaRPr b="1">
              <a:solidFill>
                <a:srgbClr val="D4B01A"/>
              </a:solidFill>
            </a:endParaRPr>
          </a:p>
          <a:p>
            <a:pPr indent="-342900" lvl="0" marL="342900" rtl="0" algn="l">
              <a:lnSpc>
                <a:spcPct val="100000"/>
              </a:lnSpc>
              <a:spcBef>
                <a:spcPts val="0"/>
              </a:spcBef>
              <a:spcAft>
                <a:spcPts val="0"/>
              </a:spcAft>
              <a:buClr>
                <a:srgbClr val="09164D"/>
              </a:buClr>
              <a:buSzPts val="2400"/>
              <a:buFont typeface="Arial"/>
              <a:buChar char="•"/>
            </a:pPr>
            <a:r>
              <a:rPr lang="fr">
                <a:solidFill>
                  <a:srgbClr val="09164D"/>
                </a:solidFill>
              </a:rPr>
              <a:t>Permettre une séparation nette entre </a:t>
            </a:r>
            <a:r>
              <a:rPr b="1" lang="fr">
                <a:solidFill>
                  <a:srgbClr val="D4B01A"/>
                </a:solidFill>
              </a:rPr>
              <a:t>hommes</a:t>
            </a:r>
            <a:r>
              <a:rPr b="1" lang="fr">
                <a:solidFill>
                  <a:srgbClr val="09164D"/>
                </a:solidFill>
              </a:rPr>
              <a:t> et </a:t>
            </a:r>
            <a:r>
              <a:rPr b="1" lang="fr">
                <a:solidFill>
                  <a:srgbClr val="D4B01A"/>
                </a:solidFill>
              </a:rPr>
              <a:t>femmes </a:t>
            </a:r>
            <a:r>
              <a:rPr lang="fr">
                <a:solidFill>
                  <a:srgbClr val="09164D"/>
                </a:solidFill>
              </a:rPr>
              <a:t>ou, en cas de toilettes non genrées, offrir de l’intimité aux utilisateurs (cabine/pièce individuelle) ; </a:t>
            </a:r>
            <a:endParaRPr sz="1800"/>
          </a:p>
          <a:p>
            <a:pPr indent="-342900" lvl="0" marL="342900" rtl="0" algn="l">
              <a:lnSpc>
                <a:spcPct val="100000"/>
              </a:lnSpc>
              <a:spcBef>
                <a:spcPts val="0"/>
              </a:spcBef>
              <a:spcAft>
                <a:spcPts val="0"/>
              </a:spcAft>
              <a:buClr>
                <a:srgbClr val="09164D"/>
              </a:buClr>
              <a:buSzPts val="2400"/>
              <a:buFont typeface="Arial"/>
              <a:buChar char="•"/>
            </a:pPr>
            <a:r>
              <a:rPr lang="fr">
                <a:solidFill>
                  <a:srgbClr val="09164D"/>
                </a:solidFill>
              </a:rPr>
              <a:t>Prévoir au moins une installation adaptée aux besoins des personnes </a:t>
            </a:r>
            <a:r>
              <a:rPr b="1" lang="fr">
                <a:solidFill>
                  <a:srgbClr val="D4B01A"/>
                </a:solidFill>
              </a:rPr>
              <a:t>à mobilité réduite</a:t>
            </a:r>
            <a:r>
              <a:rPr lang="fr">
                <a:solidFill>
                  <a:srgbClr val="09164D"/>
                </a:solidFill>
              </a:rPr>
              <a:t> et à la </a:t>
            </a:r>
            <a:r>
              <a:rPr b="1" lang="fr">
                <a:solidFill>
                  <a:srgbClr val="D4B01A"/>
                </a:solidFill>
              </a:rPr>
              <a:t>gestion de l’hygiène menstruelle</a:t>
            </a:r>
            <a:r>
              <a:rPr lang="fr">
                <a:solidFill>
                  <a:srgbClr val="09164D"/>
                </a:solidFill>
              </a:rPr>
              <a:t> ;</a:t>
            </a:r>
            <a:endParaRPr>
              <a:solidFill>
                <a:srgbClr val="09164D"/>
              </a:solidFill>
            </a:endParaRPr>
          </a:p>
          <a:p>
            <a:pPr indent="-342900" lvl="0" marL="342900" rtl="0" algn="l">
              <a:lnSpc>
                <a:spcPct val="100000"/>
              </a:lnSpc>
              <a:spcBef>
                <a:spcPts val="1000"/>
              </a:spcBef>
              <a:spcAft>
                <a:spcPts val="0"/>
              </a:spcAft>
              <a:buClr>
                <a:srgbClr val="09164D"/>
              </a:buClr>
              <a:buSzPts val="2400"/>
              <a:buFont typeface="Arial"/>
              <a:buChar char="•"/>
            </a:pPr>
            <a:r>
              <a:rPr lang="fr">
                <a:solidFill>
                  <a:srgbClr val="09164D"/>
                </a:solidFill>
              </a:rPr>
              <a:t>Être situées à une distance maximale de 5 mètres de l’installation de </a:t>
            </a:r>
            <a:r>
              <a:rPr b="1" lang="fr">
                <a:solidFill>
                  <a:srgbClr val="D4B01A"/>
                </a:solidFill>
              </a:rPr>
              <a:t>lavage des mains</a:t>
            </a:r>
            <a:r>
              <a:rPr lang="fr">
                <a:solidFill>
                  <a:srgbClr val="09164D"/>
                </a:solidFill>
              </a:rPr>
              <a:t> la plus proche. </a:t>
            </a:r>
            <a:endParaRPr sz="1800"/>
          </a:p>
          <a:p>
            <a:pPr indent="0" lvl="1" marL="457200" rtl="0" algn="l">
              <a:lnSpc>
                <a:spcPct val="100000"/>
              </a:lnSpc>
              <a:spcBef>
                <a:spcPts val="500"/>
              </a:spcBef>
              <a:spcAft>
                <a:spcPts val="0"/>
              </a:spcAft>
              <a:buClr>
                <a:srgbClr val="898A9B"/>
              </a:buClr>
              <a:buSzPts val="2400"/>
              <a:buFont typeface="Noto Sans Symbols"/>
              <a:buNone/>
            </a:pPr>
            <a:r>
              <a:t/>
            </a:r>
            <a:endParaRPr>
              <a:solidFill>
                <a:srgbClr val="09164D"/>
              </a:solidFill>
            </a:endParaRPr>
          </a:p>
          <a:p>
            <a:pPr indent="-158576" lvl="0" marL="310976" rtl="0" algn="l">
              <a:lnSpc>
                <a:spcPct val="100000"/>
              </a:lnSpc>
              <a:spcBef>
                <a:spcPts val="1000"/>
              </a:spcBef>
              <a:spcAft>
                <a:spcPts val="0"/>
              </a:spcAft>
              <a:buClr>
                <a:schemeClr val="dk1"/>
              </a:buClr>
              <a:buSzPts val="2400"/>
              <a:buFont typeface="Noto Sans Symbols"/>
              <a:buNone/>
            </a:pPr>
            <a:r>
              <a:t/>
            </a:r>
            <a:endParaRPr>
              <a:solidFill>
                <a:srgbClr val="09164D"/>
              </a:solidFill>
            </a:endParaRPr>
          </a:p>
        </p:txBody>
      </p:sp>
      <p:sp>
        <p:nvSpPr>
          <p:cNvPr id="273" name="Google Shape;273;p33"/>
          <p:cNvSpPr txBox="1"/>
          <p:nvPr>
            <p:ph type="title"/>
          </p:nvPr>
        </p:nvSpPr>
        <p:spPr>
          <a:xfrm>
            <a:off x="138896" y="64804"/>
            <a:ext cx="5371512" cy="124301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4400"/>
              <a:buFont typeface="Arial Narrow"/>
              <a:buNone/>
            </a:pPr>
            <a:r>
              <a:rPr b="1" i="0" lang="fr" sz="4000" u="none" cap="none" strike="noStrike">
                <a:solidFill>
                  <a:schemeClr val="dk2"/>
                </a:solidFill>
                <a:latin typeface="Arial Narrow"/>
                <a:ea typeface="Arial Narrow"/>
                <a:cs typeface="Arial Narrow"/>
                <a:sym typeface="Arial Narrow"/>
              </a:rPr>
              <a:t>Exigences minimales en matière d’assainissement </a:t>
            </a:r>
            <a:endParaRPr b="0" i="0" sz="1200" u="none" cap="none" strike="noStrike">
              <a:solidFill>
                <a:srgbClr val="000000"/>
              </a:solidFill>
              <a:latin typeface="Arial"/>
              <a:ea typeface="Arial"/>
              <a:cs typeface="Arial"/>
              <a:sym typeface="Arial"/>
            </a:endParaRPr>
          </a:p>
        </p:txBody>
      </p:sp>
      <p:pic>
        <p:nvPicPr>
          <p:cNvPr descr="A picture containing floor, building, blue, trash&#10;&#10;Description automatically generated" id="274" name="Google Shape;274;p33"/>
          <p:cNvPicPr preferRelativeResize="0"/>
          <p:nvPr/>
        </p:nvPicPr>
        <p:blipFill rotWithShape="1">
          <a:blip r:embed="rId3">
            <a:alphaModFix/>
          </a:blip>
          <a:srcRect b="0" l="0" r="0" t="0"/>
          <a:stretch/>
        </p:blipFill>
        <p:spPr>
          <a:xfrm>
            <a:off x="6850188" y="806965"/>
            <a:ext cx="5023586" cy="5021298"/>
          </a:xfrm>
          <a:prstGeom prst="rect">
            <a:avLst/>
          </a:prstGeom>
          <a:noFill/>
          <a:ln>
            <a:noFill/>
          </a:ln>
          <a:effectLst>
            <a:outerShdw blurRad="292100" rotWithShape="0" algn="tl" dir="2700000" dist="139700">
              <a:srgbClr val="333333">
                <a:alpha val="64313"/>
              </a:srgbClr>
            </a:outerShdw>
          </a:effectLst>
        </p:spPr>
      </p:pic>
      <p:pic>
        <p:nvPicPr>
          <p:cNvPr id="275" name="Google Shape;275;p33"/>
          <p:cNvPicPr preferRelativeResize="0"/>
          <p:nvPr/>
        </p:nvPicPr>
        <p:blipFill rotWithShape="1">
          <a:blip r:embed="rId4">
            <a:alphaModFix/>
          </a:blip>
          <a:srcRect b="0" l="0" r="0" t="0"/>
          <a:stretch/>
        </p:blipFill>
        <p:spPr>
          <a:xfrm>
            <a:off x="5510408" y="322654"/>
            <a:ext cx="1171184" cy="1171184"/>
          </a:xfrm>
          <a:prstGeom prst="rect">
            <a:avLst/>
          </a:prstGeom>
          <a:noFill/>
          <a:ln>
            <a:noFill/>
          </a:ln>
        </p:spPr>
      </p:pic>
      <p:sp>
        <p:nvSpPr>
          <p:cNvPr id="276" name="Google Shape;276;p33"/>
          <p:cNvSpPr txBox="1"/>
          <p:nvPr/>
        </p:nvSpPr>
        <p:spPr>
          <a:xfrm>
            <a:off x="7014117" y="5999356"/>
            <a:ext cx="46054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fr" sz="1800" u="none" cap="none" strike="noStrike">
                <a:solidFill>
                  <a:schemeClr val="lt1"/>
                </a:solidFill>
                <a:latin typeface="Arial Narrow"/>
                <a:ea typeface="Arial Narrow"/>
                <a:cs typeface="Arial Narrow"/>
                <a:sym typeface="Arial Narrow"/>
              </a:rPr>
              <a:t>Des toilettes genrées et dotées d’une installation de lavage des mains. </a:t>
            </a:r>
            <a:endParaRPr b="0" i="0" sz="1400" u="none" cap="none" strike="noStrike">
              <a:solidFill>
                <a:srgbClr val="000000"/>
              </a:solidFill>
              <a:latin typeface="Arial"/>
              <a:ea typeface="Arial"/>
              <a:cs typeface="Arial"/>
              <a:sym typeface="Arial"/>
            </a:endParaRPr>
          </a:p>
        </p:txBody>
      </p:sp>
      <p:sp>
        <p:nvSpPr>
          <p:cNvPr id="277" name="Google Shape;277;p3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4"/>
          <p:cNvSpPr txBox="1"/>
          <p:nvPr>
            <p:ph idx="1" type="body"/>
          </p:nvPr>
        </p:nvSpPr>
        <p:spPr>
          <a:xfrm>
            <a:off x="301083" y="1400432"/>
            <a:ext cx="6233531" cy="47610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9164D"/>
              </a:buClr>
              <a:buSzPts val="2400"/>
              <a:buNone/>
            </a:pPr>
            <a:r>
              <a:rPr b="1" lang="fr">
                <a:solidFill>
                  <a:srgbClr val="09164D"/>
                </a:solidFill>
              </a:rPr>
              <a:t>Nombre de toilettes</a:t>
            </a:r>
            <a:endParaRPr>
              <a:solidFill>
                <a:srgbClr val="09164D"/>
              </a:solidFill>
            </a:endParaRPr>
          </a:p>
          <a:p>
            <a:pPr indent="0" lvl="1" marL="457200" rtl="0" algn="l">
              <a:lnSpc>
                <a:spcPct val="90000"/>
              </a:lnSpc>
              <a:spcBef>
                <a:spcPts val="500"/>
              </a:spcBef>
              <a:spcAft>
                <a:spcPts val="0"/>
              </a:spcAft>
              <a:buClr>
                <a:srgbClr val="09164D"/>
              </a:buClr>
              <a:buSzPts val="2400"/>
              <a:buNone/>
            </a:pPr>
            <a:r>
              <a:rPr lang="fr">
                <a:solidFill>
                  <a:srgbClr val="09164D"/>
                </a:solidFill>
                <a:latin typeface="Arial"/>
                <a:ea typeface="Arial"/>
                <a:cs typeface="Arial"/>
                <a:sym typeface="Arial"/>
              </a:rPr>
              <a:t>Patients hospitalisés : </a:t>
            </a:r>
            <a:r>
              <a:rPr b="1" lang="fr">
                <a:solidFill>
                  <a:srgbClr val="D4B01A"/>
                </a:solidFill>
                <a:latin typeface="Arial"/>
                <a:ea typeface="Arial"/>
                <a:cs typeface="Arial"/>
                <a:sym typeface="Arial"/>
              </a:rPr>
              <a:t>Une pour 20 utilisateurs.</a:t>
            </a:r>
            <a:endParaRPr sz="1800"/>
          </a:p>
          <a:p>
            <a:pPr indent="0" lvl="1" marL="457200" rtl="0" algn="l">
              <a:lnSpc>
                <a:spcPct val="90000"/>
              </a:lnSpc>
              <a:spcBef>
                <a:spcPts val="500"/>
              </a:spcBef>
              <a:spcAft>
                <a:spcPts val="0"/>
              </a:spcAft>
              <a:buClr>
                <a:srgbClr val="09164D"/>
              </a:buClr>
              <a:buSzPts val="2400"/>
              <a:buNone/>
            </a:pPr>
            <a:r>
              <a:rPr lang="fr">
                <a:solidFill>
                  <a:srgbClr val="09164D"/>
                </a:solidFill>
                <a:latin typeface="Arial"/>
                <a:ea typeface="Arial"/>
                <a:cs typeface="Arial"/>
                <a:sym typeface="Arial"/>
              </a:rPr>
              <a:t>Patients ambulatoires : </a:t>
            </a:r>
            <a:endParaRPr sz="1800"/>
          </a:p>
          <a:p>
            <a:pPr indent="0" lvl="2" marL="914400" rtl="0" algn="l">
              <a:lnSpc>
                <a:spcPct val="90000"/>
              </a:lnSpc>
              <a:spcBef>
                <a:spcPts val="500"/>
              </a:spcBef>
              <a:spcAft>
                <a:spcPts val="0"/>
              </a:spcAft>
              <a:buClr>
                <a:srgbClr val="D4B01A"/>
              </a:buClr>
              <a:buSzPts val="2400"/>
              <a:buNone/>
            </a:pPr>
            <a:r>
              <a:rPr b="1" lang="fr" sz="2000">
                <a:solidFill>
                  <a:srgbClr val="D4B01A"/>
                </a:solidFill>
                <a:latin typeface="Arial"/>
                <a:ea typeface="Arial"/>
                <a:cs typeface="Arial"/>
                <a:sym typeface="Arial"/>
              </a:rPr>
              <a:t>Minimum : </a:t>
            </a:r>
            <a:r>
              <a:rPr lang="fr" sz="2000">
                <a:solidFill>
                  <a:srgbClr val="09164D"/>
                </a:solidFill>
                <a:latin typeface="Arial"/>
                <a:ea typeface="Arial"/>
                <a:cs typeface="Arial"/>
                <a:sym typeface="Arial"/>
              </a:rPr>
              <a:t>Deux (une pour le personnel et une pour les patients) ; </a:t>
            </a:r>
            <a:endParaRPr sz="1600"/>
          </a:p>
          <a:p>
            <a:pPr indent="0" lvl="2" marL="914400" rtl="0" algn="l">
              <a:lnSpc>
                <a:spcPct val="90000"/>
              </a:lnSpc>
              <a:spcBef>
                <a:spcPts val="500"/>
              </a:spcBef>
              <a:spcAft>
                <a:spcPts val="0"/>
              </a:spcAft>
              <a:buClr>
                <a:srgbClr val="D4B01A"/>
              </a:buClr>
              <a:buSzPts val="2400"/>
              <a:buNone/>
            </a:pPr>
            <a:r>
              <a:rPr b="1" lang="fr" sz="2000">
                <a:solidFill>
                  <a:srgbClr val="D4B01A"/>
                </a:solidFill>
                <a:latin typeface="Arial"/>
                <a:ea typeface="Arial"/>
                <a:cs typeface="Arial"/>
                <a:sym typeface="Arial"/>
              </a:rPr>
              <a:t>Idéalement : </a:t>
            </a:r>
            <a:r>
              <a:rPr lang="fr" sz="2000">
                <a:solidFill>
                  <a:srgbClr val="09164D"/>
                </a:solidFill>
                <a:latin typeface="Arial"/>
                <a:ea typeface="Arial"/>
                <a:cs typeface="Arial"/>
                <a:sym typeface="Arial"/>
              </a:rPr>
              <a:t>Quatre (deux toilettes genrées pour le personnel et deux toilettes genrées pour les patients ; l’une de ces toilettes doit être accessible aux personnes à mobilité réduite).</a:t>
            </a:r>
            <a:endParaRPr sz="1600"/>
          </a:p>
          <a:p>
            <a:pPr indent="0" lvl="0" marL="0" rtl="0" algn="l">
              <a:lnSpc>
                <a:spcPct val="90000"/>
              </a:lnSpc>
              <a:spcBef>
                <a:spcPts val="1000"/>
              </a:spcBef>
              <a:spcAft>
                <a:spcPts val="0"/>
              </a:spcAft>
              <a:buClr>
                <a:srgbClr val="09164D"/>
              </a:buClr>
              <a:buSzPts val="2400"/>
              <a:buNone/>
            </a:pPr>
            <a:r>
              <a:rPr b="1" lang="fr">
                <a:solidFill>
                  <a:srgbClr val="09164D"/>
                </a:solidFill>
              </a:rPr>
              <a:t>Douches</a:t>
            </a:r>
            <a:endParaRPr sz="1800"/>
          </a:p>
          <a:p>
            <a:pPr indent="0" lvl="1" marL="457200" rtl="0" algn="l">
              <a:lnSpc>
                <a:spcPct val="90000"/>
              </a:lnSpc>
              <a:spcBef>
                <a:spcPts val="500"/>
              </a:spcBef>
              <a:spcAft>
                <a:spcPts val="0"/>
              </a:spcAft>
              <a:buClr>
                <a:srgbClr val="09164D"/>
              </a:buClr>
              <a:buSzPts val="2400"/>
              <a:buNone/>
            </a:pPr>
            <a:r>
              <a:rPr lang="fr">
                <a:solidFill>
                  <a:srgbClr val="09164D"/>
                </a:solidFill>
                <a:latin typeface="Arial"/>
                <a:ea typeface="Arial"/>
                <a:cs typeface="Arial"/>
                <a:sym typeface="Arial"/>
              </a:rPr>
              <a:t>Patients hospitalisés : </a:t>
            </a:r>
            <a:r>
              <a:rPr b="1" lang="fr">
                <a:solidFill>
                  <a:srgbClr val="D4B01A"/>
                </a:solidFill>
                <a:latin typeface="Arial"/>
                <a:ea typeface="Arial"/>
                <a:cs typeface="Arial"/>
                <a:sym typeface="Arial"/>
              </a:rPr>
              <a:t>Une pour 40 utilisateurs ;</a:t>
            </a:r>
            <a:endParaRPr sz="1800"/>
          </a:p>
          <a:p>
            <a:pPr indent="0" lvl="1" marL="457200" rtl="0" algn="l">
              <a:lnSpc>
                <a:spcPct val="90000"/>
              </a:lnSpc>
              <a:spcBef>
                <a:spcPts val="500"/>
              </a:spcBef>
              <a:spcAft>
                <a:spcPts val="0"/>
              </a:spcAft>
              <a:buClr>
                <a:srgbClr val="09164D"/>
              </a:buClr>
              <a:buSzPts val="2400"/>
              <a:buNone/>
            </a:pPr>
            <a:r>
              <a:rPr lang="fr">
                <a:solidFill>
                  <a:srgbClr val="09164D"/>
                </a:solidFill>
                <a:latin typeface="Arial"/>
                <a:ea typeface="Arial"/>
                <a:cs typeface="Arial"/>
                <a:sym typeface="Arial"/>
              </a:rPr>
              <a:t>Une douche disponible dans la </a:t>
            </a:r>
            <a:r>
              <a:rPr b="1" lang="fr">
                <a:solidFill>
                  <a:srgbClr val="D4B01A"/>
                </a:solidFill>
                <a:latin typeface="Arial"/>
                <a:ea typeface="Arial"/>
                <a:cs typeface="Arial"/>
                <a:sym typeface="Arial"/>
              </a:rPr>
              <a:t>zone réservée aux accouchements</a:t>
            </a:r>
            <a:r>
              <a:rPr lang="fr">
                <a:solidFill>
                  <a:srgbClr val="09164D"/>
                </a:solidFill>
                <a:latin typeface="Arial"/>
                <a:ea typeface="Arial"/>
                <a:cs typeface="Arial"/>
                <a:sym typeface="Arial"/>
              </a:rPr>
              <a:t>.</a:t>
            </a:r>
            <a:endParaRPr b="1">
              <a:solidFill>
                <a:srgbClr val="D4B01A"/>
              </a:solidFill>
              <a:latin typeface="Arial"/>
              <a:ea typeface="Arial"/>
              <a:cs typeface="Arial"/>
              <a:sym typeface="Arial"/>
            </a:endParaRPr>
          </a:p>
          <a:p>
            <a:pPr indent="0" lvl="1" marL="180949" rtl="0" algn="l">
              <a:lnSpc>
                <a:spcPct val="90000"/>
              </a:lnSpc>
              <a:spcBef>
                <a:spcPts val="500"/>
              </a:spcBef>
              <a:spcAft>
                <a:spcPts val="0"/>
              </a:spcAft>
              <a:buClr>
                <a:srgbClr val="898A9B"/>
              </a:buClr>
              <a:buSzPts val="2400"/>
              <a:buNone/>
            </a:pPr>
            <a:r>
              <a:t/>
            </a:r>
            <a:endParaRPr>
              <a:solidFill>
                <a:srgbClr val="09164D"/>
              </a:solidFill>
              <a:latin typeface="Arial"/>
              <a:ea typeface="Arial"/>
              <a:cs typeface="Arial"/>
              <a:sym typeface="Arial"/>
            </a:endParaRPr>
          </a:p>
        </p:txBody>
      </p:sp>
      <p:sp>
        <p:nvSpPr>
          <p:cNvPr id="286" name="Google Shape;286;p34"/>
          <p:cNvSpPr txBox="1"/>
          <p:nvPr>
            <p:ph idx="3" type="body"/>
          </p:nvPr>
        </p:nvSpPr>
        <p:spPr>
          <a:xfrm>
            <a:off x="615408" y="218529"/>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Exigences minimales en matière d’assainissement </a:t>
            </a:r>
            <a:endParaRPr/>
          </a:p>
        </p:txBody>
      </p:sp>
      <p:pic>
        <p:nvPicPr>
          <p:cNvPr descr="A public bathroom stall&#10;&#10;Description generated with very high confidence" id="287" name="Google Shape;287;p34"/>
          <p:cNvPicPr preferRelativeResize="0"/>
          <p:nvPr/>
        </p:nvPicPr>
        <p:blipFill rotWithShape="1">
          <a:blip r:embed="rId3">
            <a:alphaModFix/>
          </a:blip>
          <a:srcRect b="0" l="0" r="0" t="0"/>
          <a:stretch/>
        </p:blipFill>
        <p:spPr>
          <a:xfrm>
            <a:off x="8428040" y="1239965"/>
            <a:ext cx="2924173" cy="5081985"/>
          </a:xfrm>
          <a:prstGeom prst="rect">
            <a:avLst/>
          </a:prstGeom>
          <a:noFill/>
          <a:ln>
            <a:noFill/>
          </a:ln>
          <a:effectLst>
            <a:outerShdw blurRad="292100" rotWithShape="0" algn="tl" dir="2700000" dist="139700">
              <a:srgbClr val="333333">
                <a:alpha val="64313"/>
              </a:srgbClr>
            </a:outerShdw>
          </a:effectLst>
        </p:spPr>
      </p:pic>
      <p:sp>
        <p:nvSpPr>
          <p:cNvPr id="288" name="Google Shape;288;p3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741413" y="193881"/>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Pourquoi la sûreté des systèmes d’assainissement est-elle importante ?</a:t>
            </a:r>
            <a:endParaRPr/>
          </a:p>
        </p:txBody>
      </p:sp>
      <p:sp>
        <p:nvSpPr>
          <p:cNvPr id="297" name="Google Shape;297;p35"/>
          <p:cNvSpPr txBox="1"/>
          <p:nvPr>
            <p:ph idx="1" type="body"/>
          </p:nvPr>
        </p:nvSpPr>
        <p:spPr>
          <a:xfrm>
            <a:off x="5590477" y="1242786"/>
            <a:ext cx="6407950" cy="497346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2060"/>
              </a:buClr>
              <a:buSzPts val="2000"/>
              <a:buNone/>
            </a:pPr>
            <a:r>
              <a:rPr lang="fr">
                <a:solidFill>
                  <a:srgbClr val="002060"/>
                </a:solidFill>
              </a:rPr>
              <a:t>Les excréments humains sont la </a:t>
            </a:r>
            <a:r>
              <a:rPr b="1" lang="fr">
                <a:solidFill>
                  <a:schemeClr val="lt2"/>
                </a:solidFill>
              </a:rPr>
              <a:t>première source de microbes pathogènes</a:t>
            </a:r>
            <a:r>
              <a:rPr lang="fr">
                <a:solidFill>
                  <a:srgbClr val="002060"/>
                </a:solidFill>
              </a:rPr>
              <a:t>. </a:t>
            </a:r>
            <a:endParaRPr sz="1800"/>
          </a:p>
          <a:p>
            <a:pPr indent="0" lvl="0" marL="0" rtl="0" algn="l">
              <a:lnSpc>
                <a:spcPct val="100000"/>
              </a:lnSpc>
              <a:spcBef>
                <a:spcPts val="2000"/>
              </a:spcBef>
              <a:spcAft>
                <a:spcPts val="0"/>
              </a:spcAft>
              <a:buClr>
                <a:srgbClr val="002060"/>
              </a:buClr>
              <a:buSzPts val="2000"/>
              <a:buNone/>
            </a:pPr>
            <a:r>
              <a:rPr lang="fr">
                <a:solidFill>
                  <a:srgbClr val="002060"/>
                </a:solidFill>
              </a:rPr>
              <a:t>Un seul gramme d’excréments humains contient plus de </a:t>
            </a:r>
            <a:r>
              <a:rPr b="1" lang="fr">
                <a:solidFill>
                  <a:schemeClr val="lt2"/>
                </a:solidFill>
              </a:rPr>
              <a:t>1 000 000 000 d’agents pathogènes</a:t>
            </a:r>
            <a:r>
              <a:rPr lang="fr">
                <a:solidFill>
                  <a:srgbClr val="002060"/>
                </a:solidFill>
              </a:rPr>
              <a:t>. </a:t>
            </a:r>
            <a:endParaRPr sz="1800"/>
          </a:p>
          <a:p>
            <a:pPr indent="0" lvl="0" marL="0" rtl="0" algn="l">
              <a:lnSpc>
                <a:spcPct val="100000"/>
              </a:lnSpc>
              <a:spcBef>
                <a:spcPts val="2000"/>
              </a:spcBef>
              <a:spcAft>
                <a:spcPts val="0"/>
              </a:spcAft>
              <a:buClr>
                <a:srgbClr val="002060"/>
              </a:buClr>
              <a:buSzPts val="2000"/>
              <a:buNone/>
            </a:pPr>
            <a:r>
              <a:rPr lang="fr">
                <a:solidFill>
                  <a:srgbClr val="002060"/>
                </a:solidFill>
              </a:rPr>
              <a:t>Les excréments d’une personne ayant recours à un traitement dans un centre santé peuvent s’avérer particulièrement infectieux.</a:t>
            </a:r>
            <a:endParaRPr sz="1800"/>
          </a:p>
          <a:p>
            <a:pPr indent="0" lvl="0" marL="0" rtl="0" algn="l">
              <a:lnSpc>
                <a:spcPct val="100000"/>
              </a:lnSpc>
              <a:spcBef>
                <a:spcPts val="2000"/>
              </a:spcBef>
              <a:spcAft>
                <a:spcPts val="0"/>
              </a:spcAft>
              <a:buClr>
                <a:srgbClr val="002060"/>
              </a:buClr>
              <a:buSzPts val="2000"/>
              <a:buNone/>
            </a:pPr>
            <a:r>
              <a:rPr lang="fr">
                <a:solidFill>
                  <a:srgbClr val="002060"/>
                </a:solidFill>
              </a:rPr>
              <a:t>	🡪 </a:t>
            </a:r>
            <a:r>
              <a:rPr b="1" lang="fr">
                <a:solidFill>
                  <a:schemeClr val="lt2"/>
                </a:solidFill>
              </a:rPr>
              <a:t>Le choléra</a:t>
            </a:r>
            <a:r>
              <a:rPr lang="fr">
                <a:solidFill>
                  <a:srgbClr val="002060"/>
                </a:solidFill>
              </a:rPr>
              <a:t> se propage très facilement à partir des excréments d’une personne infectée.</a:t>
            </a:r>
            <a:endParaRPr sz="1800"/>
          </a:p>
          <a:p>
            <a:pPr indent="0" lvl="0" marL="0" rtl="0" algn="l">
              <a:lnSpc>
                <a:spcPct val="100000"/>
              </a:lnSpc>
              <a:spcBef>
                <a:spcPts val="2000"/>
              </a:spcBef>
              <a:spcAft>
                <a:spcPts val="0"/>
              </a:spcAft>
              <a:buClr>
                <a:srgbClr val="002060"/>
              </a:buClr>
              <a:buSzPts val="2000"/>
              <a:buNone/>
            </a:pPr>
            <a:r>
              <a:rPr lang="fr">
                <a:solidFill>
                  <a:srgbClr val="002060"/>
                </a:solidFill>
              </a:rPr>
              <a:t>La sûreté de l’assainissement est un droit humain fondamental permettant de </a:t>
            </a:r>
            <a:endParaRPr sz="1800"/>
          </a:p>
          <a:p>
            <a:pPr indent="0" lvl="0" marL="0" rtl="0" algn="l">
              <a:lnSpc>
                <a:spcPct val="100000"/>
              </a:lnSpc>
              <a:spcBef>
                <a:spcPts val="1000"/>
              </a:spcBef>
              <a:spcAft>
                <a:spcPts val="0"/>
              </a:spcAft>
              <a:buClr>
                <a:srgbClr val="002060"/>
              </a:buClr>
              <a:buSzPts val="2000"/>
              <a:buNone/>
            </a:pPr>
            <a:r>
              <a:rPr lang="fr">
                <a:solidFill>
                  <a:srgbClr val="002060"/>
                </a:solidFill>
              </a:rPr>
              <a:t>	🡪 Favoriser la </a:t>
            </a:r>
            <a:r>
              <a:rPr b="1" lang="fr">
                <a:solidFill>
                  <a:srgbClr val="EACD54"/>
                </a:solidFill>
              </a:rPr>
              <a:t>dignité</a:t>
            </a:r>
            <a:r>
              <a:rPr lang="fr">
                <a:solidFill>
                  <a:srgbClr val="002060"/>
                </a:solidFill>
              </a:rPr>
              <a:t>, le </a:t>
            </a:r>
            <a:r>
              <a:rPr b="1" lang="fr">
                <a:solidFill>
                  <a:srgbClr val="EACD54"/>
                </a:solidFill>
              </a:rPr>
              <a:t>bien-être</a:t>
            </a:r>
            <a:r>
              <a:rPr lang="fr">
                <a:solidFill>
                  <a:srgbClr val="002060"/>
                </a:solidFill>
              </a:rPr>
              <a:t> et le </a:t>
            </a:r>
            <a:r>
              <a:rPr b="1" lang="fr">
                <a:solidFill>
                  <a:srgbClr val="EACD54"/>
                </a:solidFill>
              </a:rPr>
              <a:t>recours</a:t>
            </a:r>
            <a:r>
              <a:rPr b="1" lang="fr">
                <a:solidFill>
                  <a:srgbClr val="D4B01A"/>
                </a:solidFill>
              </a:rPr>
              <a:t> </a:t>
            </a:r>
            <a:r>
              <a:rPr b="1" lang="fr">
                <a:solidFill>
                  <a:srgbClr val="EACD54"/>
                </a:solidFill>
              </a:rPr>
              <a:t>aux</a:t>
            </a:r>
            <a:r>
              <a:rPr b="1" lang="fr">
                <a:solidFill>
                  <a:srgbClr val="D4B01A"/>
                </a:solidFill>
              </a:rPr>
              <a:t> </a:t>
            </a:r>
            <a:r>
              <a:rPr b="1" lang="fr">
                <a:solidFill>
                  <a:srgbClr val="EACD54"/>
                </a:solidFill>
              </a:rPr>
              <a:t>soins</a:t>
            </a:r>
            <a:r>
              <a:rPr lang="fr">
                <a:solidFill>
                  <a:srgbClr val="002060"/>
                </a:solidFill>
              </a:rPr>
              <a:t>.</a:t>
            </a:r>
            <a:r>
              <a:rPr b="1" lang="fr">
                <a:solidFill>
                  <a:srgbClr val="D4B01A"/>
                </a:solidFill>
              </a:rPr>
              <a:t> </a:t>
            </a:r>
            <a:endParaRPr b="1">
              <a:solidFill>
                <a:srgbClr val="D4B01A"/>
              </a:solidFill>
            </a:endParaRPr>
          </a:p>
        </p:txBody>
      </p:sp>
      <p:sp>
        <p:nvSpPr>
          <p:cNvPr id="298" name="Google Shape;298;p35"/>
          <p:cNvSpPr txBox="1"/>
          <p:nvPr/>
        </p:nvSpPr>
        <p:spPr>
          <a:xfrm>
            <a:off x="479999" y="2853006"/>
            <a:ext cx="11038429" cy="4236977"/>
          </a:xfrm>
          <a:prstGeom prst="rect">
            <a:avLst/>
          </a:prstGeom>
          <a:noFill/>
          <a:ln>
            <a:noFill/>
          </a:ln>
        </p:spPr>
        <p:txBody>
          <a:bodyPr anchorCtr="0" anchor="t" bIns="0" lIns="16325" spcFirstLastPara="1" rIns="16325" wrap="square" tIns="0">
            <a:noAutofit/>
          </a:bodyPr>
          <a:lstStyle/>
          <a:p>
            <a:pPr indent="0" lvl="0" marL="0" marR="0" rtl="0" algn="l">
              <a:lnSpc>
                <a:spcPct val="110000"/>
              </a:lnSpc>
              <a:spcBef>
                <a:spcPts val="0"/>
              </a:spcBef>
              <a:spcAft>
                <a:spcPts val="0"/>
              </a:spcAft>
              <a:buClr>
                <a:schemeClr val="dk1"/>
              </a:buClr>
              <a:buSzPts val="1742"/>
              <a:buFont typeface="Calibri"/>
              <a:buNone/>
            </a:pPr>
            <a:r>
              <a:t/>
            </a:r>
            <a:endParaRPr b="0" i="0" sz="2177" u="none" cap="none" strike="noStrike">
              <a:solidFill>
                <a:srgbClr val="002060"/>
              </a:solidFill>
              <a:latin typeface="Arial"/>
              <a:ea typeface="Arial"/>
              <a:cs typeface="Arial"/>
              <a:sym typeface="Arial"/>
            </a:endParaRPr>
          </a:p>
          <a:p>
            <a:pPr indent="0" lvl="1" marL="397300" marR="0" rtl="0" algn="l">
              <a:lnSpc>
                <a:spcPct val="110000"/>
              </a:lnSpc>
              <a:spcBef>
                <a:spcPts val="551"/>
              </a:spcBef>
              <a:spcAft>
                <a:spcPts val="0"/>
              </a:spcAft>
              <a:buClr>
                <a:schemeClr val="dk1"/>
              </a:buClr>
              <a:buSzPts val="2177"/>
              <a:buFont typeface="Arial"/>
              <a:buNone/>
            </a:pPr>
            <a:r>
              <a:t/>
            </a:r>
            <a:endParaRPr b="0" i="0" sz="2177" u="none" cap="none" strike="noStrike">
              <a:solidFill>
                <a:srgbClr val="002060"/>
              </a:solidFill>
              <a:highlight>
                <a:srgbClr val="FFFF00"/>
              </a:highlight>
              <a:latin typeface="Arial"/>
              <a:ea typeface="Arial"/>
              <a:cs typeface="Arial"/>
              <a:sym typeface="Arial"/>
            </a:endParaRPr>
          </a:p>
        </p:txBody>
      </p:sp>
      <p:sp>
        <p:nvSpPr>
          <p:cNvPr id="299" name="Google Shape;299;p3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300" name="Google Shape;300;p35"/>
          <p:cNvPicPr preferRelativeResize="0"/>
          <p:nvPr/>
        </p:nvPicPr>
        <p:blipFill rotWithShape="1">
          <a:blip r:embed="rId3">
            <a:alphaModFix/>
          </a:blip>
          <a:srcRect b="0" l="0" r="0" t="0"/>
          <a:stretch/>
        </p:blipFill>
        <p:spPr>
          <a:xfrm>
            <a:off x="438187" y="1469571"/>
            <a:ext cx="4831400" cy="3618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