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6858000" cx="12192000"/>
  <p:notesSz cx="6858000" cy="9144000"/>
  <p:embeddedFontLst>
    <p:embeddedFont>
      <p:font typeface="Arial Narrow"/>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771F34-3876-4FAB-909F-827715F9EA0C}">
  <a:tblStyle styleId="{CB771F34-3876-4FAB-909F-827715F9EA0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DFBF3"/>
          </a:solidFill>
        </a:fill>
      </a:tcStyle>
    </a:wholeTbl>
    <a:band1H>
      <a:tcTxStyle b="off" i="off"/>
      <a:tcStyle>
        <a:fill>
          <a:solidFill>
            <a:srgbClr val="FCF7E7"/>
          </a:solidFill>
        </a:fill>
      </a:tcStyle>
    </a:band1H>
    <a:band2H>
      <a:tcTxStyle b="off" i="off"/>
    </a:band2H>
    <a:band1V>
      <a:tcTxStyle b="off" i="off"/>
      <a:tcStyle>
        <a:fill>
          <a:solidFill>
            <a:srgbClr val="FCF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FFF11FE6-7216-4C41-999E-1C9FA1E80562}"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FF8FD"/>
          </a:solidFill>
        </a:fill>
      </a:tcStyle>
    </a:wholeTbl>
    <a:band1H>
      <a:tcTxStyle b="off" i="off"/>
      <a:tcStyle>
        <a:fill>
          <a:solidFill>
            <a:srgbClr val="DDF0FA"/>
          </a:solidFill>
        </a:fill>
      </a:tcStyle>
    </a:band1H>
    <a:band2H>
      <a:tcTxStyle b="off" i="off"/>
    </a:band2H>
    <a:band1V>
      <a:tcTxStyle b="off" i="off"/>
      <a:tcStyle>
        <a:fill>
          <a:solidFill>
            <a:srgbClr val="DDF0FA"/>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ArialNarrow-regular.fntdata"/><Relationship Id="rId41" Type="http://schemas.openxmlformats.org/officeDocument/2006/relationships/slide" Target="slides/slide35.xml"/><Relationship Id="rId44" Type="http://schemas.openxmlformats.org/officeDocument/2006/relationships/font" Target="fonts/ArialNarrow-italic.fntdata"/><Relationship Id="rId43" Type="http://schemas.openxmlformats.org/officeDocument/2006/relationships/font" Target="fonts/ArialNarrow-bold.fntdata"/><Relationship Id="rId45" Type="http://schemas.openxmlformats.org/officeDocument/2006/relationships/font" Target="fonts/ArialNarrow-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p:txBody>
      </p:sp>
      <p:sp>
        <p:nvSpPr>
          <p:cNvPr id="311" name="Google Shape;3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These principles particularly apply to the WASH FIT team. </a:t>
            </a:r>
            <a:endParaRPr/>
          </a:p>
        </p:txBody>
      </p:sp>
      <p:sp>
        <p:nvSpPr>
          <p:cNvPr id="324" name="Google Shape;32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2: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 </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sz="1200"/>
              <a:t>Every step of improving WASH in HCF must include diverse perspectives.</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fr" sz="1200"/>
              <a:t>WASH in HCF policies and guidelines can outline participation.</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fr" sz="1200"/>
              <a:t>Involve organisations of people with disabilities (ODPs), local women’s groups, or religious and ethnic groups in advisory boards; working groups and other forums, when working with Ministries of Health and other actors to develop WASH in HCF solutions.</a:t>
            </a:r>
            <a:endParaRPr/>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t/>
            </a:r>
            <a:endParaRPr/>
          </a:p>
        </p:txBody>
      </p:sp>
      <p:sp>
        <p:nvSpPr>
          <p:cNvPr id="332" name="Google Shape;332;p1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333" name="Google Shape;333;p1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334" name="Google Shape;33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fr" sz="1400"/>
              <a:t>READ THE SLIDE </a:t>
            </a:r>
            <a:endParaRPr/>
          </a:p>
          <a:p>
            <a:pPr indent="0" lvl="0" marL="0" rtl="0" algn="l">
              <a:lnSpc>
                <a:spcPct val="100000"/>
              </a:lnSpc>
              <a:spcBef>
                <a:spcPts val="0"/>
              </a:spcBef>
              <a:spcAft>
                <a:spcPts val="0"/>
              </a:spcAft>
              <a:buClr>
                <a:schemeClr val="dk1"/>
              </a:buClr>
              <a:buSzPts val="1400"/>
              <a:buFont typeface="Arial"/>
              <a:buNone/>
            </a:pPr>
            <a:r>
              <a:rPr b="1" lang="fr" sz="1400"/>
              <a:t>SAY:</a:t>
            </a:r>
            <a:endParaRPr/>
          </a:p>
          <a:p>
            <a:pPr indent="0" lvl="0" marL="0" rtl="0" algn="l">
              <a:lnSpc>
                <a:spcPct val="100000"/>
              </a:lnSpc>
              <a:spcBef>
                <a:spcPts val="0"/>
              </a:spcBef>
              <a:spcAft>
                <a:spcPts val="0"/>
              </a:spcAft>
              <a:buClr>
                <a:schemeClr val="dk1"/>
              </a:buClr>
              <a:buSzPts val="1400"/>
              <a:buFont typeface="Arial"/>
              <a:buNone/>
            </a:pPr>
            <a:r>
              <a:rPr lang="fr" sz="1400"/>
              <a:t>A diverse team has:</a:t>
            </a:r>
            <a:endParaRPr/>
          </a:p>
          <a:p>
            <a:pPr indent="-342900" lvl="0" marL="342900" rtl="0" algn="l">
              <a:lnSpc>
                <a:spcPct val="100000"/>
              </a:lnSpc>
              <a:spcBef>
                <a:spcPts val="0"/>
              </a:spcBef>
              <a:spcAft>
                <a:spcPts val="0"/>
              </a:spcAft>
              <a:buClr>
                <a:schemeClr val="dk1"/>
              </a:buClr>
              <a:buSzPts val="1400"/>
              <a:buFont typeface="Arial"/>
              <a:buChar char="•"/>
            </a:pPr>
            <a:r>
              <a:rPr lang="fr" sz="1400"/>
              <a:t>Specifically invited people from marginalized groups  to join (e.g., women, people with disabilities, the elderly, people from lower income or education groups, indigenous groups etc.) </a:t>
            </a:r>
            <a:endParaRPr/>
          </a:p>
          <a:p>
            <a:pPr indent="-342900" lvl="0" marL="342900" rtl="0" algn="l">
              <a:lnSpc>
                <a:spcPct val="100000"/>
              </a:lnSpc>
              <a:spcBef>
                <a:spcPts val="0"/>
              </a:spcBef>
              <a:spcAft>
                <a:spcPts val="0"/>
              </a:spcAft>
              <a:buClr>
                <a:schemeClr val="dk1"/>
              </a:buClr>
              <a:buSzPts val="1400"/>
              <a:buFont typeface="Arial"/>
              <a:buChar char="•"/>
            </a:pPr>
            <a:r>
              <a:rPr lang="fr" sz="1400"/>
              <a:t>A set of team principles or ways of working to give everyone a voice </a:t>
            </a:r>
            <a:endParaRPr/>
          </a:p>
          <a:p>
            <a:pPr indent="-342900" lvl="0" marL="342900" rtl="0" algn="l">
              <a:lnSpc>
                <a:spcPct val="100000"/>
              </a:lnSpc>
              <a:spcBef>
                <a:spcPts val="0"/>
              </a:spcBef>
              <a:spcAft>
                <a:spcPts val="0"/>
              </a:spcAft>
              <a:buClr>
                <a:schemeClr val="dk1"/>
              </a:buClr>
              <a:buSzPts val="1400"/>
              <a:buFont typeface="Arial"/>
              <a:buChar char="•"/>
            </a:pPr>
            <a:r>
              <a:rPr lang="fr" sz="1400"/>
              <a:t>An equal gender-balance; </a:t>
            </a:r>
            <a:endParaRPr sz="1400"/>
          </a:p>
          <a:p>
            <a:pPr indent="-342900" lvl="0" marL="342900" rtl="0" algn="l">
              <a:lnSpc>
                <a:spcPct val="100000"/>
              </a:lnSpc>
              <a:spcBef>
                <a:spcPts val="0"/>
              </a:spcBef>
              <a:spcAft>
                <a:spcPts val="0"/>
              </a:spcAft>
              <a:buClr>
                <a:schemeClr val="dk1"/>
              </a:buClr>
              <a:buSzPts val="1400"/>
              <a:buFont typeface="Arial"/>
              <a:buChar char="•"/>
            </a:pPr>
            <a:r>
              <a:rPr lang="fr" sz="1400"/>
              <a:t>A diverse range of staff roles and levels– cleaners, nurses, midwives, directors and managers;</a:t>
            </a:r>
            <a:endParaRPr/>
          </a:p>
          <a:p>
            <a:pPr indent="-342900" lvl="0" marL="342900" rtl="0" algn="l">
              <a:lnSpc>
                <a:spcPct val="100000"/>
              </a:lnSpc>
              <a:spcBef>
                <a:spcPts val="0"/>
              </a:spcBef>
              <a:spcAft>
                <a:spcPts val="0"/>
              </a:spcAft>
              <a:buClr>
                <a:schemeClr val="dk1"/>
              </a:buClr>
              <a:buSzPts val="1400"/>
              <a:buFont typeface="Arial"/>
              <a:buChar char="•"/>
            </a:pPr>
            <a:r>
              <a:rPr lang="fr" sz="1400"/>
              <a:t>HCF users – such as a woman who has delivered a baby at the facility; </a:t>
            </a:r>
            <a:endParaRPr sz="1400"/>
          </a:p>
          <a:p>
            <a:pPr indent="-196850" lvl="0" marL="285750" rtl="0" algn="l">
              <a:lnSpc>
                <a:spcPct val="100000"/>
              </a:lnSpc>
              <a:spcBef>
                <a:spcPts val="0"/>
              </a:spcBef>
              <a:spcAft>
                <a:spcPts val="0"/>
              </a:spcAft>
              <a:buClr>
                <a:schemeClr val="dk1"/>
              </a:buClr>
              <a:buSzPts val="1400"/>
              <a:buFont typeface="Calibri"/>
              <a:buNone/>
            </a:pPr>
            <a:r>
              <a:t/>
            </a:r>
            <a:endParaRPr sz="1400"/>
          </a:p>
          <a:p>
            <a:pPr indent="-196850" lvl="0" marL="285750" rtl="0" algn="l">
              <a:lnSpc>
                <a:spcPct val="100000"/>
              </a:lnSpc>
              <a:spcBef>
                <a:spcPts val="0"/>
              </a:spcBef>
              <a:spcAft>
                <a:spcPts val="0"/>
              </a:spcAft>
              <a:buClr>
                <a:schemeClr val="dk1"/>
              </a:buClr>
              <a:buSzPts val="1400"/>
              <a:buFont typeface="Calibri"/>
              <a:buNone/>
            </a:pPr>
            <a:r>
              <a:t/>
            </a:r>
            <a:endParaRPr sz="1400"/>
          </a:p>
          <a:p>
            <a:pPr indent="0" lvl="0" marL="0" rtl="0" algn="l">
              <a:lnSpc>
                <a:spcPct val="100000"/>
              </a:lnSpc>
              <a:spcBef>
                <a:spcPts val="0"/>
              </a:spcBef>
              <a:spcAft>
                <a:spcPts val="0"/>
              </a:spcAft>
              <a:buSzPts val="1400"/>
              <a:buNone/>
            </a:pPr>
            <a:r>
              <a:rPr lang="fr"/>
              <a:t> </a:t>
            </a:r>
            <a:endParaRPr/>
          </a:p>
        </p:txBody>
      </p:sp>
      <p:sp>
        <p:nvSpPr>
          <p:cNvPr id="343" name="Google Shape;343;p1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344" name="Google Shape;344;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345" name="Google Shape;34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4: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59" name="Google Shape;359;p1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360" name="Google Shape;360;p1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361" name="Google Shape;36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6: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lang="fr"/>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76" name="Google Shape;376;p1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377" name="Google Shape;377;p1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378" name="Google Shape;37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7: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PLAY THE VIDEO</a:t>
            </a:r>
            <a:endParaRPr/>
          </a:p>
        </p:txBody>
      </p:sp>
      <p:sp>
        <p:nvSpPr>
          <p:cNvPr id="389" name="Google Shape;389;p1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390" name="Google Shape;390;p1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391" name="Google Shape;39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Here is a practical tool for us to understand the barriers that people and groups face a little more in-depth is by using this barrier analysis process. </a:t>
            </a:r>
            <a:r>
              <a:rPr lang="fr" sz="1200"/>
              <a:t>It divides barriers into categories –</a:t>
            </a:r>
            <a:endParaRPr/>
          </a:p>
          <a:p>
            <a:pPr indent="0" lvl="0" marL="0" rtl="0" algn="l">
              <a:lnSpc>
                <a:spcPct val="100000"/>
              </a:lnSpc>
              <a:spcBef>
                <a:spcPts val="0"/>
              </a:spcBef>
              <a:spcAft>
                <a:spcPts val="0"/>
              </a:spcAft>
              <a:buSzPts val="1400"/>
              <a:buNone/>
            </a:pPr>
            <a:r>
              <a:rPr lang="fr" sz="1200"/>
              <a:t>	physical</a:t>
            </a:r>
            <a:endParaRPr/>
          </a:p>
          <a:p>
            <a:pPr indent="0" lvl="0" marL="0" rtl="0" algn="l">
              <a:lnSpc>
                <a:spcPct val="100000"/>
              </a:lnSpc>
              <a:spcBef>
                <a:spcPts val="0"/>
              </a:spcBef>
              <a:spcAft>
                <a:spcPts val="0"/>
              </a:spcAft>
              <a:buSzPts val="1400"/>
              <a:buNone/>
            </a:pPr>
            <a:r>
              <a:rPr lang="fr" sz="1200"/>
              <a:t>	institutional</a:t>
            </a:r>
            <a:endParaRPr/>
          </a:p>
          <a:p>
            <a:pPr indent="0" lvl="0" marL="0" rtl="0" algn="l">
              <a:lnSpc>
                <a:spcPct val="100000"/>
              </a:lnSpc>
              <a:spcBef>
                <a:spcPts val="0"/>
              </a:spcBef>
              <a:spcAft>
                <a:spcPts val="0"/>
              </a:spcAft>
              <a:buSzPts val="1400"/>
              <a:buNone/>
            </a:pPr>
            <a:r>
              <a:rPr lang="fr" sz="1200"/>
              <a:t>	social / cultural/ attitudinal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sz="1200">
                <a:solidFill>
                  <a:schemeClr val="dk1"/>
                </a:solidFill>
                <a:latin typeface="Calibri"/>
                <a:ea typeface="Calibri"/>
                <a:cs typeface="Calibri"/>
                <a:sym typeface="Calibri"/>
              </a:rPr>
              <a:t>Our challenge in the WASH sector is to understand and help address the different barriers faced by people who are marginalised.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There are many barriers to inclusion which are not captured in the WASHFIT tool. It is important to understand and talk about what these are, as part of WASHFIT assessments. While we may not address all of these in our assessment, doing this awareness raising exercise together with other stakeholders will help to raise everyone’s understanding.</a:t>
            </a:r>
            <a:endParaRPr/>
          </a:p>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Clr>
                <a:schemeClr val="dk1"/>
              </a:buClr>
              <a:buSzPts val="1200"/>
              <a:buFont typeface="Arial"/>
              <a:buChar char="•"/>
            </a:pPr>
            <a:r>
              <a:rPr lang="fr"/>
              <a:t>We are going to brainstorm what we think some of the common barriers to WASH in HCF from a gender and disability perspective - there are no right or wrong answers</a:t>
            </a:r>
            <a:endParaRPr/>
          </a:p>
          <a:p>
            <a:pPr indent="-171450" lvl="0" marL="171450" rtl="0" algn="l">
              <a:lnSpc>
                <a:spcPct val="100000"/>
              </a:lnSpc>
              <a:spcBef>
                <a:spcPts val="0"/>
              </a:spcBef>
              <a:spcAft>
                <a:spcPts val="0"/>
              </a:spcAft>
              <a:buClr>
                <a:schemeClr val="dk1"/>
              </a:buClr>
              <a:buSzPts val="1200"/>
              <a:buFont typeface="Arial"/>
              <a:buChar char="•"/>
            </a:pPr>
            <a:r>
              <a:rPr lang="fr"/>
              <a:t>Spilt into two groups</a:t>
            </a:r>
            <a:endParaRPr/>
          </a:p>
          <a:p>
            <a:pPr indent="-171450" lvl="0" marL="171450" rtl="0" algn="l">
              <a:lnSpc>
                <a:spcPct val="100000"/>
              </a:lnSpc>
              <a:spcBef>
                <a:spcPts val="0"/>
              </a:spcBef>
              <a:spcAft>
                <a:spcPts val="0"/>
              </a:spcAft>
              <a:buClr>
                <a:schemeClr val="dk1"/>
              </a:buClr>
              <a:buSzPts val="1200"/>
              <a:buFont typeface="Arial"/>
              <a:buChar char="•"/>
            </a:pPr>
            <a:r>
              <a:rPr lang="fr"/>
              <a:t>One group focuses on gender and one group focuses on disability</a:t>
            </a:r>
            <a:endParaRPr/>
          </a:p>
          <a:p>
            <a:pPr indent="-171450" lvl="0" marL="171450" rtl="0" algn="l">
              <a:lnSpc>
                <a:spcPct val="100000"/>
              </a:lnSpc>
              <a:spcBef>
                <a:spcPts val="0"/>
              </a:spcBef>
              <a:spcAft>
                <a:spcPts val="0"/>
              </a:spcAft>
              <a:buClr>
                <a:schemeClr val="dk1"/>
              </a:buClr>
              <a:buSzPts val="1200"/>
              <a:buFont typeface="Arial"/>
              <a:buChar char="•"/>
            </a:pPr>
            <a:r>
              <a:rPr lang="fr"/>
              <a:t>Spend 10 minutes brainstorming as a group what some of the physical, cultural and institutional barriers are to WASH in HCF. Use the template to fill in some ideas</a:t>
            </a:r>
            <a:endParaRPr/>
          </a:p>
          <a:p>
            <a:pPr indent="-171450" lvl="0" marL="171450" rtl="0" algn="l">
              <a:lnSpc>
                <a:spcPct val="100000"/>
              </a:lnSpc>
              <a:spcBef>
                <a:spcPts val="0"/>
              </a:spcBef>
              <a:spcAft>
                <a:spcPts val="0"/>
              </a:spcAft>
              <a:buClr>
                <a:schemeClr val="dk1"/>
              </a:buClr>
              <a:buSzPts val="1200"/>
              <a:buFont typeface="Arial"/>
              <a:buChar char="•"/>
            </a:pPr>
            <a:r>
              <a:rPr lang="fr"/>
              <a:t>After 10 mins I will ask you all to feedback, we will have 5 mins for that.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03" name="Google Shape;403;p1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404" name="Google Shape;404;p1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405" name="Google Shape;405;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9:notes"/>
          <p:cNvSpPr/>
          <p:nvPr>
            <p:ph idx="2" type="sldImg"/>
          </p:nvPr>
        </p:nvSpPr>
        <p:spPr>
          <a:xfrm>
            <a:off x="2930525" y="850900"/>
            <a:ext cx="4083050" cy="229711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9:notes"/>
          <p:cNvSpPr txBox="1"/>
          <p:nvPr>
            <p:ph idx="1" type="body"/>
          </p:nvPr>
        </p:nvSpPr>
        <p:spPr>
          <a:xfrm>
            <a:off x="993775" y="3275013"/>
            <a:ext cx="7956550" cy="2679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Here is an  example of some of the barriers in each category. We find that analysing and organising  the barriers using this  framework, also help to highlight  the areas where an intervention  can make the most difference.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Then we need to think about what are the solutions, what solutions can we help to provide, what solutions do we need to work with others to provide and what solutions are out of our area of focus.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lang="fr"/>
              <a:t>Introduce yourself if you have not already, and make sure you insert the date and location to the slide before you start</a:t>
            </a:r>
            <a:endParaRPr/>
          </a:p>
          <a:p>
            <a:pPr indent="0" lvl="0" marL="0" rtl="0" algn="l">
              <a:lnSpc>
                <a:spcPct val="100000"/>
              </a:lnSpc>
              <a:spcBef>
                <a:spcPts val="0"/>
              </a:spcBef>
              <a:spcAft>
                <a:spcPts val="0"/>
              </a:spcAft>
              <a:buSzPts val="1400"/>
              <a:buNone/>
            </a:pPr>
            <a:r>
              <a:t/>
            </a:r>
            <a:endParaRPr/>
          </a:p>
        </p:txBody>
      </p:sp>
      <p:sp>
        <p:nvSpPr>
          <p:cNvPr id="191" name="Google Shape;19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sz="1200">
                <a:solidFill>
                  <a:srgbClr val="00B0F0"/>
                </a:solidFill>
                <a:latin typeface="Arial"/>
                <a:ea typeface="Arial"/>
                <a:cs typeface="Arial"/>
                <a:sym typeface="Arial"/>
              </a:rPr>
              <a:t>SAY:</a:t>
            </a:r>
            <a:endParaRPr/>
          </a:p>
          <a:p>
            <a:pPr indent="0" lvl="0" marL="0" rtl="0" algn="l">
              <a:lnSpc>
                <a:spcPct val="100000"/>
              </a:lnSpc>
              <a:spcBef>
                <a:spcPts val="0"/>
              </a:spcBef>
              <a:spcAft>
                <a:spcPts val="0"/>
              </a:spcAft>
              <a:buSzPts val="1400"/>
              <a:buNone/>
            </a:pPr>
            <a:r>
              <a:rPr b="0" lang="fr" sz="1200">
                <a:solidFill>
                  <a:srgbClr val="00B0F0"/>
                </a:solidFill>
                <a:latin typeface="Arial"/>
                <a:ea typeface="Arial"/>
                <a:cs typeface="Arial"/>
                <a:sym typeface="Arial"/>
              </a:rPr>
              <a:t>Step 4 is about how we can take action – here we explore the practical solutions to develop and implement improvement plan. </a:t>
            </a:r>
            <a:endParaRPr/>
          </a:p>
          <a:p>
            <a:pPr indent="0" lvl="0" marL="0" rtl="0" algn="l">
              <a:lnSpc>
                <a:spcPct val="100000"/>
              </a:lnSpc>
              <a:spcBef>
                <a:spcPts val="0"/>
              </a:spcBef>
              <a:spcAft>
                <a:spcPts val="0"/>
              </a:spcAft>
              <a:buSzPts val="1400"/>
              <a:buNone/>
            </a:pPr>
            <a:r>
              <a:t/>
            </a:r>
            <a:endParaRPr b="0" sz="1200">
              <a:solidFill>
                <a:srgbClr val="00B0F0"/>
              </a:solidFill>
              <a:latin typeface="Arial"/>
              <a:ea typeface="Arial"/>
              <a:cs typeface="Arial"/>
              <a:sym typeface="Arial"/>
            </a:endParaRPr>
          </a:p>
          <a:p>
            <a:pPr indent="0" lvl="0" marL="0" rtl="0" algn="l">
              <a:lnSpc>
                <a:spcPct val="100000"/>
              </a:lnSpc>
              <a:spcBef>
                <a:spcPts val="0"/>
              </a:spcBef>
              <a:spcAft>
                <a:spcPts val="0"/>
              </a:spcAft>
              <a:buSzPts val="1400"/>
              <a:buNone/>
            </a:pPr>
            <a:r>
              <a:rPr b="0" lang="fr" sz="1200">
                <a:solidFill>
                  <a:srgbClr val="00B0F0"/>
                </a:solidFill>
                <a:latin typeface="Arial"/>
                <a:ea typeface="Arial"/>
                <a:cs typeface="Arial"/>
                <a:sym typeface="Arial"/>
              </a:rPr>
              <a:t>We look closely at what inclusive and accessible WASH looks like in HCFs</a:t>
            </a:r>
            <a:br>
              <a:rPr b="1" lang="fr" sz="1200">
                <a:solidFill>
                  <a:srgbClr val="00B0F0"/>
                </a:solidFill>
                <a:latin typeface="Arial"/>
                <a:ea typeface="Arial"/>
                <a:cs typeface="Arial"/>
                <a:sym typeface="Arial"/>
              </a:rPr>
            </a:br>
            <a:endParaRPr/>
          </a:p>
          <a:p>
            <a:pPr indent="0" lvl="0" marL="0" rtl="0" algn="l">
              <a:lnSpc>
                <a:spcPct val="100000"/>
              </a:lnSpc>
              <a:spcBef>
                <a:spcPts val="0"/>
              </a:spcBef>
              <a:spcAft>
                <a:spcPts val="0"/>
              </a:spcAft>
              <a:buSzPts val="1400"/>
              <a:buNone/>
            </a:pPr>
            <a:r>
              <a:t/>
            </a:r>
            <a:endParaRPr/>
          </a:p>
        </p:txBody>
      </p:sp>
      <p:sp>
        <p:nvSpPr>
          <p:cNvPr id="591" name="Google Shape;59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Menstrual health is an important aspect of addressing WASH in HCFs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Menstrual health is a state of complete physical, mental, and social well-being and not merely the absence of disease or infirmity, in relation to the menstrual cycle.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fr" sz="1200">
                <a:solidFill>
                  <a:srgbClr val="C00000"/>
                </a:solidFill>
              </a:rPr>
              <a:t>Women health workers manage menstrual periods at work. </a:t>
            </a:r>
            <a:endParaRPr/>
          </a:p>
          <a:p>
            <a:pPr indent="0" lvl="0" marL="0" rtl="0" algn="l">
              <a:lnSpc>
                <a:spcPct val="100000"/>
              </a:lnSpc>
              <a:spcBef>
                <a:spcPts val="0"/>
              </a:spcBef>
              <a:spcAft>
                <a:spcPts val="0"/>
              </a:spcAft>
              <a:buSzPts val="1400"/>
              <a:buNone/>
            </a:pPr>
            <a:r>
              <a:rPr b="0" i="0" lang="fr" sz="1200">
                <a:solidFill>
                  <a:srgbClr val="C00000"/>
                </a:solidFill>
              </a:rPr>
              <a:t>Women using health services manage menstrual and post-partum bleeding.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The components of menstrual health which are most critical to WASH in HCF are:</a:t>
            </a:r>
            <a:endParaRPr/>
          </a:p>
          <a:p>
            <a:pPr indent="0" lvl="0" marL="0" rtl="0" algn="l">
              <a:lnSpc>
                <a:spcPct val="100000"/>
              </a:lnSpc>
              <a:spcBef>
                <a:spcPts val="0"/>
              </a:spcBef>
              <a:spcAft>
                <a:spcPts val="0"/>
              </a:spcAft>
              <a:buSzPts val="1400"/>
              <a:buNone/>
            </a:pPr>
            <a:r>
              <a:t/>
            </a:r>
            <a:endParaRPr sz="2300">
              <a:solidFill>
                <a:schemeClr val="lt1"/>
              </a:solidFill>
              <a:latin typeface="Arial"/>
              <a:ea typeface="Arial"/>
              <a:cs typeface="Arial"/>
              <a:sym typeface="Arial"/>
            </a:endParaRPr>
          </a:p>
          <a:p>
            <a:pPr indent="-285750" lvl="0" marL="2857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Access information about menstruation and hygienic practices.</a:t>
            </a:r>
            <a:endParaRPr sz="2300">
              <a:solidFill>
                <a:schemeClr val="lt1"/>
              </a:solidFill>
              <a:latin typeface="Arial"/>
              <a:ea typeface="Arial"/>
              <a:cs typeface="Arial"/>
              <a:sym typeface="Arial"/>
            </a:endParaRPr>
          </a:p>
          <a:p>
            <a:pPr indent="-285750" lvl="0" marL="2857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Access menstrual materials </a:t>
            </a:r>
            <a:endParaRPr/>
          </a:p>
          <a:p>
            <a:pPr indent="-285750" lvl="0" marL="2857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WASH facilities and services, to: </a:t>
            </a:r>
            <a:endParaRPr/>
          </a:p>
          <a:p>
            <a:pPr indent="-285750" lvl="1" marL="7429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Wash the body and hands, </a:t>
            </a:r>
            <a:endParaRPr/>
          </a:p>
          <a:p>
            <a:pPr indent="-285750" lvl="1" marL="7429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Change menstrual materials in private, </a:t>
            </a:r>
            <a:endParaRPr/>
          </a:p>
          <a:p>
            <a:pPr indent="-285750" lvl="1" marL="7429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Clean and/or disposing of used materials.</a:t>
            </a:r>
            <a:endParaRPr sz="2300">
              <a:solidFill>
                <a:schemeClr val="lt1"/>
              </a:solidFill>
              <a:latin typeface="Arial"/>
              <a:ea typeface="Arial"/>
              <a:cs typeface="Arial"/>
              <a:sym typeface="Arial"/>
            </a:endParaRPr>
          </a:p>
          <a:p>
            <a:pPr indent="-285750" lvl="0" marL="2857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experience a positive and respectful environment, free from stigma and psychological distress.</a:t>
            </a:r>
            <a:endParaRPr sz="2300">
              <a:solidFill>
                <a:schemeClr val="lt1"/>
              </a:solidFill>
              <a:latin typeface="Arial"/>
              <a:ea typeface="Arial"/>
              <a:cs typeface="Arial"/>
              <a:sym typeface="Arial"/>
            </a:endParaRPr>
          </a:p>
          <a:p>
            <a:pPr indent="-285750" lvl="0" marL="285750" rtl="0" algn="l">
              <a:lnSpc>
                <a:spcPct val="100000"/>
              </a:lnSpc>
              <a:spcBef>
                <a:spcPts val="0"/>
              </a:spcBef>
              <a:spcAft>
                <a:spcPts val="0"/>
              </a:spcAft>
              <a:buClr>
                <a:schemeClr val="lt1"/>
              </a:buClr>
              <a:buSzPts val="2300"/>
              <a:buFont typeface="Arial"/>
              <a:buChar char="•"/>
            </a:pPr>
            <a:r>
              <a:rPr lang="fr" sz="2300">
                <a:solidFill>
                  <a:schemeClr val="lt1"/>
                </a:solidFill>
                <a:latin typeface="Arial"/>
                <a:ea typeface="Arial"/>
                <a:cs typeface="Arial"/>
                <a:sym typeface="Arial"/>
              </a:rPr>
              <a:t>Decision-making and participation, such as going to work.</a:t>
            </a:r>
            <a:endParaRPr sz="2300">
              <a:solidFill>
                <a:schemeClr val="lt1"/>
              </a:solidFill>
              <a:latin typeface="Arial"/>
              <a:ea typeface="Arial"/>
              <a:cs typeface="Arial"/>
              <a:sym typeface="Arial"/>
            </a:endParaRPr>
          </a:p>
        </p:txBody>
      </p:sp>
      <p:sp>
        <p:nvSpPr>
          <p:cNvPr id="599" name="Google Shape;599;p2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00" name="Google Shape;600;p2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601" name="Google Shape;60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2: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fr" sz="1200">
                <a:solidFill>
                  <a:schemeClr val="dk1"/>
                </a:solidFill>
                <a:latin typeface="Calibri"/>
                <a:ea typeface="Calibri"/>
                <a:cs typeface="Calibri"/>
                <a:sym typeface="Calibri"/>
              </a:rPr>
              <a:t>SAY:</a:t>
            </a:r>
            <a:endParaRPr/>
          </a:p>
          <a:p>
            <a:pPr indent="0" lvl="0" marL="0" marR="0" rtl="0" algn="l">
              <a:lnSpc>
                <a:spcPct val="100000"/>
              </a:lnSpc>
              <a:spcBef>
                <a:spcPts val="0"/>
              </a:spcBef>
              <a:spcAft>
                <a:spcPts val="0"/>
              </a:spcAft>
              <a:buClr>
                <a:schemeClr val="dk1"/>
              </a:buClr>
              <a:buSzPts val="1200"/>
              <a:buFont typeface="Calibri"/>
              <a:buNone/>
            </a:pPr>
            <a:r>
              <a:rPr lang="fr" sz="1200">
                <a:solidFill>
                  <a:schemeClr val="dk1"/>
                </a:solidFill>
                <a:latin typeface="Calibri"/>
                <a:ea typeface="Calibri"/>
                <a:cs typeface="Calibri"/>
                <a:sym typeface="Calibri"/>
              </a:rPr>
              <a:t>Here we share some detailed the features of accessible, safe and female-friendly facilities </a:t>
            </a:r>
            <a:endParaRPr/>
          </a:p>
          <a:p>
            <a:pPr indent="0" lvl="0" marL="0" marR="0" rtl="0" algn="l">
              <a:lnSpc>
                <a:spcPct val="100000"/>
              </a:lnSpc>
              <a:spcBef>
                <a:spcPts val="0"/>
              </a:spcBef>
              <a:spcAft>
                <a:spcPts val="0"/>
              </a:spcAft>
              <a:buClr>
                <a:schemeClr val="dk1"/>
              </a:buClr>
              <a:buSzPts val="1200"/>
              <a:buFont typeface="Calibri"/>
              <a:buNone/>
            </a:pPr>
            <a:r>
              <a:rPr b="1" lang="fr" sz="1200">
                <a:solidFill>
                  <a:schemeClr val="dk1"/>
                </a:solidFill>
                <a:latin typeface="Calibri"/>
                <a:ea typeface="Calibri"/>
                <a:cs typeface="Calibri"/>
                <a:sym typeface="Calibri"/>
              </a:rPr>
              <a:t>Getting there: Getting to a facility that embraces WASH in a HCF requires the following considerations:</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Facility is in a central location that is safe and well-lit</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There are clear pathways that are free of hazards like branches</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Pathways have raised edges along the sides</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There are handrails or guidance ropes for a person with a vision impairment to follow along</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Clear signage for WASH facilities are throughout the HCF</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Ramps</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Tactile markers on ground</a:t>
            </a:r>
            <a:endParaRPr/>
          </a:p>
          <a:p>
            <a:pPr indent="-171450" lvl="0" marL="171450" marR="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Non-slip materials</a:t>
            </a:r>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fr" sz="1200">
                <a:solidFill>
                  <a:schemeClr val="dk1"/>
                </a:solidFill>
                <a:latin typeface="Calibri"/>
                <a:ea typeface="Calibri"/>
                <a:cs typeface="Calibri"/>
                <a:sym typeface="Calibri"/>
              </a:rPr>
              <a:t>central location close to people’s houses, clear, wide pathways with raised edges, guidance ropes or hand rails, signage for public facilities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Features to ensure accessibility and safety:</a:t>
            </a:r>
            <a:endParaRPr/>
          </a:p>
          <a:p>
            <a:pPr indent="-285750" lvl="0" marL="285750" rtl="0" algn="l">
              <a:lnSpc>
                <a:spcPct val="100000"/>
              </a:lnSpc>
              <a:spcBef>
                <a:spcPts val="0"/>
              </a:spcBef>
              <a:spcAft>
                <a:spcPts val="0"/>
              </a:spcAft>
              <a:buClr>
                <a:schemeClr val="dk1"/>
              </a:buClr>
              <a:buSzPts val="1200"/>
              <a:buFont typeface="Calibri"/>
              <a:buChar char="-"/>
            </a:pPr>
            <a:r>
              <a:rPr lang="fr"/>
              <a:t>Clear pathways </a:t>
            </a:r>
            <a:endParaRPr/>
          </a:p>
          <a:p>
            <a:pPr indent="-285750" lvl="0" marL="285750" rtl="0" algn="l">
              <a:lnSpc>
                <a:spcPct val="100000"/>
              </a:lnSpc>
              <a:spcBef>
                <a:spcPts val="0"/>
              </a:spcBef>
              <a:spcAft>
                <a:spcPts val="0"/>
              </a:spcAft>
              <a:buClr>
                <a:schemeClr val="dk1"/>
              </a:buClr>
              <a:buSzPts val="1200"/>
              <a:buFont typeface="Calibri"/>
              <a:buChar char="-"/>
            </a:pPr>
            <a:r>
              <a:rPr lang="fr"/>
              <a:t>Ramps</a:t>
            </a:r>
            <a:endParaRPr/>
          </a:p>
          <a:p>
            <a:pPr indent="-285750" lvl="0" marL="285750" rtl="0" algn="l">
              <a:lnSpc>
                <a:spcPct val="100000"/>
              </a:lnSpc>
              <a:spcBef>
                <a:spcPts val="0"/>
              </a:spcBef>
              <a:spcAft>
                <a:spcPts val="0"/>
              </a:spcAft>
              <a:buClr>
                <a:schemeClr val="dk1"/>
              </a:buClr>
              <a:buSzPts val="1200"/>
              <a:buFont typeface="Calibri"/>
              <a:buChar char="-"/>
            </a:pPr>
            <a:r>
              <a:rPr lang="fr"/>
              <a:t>Handrails </a:t>
            </a:r>
            <a:endParaRPr/>
          </a:p>
          <a:p>
            <a:pPr indent="-285750" lvl="0" marL="285750" rtl="0" algn="l">
              <a:lnSpc>
                <a:spcPct val="100000"/>
              </a:lnSpc>
              <a:spcBef>
                <a:spcPts val="0"/>
              </a:spcBef>
              <a:spcAft>
                <a:spcPts val="0"/>
              </a:spcAft>
              <a:buClr>
                <a:schemeClr val="dk1"/>
              </a:buClr>
              <a:buSzPts val="1200"/>
              <a:buFont typeface="Calibri"/>
              <a:buChar char="-"/>
            </a:pPr>
            <a:r>
              <a:rPr lang="fr"/>
              <a:t>Tactile markers on ground</a:t>
            </a:r>
            <a:endParaRPr/>
          </a:p>
          <a:p>
            <a:pPr indent="-285750" lvl="0" marL="285750" rtl="0" algn="l">
              <a:lnSpc>
                <a:spcPct val="100000"/>
              </a:lnSpc>
              <a:spcBef>
                <a:spcPts val="0"/>
              </a:spcBef>
              <a:spcAft>
                <a:spcPts val="0"/>
              </a:spcAft>
              <a:buClr>
                <a:schemeClr val="dk1"/>
              </a:buClr>
              <a:buSzPts val="1200"/>
              <a:buFont typeface="Calibri"/>
              <a:buChar char="-"/>
            </a:pPr>
            <a:r>
              <a:rPr lang="fr"/>
              <a:t>Non-slip materials</a:t>
            </a:r>
            <a:endParaRPr/>
          </a:p>
          <a:p>
            <a:pPr indent="-285750" lvl="0" marL="285750" rtl="0" algn="l">
              <a:lnSpc>
                <a:spcPct val="100000"/>
              </a:lnSpc>
              <a:spcBef>
                <a:spcPts val="0"/>
              </a:spcBef>
              <a:spcAft>
                <a:spcPts val="0"/>
              </a:spcAft>
              <a:buClr>
                <a:schemeClr val="dk1"/>
              </a:buClr>
              <a:buSzPts val="1200"/>
              <a:buFont typeface="Calibri"/>
              <a:buChar char="-"/>
            </a:pPr>
            <a:r>
              <a:rPr lang="fr"/>
              <a:t>Located in a safe place, close by</a:t>
            </a:r>
            <a:endParaRPr/>
          </a:p>
          <a:p>
            <a:pPr indent="0" lvl="0" marL="0" rtl="0" algn="l">
              <a:lnSpc>
                <a:spcPct val="100000"/>
              </a:lnSpc>
              <a:spcBef>
                <a:spcPts val="0"/>
              </a:spcBef>
              <a:spcAft>
                <a:spcPts val="0"/>
              </a:spcAft>
              <a:buSzPts val="1400"/>
              <a:buNone/>
            </a:pPr>
            <a:r>
              <a:t/>
            </a:r>
            <a:endParaRPr/>
          </a:p>
        </p:txBody>
      </p:sp>
      <p:sp>
        <p:nvSpPr>
          <p:cNvPr id="611" name="Google Shape;611;p2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12" name="Google Shape;612;p2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613" name="Google Shape;6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The next step to consider in WASH infrastructure is how easy it is to </a:t>
            </a:r>
            <a:r>
              <a:rPr b="1" lang="fr"/>
              <a:t>get inside </a:t>
            </a:r>
            <a:r>
              <a:rPr lang="fr"/>
              <a:t>the facility. </a:t>
            </a:r>
            <a:endParaRPr/>
          </a:p>
          <a:p>
            <a:pPr indent="0" lvl="0" marL="0" rtl="0" algn="l">
              <a:lnSpc>
                <a:spcPct val="100000"/>
              </a:lnSpc>
              <a:spcBef>
                <a:spcPts val="0"/>
              </a:spcBef>
              <a:spcAft>
                <a:spcPts val="0"/>
              </a:spcAft>
              <a:buSzPts val="1400"/>
              <a:buNone/>
            </a:pPr>
            <a:r>
              <a:rPr lang="fr"/>
              <a:t>There are a range of features which can make it much easier for people with disabilities, limited mobility or who are heavily pregnant to get inside a facility as noted here and in the next slide</a:t>
            </a:r>
            <a:endParaRPr/>
          </a:p>
          <a:p>
            <a:pPr indent="0" lvl="0" marL="0" rtl="0" algn="l">
              <a:lnSpc>
                <a:spcPct val="100000"/>
              </a:lnSpc>
              <a:spcBef>
                <a:spcPts val="0"/>
              </a:spcBef>
              <a:spcAft>
                <a:spcPts val="0"/>
              </a:spcAft>
              <a:buSzPts val="1400"/>
              <a:buNone/>
            </a:pPr>
            <a:r>
              <a:t/>
            </a:r>
            <a:endParaRPr/>
          </a:p>
        </p:txBody>
      </p:sp>
      <p:sp>
        <p:nvSpPr>
          <p:cNvPr id="622" name="Google Shape;622;p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23" name="Google Shape;623;p2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624" name="Google Shape;62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b="1">
              <a:latin typeface="Arial"/>
              <a:ea typeface="Arial"/>
              <a:cs typeface="Arial"/>
              <a:sym typeface="Arial"/>
            </a:endParaRPr>
          </a:p>
        </p:txBody>
      </p:sp>
      <p:sp>
        <p:nvSpPr>
          <p:cNvPr id="636" name="Google Shape;636;p2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37" name="Google Shape;637;p2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638" name="Google Shape;63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5: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It is important to recognize who the WASH FIT indicators can help you achieve the necessary standards</a:t>
            </a:r>
            <a:endParaRPr/>
          </a:p>
        </p:txBody>
      </p:sp>
      <p:sp>
        <p:nvSpPr>
          <p:cNvPr id="649" name="Google Shape;649;p2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50" name="Google Shape;650;p2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651" name="Google Shape;65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26: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B0F0"/>
              </a:buClr>
              <a:buSzPts val="1200"/>
              <a:buFont typeface="Calibri"/>
              <a:buNone/>
            </a:pPr>
            <a:r>
              <a:rPr b="1" lang="fr" sz="1200">
                <a:solidFill>
                  <a:srgbClr val="00B0F0"/>
                </a:solidFill>
              </a:rPr>
              <a:t>SAY:</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B0F0"/>
              </a:solidFill>
            </a:endParaRPr>
          </a:p>
          <a:p>
            <a:pPr indent="0" lvl="0" marL="0" marR="0" rtl="0" algn="l">
              <a:lnSpc>
                <a:spcPct val="100000"/>
              </a:lnSpc>
              <a:spcBef>
                <a:spcPts val="0"/>
              </a:spcBef>
              <a:spcAft>
                <a:spcPts val="0"/>
              </a:spcAft>
              <a:buClr>
                <a:srgbClr val="00B0F0"/>
              </a:buClr>
              <a:buSzPts val="1200"/>
              <a:buFont typeface="Calibri"/>
              <a:buNone/>
            </a:pPr>
            <a:r>
              <a:rPr b="0" lang="fr" sz="1200">
                <a:solidFill>
                  <a:srgbClr val="00B0F0"/>
                </a:solidFill>
              </a:rPr>
              <a:t>These features are about how people can interpedently, safely and comfortably use facilities, as well as move around inside.</a:t>
            </a:r>
            <a:endParaRPr/>
          </a:p>
          <a:p>
            <a:pPr indent="0" lvl="0" marL="0" marR="0" rtl="0" algn="l">
              <a:lnSpc>
                <a:spcPct val="100000"/>
              </a:lnSpc>
              <a:spcBef>
                <a:spcPts val="0"/>
              </a:spcBef>
              <a:spcAft>
                <a:spcPts val="0"/>
              </a:spcAft>
              <a:buClr>
                <a:schemeClr val="dk1"/>
              </a:buClr>
              <a:buSzPts val="1200"/>
              <a:buFont typeface="Calibri"/>
              <a:buNone/>
            </a:pPr>
            <a:r>
              <a:t/>
            </a:r>
            <a:endParaRPr b="1" sz="1200">
              <a:solidFill>
                <a:srgbClr val="00B0F0"/>
              </a:solidFill>
            </a:endParaRPr>
          </a:p>
          <a:p>
            <a:pPr indent="0" lvl="0" marL="0" rtl="0" algn="l">
              <a:lnSpc>
                <a:spcPct val="100000"/>
              </a:lnSpc>
              <a:spcBef>
                <a:spcPts val="0"/>
              </a:spcBef>
              <a:spcAft>
                <a:spcPts val="0"/>
              </a:spcAft>
              <a:buSzPts val="1400"/>
              <a:buNone/>
            </a:pPr>
            <a:r>
              <a:rPr lang="fr"/>
              <a:t>Accessibility and safety features include:</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Enough space maneuver inside if using a wheelchair, or for a support person</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Handrails </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Temporary or permanent  toilet seats</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Water inside for cleansing that is reachable</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Easy to use taps</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Bins inside for disposing menstrual materials</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Handwashing facilities at a low height</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Non-slip flooring</a:t>
            </a:r>
            <a:endParaRPr/>
          </a:p>
          <a:p>
            <a:pPr indent="-266700" lvl="0" marL="342900" rtl="0" algn="l">
              <a:lnSpc>
                <a:spcPct val="100000"/>
              </a:lnSpc>
              <a:spcBef>
                <a:spcPts val="0"/>
              </a:spcBef>
              <a:spcAft>
                <a:spcPts val="0"/>
              </a:spcAft>
              <a:buClr>
                <a:schemeClr val="dk1"/>
              </a:buClr>
              <a:buSzPts val="1200"/>
              <a:buFont typeface="Arial"/>
              <a:buNone/>
            </a:pPr>
            <a:r>
              <a:t/>
            </a:r>
            <a:endParaRPr sz="1200">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Arial"/>
              <a:buNone/>
            </a:pPr>
            <a:r>
              <a:rPr lang="fr" sz="1200">
                <a:latin typeface="Arial"/>
                <a:ea typeface="Arial"/>
                <a:cs typeface="Arial"/>
                <a:sym typeface="Arial"/>
              </a:rPr>
              <a:t>These features related to three WASHFIT indicators:</a:t>
            </a:r>
            <a:endParaRPr/>
          </a:p>
          <a:p>
            <a:pPr indent="0" lvl="0" marL="0" rtl="0" algn="l">
              <a:lnSpc>
                <a:spcPct val="100000"/>
              </a:lnSpc>
              <a:spcBef>
                <a:spcPts val="0"/>
              </a:spcBef>
              <a:spcAft>
                <a:spcPts val="0"/>
              </a:spcAft>
              <a:buSzPts val="1400"/>
              <a:buNone/>
            </a:pPr>
            <a:r>
              <a:rPr lang="fr" sz="1200">
                <a:latin typeface="Arial"/>
                <a:ea typeface="Arial"/>
                <a:cs typeface="Arial"/>
                <a:sym typeface="Arial"/>
              </a:rPr>
              <a:t>2.4 At least one toilet or improved latrine provides the means to manage menstrual hygiene needs</a:t>
            </a:r>
            <a:endParaRPr/>
          </a:p>
          <a:p>
            <a:pPr indent="0" lvl="0" marL="0" rtl="0" algn="l">
              <a:lnSpc>
                <a:spcPct val="100000"/>
              </a:lnSpc>
              <a:spcBef>
                <a:spcPts val="0"/>
              </a:spcBef>
              <a:spcAft>
                <a:spcPts val="0"/>
              </a:spcAft>
              <a:buSzPts val="1400"/>
              <a:buNone/>
            </a:pPr>
            <a:r>
              <a:rPr lang="fr" sz="1200">
                <a:latin typeface="Arial"/>
                <a:ea typeface="Arial"/>
                <a:cs typeface="Arial"/>
                <a:sym typeface="Arial"/>
              </a:rPr>
              <a:t>2.5 At least one toilet meets the needs of people with reduced mobility</a:t>
            </a:r>
            <a:endParaRPr/>
          </a:p>
          <a:p>
            <a:pPr indent="0" lvl="0" marL="0" rtl="0" algn="l">
              <a:lnSpc>
                <a:spcPct val="100000"/>
              </a:lnSpc>
              <a:spcBef>
                <a:spcPts val="0"/>
              </a:spcBef>
              <a:spcAft>
                <a:spcPts val="0"/>
              </a:spcAft>
              <a:buSzPts val="1400"/>
              <a:buNone/>
            </a:pPr>
            <a:r>
              <a:rPr lang="fr" sz="1200">
                <a:latin typeface="Arial"/>
                <a:ea typeface="Arial"/>
                <a:cs typeface="Arial"/>
                <a:sym typeface="Arial"/>
              </a:rPr>
              <a:t>3.2 Hand hygiene promotion materials clearly visible and understandable at key places</a:t>
            </a:r>
            <a:endParaRPr sz="12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660" name="Google Shape;660;p2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61" name="Google Shape;661;p2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662" name="Google Shape;66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sz="1200">
                <a:solidFill>
                  <a:srgbClr val="00B0F0"/>
                </a:solidFill>
                <a:latin typeface="Arial"/>
                <a:ea typeface="Arial"/>
                <a:cs typeface="Arial"/>
                <a:sym typeface="Arial"/>
              </a:rPr>
              <a:t>SAY:</a:t>
            </a:r>
            <a:endParaRPr/>
          </a:p>
          <a:p>
            <a:pPr indent="0" lvl="0" marL="0" rtl="0" algn="l">
              <a:lnSpc>
                <a:spcPct val="100000"/>
              </a:lnSpc>
              <a:spcBef>
                <a:spcPts val="0"/>
              </a:spcBef>
              <a:spcAft>
                <a:spcPts val="0"/>
              </a:spcAft>
              <a:buSzPts val="1400"/>
              <a:buNone/>
            </a:pPr>
            <a:r>
              <a:rPr lang="fr" sz="1200">
                <a:latin typeface="Arial"/>
                <a:ea typeface="Arial"/>
                <a:cs typeface="Arial"/>
                <a:sym typeface="Arial"/>
              </a:rPr>
              <a:t>Addressing GEDSI is a learning journey, that requires continual reflection, discussion and adaptation  of approaches.</a:t>
            </a:r>
            <a:endParaRPr/>
          </a:p>
          <a:p>
            <a:pPr indent="-342900" lvl="0" marL="342900" rtl="0" algn="l">
              <a:lnSpc>
                <a:spcPct val="100000"/>
              </a:lnSpc>
              <a:spcBef>
                <a:spcPts val="0"/>
              </a:spcBef>
              <a:spcAft>
                <a:spcPts val="0"/>
              </a:spcAft>
              <a:buClr>
                <a:schemeClr val="lt1"/>
              </a:buClr>
              <a:buSzPts val="1200"/>
              <a:buFont typeface="Arial"/>
              <a:buChar char="•"/>
            </a:pPr>
            <a:r>
              <a:rPr lang="fr" sz="1200">
                <a:latin typeface="Arial"/>
                <a:ea typeface="Arial"/>
                <a:cs typeface="Arial"/>
                <a:sym typeface="Arial"/>
              </a:rPr>
              <a:t>Small steps have a big impact</a:t>
            </a:r>
            <a:endParaRPr/>
          </a:p>
          <a:p>
            <a:pPr indent="-342900" lvl="0" marL="342900" rtl="0" algn="l">
              <a:lnSpc>
                <a:spcPct val="100000"/>
              </a:lnSpc>
              <a:spcBef>
                <a:spcPts val="0"/>
              </a:spcBef>
              <a:spcAft>
                <a:spcPts val="0"/>
              </a:spcAft>
              <a:buClr>
                <a:schemeClr val="lt1"/>
              </a:buClr>
              <a:buSzPts val="1200"/>
              <a:buFont typeface="Arial"/>
              <a:buChar char="•"/>
            </a:pPr>
            <a:r>
              <a:rPr lang="fr" sz="1200">
                <a:latin typeface="Arial"/>
                <a:ea typeface="Arial"/>
                <a:cs typeface="Arial"/>
                <a:sym typeface="Arial"/>
              </a:rPr>
              <a:t>Awareness raising and learning is part of the process</a:t>
            </a:r>
            <a:endParaRPr/>
          </a:p>
          <a:p>
            <a:pPr indent="-342900" lvl="0" marL="342900" rtl="0" algn="l">
              <a:lnSpc>
                <a:spcPct val="100000"/>
              </a:lnSpc>
              <a:spcBef>
                <a:spcPts val="0"/>
              </a:spcBef>
              <a:spcAft>
                <a:spcPts val="0"/>
              </a:spcAft>
              <a:buClr>
                <a:schemeClr val="lt1"/>
              </a:buClr>
              <a:buSzPts val="1200"/>
              <a:buFont typeface="Arial"/>
              <a:buChar char="•"/>
            </a:pPr>
            <a:r>
              <a:rPr lang="fr" sz="1200">
                <a:latin typeface="Arial"/>
                <a:ea typeface="Arial"/>
                <a:cs typeface="Arial"/>
                <a:sym typeface="Arial"/>
              </a:rPr>
              <a:t>Remember that it is about more than accessibility, it is also about social change and power</a:t>
            </a:r>
            <a:endParaRPr/>
          </a:p>
          <a:p>
            <a:pPr indent="0" lvl="0" marL="0" rtl="0" algn="l">
              <a:lnSpc>
                <a:spcPct val="100000"/>
              </a:lnSpc>
              <a:spcBef>
                <a:spcPts val="0"/>
              </a:spcBef>
              <a:spcAft>
                <a:spcPts val="0"/>
              </a:spcAft>
              <a:buSzPts val="1400"/>
              <a:buNone/>
            </a:pPr>
            <a:br>
              <a:rPr b="1" lang="fr" sz="1200">
                <a:solidFill>
                  <a:srgbClr val="00B0F0"/>
                </a:solidFill>
                <a:latin typeface="Arial"/>
                <a:ea typeface="Arial"/>
                <a:cs typeface="Arial"/>
                <a:sym typeface="Arial"/>
              </a:rPr>
            </a:br>
            <a:endParaRPr/>
          </a:p>
          <a:p>
            <a:pPr indent="0" lvl="0" marL="0" rtl="0" algn="l">
              <a:lnSpc>
                <a:spcPct val="100000"/>
              </a:lnSpc>
              <a:spcBef>
                <a:spcPts val="0"/>
              </a:spcBef>
              <a:spcAft>
                <a:spcPts val="0"/>
              </a:spcAft>
              <a:buSzPts val="1400"/>
              <a:buNone/>
            </a:pPr>
            <a:r>
              <a:t/>
            </a:r>
            <a:endParaRPr/>
          </a:p>
        </p:txBody>
      </p:sp>
      <p:sp>
        <p:nvSpPr>
          <p:cNvPr id="674" name="Google Shape;67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28: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sz="1200">
                <a:latin typeface="Arial"/>
                <a:ea typeface="Arial"/>
                <a:cs typeface="Arial"/>
                <a:sym typeface="Arial"/>
              </a:rPr>
              <a:t>READ THE BOX ON SLIDE</a:t>
            </a:r>
            <a:endParaRPr/>
          </a:p>
          <a:p>
            <a:pPr indent="0" lvl="0" marL="0" rtl="0" algn="l">
              <a:lnSpc>
                <a:spcPct val="100000"/>
              </a:lnSpc>
              <a:spcBef>
                <a:spcPts val="0"/>
              </a:spcBef>
              <a:spcAft>
                <a:spcPts val="0"/>
              </a:spcAft>
              <a:buSzPts val="1400"/>
              <a:buNone/>
            </a:pPr>
            <a:r>
              <a:rPr b="1" lang="fr" sz="1200">
                <a:latin typeface="Arial"/>
                <a:ea typeface="Arial"/>
                <a:cs typeface="Arial"/>
                <a:sym typeface="Arial"/>
              </a:rPr>
              <a:t>SAY:</a:t>
            </a:r>
            <a:endParaRPr/>
          </a:p>
          <a:p>
            <a:pPr indent="0" lvl="0" marL="0" rtl="0" algn="l">
              <a:lnSpc>
                <a:spcPct val="100000"/>
              </a:lnSpc>
              <a:spcBef>
                <a:spcPts val="0"/>
              </a:spcBef>
              <a:spcAft>
                <a:spcPts val="0"/>
              </a:spcAft>
              <a:buSzPts val="1400"/>
              <a:buNone/>
            </a:pPr>
            <a:r>
              <a:rPr lang="fr" sz="1200">
                <a:latin typeface="Arial"/>
                <a:ea typeface="Arial"/>
                <a:cs typeface="Arial"/>
                <a:sym typeface="Arial"/>
              </a:rPr>
              <a:t>Addressing GEDSI is a learning journey, that requires continual reflection, discussion and adaptation  of approaches.</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Small steps have a big impact</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Awareness raising and learning is part of the process</a:t>
            </a:r>
            <a:endParaRPr/>
          </a:p>
          <a:p>
            <a:pPr indent="-342900" lvl="0" marL="34290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Remember that it is about more than accessibility, it is also about social change and power</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fr"/>
              <a:t>The participation ladder: is one tool that is great to use to monitor and reflect on participation.</a:t>
            </a:r>
            <a:endParaRPr/>
          </a:p>
          <a:p>
            <a:pPr indent="0" lvl="0" marL="0" rtl="0" algn="l">
              <a:lnSpc>
                <a:spcPct val="100000"/>
              </a:lnSpc>
              <a:spcBef>
                <a:spcPts val="0"/>
              </a:spcBef>
              <a:spcAft>
                <a:spcPts val="0"/>
              </a:spcAft>
              <a:buSzPts val="1400"/>
              <a:buNone/>
            </a:pPr>
            <a:r>
              <a:rPr lang="fr" sz="1200">
                <a:latin typeface="Arial"/>
                <a:ea typeface="Arial"/>
                <a:cs typeface="Arial"/>
                <a:sym typeface="Arial"/>
              </a:rPr>
              <a:t>The participation ladder is a visual tool which shows the different steps of participation, and the ability to contribute to a discussion, process or decision. It can be used to:</a:t>
            </a:r>
            <a:endParaRPr/>
          </a:p>
          <a:p>
            <a:pPr indent="-285750" lvl="0" marL="28575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Raise awareness within the WASHFIT team of what good participation looks like </a:t>
            </a:r>
            <a:endParaRPr/>
          </a:p>
          <a:p>
            <a:pPr indent="-285750" lvl="0" marL="285750" rtl="0" algn="l">
              <a:lnSpc>
                <a:spcPct val="100000"/>
              </a:lnSpc>
              <a:spcBef>
                <a:spcPts val="0"/>
              </a:spcBef>
              <a:spcAft>
                <a:spcPts val="0"/>
              </a:spcAft>
              <a:buClr>
                <a:schemeClr val="dk1"/>
              </a:buClr>
              <a:buSzPts val="1200"/>
              <a:buFont typeface="Arial"/>
              <a:buChar char="-"/>
            </a:pPr>
            <a:r>
              <a:rPr lang="fr" sz="1200">
                <a:latin typeface="Arial"/>
                <a:ea typeface="Arial"/>
                <a:cs typeface="Arial"/>
                <a:sym typeface="Arial"/>
              </a:rPr>
              <a:t>Monitor and track participation of individuals over 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lang="fr"/>
              <a:t>Now are going to take five minutes to reflect on using the participation ladder - please break into pairs</a:t>
            </a:r>
            <a:endParaRPr/>
          </a:p>
          <a:p>
            <a:pPr indent="0" lvl="0" marL="0" rtl="0" algn="l">
              <a:lnSpc>
                <a:spcPct val="100000"/>
              </a:lnSpc>
              <a:spcBef>
                <a:spcPts val="0"/>
              </a:spcBef>
              <a:spcAft>
                <a:spcPts val="0"/>
              </a:spcAft>
              <a:buSzPts val="1400"/>
              <a:buNone/>
            </a:pPr>
            <a:r>
              <a:rPr lang="fr"/>
              <a:t>Imagine you are a male cleaner working at a big rural hospital. You cannot read and write very well and you have difficulty seeing. You are in a WASHFIT meeting with the Director, two medical doctors and one nurse.  The nurse is the only woman.</a:t>
            </a:r>
            <a:endParaRPr/>
          </a:p>
          <a:p>
            <a:pPr indent="-171450" lvl="0" marL="171450" rtl="0" algn="l">
              <a:lnSpc>
                <a:spcPct val="100000"/>
              </a:lnSpc>
              <a:spcBef>
                <a:spcPts val="0"/>
              </a:spcBef>
              <a:spcAft>
                <a:spcPts val="0"/>
              </a:spcAft>
              <a:buClr>
                <a:schemeClr val="dk1"/>
              </a:buClr>
              <a:buSzPts val="1200"/>
              <a:buFont typeface="Arial"/>
              <a:buChar char="•"/>
            </a:pPr>
            <a:r>
              <a:rPr lang="fr"/>
              <a:t>How do you confident do you feel during the meeting?</a:t>
            </a:r>
            <a:endParaRPr/>
          </a:p>
          <a:p>
            <a:pPr indent="-171450" lvl="0" marL="171450" rtl="0" algn="l">
              <a:lnSpc>
                <a:spcPct val="100000"/>
              </a:lnSpc>
              <a:spcBef>
                <a:spcPts val="0"/>
              </a:spcBef>
              <a:spcAft>
                <a:spcPts val="0"/>
              </a:spcAft>
              <a:buClr>
                <a:schemeClr val="dk1"/>
              </a:buClr>
              <a:buSzPts val="1200"/>
              <a:buFont typeface="Arial"/>
              <a:buChar char="•"/>
            </a:pPr>
            <a:r>
              <a:rPr lang="fr"/>
              <a:t>Looking at the participation ladder, where would you place your level of participation during that meeting? Why?</a:t>
            </a:r>
            <a:endParaRPr/>
          </a:p>
          <a:p>
            <a:pPr indent="-171450" lvl="0" marL="171450" rtl="0" algn="l">
              <a:lnSpc>
                <a:spcPct val="100000"/>
              </a:lnSpc>
              <a:spcBef>
                <a:spcPts val="0"/>
              </a:spcBef>
              <a:spcAft>
                <a:spcPts val="0"/>
              </a:spcAft>
              <a:buClr>
                <a:schemeClr val="dk1"/>
              </a:buClr>
              <a:buSzPts val="1200"/>
              <a:buFont typeface="Arial"/>
              <a:buChar char="•"/>
            </a:pPr>
            <a:r>
              <a:rPr lang="fr"/>
              <a:t>Where would you like to be on the ladder?</a:t>
            </a:r>
            <a:endParaRPr/>
          </a:p>
          <a:p>
            <a:pPr indent="-171450" lvl="0" marL="171450" rtl="0" algn="l">
              <a:lnSpc>
                <a:spcPct val="100000"/>
              </a:lnSpc>
              <a:spcBef>
                <a:spcPts val="0"/>
              </a:spcBef>
              <a:spcAft>
                <a:spcPts val="0"/>
              </a:spcAft>
              <a:buClr>
                <a:schemeClr val="dk1"/>
              </a:buClr>
              <a:buSzPts val="1200"/>
              <a:buFont typeface="Arial"/>
              <a:buChar char="•"/>
            </a:pPr>
            <a:r>
              <a:rPr lang="fr"/>
              <a:t>What would help you to get to that point on the ladder? What could a facilitator do?</a:t>
            </a:r>
            <a:endParaRPr/>
          </a:p>
          <a:p>
            <a:pPr indent="0" lvl="0" marL="0" rtl="0" algn="l">
              <a:lnSpc>
                <a:spcPct val="100000"/>
              </a:lnSpc>
              <a:spcBef>
                <a:spcPts val="0"/>
              </a:spcBef>
              <a:spcAft>
                <a:spcPts val="0"/>
              </a:spcAft>
              <a:buSzPts val="1400"/>
              <a:buNone/>
            </a:pPr>
            <a:r>
              <a:rPr lang="fr"/>
              <a:t>Be ready to feedback your reflections after a new moments.</a:t>
            </a:r>
            <a:endParaRPr/>
          </a:p>
          <a:p>
            <a:pPr indent="0" lvl="0" marL="0" rtl="0" algn="l">
              <a:lnSpc>
                <a:spcPct val="100000"/>
              </a:lnSpc>
              <a:spcBef>
                <a:spcPts val="0"/>
              </a:spcBef>
              <a:spcAft>
                <a:spcPts val="0"/>
              </a:spcAft>
              <a:buSzPts val="1400"/>
              <a:buNone/>
            </a:pPr>
            <a:r>
              <a:t/>
            </a:r>
            <a:endParaRPr/>
          </a:p>
        </p:txBody>
      </p:sp>
      <p:sp>
        <p:nvSpPr>
          <p:cNvPr id="682" name="Google Shape;682;p2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683" name="Google Shape;683;p2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684" name="Google Shape;68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29: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 </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b="0" lang="fr"/>
              <a:t>Here are key inclusive and empowering WASHFIT takeaways</a:t>
            </a:r>
            <a:endParaRPr/>
          </a:p>
          <a:p>
            <a:pPr indent="0" lvl="0" marL="0" rtl="0" algn="l">
              <a:lnSpc>
                <a:spcPct val="100000"/>
              </a:lnSpc>
              <a:spcBef>
                <a:spcPts val="0"/>
              </a:spcBef>
              <a:spcAft>
                <a:spcPts val="0"/>
              </a:spcAft>
              <a:buSzPts val="1400"/>
              <a:buNone/>
            </a:pPr>
            <a:r>
              <a:t/>
            </a:r>
            <a:endParaRPr b="0"/>
          </a:p>
          <a:p>
            <a:pPr indent="-514350" lvl="0" marL="514350" rtl="0" algn="l">
              <a:lnSpc>
                <a:spcPct val="100000"/>
              </a:lnSpc>
              <a:spcBef>
                <a:spcPts val="0"/>
              </a:spcBef>
              <a:spcAft>
                <a:spcPts val="0"/>
              </a:spcAft>
              <a:buClr>
                <a:schemeClr val="dk1"/>
              </a:buClr>
              <a:buSzPts val="1200"/>
              <a:buFont typeface="Calibri"/>
              <a:buAutoNum type="arabicPeriod"/>
            </a:pPr>
            <a:r>
              <a:rPr b="0" lang="fr"/>
              <a:t>Nothing about us without us: always make sure there is participation from diverse people</a:t>
            </a:r>
            <a:endParaRPr/>
          </a:p>
          <a:p>
            <a:pPr indent="-514350" lvl="0" marL="514350" rtl="0" algn="l">
              <a:lnSpc>
                <a:spcPct val="100000"/>
              </a:lnSpc>
              <a:spcBef>
                <a:spcPts val="0"/>
              </a:spcBef>
              <a:spcAft>
                <a:spcPts val="0"/>
              </a:spcAft>
              <a:buClr>
                <a:schemeClr val="dk1"/>
              </a:buClr>
              <a:buSzPts val="1200"/>
              <a:buFont typeface="Calibri"/>
              <a:buAutoNum type="arabicPeriod"/>
            </a:pPr>
            <a:r>
              <a:rPr b="0" lang="fr"/>
              <a:t>Some people will experience marginalization and exclusion from WASH in HCF due to factors like gender, age, disability, ethnicity and poverty</a:t>
            </a:r>
            <a:endParaRPr/>
          </a:p>
          <a:p>
            <a:pPr indent="-514350" lvl="0" marL="514350" rtl="0" algn="l">
              <a:lnSpc>
                <a:spcPct val="100000"/>
              </a:lnSpc>
              <a:spcBef>
                <a:spcPts val="0"/>
              </a:spcBef>
              <a:spcAft>
                <a:spcPts val="0"/>
              </a:spcAft>
              <a:buClr>
                <a:schemeClr val="dk1"/>
              </a:buClr>
              <a:buSzPts val="1200"/>
              <a:buFont typeface="Calibri"/>
              <a:buAutoNum type="arabicPeriod"/>
            </a:pPr>
            <a:r>
              <a:rPr b="0" lang="fr"/>
              <a:t>Barriers  to WASH in HCF can be social, physical and institutional, and can be about power</a:t>
            </a:r>
            <a:endParaRPr/>
          </a:p>
          <a:p>
            <a:pPr indent="-514350" lvl="0" marL="514350" rtl="0" algn="l">
              <a:lnSpc>
                <a:spcPct val="100000"/>
              </a:lnSpc>
              <a:spcBef>
                <a:spcPts val="0"/>
              </a:spcBef>
              <a:spcAft>
                <a:spcPts val="0"/>
              </a:spcAft>
              <a:buClr>
                <a:schemeClr val="dk1"/>
              </a:buClr>
              <a:buSzPts val="1200"/>
              <a:buFont typeface="Calibri"/>
              <a:buAutoNum type="arabicPeriod"/>
            </a:pPr>
            <a:r>
              <a:rPr b="0" lang="fr"/>
              <a:t>WASH solutions must be accessible, safe, private and comfortable for diverse HCF users</a:t>
            </a:r>
            <a:endParaRPr/>
          </a:p>
          <a:p>
            <a:pPr indent="0" lvl="0" marL="0" rtl="0" algn="l">
              <a:lnSpc>
                <a:spcPct val="100000"/>
              </a:lnSpc>
              <a:spcBef>
                <a:spcPts val="0"/>
              </a:spcBef>
              <a:spcAft>
                <a:spcPts val="0"/>
              </a:spcAft>
              <a:buSzPts val="1400"/>
              <a:buNone/>
            </a:pPr>
            <a:r>
              <a:t/>
            </a:r>
            <a:endParaRPr/>
          </a:p>
        </p:txBody>
      </p:sp>
      <p:sp>
        <p:nvSpPr>
          <p:cNvPr id="700" name="Google Shape;700;p2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01" name="Google Shape;701;p2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702" name="Google Shape;70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 </a:t>
            </a:r>
            <a:endParaRPr/>
          </a:p>
        </p:txBody>
      </p:sp>
      <p:sp>
        <p:nvSpPr>
          <p:cNvPr id="204" name="Google Shape;2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30: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NOTE FOR TRAINER:</a:t>
            </a:r>
            <a:endParaRPr/>
          </a:p>
          <a:p>
            <a:pPr indent="0" lvl="0" marL="0" rtl="0" algn="l">
              <a:lnSpc>
                <a:spcPct val="100000"/>
              </a:lnSpc>
              <a:spcBef>
                <a:spcPts val="0"/>
              </a:spcBef>
              <a:spcAft>
                <a:spcPts val="0"/>
              </a:spcAft>
              <a:buSzPts val="1400"/>
              <a:buNone/>
            </a:pPr>
            <a:r>
              <a:rPr lang="fr"/>
              <a:t>Use the further reading list in advance to help you prepare for questions if necessary</a:t>
            </a:r>
            <a:endParaRPr/>
          </a:p>
        </p:txBody>
      </p:sp>
      <p:sp>
        <p:nvSpPr>
          <p:cNvPr id="711" name="Google Shape;711;p3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12" name="Google Shape;712;p3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713" name="Google Shape;71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31: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1" marL="457200" rtl="0" algn="l">
              <a:lnSpc>
                <a:spcPct val="100000"/>
              </a:lnSpc>
              <a:spcBef>
                <a:spcPts val="0"/>
              </a:spcBef>
              <a:spcAft>
                <a:spcPts val="0"/>
              </a:spcAft>
              <a:buClr>
                <a:schemeClr val="dk1"/>
              </a:buClr>
              <a:buSzPts val="2400"/>
              <a:buFont typeface="Calibri"/>
              <a:buNone/>
            </a:pPr>
            <a:r>
              <a:t/>
            </a:r>
            <a:endParaRPr b="0" sz="2400">
              <a:latin typeface="Arial"/>
              <a:ea typeface="Arial"/>
              <a:cs typeface="Arial"/>
              <a:sym typeface="Arial"/>
            </a:endParaRPr>
          </a:p>
        </p:txBody>
      </p:sp>
      <p:sp>
        <p:nvSpPr>
          <p:cNvPr id="723" name="Google Shape;723;p3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24" name="Google Shape;724;p3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725" name="Google Shape;72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33: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THESE NOTES:</a:t>
            </a:r>
            <a:endParaRPr/>
          </a:p>
          <a:p>
            <a:pPr indent="0" lvl="0" marL="0" marR="0" rtl="0" algn="l">
              <a:lnSpc>
                <a:spcPct val="100000"/>
              </a:lnSpc>
              <a:spcBef>
                <a:spcPts val="0"/>
              </a:spcBef>
              <a:spcAft>
                <a:spcPts val="0"/>
              </a:spcAft>
              <a:buClr>
                <a:schemeClr val="dk1"/>
              </a:buClr>
              <a:buSzPts val="1200"/>
              <a:buFont typeface="Calibri"/>
              <a:buNone/>
            </a:pPr>
            <a:r>
              <a:rPr lang="fr"/>
              <a:t>The definition of disability is: </a:t>
            </a:r>
            <a:r>
              <a:rPr i="1" lang="fr" sz="1200">
                <a:solidFill>
                  <a:schemeClr val="dk1"/>
                </a:solidFill>
                <a:latin typeface="Calibri"/>
                <a:ea typeface="Calibri"/>
                <a:cs typeface="Calibri"/>
                <a:sym typeface="Calibri"/>
              </a:rPr>
              <a:t>“Persons with disabilities include those who have long-term physical, mental, intellectual or sensory </a:t>
            </a:r>
            <a:r>
              <a:rPr b="1" i="1" lang="fr" sz="1200">
                <a:solidFill>
                  <a:schemeClr val="dk1"/>
                </a:solidFill>
                <a:latin typeface="Calibri"/>
                <a:ea typeface="Calibri"/>
                <a:cs typeface="Calibri"/>
                <a:sym typeface="Calibri"/>
              </a:rPr>
              <a:t>impairments </a:t>
            </a:r>
            <a:r>
              <a:rPr i="1" lang="fr" sz="1200">
                <a:solidFill>
                  <a:schemeClr val="dk1"/>
                </a:solidFill>
                <a:latin typeface="Calibri"/>
                <a:ea typeface="Calibri"/>
                <a:cs typeface="Calibri"/>
                <a:sym typeface="Calibri"/>
              </a:rPr>
              <a:t>which in interaction with various </a:t>
            </a:r>
            <a:r>
              <a:rPr b="1" i="1" lang="fr" sz="1200">
                <a:solidFill>
                  <a:schemeClr val="dk1"/>
                </a:solidFill>
                <a:latin typeface="Calibri"/>
                <a:ea typeface="Calibri"/>
                <a:cs typeface="Calibri"/>
                <a:sym typeface="Calibri"/>
              </a:rPr>
              <a:t>barriers </a:t>
            </a:r>
            <a:r>
              <a:rPr i="1" lang="fr" sz="1200">
                <a:solidFill>
                  <a:schemeClr val="dk1"/>
                </a:solidFill>
                <a:latin typeface="Calibri"/>
                <a:ea typeface="Calibri"/>
                <a:cs typeface="Calibri"/>
                <a:sym typeface="Calibri"/>
              </a:rPr>
              <a:t>may hinder their full and effective participation in society on an equal basis with others.</a:t>
            </a:r>
            <a:r>
              <a:rPr lang="fr"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fr"/>
              <a:t>This definition of disability is in the UN Convention on the Rights of People with Disabilities.</a:t>
            </a:r>
            <a:endParaRPr/>
          </a:p>
          <a:p>
            <a:pPr indent="0" lvl="0" marL="0" rtl="0" algn="l">
              <a:lnSpc>
                <a:spcPct val="100000"/>
              </a:lnSpc>
              <a:spcBef>
                <a:spcPts val="0"/>
              </a:spcBef>
              <a:spcAft>
                <a:spcPts val="0"/>
              </a:spcAft>
              <a:buSzPts val="1400"/>
              <a:buNone/>
            </a:pPr>
            <a:r>
              <a:rPr lang="fr"/>
              <a:t> </a:t>
            </a:r>
            <a:endParaRPr/>
          </a:p>
          <a:p>
            <a:pPr indent="0" lvl="0" marL="0" rtl="0" algn="l">
              <a:lnSpc>
                <a:spcPct val="100000"/>
              </a:lnSpc>
              <a:spcBef>
                <a:spcPts val="0"/>
              </a:spcBef>
              <a:spcAft>
                <a:spcPts val="0"/>
              </a:spcAft>
              <a:buSzPts val="1400"/>
              <a:buNone/>
            </a:pPr>
            <a:r>
              <a:rPr lang="fr"/>
              <a:t>As WASH actors, we need to focus on removing the </a:t>
            </a:r>
            <a:r>
              <a:rPr b="1" lang="fr"/>
              <a:t>barriers that a person experiences</a:t>
            </a:r>
            <a:r>
              <a:rPr b="0" lang="fr"/>
              <a:t>, rather than focusing on their impairment. If we can address and reduce the barriers, then people will be able to enjoy their rights to WASH much more freely.</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
              <a:t>There are three types of barriers to be aware of:</a:t>
            </a:r>
            <a:endParaRPr/>
          </a:p>
          <a:p>
            <a:pPr indent="-171450" lvl="0" marL="171450" rtl="0" algn="l">
              <a:lnSpc>
                <a:spcPct val="100000"/>
              </a:lnSpc>
              <a:spcBef>
                <a:spcPts val="0"/>
              </a:spcBef>
              <a:spcAft>
                <a:spcPts val="0"/>
              </a:spcAft>
              <a:buClr>
                <a:schemeClr val="dk1"/>
              </a:buClr>
              <a:buSzPts val="1200"/>
              <a:buFont typeface="Calibri"/>
              <a:buChar char="-"/>
            </a:pPr>
            <a:r>
              <a:rPr b="0" lang="fr"/>
              <a:t>Physical barriers </a:t>
            </a:r>
            <a:endParaRPr/>
          </a:p>
          <a:p>
            <a:pPr indent="-171450" lvl="0" marL="171450" rtl="0" algn="l">
              <a:lnSpc>
                <a:spcPct val="100000"/>
              </a:lnSpc>
              <a:spcBef>
                <a:spcPts val="0"/>
              </a:spcBef>
              <a:spcAft>
                <a:spcPts val="0"/>
              </a:spcAft>
              <a:buClr>
                <a:schemeClr val="dk1"/>
              </a:buClr>
              <a:buSzPts val="1200"/>
              <a:buFont typeface="Calibri"/>
              <a:buChar char="-"/>
            </a:pPr>
            <a:r>
              <a:rPr b="0" lang="fr"/>
              <a:t>Institutional or policy barriers</a:t>
            </a:r>
            <a:endParaRPr/>
          </a:p>
          <a:p>
            <a:pPr indent="-171450" lvl="0" marL="171450" rtl="0" algn="l">
              <a:lnSpc>
                <a:spcPct val="100000"/>
              </a:lnSpc>
              <a:spcBef>
                <a:spcPts val="0"/>
              </a:spcBef>
              <a:spcAft>
                <a:spcPts val="0"/>
              </a:spcAft>
              <a:buClr>
                <a:schemeClr val="dk1"/>
              </a:buClr>
              <a:buSzPts val="1200"/>
              <a:buFont typeface="Calibri"/>
              <a:buChar char="-"/>
            </a:pPr>
            <a:r>
              <a:rPr b="0" lang="fr"/>
              <a:t>Social and attitudinal barriers.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740" name="Google Shape;740;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41" name="Google Shape;741;p3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742" name="Google Shape;74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This slide provides an overview of gender inequality issues that arise when thinking about gender inequality in healthcare settings, and what these mean for WASH solutions.</a:t>
            </a:r>
            <a:endParaRPr/>
          </a:p>
          <a:p>
            <a:pPr indent="0" lvl="0" marL="0" rtl="0" algn="l">
              <a:lnSpc>
                <a:spcPct val="100000"/>
              </a:lnSpc>
              <a:spcBef>
                <a:spcPts val="0"/>
              </a:spcBef>
              <a:spcAft>
                <a:spcPts val="0"/>
              </a:spcAft>
              <a:buSzPts val="1400"/>
              <a:buNone/>
            </a:pPr>
            <a:r>
              <a:rPr b="0" lang="fr"/>
              <a:t>Some gender inequality issues include:</a:t>
            </a:r>
            <a:endParaRPr/>
          </a:p>
          <a:p>
            <a:pPr indent="-171450" lvl="0" marL="171450" rtl="0" algn="l">
              <a:lnSpc>
                <a:spcPct val="100000"/>
              </a:lnSpc>
              <a:spcBef>
                <a:spcPts val="0"/>
              </a:spcBef>
              <a:spcAft>
                <a:spcPts val="0"/>
              </a:spcAft>
              <a:buClr>
                <a:srgbClr val="00B0F0"/>
              </a:buClr>
              <a:buSzPts val="1200"/>
              <a:buFont typeface="Arial"/>
              <a:buChar char="•"/>
            </a:pPr>
            <a:r>
              <a:rPr lang="fr">
                <a:solidFill>
                  <a:srgbClr val="00B0F0"/>
                </a:solidFill>
              </a:rPr>
              <a:t>Lower-levels of women’s leadership in health systems: </a:t>
            </a:r>
            <a:r>
              <a:rPr lang="fr"/>
              <a:t>Despite being a female dominated workforce,  low levels of womens leadership</a:t>
            </a:r>
            <a:endParaRPr/>
          </a:p>
          <a:p>
            <a:pPr indent="-171450" lvl="0" marL="171450" rtl="0" algn="l">
              <a:lnSpc>
                <a:spcPct val="100000"/>
              </a:lnSpc>
              <a:spcBef>
                <a:spcPts val="0"/>
              </a:spcBef>
              <a:spcAft>
                <a:spcPts val="0"/>
              </a:spcAft>
              <a:buClr>
                <a:srgbClr val="00B0F0"/>
              </a:buClr>
              <a:buSzPts val="1200"/>
              <a:buFont typeface="Arial"/>
              <a:buChar char="•"/>
            </a:pPr>
            <a:r>
              <a:rPr lang="fr">
                <a:solidFill>
                  <a:srgbClr val="00B0F0"/>
                </a:solidFill>
              </a:rPr>
              <a:t>Vulnerability, mistreatment and abuse of women giving birth: Women are at risk of p</a:t>
            </a:r>
            <a:r>
              <a:rPr lang="fr"/>
              <a:t>hysical, sexual and verbal abuse as well as neglect and lack of autonomy at time of delivery </a:t>
            </a:r>
            <a:endParaRPr/>
          </a:p>
          <a:p>
            <a:pPr indent="-171450" lvl="0" marL="171450" rtl="0" algn="l">
              <a:lnSpc>
                <a:spcPct val="100000"/>
              </a:lnSpc>
              <a:spcBef>
                <a:spcPts val="0"/>
              </a:spcBef>
              <a:spcAft>
                <a:spcPts val="0"/>
              </a:spcAft>
              <a:buClr>
                <a:srgbClr val="00B0F0"/>
              </a:buClr>
              <a:buSzPts val="1200"/>
              <a:buFont typeface="Arial"/>
              <a:buChar char="•"/>
            </a:pPr>
            <a:r>
              <a:rPr lang="fr">
                <a:solidFill>
                  <a:srgbClr val="00B0F0"/>
                </a:solidFill>
              </a:rPr>
              <a:t>Mistreatment and undervaluing of female healthcare workers: </a:t>
            </a:r>
            <a:r>
              <a:rPr lang="fr"/>
              <a:t>Women health care workers and roles such as cleaners can feel powerless to improve WASH in HCFs</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Clr>
                <a:srgbClr val="00B0F0"/>
              </a:buClr>
              <a:buSzPts val="3200"/>
              <a:buFont typeface="Calibri"/>
              <a:buNone/>
            </a:pPr>
            <a:r>
              <a:rPr lang="fr" sz="3200">
                <a:solidFill>
                  <a:srgbClr val="00B0F0"/>
                </a:solidFill>
              </a:rPr>
              <a:t>Poor WASH for Infection, Prevention and Control in HCFs disproportionately impacts women</a:t>
            </a:r>
            <a:endParaRPr sz="3200"/>
          </a:p>
          <a:p>
            <a:pPr indent="0" lvl="1" marL="457200" rtl="0" algn="l">
              <a:lnSpc>
                <a:spcPct val="100000"/>
              </a:lnSpc>
              <a:spcBef>
                <a:spcPts val="0"/>
              </a:spcBef>
              <a:spcAft>
                <a:spcPts val="0"/>
              </a:spcAft>
              <a:buSzPts val="1400"/>
              <a:buNone/>
            </a:pPr>
            <a:r>
              <a:rPr b="1" lang="fr" sz="2800"/>
              <a:t>As workers: </a:t>
            </a:r>
            <a:r>
              <a:rPr lang="fr" sz="2800"/>
              <a:t>Women comprise the majority of frontline nurses and midwives globally</a:t>
            </a:r>
            <a:endParaRPr/>
          </a:p>
          <a:p>
            <a:pPr indent="0" lvl="1" marL="457200" rtl="0" algn="l">
              <a:lnSpc>
                <a:spcPct val="100000"/>
              </a:lnSpc>
              <a:spcBef>
                <a:spcPts val="0"/>
              </a:spcBef>
              <a:spcAft>
                <a:spcPts val="0"/>
              </a:spcAft>
              <a:buSzPts val="1400"/>
              <a:buNone/>
            </a:pPr>
            <a:r>
              <a:rPr lang="fr" sz="2800"/>
              <a:t>Women manage menstrual periods at work</a:t>
            </a:r>
            <a:endParaRPr/>
          </a:p>
          <a:p>
            <a:pPr indent="0" lvl="1" marL="457200" rtl="0" algn="l">
              <a:lnSpc>
                <a:spcPct val="100000"/>
              </a:lnSpc>
              <a:spcBef>
                <a:spcPts val="0"/>
              </a:spcBef>
              <a:spcAft>
                <a:spcPts val="0"/>
              </a:spcAft>
              <a:buSzPts val="1400"/>
              <a:buNone/>
            </a:pPr>
            <a:r>
              <a:rPr b="1" lang="fr" sz="2800"/>
              <a:t>As clients/users: </a:t>
            </a:r>
            <a:r>
              <a:rPr lang="fr" sz="2800"/>
              <a:t>Women giving birth. </a:t>
            </a:r>
            <a:endParaRPr/>
          </a:p>
          <a:p>
            <a:pPr indent="0" lvl="1" marL="457200" rtl="0" algn="l">
              <a:lnSpc>
                <a:spcPct val="100000"/>
              </a:lnSpc>
              <a:spcBef>
                <a:spcPts val="0"/>
              </a:spcBef>
              <a:spcAft>
                <a:spcPts val="0"/>
              </a:spcAft>
              <a:buSzPts val="1400"/>
              <a:buNone/>
            </a:pPr>
            <a:r>
              <a:rPr lang="fr" sz="2800"/>
              <a:t>Managing post-partum bleeding</a:t>
            </a:r>
            <a:endParaRPr/>
          </a:p>
          <a:p>
            <a:pPr indent="0" lvl="1" marL="457200" rtl="0" algn="l">
              <a:lnSpc>
                <a:spcPct val="100000"/>
              </a:lnSpc>
              <a:spcBef>
                <a:spcPts val="0"/>
              </a:spcBef>
              <a:spcAft>
                <a:spcPts val="0"/>
              </a:spcAft>
              <a:buSzPts val="1400"/>
              <a:buNone/>
            </a:pPr>
            <a:r>
              <a:rPr lang="fr" sz="2800"/>
              <a:t>Safety, security, privacy and dignity in using bathing facilities and toilets at a very vulnerable time</a:t>
            </a:r>
            <a:endParaRPr/>
          </a:p>
          <a:p>
            <a:pPr indent="0" lvl="0" marL="0" rtl="0" algn="l">
              <a:lnSpc>
                <a:spcPct val="100000"/>
              </a:lnSpc>
              <a:spcBef>
                <a:spcPts val="0"/>
              </a:spcBef>
              <a:spcAft>
                <a:spcPts val="0"/>
              </a:spcAft>
              <a:buClr>
                <a:srgbClr val="00B0F0"/>
              </a:buClr>
              <a:buSzPts val="1200"/>
              <a:buFont typeface="Calibri"/>
              <a:buNone/>
            </a:pPr>
            <a:r>
              <a:rPr lang="fr">
                <a:solidFill>
                  <a:srgbClr val="00B0F0"/>
                </a:solidFill>
              </a:rPr>
              <a:t>Poor WASH in HCF’s reinforces a gendered division of labour</a:t>
            </a:r>
            <a:endParaRPr/>
          </a:p>
          <a:p>
            <a:pPr indent="0" lvl="0" marL="0" rtl="0" algn="l">
              <a:lnSpc>
                <a:spcPct val="100000"/>
              </a:lnSpc>
              <a:spcBef>
                <a:spcPts val="0"/>
              </a:spcBef>
              <a:spcAft>
                <a:spcPts val="0"/>
              </a:spcAft>
              <a:buSzPts val="1400"/>
              <a:buNone/>
            </a:pPr>
            <a:r>
              <a:rPr lang="fr"/>
              <a:t>All over the world, the responsibility for the daily, unpaid task of water collection falls on women and girls. These socially prescribed norms also exist in HCFs. </a:t>
            </a:r>
            <a:endParaRPr i="1"/>
          </a:p>
          <a:p>
            <a:pPr indent="0" lvl="0" marL="0" rtl="0" algn="l">
              <a:lnSpc>
                <a:spcPct val="100000"/>
              </a:lnSpc>
              <a:spcBef>
                <a:spcPts val="0"/>
              </a:spcBef>
              <a:spcAft>
                <a:spcPts val="0"/>
              </a:spcAft>
              <a:buSzPts val="1400"/>
              <a:buNone/>
            </a:pPr>
            <a:r>
              <a:rPr lang="fr"/>
              <a:t>Unpaid</a:t>
            </a:r>
            <a:endParaRPr/>
          </a:p>
        </p:txBody>
      </p:sp>
      <p:sp>
        <p:nvSpPr>
          <p:cNvPr id="754" name="Google Shape;754;p3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55" name="Google Shape;755;p3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756" name="Google Shape;75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35: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THESE NOTES:</a:t>
            </a:r>
            <a:endParaRPr/>
          </a:p>
          <a:p>
            <a:pPr indent="0" lvl="0" marL="0" marR="0" rtl="0" algn="l">
              <a:lnSpc>
                <a:spcPct val="100000"/>
              </a:lnSpc>
              <a:spcBef>
                <a:spcPts val="0"/>
              </a:spcBef>
              <a:spcAft>
                <a:spcPts val="0"/>
              </a:spcAft>
              <a:buClr>
                <a:schemeClr val="dk1"/>
              </a:buClr>
              <a:buSzPts val="1200"/>
              <a:buFont typeface="Calibri"/>
              <a:buNone/>
            </a:pPr>
            <a:r>
              <a:rPr lang="fr"/>
              <a:t>The definition of disability is: </a:t>
            </a:r>
            <a:r>
              <a:rPr i="1" lang="fr" sz="1200">
                <a:solidFill>
                  <a:schemeClr val="dk1"/>
                </a:solidFill>
                <a:latin typeface="Calibri"/>
                <a:ea typeface="Calibri"/>
                <a:cs typeface="Calibri"/>
                <a:sym typeface="Calibri"/>
              </a:rPr>
              <a:t>“Persons with disabilities include those who have long-term physical, mental, intellectual or sensory </a:t>
            </a:r>
            <a:r>
              <a:rPr b="1" i="1" lang="fr" sz="1200">
                <a:solidFill>
                  <a:schemeClr val="dk1"/>
                </a:solidFill>
                <a:latin typeface="Calibri"/>
                <a:ea typeface="Calibri"/>
                <a:cs typeface="Calibri"/>
                <a:sym typeface="Calibri"/>
              </a:rPr>
              <a:t>impairments </a:t>
            </a:r>
            <a:r>
              <a:rPr i="1" lang="fr" sz="1200">
                <a:solidFill>
                  <a:schemeClr val="dk1"/>
                </a:solidFill>
                <a:latin typeface="Calibri"/>
                <a:ea typeface="Calibri"/>
                <a:cs typeface="Calibri"/>
                <a:sym typeface="Calibri"/>
              </a:rPr>
              <a:t>which in interaction with various </a:t>
            </a:r>
            <a:r>
              <a:rPr b="1" i="1" lang="fr" sz="1200">
                <a:solidFill>
                  <a:schemeClr val="dk1"/>
                </a:solidFill>
                <a:latin typeface="Calibri"/>
                <a:ea typeface="Calibri"/>
                <a:cs typeface="Calibri"/>
                <a:sym typeface="Calibri"/>
              </a:rPr>
              <a:t>barriers </a:t>
            </a:r>
            <a:r>
              <a:rPr i="1" lang="fr" sz="1200">
                <a:solidFill>
                  <a:schemeClr val="dk1"/>
                </a:solidFill>
                <a:latin typeface="Calibri"/>
                <a:ea typeface="Calibri"/>
                <a:cs typeface="Calibri"/>
                <a:sym typeface="Calibri"/>
              </a:rPr>
              <a:t>may hinder their full and effective participation in society on an equal basis with others.</a:t>
            </a:r>
            <a:r>
              <a:rPr lang="fr"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400"/>
              <a:buNone/>
            </a:pPr>
            <a:r>
              <a:rPr lang="fr"/>
              <a:t>This definition of disability is in the UN Convention on the Rights of People with Disabilities.</a:t>
            </a:r>
            <a:endParaRPr/>
          </a:p>
          <a:p>
            <a:pPr indent="0" lvl="0" marL="0" rtl="0" algn="l">
              <a:lnSpc>
                <a:spcPct val="100000"/>
              </a:lnSpc>
              <a:spcBef>
                <a:spcPts val="0"/>
              </a:spcBef>
              <a:spcAft>
                <a:spcPts val="0"/>
              </a:spcAft>
              <a:buSzPts val="1400"/>
              <a:buNone/>
            </a:pPr>
            <a:r>
              <a:rPr lang="fr"/>
              <a:t> </a:t>
            </a:r>
            <a:endParaRPr/>
          </a:p>
          <a:p>
            <a:pPr indent="0" lvl="0" marL="0" rtl="0" algn="l">
              <a:lnSpc>
                <a:spcPct val="100000"/>
              </a:lnSpc>
              <a:spcBef>
                <a:spcPts val="0"/>
              </a:spcBef>
              <a:spcAft>
                <a:spcPts val="0"/>
              </a:spcAft>
              <a:buSzPts val="1400"/>
              <a:buNone/>
            </a:pPr>
            <a:r>
              <a:rPr lang="fr"/>
              <a:t>As WASH actors, we need to focus on removing the </a:t>
            </a:r>
            <a:r>
              <a:rPr b="1" lang="fr"/>
              <a:t>barriers that a person experiences</a:t>
            </a:r>
            <a:r>
              <a:rPr b="0" lang="fr"/>
              <a:t>, rather than focusing on their impairment. If we can address and reduce the barriers, then people will be able to enjoy their rights to WASH much more freely.</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
              <a:t>There are three types of barriers to be aware of:</a:t>
            </a:r>
            <a:endParaRPr/>
          </a:p>
          <a:p>
            <a:pPr indent="-171450" lvl="0" marL="171450" rtl="0" algn="l">
              <a:lnSpc>
                <a:spcPct val="100000"/>
              </a:lnSpc>
              <a:spcBef>
                <a:spcPts val="0"/>
              </a:spcBef>
              <a:spcAft>
                <a:spcPts val="0"/>
              </a:spcAft>
              <a:buClr>
                <a:schemeClr val="dk1"/>
              </a:buClr>
              <a:buSzPts val="1200"/>
              <a:buFont typeface="Calibri"/>
              <a:buChar char="-"/>
            </a:pPr>
            <a:r>
              <a:rPr b="0" lang="fr"/>
              <a:t>Physical barriers </a:t>
            </a:r>
            <a:endParaRPr/>
          </a:p>
          <a:p>
            <a:pPr indent="-171450" lvl="0" marL="171450" rtl="0" algn="l">
              <a:lnSpc>
                <a:spcPct val="100000"/>
              </a:lnSpc>
              <a:spcBef>
                <a:spcPts val="0"/>
              </a:spcBef>
              <a:spcAft>
                <a:spcPts val="0"/>
              </a:spcAft>
              <a:buClr>
                <a:schemeClr val="dk1"/>
              </a:buClr>
              <a:buSzPts val="1200"/>
              <a:buFont typeface="Calibri"/>
              <a:buChar char="-"/>
            </a:pPr>
            <a:r>
              <a:rPr b="0" lang="fr"/>
              <a:t>Institutional or policy barriers</a:t>
            </a:r>
            <a:endParaRPr/>
          </a:p>
          <a:p>
            <a:pPr indent="-171450" lvl="0" marL="171450" rtl="0" algn="l">
              <a:lnSpc>
                <a:spcPct val="100000"/>
              </a:lnSpc>
              <a:spcBef>
                <a:spcPts val="0"/>
              </a:spcBef>
              <a:spcAft>
                <a:spcPts val="0"/>
              </a:spcAft>
              <a:buClr>
                <a:schemeClr val="dk1"/>
              </a:buClr>
              <a:buSzPts val="1200"/>
              <a:buFont typeface="Calibri"/>
              <a:buChar char="-"/>
            </a:pPr>
            <a:r>
              <a:rPr b="0" lang="fr"/>
              <a:t>Social and attitudinal barriers.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766" name="Google Shape;766;p3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767" name="Google Shape;767;p3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768" name="Google Shape;76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WASH FIT was initially designed for small (e.g. primary health care) facilities in resource constrained setting. </a:t>
            </a:r>
            <a:endParaRPr/>
          </a:p>
          <a:p>
            <a:pPr indent="0" lvl="0" marL="0" rtl="0" algn="l">
              <a:lnSpc>
                <a:spcPct val="100000"/>
              </a:lnSpc>
              <a:spcBef>
                <a:spcPts val="0"/>
              </a:spcBef>
              <a:spcAft>
                <a:spcPts val="0"/>
              </a:spcAft>
              <a:buSzPts val="1400"/>
              <a:buNone/>
            </a:pPr>
            <a:r>
              <a:rPr lang="fr"/>
              <a:t>It has been used in bigger facilities (e.g. district hospitals and in some instances, larger national hospitals) but there are some limitations.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It works best in smaller facilities but can be adapted for bigger facilities. The basic 5-step methodology should remain the same, but the assessment form will need to be adapted to the national and local context (i.e. adding additional indicators to cover more complex settings such as requirements for major surgical and invasive procedures). This adaptation normally takes place at the national level by the Ministry of Health and WHO/UNICEF.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There are often requests to use WASH FIT for national estimates and country comparisons. Refer to the next slide for the differences between WASH FIT assessments and other survey formats using the JMP basic global indicators.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
              <a:t>End by saying that here you can see the 5 steps of the cycle which we will focus on for much of this session – and this highlights the points made in the bullets.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1" name="Google Shape;221;p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222" name="Google Shape;222;p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223" name="Google Shape;2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PLAY THE VIDEO</a:t>
            </a:r>
            <a:endParaRPr/>
          </a:p>
        </p:txBody>
      </p:sp>
      <p:sp>
        <p:nvSpPr>
          <p:cNvPr id="239" name="Google Shape;239;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240" name="Google Shape;240;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241" name="Google Shape;2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rPr lang="fr"/>
              <a:t>First, we are going to reflect on who experiences exclusion, why and what it means. There are three real-life quotes from different perspectives of healthcare workers and users (</a:t>
            </a:r>
            <a:r>
              <a:rPr b="1" lang="fr"/>
              <a:t>READ THE QUOTES)</a:t>
            </a:r>
            <a:endParaRPr/>
          </a:p>
          <a:p>
            <a:pPr indent="0" lvl="0" marL="0" marR="0" rtl="0" algn="l">
              <a:lnSpc>
                <a:spcPct val="100000"/>
              </a:lnSpc>
              <a:spcBef>
                <a:spcPts val="0"/>
              </a:spcBef>
              <a:spcAft>
                <a:spcPts val="0"/>
              </a:spcAft>
              <a:buClr>
                <a:schemeClr val="dk1"/>
              </a:buClr>
              <a:buSzPts val="1200"/>
              <a:buFont typeface="Calibri"/>
              <a:buNone/>
            </a:pPr>
            <a:r>
              <a:rPr lang="fr"/>
              <a:t>Please Choose 1 quote and spend five minutes writing down reflections to the following questions - work in pairs</a:t>
            </a:r>
            <a:endParaRPr/>
          </a:p>
          <a:p>
            <a:pPr indent="0" lvl="0" marL="0" rtl="0" algn="l">
              <a:lnSpc>
                <a:spcPct val="100000"/>
              </a:lnSpc>
              <a:spcBef>
                <a:spcPts val="0"/>
              </a:spcBef>
              <a:spcAft>
                <a:spcPts val="0"/>
              </a:spcAft>
              <a:buSzPts val="1400"/>
              <a:buNone/>
            </a:pPr>
            <a:r>
              <a:t/>
            </a:r>
            <a:endParaRPr/>
          </a:p>
          <a:p>
            <a:pPr indent="-457200" lvl="1" marL="914400" rtl="0" algn="l">
              <a:lnSpc>
                <a:spcPct val="100000"/>
              </a:lnSpc>
              <a:spcBef>
                <a:spcPts val="0"/>
              </a:spcBef>
              <a:spcAft>
                <a:spcPts val="0"/>
              </a:spcAft>
              <a:buClr>
                <a:schemeClr val="dk1"/>
              </a:buClr>
              <a:buSzPts val="1200"/>
              <a:buFont typeface="Calibri"/>
              <a:buAutoNum type="arabicPeriod"/>
            </a:pPr>
            <a:r>
              <a:rPr lang="fr"/>
              <a:t>What type of exclusion, marginalization or discrimination is this person experiencing?</a:t>
            </a:r>
            <a:endParaRPr/>
          </a:p>
          <a:p>
            <a:pPr indent="-457200" lvl="1" marL="914400" rtl="0" algn="l">
              <a:lnSpc>
                <a:spcPct val="100000"/>
              </a:lnSpc>
              <a:spcBef>
                <a:spcPts val="0"/>
              </a:spcBef>
              <a:spcAft>
                <a:spcPts val="0"/>
              </a:spcAft>
              <a:buClr>
                <a:schemeClr val="dk1"/>
              </a:buClr>
              <a:buSzPts val="1200"/>
              <a:buFont typeface="Calibri"/>
              <a:buAutoNum type="arabicPeriod"/>
            </a:pPr>
            <a:r>
              <a:rPr lang="fr"/>
              <a:t>Why are they experiencing this? </a:t>
            </a:r>
            <a:endParaRPr/>
          </a:p>
          <a:p>
            <a:pPr indent="-457200" lvl="1" marL="914400" rtl="0" algn="l">
              <a:lnSpc>
                <a:spcPct val="100000"/>
              </a:lnSpc>
              <a:spcBef>
                <a:spcPts val="0"/>
              </a:spcBef>
              <a:spcAft>
                <a:spcPts val="0"/>
              </a:spcAft>
              <a:buClr>
                <a:schemeClr val="dk1"/>
              </a:buClr>
              <a:buSzPts val="1200"/>
              <a:buFont typeface="Calibri"/>
              <a:buAutoNum type="arabicPeriod"/>
            </a:pPr>
            <a:r>
              <a:rPr lang="fr"/>
              <a:t>How does it relate to WASH in HCF?</a:t>
            </a:r>
            <a:endParaRPr/>
          </a:p>
          <a:p>
            <a:pPr indent="-381000" lvl="1" marL="91440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SzPts val="1400"/>
              <a:buNone/>
            </a:pPr>
            <a:r>
              <a:rPr lang="fr"/>
              <a:t>After 5 minutes, I will ask people to share one key reflection each.</a:t>
            </a:r>
            <a:endParaRPr/>
          </a:p>
          <a:p>
            <a:pPr indent="0" lvl="0" marL="0" rtl="0" algn="l">
              <a:lnSpc>
                <a:spcPct val="100000"/>
              </a:lnSpc>
              <a:spcBef>
                <a:spcPts val="0"/>
              </a:spcBef>
              <a:spcAft>
                <a:spcPts val="0"/>
              </a:spcAft>
              <a:buSzPts val="1400"/>
              <a:buNone/>
            </a:pPr>
            <a:r>
              <a:rPr lang="fr"/>
              <a:t>Once you have chosen a quote, respond to the three reflection questions by writing down your responses.</a:t>
            </a:r>
            <a:endParaRPr/>
          </a:p>
          <a:p>
            <a:pPr indent="0" lvl="0" marL="0" rtl="0" algn="l">
              <a:lnSpc>
                <a:spcPct val="100000"/>
              </a:lnSpc>
              <a:spcBef>
                <a:spcPts val="0"/>
              </a:spcBef>
              <a:spcAft>
                <a:spcPts val="0"/>
              </a:spcAft>
              <a:buSzPts val="1400"/>
              <a:buNone/>
            </a:pPr>
            <a:r>
              <a:rPr lang="fr"/>
              <a:t>Is everyone is clear on the instructions?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fr"/>
              <a:t>NOTE FOR TRAINER:</a:t>
            </a:r>
            <a:endParaRPr/>
          </a:p>
          <a:p>
            <a:pPr indent="0" lvl="0" marL="0" rtl="0" algn="l">
              <a:lnSpc>
                <a:spcPct val="100000"/>
              </a:lnSpc>
              <a:spcBef>
                <a:spcPts val="0"/>
              </a:spcBef>
              <a:spcAft>
                <a:spcPts val="0"/>
              </a:spcAft>
              <a:buSzPts val="1400"/>
              <a:buNone/>
            </a:pPr>
            <a:r>
              <a:rPr lang="fr"/>
              <a:t>- Allow participants five minutes to read the quotes, choose one and write down their reflections. Give a one minute warning so participants know how long they have.</a:t>
            </a:r>
            <a:endParaRPr/>
          </a:p>
          <a:p>
            <a:pPr indent="-95250" lvl="0" marL="17145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fr"/>
              <a:t>POINTS to help your 5 min discussion AFTER the exercise:</a:t>
            </a:r>
            <a:endParaRPr/>
          </a:p>
          <a:p>
            <a:pPr indent="-457200" lvl="1" marL="914400" rtl="0" algn="l">
              <a:lnSpc>
                <a:spcPct val="100000"/>
              </a:lnSpc>
              <a:spcBef>
                <a:spcPts val="0"/>
              </a:spcBef>
              <a:spcAft>
                <a:spcPts val="0"/>
              </a:spcAft>
              <a:buClr>
                <a:schemeClr val="dk1"/>
              </a:buClr>
              <a:buSzPts val="2400"/>
              <a:buFont typeface="Calibri"/>
              <a:buAutoNum type="arabicPeriod"/>
            </a:pPr>
            <a:r>
              <a:rPr b="0" lang="fr" sz="2400">
                <a:latin typeface="Arial"/>
                <a:ea typeface="Arial"/>
                <a:cs typeface="Arial"/>
                <a:sym typeface="Arial"/>
              </a:rPr>
              <a:t>What type of exclusion, marginalization or discrimination is this person experiencing?</a:t>
            </a:r>
            <a:endParaRPr/>
          </a:p>
          <a:p>
            <a:pPr indent="-457200" lvl="1" marL="914400" rtl="0" algn="l">
              <a:lnSpc>
                <a:spcPct val="100000"/>
              </a:lnSpc>
              <a:spcBef>
                <a:spcPts val="0"/>
              </a:spcBef>
              <a:spcAft>
                <a:spcPts val="0"/>
              </a:spcAft>
              <a:buClr>
                <a:schemeClr val="dk1"/>
              </a:buClr>
              <a:buSzPts val="2400"/>
              <a:buFont typeface="Calibri"/>
              <a:buAutoNum type="arabicPeriod"/>
            </a:pPr>
            <a:r>
              <a:rPr b="0" lang="fr" sz="2400">
                <a:latin typeface="Arial"/>
                <a:ea typeface="Arial"/>
                <a:cs typeface="Arial"/>
                <a:sym typeface="Arial"/>
              </a:rPr>
              <a:t>Why are they experiencing this? (hint: consider how their gender, role or disability is relevant)</a:t>
            </a:r>
            <a:endParaRPr/>
          </a:p>
          <a:p>
            <a:pPr indent="-457200" lvl="1" marL="914400" rtl="0" algn="l">
              <a:lnSpc>
                <a:spcPct val="100000"/>
              </a:lnSpc>
              <a:spcBef>
                <a:spcPts val="0"/>
              </a:spcBef>
              <a:spcAft>
                <a:spcPts val="0"/>
              </a:spcAft>
              <a:buClr>
                <a:schemeClr val="dk1"/>
              </a:buClr>
              <a:buSzPts val="2400"/>
              <a:buFont typeface="Calibri"/>
              <a:buAutoNum type="arabicPeriod"/>
            </a:pPr>
            <a:r>
              <a:rPr b="0" lang="fr" sz="2400">
                <a:latin typeface="Arial"/>
                <a:ea typeface="Arial"/>
                <a:cs typeface="Arial"/>
                <a:sym typeface="Arial"/>
              </a:rPr>
              <a:t>How does it relate to power and WASH in HCF?</a:t>
            </a:r>
            <a:endParaRPr/>
          </a:p>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fr" sz="1200" u="none" strike="noStrike">
                <a:solidFill>
                  <a:schemeClr val="dk1"/>
                </a:solidFill>
                <a:latin typeface="Calibri"/>
                <a:ea typeface="Calibri"/>
                <a:cs typeface="Calibri"/>
                <a:sym typeface="Calibri"/>
              </a:rPr>
              <a:t>What type of challenges is this person experiencing?</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fr" sz="1200" u="none" strike="noStrike">
                <a:solidFill>
                  <a:schemeClr val="dk1"/>
                </a:solidFill>
                <a:latin typeface="Calibri"/>
                <a:ea typeface="Calibri"/>
                <a:cs typeface="Calibri"/>
                <a:sym typeface="Calibri"/>
              </a:rPr>
              <a:t>Why are they experiencing this?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fr" sz="1200" u="none" strike="noStrike">
                <a:solidFill>
                  <a:schemeClr val="dk1"/>
                </a:solidFill>
                <a:latin typeface="Calibri"/>
                <a:ea typeface="Calibri"/>
                <a:cs typeface="Calibri"/>
                <a:sym typeface="Calibri"/>
              </a:rPr>
              <a:t>How does it relate to WASH in HCF?</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Quote 1 Midwife</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“People hush me up. I speak my mind and they dislike it. But unless I speak up, how else will the crisis here get solved?”</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Not being listened to</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Disrespected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Vulnerable and at risk of infection at work</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Not listened to based on their gender</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Midwives perspectives are not taken seriously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Less power than other roles in HCFs to change WASH solutions</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Poor WASH impacts midwives in their daily work</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Most midwives are women</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Quote 2 HCF user with a disability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“We are not like pregnant women as they needs stretchers/ wheelchair at the time of delivery and its short term need but, our requirements are for long term. To be inclusive, we have to think for additional needs for specific groups.”</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HCFs don’t meet practical needs of people with disabilities, such as aid and equipment to get around</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Disability is being seen the same as health issues</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Disability is not well-understood</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Disability is seen as a ‘problem’ or a health issue which can be fixed, rather than a rights issue</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WASH needs to be physically accessible in HCFs</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People with disabilities have additional WASH needs which need to be recognized.</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Quote 3 New mother in Tanzania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“I brought water to clean the plastic mat that they used because there is no water at the hospital. It’s mandatory to go to the clinic with water, they tell us to clean all the covers. My sister in law helped me..”</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Women collects own water for birthing</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Another women helps to clean</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Risks to health and safety to women and newborn</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Work burden falling on women</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They are women </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There are social norms that they have to collect water/do cleaning</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Because she is giving birth</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Because there is no water at the facility</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There is limited WASH available to women giving birth</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Women giving birth don’t have power to demand WASH</a:t>
            </a:r>
            <a:endParaRPr b="0" i="0" sz="14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fr" sz="1200" u="none" strike="noStrike">
                <a:solidFill>
                  <a:schemeClr val="dk1"/>
                </a:solidFill>
                <a:latin typeface="Calibri"/>
                <a:ea typeface="Calibri"/>
                <a:cs typeface="Calibri"/>
                <a:sym typeface="Calibri"/>
              </a:rPr>
              <a:t>Women provide extra care and cleaning support</a:t>
            </a:r>
            <a:endParaRPr b="0" i="0" sz="1400" u="none" strike="noStrike">
              <a:solidFill>
                <a:schemeClr val="dk1"/>
              </a:solidFill>
              <a:latin typeface="Calibri"/>
              <a:ea typeface="Calibri"/>
              <a:cs typeface="Calibri"/>
              <a:sym typeface="Calibri"/>
            </a:endParaRPr>
          </a:p>
          <a:p>
            <a:pPr indent="0" lvl="1" marL="457200" rtl="0" algn="l">
              <a:lnSpc>
                <a:spcPct val="100000"/>
              </a:lnSpc>
              <a:spcBef>
                <a:spcPts val="0"/>
              </a:spcBef>
              <a:spcAft>
                <a:spcPts val="0"/>
              </a:spcAft>
              <a:buClr>
                <a:schemeClr val="dk1"/>
              </a:buClr>
              <a:buSzPts val="2400"/>
              <a:buFont typeface="Calibri"/>
              <a:buNone/>
            </a:pPr>
            <a:r>
              <a:t/>
            </a:r>
            <a:endParaRPr b="0" sz="2400">
              <a:latin typeface="Arial"/>
              <a:ea typeface="Arial"/>
              <a:cs typeface="Arial"/>
              <a:sym typeface="Arial"/>
            </a:endParaRPr>
          </a:p>
        </p:txBody>
      </p:sp>
      <p:sp>
        <p:nvSpPr>
          <p:cNvPr id="256" name="Google Shape;25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212704" lvl="0" marL="212704" marR="0" rtl="0" algn="r">
              <a:lnSpc>
                <a:spcPct val="100000"/>
              </a:lnSpc>
              <a:spcBef>
                <a:spcPts val="0"/>
              </a:spcBef>
              <a:spcAft>
                <a:spcPts val="0"/>
              </a:spcAft>
              <a:buClr>
                <a:srgbClr val="000000"/>
              </a:buClr>
              <a:buSzPts val="1200"/>
              <a:buFont typeface="Times New Roman"/>
              <a:buNone/>
            </a:pPr>
            <a:fld id="{00000000-1234-1234-1234-123412341234}" type="slidenum">
              <a:rPr b="0" i="0" lang="fr"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b="1" lang="fr" sz="1800"/>
              <a:t>READ THE SLIDE </a:t>
            </a:r>
            <a:endParaRPr/>
          </a:p>
          <a:p>
            <a:pPr indent="0" lvl="0" marL="0" rtl="0" algn="l">
              <a:lnSpc>
                <a:spcPct val="100000"/>
              </a:lnSpc>
              <a:spcBef>
                <a:spcPts val="0"/>
              </a:spcBef>
              <a:spcAft>
                <a:spcPts val="0"/>
              </a:spcAft>
              <a:buClr>
                <a:schemeClr val="dk1"/>
              </a:buClr>
              <a:buSzPts val="1800"/>
              <a:buFont typeface="Arial"/>
              <a:buNone/>
            </a:pPr>
            <a:r>
              <a:rPr b="1" lang="fr" sz="1800"/>
              <a:t>SAY:</a:t>
            </a:r>
            <a:endParaRPr/>
          </a:p>
          <a:p>
            <a:pPr indent="0" lvl="0" marL="0" rtl="0" algn="l">
              <a:lnSpc>
                <a:spcPct val="100000"/>
              </a:lnSpc>
              <a:spcBef>
                <a:spcPts val="0"/>
              </a:spcBef>
              <a:spcAft>
                <a:spcPts val="0"/>
              </a:spcAft>
              <a:buClr>
                <a:schemeClr val="dk1"/>
              </a:buClr>
              <a:buSzPts val="1800"/>
              <a:buFont typeface="Arial"/>
              <a:buNone/>
            </a:pPr>
            <a:r>
              <a:t/>
            </a:r>
            <a:endParaRPr sz="1800"/>
          </a:p>
          <a:p>
            <a:pPr indent="-171450" lvl="0" marL="171450" rtl="0" algn="l">
              <a:lnSpc>
                <a:spcPct val="100000"/>
              </a:lnSpc>
              <a:spcBef>
                <a:spcPts val="0"/>
              </a:spcBef>
              <a:spcAft>
                <a:spcPts val="0"/>
              </a:spcAft>
              <a:buClr>
                <a:schemeClr val="dk1"/>
              </a:buClr>
              <a:buSzPts val="1800"/>
              <a:buFont typeface="Arial"/>
              <a:buChar char="•"/>
            </a:pPr>
            <a:r>
              <a:rPr lang="fr" sz="1800"/>
              <a:t>The design and management of WASH services in health care facilities must consider a variety of user needs. </a:t>
            </a:r>
            <a:endParaRPr/>
          </a:p>
          <a:p>
            <a:pPr indent="-57150" lvl="0" marL="171450" rtl="0" algn="l">
              <a:lnSpc>
                <a:spcPct val="100000"/>
              </a:lnSpc>
              <a:spcBef>
                <a:spcPts val="0"/>
              </a:spcBef>
              <a:spcAft>
                <a:spcPts val="0"/>
              </a:spcAft>
              <a:buClr>
                <a:schemeClr val="dk1"/>
              </a:buClr>
              <a:buSzPts val="1800"/>
              <a:buFont typeface="Arial"/>
              <a:buNone/>
            </a:pPr>
            <a:r>
              <a:t/>
            </a:r>
            <a:endParaRPr sz="1800"/>
          </a:p>
          <a:p>
            <a:pPr indent="-171450" lvl="0" marL="171450" rtl="0" algn="l">
              <a:lnSpc>
                <a:spcPct val="100000"/>
              </a:lnSpc>
              <a:spcBef>
                <a:spcPts val="0"/>
              </a:spcBef>
              <a:spcAft>
                <a:spcPts val="0"/>
              </a:spcAft>
              <a:buClr>
                <a:schemeClr val="dk1"/>
              </a:buClr>
              <a:buSzPts val="1800"/>
              <a:buFont typeface="Arial"/>
              <a:buChar char="•"/>
            </a:pPr>
            <a:r>
              <a:rPr lang="fr" sz="1800"/>
              <a:t>Considerations: accessibility, safety, privacy, social appropriateness or acceptability and the comfort of these many different </a:t>
            </a:r>
            <a:endParaRPr/>
          </a:p>
          <a:p>
            <a:pPr indent="-57150" lvl="0" marL="171450" rtl="0" algn="l">
              <a:lnSpc>
                <a:spcPct val="100000"/>
              </a:lnSpc>
              <a:spcBef>
                <a:spcPts val="0"/>
              </a:spcBef>
              <a:spcAft>
                <a:spcPts val="0"/>
              </a:spcAft>
              <a:buClr>
                <a:schemeClr val="dk1"/>
              </a:buClr>
              <a:buSzPts val="1800"/>
              <a:buFont typeface="Arial"/>
              <a:buNone/>
            </a:pPr>
            <a:r>
              <a:t/>
            </a:r>
            <a:endParaRPr sz="1800"/>
          </a:p>
          <a:p>
            <a:pPr indent="-171450" lvl="0" marL="171450" rtl="0" algn="l">
              <a:lnSpc>
                <a:spcPct val="100000"/>
              </a:lnSpc>
              <a:spcBef>
                <a:spcPts val="0"/>
              </a:spcBef>
              <a:spcAft>
                <a:spcPts val="0"/>
              </a:spcAft>
              <a:buClr>
                <a:schemeClr val="dk1"/>
              </a:buClr>
              <a:buSzPts val="1800"/>
              <a:buFont typeface="Arial"/>
              <a:buChar char="•"/>
            </a:pPr>
            <a:r>
              <a:rPr lang="fr" sz="1800"/>
              <a:t>Users include: women during childbirth and menstruating women, infants and children, older people, people with disabilities, people experiencing injury, illness or incontinence and female staff. </a:t>
            </a:r>
            <a:endParaRPr/>
          </a:p>
          <a:p>
            <a:pPr indent="-57150" lvl="0" marL="171450" rtl="0" algn="l">
              <a:lnSpc>
                <a:spcPct val="100000"/>
              </a:lnSpc>
              <a:spcBef>
                <a:spcPts val="0"/>
              </a:spcBef>
              <a:spcAft>
                <a:spcPts val="0"/>
              </a:spcAft>
              <a:buClr>
                <a:schemeClr val="dk1"/>
              </a:buClr>
              <a:buSzPts val="1800"/>
              <a:buFont typeface="Arial"/>
              <a:buNone/>
            </a:pPr>
            <a:r>
              <a:t/>
            </a:r>
            <a:endParaRPr sz="1800"/>
          </a:p>
          <a:p>
            <a:pPr indent="-171450" lvl="0" marL="171450" rtl="0" algn="l">
              <a:lnSpc>
                <a:spcPct val="100000"/>
              </a:lnSpc>
              <a:spcBef>
                <a:spcPts val="0"/>
              </a:spcBef>
              <a:spcAft>
                <a:spcPts val="0"/>
              </a:spcAft>
              <a:buClr>
                <a:schemeClr val="dk1"/>
              </a:buClr>
              <a:buSzPts val="1800"/>
              <a:buFont typeface="Arial"/>
              <a:buChar char="•"/>
            </a:pPr>
            <a:r>
              <a:rPr lang="fr" sz="1800"/>
              <a:t>Female patients and staff may face negative impacts of cultural taboos around menstruation and post-birth bleeding. </a:t>
            </a:r>
            <a:endParaRPr/>
          </a:p>
          <a:p>
            <a:pPr indent="-57150" lvl="0" marL="171450" rtl="0" algn="l">
              <a:lnSpc>
                <a:spcPct val="100000"/>
              </a:lnSpc>
              <a:spcBef>
                <a:spcPts val="0"/>
              </a:spcBef>
              <a:spcAft>
                <a:spcPts val="0"/>
              </a:spcAft>
              <a:buClr>
                <a:schemeClr val="dk1"/>
              </a:buClr>
              <a:buSzPts val="1800"/>
              <a:buFont typeface="Arial"/>
              <a:buNone/>
            </a:pPr>
            <a:r>
              <a:t/>
            </a:r>
            <a:endParaRPr sz="1800"/>
          </a:p>
          <a:p>
            <a:pPr indent="-171450" lvl="0" marL="171450" rtl="0" algn="l">
              <a:lnSpc>
                <a:spcPct val="100000"/>
              </a:lnSpc>
              <a:spcBef>
                <a:spcPts val="0"/>
              </a:spcBef>
              <a:spcAft>
                <a:spcPts val="0"/>
              </a:spcAft>
              <a:buClr>
                <a:schemeClr val="dk1"/>
              </a:buClr>
              <a:buSzPts val="1800"/>
              <a:buFont typeface="Arial"/>
              <a:buChar char="•"/>
            </a:pPr>
            <a:r>
              <a:rPr lang="fr" sz="1800"/>
              <a:t>Women’s WASH needs, and protection from gender-based violence</a:t>
            </a:r>
            <a:endParaRPr sz="1800"/>
          </a:p>
          <a:p>
            <a:pPr indent="0" lvl="0" marL="0" rtl="0" algn="l">
              <a:lnSpc>
                <a:spcPct val="100000"/>
              </a:lnSpc>
              <a:spcBef>
                <a:spcPts val="0"/>
              </a:spcBef>
              <a:spcAft>
                <a:spcPts val="0"/>
              </a:spcAft>
              <a:buSzPts val="1400"/>
              <a:buNone/>
            </a:pPr>
            <a:r>
              <a:t/>
            </a:r>
            <a:endParaRPr/>
          </a:p>
        </p:txBody>
      </p:sp>
      <p:sp>
        <p:nvSpPr>
          <p:cNvPr id="278" name="Google Shape;278;p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279" name="Google Shape;279;p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280" name="Google Shape;28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fr"/>
              <a:t>READ THE SLIDE</a:t>
            </a:r>
            <a:endParaRPr/>
          </a:p>
          <a:p>
            <a:pPr indent="0" lvl="0" marL="0" rtl="0" algn="l">
              <a:lnSpc>
                <a:spcPct val="100000"/>
              </a:lnSpc>
              <a:spcBef>
                <a:spcPts val="0"/>
              </a:spcBef>
              <a:spcAft>
                <a:spcPts val="0"/>
              </a:spcAft>
              <a:buSzPts val="1400"/>
              <a:buNone/>
            </a:pPr>
            <a:r>
              <a:rPr b="1" lang="fr"/>
              <a:t>SAY:</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fr"/>
              <a:t>There are many factors which impact a persons access to WASH in HCFs.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
              <a:t>These include individual factors like their age, gender, race, or ethnicity. </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
              <a:t>Their disability, which caste group or religion they are from.</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
              <a:t>Poverty is also a factor that intersects with all of these, as does gender.</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fr"/>
              <a:t>Poor WASH disproportionately impacts all of these groups, as they will likely experience greater discrimination, exclusion and marginalisation when using wash or health services.</a:t>
            </a:r>
            <a:endParaRPr b="0"/>
          </a:p>
        </p:txBody>
      </p:sp>
      <p:sp>
        <p:nvSpPr>
          <p:cNvPr id="291" name="Google Shape;291;p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World Health Organization</a:t>
            </a:r>
            <a:endParaRPr/>
          </a:p>
        </p:txBody>
      </p:sp>
      <p:sp>
        <p:nvSpPr>
          <p:cNvPr id="292" name="Google Shape;292;p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fr"/>
              <a:t>1 May, 2022</a:t>
            </a:r>
            <a:endParaRPr/>
          </a:p>
        </p:txBody>
      </p:sp>
      <p:sp>
        <p:nvSpPr>
          <p:cNvPr id="293" name="Google Shape;29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8.jpg"/><Relationship Id="rId4" Type="http://schemas.openxmlformats.org/officeDocument/2006/relationships/image" Target="../media/image1.jpg"/><Relationship Id="rId5" Type="http://schemas.openxmlformats.org/officeDocument/2006/relationships/image" Target="../media/image1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6.png"/><Relationship Id="rId13" Type="http://schemas.openxmlformats.org/officeDocument/2006/relationships/image" Target="../media/image29.png"/><Relationship Id="rId12" Type="http://schemas.openxmlformats.org/officeDocument/2006/relationships/image" Target="../media/image28.png"/><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1.png"/><Relationship Id="rId5" Type="http://schemas.openxmlformats.org/officeDocument/2006/relationships/image" Target="../media/image7.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8.jpg"/><Relationship Id="rId4" Type="http://schemas.openxmlformats.org/officeDocument/2006/relationships/image" Target="../media/image1.jpg"/><Relationship Id="rId5" Type="http://schemas.openxmlformats.org/officeDocument/2006/relationships/image" Target="../media/image1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8.jpg"/><Relationship Id="rId4" Type="http://schemas.openxmlformats.org/officeDocument/2006/relationships/image" Target="../media/image1.jpg"/><Relationship Id="rId5"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chemeClr val="dk1"/>
        </a:solidFill>
      </p:bgPr>
    </p:bg>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pic>
        <p:nvPicPr>
          <p:cNvPr id="13" name="Google Shape;13;p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5" name="Google Shape;15;p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6" name="Google Shape;16;p2"/>
          <p:cNvPicPr preferRelativeResize="0"/>
          <p:nvPr/>
        </p:nvPicPr>
        <p:blipFill rotWithShape="1">
          <a:blip r:embed="rId5">
            <a:alphaModFix/>
          </a:blip>
          <a:srcRect b="0" l="0" r="0" t="0"/>
          <a:stretch/>
        </p:blipFill>
        <p:spPr>
          <a:xfrm>
            <a:off x="0" y="0"/>
            <a:ext cx="12192000" cy="6858000"/>
          </a:xfrm>
          <a:prstGeom prst="rect">
            <a:avLst/>
          </a:prstGeom>
          <a:noFill/>
          <a:ln>
            <a:noFill/>
          </a:ln>
        </p:spPr>
      </p:pic>
      <p:pic>
        <p:nvPicPr>
          <p:cNvPr id="17" name="Google Shape;17;p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8" name="Google Shape;18;p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9" name="Google Shape;19;p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20" name="Google Shape;20;p2"/>
          <p:cNvPicPr preferRelativeResize="0"/>
          <p:nvPr/>
        </p:nvPicPr>
        <p:blipFill rotWithShape="1">
          <a:blip r:embed="rId5">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ragraph + text double coloumn">
  <p:cSld name="title paragraph + text double coloumn">
    <p:spTree>
      <p:nvGrpSpPr>
        <p:cNvPr id="89" name="Shape 89"/>
        <p:cNvGrpSpPr/>
        <p:nvPr/>
      </p:nvGrpSpPr>
      <p:grpSpPr>
        <a:xfrm>
          <a:off x="0" y="0"/>
          <a:ext cx="0" cy="0"/>
          <a:chOff x="0" y="0"/>
          <a:chExt cx="0" cy="0"/>
        </a:xfrm>
      </p:grpSpPr>
      <p:sp>
        <p:nvSpPr>
          <p:cNvPr id="90" name="Google Shape;90;p12"/>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1" name="Google Shape;91;p1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92" name="Google Shape;92;p12"/>
          <p:cNvSpPr txBox="1"/>
          <p:nvPr>
            <p:ph idx="1" type="body"/>
          </p:nvPr>
        </p:nvSpPr>
        <p:spPr>
          <a:xfrm>
            <a:off x="838200" y="1384300"/>
            <a:ext cx="5092602" cy="49734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12"/>
          <p:cNvSpPr txBox="1"/>
          <p:nvPr>
            <p:ph idx="2" type="body"/>
          </p:nvPr>
        </p:nvSpPr>
        <p:spPr>
          <a:xfrm>
            <a:off x="6261198" y="1384300"/>
            <a:ext cx="5092602" cy="49736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12"/>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12"/>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12"/>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graphs">
  <p:cSld name="title + 2 graphs">
    <p:spTree>
      <p:nvGrpSpPr>
        <p:cNvPr id="97" name="Shape 97"/>
        <p:cNvGrpSpPr/>
        <p:nvPr/>
      </p:nvGrpSpPr>
      <p:grpSpPr>
        <a:xfrm>
          <a:off x="0" y="0"/>
          <a:ext cx="0" cy="0"/>
          <a:chOff x="0" y="0"/>
          <a:chExt cx="0" cy="0"/>
        </a:xfrm>
      </p:grpSpPr>
      <p:sp>
        <p:nvSpPr>
          <p:cNvPr id="98" name="Google Shape;98;p13"/>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9" name="Google Shape;99;p1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00" name="Google Shape;100;p13"/>
          <p:cNvSpPr/>
          <p:nvPr>
            <p:ph idx="2" type="chart"/>
          </p:nvPr>
        </p:nvSpPr>
        <p:spPr>
          <a:xfrm>
            <a:off x="838200" y="1778000"/>
            <a:ext cx="5078413" cy="45797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3"/>
          <p:cNvSpPr txBox="1"/>
          <p:nvPr>
            <p:ph idx="1" type="body"/>
          </p:nvPr>
        </p:nvSpPr>
        <p:spPr>
          <a:xfrm>
            <a:off x="838199" y="1254125"/>
            <a:ext cx="5078414" cy="365125"/>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3"/>
          <p:cNvSpPr/>
          <p:nvPr>
            <p:ph idx="3" type="chart"/>
          </p:nvPr>
        </p:nvSpPr>
        <p:spPr>
          <a:xfrm>
            <a:off x="6240463" y="1739900"/>
            <a:ext cx="5113337" cy="46178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 name="Google Shape;103;p13"/>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 name="Google Shape;104;p13"/>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 name="Google Shape;105;p13"/>
          <p:cNvSpPr txBox="1"/>
          <p:nvPr>
            <p:ph idx="4" type="body"/>
          </p:nvPr>
        </p:nvSpPr>
        <p:spPr>
          <a:xfrm>
            <a:off x="6238875" y="1253869"/>
            <a:ext cx="5113337" cy="365381"/>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3pPr>
            <a:lvl4pPr indent="-228600" lvl="3" marL="1828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13"/>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aragraph + graph">
  <p:cSld name="title + paragraph + graph">
    <p:spTree>
      <p:nvGrpSpPr>
        <p:cNvPr id="107" name="Shape 107"/>
        <p:cNvGrpSpPr/>
        <p:nvPr/>
      </p:nvGrpSpPr>
      <p:grpSpPr>
        <a:xfrm>
          <a:off x="0" y="0"/>
          <a:ext cx="0" cy="0"/>
          <a:chOff x="0" y="0"/>
          <a:chExt cx="0" cy="0"/>
        </a:xfrm>
      </p:grpSpPr>
      <p:sp>
        <p:nvSpPr>
          <p:cNvPr id="108" name="Google Shape;108;p14"/>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 name="Google Shape;109;p1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10" name="Google Shape;110;p14"/>
          <p:cNvSpPr/>
          <p:nvPr>
            <p:ph idx="2" type="chart"/>
          </p:nvPr>
        </p:nvSpPr>
        <p:spPr>
          <a:xfrm>
            <a:off x="838200" y="1777999"/>
            <a:ext cx="5092601" cy="457976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 name="Google Shape;111;p14"/>
          <p:cNvSpPr txBox="1"/>
          <p:nvPr>
            <p:ph idx="1" type="body"/>
          </p:nvPr>
        </p:nvSpPr>
        <p:spPr>
          <a:xfrm>
            <a:off x="838199" y="1254125"/>
            <a:ext cx="5092602" cy="365125"/>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14"/>
          <p:cNvSpPr txBox="1"/>
          <p:nvPr>
            <p:ph idx="3" type="body"/>
          </p:nvPr>
        </p:nvSpPr>
        <p:spPr>
          <a:xfrm>
            <a:off x="6261198" y="1254125"/>
            <a:ext cx="5092602" cy="3651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2"/>
              </a:buClr>
              <a:buSzPts val="2000"/>
              <a:buFont typeface="Arial"/>
              <a:buNone/>
              <a:defRPr b="1" i="0" sz="2000" u="none" cap="none" strike="noStrike">
                <a:solidFill>
                  <a:schemeClr val="dk2"/>
                </a:solidFill>
                <a:latin typeface="Arial Narrow"/>
                <a:ea typeface="Arial Narrow"/>
                <a:cs typeface="Arial Narrow"/>
                <a:sym typeface="Arial Narrow"/>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4"/>
          <p:cNvSpPr txBox="1"/>
          <p:nvPr>
            <p:ph idx="4" type="body"/>
          </p:nvPr>
        </p:nvSpPr>
        <p:spPr>
          <a:xfrm>
            <a:off x="6261198" y="1778000"/>
            <a:ext cx="5092602" cy="45797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14"/>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4"/>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6" name="Google Shape;116;p14"/>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graphs">
  <p:cSld name="title + 1 graphs">
    <p:spTree>
      <p:nvGrpSpPr>
        <p:cNvPr id="117" name="Shape 117"/>
        <p:cNvGrpSpPr/>
        <p:nvPr/>
      </p:nvGrpSpPr>
      <p:grpSpPr>
        <a:xfrm>
          <a:off x="0" y="0"/>
          <a:ext cx="0" cy="0"/>
          <a:chOff x="0" y="0"/>
          <a:chExt cx="0" cy="0"/>
        </a:xfrm>
      </p:grpSpPr>
      <p:sp>
        <p:nvSpPr>
          <p:cNvPr id="118" name="Google Shape;118;p1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9" name="Google Shape;119;p15"/>
          <p:cNvSpPr txBox="1"/>
          <p:nvPr>
            <p:ph idx="12" type="sldNum"/>
          </p:nvPr>
        </p:nvSpPr>
        <p:spPr>
          <a:xfrm>
            <a:off x="1" y="6363031"/>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20" name="Google Shape;120;p15"/>
          <p:cNvSpPr/>
          <p:nvPr>
            <p:ph idx="2" type="chart"/>
          </p:nvPr>
        </p:nvSpPr>
        <p:spPr>
          <a:xfrm>
            <a:off x="838200" y="1778000"/>
            <a:ext cx="10515599" cy="457993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15"/>
          <p:cNvSpPr txBox="1"/>
          <p:nvPr>
            <p:ph idx="1" type="body"/>
          </p:nvPr>
        </p:nvSpPr>
        <p:spPr>
          <a:xfrm>
            <a:off x="838199" y="1254125"/>
            <a:ext cx="10515600" cy="365125"/>
          </a:xfrm>
          <a:prstGeom prst="rect">
            <a:avLst/>
          </a:prstGeom>
          <a:solidFill>
            <a:schemeClr val="dk1"/>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15"/>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15"/>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4" name="Google Shape;124;p15"/>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able">
  <p:cSld name="text + table">
    <p:spTree>
      <p:nvGrpSpPr>
        <p:cNvPr id="125" name="Shape 125"/>
        <p:cNvGrpSpPr/>
        <p:nvPr/>
      </p:nvGrpSpPr>
      <p:grpSpPr>
        <a:xfrm>
          <a:off x="0" y="0"/>
          <a:ext cx="0" cy="0"/>
          <a:chOff x="0" y="0"/>
          <a:chExt cx="0" cy="0"/>
        </a:xfrm>
      </p:grpSpPr>
      <p:sp>
        <p:nvSpPr>
          <p:cNvPr id="126" name="Google Shape;126;p16"/>
          <p:cNvSpPr txBox="1"/>
          <p:nvPr>
            <p:ph idx="1" type="body"/>
          </p:nvPr>
        </p:nvSpPr>
        <p:spPr>
          <a:xfrm>
            <a:off x="839788" y="584200"/>
            <a:ext cx="5076825" cy="5576887"/>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127" name="Google Shape;127;p1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28" name="Google Shape;128;p16"/>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29" name="Google Shape;129;p16"/>
          <p:cNvSpPr/>
          <p:nvPr>
            <p:ph idx="2" type="tbl"/>
          </p:nvPr>
        </p:nvSpPr>
        <p:spPr>
          <a:xfrm>
            <a:off x="6240463" y="1161535"/>
            <a:ext cx="5111750" cy="4999553"/>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0" name="Google Shape;130;p16"/>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16"/>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2" name="Google Shape;132;p16"/>
          <p:cNvSpPr txBox="1"/>
          <p:nvPr>
            <p:ph idx="3" type="body"/>
          </p:nvPr>
        </p:nvSpPr>
        <p:spPr>
          <a:xfrm>
            <a:off x="6240463" y="584200"/>
            <a:ext cx="5076825" cy="313724"/>
          </a:xfrm>
          <a:prstGeom prst="rect">
            <a:avLst/>
          </a:prstGeom>
          <a:solidFill>
            <a:schemeClr val="dk2"/>
          </a:solid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1800"/>
              <a:buFont typeface="Arial"/>
              <a:buNone/>
              <a:defRPr b="1" i="0" sz="18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 Stories_title + text">
  <p:cSld name="1_1 Stories_title + text">
    <p:spTree>
      <p:nvGrpSpPr>
        <p:cNvPr id="133" name="Shape 133"/>
        <p:cNvGrpSpPr/>
        <p:nvPr/>
      </p:nvGrpSpPr>
      <p:grpSpPr>
        <a:xfrm>
          <a:off x="0" y="0"/>
          <a:ext cx="0" cy="0"/>
          <a:chOff x="0" y="0"/>
          <a:chExt cx="0" cy="0"/>
        </a:xfrm>
      </p:grpSpPr>
      <p:sp>
        <p:nvSpPr>
          <p:cNvPr id="134" name="Google Shape;134;p17"/>
          <p:cNvSpPr/>
          <p:nvPr/>
        </p:nvSpPr>
        <p:spPr>
          <a:xfrm>
            <a:off x="0" y="0"/>
            <a:ext cx="5257800" cy="78914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1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36" name="Google Shape;136;p17"/>
          <p:cNvSpPr txBox="1"/>
          <p:nvPr>
            <p:ph idx="1" type="body"/>
          </p:nvPr>
        </p:nvSpPr>
        <p:spPr>
          <a:xfrm>
            <a:off x="839788" y="983152"/>
            <a:ext cx="5076825" cy="52398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7" name="Google Shape;137;p17"/>
          <p:cNvSpPr/>
          <p:nvPr/>
        </p:nvSpPr>
        <p:spPr>
          <a:xfrm>
            <a:off x="0" y="3770945"/>
            <a:ext cx="215900" cy="309392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p17"/>
          <p:cNvSpPr/>
          <p:nvPr/>
        </p:nvSpPr>
        <p:spPr>
          <a:xfrm>
            <a:off x="11976100" y="0"/>
            <a:ext cx="215900" cy="1079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p17"/>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0" name="Google Shape;140;p17"/>
          <p:cNvSpPr txBox="1"/>
          <p:nvPr>
            <p:ph idx="2" type="body"/>
          </p:nvPr>
        </p:nvSpPr>
        <p:spPr>
          <a:xfrm>
            <a:off x="6240463" y="982663"/>
            <a:ext cx="5111750" cy="5232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 name="Google Shape;141;p17"/>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2"/>
              </a:buClr>
              <a:buSzPts val="1400"/>
              <a:buFont typeface="Arial"/>
              <a:buNone/>
              <a:defRPr b="1" i="0" sz="1400" u="none" cap="none" strike="noStrike">
                <a:solidFill>
                  <a:schemeClr val="lt2"/>
                </a:solidFill>
                <a:latin typeface="Arial"/>
                <a:ea typeface="Arial"/>
                <a:cs typeface="Arial"/>
                <a:sym typeface="Arial"/>
              </a:defRPr>
            </a:lvl1pPr>
            <a:lvl2pPr indent="-228600" lvl="1" marL="9144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p:cSld name="image + text">
    <p:spTree>
      <p:nvGrpSpPr>
        <p:cNvPr id="142" name="Shape 142"/>
        <p:cNvGrpSpPr/>
        <p:nvPr/>
      </p:nvGrpSpPr>
      <p:grpSpPr>
        <a:xfrm>
          <a:off x="0" y="0"/>
          <a:ext cx="0" cy="0"/>
          <a:chOff x="0" y="0"/>
          <a:chExt cx="0" cy="0"/>
        </a:xfrm>
      </p:grpSpPr>
      <p:sp>
        <p:nvSpPr>
          <p:cNvPr id="143" name="Google Shape;143;p18"/>
          <p:cNvSpPr txBox="1"/>
          <p:nvPr>
            <p:ph idx="1" type="body"/>
          </p:nvPr>
        </p:nvSpPr>
        <p:spPr>
          <a:xfrm>
            <a:off x="839788" y="584200"/>
            <a:ext cx="5076825" cy="557728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144" name="Google Shape;144;p18"/>
          <p:cNvSpPr/>
          <p:nvPr/>
        </p:nvSpPr>
        <p:spPr>
          <a:xfrm>
            <a:off x="6502400" y="3771900"/>
            <a:ext cx="5689600" cy="3086100"/>
          </a:xfrm>
          <a:prstGeom prst="rect">
            <a:avLst/>
          </a:prstGeom>
          <a:solidFill>
            <a:schemeClr val="dk1"/>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1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46" name="Google Shape;146;p18"/>
          <p:cNvSpPr/>
          <p:nvPr>
            <p:ph idx="2" type="pic"/>
          </p:nvPr>
        </p:nvSpPr>
        <p:spPr>
          <a:xfrm>
            <a:off x="6502400" y="0"/>
            <a:ext cx="4849812" cy="6161484"/>
          </a:xfrm>
          <a:prstGeom prst="rect">
            <a:avLst/>
          </a:prstGeom>
          <a:noFill/>
          <a:ln>
            <a:noFill/>
          </a:ln>
        </p:spPr>
      </p:sp>
      <p:sp>
        <p:nvSpPr>
          <p:cNvPr id="147" name="Google Shape;147;p18"/>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18"/>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18"/>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Image">
    <p:spTree>
      <p:nvGrpSpPr>
        <p:cNvPr id="150" name="Shape 150"/>
        <p:cNvGrpSpPr/>
        <p:nvPr/>
      </p:nvGrpSpPr>
      <p:grpSpPr>
        <a:xfrm>
          <a:off x="0" y="0"/>
          <a:ext cx="0" cy="0"/>
          <a:chOff x="0" y="0"/>
          <a:chExt cx="0" cy="0"/>
        </a:xfrm>
      </p:grpSpPr>
      <p:sp>
        <p:nvSpPr>
          <p:cNvPr id="151" name="Google Shape;151;p1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52" name="Google Shape;152;p19"/>
          <p:cNvSpPr/>
          <p:nvPr>
            <p:ph idx="2" type="pic"/>
          </p:nvPr>
        </p:nvSpPr>
        <p:spPr>
          <a:xfrm>
            <a:off x="839788" y="0"/>
            <a:ext cx="10512424" cy="6161484"/>
          </a:xfrm>
          <a:prstGeom prst="rect">
            <a:avLst/>
          </a:prstGeom>
          <a:noFill/>
          <a:ln>
            <a:noFill/>
          </a:ln>
        </p:spPr>
      </p:sp>
      <p:sp>
        <p:nvSpPr>
          <p:cNvPr id="153" name="Google Shape;153;p19"/>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19"/>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19"/>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p:cSld name="Icons">
    <p:spTree>
      <p:nvGrpSpPr>
        <p:cNvPr id="156" name="Shape 156"/>
        <p:cNvGrpSpPr/>
        <p:nvPr/>
      </p:nvGrpSpPr>
      <p:grpSpPr>
        <a:xfrm>
          <a:off x="0" y="0"/>
          <a:ext cx="0" cy="0"/>
          <a:chOff x="0" y="0"/>
          <a:chExt cx="0" cy="0"/>
        </a:xfrm>
      </p:grpSpPr>
      <p:sp>
        <p:nvSpPr>
          <p:cNvPr id="157" name="Google Shape;157;p2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158" name="Google Shape;158;p20"/>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p20"/>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20"/>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61" name="Google Shape;161;p20"/>
          <p:cNvPicPr preferRelativeResize="0"/>
          <p:nvPr/>
        </p:nvPicPr>
        <p:blipFill rotWithShape="1">
          <a:blip r:embed="rId2">
            <a:alphaModFix/>
          </a:blip>
          <a:srcRect b="0" l="0" r="0" t="0"/>
          <a:stretch/>
        </p:blipFill>
        <p:spPr>
          <a:xfrm>
            <a:off x="7938732" y="2870113"/>
            <a:ext cx="896712" cy="1171184"/>
          </a:xfrm>
          <a:prstGeom prst="rect">
            <a:avLst/>
          </a:prstGeom>
          <a:noFill/>
          <a:ln>
            <a:noFill/>
          </a:ln>
        </p:spPr>
      </p:pic>
      <p:pic>
        <p:nvPicPr>
          <p:cNvPr descr="Immagine che contiene cielo notturno&#10;&#10;Descrizione generata automaticamente" id="162" name="Google Shape;162;p20"/>
          <p:cNvPicPr preferRelativeResize="0"/>
          <p:nvPr/>
        </p:nvPicPr>
        <p:blipFill rotWithShape="1">
          <a:blip r:embed="rId3">
            <a:alphaModFix/>
          </a:blip>
          <a:srcRect b="0" l="0" r="0" t="0"/>
          <a:stretch/>
        </p:blipFill>
        <p:spPr>
          <a:xfrm>
            <a:off x="1089834" y="1056043"/>
            <a:ext cx="1009814" cy="1171184"/>
          </a:xfrm>
          <a:prstGeom prst="rect">
            <a:avLst/>
          </a:prstGeom>
          <a:noFill/>
          <a:ln>
            <a:noFill/>
          </a:ln>
        </p:spPr>
      </p:pic>
      <p:pic>
        <p:nvPicPr>
          <p:cNvPr id="163" name="Google Shape;163;p20"/>
          <p:cNvPicPr preferRelativeResize="0"/>
          <p:nvPr/>
        </p:nvPicPr>
        <p:blipFill rotWithShape="1">
          <a:blip r:embed="rId4">
            <a:alphaModFix/>
          </a:blip>
          <a:srcRect b="0" l="0" r="0" t="0"/>
          <a:stretch/>
        </p:blipFill>
        <p:spPr>
          <a:xfrm>
            <a:off x="3033657" y="1056043"/>
            <a:ext cx="1146627" cy="1171184"/>
          </a:xfrm>
          <a:prstGeom prst="rect">
            <a:avLst/>
          </a:prstGeom>
          <a:noFill/>
          <a:ln>
            <a:noFill/>
          </a:ln>
        </p:spPr>
      </p:pic>
      <p:pic>
        <p:nvPicPr>
          <p:cNvPr descr="Immagine che contiene testo, cielo notturno&#10;&#10;Descrizione generata automaticamente" id="164" name="Google Shape;164;p20"/>
          <p:cNvPicPr preferRelativeResize="0"/>
          <p:nvPr/>
        </p:nvPicPr>
        <p:blipFill rotWithShape="1">
          <a:blip r:embed="rId5">
            <a:alphaModFix/>
          </a:blip>
          <a:srcRect b="0" l="0" r="0" t="0"/>
          <a:stretch/>
        </p:blipFill>
        <p:spPr>
          <a:xfrm>
            <a:off x="5613097" y="1049283"/>
            <a:ext cx="965804" cy="1171184"/>
          </a:xfrm>
          <a:prstGeom prst="rect">
            <a:avLst/>
          </a:prstGeom>
          <a:noFill/>
          <a:ln>
            <a:noFill/>
          </a:ln>
        </p:spPr>
      </p:pic>
      <p:pic>
        <p:nvPicPr>
          <p:cNvPr descr="Immagine che contiene elettronico, altoparlante&#10;&#10;Descrizione generata automaticamente" id="165" name="Google Shape;165;p20"/>
          <p:cNvPicPr preferRelativeResize="0"/>
          <p:nvPr/>
        </p:nvPicPr>
        <p:blipFill rotWithShape="1">
          <a:blip r:embed="rId6">
            <a:alphaModFix/>
          </a:blip>
          <a:srcRect b="0" l="0" r="0" t="0"/>
          <a:stretch/>
        </p:blipFill>
        <p:spPr>
          <a:xfrm>
            <a:off x="7885523" y="1012568"/>
            <a:ext cx="969930" cy="1171184"/>
          </a:xfrm>
          <a:prstGeom prst="rect">
            <a:avLst/>
          </a:prstGeom>
          <a:noFill/>
          <a:ln>
            <a:noFill/>
          </a:ln>
        </p:spPr>
      </p:pic>
      <p:pic>
        <p:nvPicPr>
          <p:cNvPr id="166" name="Google Shape;166;p20"/>
          <p:cNvPicPr preferRelativeResize="0"/>
          <p:nvPr/>
        </p:nvPicPr>
        <p:blipFill rotWithShape="1">
          <a:blip r:embed="rId7">
            <a:alphaModFix/>
          </a:blip>
          <a:srcRect b="0" l="0" r="0" t="0"/>
          <a:stretch/>
        </p:blipFill>
        <p:spPr>
          <a:xfrm>
            <a:off x="10147621" y="1012568"/>
            <a:ext cx="847930" cy="1171184"/>
          </a:xfrm>
          <a:prstGeom prst="rect">
            <a:avLst/>
          </a:prstGeom>
          <a:noFill/>
          <a:ln>
            <a:noFill/>
          </a:ln>
        </p:spPr>
      </p:pic>
      <p:pic>
        <p:nvPicPr>
          <p:cNvPr id="167" name="Google Shape;167;p20"/>
          <p:cNvPicPr preferRelativeResize="0"/>
          <p:nvPr/>
        </p:nvPicPr>
        <p:blipFill rotWithShape="1">
          <a:blip r:embed="rId8">
            <a:alphaModFix/>
          </a:blip>
          <a:srcRect b="0" l="0" r="0" t="0"/>
          <a:stretch/>
        </p:blipFill>
        <p:spPr>
          <a:xfrm>
            <a:off x="1070926" y="2966674"/>
            <a:ext cx="1171184" cy="1171184"/>
          </a:xfrm>
          <a:prstGeom prst="rect">
            <a:avLst/>
          </a:prstGeom>
          <a:noFill/>
          <a:ln>
            <a:noFill/>
          </a:ln>
        </p:spPr>
      </p:pic>
      <p:pic>
        <p:nvPicPr>
          <p:cNvPr id="168" name="Google Shape;168;p20"/>
          <p:cNvPicPr preferRelativeResize="0"/>
          <p:nvPr/>
        </p:nvPicPr>
        <p:blipFill rotWithShape="1">
          <a:blip r:embed="rId9">
            <a:alphaModFix/>
          </a:blip>
          <a:srcRect b="0" l="0" r="0" t="0"/>
          <a:stretch/>
        </p:blipFill>
        <p:spPr>
          <a:xfrm>
            <a:off x="3305434" y="2897837"/>
            <a:ext cx="732997" cy="1171184"/>
          </a:xfrm>
          <a:prstGeom prst="rect">
            <a:avLst/>
          </a:prstGeom>
          <a:noFill/>
          <a:ln>
            <a:noFill/>
          </a:ln>
        </p:spPr>
      </p:pic>
      <p:pic>
        <p:nvPicPr>
          <p:cNvPr id="169" name="Google Shape;169;p20"/>
          <p:cNvPicPr preferRelativeResize="0"/>
          <p:nvPr/>
        </p:nvPicPr>
        <p:blipFill rotWithShape="1">
          <a:blip r:embed="rId10">
            <a:alphaModFix/>
          </a:blip>
          <a:srcRect b="0" l="0" r="0" t="0"/>
          <a:stretch/>
        </p:blipFill>
        <p:spPr>
          <a:xfrm>
            <a:off x="5582146" y="2870113"/>
            <a:ext cx="896712" cy="1171184"/>
          </a:xfrm>
          <a:prstGeom prst="rect">
            <a:avLst/>
          </a:prstGeom>
          <a:noFill/>
          <a:ln>
            <a:noFill/>
          </a:ln>
        </p:spPr>
      </p:pic>
      <p:pic>
        <p:nvPicPr>
          <p:cNvPr descr="Immagine che contiene silhouette, cielo notturno&#10;&#10;Descrizione generata automaticamente" id="170" name="Google Shape;170;p20"/>
          <p:cNvPicPr preferRelativeResize="0"/>
          <p:nvPr/>
        </p:nvPicPr>
        <p:blipFill rotWithShape="1">
          <a:blip r:embed="rId11">
            <a:alphaModFix/>
          </a:blip>
          <a:srcRect b="0" l="0" r="0" t="0"/>
          <a:stretch/>
        </p:blipFill>
        <p:spPr>
          <a:xfrm>
            <a:off x="10044310" y="2931392"/>
            <a:ext cx="1054552" cy="1171184"/>
          </a:xfrm>
          <a:prstGeom prst="rect">
            <a:avLst/>
          </a:prstGeom>
          <a:noFill/>
          <a:ln>
            <a:noFill/>
          </a:ln>
        </p:spPr>
      </p:pic>
      <p:pic>
        <p:nvPicPr>
          <p:cNvPr id="171" name="Google Shape;171;p20"/>
          <p:cNvPicPr preferRelativeResize="0"/>
          <p:nvPr/>
        </p:nvPicPr>
        <p:blipFill rotWithShape="1">
          <a:blip r:embed="rId12">
            <a:alphaModFix/>
          </a:blip>
          <a:srcRect b="0" l="0" r="0" t="0"/>
          <a:stretch/>
        </p:blipFill>
        <p:spPr>
          <a:xfrm>
            <a:off x="3065755" y="4739631"/>
            <a:ext cx="1312602" cy="1171184"/>
          </a:xfrm>
          <a:prstGeom prst="rect">
            <a:avLst/>
          </a:prstGeom>
          <a:noFill/>
          <a:ln>
            <a:noFill/>
          </a:ln>
        </p:spPr>
      </p:pic>
      <p:pic>
        <p:nvPicPr>
          <p:cNvPr id="172" name="Google Shape;172;p20"/>
          <p:cNvPicPr preferRelativeResize="0"/>
          <p:nvPr/>
        </p:nvPicPr>
        <p:blipFill rotWithShape="1">
          <a:blip r:embed="rId13">
            <a:alphaModFix/>
          </a:blip>
          <a:srcRect b="0" l="0" r="0" t="0"/>
          <a:stretch/>
        </p:blipFill>
        <p:spPr>
          <a:xfrm>
            <a:off x="5420089" y="4819034"/>
            <a:ext cx="1220826" cy="1171184"/>
          </a:xfrm>
          <a:prstGeom prst="rect">
            <a:avLst/>
          </a:prstGeom>
          <a:noFill/>
          <a:ln>
            <a:noFill/>
          </a:ln>
        </p:spPr>
      </p:pic>
      <p:pic>
        <p:nvPicPr>
          <p:cNvPr id="173" name="Google Shape;173;p20"/>
          <p:cNvPicPr preferRelativeResize="0"/>
          <p:nvPr/>
        </p:nvPicPr>
        <p:blipFill rotWithShape="1">
          <a:blip r:embed="rId14">
            <a:alphaModFix/>
          </a:blip>
          <a:srcRect b="0" l="0" r="0" t="0"/>
          <a:stretch/>
        </p:blipFill>
        <p:spPr>
          <a:xfrm>
            <a:off x="7886252" y="4631401"/>
            <a:ext cx="1001671" cy="117118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cover">
  <p:cSld name="back cover">
    <p:bg>
      <p:bgPr>
        <a:solidFill>
          <a:schemeClr val="dk1"/>
        </a:solidFill>
      </p:bgPr>
    </p:bg>
    <p:spTree>
      <p:nvGrpSpPr>
        <p:cNvPr id="174" name="Shape 174"/>
        <p:cNvGrpSpPr/>
        <p:nvPr/>
      </p:nvGrpSpPr>
      <p:grpSpPr>
        <a:xfrm>
          <a:off x="0" y="0"/>
          <a:ext cx="0" cy="0"/>
          <a:chOff x="0" y="0"/>
          <a:chExt cx="0" cy="0"/>
        </a:xfrm>
      </p:grpSpPr>
      <p:sp>
        <p:nvSpPr>
          <p:cNvPr id="175" name="Google Shape;175;p21"/>
          <p:cNvSpPr/>
          <p:nvPr>
            <p:ph idx="2" type="pic"/>
          </p:nvPr>
        </p:nvSpPr>
        <p:spPr>
          <a:xfrm>
            <a:off x="0" y="0"/>
            <a:ext cx="12192000" cy="6858000"/>
          </a:xfrm>
          <a:prstGeom prst="rect">
            <a:avLst/>
          </a:prstGeom>
          <a:noFill/>
          <a:ln>
            <a:noFill/>
          </a:ln>
        </p:spPr>
      </p:sp>
      <p:pic>
        <p:nvPicPr>
          <p:cNvPr descr="Immagine che contiene testo, elettronico, screenshot&#10;&#10;Descrizione generata automaticamente" id="176" name="Google Shape;176;p2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Immagine che contiene testo, elettronico, screenshot&#10;&#10;Descrizione generata automaticamente" id="177" name="Google Shape;177;p2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type="title">
  <p:cSld name="TITLE">
    <p:bg>
      <p:bgPr>
        <a:solidFill>
          <a:schemeClr val="dk1"/>
        </a:solidFill>
      </p:bgPr>
    </p:bg>
    <p:spTree>
      <p:nvGrpSpPr>
        <p:cNvPr id="21" name="Shape 21"/>
        <p:cNvGrpSpPr/>
        <p:nvPr/>
      </p:nvGrpSpPr>
      <p:grpSpPr>
        <a:xfrm>
          <a:off x="0" y="0"/>
          <a:ext cx="0" cy="0"/>
          <a:chOff x="0" y="0"/>
          <a:chExt cx="0" cy="0"/>
        </a:xfrm>
      </p:grpSpPr>
      <p:sp>
        <p:nvSpPr>
          <p:cNvPr id="22" name="Google Shape;22;p3"/>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Narrow"/>
              <a:buNone/>
              <a:defRPr b="1" i="0" sz="80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Google Shape;23;p3"/>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5pPr>
            <a:lvl6pPr lvl="5"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lvl="6"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7pPr>
            <a:lvl8pPr lvl="7"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8pPr>
            <a:lvl9pPr lvl="8"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9pPr>
          </a:lstStyle>
          <a:p/>
        </p:txBody>
      </p:sp>
      <p:sp>
        <p:nvSpPr>
          <p:cNvPr id="24" name="Google Shape;24;p3"/>
          <p:cNvSpPr/>
          <p:nvPr/>
        </p:nvSpPr>
        <p:spPr>
          <a:xfrm>
            <a:off x="5968240" y="6412570"/>
            <a:ext cx="255520" cy="255520"/>
          </a:xfrm>
          <a:prstGeom prst="ellipse">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 name="Google Shape;25;p3"/>
          <p:cNvSpPr/>
          <p:nvPr/>
        </p:nvSpPr>
        <p:spPr>
          <a:xfrm>
            <a:off x="0" y="3759200"/>
            <a:ext cx="215900" cy="30988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
          <p:cNvSpPr/>
          <p:nvPr/>
        </p:nvSpPr>
        <p:spPr>
          <a:xfrm>
            <a:off x="11976100" y="0"/>
            <a:ext cx="215900" cy="10795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3"/>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showMasterSp="0">
  <p:cSld name="1_cover">
    <p:bg>
      <p:bgPr>
        <a:solidFill>
          <a:schemeClr val="dk1"/>
        </a:solidFill>
      </p:bgPr>
    </p:bg>
    <p:spTree>
      <p:nvGrpSpPr>
        <p:cNvPr id="178" name="Shape 178"/>
        <p:cNvGrpSpPr/>
        <p:nvPr/>
      </p:nvGrpSpPr>
      <p:grpSpPr>
        <a:xfrm>
          <a:off x="0" y="0"/>
          <a:ext cx="0" cy="0"/>
          <a:chOff x="0" y="0"/>
          <a:chExt cx="0" cy="0"/>
        </a:xfrm>
      </p:grpSpPr>
      <p:sp>
        <p:nvSpPr>
          <p:cNvPr id="179" name="Google Shape;179;p22"/>
          <p:cNvSpPr/>
          <p:nvPr>
            <p:ph idx="2" type="pic"/>
          </p:nvPr>
        </p:nvSpPr>
        <p:spPr>
          <a:xfrm>
            <a:off x="0" y="0"/>
            <a:ext cx="12192000" cy="6858000"/>
          </a:xfrm>
          <a:prstGeom prst="rect">
            <a:avLst/>
          </a:prstGeom>
          <a:noFill/>
          <a:ln>
            <a:noFill/>
          </a:ln>
        </p:spPr>
      </p:sp>
      <p:pic>
        <p:nvPicPr>
          <p:cNvPr id="180" name="Google Shape;180;p2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81" name="Google Shape;181;p22"/>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82" name="Google Shape;182;p22"/>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183" name="Google Shape;183;p22"/>
          <p:cNvPicPr preferRelativeResize="0"/>
          <p:nvPr/>
        </p:nvPicPr>
        <p:blipFill rotWithShape="1">
          <a:blip r:embed="rId5">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aragraph + text">
  <p:cSld name="1_title paragraph + text">
    <p:spTree>
      <p:nvGrpSpPr>
        <p:cNvPr id="30" name="Shape 30"/>
        <p:cNvGrpSpPr/>
        <p:nvPr/>
      </p:nvGrpSpPr>
      <p:grpSpPr>
        <a:xfrm>
          <a:off x="0" y="0"/>
          <a:ext cx="0" cy="0"/>
          <a:chOff x="0" y="0"/>
          <a:chExt cx="0" cy="0"/>
        </a:xfrm>
      </p:grpSpPr>
      <p:sp>
        <p:nvSpPr>
          <p:cNvPr id="31" name="Google Shape;31;p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Arial Narrow"/>
              <a:buNone/>
              <a:defRPr b="1" i="0" sz="4400" u="none" cap="none" strike="noStrike">
                <a:solidFill>
                  <a:schemeClr val="dk2"/>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 name="Google Shape;32;p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33" name="Google Shape;33;p5"/>
          <p:cNvSpPr txBox="1"/>
          <p:nvPr>
            <p:ph idx="1" type="body"/>
          </p:nvPr>
        </p:nvSpPr>
        <p:spPr>
          <a:xfrm>
            <a:off x="838199" y="1384300"/>
            <a:ext cx="10514013" cy="4973466"/>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 name="Google Shape;34;p5"/>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5"/>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5"/>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Stories_title + text">
  <p:cSld name="1 Stories_title + text">
    <p:spTree>
      <p:nvGrpSpPr>
        <p:cNvPr id="37" name="Shape 37"/>
        <p:cNvGrpSpPr/>
        <p:nvPr/>
      </p:nvGrpSpPr>
      <p:grpSpPr>
        <a:xfrm>
          <a:off x="0" y="0"/>
          <a:ext cx="0" cy="0"/>
          <a:chOff x="0" y="0"/>
          <a:chExt cx="0" cy="0"/>
        </a:xfrm>
      </p:grpSpPr>
      <p:sp>
        <p:nvSpPr>
          <p:cNvPr id="38" name="Google Shape;38;p6"/>
          <p:cNvSpPr/>
          <p:nvPr/>
        </p:nvSpPr>
        <p:spPr>
          <a:xfrm>
            <a:off x="0" y="-1"/>
            <a:ext cx="5257800" cy="3764071"/>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40" name="Google Shape;40;p6"/>
          <p:cNvSpPr txBox="1"/>
          <p:nvPr>
            <p:ph type="title"/>
          </p:nvPr>
        </p:nvSpPr>
        <p:spPr>
          <a:xfrm>
            <a:off x="838200" y="853698"/>
            <a:ext cx="4102100" cy="2734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Narrow"/>
              <a:buNone/>
              <a:defRPr b="1" i="0" sz="44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6"/>
          <p:cNvSpPr txBox="1"/>
          <p:nvPr>
            <p:ph idx="1" type="body"/>
          </p:nvPr>
        </p:nvSpPr>
        <p:spPr>
          <a:xfrm>
            <a:off x="839788" y="4038600"/>
            <a:ext cx="4418012" cy="2184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2"/>
              </a:buClr>
              <a:buSzPts val="2400"/>
              <a:buFont typeface="Arial"/>
              <a:buNone/>
              <a:defRPr b="1" i="0" sz="2400" u="none" cap="none" strike="noStrike">
                <a:solidFill>
                  <a:schemeClr val="dk2"/>
                </a:solidFill>
                <a:latin typeface="Arial Narrow"/>
                <a:ea typeface="Arial Narrow"/>
                <a:cs typeface="Arial Narrow"/>
                <a:sym typeface="Arial Narrow"/>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2" type="body"/>
          </p:nvPr>
        </p:nvSpPr>
        <p:spPr>
          <a:xfrm>
            <a:off x="5422899" y="495300"/>
            <a:ext cx="5929313" cy="5727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3" type="body"/>
          </p:nvPr>
        </p:nvSpPr>
        <p:spPr>
          <a:xfrm>
            <a:off x="839788" y="495300"/>
            <a:ext cx="4116387" cy="22363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2"/>
              </a:buClr>
              <a:buSzPts val="1400"/>
              <a:buFont typeface="Arial"/>
              <a:buNone/>
              <a:defRPr b="1" i="0" sz="1400" u="none" cap="none" strike="noStrike">
                <a:solidFill>
                  <a:schemeClr val="lt2"/>
                </a:solidFill>
                <a:latin typeface="Arial"/>
                <a:ea typeface="Arial"/>
                <a:cs typeface="Arial"/>
                <a:sym typeface="Arial"/>
              </a:defRPr>
            </a:lvl1pPr>
            <a:lvl2pPr indent="-228600" lvl="1" marL="9144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lt2"/>
              </a:buClr>
              <a:buSzPts val="1200"/>
              <a:buFont typeface="Arial"/>
              <a:buNone/>
              <a:defRPr b="0" i="0" sz="1200" u="none" cap="none" strike="noStrike">
                <a:solidFill>
                  <a:schemeClr val="lt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6"/>
          <p:cNvSpPr/>
          <p:nvPr/>
        </p:nvSpPr>
        <p:spPr>
          <a:xfrm>
            <a:off x="0" y="3770945"/>
            <a:ext cx="215900" cy="3093929"/>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 name="Google Shape;45;p6"/>
          <p:cNvSpPr/>
          <p:nvPr/>
        </p:nvSpPr>
        <p:spPr>
          <a:xfrm>
            <a:off x="11976100" y="0"/>
            <a:ext cx="215900" cy="1079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 name="Google Shape;46;p6"/>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box">
  <p:cSld name="text + box">
    <p:spTree>
      <p:nvGrpSpPr>
        <p:cNvPr id="47" name="Shape 47"/>
        <p:cNvGrpSpPr/>
        <p:nvPr/>
      </p:nvGrpSpPr>
      <p:grpSpPr>
        <a:xfrm>
          <a:off x="0" y="0"/>
          <a:ext cx="0" cy="0"/>
          <a:chOff x="0" y="0"/>
          <a:chExt cx="0" cy="0"/>
        </a:xfrm>
      </p:grpSpPr>
      <p:sp>
        <p:nvSpPr>
          <p:cNvPr id="48" name="Google Shape;48;p7"/>
          <p:cNvSpPr txBox="1"/>
          <p:nvPr>
            <p:ph idx="1" type="body"/>
          </p:nvPr>
        </p:nvSpPr>
        <p:spPr>
          <a:xfrm>
            <a:off x="839788" y="584200"/>
            <a:ext cx="5076825" cy="300073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49" name="Google Shape;49;p7"/>
          <p:cNvSpPr/>
          <p:nvPr/>
        </p:nvSpPr>
        <p:spPr>
          <a:xfrm>
            <a:off x="219206" y="3757807"/>
            <a:ext cx="11972794" cy="310019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51" name="Google Shape;51;p7"/>
          <p:cNvSpPr txBox="1"/>
          <p:nvPr>
            <p:ph idx="2" type="body"/>
          </p:nvPr>
        </p:nvSpPr>
        <p:spPr>
          <a:xfrm>
            <a:off x="839788" y="4381500"/>
            <a:ext cx="10507661" cy="18034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7"/>
          <p:cNvSpPr txBox="1"/>
          <p:nvPr>
            <p:ph type="title"/>
          </p:nvPr>
        </p:nvSpPr>
        <p:spPr>
          <a:xfrm>
            <a:off x="839788" y="4038600"/>
            <a:ext cx="10515600" cy="207791"/>
          </a:xfrm>
          <a:prstGeom prst="rect">
            <a:avLst/>
          </a:prstGeom>
          <a:solidFill>
            <a:schemeClr val="dk2"/>
          </a:solid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7"/>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7"/>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7"/>
          <p:cNvSpPr txBox="1"/>
          <p:nvPr>
            <p:ph idx="3" type="body"/>
          </p:nvPr>
        </p:nvSpPr>
        <p:spPr>
          <a:xfrm>
            <a:off x="6240463" y="584199"/>
            <a:ext cx="5106987" cy="300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 name="Google Shape;56;p7"/>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Title + text">
  <p:cSld name="1_image + Title + text">
    <p:spTree>
      <p:nvGrpSpPr>
        <p:cNvPr id="57" name="Shape 57"/>
        <p:cNvGrpSpPr/>
        <p:nvPr/>
      </p:nvGrpSpPr>
      <p:grpSpPr>
        <a:xfrm>
          <a:off x="0" y="0"/>
          <a:ext cx="0" cy="0"/>
          <a:chOff x="0" y="0"/>
          <a:chExt cx="0" cy="0"/>
        </a:xfrm>
      </p:grpSpPr>
      <p:sp>
        <p:nvSpPr>
          <p:cNvPr id="58" name="Google Shape;58;p8"/>
          <p:cNvSpPr txBox="1"/>
          <p:nvPr>
            <p:ph idx="1" type="body"/>
          </p:nvPr>
        </p:nvSpPr>
        <p:spPr>
          <a:xfrm>
            <a:off x="839788" y="1400432"/>
            <a:ext cx="5076825" cy="476105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rgbClr val="898A9B"/>
              </a:buClr>
              <a:buSzPts val="2000"/>
              <a:buFont typeface="Arial"/>
              <a:buNone/>
              <a:defRPr b="0" i="0" sz="2000" u="none" cap="none" strike="noStrike">
                <a:solidFill>
                  <a:srgbClr val="898A9B"/>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98A9B"/>
              </a:buClr>
              <a:buSzPts val="1800"/>
              <a:buFont typeface="Arial"/>
              <a:buNone/>
              <a:defRPr b="0" i="0" sz="1800" u="none" cap="none" strike="noStrike">
                <a:solidFill>
                  <a:srgbClr val="898A9B"/>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98A9B"/>
              </a:buClr>
              <a:buSzPts val="1600"/>
              <a:buFont typeface="Arial"/>
              <a:buNone/>
              <a:defRPr b="0" i="0" sz="1600" u="none" cap="none" strike="noStrike">
                <a:solidFill>
                  <a:srgbClr val="898A9B"/>
                </a:solidFill>
                <a:latin typeface="Calibri"/>
                <a:ea typeface="Calibri"/>
                <a:cs typeface="Calibri"/>
                <a:sym typeface="Calibri"/>
              </a:defRPr>
            </a:lvl9pPr>
          </a:lstStyle>
          <a:p/>
        </p:txBody>
      </p:sp>
      <p:sp>
        <p:nvSpPr>
          <p:cNvPr id="59" name="Google Shape;59;p8"/>
          <p:cNvSpPr/>
          <p:nvPr/>
        </p:nvSpPr>
        <p:spPr>
          <a:xfrm>
            <a:off x="6502400" y="3771900"/>
            <a:ext cx="5689600" cy="3086100"/>
          </a:xfrm>
          <a:prstGeom prst="rect">
            <a:avLst/>
          </a:prstGeom>
          <a:solidFill>
            <a:schemeClr val="dk1"/>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p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
        <p:nvSpPr>
          <p:cNvPr id="61" name="Google Shape;61;p8"/>
          <p:cNvSpPr/>
          <p:nvPr>
            <p:ph idx="2" type="pic"/>
          </p:nvPr>
        </p:nvSpPr>
        <p:spPr>
          <a:xfrm>
            <a:off x="6502400" y="1400432"/>
            <a:ext cx="4849812" cy="4761052"/>
          </a:xfrm>
          <a:prstGeom prst="rect">
            <a:avLst/>
          </a:prstGeom>
          <a:noFill/>
          <a:ln>
            <a:noFill/>
          </a:ln>
        </p:spPr>
      </p:sp>
      <p:sp>
        <p:nvSpPr>
          <p:cNvPr id="62" name="Google Shape;62;p8"/>
          <p:cNvSpPr/>
          <p:nvPr/>
        </p:nvSpPr>
        <p:spPr>
          <a:xfrm>
            <a:off x="0" y="3759200"/>
            <a:ext cx="215900" cy="30988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8"/>
          <p:cNvSpPr/>
          <p:nvPr/>
        </p:nvSpPr>
        <p:spPr>
          <a:xfrm>
            <a:off x="11976100" y="0"/>
            <a:ext cx="215900" cy="1079500"/>
          </a:xfrm>
          <a:prstGeom prst="rect">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 name="Google Shape;64;p8"/>
          <p:cNvSpPr/>
          <p:nvPr/>
        </p:nvSpPr>
        <p:spPr>
          <a:xfrm>
            <a:off x="5968240" y="6412570"/>
            <a:ext cx="255520" cy="255520"/>
          </a:xfrm>
          <a:prstGeom prst="ellipse">
            <a:avLst/>
          </a:prstGeom>
          <a:no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 name="Google Shape;65;p8"/>
          <p:cNvSpPr txBox="1"/>
          <p:nvPr>
            <p:ph idx="3" type="body"/>
          </p:nvPr>
        </p:nvSpPr>
        <p:spPr>
          <a:xfrm>
            <a:off x="839788" y="356992"/>
            <a:ext cx="10512425" cy="72250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2"/>
              </a:buClr>
              <a:buSzPts val="4400"/>
              <a:buFont typeface="Arial"/>
              <a:buNone/>
              <a:defRPr b="1" i="0" sz="4400" u="none" cap="none" strike="noStrike">
                <a:solidFill>
                  <a:schemeClr val="dk2"/>
                </a:solidFill>
                <a:latin typeface="Arial Narrow"/>
                <a:ea typeface="Arial Narrow"/>
                <a:cs typeface="Arial Narrow"/>
                <a:sym typeface="Arial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9"/>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Narrow"/>
              <a:buNone/>
              <a:defRPr b="1" i="0" sz="4400" u="none" cap="none" strike="noStrike">
                <a:solidFill>
                  <a:schemeClr val="dk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9"/>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0" name="Google Shape;70;p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 name="Google Shape;71;p9"/>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chemeClr val="dk1"/>
        </a:solidFill>
      </p:bgPr>
    </p:bg>
    <p:spTree>
      <p:nvGrpSpPr>
        <p:cNvPr id="72" name="Shape 72"/>
        <p:cNvGrpSpPr/>
        <p:nvPr/>
      </p:nvGrpSpPr>
      <p:grpSpPr>
        <a:xfrm>
          <a:off x="0" y="0"/>
          <a:ext cx="0" cy="0"/>
          <a:chOff x="0" y="0"/>
          <a:chExt cx="0" cy="0"/>
        </a:xfrm>
      </p:grpSpPr>
      <p:sp>
        <p:nvSpPr>
          <p:cNvPr id="73" name="Google Shape;73;p10"/>
          <p:cNvSpPr/>
          <p:nvPr>
            <p:ph idx="2" type="pic"/>
          </p:nvPr>
        </p:nvSpPr>
        <p:spPr>
          <a:xfrm>
            <a:off x="0" y="0"/>
            <a:ext cx="12192000" cy="6858000"/>
          </a:xfrm>
          <a:prstGeom prst="rect">
            <a:avLst/>
          </a:prstGeom>
          <a:noFill/>
          <a:ln>
            <a:noFill/>
          </a:ln>
        </p:spPr>
      </p:sp>
      <p:pic>
        <p:nvPicPr>
          <p:cNvPr id="74" name="Google Shape;74;p1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5" name="Google Shape;75;p1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76" name="Google Shape;76;p10"/>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77" name="Google Shape;77;p10"/>
          <p:cNvPicPr preferRelativeResize="0"/>
          <p:nvPr/>
        </p:nvPicPr>
        <p:blipFill rotWithShape="1">
          <a:blip r:embed="rId5">
            <a:alphaModFix/>
          </a:blip>
          <a:srcRect b="0" l="0" r="0" t="0"/>
          <a:stretch/>
        </p:blipFill>
        <p:spPr>
          <a:xfrm>
            <a:off x="0" y="0"/>
            <a:ext cx="12192000" cy="6858000"/>
          </a:xfrm>
          <a:prstGeom prst="rect">
            <a:avLst/>
          </a:prstGeom>
          <a:noFill/>
          <a:ln>
            <a:noFill/>
          </a:ln>
        </p:spPr>
      </p:pic>
      <p:pic>
        <p:nvPicPr>
          <p:cNvPr id="78" name="Google Shape;78;p1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9" name="Google Shape;79;p10"/>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80" name="Google Shape;80;p10"/>
          <p:cNvPicPr preferRelativeResize="0"/>
          <p:nvPr/>
        </p:nvPicPr>
        <p:blipFill rotWithShape="1">
          <a:blip r:embed="rId4">
            <a:alphaModFix/>
          </a:blip>
          <a:srcRect b="0" l="0" r="0" t="0"/>
          <a:stretch/>
        </p:blipFill>
        <p:spPr>
          <a:xfrm>
            <a:off x="0" y="0"/>
            <a:ext cx="12192000" cy="6858000"/>
          </a:xfrm>
          <a:prstGeom prst="rect">
            <a:avLst/>
          </a:prstGeom>
          <a:noFill/>
          <a:ln>
            <a:noFill/>
          </a:ln>
        </p:spPr>
      </p:pic>
      <p:pic>
        <p:nvPicPr>
          <p:cNvPr id="81" name="Google Shape;81;p10"/>
          <p:cNvPicPr preferRelativeResize="0"/>
          <p:nvPr/>
        </p:nvPicPr>
        <p:blipFill rotWithShape="1">
          <a:blip r:embed="rId5">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type="title">
  <p:cSld name="TITLE">
    <p:bg>
      <p:bgPr>
        <a:solidFill>
          <a:schemeClr val="dk1"/>
        </a:solidFill>
      </p:bgPr>
    </p:bg>
    <p:spTree>
      <p:nvGrpSpPr>
        <p:cNvPr id="82" name="Shape 82"/>
        <p:cNvGrpSpPr/>
        <p:nvPr/>
      </p:nvGrpSpPr>
      <p:grpSpPr>
        <a:xfrm>
          <a:off x="0" y="0"/>
          <a:ext cx="0" cy="0"/>
          <a:chOff x="0" y="0"/>
          <a:chExt cx="0" cy="0"/>
        </a:xfrm>
      </p:grpSpPr>
      <p:sp>
        <p:nvSpPr>
          <p:cNvPr id="83" name="Google Shape;83;p11"/>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8000"/>
              <a:buFont typeface="Arial Narrow"/>
              <a:buNone/>
              <a:defRPr b="1" i="0" sz="80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 name="Google Shape;84;p11"/>
          <p:cNvSpPr txBox="1"/>
          <p:nvPr>
            <p:ph idx="1" type="subTitle"/>
          </p:nvPr>
        </p:nvSpPr>
        <p:spPr>
          <a:xfrm>
            <a:off x="838200" y="4496373"/>
            <a:ext cx="10515600" cy="1759461"/>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ctr">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lvl="2" marR="0" rtl="0" algn="ctr">
              <a:lnSpc>
                <a:spcPct val="90000"/>
              </a:lnSpc>
              <a:spcBef>
                <a:spcPts val="50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3pPr>
            <a:lvl4pPr lvl="3"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4pPr>
            <a:lvl5pPr lvl="4"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5pPr>
            <a:lvl6pPr lvl="5"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6pPr>
            <a:lvl7pPr lvl="6"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7pPr>
            <a:lvl8pPr lvl="7"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8pPr>
            <a:lvl9pPr lvl="8" marR="0" rtl="0" algn="ctr">
              <a:lnSpc>
                <a:spcPct val="90000"/>
              </a:lnSpc>
              <a:spcBef>
                <a:spcPts val="50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9pPr>
          </a:lstStyle>
          <a:p/>
        </p:txBody>
      </p:sp>
      <p:sp>
        <p:nvSpPr>
          <p:cNvPr id="85" name="Google Shape;85;p11"/>
          <p:cNvSpPr/>
          <p:nvPr/>
        </p:nvSpPr>
        <p:spPr>
          <a:xfrm>
            <a:off x="5968240" y="6412570"/>
            <a:ext cx="255520" cy="255520"/>
          </a:xfrm>
          <a:prstGeom prst="ellipse">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6" name="Google Shape;86;p11"/>
          <p:cNvSpPr/>
          <p:nvPr/>
        </p:nvSpPr>
        <p:spPr>
          <a:xfrm>
            <a:off x="0" y="3759200"/>
            <a:ext cx="215900" cy="30988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1"/>
          <p:cNvSpPr/>
          <p:nvPr/>
        </p:nvSpPr>
        <p:spPr>
          <a:xfrm>
            <a:off x="11976100" y="0"/>
            <a:ext cx="215900" cy="1079500"/>
          </a:xfrm>
          <a:prstGeom prst="rect">
            <a:avLst/>
          </a:prstGeom>
          <a:solidFill>
            <a:schemeClr val="dk2"/>
          </a:solidFill>
          <a:ln cap="flat" cmpd="sng" w="127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11"/>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5" Type="http://schemas.openxmlformats.org/officeDocument/2006/relationships/slideLayout" Target="../slideLayouts/slideLayout7.xml"/><Relationship Id="rId19" Type="http://schemas.openxmlformats.org/officeDocument/2006/relationships/theme" Target="../theme/theme3.xml"/><Relationship Id="rId6" Type="http://schemas.openxmlformats.org/officeDocument/2006/relationships/slideLayout" Target="../slideLayouts/slideLayout8.xml"/><Relationship Id="rId18" Type="http://schemas.openxmlformats.org/officeDocument/2006/relationships/slideLayout" Target="../slideLayouts/slideLayout20.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 name="Shape 28"/>
        <p:cNvGrpSpPr/>
        <p:nvPr/>
      </p:nvGrpSpPr>
      <p:grpSpPr>
        <a:xfrm>
          <a:off x="0" y="0"/>
          <a:ext cx="0" cy="0"/>
          <a:chOff x="0" y="0"/>
          <a:chExt cx="0" cy="0"/>
        </a:xfrm>
      </p:grpSpPr>
      <p:sp>
        <p:nvSpPr>
          <p:cNvPr id="29" name="Google Shape;29;p4"/>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8.jpg"/><Relationship Id="rId4" Type="http://schemas.openxmlformats.org/officeDocument/2006/relationships/image" Target="../media/image59.jpg"/><Relationship Id="rId5"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hyperlink" Target="https://www.youtube.com/watch?v=auzQkENrbkM" TargetMode="External"/><Relationship Id="rId5"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40" Type="http://schemas.openxmlformats.org/officeDocument/2006/relationships/image" Target="../media/image80.png"/><Relationship Id="rId42" Type="http://schemas.openxmlformats.org/officeDocument/2006/relationships/image" Target="../media/image90.png"/><Relationship Id="rId41" Type="http://schemas.openxmlformats.org/officeDocument/2006/relationships/image" Target="../media/image81.png"/><Relationship Id="rId44" Type="http://schemas.openxmlformats.org/officeDocument/2006/relationships/image" Target="../media/image96.png"/><Relationship Id="rId43" Type="http://schemas.openxmlformats.org/officeDocument/2006/relationships/image" Target="../media/image103.png"/><Relationship Id="rId46" Type="http://schemas.openxmlformats.org/officeDocument/2006/relationships/image" Target="../media/image93.png"/><Relationship Id="rId45"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48.png"/><Relationship Id="rId9" Type="http://schemas.openxmlformats.org/officeDocument/2006/relationships/image" Target="../media/image61.png"/><Relationship Id="rId48" Type="http://schemas.openxmlformats.org/officeDocument/2006/relationships/image" Target="../media/image95.png"/><Relationship Id="rId47" Type="http://schemas.openxmlformats.org/officeDocument/2006/relationships/image" Target="../media/image82.png"/><Relationship Id="rId49" Type="http://schemas.openxmlformats.org/officeDocument/2006/relationships/image" Target="../media/image94.png"/><Relationship Id="rId5" Type="http://schemas.openxmlformats.org/officeDocument/2006/relationships/image" Target="../media/image50.png"/><Relationship Id="rId6" Type="http://schemas.openxmlformats.org/officeDocument/2006/relationships/image" Target="../media/image63.png"/><Relationship Id="rId7" Type="http://schemas.openxmlformats.org/officeDocument/2006/relationships/image" Target="../media/image92.png"/><Relationship Id="rId8" Type="http://schemas.openxmlformats.org/officeDocument/2006/relationships/image" Target="../media/image53.png"/><Relationship Id="rId31" Type="http://schemas.openxmlformats.org/officeDocument/2006/relationships/image" Target="../media/image73.png"/><Relationship Id="rId30" Type="http://schemas.openxmlformats.org/officeDocument/2006/relationships/image" Target="../media/image74.png"/><Relationship Id="rId33" Type="http://schemas.openxmlformats.org/officeDocument/2006/relationships/image" Target="../media/image77.png"/><Relationship Id="rId32" Type="http://schemas.openxmlformats.org/officeDocument/2006/relationships/image" Target="../media/image79.png"/><Relationship Id="rId35" Type="http://schemas.openxmlformats.org/officeDocument/2006/relationships/image" Target="../media/image75.png"/><Relationship Id="rId34" Type="http://schemas.openxmlformats.org/officeDocument/2006/relationships/image" Target="../media/image83.png"/><Relationship Id="rId71" Type="http://schemas.openxmlformats.org/officeDocument/2006/relationships/image" Target="../media/image125.png"/><Relationship Id="rId70" Type="http://schemas.openxmlformats.org/officeDocument/2006/relationships/image" Target="../media/image110.png"/><Relationship Id="rId37" Type="http://schemas.openxmlformats.org/officeDocument/2006/relationships/image" Target="../media/image84.png"/><Relationship Id="rId36" Type="http://schemas.openxmlformats.org/officeDocument/2006/relationships/image" Target="../media/image70.png"/><Relationship Id="rId39" Type="http://schemas.openxmlformats.org/officeDocument/2006/relationships/image" Target="../media/image87.png"/><Relationship Id="rId38" Type="http://schemas.openxmlformats.org/officeDocument/2006/relationships/image" Target="../media/image104.png"/><Relationship Id="rId62" Type="http://schemas.openxmlformats.org/officeDocument/2006/relationships/image" Target="../media/image111.png"/><Relationship Id="rId61" Type="http://schemas.openxmlformats.org/officeDocument/2006/relationships/image" Target="../media/image108.png"/><Relationship Id="rId20" Type="http://schemas.openxmlformats.org/officeDocument/2006/relationships/image" Target="../media/image78.png"/><Relationship Id="rId64" Type="http://schemas.openxmlformats.org/officeDocument/2006/relationships/image" Target="../media/image123.png"/><Relationship Id="rId63" Type="http://schemas.openxmlformats.org/officeDocument/2006/relationships/image" Target="../media/image113.png"/><Relationship Id="rId22" Type="http://schemas.openxmlformats.org/officeDocument/2006/relationships/image" Target="../media/image71.png"/><Relationship Id="rId66" Type="http://schemas.openxmlformats.org/officeDocument/2006/relationships/image" Target="../media/image118.png"/><Relationship Id="rId21" Type="http://schemas.openxmlformats.org/officeDocument/2006/relationships/image" Target="../media/image68.png"/><Relationship Id="rId65" Type="http://schemas.openxmlformats.org/officeDocument/2006/relationships/image" Target="../media/image112.png"/><Relationship Id="rId24" Type="http://schemas.openxmlformats.org/officeDocument/2006/relationships/image" Target="../media/image72.png"/><Relationship Id="rId68" Type="http://schemas.openxmlformats.org/officeDocument/2006/relationships/image" Target="../media/image119.png"/><Relationship Id="rId23" Type="http://schemas.openxmlformats.org/officeDocument/2006/relationships/image" Target="../media/image66.png"/><Relationship Id="rId67" Type="http://schemas.openxmlformats.org/officeDocument/2006/relationships/image" Target="../media/image109.png"/><Relationship Id="rId60" Type="http://schemas.openxmlformats.org/officeDocument/2006/relationships/image" Target="../media/image102.png"/><Relationship Id="rId26" Type="http://schemas.openxmlformats.org/officeDocument/2006/relationships/image" Target="../media/image65.png"/><Relationship Id="rId25" Type="http://schemas.openxmlformats.org/officeDocument/2006/relationships/image" Target="../media/image76.png"/><Relationship Id="rId69" Type="http://schemas.openxmlformats.org/officeDocument/2006/relationships/image" Target="../media/image114.png"/><Relationship Id="rId28" Type="http://schemas.openxmlformats.org/officeDocument/2006/relationships/image" Target="../media/image67.png"/><Relationship Id="rId27" Type="http://schemas.openxmlformats.org/officeDocument/2006/relationships/image" Target="../media/image62.png"/><Relationship Id="rId29" Type="http://schemas.openxmlformats.org/officeDocument/2006/relationships/image" Target="../media/image64.png"/><Relationship Id="rId51" Type="http://schemas.openxmlformats.org/officeDocument/2006/relationships/image" Target="../media/image89.png"/><Relationship Id="rId50" Type="http://schemas.openxmlformats.org/officeDocument/2006/relationships/image" Target="../media/image91.png"/><Relationship Id="rId53" Type="http://schemas.openxmlformats.org/officeDocument/2006/relationships/image" Target="../media/image101.png"/><Relationship Id="rId52" Type="http://schemas.openxmlformats.org/officeDocument/2006/relationships/image" Target="../media/image97.png"/><Relationship Id="rId11" Type="http://schemas.openxmlformats.org/officeDocument/2006/relationships/image" Target="../media/image60.png"/><Relationship Id="rId55" Type="http://schemas.openxmlformats.org/officeDocument/2006/relationships/image" Target="../media/image122.png"/><Relationship Id="rId10" Type="http://schemas.openxmlformats.org/officeDocument/2006/relationships/image" Target="../media/image54.png"/><Relationship Id="rId54" Type="http://schemas.openxmlformats.org/officeDocument/2006/relationships/image" Target="../media/image107.png"/><Relationship Id="rId13" Type="http://schemas.openxmlformats.org/officeDocument/2006/relationships/image" Target="../media/image58.png"/><Relationship Id="rId57" Type="http://schemas.openxmlformats.org/officeDocument/2006/relationships/image" Target="../media/image99.png"/><Relationship Id="rId12" Type="http://schemas.openxmlformats.org/officeDocument/2006/relationships/image" Target="../media/image52.png"/><Relationship Id="rId56" Type="http://schemas.openxmlformats.org/officeDocument/2006/relationships/image" Target="../media/image105.png"/><Relationship Id="rId15" Type="http://schemas.openxmlformats.org/officeDocument/2006/relationships/image" Target="../media/image51.png"/><Relationship Id="rId59" Type="http://schemas.openxmlformats.org/officeDocument/2006/relationships/image" Target="../media/image98.png"/><Relationship Id="rId14" Type="http://schemas.openxmlformats.org/officeDocument/2006/relationships/image" Target="../media/image49.png"/><Relationship Id="rId58" Type="http://schemas.openxmlformats.org/officeDocument/2006/relationships/image" Target="../media/image106.png"/><Relationship Id="rId17" Type="http://schemas.openxmlformats.org/officeDocument/2006/relationships/image" Target="../media/image69.png"/><Relationship Id="rId16" Type="http://schemas.openxmlformats.org/officeDocument/2006/relationships/image" Target="../media/image85.png"/><Relationship Id="rId19" Type="http://schemas.openxmlformats.org/officeDocument/2006/relationships/image" Target="../media/image57.png"/><Relationship Id="rId18"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6.jpg"/><Relationship Id="rId4" Type="http://schemas.openxmlformats.org/officeDocument/2006/relationships/image" Target="../media/image1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124.png"/><Relationship Id="rId5" Type="http://schemas.openxmlformats.org/officeDocument/2006/relationships/image" Target="../media/image1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7.jpg"/><Relationship Id="rId4" Type="http://schemas.openxmlformats.org/officeDocument/2006/relationships/image" Target="../media/image1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3.jpg"/><Relationship Id="rId4" Type="http://schemas.openxmlformats.org/officeDocument/2006/relationships/image" Target="../media/image130.png"/><Relationship Id="rId5" Type="http://schemas.openxmlformats.org/officeDocument/2006/relationships/image" Target="../media/image1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29.png"/><Relationship Id="rId4" Type="http://schemas.openxmlformats.org/officeDocument/2006/relationships/image" Target="../media/image44.png"/><Relationship Id="rId5"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7.png"/><Relationship Id="rId4" Type="http://schemas.openxmlformats.org/officeDocument/2006/relationships/image" Target="../media/image1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7.jp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youtube.com/watch?v=YHftVsC97Ck" TargetMode="External"/><Relationship Id="rId4" Type="http://schemas.openxmlformats.org/officeDocument/2006/relationships/hyperlink" Target="https://www.youtube.com/watch?v=YHftVsC97Ck" TargetMode="External"/><Relationship Id="rId9" Type="http://schemas.openxmlformats.org/officeDocument/2006/relationships/image" Target="../media/image44.png"/><Relationship Id="rId5" Type="http://schemas.openxmlformats.org/officeDocument/2006/relationships/hyperlink" Target="https://www.youtube.com/watch?v=YHftVsC97Ck" TargetMode="External"/><Relationship Id="rId6" Type="http://schemas.openxmlformats.org/officeDocument/2006/relationships/image" Target="../media/image128.png"/><Relationship Id="rId7" Type="http://schemas.openxmlformats.org/officeDocument/2006/relationships/image" Target="../media/image134.png"/><Relationship Id="rId8" Type="http://schemas.openxmlformats.org/officeDocument/2006/relationships/image" Target="../media/image1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hyperlink" Target="https://www.youtube.com/watch?v=QQYfjUM74A0" TargetMode="External"/><Relationship Id="rId5" Type="http://schemas.openxmlformats.org/officeDocument/2006/relationships/image" Target="../media/image37.png"/><Relationship Id="rId6"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 picture containing sky, outdoor, building, house&#10;&#10;Description automatically generated" id="313" name="Google Shape;313;p32"/>
          <p:cNvPicPr preferRelativeResize="0"/>
          <p:nvPr/>
        </p:nvPicPr>
        <p:blipFill rotWithShape="1">
          <a:blip r:embed="rId3">
            <a:alphaModFix amt="35000"/>
          </a:blip>
          <a:srcRect b="291" l="0" r="0" t="0"/>
          <a:stretch/>
        </p:blipFill>
        <p:spPr>
          <a:xfrm>
            <a:off x="0" y="-237994"/>
            <a:ext cx="12192000" cy="8384583"/>
          </a:xfrm>
          <a:prstGeom prst="rect">
            <a:avLst/>
          </a:prstGeom>
          <a:noFill/>
          <a:ln>
            <a:noFill/>
          </a:ln>
        </p:spPr>
      </p:pic>
      <p:sp>
        <p:nvSpPr>
          <p:cNvPr id="314" name="Google Shape;314;p32"/>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À quoi ressemblent des services WASH au service de l’inclusion et de l’autonomisation dans les établissements de santé ?</a:t>
            </a:r>
            <a:endParaRPr/>
          </a:p>
        </p:txBody>
      </p:sp>
      <p:sp>
        <p:nvSpPr>
          <p:cNvPr id="315" name="Google Shape;315;p32"/>
          <p:cNvSpPr/>
          <p:nvPr/>
        </p:nvSpPr>
        <p:spPr>
          <a:xfrm>
            <a:off x="485615" y="2609769"/>
            <a:ext cx="3518115" cy="1580827"/>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Calibri"/>
                <a:ea typeface="Calibri"/>
                <a:cs typeface="Calibri"/>
                <a:sym typeface="Calibri"/>
              </a:rPr>
              <a:t>Sûrs, privés et bien éclairés</a:t>
            </a:r>
            <a:endParaRPr b="0" i="0" sz="1400" u="none" cap="none" strike="noStrike">
              <a:solidFill>
                <a:srgbClr val="000000"/>
              </a:solidFill>
              <a:latin typeface="Arial"/>
              <a:ea typeface="Arial"/>
              <a:cs typeface="Arial"/>
              <a:sym typeface="Arial"/>
            </a:endParaRPr>
          </a:p>
        </p:txBody>
      </p:sp>
      <p:sp>
        <p:nvSpPr>
          <p:cNvPr id="316" name="Google Shape;316;p32"/>
          <p:cNvSpPr/>
          <p:nvPr/>
        </p:nvSpPr>
        <p:spPr>
          <a:xfrm>
            <a:off x="250558" y="4736745"/>
            <a:ext cx="3518115" cy="1580827"/>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Calibri"/>
                <a:ea typeface="Calibri"/>
                <a:cs typeface="Calibri"/>
                <a:sym typeface="Calibri"/>
              </a:rPr>
              <a:t>Accessibles au personnel, notamment aux femmes</a:t>
            </a:r>
            <a:endParaRPr b="0" i="0" sz="1400" u="none" cap="none" strike="noStrike">
              <a:solidFill>
                <a:srgbClr val="000000"/>
              </a:solidFill>
              <a:latin typeface="Arial"/>
              <a:ea typeface="Arial"/>
              <a:cs typeface="Arial"/>
              <a:sym typeface="Arial"/>
            </a:endParaRPr>
          </a:p>
        </p:txBody>
      </p:sp>
      <p:sp>
        <p:nvSpPr>
          <p:cNvPr id="317" name="Google Shape;317;p32"/>
          <p:cNvSpPr/>
          <p:nvPr/>
        </p:nvSpPr>
        <p:spPr>
          <a:xfrm>
            <a:off x="4489344" y="2614370"/>
            <a:ext cx="3518115" cy="1580827"/>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Calibri"/>
                <a:ea typeface="Calibri"/>
                <a:cs typeface="Calibri"/>
                <a:sym typeface="Calibri"/>
              </a:rPr>
              <a:t>Adaptés aux besoins en matière d’hygiène menstruelle</a:t>
            </a:r>
            <a:endParaRPr b="0" i="0" sz="1400" u="none" cap="none" strike="noStrike">
              <a:solidFill>
                <a:srgbClr val="000000"/>
              </a:solidFill>
              <a:latin typeface="Arial"/>
              <a:ea typeface="Arial"/>
              <a:cs typeface="Arial"/>
              <a:sym typeface="Arial"/>
            </a:endParaRPr>
          </a:p>
        </p:txBody>
      </p:sp>
      <p:sp>
        <p:nvSpPr>
          <p:cNvPr id="318" name="Google Shape;318;p32"/>
          <p:cNvSpPr/>
          <p:nvPr/>
        </p:nvSpPr>
        <p:spPr>
          <a:xfrm>
            <a:off x="8394916" y="2574681"/>
            <a:ext cx="3518115" cy="1580827"/>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Calibri"/>
                <a:ea typeface="Calibri"/>
                <a:cs typeface="Calibri"/>
                <a:sym typeface="Calibri"/>
              </a:rPr>
              <a:t>Accessibles à tous les usagers/patients</a:t>
            </a:r>
            <a:endParaRPr b="0" i="0" sz="1400" u="none" cap="none" strike="noStrike">
              <a:solidFill>
                <a:srgbClr val="000000"/>
              </a:solidFill>
              <a:latin typeface="Arial"/>
              <a:ea typeface="Arial"/>
              <a:cs typeface="Arial"/>
              <a:sym typeface="Arial"/>
            </a:endParaRPr>
          </a:p>
        </p:txBody>
      </p:sp>
      <p:sp>
        <p:nvSpPr>
          <p:cNvPr id="319" name="Google Shape;319;p32"/>
          <p:cNvSpPr/>
          <p:nvPr/>
        </p:nvSpPr>
        <p:spPr>
          <a:xfrm>
            <a:off x="4462221" y="4736744"/>
            <a:ext cx="3518115" cy="1580827"/>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Calibri"/>
                <a:ea typeface="Calibri"/>
                <a:cs typeface="Calibri"/>
                <a:sym typeface="Calibri"/>
              </a:rPr>
              <a:t>Adaptés aux besoins des femmes enceintes et des jeunes mères (services de maternité)</a:t>
            </a:r>
            <a:endParaRPr b="0" i="0" sz="1400" u="none" cap="none" strike="noStrike">
              <a:solidFill>
                <a:srgbClr val="000000"/>
              </a:solidFill>
              <a:latin typeface="Arial"/>
              <a:ea typeface="Arial"/>
              <a:cs typeface="Arial"/>
              <a:sym typeface="Arial"/>
            </a:endParaRPr>
          </a:p>
        </p:txBody>
      </p:sp>
      <p:sp>
        <p:nvSpPr>
          <p:cNvPr id="320" name="Google Shape;320;p32"/>
          <p:cNvSpPr/>
          <p:nvPr/>
        </p:nvSpPr>
        <p:spPr>
          <a:xfrm>
            <a:off x="8394915" y="4736744"/>
            <a:ext cx="3518115" cy="1580827"/>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Calibri"/>
                <a:ea typeface="Calibri"/>
                <a:cs typeface="Calibri"/>
                <a:sym typeface="Calibri"/>
              </a:rPr>
              <a:t>Adaptés aux besoins des personnes s’occupant d’enfants et des parents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3"/>
          <p:cNvSpPr txBox="1"/>
          <p:nvPr>
            <p:ph type="ctrTitle"/>
          </p:nvPr>
        </p:nvSpPr>
        <p:spPr>
          <a:xfrm>
            <a:off x="838200" y="294339"/>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sz="7200"/>
              <a:t>Former des équipes diverses pour améliorer les services WASH dans les établissements de santé </a:t>
            </a:r>
            <a:endParaRPr sz="7200"/>
          </a:p>
        </p:txBody>
      </p:sp>
      <p:sp>
        <p:nvSpPr>
          <p:cNvPr id="327" name="Google Shape;327;p33"/>
          <p:cNvSpPr txBox="1"/>
          <p:nvPr>
            <p:ph idx="1" type="subTitle"/>
          </p:nvPr>
        </p:nvSpPr>
        <p:spPr>
          <a:xfrm>
            <a:off x="1524000" y="5065713"/>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3200"/>
              <a:buNone/>
            </a:pPr>
            <a:r>
              <a:rPr lang="fr" sz="2800"/>
              <a:t>Étape 1 : Mettre en place l’équipe WASH FIT</a:t>
            </a:r>
            <a:endParaRPr sz="2000"/>
          </a:p>
          <a:p>
            <a:pPr indent="0" lvl="0" marL="0" rtl="0" algn="ctr">
              <a:lnSpc>
                <a:spcPct val="90000"/>
              </a:lnSpc>
              <a:spcBef>
                <a:spcPts val="1000"/>
              </a:spcBef>
              <a:spcAft>
                <a:spcPts val="0"/>
              </a:spcAft>
              <a:buClr>
                <a:schemeClr val="lt2"/>
              </a:buClr>
              <a:buSzPts val="3200"/>
              <a:buNone/>
            </a:pPr>
            <a:r>
              <a:rPr i="1" lang="fr" sz="2800"/>
              <a:t>Participation à tous les niveaux</a:t>
            </a:r>
            <a:endParaRPr sz="2000"/>
          </a:p>
          <a:p>
            <a:pPr indent="0" lvl="0" marL="0" rtl="0" algn="ctr">
              <a:lnSpc>
                <a:spcPct val="90000"/>
              </a:lnSpc>
              <a:spcBef>
                <a:spcPts val="1000"/>
              </a:spcBef>
              <a:spcAft>
                <a:spcPts val="0"/>
              </a:spcAft>
              <a:buClr>
                <a:schemeClr val="lt2"/>
              </a:buClr>
              <a:buSzPts val="3200"/>
              <a:buNone/>
            </a:pPr>
            <a:r>
              <a:t/>
            </a:r>
            <a:endParaRPr sz="2800"/>
          </a:p>
        </p:txBody>
      </p:sp>
      <p:sp>
        <p:nvSpPr>
          <p:cNvPr id="328" name="Google Shape;328;p33"/>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sz="1000">
                <a:solidFill>
                  <a:schemeClr val="lt2"/>
                </a:solidFill>
                <a:latin typeface="Arial"/>
                <a:ea typeface="Arial"/>
                <a:cs typeface="Arial"/>
                <a:sym typeface="Arial"/>
              </a:rPr>
              <a:t>‹#›</a:t>
            </a:fld>
            <a:endParaRPr sz="1000">
              <a:solidFill>
                <a:schemeClr val="lt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4"/>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Décisions prises par une équipe diversifiée</a:t>
            </a:r>
            <a:endParaRPr>
              <a:solidFill>
                <a:schemeClr val="dk2"/>
              </a:solidFill>
            </a:endParaRPr>
          </a:p>
        </p:txBody>
      </p:sp>
      <p:sp>
        <p:nvSpPr>
          <p:cNvPr id="337" name="Google Shape;337;p3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38" name="Google Shape;338;p34"/>
          <p:cNvSpPr txBox="1"/>
          <p:nvPr>
            <p:ph idx="1" type="body"/>
          </p:nvPr>
        </p:nvSpPr>
        <p:spPr>
          <a:xfrm>
            <a:off x="838199" y="1384300"/>
            <a:ext cx="5925856" cy="497346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8D7511"/>
              </a:buClr>
              <a:buSzPts val="2400"/>
              <a:buNone/>
            </a:pPr>
            <a:r>
              <a:rPr lang="fr"/>
              <a:t>Il est essentiel de recueillir des points de vue différents à chaque étape du processus d’amélioration des services WASH.</a:t>
            </a:r>
            <a:endParaRPr sz="1800"/>
          </a:p>
          <a:p>
            <a:pPr indent="0" lvl="0" marL="0" rtl="0" algn="l">
              <a:lnSpc>
                <a:spcPct val="90000"/>
              </a:lnSpc>
              <a:spcBef>
                <a:spcPts val="1000"/>
              </a:spcBef>
              <a:spcAft>
                <a:spcPts val="0"/>
              </a:spcAft>
              <a:buClr>
                <a:srgbClr val="8D7511"/>
              </a:buClr>
              <a:buSzPts val="2400"/>
              <a:buNone/>
            </a:pPr>
            <a:r>
              <a:t/>
            </a:r>
            <a:endParaRPr/>
          </a:p>
          <a:p>
            <a:pPr indent="0" lvl="0" marL="0" rtl="0" algn="l">
              <a:lnSpc>
                <a:spcPct val="90000"/>
              </a:lnSpc>
              <a:spcBef>
                <a:spcPts val="1000"/>
              </a:spcBef>
              <a:spcAft>
                <a:spcPts val="0"/>
              </a:spcAft>
              <a:buClr>
                <a:srgbClr val="8D7511"/>
              </a:buClr>
              <a:buSzPts val="2400"/>
              <a:buNone/>
            </a:pPr>
            <a:r>
              <a:rPr lang="fr"/>
              <a:t>Les politiques et orientations en matière de services WASH dans les établissements de santé peuvent éclairer la prise de décision.</a:t>
            </a:r>
            <a:endParaRPr sz="1800"/>
          </a:p>
          <a:p>
            <a:pPr indent="0" lvl="0" marL="0" rtl="0" algn="l">
              <a:lnSpc>
                <a:spcPct val="90000"/>
              </a:lnSpc>
              <a:spcBef>
                <a:spcPts val="1000"/>
              </a:spcBef>
              <a:spcAft>
                <a:spcPts val="0"/>
              </a:spcAft>
              <a:buClr>
                <a:srgbClr val="8D7511"/>
              </a:buClr>
              <a:buSzPts val="2400"/>
              <a:buNone/>
            </a:pPr>
            <a:r>
              <a:t/>
            </a:r>
            <a:endParaRPr/>
          </a:p>
          <a:p>
            <a:pPr indent="0" lvl="0" marL="0" rtl="0" algn="l">
              <a:lnSpc>
                <a:spcPct val="90000"/>
              </a:lnSpc>
              <a:spcBef>
                <a:spcPts val="1000"/>
              </a:spcBef>
              <a:spcAft>
                <a:spcPts val="0"/>
              </a:spcAft>
              <a:buClr>
                <a:srgbClr val="8D7511"/>
              </a:buClr>
              <a:buSzPts val="2400"/>
              <a:buNone/>
            </a:pPr>
            <a:r>
              <a:rPr lang="fr"/>
              <a:t>Impliquez des associations de personnes handicapées, des associations locales de femmes ou des groupes ethniques et religieux dans les conseils consultatifs, les groupes de travail et les forums pour élaborer des solutions WASH dans les établissements de santé en partenariat avec les ministères de la santé et les différents acteurs.</a:t>
            </a:r>
            <a:endParaRPr sz="1800"/>
          </a:p>
          <a:p>
            <a:pPr indent="0" lvl="0" marL="0" rtl="0" algn="l">
              <a:lnSpc>
                <a:spcPct val="90000"/>
              </a:lnSpc>
              <a:spcBef>
                <a:spcPts val="1000"/>
              </a:spcBef>
              <a:spcAft>
                <a:spcPts val="0"/>
              </a:spcAft>
              <a:buClr>
                <a:srgbClr val="8D7511"/>
              </a:buClr>
              <a:buSzPts val="2400"/>
              <a:buNone/>
            </a:pPr>
            <a:r>
              <a:t/>
            </a:r>
            <a:endParaRPr/>
          </a:p>
          <a:p>
            <a:pPr indent="0" lvl="0" marL="0" rtl="0" algn="l">
              <a:lnSpc>
                <a:spcPct val="90000"/>
              </a:lnSpc>
              <a:spcBef>
                <a:spcPts val="1000"/>
              </a:spcBef>
              <a:spcAft>
                <a:spcPts val="0"/>
              </a:spcAft>
              <a:buClr>
                <a:srgbClr val="8D7511"/>
              </a:buClr>
              <a:buSzPts val="2400"/>
              <a:buNone/>
            </a:pPr>
            <a:r>
              <a:t/>
            </a:r>
            <a:endParaRPr/>
          </a:p>
          <a:p>
            <a:pPr indent="0" lvl="0" marL="0" rtl="0" algn="l">
              <a:lnSpc>
                <a:spcPct val="90000"/>
              </a:lnSpc>
              <a:spcBef>
                <a:spcPts val="1000"/>
              </a:spcBef>
              <a:spcAft>
                <a:spcPts val="0"/>
              </a:spcAft>
              <a:buClr>
                <a:srgbClr val="8D7511"/>
              </a:buClr>
              <a:buSzPts val="2400"/>
              <a:buNone/>
            </a:pPr>
            <a:r>
              <a:t/>
            </a:r>
            <a:endParaRPr/>
          </a:p>
        </p:txBody>
      </p:sp>
      <p:pic>
        <p:nvPicPr>
          <p:cNvPr descr="Design Practices: “Nothing about Us without Us” · Design Justice" id="339" name="Google Shape;339;p34"/>
          <p:cNvPicPr preferRelativeResize="0"/>
          <p:nvPr/>
        </p:nvPicPr>
        <p:blipFill rotWithShape="1">
          <a:blip r:embed="rId3">
            <a:alphaModFix/>
          </a:blip>
          <a:srcRect b="0" l="0" r="0" t="0"/>
          <a:stretch/>
        </p:blipFill>
        <p:spPr>
          <a:xfrm>
            <a:off x="6917912" y="1987618"/>
            <a:ext cx="4619815" cy="28827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48" name="Google Shape;348;p35"/>
          <p:cNvSpPr txBox="1"/>
          <p:nvPr>
            <p:ph idx="2" type="body"/>
          </p:nvPr>
        </p:nvSpPr>
        <p:spPr>
          <a:xfrm>
            <a:off x="839788" y="4381500"/>
            <a:ext cx="10507661" cy="1803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200"/>
              <a:buFont typeface="Arial"/>
              <a:buNone/>
            </a:pPr>
            <a:r>
              <a:t/>
            </a:r>
            <a:endParaRPr/>
          </a:p>
        </p:txBody>
      </p:sp>
      <p:sp>
        <p:nvSpPr>
          <p:cNvPr id="349" name="Google Shape;349;p35"/>
          <p:cNvSpPr txBox="1"/>
          <p:nvPr>
            <p:ph type="title"/>
          </p:nvPr>
        </p:nvSpPr>
        <p:spPr>
          <a:xfrm>
            <a:off x="831849" y="288651"/>
            <a:ext cx="10515600" cy="705487"/>
          </a:xfrm>
          <a:prstGeom prst="rect">
            <a:avLst/>
          </a:prstGeom>
          <a:solidFill>
            <a:schemeClr val="dk2"/>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Narrow"/>
              <a:buNone/>
            </a:pPr>
            <a:r>
              <a:rPr lang="fr" sz="4400">
                <a:latin typeface="Arial Narrow"/>
                <a:ea typeface="Arial Narrow"/>
                <a:cs typeface="Arial Narrow"/>
                <a:sym typeface="Arial Narrow"/>
              </a:rPr>
              <a:t>À quoi ressemble une équipe diversifiée ? </a:t>
            </a:r>
            <a:endParaRPr/>
          </a:p>
        </p:txBody>
      </p:sp>
      <p:pic>
        <p:nvPicPr>
          <p:cNvPr descr="A group of people sitting on a bench reading books&#10;&#10;Description automatically generated with medium confidence" id="350" name="Google Shape;350;p35"/>
          <p:cNvPicPr preferRelativeResize="0"/>
          <p:nvPr>
            <p:ph idx="1" type="body"/>
          </p:nvPr>
        </p:nvPicPr>
        <p:blipFill rotWithShape="1">
          <a:blip r:embed="rId3">
            <a:alphaModFix/>
          </a:blip>
          <a:srcRect b="0" l="0" r="0" t="0"/>
          <a:stretch/>
        </p:blipFill>
        <p:spPr>
          <a:xfrm>
            <a:off x="8135938" y="4106863"/>
            <a:ext cx="4056062" cy="2433637"/>
          </a:xfrm>
          <a:prstGeom prst="rect">
            <a:avLst/>
          </a:prstGeom>
          <a:noFill/>
          <a:ln>
            <a:noFill/>
          </a:ln>
          <a:effectLst>
            <a:outerShdw blurRad="292100" rotWithShape="0" algn="tl" dir="2700000" dist="139700">
              <a:srgbClr val="333333">
                <a:alpha val="64313"/>
              </a:srgbClr>
            </a:outerShdw>
          </a:effectLst>
        </p:spPr>
      </p:pic>
      <p:pic>
        <p:nvPicPr>
          <p:cNvPr id="351" name="Google Shape;351;p35"/>
          <p:cNvPicPr preferRelativeResize="0"/>
          <p:nvPr/>
        </p:nvPicPr>
        <p:blipFill rotWithShape="1">
          <a:blip r:embed="rId4">
            <a:alphaModFix/>
          </a:blip>
          <a:srcRect b="0" l="0" r="0" t="0"/>
          <a:stretch/>
        </p:blipFill>
        <p:spPr>
          <a:xfrm>
            <a:off x="553266" y="4168957"/>
            <a:ext cx="3324812" cy="2493609"/>
          </a:xfrm>
          <a:prstGeom prst="rect">
            <a:avLst/>
          </a:prstGeom>
          <a:noFill/>
          <a:ln>
            <a:noFill/>
          </a:ln>
          <a:effectLst>
            <a:outerShdw blurRad="292100" rotWithShape="0" algn="tl" dir="2700000" dist="139700">
              <a:srgbClr val="333333">
                <a:alpha val="64313"/>
              </a:srgbClr>
            </a:outerShdw>
          </a:effectLst>
        </p:spPr>
      </p:pic>
      <p:grpSp>
        <p:nvGrpSpPr>
          <p:cNvPr id="352" name="Google Shape;352;p35"/>
          <p:cNvGrpSpPr/>
          <p:nvPr/>
        </p:nvGrpSpPr>
        <p:grpSpPr>
          <a:xfrm>
            <a:off x="4076048" y="3922348"/>
            <a:ext cx="3554758" cy="2128155"/>
            <a:chOff x="10052541" y="264366"/>
            <a:chExt cx="3254727" cy="1939953"/>
          </a:xfrm>
        </p:grpSpPr>
        <p:pic>
          <p:nvPicPr>
            <p:cNvPr id="353" name="Google Shape;353;p35"/>
            <p:cNvPicPr preferRelativeResize="0"/>
            <p:nvPr/>
          </p:nvPicPr>
          <p:blipFill rotWithShape="1">
            <a:blip r:embed="rId5">
              <a:alphaModFix/>
            </a:blip>
            <a:srcRect b="0" l="0" r="0" t="0"/>
            <a:stretch/>
          </p:blipFill>
          <p:spPr>
            <a:xfrm>
              <a:off x="10052541" y="264366"/>
              <a:ext cx="3254727" cy="1939953"/>
            </a:xfrm>
            <a:prstGeom prst="rect">
              <a:avLst/>
            </a:prstGeom>
            <a:noFill/>
            <a:ln>
              <a:noFill/>
            </a:ln>
            <a:effectLst>
              <a:outerShdw blurRad="292100" rotWithShape="0" algn="tl" dir="2700000" dist="139700">
                <a:srgbClr val="333333">
                  <a:alpha val="64313"/>
                </a:srgbClr>
              </a:outerShdw>
            </a:effectLst>
          </p:spPr>
        </p:pic>
        <p:sp>
          <p:nvSpPr>
            <p:cNvPr id="354" name="Google Shape;354;p35"/>
            <p:cNvSpPr txBox="1"/>
            <p:nvPr/>
          </p:nvSpPr>
          <p:spPr>
            <a:xfrm rot="5400000">
              <a:off x="12241991" y="1147533"/>
              <a:ext cx="1731639" cy="22514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52"/>
                <a:buFont typeface="Arial"/>
                <a:buNone/>
              </a:pPr>
              <a:r>
                <a:rPr b="0" i="0" lang="fr" sz="952" u="none" cap="none" strike="noStrike">
                  <a:solidFill>
                    <a:schemeClr val="accent2"/>
                  </a:solidFill>
                  <a:latin typeface="Calibri"/>
                  <a:ea typeface="Calibri"/>
                  <a:cs typeface="Calibri"/>
                  <a:sym typeface="Calibri"/>
                </a:rPr>
                <a:t>   © </a:t>
              </a:r>
              <a:r>
                <a:rPr b="0" i="0" lang="fr" sz="997" u="none" cap="none" strike="noStrike">
                  <a:solidFill>
                    <a:schemeClr val="accent2"/>
                  </a:solidFill>
                  <a:latin typeface="Calibri"/>
                  <a:ea typeface="Calibri"/>
                  <a:cs typeface="Calibri"/>
                  <a:sym typeface="Calibri"/>
                </a:rPr>
                <a:t>Shumon Ahmed/CDD</a:t>
              </a:r>
              <a:endParaRPr b="0" i="0" sz="1400" u="none" cap="none" strike="noStrike">
                <a:solidFill>
                  <a:srgbClr val="000000"/>
                </a:solidFill>
                <a:latin typeface="Arial"/>
                <a:ea typeface="Arial"/>
                <a:cs typeface="Arial"/>
                <a:sym typeface="Arial"/>
              </a:endParaRPr>
            </a:p>
          </p:txBody>
        </p:sp>
      </p:grpSp>
      <p:sp>
        <p:nvSpPr>
          <p:cNvPr id="355" name="Google Shape;355;p35"/>
          <p:cNvSpPr txBox="1"/>
          <p:nvPr/>
        </p:nvSpPr>
        <p:spPr>
          <a:xfrm>
            <a:off x="607320" y="1098935"/>
            <a:ext cx="10977357" cy="5198506"/>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000"/>
              <a:buFont typeface="Arial"/>
              <a:buChar char="•"/>
            </a:pPr>
            <a:r>
              <a:rPr b="0" i="0" lang="fr" sz="1800" u="none" cap="none" strike="noStrike">
                <a:solidFill>
                  <a:schemeClr val="dk1"/>
                </a:solidFill>
                <a:latin typeface="Arial"/>
                <a:ea typeface="Arial"/>
                <a:cs typeface="Arial"/>
                <a:sym typeface="Arial"/>
              </a:rPr>
              <a:t>Elle inclut des personnes issues des groupes marginalisés (les femmes, les personnes handicapées, les personnes à faible revenu ou au faible niveau d’éducation, les groupes autochtones, etc.) </a:t>
            </a:r>
            <a:endParaRPr b="0" i="0" sz="12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1"/>
              </a:buClr>
              <a:buSzPts val="2000"/>
              <a:buFont typeface="Arial"/>
              <a:buChar char="•"/>
            </a:pPr>
            <a:r>
              <a:rPr b="0" i="0" lang="fr" sz="1800" u="none" cap="none" strike="noStrike">
                <a:solidFill>
                  <a:schemeClr val="dk1"/>
                </a:solidFill>
                <a:latin typeface="Arial"/>
                <a:ea typeface="Arial"/>
                <a:cs typeface="Arial"/>
                <a:sym typeface="Arial"/>
              </a:rPr>
              <a:t>Elle s’appuie sur un ensemble de principes ou de méthodes de travail pour que chacun puisse donner son avis </a:t>
            </a:r>
            <a:endParaRPr b="0" i="0" sz="12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1"/>
              </a:buClr>
              <a:buSzPts val="2000"/>
              <a:buFont typeface="Arial"/>
              <a:buChar char="•"/>
            </a:pPr>
            <a:r>
              <a:rPr b="0" i="0" lang="fr" sz="1800" u="none" cap="none" strike="noStrike">
                <a:solidFill>
                  <a:schemeClr val="dk1"/>
                </a:solidFill>
                <a:latin typeface="Arial"/>
                <a:ea typeface="Arial"/>
                <a:cs typeface="Arial"/>
                <a:sym typeface="Arial"/>
              </a:rPr>
              <a:t>Elle respecte la parité hommes-femmes </a:t>
            </a:r>
            <a:endParaRPr b="0" i="0" sz="1800" u="none" cap="none" strike="noStrike">
              <a:solidFill>
                <a:schemeClr val="dk1"/>
              </a:solidFill>
              <a:latin typeface="Arial"/>
              <a:ea typeface="Arial"/>
              <a:cs typeface="Arial"/>
              <a:sym typeface="Arial"/>
            </a:endParaRPr>
          </a:p>
          <a:p>
            <a:pPr indent="-342900" lvl="0" marL="342900" marR="0" rtl="0" algn="l">
              <a:lnSpc>
                <a:spcPct val="90000"/>
              </a:lnSpc>
              <a:spcBef>
                <a:spcPts val="1000"/>
              </a:spcBef>
              <a:spcAft>
                <a:spcPts val="0"/>
              </a:spcAft>
              <a:buClr>
                <a:schemeClr val="dk1"/>
              </a:buClr>
              <a:buSzPts val="2000"/>
              <a:buFont typeface="Arial"/>
              <a:buChar char="•"/>
            </a:pPr>
            <a:r>
              <a:rPr b="0" i="0" lang="fr" sz="1800" u="none" cap="none" strike="noStrike">
                <a:solidFill>
                  <a:schemeClr val="dk1"/>
                </a:solidFill>
                <a:latin typeface="Arial"/>
                <a:ea typeface="Arial"/>
                <a:cs typeface="Arial"/>
                <a:sym typeface="Arial"/>
              </a:rPr>
              <a:t>Elle regroupe des membres du personnel à tous les niveaux : agents d’entretien, personnel infirmier, sages-femmes, directeurs, responsables, etc.</a:t>
            </a:r>
            <a:endParaRPr b="0" i="0" sz="1200" u="none" cap="none" strike="noStrike">
              <a:solidFill>
                <a:srgbClr val="000000"/>
              </a:solidFill>
              <a:latin typeface="Arial"/>
              <a:ea typeface="Arial"/>
              <a:cs typeface="Arial"/>
              <a:sym typeface="Arial"/>
            </a:endParaRPr>
          </a:p>
          <a:p>
            <a:pPr indent="-342900" lvl="0" marL="342900" marR="0" rtl="0" algn="l">
              <a:lnSpc>
                <a:spcPct val="90000"/>
              </a:lnSpc>
              <a:spcBef>
                <a:spcPts val="1000"/>
              </a:spcBef>
              <a:spcAft>
                <a:spcPts val="0"/>
              </a:spcAft>
              <a:buClr>
                <a:schemeClr val="dk1"/>
              </a:buClr>
              <a:buSzPts val="2000"/>
              <a:buFont typeface="Arial"/>
              <a:buChar char="•"/>
            </a:pPr>
            <a:r>
              <a:rPr b="0" i="0" lang="fr" sz="1800" u="none" cap="none" strike="noStrike">
                <a:solidFill>
                  <a:schemeClr val="dk1"/>
                </a:solidFill>
                <a:latin typeface="Arial"/>
                <a:ea typeface="Arial"/>
                <a:cs typeface="Arial"/>
                <a:sym typeface="Arial"/>
              </a:rPr>
              <a:t>Elle inclut des patients de l’établissement de santé (p. ex., une jeune mère qui vient d’accoucher) </a:t>
            </a:r>
            <a:endParaRPr b="0" i="0" sz="1800" u="none" cap="none" strike="noStrike">
              <a:solidFill>
                <a:schemeClr val="dk1"/>
              </a:solidFill>
              <a:latin typeface="Arial"/>
              <a:ea typeface="Arial"/>
              <a:cs typeface="Arial"/>
              <a:sym typeface="Arial"/>
            </a:endParaRPr>
          </a:p>
          <a:p>
            <a:pPr indent="-387350" lvl="0" marL="514350" marR="0" rtl="0" algn="l">
              <a:lnSpc>
                <a:spcPct val="90000"/>
              </a:lnSpc>
              <a:spcBef>
                <a:spcPts val="1000"/>
              </a:spcBef>
              <a:spcAft>
                <a:spcPts val="0"/>
              </a:spcAft>
              <a:buClr>
                <a:schemeClr val="dk1"/>
              </a:buClr>
              <a:buSzPts val="2000"/>
              <a:buFont typeface="Calibri"/>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6"/>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solidFill>
                  <a:schemeClr val="dk2"/>
                </a:solidFill>
              </a:rPr>
              <a:t>Conseils pour l’organisation de réunions/d’ateliers</a:t>
            </a:r>
            <a:endParaRPr>
              <a:solidFill>
                <a:schemeClr val="dk2"/>
              </a:solidFill>
            </a:endParaRPr>
          </a:p>
        </p:txBody>
      </p:sp>
      <p:sp>
        <p:nvSpPr>
          <p:cNvPr id="364" name="Google Shape;364;p3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65" name="Google Shape;365;p36"/>
          <p:cNvSpPr txBox="1"/>
          <p:nvPr>
            <p:ph idx="1" type="body"/>
          </p:nvPr>
        </p:nvSpPr>
        <p:spPr>
          <a:xfrm>
            <a:off x="838199" y="1960496"/>
            <a:ext cx="10514013" cy="4847440"/>
          </a:xfrm>
          <a:prstGeom prst="rect">
            <a:avLst/>
          </a:prstGeom>
          <a:noFill/>
          <a:ln>
            <a:noFill/>
          </a:ln>
        </p:spPr>
        <p:txBody>
          <a:bodyPr anchorCtr="0" anchor="t" bIns="45700" lIns="91425" spcFirstLastPara="1" rIns="91425" wrap="square" tIns="45700">
            <a:spAutoFit/>
          </a:bodyPr>
          <a:lstStyle/>
          <a:p>
            <a:pPr indent="-285750" lvl="0" marL="285750" rtl="0" algn="l">
              <a:lnSpc>
                <a:spcPct val="90000"/>
              </a:lnSpc>
              <a:spcBef>
                <a:spcPts val="0"/>
              </a:spcBef>
              <a:spcAft>
                <a:spcPts val="0"/>
              </a:spcAft>
              <a:buClr>
                <a:schemeClr val="dk1"/>
              </a:buClr>
              <a:buSzPts val="2400"/>
              <a:buFont typeface="Noto Sans Symbols"/>
              <a:buChar char="⮚"/>
            </a:pPr>
            <a:r>
              <a:rPr lang="fr">
                <a:latin typeface="Arial"/>
                <a:ea typeface="Arial"/>
                <a:cs typeface="Arial"/>
                <a:sym typeface="Arial"/>
              </a:rPr>
              <a:t>Vérifiez si les personnes concernées ont besoin d’un soutien particulier pour assister et participer activement à votre réunion/événement</a:t>
            </a:r>
            <a:endParaRPr>
              <a:latin typeface="Arial"/>
              <a:ea typeface="Arial"/>
              <a:cs typeface="Arial"/>
              <a:sym typeface="Arial"/>
            </a:endParaRPr>
          </a:p>
          <a:p>
            <a:pPr indent="-285750" lvl="0" marL="285750" rtl="0" algn="l">
              <a:lnSpc>
                <a:spcPct val="90000"/>
              </a:lnSpc>
              <a:spcBef>
                <a:spcPts val="1000"/>
              </a:spcBef>
              <a:spcAft>
                <a:spcPts val="0"/>
              </a:spcAft>
              <a:buClr>
                <a:schemeClr val="dk1"/>
              </a:buClr>
              <a:buSzPts val="2400"/>
              <a:buFont typeface="Noto Sans Symbols"/>
              <a:buChar char="⮚"/>
            </a:pPr>
            <a:r>
              <a:rPr lang="fr">
                <a:latin typeface="Arial"/>
                <a:ea typeface="Arial"/>
                <a:cs typeface="Arial"/>
                <a:sym typeface="Arial"/>
              </a:rPr>
              <a:t>Veillez à ce que des supports pédagogiques et promotionnels soient disponibles</a:t>
            </a:r>
            <a:endParaRPr>
              <a:latin typeface="Arial"/>
              <a:ea typeface="Arial"/>
              <a:cs typeface="Arial"/>
              <a:sym typeface="Arial"/>
            </a:endParaRPr>
          </a:p>
          <a:p>
            <a:pPr indent="-285750" lvl="0" marL="285750" rtl="0" algn="l">
              <a:lnSpc>
                <a:spcPct val="90000"/>
              </a:lnSpc>
              <a:spcBef>
                <a:spcPts val="1000"/>
              </a:spcBef>
              <a:spcAft>
                <a:spcPts val="0"/>
              </a:spcAft>
              <a:buClr>
                <a:schemeClr val="dk1"/>
              </a:buClr>
              <a:buSzPts val="2400"/>
              <a:buFont typeface="Noto Sans Symbols"/>
              <a:buChar char="⮚"/>
            </a:pPr>
            <a:r>
              <a:rPr lang="fr">
                <a:latin typeface="Arial"/>
                <a:ea typeface="Arial"/>
                <a:cs typeface="Arial"/>
                <a:sym typeface="Arial"/>
              </a:rPr>
              <a:t>Choisissez un lieu accessible</a:t>
            </a:r>
            <a:endParaRPr>
              <a:latin typeface="Arial"/>
              <a:ea typeface="Arial"/>
              <a:cs typeface="Arial"/>
              <a:sym typeface="Arial"/>
            </a:endParaRPr>
          </a:p>
          <a:p>
            <a:pPr indent="-285750" lvl="0" marL="285750" rtl="0" algn="l">
              <a:lnSpc>
                <a:spcPct val="90000"/>
              </a:lnSpc>
              <a:spcBef>
                <a:spcPts val="1000"/>
              </a:spcBef>
              <a:spcAft>
                <a:spcPts val="0"/>
              </a:spcAft>
              <a:buClr>
                <a:schemeClr val="dk1"/>
              </a:buClr>
              <a:buSzPts val="2400"/>
              <a:buFont typeface="Noto Sans Symbols"/>
              <a:buChar char="⮚"/>
            </a:pPr>
            <a:r>
              <a:rPr lang="fr">
                <a:latin typeface="Arial"/>
                <a:ea typeface="Arial"/>
                <a:cs typeface="Arial"/>
                <a:sym typeface="Arial"/>
              </a:rPr>
              <a:t>Utilisez une communication inclusive</a:t>
            </a:r>
            <a:endParaRPr>
              <a:latin typeface="Arial"/>
              <a:ea typeface="Arial"/>
              <a:cs typeface="Arial"/>
              <a:sym typeface="Arial"/>
            </a:endParaRPr>
          </a:p>
          <a:p>
            <a:pPr indent="-285750" lvl="0" marL="285750" rtl="0" algn="l">
              <a:lnSpc>
                <a:spcPct val="90000"/>
              </a:lnSpc>
              <a:spcBef>
                <a:spcPts val="1000"/>
              </a:spcBef>
              <a:spcAft>
                <a:spcPts val="0"/>
              </a:spcAft>
              <a:buClr>
                <a:schemeClr val="dk1"/>
              </a:buClr>
              <a:buSzPts val="2400"/>
              <a:buFont typeface="Noto Sans Symbols"/>
              <a:buChar char="⮚"/>
            </a:pPr>
            <a:r>
              <a:rPr lang="fr">
                <a:latin typeface="Arial"/>
                <a:ea typeface="Arial"/>
                <a:cs typeface="Arial"/>
                <a:sym typeface="Arial"/>
              </a:rPr>
              <a:t>Facilitez la participation active des personnes concernées pendant la réunion/l’événement</a:t>
            </a:r>
            <a:endParaRPr sz="1800"/>
          </a:p>
          <a:p>
            <a:pPr indent="-285750" lvl="0" marL="285750" rtl="0" algn="l">
              <a:lnSpc>
                <a:spcPct val="90000"/>
              </a:lnSpc>
              <a:spcBef>
                <a:spcPts val="1000"/>
              </a:spcBef>
              <a:spcAft>
                <a:spcPts val="0"/>
              </a:spcAft>
              <a:buClr>
                <a:schemeClr val="dk1"/>
              </a:buClr>
              <a:buSzPts val="2400"/>
              <a:buFont typeface="Noto Sans Symbols"/>
              <a:buChar char="⮚"/>
            </a:pPr>
            <a:r>
              <a:rPr lang="fr">
                <a:latin typeface="Arial"/>
                <a:ea typeface="Arial"/>
                <a:cs typeface="Arial"/>
                <a:sym typeface="Arial"/>
              </a:rPr>
              <a:t>Animez l’événement de manière inclusive </a:t>
            </a:r>
            <a:endParaRPr sz="1800"/>
          </a:p>
          <a:p>
            <a:pPr indent="-285750" lvl="0" marL="285750" rtl="0" algn="l">
              <a:lnSpc>
                <a:spcPct val="90000"/>
              </a:lnSpc>
              <a:spcBef>
                <a:spcPts val="1000"/>
              </a:spcBef>
              <a:spcAft>
                <a:spcPts val="0"/>
              </a:spcAft>
              <a:buClr>
                <a:schemeClr val="dk1"/>
              </a:buClr>
              <a:buSzPts val="2400"/>
              <a:buFont typeface="Noto Sans Symbols"/>
              <a:buChar char="⮚"/>
            </a:pPr>
            <a:r>
              <a:rPr lang="fr">
                <a:latin typeface="Arial"/>
                <a:ea typeface="Arial"/>
                <a:cs typeface="Arial"/>
                <a:sym typeface="Arial"/>
              </a:rPr>
              <a:t>Discutez des sujets sensibles (hygiène menstruelle, etc.) dans des espaces sûrs où les femmes se sentent en sécurité</a:t>
            </a:r>
            <a:endParaRPr sz="1800"/>
          </a:p>
          <a:p>
            <a:pPr indent="-285750" lvl="0" marL="285750" rtl="0" algn="l">
              <a:lnSpc>
                <a:spcPct val="90000"/>
              </a:lnSpc>
              <a:spcBef>
                <a:spcPts val="1000"/>
              </a:spcBef>
              <a:spcAft>
                <a:spcPts val="0"/>
              </a:spcAft>
              <a:buClr>
                <a:schemeClr val="dk1"/>
              </a:buClr>
              <a:buSzPts val="2400"/>
              <a:buFont typeface="Noto Sans Symbols"/>
              <a:buChar char="⮚"/>
            </a:pPr>
            <a:r>
              <a:rPr lang="fr">
                <a:latin typeface="Arial"/>
                <a:ea typeface="Arial"/>
                <a:cs typeface="Arial"/>
                <a:sym typeface="Arial"/>
              </a:rPr>
              <a:t>Veillez à ce que le personnel puisse s’exprimer librement</a:t>
            </a:r>
            <a:endParaRPr>
              <a:latin typeface="Arial"/>
              <a:ea typeface="Arial"/>
              <a:cs typeface="Arial"/>
              <a:sym typeface="Arial"/>
            </a:endParaRPr>
          </a:p>
          <a:p>
            <a:pPr indent="-133350" lvl="0" marL="285750" rtl="0" algn="l">
              <a:lnSpc>
                <a:spcPct val="90000"/>
              </a:lnSpc>
              <a:spcBef>
                <a:spcPts val="1000"/>
              </a:spcBef>
              <a:spcAft>
                <a:spcPts val="0"/>
              </a:spcAft>
              <a:buClr>
                <a:schemeClr val="dk1"/>
              </a:buClr>
              <a:buSzPts val="2400"/>
              <a:buFont typeface="Noto Sans Symbols"/>
              <a:buNone/>
            </a:pPr>
            <a:r>
              <a:t/>
            </a:r>
            <a:endParaRPr>
              <a:latin typeface="Arial"/>
              <a:ea typeface="Arial"/>
              <a:cs typeface="Arial"/>
              <a:sym typeface="Arial"/>
            </a:endParaRPr>
          </a:p>
          <a:p>
            <a:pPr indent="0" lvl="0" marL="0" rtl="0" algn="l">
              <a:lnSpc>
                <a:spcPct val="90000"/>
              </a:lnSpc>
              <a:spcBef>
                <a:spcPts val="1000"/>
              </a:spcBef>
              <a:spcAft>
                <a:spcPts val="0"/>
              </a:spcAft>
              <a:buClr>
                <a:schemeClr val="dk1"/>
              </a:buClr>
              <a:buSzPts val="2400"/>
              <a:buNone/>
            </a:pPr>
            <a:r>
              <a:t/>
            </a:r>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7"/>
          <p:cNvSpPr txBox="1"/>
          <p:nvPr>
            <p:ph type="ctrTitle"/>
          </p:nvPr>
        </p:nvSpPr>
        <p:spPr>
          <a:xfrm>
            <a:off x="838200" y="807906"/>
            <a:ext cx="10515600" cy="25120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Analyse des obstacles à la participation</a:t>
            </a:r>
            <a:endParaRPr/>
          </a:p>
        </p:txBody>
      </p:sp>
      <p:sp>
        <p:nvSpPr>
          <p:cNvPr id="371" name="Google Shape;371;p37"/>
          <p:cNvSpPr txBox="1"/>
          <p:nvPr>
            <p:ph idx="1" type="subTitle"/>
          </p:nvPr>
        </p:nvSpPr>
        <p:spPr>
          <a:xfrm>
            <a:off x="1524000" y="388778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3200"/>
              <a:buNone/>
            </a:pPr>
            <a:r>
              <a:rPr lang="fr" sz="3200"/>
              <a:t>Étape 2 : Évaluer l’établissement</a:t>
            </a:r>
            <a:endParaRPr/>
          </a:p>
          <a:p>
            <a:pPr indent="0" lvl="0" marL="0" rtl="0" algn="ctr">
              <a:lnSpc>
                <a:spcPct val="90000"/>
              </a:lnSpc>
              <a:spcBef>
                <a:spcPts val="1000"/>
              </a:spcBef>
              <a:spcAft>
                <a:spcPts val="0"/>
              </a:spcAft>
              <a:buClr>
                <a:schemeClr val="lt2"/>
              </a:buClr>
              <a:buSzPts val="3200"/>
              <a:buNone/>
            </a:pPr>
            <a:r>
              <a:rPr i="1" lang="fr" sz="3200"/>
              <a:t>Comprendre et évaluer les obstacles ensemble</a:t>
            </a:r>
            <a:endParaRPr/>
          </a:p>
          <a:p>
            <a:pPr indent="0" lvl="0" marL="0" rtl="0" algn="ctr">
              <a:lnSpc>
                <a:spcPct val="90000"/>
              </a:lnSpc>
              <a:spcBef>
                <a:spcPts val="1000"/>
              </a:spcBef>
              <a:spcAft>
                <a:spcPts val="0"/>
              </a:spcAft>
              <a:buClr>
                <a:schemeClr val="lt2"/>
              </a:buClr>
              <a:buSzPts val="3200"/>
              <a:buNone/>
            </a:pPr>
            <a:r>
              <a:t/>
            </a:r>
            <a:endParaRPr sz="3200"/>
          </a:p>
        </p:txBody>
      </p:sp>
      <p:sp>
        <p:nvSpPr>
          <p:cNvPr id="372" name="Google Shape;372;p37"/>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sz="1000">
                <a:solidFill>
                  <a:schemeClr val="lt2"/>
                </a:solidFill>
                <a:latin typeface="Arial"/>
                <a:ea typeface="Arial"/>
                <a:cs typeface="Arial"/>
                <a:sym typeface="Arial"/>
              </a:rPr>
              <a:t>‹#›</a:t>
            </a:fld>
            <a:endParaRPr sz="1000">
              <a:solidFill>
                <a:schemeClr val="lt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8"/>
          <p:cNvSpPr txBox="1"/>
          <p:nvPr>
            <p:ph idx="1" type="body"/>
          </p:nvPr>
        </p:nvSpPr>
        <p:spPr>
          <a:xfrm>
            <a:off x="511277" y="1338107"/>
            <a:ext cx="5991623" cy="4761053"/>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3200"/>
              <a:buFont typeface="Calibri"/>
              <a:buAutoNum type="arabicPeriod"/>
            </a:pPr>
            <a:r>
              <a:rPr lang="fr" sz="2800"/>
              <a:t>Évaluer le processus WASH FIT de manière inclusive</a:t>
            </a:r>
            <a:endParaRPr sz="1800"/>
          </a:p>
          <a:p>
            <a:pPr indent="-457200" lvl="0" marL="457200" rtl="0" algn="l">
              <a:lnSpc>
                <a:spcPct val="90000"/>
              </a:lnSpc>
              <a:spcBef>
                <a:spcPts val="453"/>
              </a:spcBef>
              <a:spcAft>
                <a:spcPts val="0"/>
              </a:spcAft>
              <a:buClr>
                <a:schemeClr val="dk1"/>
              </a:buClr>
              <a:buSzPts val="3200"/>
              <a:buFont typeface="Calibri"/>
              <a:buAutoNum type="arabicPeriod"/>
            </a:pPr>
            <a:r>
              <a:rPr lang="fr" sz="2800"/>
              <a:t>Sensibiliser le personnel aux obstacles qui peuvent bloquer l’accès aux services WASH dans les établissements de soins de santé</a:t>
            </a:r>
            <a:endParaRPr sz="1800"/>
          </a:p>
          <a:p>
            <a:pPr indent="-457200" lvl="0" marL="457200" rtl="0" algn="l">
              <a:lnSpc>
                <a:spcPct val="90000"/>
              </a:lnSpc>
              <a:spcBef>
                <a:spcPts val="453"/>
              </a:spcBef>
              <a:spcAft>
                <a:spcPts val="0"/>
              </a:spcAft>
              <a:buClr>
                <a:schemeClr val="dk1"/>
              </a:buClr>
              <a:buSzPts val="3200"/>
              <a:buFont typeface="Calibri"/>
              <a:buAutoNum type="arabicPeriod"/>
            </a:pPr>
            <a:r>
              <a:rPr lang="fr" sz="2800"/>
              <a:t>Donner une voix à une diversité d’usagers</a:t>
            </a:r>
            <a:endParaRPr sz="1800"/>
          </a:p>
          <a:p>
            <a:pPr indent="-457200" lvl="0" marL="457200" rtl="0" algn="l">
              <a:lnSpc>
                <a:spcPct val="90000"/>
              </a:lnSpc>
              <a:spcBef>
                <a:spcPts val="453"/>
              </a:spcBef>
              <a:spcAft>
                <a:spcPts val="0"/>
              </a:spcAft>
              <a:buClr>
                <a:schemeClr val="dk1"/>
              </a:buClr>
              <a:buSzPts val="3200"/>
              <a:buFont typeface="Calibri"/>
              <a:buAutoNum type="arabicPeriod"/>
            </a:pPr>
            <a:r>
              <a:rPr lang="fr" sz="2800"/>
              <a:t>En faire un outil de formation ludique à utiliser à tous les niveaux des ministères de la santé et des services WASH</a:t>
            </a:r>
            <a:endParaRPr sz="1800"/>
          </a:p>
        </p:txBody>
      </p:sp>
      <p:sp>
        <p:nvSpPr>
          <p:cNvPr id="381" name="Google Shape;381;p3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82" name="Google Shape;382;p38"/>
          <p:cNvSpPr txBox="1"/>
          <p:nvPr>
            <p:ph idx="3" type="body"/>
          </p:nvPr>
        </p:nvSpPr>
        <p:spPr>
          <a:xfrm>
            <a:off x="652460" y="332520"/>
            <a:ext cx="5991623" cy="72250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9CDE"/>
              </a:buClr>
              <a:buSzPts val="4400"/>
              <a:buNone/>
            </a:pPr>
            <a:r>
              <a:rPr lang="fr" sz="4000">
                <a:solidFill>
                  <a:srgbClr val="009CDE"/>
                </a:solidFill>
              </a:rPr>
              <a:t>Approche d’analyse des obstacles</a:t>
            </a:r>
            <a:endParaRPr sz="4000"/>
          </a:p>
        </p:txBody>
      </p:sp>
      <p:sp>
        <p:nvSpPr>
          <p:cNvPr id="383" name="Google Shape;383;p38"/>
          <p:cNvSpPr txBox="1"/>
          <p:nvPr/>
        </p:nvSpPr>
        <p:spPr>
          <a:xfrm>
            <a:off x="6831411" y="4005198"/>
            <a:ext cx="4849312"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fr" sz="2800" u="none" cap="none" strike="noStrike">
                <a:solidFill>
                  <a:schemeClr val="lt1"/>
                </a:solidFill>
                <a:latin typeface="Arial"/>
                <a:ea typeface="Arial"/>
                <a:cs typeface="Arial"/>
                <a:sym typeface="Arial"/>
              </a:rPr>
              <a:t>Une analyse des obstacles est un outil participatif pratique qui peut être utilisé de différentes manières et à tous les niveaux du système</a:t>
            </a:r>
            <a:endParaRPr b="0" i="0" sz="2800" u="none" cap="none" strike="noStrike">
              <a:solidFill>
                <a:schemeClr val="dk1"/>
              </a:solidFill>
              <a:latin typeface="Arial"/>
              <a:ea typeface="Arial"/>
              <a:cs typeface="Arial"/>
              <a:sym typeface="Arial"/>
            </a:endParaRPr>
          </a:p>
        </p:txBody>
      </p:sp>
      <p:pic>
        <p:nvPicPr>
          <p:cNvPr id="384" name="Google Shape;384;p38"/>
          <p:cNvPicPr preferRelativeResize="0"/>
          <p:nvPr/>
        </p:nvPicPr>
        <p:blipFill rotWithShape="1">
          <a:blip r:embed="rId3">
            <a:alphaModFix/>
          </a:blip>
          <a:srcRect b="0" l="0" r="0" t="0"/>
          <a:stretch/>
        </p:blipFill>
        <p:spPr>
          <a:xfrm>
            <a:off x="7424530" y="0"/>
            <a:ext cx="4767470" cy="3752754"/>
          </a:xfrm>
          <a:prstGeom prst="rect">
            <a:avLst/>
          </a:prstGeom>
          <a:noFill/>
          <a:ln>
            <a:noFill/>
          </a:ln>
        </p:spPr>
      </p:pic>
      <p:sp>
        <p:nvSpPr>
          <p:cNvPr id="385" name="Google Shape;385;p38"/>
          <p:cNvSpPr txBox="1"/>
          <p:nvPr/>
        </p:nvSpPr>
        <p:spPr>
          <a:xfrm>
            <a:off x="9014791" y="3383422"/>
            <a:ext cx="317720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Calibri"/>
                <a:ea typeface="Calibri"/>
                <a:cs typeface="Calibri"/>
                <a:sym typeface="Calibri"/>
              </a:rPr>
              <a:t>OMS Pakistan/Sebastian Liste</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394" name="Google Shape;394;p39"/>
          <p:cNvSpPr txBox="1"/>
          <p:nvPr>
            <p:ph idx="3" type="body"/>
          </p:nvPr>
        </p:nvSpPr>
        <p:spPr>
          <a:xfrm>
            <a:off x="6707698" y="4332457"/>
            <a:ext cx="5179502" cy="202530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4800"/>
              <a:buNone/>
            </a:pPr>
            <a:r>
              <a:rPr lang="fr" sz="4800">
                <a:solidFill>
                  <a:schemeClr val="lt1"/>
                </a:solidFill>
              </a:rPr>
              <a:t>Apprendre à analyser les obstacles</a:t>
            </a:r>
            <a:endParaRPr/>
          </a:p>
        </p:txBody>
      </p:sp>
      <p:pic>
        <p:nvPicPr>
          <p:cNvPr id="395" name="Google Shape;395;p39"/>
          <p:cNvPicPr preferRelativeResize="0"/>
          <p:nvPr/>
        </p:nvPicPr>
        <p:blipFill rotWithShape="1">
          <a:blip r:embed="rId3">
            <a:alphaModFix/>
          </a:blip>
          <a:srcRect b="0" l="0" r="0" t="0"/>
          <a:stretch/>
        </p:blipFill>
        <p:spPr>
          <a:xfrm>
            <a:off x="6486144" y="610672"/>
            <a:ext cx="5693663" cy="3192499"/>
          </a:xfrm>
          <a:prstGeom prst="rect">
            <a:avLst/>
          </a:prstGeom>
          <a:noFill/>
          <a:ln>
            <a:noFill/>
          </a:ln>
        </p:spPr>
      </p:pic>
      <p:sp>
        <p:nvSpPr>
          <p:cNvPr id="396" name="Google Shape;396;p39"/>
          <p:cNvSpPr txBox="1"/>
          <p:nvPr/>
        </p:nvSpPr>
        <p:spPr>
          <a:xfrm>
            <a:off x="628824" y="610672"/>
            <a:ext cx="5533069" cy="34163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fr" sz="3600" u="none" cap="none" strike="noStrike">
                <a:solidFill>
                  <a:schemeClr val="dk1"/>
                </a:solidFill>
                <a:latin typeface="Arial"/>
                <a:ea typeface="Arial"/>
                <a:cs typeface="Arial"/>
                <a:sym typeface="Arial"/>
              </a:rPr>
              <a:t>La vidéo disponible à cette adresse vous explique comment procéder à une analyse des obstacles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 sz="1800" u="sng" cap="none" strike="noStrike">
                <a:solidFill>
                  <a:schemeClr val="hlink"/>
                </a:solidFill>
                <a:latin typeface="Arial"/>
                <a:ea typeface="Arial"/>
                <a:cs typeface="Arial"/>
                <a:sym typeface="Arial"/>
                <a:hlinkClick r:id="rId4"/>
              </a:rPr>
              <a:t>https://www.youtube.com/watch?v=auzQkENrbkM</a:t>
            </a:r>
            <a:r>
              <a:rPr b="0" i="0" lang="fr"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7" name="Google Shape;397;p39"/>
          <p:cNvSpPr/>
          <p:nvPr/>
        </p:nvSpPr>
        <p:spPr>
          <a:xfrm>
            <a:off x="768612" y="4604293"/>
            <a:ext cx="1397818" cy="2126610"/>
          </a:xfrm>
          <a:prstGeom prst="roundRect">
            <a:avLst>
              <a:gd fmla="val 10125"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8" name="Google Shape;398;p39"/>
          <p:cNvPicPr preferRelativeResize="0"/>
          <p:nvPr/>
        </p:nvPicPr>
        <p:blipFill rotWithShape="1">
          <a:blip r:embed="rId5">
            <a:alphaModFix/>
          </a:blip>
          <a:srcRect b="0" l="0" r="0" t="0"/>
          <a:stretch/>
        </p:blipFill>
        <p:spPr>
          <a:xfrm>
            <a:off x="1039673" y="4781920"/>
            <a:ext cx="852771" cy="938389"/>
          </a:xfrm>
          <a:prstGeom prst="rect">
            <a:avLst/>
          </a:prstGeom>
          <a:noFill/>
          <a:ln>
            <a:noFill/>
          </a:ln>
        </p:spPr>
      </p:pic>
      <p:sp>
        <p:nvSpPr>
          <p:cNvPr id="399" name="Google Shape;399;p39"/>
          <p:cNvSpPr txBox="1"/>
          <p:nvPr/>
        </p:nvSpPr>
        <p:spPr>
          <a:xfrm>
            <a:off x="799640" y="5897936"/>
            <a:ext cx="1366790" cy="832967"/>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Durée : 1 min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0"/>
          <p:cNvSpPr txBox="1"/>
          <p:nvPr>
            <p:ph type="title"/>
          </p:nvPr>
        </p:nvSpPr>
        <p:spPr>
          <a:xfrm>
            <a:off x="427144" y="342159"/>
            <a:ext cx="9411800" cy="1293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solidFill>
                  <a:schemeClr val="dk2"/>
                </a:solidFill>
              </a:rPr>
              <a:t>Activité pratique : Identifier les obstacles aux services WASH dans les </a:t>
            </a:r>
            <a:r>
              <a:rPr lang="fr"/>
              <a:t>établissements de santé</a:t>
            </a:r>
            <a:endParaRPr>
              <a:solidFill>
                <a:schemeClr val="dk2"/>
              </a:solidFill>
            </a:endParaRPr>
          </a:p>
        </p:txBody>
      </p:sp>
      <p:sp>
        <p:nvSpPr>
          <p:cNvPr id="408" name="Google Shape;408;p4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graphicFrame>
        <p:nvGraphicFramePr>
          <p:cNvPr id="409" name="Google Shape;409;p40"/>
          <p:cNvGraphicFramePr/>
          <p:nvPr/>
        </p:nvGraphicFramePr>
        <p:xfrm>
          <a:off x="427144" y="2468501"/>
          <a:ext cx="3000000" cy="3000000"/>
        </p:xfrm>
        <a:graphic>
          <a:graphicData uri="http://schemas.openxmlformats.org/drawingml/2006/table">
            <a:tbl>
              <a:tblPr bandRow="1" firstRow="1">
                <a:noFill/>
                <a:tableStyleId>{CB771F34-3876-4FAB-909F-827715F9EA0C}</a:tableStyleId>
              </a:tblPr>
              <a:tblGrid>
                <a:gridCol w="3258550"/>
                <a:gridCol w="3258550"/>
                <a:gridCol w="3258550"/>
              </a:tblGrid>
              <a:tr h="883575">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solidFill>
                          <a:schemeClr val="dk1"/>
                        </a:solidFill>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fr" sz="1800" u="none" cap="none" strike="noStrike">
                          <a:solidFill>
                            <a:schemeClr val="dk1"/>
                          </a:solidFill>
                        </a:rPr>
                        <a:t>Genre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fr" sz="1800" u="none" cap="none" strike="noStrike">
                          <a:solidFill>
                            <a:schemeClr val="dk1"/>
                          </a:solidFill>
                        </a:rPr>
                        <a:t>Handicap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83575">
                <a:tc>
                  <a:txBody>
                    <a:bodyPr/>
                    <a:lstStyle/>
                    <a:p>
                      <a:pPr indent="0" lvl="0" marL="0" marR="0" rtl="0" algn="ctr">
                        <a:lnSpc>
                          <a:spcPct val="100000"/>
                        </a:lnSpc>
                        <a:spcBef>
                          <a:spcPts val="0"/>
                        </a:spcBef>
                        <a:spcAft>
                          <a:spcPts val="0"/>
                        </a:spcAft>
                        <a:buClr>
                          <a:srgbClr val="000000"/>
                        </a:buClr>
                        <a:buSzPts val="1800"/>
                        <a:buFont typeface="Arial"/>
                        <a:buNone/>
                      </a:pPr>
                      <a:r>
                        <a:rPr b="1" lang="fr" sz="1800" u="none" cap="none" strike="noStrike"/>
                        <a:t>Obstacle physique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83575">
                <a:tc>
                  <a:txBody>
                    <a:bodyPr/>
                    <a:lstStyle/>
                    <a:p>
                      <a:pPr indent="0" lvl="0" marL="0" marR="0" rtl="0" algn="ctr">
                        <a:lnSpc>
                          <a:spcPct val="100000"/>
                        </a:lnSpc>
                        <a:spcBef>
                          <a:spcPts val="0"/>
                        </a:spcBef>
                        <a:spcAft>
                          <a:spcPts val="0"/>
                        </a:spcAft>
                        <a:buClr>
                          <a:srgbClr val="000000"/>
                        </a:buClr>
                        <a:buSzPts val="1800"/>
                        <a:buFont typeface="Arial"/>
                        <a:buNone/>
                      </a:pPr>
                      <a:r>
                        <a:rPr b="1" lang="fr" sz="1800" u="none" cap="none" strike="noStrike"/>
                        <a:t>Obstacle socioculturel</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83575">
                <a:tc>
                  <a:txBody>
                    <a:bodyPr/>
                    <a:lstStyle/>
                    <a:p>
                      <a:pPr indent="0" lvl="0" marL="0" marR="0" rtl="0" algn="ctr">
                        <a:lnSpc>
                          <a:spcPct val="100000"/>
                        </a:lnSpc>
                        <a:spcBef>
                          <a:spcPts val="0"/>
                        </a:spcBef>
                        <a:spcAft>
                          <a:spcPts val="0"/>
                        </a:spcAft>
                        <a:buClr>
                          <a:srgbClr val="000000"/>
                        </a:buClr>
                        <a:buSzPts val="1800"/>
                        <a:buFont typeface="Arial"/>
                        <a:buNone/>
                      </a:pPr>
                      <a:r>
                        <a:rPr b="1" lang="fr" sz="1800" u="none" cap="none" strike="noStrike"/>
                        <a:t>Obstacle institutionnel </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410" name="Google Shape;410;p40"/>
          <p:cNvSpPr/>
          <p:nvPr/>
        </p:nvSpPr>
        <p:spPr>
          <a:xfrm>
            <a:off x="10435241" y="365125"/>
            <a:ext cx="1397818" cy="2126610"/>
          </a:xfrm>
          <a:prstGeom prst="roundRect">
            <a:avLst>
              <a:gd fmla="val 10125"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1" name="Google Shape;411;p40"/>
          <p:cNvPicPr preferRelativeResize="0"/>
          <p:nvPr/>
        </p:nvPicPr>
        <p:blipFill rotWithShape="1">
          <a:blip r:embed="rId3">
            <a:alphaModFix/>
          </a:blip>
          <a:srcRect b="0" l="0" r="0" t="0"/>
          <a:stretch/>
        </p:blipFill>
        <p:spPr>
          <a:xfrm>
            <a:off x="10707764" y="602400"/>
            <a:ext cx="852771" cy="938389"/>
          </a:xfrm>
          <a:prstGeom prst="rect">
            <a:avLst/>
          </a:prstGeom>
          <a:noFill/>
          <a:ln>
            <a:noFill/>
          </a:ln>
        </p:spPr>
      </p:pic>
      <p:sp>
        <p:nvSpPr>
          <p:cNvPr id="412" name="Google Shape;412;p40"/>
          <p:cNvSpPr txBox="1"/>
          <p:nvPr/>
        </p:nvSpPr>
        <p:spPr>
          <a:xfrm>
            <a:off x="10398066" y="1635534"/>
            <a:ext cx="1366790" cy="832967"/>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Durée : 15 min</a:t>
            </a:r>
            <a:endParaRPr b="0" i="0" sz="1400" u="none" cap="none" strike="noStrike">
              <a:solidFill>
                <a:srgbClr val="000000"/>
              </a:solidFill>
              <a:latin typeface="Arial"/>
              <a:ea typeface="Arial"/>
              <a:cs typeface="Arial"/>
              <a:sym typeface="Arial"/>
            </a:endParaRPr>
          </a:p>
        </p:txBody>
      </p:sp>
      <p:grpSp>
        <p:nvGrpSpPr>
          <p:cNvPr id="413" name="Google Shape;413;p40"/>
          <p:cNvGrpSpPr/>
          <p:nvPr/>
        </p:nvGrpSpPr>
        <p:grpSpPr>
          <a:xfrm>
            <a:off x="10603758" y="2729010"/>
            <a:ext cx="1161098" cy="1171184"/>
            <a:chOff x="9555224" y="5116370"/>
            <a:chExt cx="1161098" cy="1171184"/>
          </a:xfrm>
        </p:grpSpPr>
        <p:pic>
          <p:nvPicPr>
            <p:cNvPr descr="Shape&#10;&#10;Description automatically generated with low confidence" id="414" name="Google Shape;414;p40"/>
            <p:cNvPicPr preferRelativeResize="0"/>
            <p:nvPr/>
          </p:nvPicPr>
          <p:blipFill rotWithShape="1">
            <a:blip r:embed="rId4">
              <a:alphaModFix/>
            </a:blip>
            <a:srcRect b="0" l="0" r="0" t="0"/>
            <a:stretch/>
          </p:blipFill>
          <p:spPr>
            <a:xfrm>
              <a:off x="9623552" y="5313519"/>
              <a:ext cx="1004243" cy="847983"/>
            </a:xfrm>
            <a:prstGeom prst="rect">
              <a:avLst/>
            </a:prstGeom>
            <a:noFill/>
            <a:ln>
              <a:noFill/>
            </a:ln>
          </p:spPr>
        </p:pic>
        <p:sp>
          <p:nvSpPr>
            <p:cNvPr id="415" name="Google Shape;415;p40"/>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1"/>
          <p:cNvSpPr txBox="1"/>
          <p:nvPr>
            <p:ph type="title"/>
          </p:nvPr>
        </p:nvSpPr>
        <p:spPr>
          <a:xfrm>
            <a:off x="3868548" y="203103"/>
            <a:ext cx="4965700" cy="443198"/>
          </a:xfrm>
          <a:prstGeom prst="rect">
            <a:avLst/>
          </a:prstGeom>
          <a:noFill/>
          <a:ln>
            <a:noFill/>
          </a:ln>
        </p:spPr>
        <p:txBody>
          <a:bodyPr anchorCtr="0" anchor="ctr" bIns="0" lIns="0" spcFirstLastPara="1" rIns="0" wrap="square" tIns="0">
            <a:spAutoFit/>
          </a:bodyPr>
          <a:lstStyle/>
          <a:p>
            <a:pPr indent="0" lvl="0" marL="12700" rtl="0" algn="l">
              <a:lnSpc>
                <a:spcPct val="90000"/>
              </a:lnSpc>
              <a:spcBef>
                <a:spcPts val="0"/>
              </a:spcBef>
              <a:spcAft>
                <a:spcPts val="0"/>
              </a:spcAft>
              <a:buClr>
                <a:srgbClr val="00B0F0"/>
              </a:buClr>
              <a:buSzPts val="4000"/>
              <a:buFont typeface="Arial Narrow"/>
              <a:buNone/>
            </a:pPr>
            <a:r>
              <a:rPr lang="fr" sz="3200">
                <a:solidFill>
                  <a:srgbClr val="00B0F0"/>
                </a:solidFill>
              </a:rPr>
              <a:t>Obstacles à l’inclusion</a:t>
            </a:r>
            <a:endParaRPr sz="3200">
              <a:solidFill>
                <a:srgbClr val="00B0F0"/>
              </a:solidFill>
            </a:endParaRPr>
          </a:p>
        </p:txBody>
      </p:sp>
      <p:sp>
        <p:nvSpPr>
          <p:cNvPr id="421" name="Google Shape;421;p41"/>
          <p:cNvSpPr/>
          <p:nvPr/>
        </p:nvSpPr>
        <p:spPr>
          <a:xfrm>
            <a:off x="3503711" y="830362"/>
            <a:ext cx="0" cy="654685"/>
          </a:xfrm>
          <a:custGeom>
            <a:rect b="b" l="l" r="r" t="t"/>
            <a:pathLst>
              <a:path extrusionOk="0" h="654685" w="120000">
                <a:moveTo>
                  <a:pt x="0" y="0"/>
                </a:moveTo>
                <a:lnTo>
                  <a:pt x="0" y="65442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2" name="Google Shape;422;p41"/>
          <p:cNvSpPr/>
          <p:nvPr/>
        </p:nvSpPr>
        <p:spPr>
          <a:xfrm>
            <a:off x="3503711" y="2315782"/>
            <a:ext cx="0" cy="324485"/>
          </a:xfrm>
          <a:custGeom>
            <a:rect b="b" l="l" r="r" t="t"/>
            <a:pathLst>
              <a:path extrusionOk="0" h="324485" w="120000">
                <a:moveTo>
                  <a:pt x="0" y="0"/>
                </a:moveTo>
                <a:lnTo>
                  <a:pt x="0" y="324027"/>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3" name="Google Shape;423;p41"/>
          <p:cNvSpPr/>
          <p:nvPr/>
        </p:nvSpPr>
        <p:spPr>
          <a:xfrm>
            <a:off x="3503711" y="3717023"/>
            <a:ext cx="0" cy="2750820"/>
          </a:xfrm>
          <a:custGeom>
            <a:rect b="b" l="l" r="r" t="t"/>
            <a:pathLst>
              <a:path extrusionOk="0" h="2750820" w="120000">
                <a:moveTo>
                  <a:pt x="0" y="0"/>
                </a:moveTo>
                <a:lnTo>
                  <a:pt x="0" y="2750601"/>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4" name="Google Shape;424;p41"/>
          <p:cNvSpPr/>
          <p:nvPr/>
        </p:nvSpPr>
        <p:spPr>
          <a:xfrm>
            <a:off x="1940757" y="1484784"/>
            <a:ext cx="8490585" cy="0"/>
          </a:xfrm>
          <a:custGeom>
            <a:rect b="b" l="l" r="r" t="t"/>
            <a:pathLst>
              <a:path extrusionOk="0" h="120000" w="8490585">
                <a:moveTo>
                  <a:pt x="0" y="0"/>
                </a:moveTo>
                <a:lnTo>
                  <a:pt x="8490013"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5" name="Google Shape;425;p41"/>
          <p:cNvSpPr/>
          <p:nvPr/>
        </p:nvSpPr>
        <p:spPr>
          <a:xfrm>
            <a:off x="7752182" y="3688769"/>
            <a:ext cx="1584325" cy="0"/>
          </a:xfrm>
          <a:custGeom>
            <a:rect b="b" l="l" r="r" t="t"/>
            <a:pathLst>
              <a:path extrusionOk="0" h="120000" w="1584325">
                <a:moveTo>
                  <a:pt x="0" y="0"/>
                </a:moveTo>
                <a:lnTo>
                  <a:pt x="1584172"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6" name="Google Shape;426;p41"/>
          <p:cNvSpPr/>
          <p:nvPr/>
        </p:nvSpPr>
        <p:spPr>
          <a:xfrm>
            <a:off x="1940755" y="3688769"/>
            <a:ext cx="1490980" cy="0"/>
          </a:xfrm>
          <a:custGeom>
            <a:rect b="b" l="l" r="r" t="t"/>
            <a:pathLst>
              <a:path extrusionOk="0" h="120000" w="1490980">
                <a:moveTo>
                  <a:pt x="0" y="0"/>
                </a:moveTo>
                <a:lnTo>
                  <a:pt x="1490949"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7" name="Google Shape;427;p41"/>
          <p:cNvSpPr/>
          <p:nvPr/>
        </p:nvSpPr>
        <p:spPr>
          <a:xfrm>
            <a:off x="7924939" y="5350531"/>
            <a:ext cx="595631" cy="0"/>
          </a:xfrm>
          <a:custGeom>
            <a:rect b="b" l="l" r="r" t="t"/>
            <a:pathLst>
              <a:path extrusionOk="0" h="120000" w="595629">
                <a:moveTo>
                  <a:pt x="0" y="0"/>
                </a:moveTo>
                <a:lnTo>
                  <a:pt x="595350"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8" name="Google Shape;428;p41"/>
          <p:cNvSpPr/>
          <p:nvPr/>
        </p:nvSpPr>
        <p:spPr>
          <a:xfrm>
            <a:off x="5721440" y="5350531"/>
            <a:ext cx="57785" cy="0"/>
          </a:xfrm>
          <a:custGeom>
            <a:rect b="b" l="l" r="r" t="t"/>
            <a:pathLst>
              <a:path extrusionOk="0" h="120000" w="57785">
                <a:moveTo>
                  <a:pt x="0" y="0"/>
                </a:moveTo>
                <a:lnTo>
                  <a:pt x="57784"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29" name="Google Shape;429;p41"/>
          <p:cNvSpPr/>
          <p:nvPr/>
        </p:nvSpPr>
        <p:spPr>
          <a:xfrm>
            <a:off x="1940756" y="5350531"/>
            <a:ext cx="1635125" cy="0"/>
          </a:xfrm>
          <a:custGeom>
            <a:rect b="b" l="l" r="r" t="t"/>
            <a:pathLst>
              <a:path extrusionOk="0" h="120000" w="1635125">
                <a:moveTo>
                  <a:pt x="0" y="0"/>
                </a:moveTo>
                <a:lnTo>
                  <a:pt x="1634967"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0" name="Google Shape;430;p41"/>
          <p:cNvSpPr/>
          <p:nvPr/>
        </p:nvSpPr>
        <p:spPr>
          <a:xfrm>
            <a:off x="2033783" y="843671"/>
            <a:ext cx="0" cy="5637531"/>
          </a:xfrm>
          <a:custGeom>
            <a:rect b="b" l="l" r="r" t="t"/>
            <a:pathLst>
              <a:path extrusionOk="0" h="5637530" w="120000">
                <a:moveTo>
                  <a:pt x="0" y="0"/>
                </a:moveTo>
                <a:lnTo>
                  <a:pt x="0" y="5637263"/>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1" name="Google Shape;431;p41"/>
          <p:cNvSpPr/>
          <p:nvPr/>
        </p:nvSpPr>
        <p:spPr>
          <a:xfrm>
            <a:off x="10416479" y="830364"/>
            <a:ext cx="0" cy="654685"/>
          </a:xfrm>
          <a:custGeom>
            <a:rect b="b" l="l" r="r" t="t"/>
            <a:pathLst>
              <a:path extrusionOk="0" h="654685" w="120000">
                <a:moveTo>
                  <a:pt x="0" y="0"/>
                </a:moveTo>
                <a:lnTo>
                  <a:pt x="0" y="654418"/>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2" name="Google Shape;432;p41"/>
          <p:cNvSpPr/>
          <p:nvPr/>
        </p:nvSpPr>
        <p:spPr>
          <a:xfrm>
            <a:off x="10416479" y="2636914"/>
            <a:ext cx="0" cy="465455"/>
          </a:xfrm>
          <a:custGeom>
            <a:rect b="b" l="l" r="r" t="t"/>
            <a:pathLst>
              <a:path extrusionOk="0" h="465455" w="120000">
                <a:moveTo>
                  <a:pt x="0" y="0"/>
                </a:moveTo>
                <a:lnTo>
                  <a:pt x="0" y="465137"/>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3" name="Google Shape;433;p41"/>
          <p:cNvSpPr/>
          <p:nvPr/>
        </p:nvSpPr>
        <p:spPr>
          <a:xfrm>
            <a:off x="10416479" y="4620045"/>
            <a:ext cx="0" cy="66675"/>
          </a:xfrm>
          <a:custGeom>
            <a:rect b="b" l="l" r="r" t="t"/>
            <a:pathLst>
              <a:path extrusionOk="0" h="66675" w="120000">
                <a:moveTo>
                  <a:pt x="0" y="0"/>
                </a:moveTo>
                <a:lnTo>
                  <a:pt x="0" y="66192"/>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4" name="Google Shape;434;p41"/>
          <p:cNvSpPr/>
          <p:nvPr/>
        </p:nvSpPr>
        <p:spPr>
          <a:xfrm>
            <a:off x="10416479" y="5763449"/>
            <a:ext cx="0" cy="74931"/>
          </a:xfrm>
          <a:custGeom>
            <a:rect b="b" l="l" r="r" t="t"/>
            <a:pathLst>
              <a:path extrusionOk="0" h="74929" w="120000">
                <a:moveTo>
                  <a:pt x="0" y="0"/>
                </a:moveTo>
                <a:lnTo>
                  <a:pt x="0" y="74917"/>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5" name="Google Shape;435;p41"/>
          <p:cNvSpPr/>
          <p:nvPr/>
        </p:nvSpPr>
        <p:spPr>
          <a:xfrm>
            <a:off x="1940757" y="836715"/>
            <a:ext cx="8490585" cy="0"/>
          </a:xfrm>
          <a:custGeom>
            <a:rect b="b" l="l" r="r" t="t"/>
            <a:pathLst>
              <a:path extrusionOk="0" h="120000" w="8490585">
                <a:moveTo>
                  <a:pt x="0" y="0"/>
                </a:moveTo>
                <a:lnTo>
                  <a:pt x="8490013" y="0"/>
                </a:lnTo>
              </a:path>
            </a:pathLst>
          </a:custGeom>
          <a:noFill/>
          <a:ln cap="flat" cmpd="sng" w="1270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6" name="Google Shape;436;p41"/>
          <p:cNvSpPr/>
          <p:nvPr/>
        </p:nvSpPr>
        <p:spPr>
          <a:xfrm>
            <a:off x="1940755" y="6453339"/>
            <a:ext cx="5163820" cy="0"/>
          </a:xfrm>
          <a:custGeom>
            <a:rect b="b" l="l" r="r" t="t"/>
            <a:pathLst>
              <a:path extrusionOk="0" h="120000" w="5163820">
                <a:moveTo>
                  <a:pt x="0" y="0"/>
                </a:moveTo>
                <a:lnTo>
                  <a:pt x="5163357" y="0"/>
                </a:lnTo>
              </a:path>
            </a:pathLst>
          </a:custGeom>
          <a:noFill/>
          <a:ln cap="flat" cmpd="sng" w="2857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37" name="Google Shape;437;p41"/>
          <p:cNvSpPr txBox="1"/>
          <p:nvPr/>
        </p:nvSpPr>
        <p:spPr>
          <a:xfrm>
            <a:off x="2033783" y="877351"/>
            <a:ext cx="974091"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1" i="1" lang="fr" sz="1100" u="none" cap="none" strike="noStrike">
                <a:solidFill>
                  <a:schemeClr val="dk1"/>
                </a:solidFill>
                <a:latin typeface="Arial"/>
                <a:ea typeface="Arial"/>
                <a:cs typeface="Arial"/>
                <a:sym typeface="Arial"/>
              </a:rPr>
              <a:t>Obstacles physiques – naturels</a:t>
            </a:r>
            <a:endParaRPr b="0" i="0" sz="1100" u="none" cap="none" strike="noStrike">
              <a:solidFill>
                <a:schemeClr val="dk1"/>
              </a:solidFill>
              <a:latin typeface="Arial"/>
              <a:ea typeface="Arial"/>
              <a:cs typeface="Arial"/>
              <a:sym typeface="Arial"/>
            </a:endParaRPr>
          </a:p>
        </p:txBody>
      </p:sp>
      <p:sp>
        <p:nvSpPr>
          <p:cNvPr id="438" name="Google Shape;438;p41"/>
          <p:cNvSpPr txBox="1"/>
          <p:nvPr/>
        </p:nvSpPr>
        <p:spPr>
          <a:xfrm>
            <a:off x="2033783" y="1525359"/>
            <a:ext cx="1342391"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1" i="1" lang="fr" sz="1100" u="none" cap="none" strike="noStrike">
                <a:solidFill>
                  <a:schemeClr val="dk1"/>
                </a:solidFill>
                <a:latin typeface="Arial"/>
                <a:ea typeface="Arial"/>
                <a:cs typeface="Arial"/>
                <a:sym typeface="Arial"/>
              </a:rPr>
              <a:t>Obstacles physiques – infrastructures</a:t>
            </a:r>
            <a:endParaRPr b="0" i="0" sz="1100" u="none" cap="none" strike="noStrike">
              <a:solidFill>
                <a:schemeClr val="dk1"/>
              </a:solidFill>
              <a:latin typeface="Arial"/>
              <a:ea typeface="Arial"/>
              <a:cs typeface="Arial"/>
              <a:sym typeface="Arial"/>
            </a:endParaRPr>
          </a:p>
        </p:txBody>
      </p:sp>
      <p:sp>
        <p:nvSpPr>
          <p:cNvPr id="439" name="Google Shape;439;p41"/>
          <p:cNvSpPr txBox="1"/>
          <p:nvPr/>
        </p:nvSpPr>
        <p:spPr>
          <a:xfrm>
            <a:off x="2033785" y="3729431"/>
            <a:ext cx="1171575"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1" i="1" lang="fr" sz="1100" u="none" cap="none" strike="noStrike">
                <a:solidFill>
                  <a:schemeClr val="dk1"/>
                </a:solidFill>
                <a:latin typeface="Arial"/>
                <a:ea typeface="Arial"/>
                <a:cs typeface="Arial"/>
                <a:sym typeface="Arial"/>
              </a:rPr>
              <a:t>Obstacles liés aux politiques ou institutionnels</a:t>
            </a:r>
            <a:endParaRPr b="0" i="0" sz="1100" u="none" cap="none" strike="noStrike">
              <a:solidFill>
                <a:schemeClr val="dk1"/>
              </a:solidFill>
              <a:latin typeface="Arial"/>
              <a:ea typeface="Arial"/>
              <a:cs typeface="Arial"/>
              <a:sym typeface="Arial"/>
            </a:endParaRPr>
          </a:p>
        </p:txBody>
      </p:sp>
      <p:sp>
        <p:nvSpPr>
          <p:cNvPr id="440" name="Google Shape;440;p41"/>
          <p:cNvSpPr txBox="1"/>
          <p:nvPr/>
        </p:nvSpPr>
        <p:spPr>
          <a:xfrm>
            <a:off x="2033784" y="5391099"/>
            <a:ext cx="991869" cy="846386"/>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1" i="1" lang="fr" sz="1100" u="none" cap="none" strike="noStrike">
                <a:solidFill>
                  <a:schemeClr val="dk1"/>
                </a:solidFill>
                <a:latin typeface="Arial"/>
                <a:ea typeface="Arial"/>
                <a:cs typeface="Arial"/>
                <a:sym typeface="Arial"/>
              </a:rPr>
              <a:t>Obstacles socioculturels et comportementaux</a:t>
            </a:r>
            <a:endParaRPr b="0" i="0" sz="1100" u="none" cap="none" strike="noStrike">
              <a:solidFill>
                <a:schemeClr val="dk1"/>
              </a:solidFill>
              <a:latin typeface="Arial"/>
              <a:ea typeface="Arial"/>
              <a:cs typeface="Arial"/>
              <a:sym typeface="Arial"/>
            </a:endParaRPr>
          </a:p>
        </p:txBody>
      </p:sp>
      <p:sp>
        <p:nvSpPr>
          <p:cNvPr id="441" name="Google Shape;441;p41"/>
          <p:cNvSpPr/>
          <p:nvPr/>
        </p:nvSpPr>
        <p:spPr>
          <a:xfrm>
            <a:off x="9984435" y="6467568"/>
            <a:ext cx="648068" cy="345805"/>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42" name="Google Shape;442;p41"/>
          <p:cNvSpPr/>
          <p:nvPr/>
        </p:nvSpPr>
        <p:spPr>
          <a:xfrm>
            <a:off x="4629913" y="2272285"/>
            <a:ext cx="1292351" cy="44500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43" name="Google Shape;443;p41"/>
          <p:cNvSpPr/>
          <p:nvPr/>
        </p:nvSpPr>
        <p:spPr>
          <a:xfrm>
            <a:off x="4599434" y="2257057"/>
            <a:ext cx="1333487" cy="533387"/>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44" name="Google Shape;444;p41"/>
          <p:cNvSpPr/>
          <p:nvPr/>
        </p:nvSpPr>
        <p:spPr>
          <a:xfrm>
            <a:off x="4655846" y="2298357"/>
            <a:ext cx="1186180" cy="339091"/>
          </a:xfrm>
          <a:custGeom>
            <a:rect b="b" l="l" r="r" t="t"/>
            <a:pathLst>
              <a:path extrusionOk="0" h="339089" w="1186179">
                <a:moveTo>
                  <a:pt x="0" y="0"/>
                </a:moveTo>
                <a:lnTo>
                  <a:pt x="1185722" y="0"/>
                </a:lnTo>
                <a:lnTo>
                  <a:pt x="1185722" y="338556"/>
                </a:lnTo>
                <a:lnTo>
                  <a:pt x="0" y="338556"/>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45" name="Google Shape;445;p41"/>
          <p:cNvSpPr txBox="1"/>
          <p:nvPr/>
        </p:nvSpPr>
        <p:spPr>
          <a:xfrm>
            <a:off x="4734581" y="2338998"/>
            <a:ext cx="951231" cy="33855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Marches hautes</a:t>
            </a:r>
            <a:endParaRPr b="0" i="0" sz="1100" u="none" cap="none" strike="noStrike">
              <a:solidFill>
                <a:schemeClr val="dk1"/>
              </a:solidFill>
              <a:latin typeface="Arial"/>
              <a:ea typeface="Arial"/>
              <a:cs typeface="Arial"/>
              <a:sym typeface="Arial"/>
            </a:endParaRPr>
          </a:p>
        </p:txBody>
      </p:sp>
      <p:sp>
        <p:nvSpPr>
          <p:cNvPr id="446" name="Google Shape;446;p41"/>
          <p:cNvSpPr/>
          <p:nvPr/>
        </p:nvSpPr>
        <p:spPr>
          <a:xfrm>
            <a:off x="7670292" y="1458470"/>
            <a:ext cx="1458467" cy="691895"/>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47" name="Google Shape;447;p41"/>
          <p:cNvSpPr/>
          <p:nvPr/>
        </p:nvSpPr>
        <p:spPr>
          <a:xfrm>
            <a:off x="7639812" y="1443229"/>
            <a:ext cx="1365491" cy="777239"/>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48" name="Google Shape;448;p41"/>
          <p:cNvSpPr/>
          <p:nvPr/>
        </p:nvSpPr>
        <p:spPr>
          <a:xfrm>
            <a:off x="7697101" y="1484783"/>
            <a:ext cx="1351280" cy="584835"/>
          </a:xfrm>
          <a:custGeom>
            <a:rect b="b" l="l" r="r" t="t"/>
            <a:pathLst>
              <a:path extrusionOk="0" h="584835" w="1351279">
                <a:moveTo>
                  <a:pt x="0" y="0"/>
                </a:moveTo>
                <a:lnTo>
                  <a:pt x="1351229" y="0"/>
                </a:lnTo>
                <a:lnTo>
                  <a:pt x="1351229" y="584771"/>
                </a:lnTo>
                <a:lnTo>
                  <a:pt x="0" y="584771"/>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49" name="Google Shape;449;p41"/>
          <p:cNvSpPr txBox="1"/>
          <p:nvPr/>
        </p:nvSpPr>
        <p:spPr>
          <a:xfrm>
            <a:off x="7775846" y="1525423"/>
            <a:ext cx="983615" cy="338554"/>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Toilettes inadaptées</a:t>
            </a:r>
            <a:endParaRPr b="0" i="0" sz="1100" u="none" cap="none" strike="noStrike">
              <a:solidFill>
                <a:schemeClr val="dk1"/>
              </a:solidFill>
              <a:latin typeface="Arial"/>
              <a:ea typeface="Arial"/>
              <a:cs typeface="Arial"/>
              <a:sym typeface="Arial"/>
            </a:endParaRPr>
          </a:p>
        </p:txBody>
      </p:sp>
      <p:sp>
        <p:nvSpPr>
          <p:cNvPr id="450" name="Google Shape;450;p41"/>
          <p:cNvSpPr/>
          <p:nvPr/>
        </p:nvSpPr>
        <p:spPr>
          <a:xfrm>
            <a:off x="6789422" y="2848358"/>
            <a:ext cx="1123175" cy="445007"/>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51" name="Google Shape;451;p41"/>
          <p:cNvSpPr/>
          <p:nvPr/>
        </p:nvSpPr>
        <p:spPr>
          <a:xfrm>
            <a:off x="6758940" y="2833129"/>
            <a:ext cx="1153667" cy="533387"/>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52" name="Google Shape;452;p41"/>
          <p:cNvSpPr/>
          <p:nvPr/>
        </p:nvSpPr>
        <p:spPr>
          <a:xfrm>
            <a:off x="6816077" y="2874416"/>
            <a:ext cx="864235" cy="339091"/>
          </a:xfrm>
          <a:custGeom>
            <a:rect b="b" l="l" r="r" t="t"/>
            <a:pathLst>
              <a:path extrusionOk="0" h="339089" w="864235">
                <a:moveTo>
                  <a:pt x="0" y="338556"/>
                </a:moveTo>
                <a:lnTo>
                  <a:pt x="864095" y="338556"/>
                </a:lnTo>
                <a:lnTo>
                  <a:pt x="864095" y="0"/>
                </a:lnTo>
                <a:lnTo>
                  <a:pt x="0" y="0"/>
                </a:lnTo>
                <a:lnTo>
                  <a:pt x="0" y="338556"/>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53" name="Google Shape;453;p41"/>
          <p:cNvSpPr txBox="1"/>
          <p:nvPr/>
        </p:nvSpPr>
        <p:spPr>
          <a:xfrm>
            <a:off x="6894821" y="2915062"/>
            <a:ext cx="713105" cy="33855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Pas de porte</a:t>
            </a:r>
            <a:endParaRPr b="0" i="0" sz="1100" u="none" cap="none" strike="noStrike">
              <a:solidFill>
                <a:schemeClr val="dk1"/>
              </a:solidFill>
              <a:latin typeface="Arial"/>
              <a:ea typeface="Arial"/>
              <a:cs typeface="Arial"/>
              <a:sym typeface="Arial"/>
            </a:endParaRPr>
          </a:p>
        </p:txBody>
      </p:sp>
      <p:sp>
        <p:nvSpPr>
          <p:cNvPr id="454" name="Google Shape;454;p41"/>
          <p:cNvSpPr/>
          <p:nvPr/>
        </p:nvSpPr>
        <p:spPr>
          <a:xfrm>
            <a:off x="9526525" y="2580133"/>
            <a:ext cx="929639" cy="691895"/>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55" name="Google Shape;455;p41"/>
          <p:cNvSpPr/>
          <p:nvPr/>
        </p:nvSpPr>
        <p:spPr>
          <a:xfrm>
            <a:off x="9496045" y="2564894"/>
            <a:ext cx="1028687" cy="777239"/>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56" name="Google Shape;456;p41"/>
          <p:cNvSpPr/>
          <p:nvPr/>
        </p:nvSpPr>
        <p:spPr>
          <a:xfrm>
            <a:off x="9552381" y="2636914"/>
            <a:ext cx="823595" cy="465455"/>
          </a:xfrm>
          <a:custGeom>
            <a:rect b="b" l="l" r="r" t="t"/>
            <a:pathLst>
              <a:path extrusionOk="0" h="465455" w="823595">
                <a:moveTo>
                  <a:pt x="0" y="465137"/>
                </a:moveTo>
                <a:lnTo>
                  <a:pt x="823061" y="465137"/>
                </a:lnTo>
                <a:lnTo>
                  <a:pt x="823061" y="0"/>
                </a:lnTo>
                <a:lnTo>
                  <a:pt x="0" y="0"/>
                </a:lnTo>
                <a:lnTo>
                  <a:pt x="0" y="465137"/>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57" name="Google Shape;457;p41"/>
          <p:cNvSpPr txBox="1"/>
          <p:nvPr/>
        </p:nvSpPr>
        <p:spPr>
          <a:xfrm>
            <a:off x="9631124" y="2647290"/>
            <a:ext cx="644525" cy="338554"/>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Porte étroite</a:t>
            </a:r>
            <a:endParaRPr b="0" i="0" sz="1100" u="none" cap="none" strike="noStrike">
              <a:solidFill>
                <a:schemeClr val="dk1"/>
              </a:solidFill>
              <a:latin typeface="Arial"/>
              <a:ea typeface="Arial"/>
              <a:cs typeface="Arial"/>
              <a:sym typeface="Arial"/>
            </a:endParaRPr>
          </a:p>
        </p:txBody>
      </p:sp>
      <p:sp>
        <p:nvSpPr>
          <p:cNvPr id="458" name="Google Shape;458;p41"/>
          <p:cNvSpPr/>
          <p:nvPr/>
        </p:nvSpPr>
        <p:spPr>
          <a:xfrm>
            <a:off x="3765804" y="810769"/>
            <a:ext cx="1690115" cy="690371"/>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59" name="Google Shape;459;p41"/>
          <p:cNvSpPr/>
          <p:nvPr/>
        </p:nvSpPr>
        <p:spPr>
          <a:xfrm>
            <a:off x="3735324" y="795529"/>
            <a:ext cx="1491995" cy="777239"/>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60" name="Google Shape;460;p41"/>
          <p:cNvSpPr txBox="1"/>
          <p:nvPr/>
        </p:nvSpPr>
        <p:spPr>
          <a:xfrm>
            <a:off x="3791751" y="836716"/>
            <a:ext cx="1584325" cy="548853"/>
          </a:xfrm>
          <a:prstGeom prst="rect">
            <a:avLst/>
          </a:prstGeom>
          <a:solidFill>
            <a:srgbClr val="92D050"/>
          </a:solidFill>
          <a:ln>
            <a:noFill/>
          </a:ln>
        </p:spPr>
        <p:txBody>
          <a:bodyPr anchorCtr="0" anchor="t" bIns="0" lIns="0" spcFirstLastPara="1" rIns="0" wrap="square" tIns="40625">
            <a:spAutoFit/>
          </a:bodyPr>
          <a:lstStyle/>
          <a:p>
            <a:pPr indent="0" lvl="0" marL="90803" marR="402581"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Trajets jusqu’aux établissements de santé</a:t>
            </a:r>
            <a:endParaRPr b="0" i="0" sz="1100" u="none" cap="none" strike="noStrike">
              <a:solidFill>
                <a:schemeClr val="dk1"/>
              </a:solidFill>
              <a:latin typeface="Arial"/>
              <a:ea typeface="Arial"/>
              <a:cs typeface="Arial"/>
              <a:sym typeface="Arial"/>
            </a:endParaRPr>
          </a:p>
        </p:txBody>
      </p:sp>
      <p:sp>
        <p:nvSpPr>
          <p:cNvPr id="461" name="Google Shape;461;p41"/>
          <p:cNvSpPr/>
          <p:nvPr/>
        </p:nvSpPr>
        <p:spPr>
          <a:xfrm>
            <a:off x="5798820" y="810769"/>
            <a:ext cx="2321051" cy="690371"/>
          </a:xfrm>
          <a:prstGeom prst="rect">
            <a:avLst/>
          </a:prstGeom>
          <a:blipFill rotWithShape="1">
            <a:blip r:embed="rId1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62" name="Google Shape;462;p41"/>
          <p:cNvSpPr/>
          <p:nvPr/>
        </p:nvSpPr>
        <p:spPr>
          <a:xfrm>
            <a:off x="5768340" y="795529"/>
            <a:ext cx="2372867" cy="777239"/>
          </a:xfrm>
          <a:prstGeom prst="rect">
            <a:avLst/>
          </a:prstGeom>
          <a:blipFill rotWithShape="1">
            <a:blip r:embed="rId1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63" name="Google Shape;463;p41"/>
          <p:cNvSpPr txBox="1"/>
          <p:nvPr/>
        </p:nvSpPr>
        <p:spPr>
          <a:xfrm>
            <a:off x="5825972" y="836716"/>
            <a:ext cx="2214245" cy="379576"/>
          </a:xfrm>
          <a:prstGeom prst="rect">
            <a:avLst/>
          </a:prstGeom>
          <a:solidFill>
            <a:srgbClr val="92D050"/>
          </a:solidFill>
          <a:ln>
            <a:noFill/>
          </a:ln>
        </p:spPr>
        <p:txBody>
          <a:bodyPr anchorCtr="0" anchor="t" bIns="0" lIns="0" spcFirstLastPara="1" rIns="0" wrap="square" tIns="40625">
            <a:spAutoFit/>
          </a:bodyPr>
          <a:lstStyle/>
          <a:p>
            <a:pPr indent="0" lvl="0" marL="90803" marR="149222"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Voies d’accès inégales, humides, glissantes, bloquées</a:t>
            </a:r>
            <a:endParaRPr b="0" i="0" sz="1100" u="none" cap="none" strike="noStrike">
              <a:solidFill>
                <a:schemeClr val="dk1"/>
              </a:solidFill>
              <a:latin typeface="Arial"/>
              <a:ea typeface="Arial"/>
              <a:cs typeface="Arial"/>
              <a:sym typeface="Arial"/>
            </a:endParaRPr>
          </a:p>
        </p:txBody>
      </p:sp>
      <p:sp>
        <p:nvSpPr>
          <p:cNvPr id="464" name="Google Shape;464;p41"/>
          <p:cNvSpPr/>
          <p:nvPr/>
        </p:nvSpPr>
        <p:spPr>
          <a:xfrm>
            <a:off x="7815074" y="3762756"/>
            <a:ext cx="2761487" cy="937259"/>
          </a:xfrm>
          <a:prstGeom prst="rect">
            <a:avLst/>
          </a:prstGeom>
          <a:blipFill rotWithShape="1">
            <a:blip r:embed="rId1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65" name="Google Shape;465;p41"/>
          <p:cNvSpPr/>
          <p:nvPr/>
        </p:nvSpPr>
        <p:spPr>
          <a:xfrm>
            <a:off x="7784593" y="3747517"/>
            <a:ext cx="2825495" cy="1021079"/>
          </a:xfrm>
          <a:prstGeom prst="rect">
            <a:avLst/>
          </a:prstGeom>
          <a:blipFill rotWithShape="1">
            <a:blip r:embed="rId1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66" name="Google Shape;466;p41"/>
          <p:cNvSpPr/>
          <p:nvPr/>
        </p:nvSpPr>
        <p:spPr>
          <a:xfrm>
            <a:off x="7840764" y="3789046"/>
            <a:ext cx="2656205" cy="831215"/>
          </a:xfrm>
          <a:custGeom>
            <a:rect b="b" l="l" r="r" t="t"/>
            <a:pathLst>
              <a:path extrusionOk="0" h="831214" w="2656204">
                <a:moveTo>
                  <a:pt x="0" y="0"/>
                </a:moveTo>
                <a:lnTo>
                  <a:pt x="2655989" y="0"/>
                </a:lnTo>
                <a:lnTo>
                  <a:pt x="2655989" y="830999"/>
                </a:lnTo>
                <a:lnTo>
                  <a:pt x="0" y="830999"/>
                </a:lnTo>
                <a:lnTo>
                  <a:pt x="0" y="0"/>
                </a:lnTo>
                <a:close/>
              </a:path>
            </a:pathLst>
          </a:custGeom>
          <a:solidFill>
            <a:srgbClr val="00B0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67" name="Google Shape;467;p41"/>
          <p:cNvSpPr txBox="1"/>
          <p:nvPr/>
        </p:nvSpPr>
        <p:spPr>
          <a:xfrm>
            <a:off x="7919501" y="3829681"/>
            <a:ext cx="1822451" cy="33855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Les castes pauvres, inférieures,</a:t>
            </a:r>
            <a:endParaRPr b="0" i="0" sz="1100" u="none" cap="none" strike="noStrike">
              <a:solidFill>
                <a:schemeClr val="dk1"/>
              </a:solidFill>
              <a:latin typeface="Arial"/>
              <a:ea typeface="Arial"/>
              <a:cs typeface="Arial"/>
              <a:sym typeface="Arial"/>
            </a:endParaRPr>
          </a:p>
        </p:txBody>
      </p:sp>
      <p:sp>
        <p:nvSpPr>
          <p:cNvPr id="468" name="Google Shape;468;p41"/>
          <p:cNvSpPr txBox="1"/>
          <p:nvPr/>
        </p:nvSpPr>
        <p:spPr>
          <a:xfrm>
            <a:off x="7919501" y="4073519"/>
            <a:ext cx="2443480"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les femmes, les personnes handicapées sont exclues des consultations</a:t>
            </a:r>
            <a:endParaRPr b="0" i="0" sz="1100" u="none" cap="none" strike="noStrike">
              <a:solidFill>
                <a:schemeClr val="dk1"/>
              </a:solidFill>
              <a:latin typeface="Arial"/>
              <a:ea typeface="Arial"/>
              <a:cs typeface="Arial"/>
              <a:sym typeface="Arial"/>
            </a:endParaRPr>
          </a:p>
        </p:txBody>
      </p:sp>
      <p:sp>
        <p:nvSpPr>
          <p:cNvPr id="469" name="Google Shape;469;p41"/>
          <p:cNvSpPr/>
          <p:nvPr/>
        </p:nvSpPr>
        <p:spPr>
          <a:xfrm>
            <a:off x="5061204" y="5707380"/>
            <a:ext cx="2124443" cy="690371"/>
          </a:xfrm>
          <a:prstGeom prst="rect">
            <a:avLst/>
          </a:prstGeom>
          <a:blipFill rotWithShape="1">
            <a:blip r:embed="rId1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0" name="Google Shape;470;p41"/>
          <p:cNvSpPr/>
          <p:nvPr/>
        </p:nvSpPr>
        <p:spPr>
          <a:xfrm>
            <a:off x="5030724" y="5692141"/>
            <a:ext cx="2077211" cy="777239"/>
          </a:xfrm>
          <a:prstGeom prst="rect">
            <a:avLst/>
          </a:prstGeom>
          <a:blipFill rotWithShape="1">
            <a:blip r:embed="rId1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1" name="Google Shape;471;p41"/>
          <p:cNvSpPr/>
          <p:nvPr/>
        </p:nvSpPr>
        <p:spPr>
          <a:xfrm>
            <a:off x="5087887" y="5733251"/>
            <a:ext cx="2018664" cy="584835"/>
          </a:xfrm>
          <a:custGeom>
            <a:rect b="b" l="l" r="r" t="t"/>
            <a:pathLst>
              <a:path extrusionOk="0" h="584835" w="2018664">
                <a:moveTo>
                  <a:pt x="0" y="0"/>
                </a:moveTo>
                <a:lnTo>
                  <a:pt x="2018080" y="0"/>
                </a:lnTo>
                <a:lnTo>
                  <a:pt x="2018080" y="584771"/>
                </a:lnTo>
                <a:lnTo>
                  <a:pt x="0" y="584771"/>
                </a:lnTo>
                <a:lnTo>
                  <a:pt x="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2" name="Google Shape;472;p41"/>
          <p:cNvSpPr txBox="1"/>
          <p:nvPr/>
        </p:nvSpPr>
        <p:spPr>
          <a:xfrm>
            <a:off x="5166628" y="5773897"/>
            <a:ext cx="1695451"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Décisions prises principalement par les hommes</a:t>
            </a:r>
            <a:endParaRPr b="0" i="0" sz="1100" u="none" cap="none" strike="noStrike">
              <a:solidFill>
                <a:schemeClr val="dk1"/>
              </a:solidFill>
              <a:latin typeface="Arial"/>
              <a:ea typeface="Arial"/>
              <a:cs typeface="Arial"/>
              <a:sym typeface="Arial"/>
            </a:endParaRPr>
          </a:p>
        </p:txBody>
      </p:sp>
      <p:sp>
        <p:nvSpPr>
          <p:cNvPr id="473" name="Google Shape;473;p41"/>
          <p:cNvSpPr/>
          <p:nvPr/>
        </p:nvSpPr>
        <p:spPr>
          <a:xfrm>
            <a:off x="3549396" y="5562602"/>
            <a:ext cx="1546859" cy="691895"/>
          </a:xfrm>
          <a:prstGeom prst="rect">
            <a:avLst/>
          </a:prstGeom>
          <a:blipFill rotWithShape="1">
            <a:blip r:embed="rId2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4" name="Google Shape;474;p41"/>
          <p:cNvSpPr/>
          <p:nvPr/>
        </p:nvSpPr>
        <p:spPr>
          <a:xfrm>
            <a:off x="3526537" y="5547361"/>
            <a:ext cx="1703831" cy="777239"/>
          </a:xfrm>
          <a:prstGeom prst="rect">
            <a:avLst/>
          </a:prstGeom>
          <a:blipFill rotWithShape="1">
            <a:blip r:embed="rId2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5" name="Google Shape;475;p41"/>
          <p:cNvSpPr/>
          <p:nvPr/>
        </p:nvSpPr>
        <p:spPr>
          <a:xfrm>
            <a:off x="3575723" y="5589245"/>
            <a:ext cx="1440180" cy="584835"/>
          </a:xfrm>
          <a:custGeom>
            <a:rect b="b" l="l" r="r" t="t"/>
            <a:pathLst>
              <a:path extrusionOk="0" h="584835" w="1440179">
                <a:moveTo>
                  <a:pt x="0" y="0"/>
                </a:moveTo>
                <a:lnTo>
                  <a:pt x="1440154" y="0"/>
                </a:lnTo>
                <a:lnTo>
                  <a:pt x="1440154" y="584771"/>
                </a:lnTo>
                <a:lnTo>
                  <a:pt x="0" y="584771"/>
                </a:lnTo>
                <a:lnTo>
                  <a:pt x="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6" name="Google Shape;476;p41"/>
          <p:cNvSpPr txBox="1"/>
          <p:nvPr/>
        </p:nvSpPr>
        <p:spPr>
          <a:xfrm>
            <a:off x="3883715" y="5629879"/>
            <a:ext cx="821691" cy="507831"/>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Points de vue des femmes</a:t>
            </a:r>
            <a:endParaRPr b="0" i="0" sz="1100" u="none" cap="none" strike="noStrike">
              <a:solidFill>
                <a:schemeClr val="dk1"/>
              </a:solidFill>
              <a:latin typeface="Arial"/>
              <a:ea typeface="Arial"/>
              <a:cs typeface="Arial"/>
              <a:sym typeface="Arial"/>
            </a:endParaRPr>
          </a:p>
        </p:txBody>
      </p:sp>
      <p:sp>
        <p:nvSpPr>
          <p:cNvPr id="477" name="Google Shape;477;p41"/>
          <p:cNvSpPr txBox="1"/>
          <p:nvPr/>
        </p:nvSpPr>
        <p:spPr>
          <a:xfrm>
            <a:off x="3662579" y="5873718"/>
            <a:ext cx="1265555"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ignorés</a:t>
            </a:r>
            <a:endParaRPr b="0" i="0" sz="1100" u="none" cap="none" strike="noStrike">
              <a:solidFill>
                <a:schemeClr val="dk1"/>
              </a:solidFill>
              <a:latin typeface="Arial"/>
              <a:ea typeface="Arial"/>
              <a:cs typeface="Arial"/>
              <a:sym typeface="Arial"/>
            </a:endParaRPr>
          </a:p>
        </p:txBody>
      </p:sp>
      <p:sp>
        <p:nvSpPr>
          <p:cNvPr id="478" name="Google Shape;478;p41"/>
          <p:cNvSpPr/>
          <p:nvPr/>
        </p:nvSpPr>
        <p:spPr>
          <a:xfrm>
            <a:off x="5775960" y="3762756"/>
            <a:ext cx="2101595" cy="1184147"/>
          </a:xfrm>
          <a:prstGeom prst="rect">
            <a:avLst/>
          </a:prstGeom>
          <a:blipFill rotWithShape="1">
            <a:blip r:embed="rId2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79" name="Google Shape;479;p41"/>
          <p:cNvSpPr/>
          <p:nvPr/>
        </p:nvSpPr>
        <p:spPr>
          <a:xfrm>
            <a:off x="5745479" y="3747528"/>
            <a:ext cx="2046731" cy="1264907"/>
          </a:xfrm>
          <a:prstGeom prst="rect">
            <a:avLst/>
          </a:prstGeom>
          <a:blipFill rotWithShape="1">
            <a:blip r:embed="rId2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0" name="Google Shape;480;p41"/>
          <p:cNvSpPr/>
          <p:nvPr/>
        </p:nvSpPr>
        <p:spPr>
          <a:xfrm>
            <a:off x="5802402" y="3789045"/>
            <a:ext cx="1995805" cy="1077595"/>
          </a:xfrm>
          <a:custGeom>
            <a:rect b="b" l="l" r="r" t="t"/>
            <a:pathLst>
              <a:path extrusionOk="0" h="1077595" w="1995804">
                <a:moveTo>
                  <a:pt x="0" y="0"/>
                </a:moveTo>
                <a:lnTo>
                  <a:pt x="1995563" y="0"/>
                </a:lnTo>
                <a:lnTo>
                  <a:pt x="1995563" y="1077213"/>
                </a:lnTo>
                <a:lnTo>
                  <a:pt x="0" y="1077213"/>
                </a:lnTo>
                <a:lnTo>
                  <a:pt x="0" y="0"/>
                </a:lnTo>
                <a:close/>
              </a:path>
            </a:pathLst>
          </a:custGeom>
          <a:solidFill>
            <a:srgbClr val="00B0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1" name="Google Shape;481;p41"/>
          <p:cNvSpPr txBox="1"/>
          <p:nvPr/>
        </p:nvSpPr>
        <p:spPr>
          <a:xfrm>
            <a:off x="5881141" y="3829680"/>
            <a:ext cx="1663064" cy="677108"/>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Les groupes exclus ne sont pas pris en compte dans les politiques et procédures</a:t>
            </a:r>
            <a:endParaRPr b="0" i="0" sz="1100" u="none" cap="none" strike="noStrike">
              <a:solidFill>
                <a:schemeClr val="dk1"/>
              </a:solidFill>
              <a:latin typeface="Arial"/>
              <a:ea typeface="Arial"/>
              <a:cs typeface="Arial"/>
              <a:sym typeface="Arial"/>
            </a:endParaRPr>
          </a:p>
        </p:txBody>
      </p:sp>
      <p:sp>
        <p:nvSpPr>
          <p:cNvPr id="482" name="Google Shape;482;p41"/>
          <p:cNvSpPr/>
          <p:nvPr/>
        </p:nvSpPr>
        <p:spPr>
          <a:xfrm>
            <a:off x="3549397" y="3762756"/>
            <a:ext cx="2212847" cy="937259"/>
          </a:xfrm>
          <a:prstGeom prst="rect">
            <a:avLst/>
          </a:prstGeom>
          <a:blipFill rotWithShape="1">
            <a:blip r:embed="rId2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3" name="Google Shape;483;p41"/>
          <p:cNvSpPr/>
          <p:nvPr/>
        </p:nvSpPr>
        <p:spPr>
          <a:xfrm>
            <a:off x="3518918" y="3747517"/>
            <a:ext cx="2267711" cy="1021079"/>
          </a:xfrm>
          <a:prstGeom prst="rect">
            <a:avLst/>
          </a:prstGeom>
          <a:blipFill rotWithShape="1">
            <a:blip r:embed="rId2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4" name="Google Shape;484;p41"/>
          <p:cNvSpPr/>
          <p:nvPr/>
        </p:nvSpPr>
        <p:spPr>
          <a:xfrm>
            <a:off x="3575725" y="3789046"/>
            <a:ext cx="2106295" cy="831215"/>
          </a:xfrm>
          <a:custGeom>
            <a:rect b="b" l="l" r="r" t="t"/>
            <a:pathLst>
              <a:path extrusionOk="0" h="831214" w="2106295">
                <a:moveTo>
                  <a:pt x="0" y="0"/>
                </a:moveTo>
                <a:lnTo>
                  <a:pt x="2106231" y="0"/>
                </a:lnTo>
                <a:lnTo>
                  <a:pt x="2106231" y="830999"/>
                </a:lnTo>
                <a:lnTo>
                  <a:pt x="0" y="830999"/>
                </a:lnTo>
                <a:lnTo>
                  <a:pt x="0" y="0"/>
                </a:lnTo>
                <a:close/>
              </a:path>
            </a:pathLst>
          </a:custGeom>
          <a:solidFill>
            <a:srgbClr val="00B0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5" name="Google Shape;485;p41"/>
          <p:cNvSpPr txBox="1"/>
          <p:nvPr/>
        </p:nvSpPr>
        <p:spPr>
          <a:xfrm>
            <a:off x="3654459" y="3829680"/>
            <a:ext cx="1885951" cy="677108"/>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Les modèles standard ne sont pas accessibles/n’incluent pas la GHM</a:t>
            </a:r>
            <a:endParaRPr b="0" i="0" sz="1100" u="none" cap="none" strike="noStrike">
              <a:solidFill>
                <a:schemeClr val="dk1"/>
              </a:solidFill>
              <a:latin typeface="Arial"/>
              <a:ea typeface="Arial"/>
              <a:cs typeface="Arial"/>
              <a:sym typeface="Arial"/>
            </a:endParaRPr>
          </a:p>
        </p:txBody>
      </p:sp>
      <p:sp>
        <p:nvSpPr>
          <p:cNvPr id="486" name="Google Shape;486;p41"/>
          <p:cNvSpPr/>
          <p:nvPr/>
        </p:nvSpPr>
        <p:spPr>
          <a:xfrm>
            <a:off x="9049512" y="1458470"/>
            <a:ext cx="1519427" cy="691895"/>
          </a:xfrm>
          <a:prstGeom prst="rect">
            <a:avLst/>
          </a:prstGeom>
          <a:blipFill rotWithShape="1">
            <a:blip r:embed="rId2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7" name="Google Shape;487;p41"/>
          <p:cNvSpPr/>
          <p:nvPr/>
        </p:nvSpPr>
        <p:spPr>
          <a:xfrm>
            <a:off x="9019033" y="1443229"/>
            <a:ext cx="1581911" cy="777239"/>
          </a:xfrm>
          <a:prstGeom prst="rect">
            <a:avLst/>
          </a:prstGeom>
          <a:blipFill rotWithShape="1">
            <a:blip r:embed="rId2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8" name="Google Shape;488;p41"/>
          <p:cNvSpPr/>
          <p:nvPr/>
        </p:nvSpPr>
        <p:spPr>
          <a:xfrm>
            <a:off x="9075573" y="1484783"/>
            <a:ext cx="1413511" cy="584835"/>
          </a:xfrm>
          <a:custGeom>
            <a:rect b="b" l="l" r="r" t="t"/>
            <a:pathLst>
              <a:path extrusionOk="0" h="584835" w="1413509">
                <a:moveTo>
                  <a:pt x="0" y="0"/>
                </a:moveTo>
                <a:lnTo>
                  <a:pt x="1412925" y="0"/>
                </a:lnTo>
                <a:lnTo>
                  <a:pt x="1412925" y="584771"/>
                </a:lnTo>
                <a:lnTo>
                  <a:pt x="0" y="584771"/>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89" name="Google Shape;489;p41"/>
          <p:cNvSpPr txBox="1"/>
          <p:nvPr/>
        </p:nvSpPr>
        <p:spPr>
          <a:xfrm>
            <a:off x="9154308" y="1525423"/>
            <a:ext cx="1198245"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Dalle surélevée sans marche d’accès</a:t>
            </a:r>
            <a:endParaRPr b="0" i="0" sz="1100" u="none" cap="none" strike="noStrike">
              <a:solidFill>
                <a:schemeClr val="dk1"/>
              </a:solidFill>
              <a:latin typeface="Arial"/>
              <a:ea typeface="Arial"/>
              <a:cs typeface="Arial"/>
              <a:sym typeface="Arial"/>
            </a:endParaRPr>
          </a:p>
        </p:txBody>
      </p:sp>
      <p:sp>
        <p:nvSpPr>
          <p:cNvPr id="490" name="Google Shape;490;p41"/>
          <p:cNvSpPr/>
          <p:nvPr/>
        </p:nvSpPr>
        <p:spPr>
          <a:xfrm>
            <a:off x="3404616" y="1458469"/>
            <a:ext cx="1028699" cy="937259"/>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91" name="Google Shape;491;p41"/>
          <p:cNvSpPr/>
          <p:nvPr/>
        </p:nvSpPr>
        <p:spPr>
          <a:xfrm>
            <a:off x="3374136" y="1443229"/>
            <a:ext cx="1072883" cy="1021079"/>
          </a:xfrm>
          <a:prstGeom prst="rect">
            <a:avLst/>
          </a:prstGeom>
          <a:blipFill rotWithShape="1">
            <a:blip r:embed="rId2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92" name="Google Shape;492;p41"/>
          <p:cNvSpPr/>
          <p:nvPr/>
        </p:nvSpPr>
        <p:spPr>
          <a:xfrm>
            <a:off x="3431706" y="1484783"/>
            <a:ext cx="920751" cy="831215"/>
          </a:xfrm>
          <a:custGeom>
            <a:rect b="b" l="l" r="r" t="t"/>
            <a:pathLst>
              <a:path extrusionOk="0" h="831214" w="920750">
                <a:moveTo>
                  <a:pt x="0" y="0"/>
                </a:moveTo>
                <a:lnTo>
                  <a:pt x="920622" y="0"/>
                </a:lnTo>
                <a:lnTo>
                  <a:pt x="920622" y="830999"/>
                </a:lnTo>
                <a:lnTo>
                  <a:pt x="0" y="830999"/>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93" name="Google Shape;493;p41"/>
          <p:cNvSpPr txBox="1"/>
          <p:nvPr/>
        </p:nvSpPr>
        <p:spPr>
          <a:xfrm>
            <a:off x="3510445" y="1525423"/>
            <a:ext cx="691515" cy="507831"/>
          </a:xfrm>
          <a:prstGeom prst="rect">
            <a:avLst/>
          </a:prstGeom>
          <a:noFill/>
          <a:ln>
            <a:noFill/>
          </a:ln>
        </p:spPr>
        <p:txBody>
          <a:bodyPr anchorCtr="0" anchor="t" bIns="0" lIns="0" spcFirstLastPara="1" rIns="0" wrap="square" tIns="0">
            <a:spAutoFit/>
          </a:bodyPr>
          <a:lstStyle/>
          <a:p>
            <a:pPr indent="0" lvl="0" marL="12700" marR="5080" rtl="0" algn="just">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Marches cassées, inégales</a:t>
            </a:r>
            <a:endParaRPr b="0" i="0" sz="1100" u="none" cap="none" strike="noStrike">
              <a:solidFill>
                <a:schemeClr val="dk1"/>
              </a:solidFill>
              <a:latin typeface="Arial"/>
              <a:ea typeface="Arial"/>
              <a:cs typeface="Arial"/>
              <a:sym typeface="Arial"/>
            </a:endParaRPr>
          </a:p>
        </p:txBody>
      </p:sp>
      <p:sp>
        <p:nvSpPr>
          <p:cNvPr id="494" name="Google Shape;494;p41"/>
          <p:cNvSpPr/>
          <p:nvPr/>
        </p:nvSpPr>
        <p:spPr>
          <a:xfrm>
            <a:off x="7653529" y="2827020"/>
            <a:ext cx="1048511" cy="937259"/>
          </a:xfrm>
          <a:prstGeom prst="rect">
            <a:avLst/>
          </a:prstGeom>
          <a:blipFill rotWithShape="1">
            <a:blip r:embed="rId3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95" name="Google Shape;495;p41"/>
          <p:cNvSpPr/>
          <p:nvPr/>
        </p:nvSpPr>
        <p:spPr>
          <a:xfrm>
            <a:off x="7623049" y="2811781"/>
            <a:ext cx="1072895" cy="1021079"/>
          </a:xfrm>
          <a:prstGeom prst="rect">
            <a:avLst/>
          </a:prstGeom>
          <a:blipFill rotWithShape="1">
            <a:blip r:embed="rId3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96" name="Google Shape;496;p41"/>
          <p:cNvSpPr/>
          <p:nvPr/>
        </p:nvSpPr>
        <p:spPr>
          <a:xfrm>
            <a:off x="7680172" y="2852942"/>
            <a:ext cx="941069" cy="831215"/>
          </a:xfrm>
          <a:custGeom>
            <a:rect b="b" l="l" r="r" t="t"/>
            <a:pathLst>
              <a:path extrusionOk="0" h="831214" w="941070">
                <a:moveTo>
                  <a:pt x="0" y="0"/>
                </a:moveTo>
                <a:lnTo>
                  <a:pt x="941069" y="0"/>
                </a:lnTo>
                <a:lnTo>
                  <a:pt x="941069" y="830999"/>
                </a:lnTo>
                <a:lnTo>
                  <a:pt x="0" y="830999"/>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97" name="Google Shape;497;p41"/>
          <p:cNvSpPr txBox="1"/>
          <p:nvPr/>
        </p:nvSpPr>
        <p:spPr>
          <a:xfrm>
            <a:off x="7758915" y="3137414"/>
            <a:ext cx="636271" cy="338554"/>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barre d’appui</a:t>
            </a:r>
            <a:endParaRPr b="0" i="0" sz="1100" u="none" cap="none" strike="noStrike">
              <a:solidFill>
                <a:schemeClr val="dk1"/>
              </a:solidFill>
              <a:latin typeface="Arial"/>
              <a:ea typeface="Arial"/>
              <a:cs typeface="Arial"/>
              <a:sym typeface="Arial"/>
            </a:endParaRPr>
          </a:p>
        </p:txBody>
      </p:sp>
      <p:sp>
        <p:nvSpPr>
          <p:cNvPr id="498" name="Google Shape;498;p41"/>
          <p:cNvSpPr/>
          <p:nvPr/>
        </p:nvSpPr>
        <p:spPr>
          <a:xfrm>
            <a:off x="8446009" y="2567952"/>
            <a:ext cx="1173479" cy="1182611"/>
          </a:xfrm>
          <a:prstGeom prst="rect">
            <a:avLst/>
          </a:prstGeom>
          <a:blipFill rotWithShape="1">
            <a:blip r:embed="rId3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499" name="Google Shape;499;p41"/>
          <p:cNvSpPr/>
          <p:nvPr/>
        </p:nvSpPr>
        <p:spPr>
          <a:xfrm>
            <a:off x="8415528" y="2552702"/>
            <a:ext cx="1175003" cy="1264919"/>
          </a:xfrm>
          <a:prstGeom prst="rect">
            <a:avLst/>
          </a:prstGeom>
          <a:blipFill rotWithShape="1">
            <a:blip r:embed="rId3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00" name="Google Shape;500;p41"/>
          <p:cNvSpPr/>
          <p:nvPr/>
        </p:nvSpPr>
        <p:spPr>
          <a:xfrm>
            <a:off x="8472259" y="2593645"/>
            <a:ext cx="1067435" cy="1077595"/>
          </a:xfrm>
          <a:custGeom>
            <a:rect b="b" l="l" r="r" t="t"/>
            <a:pathLst>
              <a:path extrusionOk="0" h="1077595" w="1067434">
                <a:moveTo>
                  <a:pt x="0" y="0"/>
                </a:moveTo>
                <a:lnTo>
                  <a:pt x="1067079" y="0"/>
                </a:lnTo>
                <a:lnTo>
                  <a:pt x="1067079" y="1077214"/>
                </a:lnTo>
                <a:lnTo>
                  <a:pt x="0" y="1077214"/>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01" name="Google Shape;501;p41"/>
          <p:cNvSpPr txBox="1"/>
          <p:nvPr/>
        </p:nvSpPr>
        <p:spPr>
          <a:xfrm>
            <a:off x="8551004" y="2634289"/>
            <a:ext cx="793115" cy="33855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Trou instable</a:t>
            </a:r>
            <a:endParaRPr b="0" i="0" sz="1100" u="none" cap="none" strike="noStrike">
              <a:solidFill>
                <a:schemeClr val="dk1"/>
              </a:solidFill>
              <a:latin typeface="Arial"/>
              <a:ea typeface="Arial"/>
              <a:cs typeface="Arial"/>
              <a:sym typeface="Arial"/>
            </a:endParaRPr>
          </a:p>
        </p:txBody>
      </p:sp>
      <p:sp>
        <p:nvSpPr>
          <p:cNvPr id="502" name="Google Shape;502;p41"/>
          <p:cNvSpPr txBox="1"/>
          <p:nvPr/>
        </p:nvSpPr>
        <p:spPr>
          <a:xfrm>
            <a:off x="7758915" y="2893575"/>
            <a:ext cx="1201420" cy="16158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050"/>
              <a:buFont typeface="Arial"/>
              <a:buNone/>
            </a:pPr>
            <a:r>
              <a:rPr b="0" i="0" lang="fr" sz="1050" u="none" cap="none" strike="noStrike">
                <a:solidFill>
                  <a:srgbClr val="000000"/>
                </a:solidFill>
                <a:latin typeface="Arial"/>
                <a:ea typeface="Arial"/>
                <a:cs typeface="Arial"/>
                <a:sym typeface="Arial"/>
              </a:rPr>
              <a:t>Pas de</a:t>
            </a:r>
            <a:endParaRPr b="0" baseline="30000" i="0" sz="1600" u="none" cap="none" strike="noStrike">
              <a:solidFill>
                <a:schemeClr val="dk1"/>
              </a:solidFill>
              <a:latin typeface="Arial"/>
              <a:ea typeface="Arial"/>
              <a:cs typeface="Arial"/>
              <a:sym typeface="Arial"/>
            </a:endParaRPr>
          </a:p>
        </p:txBody>
      </p:sp>
      <p:sp>
        <p:nvSpPr>
          <p:cNvPr id="503" name="Google Shape;503;p41"/>
          <p:cNvSpPr txBox="1"/>
          <p:nvPr/>
        </p:nvSpPr>
        <p:spPr>
          <a:xfrm>
            <a:off x="8551005" y="3121966"/>
            <a:ext cx="723265"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Risque</a:t>
            </a:r>
            <a:endParaRPr b="0" i="0" sz="1100" u="none" cap="none" strike="noStrike">
              <a:solidFill>
                <a:schemeClr val="dk1"/>
              </a:solidFill>
              <a:latin typeface="Arial"/>
              <a:ea typeface="Arial"/>
              <a:cs typeface="Arial"/>
              <a:sym typeface="Arial"/>
            </a:endParaRPr>
          </a:p>
        </p:txBody>
      </p:sp>
      <p:sp>
        <p:nvSpPr>
          <p:cNvPr id="504" name="Google Shape;504;p41"/>
          <p:cNvSpPr/>
          <p:nvPr/>
        </p:nvSpPr>
        <p:spPr>
          <a:xfrm>
            <a:off x="6825997" y="3186685"/>
            <a:ext cx="1005839" cy="691895"/>
          </a:xfrm>
          <a:prstGeom prst="rect">
            <a:avLst/>
          </a:prstGeom>
          <a:blipFill rotWithShape="1">
            <a:blip r:embed="rId3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05" name="Google Shape;505;p41"/>
          <p:cNvSpPr/>
          <p:nvPr/>
        </p:nvSpPr>
        <p:spPr>
          <a:xfrm>
            <a:off x="6795517" y="3171446"/>
            <a:ext cx="1048511" cy="777239"/>
          </a:xfrm>
          <a:prstGeom prst="rect">
            <a:avLst/>
          </a:prstGeom>
          <a:blipFill rotWithShape="1">
            <a:blip r:embed="rId3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06" name="Google Shape;506;p41"/>
          <p:cNvSpPr/>
          <p:nvPr/>
        </p:nvSpPr>
        <p:spPr>
          <a:xfrm>
            <a:off x="6852082" y="3212973"/>
            <a:ext cx="900431" cy="584835"/>
          </a:xfrm>
          <a:custGeom>
            <a:rect b="b" l="l" r="r" t="t"/>
            <a:pathLst>
              <a:path extrusionOk="0" h="584835" w="900429">
                <a:moveTo>
                  <a:pt x="0" y="0"/>
                </a:moveTo>
                <a:lnTo>
                  <a:pt x="900099" y="0"/>
                </a:lnTo>
                <a:lnTo>
                  <a:pt x="900099" y="584771"/>
                </a:lnTo>
                <a:lnTo>
                  <a:pt x="0" y="584771"/>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07" name="Google Shape;507;p41"/>
          <p:cNvSpPr txBox="1"/>
          <p:nvPr/>
        </p:nvSpPr>
        <p:spPr>
          <a:xfrm>
            <a:off x="6930824" y="3253615"/>
            <a:ext cx="669291" cy="338554"/>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Pas d’intimité</a:t>
            </a:r>
            <a:endParaRPr b="0" i="0" sz="1100" u="none" cap="none" strike="noStrike">
              <a:solidFill>
                <a:schemeClr val="dk1"/>
              </a:solidFill>
              <a:latin typeface="Arial"/>
              <a:ea typeface="Arial"/>
              <a:cs typeface="Arial"/>
              <a:sym typeface="Arial"/>
            </a:endParaRPr>
          </a:p>
        </p:txBody>
      </p:sp>
      <p:sp>
        <p:nvSpPr>
          <p:cNvPr id="508" name="Google Shape;508;p41"/>
          <p:cNvSpPr/>
          <p:nvPr/>
        </p:nvSpPr>
        <p:spPr>
          <a:xfrm>
            <a:off x="9310117" y="2025398"/>
            <a:ext cx="1252727" cy="691895"/>
          </a:xfrm>
          <a:prstGeom prst="rect">
            <a:avLst/>
          </a:prstGeom>
          <a:blipFill rotWithShape="1">
            <a:blip r:embed="rId3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09" name="Google Shape;509;p41"/>
          <p:cNvSpPr/>
          <p:nvPr/>
        </p:nvSpPr>
        <p:spPr>
          <a:xfrm>
            <a:off x="9279637" y="2010158"/>
            <a:ext cx="1264919" cy="777239"/>
          </a:xfrm>
          <a:prstGeom prst="rect">
            <a:avLst/>
          </a:prstGeom>
          <a:blipFill rotWithShape="1">
            <a:blip r:embed="rId3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0" name="Google Shape;510;p41"/>
          <p:cNvSpPr/>
          <p:nvPr/>
        </p:nvSpPr>
        <p:spPr>
          <a:xfrm>
            <a:off x="9336355" y="2052143"/>
            <a:ext cx="1147445" cy="584835"/>
          </a:xfrm>
          <a:custGeom>
            <a:rect b="b" l="l" r="r" t="t"/>
            <a:pathLst>
              <a:path extrusionOk="0" h="584835" w="1147445">
                <a:moveTo>
                  <a:pt x="0" y="0"/>
                </a:moveTo>
                <a:lnTo>
                  <a:pt x="1146962" y="0"/>
                </a:lnTo>
                <a:lnTo>
                  <a:pt x="1146962" y="584771"/>
                </a:lnTo>
                <a:lnTo>
                  <a:pt x="0" y="584771"/>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1" name="Google Shape;511;p41"/>
          <p:cNvSpPr txBox="1"/>
          <p:nvPr/>
        </p:nvSpPr>
        <p:spPr>
          <a:xfrm>
            <a:off x="9415100" y="2092778"/>
            <a:ext cx="883285" cy="338554"/>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Trou très large</a:t>
            </a:r>
            <a:endParaRPr b="0" i="0" sz="1100" u="none" cap="none" strike="noStrike">
              <a:solidFill>
                <a:schemeClr val="dk1"/>
              </a:solidFill>
              <a:latin typeface="Arial"/>
              <a:ea typeface="Arial"/>
              <a:cs typeface="Arial"/>
              <a:sym typeface="Arial"/>
            </a:endParaRPr>
          </a:p>
        </p:txBody>
      </p:sp>
      <p:sp>
        <p:nvSpPr>
          <p:cNvPr id="512" name="Google Shape;512;p41"/>
          <p:cNvSpPr/>
          <p:nvPr/>
        </p:nvSpPr>
        <p:spPr>
          <a:xfrm>
            <a:off x="6646165" y="1458470"/>
            <a:ext cx="1130807" cy="691895"/>
          </a:xfrm>
          <a:prstGeom prst="rect">
            <a:avLst/>
          </a:prstGeom>
          <a:blipFill rotWithShape="1">
            <a:blip r:embed="rId3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3" name="Google Shape;513;p41"/>
          <p:cNvSpPr/>
          <p:nvPr/>
        </p:nvSpPr>
        <p:spPr>
          <a:xfrm>
            <a:off x="6615684" y="1443229"/>
            <a:ext cx="1129283" cy="777239"/>
          </a:xfrm>
          <a:prstGeom prst="rect">
            <a:avLst/>
          </a:prstGeom>
          <a:blipFill rotWithShape="1">
            <a:blip r:embed="rId3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4" name="Google Shape;514;p41"/>
          <p:cNvSpPr/>
          <p:nvPr/>
        </p:nvSpPr>
        <p:spPr>
          <a:xfrm>
            <a:off x="6672060" y="1484783"/>
            <a:ext cx="1025525" cy="584835"/>
          </a:xfrm>
          <a:custGeom>
            <a:rect b="b" l="l" r="r" t="t"/>
            <a:pathLst>
              <a:path extrusionOk="0" h="584835" w="1025525">
                <a:moveTo>
                  <a:pt x="0" y="0"/>
                </a:moveTo>
                <a:lnTo>
                  <a:pt x="1025042" y="0"/>
                </a:lnTo>
                <a:lnTo>
                  <a:pt x="1025042" y="584771"/>
                </a:lnTo>
                <a:lnTo>
                  <a:pt x="0" y="584771"/>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5" name="Google Shape;515;p41"/>
          <p:cNvSpPr txBox="1"/>
          <p:nvPr/>
        </p:nvSpPr>
        <p:spPr>
          <a:xfrm>
            <a:off x="6750804" y="1525423"/>
            <a:ext cx="746760" cy="338554"/>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Intérieurs sombres</a:t>
            </a:r>
            <a:endParaRPr b="0" i="0" sz="1100" u="none" cap="none" strike="noStrike">
              <a:solidFill>
                <a:schemeClr val="dk1"/>
              </a:solidFill>
              <a:latin typeface="Arial"/>
              <a:ea typeface="Arial"/>
              <a:cs typeface="Arial"/>
              <a:sym typeface="Arial"/>
            </a:endParaRPr>
          </a:p>
        </p:txBody>
      </p:sp>
      <p:sp>
        <p:nvSpPr>
          <p:cNvPr id="516" name="Google Shape;516;p41"/>
          <p:cNvSpPr/>
          <p:nvPr/>
        </p:nvSpPr>
        <p:spPr>
          <a:xfrm>
            <a:off x="6717793" y="2025396"/>
            <a:ext cx="1359407" cy="937259"/>
          </a:xfrm>
          <a:prstGeom prst="rect">
            <a:avLst/>
          </a:prstGeom>
          <a:blipFill rotWithShape="1">
            <a:blip r:embed="rId4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7" name="Google Shape;517;p41"/>
          <p:cNvSpPr/>
          <p:nvPr/>
        </p:nvSpPr>
        <p:spPr>
          <a:xfrm>
            <a:off x="6687312" y="2010158"/>
            <a:ext cx="1403603" cy="1021079"/>
          </a:xfrm>
          <a:prstGeom prst="rect">
            <a:avLst/>
          </a:prstGeom>
          <a:blipFill rotWithShape="1">
            <a:blip r:embed="rId4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8" name="Google Shape;518;p41"/>
          <p:cNvSpPr/>
          <p:nvPr/>
        </p:nvSpPr>
        <p:spPr>
          <a:xfrm>
            <a:off x="6744070" y="2052143"/>
            <a:ext cx="1252855" cy="831215"/>
          </a:xfrm>
          <a:custGeom>
            <a:rect b="b" l="l" r="r" t="t"/>
            <a:pathLst>
              <a:path extrusionOk="0" h="831214" w="1252854">
                <a:moveTo>
                  <a:pt x="0" y="0"/>
                </a:moveTo>
                <a:lnTo>
                  <a:pt x="1252270" y="0"/>
                </a:lnTo>
                <a:lnTo>
                  <a:pt x="1252270" y="830999"/>
                </a:lnTo>
                <a:lnTo>
                  <a:pt x="0" y="830999"/>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19" name="Google Shape;519;p41"/>
          <p:cNvSpPr txBox="1"/>
          <p:nvPr/>
        </p:nvSpPr>
        <p:spPr>
          <a:xfrm>
            <a:off x="6822812" y="2092775"/>
            <a:ext cx="894080" cy="33855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Porte difficile à fermer</a:t>
            </a:r>
            <a:endParaRPr b="0" i="0" sz="1100" u="none" cap="none" strike="noStrike">
              <a:solidFill>
                <a:schemeClr val="dk1"/>
              </a:solidFill>
              <a:latin typeface="Arial"/>
              <a:ea typeface="Arial"/>
              <a:cs typeface="Arial"/>
              <a:sym typeface="Arial"/>
            </a:endParaRPr>
          </a:p>
        </p:txBody>
      </p:sp>
      <p:sp>
        <p:nvSpPr>
          <p:cNvPr id="520" name="Google Shape;520;p41"/>
          <p:cNvSpPr txBox="1"/>
          <p:nvPr/>
        </p:nvSpPr>
        <p:spPr>
          <a:xfrm>
            <a:off x="6822813" y="2580453"/>
            <a:ext cx="1021715"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de l’intérieur</a:t>
            </a:r>
            <a:endParaRPr b="0" i="0" sz="1100" u="none" cap="none" strike="noStrike">
              <a:solidFill>
                <a:schemeClr val="dk1"/>
              </a:solidFill>
              <a:latin typeface="Arial"/>
              <a:ea typeface="Arial"/>
              <a:cs typeface="Arial"/>
              <a:sym typeface="Arial"/>
            </a:endParaRPr>
          </a:p>
        </p:txBody>
      </p:sp>
      <p:sp>
        <p:nvSpPr>
          <p:cNvPr id="521" name="Google Shape;521;p41"/>
          <p:cNvSpPr/>
          <p:nvPr/>
        </p:nvSpPr>
        <p:spPr>
          <a:xfrm>
            <a:off x="4917949" y="2610612"/>
            <a:ext cx="1042415" cy="1184147"/>
          </a:xfrm>
          <a:prstGeom prst="rect">
            <a:avLst/>
          </a:prstGeom>
          <a:blipFill rotWithShape="1">
            <a:blip r:embed="rId4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22" name="Google Shape;522;p41"/>
          <p:cNvSpPr/>
          <p:nvPr/>
        </p:nvSpPr>
        <p:spPr>
          <a:xfrm>
            <a:off x="4887469" y="2595384"/>
            <a:ext cx="1139951" cy="1264907"/>
          </a:xfrm>
          <a:prstGeom prst="rect">
            <a:avLst/>
          </a:prstGeom>
          <a:blipFill rotWithShape="1">
            <a:blip r:embed="rId4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23" name="Google Shape;523;p41"/>
          <p:cNvSpPr/>
          <p:nvPr/>
        </p:nvSpPr>
        <p:spPr>
          <a:xfrm>
            <a:off x="4943869" y="2636913"/>
            <a:ext cx="936625" cy="1077595"/>
          </a:xfrm>
          <a:custGeom>
            <a:rect b="b" l="l" r="r" t="t"/>
            <a:pathLst>
              <a:path extrusionOk="0" h="1077595" w="936625">
                <a:moveTo>
                  <a:pt x="0" y="0"/>
                </a:moveTo>
                <a:lnTo>
                  <a:pt x="936104" y="0"/>
                </a:lnTo>
                <a:lnTo>
                  <a:pt x="936104" y="1077214"/>
                </a:lnTo>
                <a:lnTo>
                  <a:pt x="0" y="1077214"/>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24" name="Google Shape;524;p41"/>
          <p:cNvSpPr txBox="1"/>
          <p:nvPr/>
        </p:nvSpPr>
        <p:spPr>
          <a:xfrm>
            <a:off x="5022613" y="2677552"/>
            <a:ext cx="757555" cy="677108"/>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Risque de tomber dans le puits</a:t>
            </a:r>
            <a:endParaRPr b="0" i="0" sz="1100" u="none" cap="none" strike="noStrike">
              <a:solidFill>
                <a:schemeClr val="dk1"/>
              </a:solidFill>
              <a:latin typeface="Arial"/>
              <a:ea typeface="Arial"/>
              <a:cs typeface="Arial"/>
              <a:sym typeface="Arial"/>
            </a:endParaRPr>
          </a:p>
        </p:txBody>
      </p:sp>
      <p:sp>
        <p:nvSpPr>
          <p:cNvPr id="525" name="Google Shape;525;p41"/>
          <p:cNvSpPr/>
          <p:nvPr/>
        </p:nvSpPr>
        <p:spPr>
          <a:xfrm>
            <a:off x="5565648" y="1520954"/>
            <a:ext cx="1187195" cy="691895"/>
          </a:xfrm>
          <a:prstGeom prst="rect">
            <a:avLst/>
          </a:prstGeom>
          <a:blipFill rotWithShape="1">
            <a:blip r:embed="rId4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26" name="Google Shape;526;p41"/>
          <p:cNvSpPr/>
          <p:nvPr/>
        </p:nvSpPr>
        <p:spPr>
          <a:xfrm>
            <a:off x="5535169" y="1505714"/>
            <a:ext cx="1194815" cy="777239"/>
          </a:xfrm>
          <a:prstGeom prst="rect">
            <a:avLst/>
          </a:prstGeom>
          <a:blipFill rotWithShape="1">
            <a:blip r:embed="rId4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27" name="Google Shape;527;p41"/>
          <p:cNvSpPr/>
          <p:nvPr/>
        </p:nvSpPr>
        <p:spPr>
          <a:xfrm>
            <a:off x="5591950" y="1548080"/>
            <a:ext cx="1080135" cy="584835"/>
          </a:xfrm>
          <a:custGeom>
            <a:rect b="b" l="l" r="r" t="t"/>
            <a:pathLst>
              <a:path extrusionOk="0" h="584835" w="1080135">
                <a:moveTo>
                  <a:pt x="0" y="0"/>
                </a:moveTo>
                <a:lnTo>
                  <a:pt x="1080122" y="0"/>
                </a:lnTo>
                <a:lnTo>
                  <a:pt x="1080122" y="584771"/>
                </a:lnTo>
                <a:lnTo>
                  <a:pt x="0" y="584771"/>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28" name="Google Shape;528;p41"/>
          <p:cNvSpPr txBox="1"/>
          <p:nvPr/>
        </p:nvSpPr>
        <p:spPr>
          <a:xfrm>
            <a:off x="5670684" y="1588720"/>
            <a:ext cx="814069"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Mur autour du puits élevé</a:t>
            </a:r>
            <a:endParaRPr b="0" i="0" sz="1100" u="none" cap="none" strike="noStrike">
              <a:solidFill>
                <a:schemeClr val="dk1"/>
              </a:solidFill>
              <a:latin typeface="Arial"/>
              <a:ea typeface="Arial"/>
              <a:cs typeface="Arial"/>
              <a:sym typeface="Arial"/>
            </a:endParaRPr>
          </a:p>
        </p:txBody>
      </p:sp>
      <p:sp>
        <p:nvSpPr>
          <p:cNvPr id="529" name="Google Shape;529;p41"/>
          <p:cNvSpPr/>
          <p:nvPr/>
        </p:nvSpPr>
        <p:spPr>
          <a:xfrm>
            <a:off x="3549397" y="4626864"/>
            <a:ext cx="2252471" cy="937259"/>
          </a:xfrm>
          <a:prstGeom prst="rect">
            <a:avLst/>
          </a:prstGeom>
          <a:blipFill rotWithShape="1">
            <a:blip r:embed="rId4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30" name="Google Shape;530;p41"/>
          <p:cNvSpPr/>
          <p:nvPr/>
        </p:nvSpPr>
        <p:spPr>
          <a:xfrm>
            <a:off x="3518918" y="4611625"/>
            <a:ext cx="2325623" cy="1021079"/>
          </a:xfrm>
          <a:prstGeom prst="rect">
            <a:avLst/>
          </a:prstGeom>
          <a:blipFill rotWithShape="1">
            <a:blip r:embed="rId4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31" name="Google Shape;531;p41"/>
          <p:cNvSpPr/>
          <p:nvPr/>
        </p:nvSpPr>
        <p:spPr>
          <a:xfrm>
            <a:off x="3575723" y="4653142"/>
            <a:ext cx="2146300" cy="831215"/>
          </a:xfrm>
          <a:custGeom>
            <a:rect b="b" l="l" r="r" t="t"/>
            <a:pathLst>
              <a:path extrusionOk="0" h="831214" w="2146300">
                <a:moveTo>
                  <a:pt x="0" y="0"/>
                </a:moveTo>
                <a:lnTo>
                  <a:pt x="2145715" y="0"/>
                </a:lnTo>
                <a:lnTo>
                  <a:pt x="2145715" y="830999"/>
                </a:lnTo>
                <a:lnTo>
                  <a:pt x="0" y="830999"/>
                </a:lnTo>
                <a:lnTo>
                  <a:pt x="0" y="0"/>
                </a:lnTo>
                <a:close/>
              </a:path>
            </a:pathLst>
          </a:custGeom>
          <a:solidFill>
            <a:srgbClr val="00B0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32" name="Google Shape;532;p41"/>
          <p:cNvSpPr txBox="1"/>
          <p:nvPr/>
        </p:nvSpPr>
        <p:spPr>
          <a:xfrm>
            <a:off x="3654459" y="4693775"/>
            <a:ext cx="1943100" cy="677108"/>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Il y a un manque d’informations sur les options d’accessibilité et les besoins en matière de GHM</a:t>
            </a:r>
            <a:endParaRPr b="0" i="0" sz="1100" u="none" cap="none" strike="noStrike">
              <a:solidFill>
                <a:schemeClr val="dk1"/>
              </a:solidFill>
              <a:latin typeface="Arial"/>
              <a:ea typeface="Arial"/>
              <a:cs typeface="Arial"/>
              <a:sym typeface="Arial"/>
            </a:endParaRPr>
          </a:p>
        </p:txBody>
      </p:sp>
      <p:sp>
        <p:nvSpPr>
          <p:cNvPr id="533" name="Google Shape;533;p41"/>
          <p:cNvSpPr/>
          <p:nvPr/>
        </p:nvSpPr>
        <p:spPr>
          <a:xfrm>
            <a:off x="8493252" y="4660393"/>
            <a:ext cx="2174747" cy="1182623"/>
          </a:xfrm>
          <a:prstGeom prst="rect">
            <a:avLst/>
          </a:prstGeom>
          <a:blipFill rotWithShape="1">
            <a:blip r:embed="rId4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34" name="Google Shape;534;p41"/>
          <p:cNvSpPr/>
          <p:nvPr/>
        </p:nvSpPr>
        <p:spPr>
          <a:xfrm>
            <a:off x="8462772" y="4645154"/>
            <a:ext cx="2205227" cy="1264919"/>
          </a:xfrm>
          <a:prstGeom prst="rect">
            <a:avLst/>
          </a:prstGeom>
          <a:blipFill rotWithShape="1">
            <a:blip r:embed="rId4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35" name="Google Shape;535;p41"/>
          <p:cNvSpPr/>
          <p:nvPr/>
        </p:nvSpPr>
        <p:spPr>
          <a:xfrm>
            <a:off x="8520291" y="4686237"/>
            <a:ext cx="2112645" cy="1077595"/>
          </a:xfrm>
          <a:custGeom>
            <a:rect b="b" l="l" r="r" t="t"/>
            <a:pathLst>
              <a:path extrusionOk="0" h="1077595" w="2112645">
                <a:moveTo>
                  <a:pt x="0" y="0"/>
                </a:moveTo>
                <a:lnTo>
                  <a:pt x="2112213" y="0"/>
                </a:lnTo>
                <a:lnTo>
                  <a:pt x="2112213" y="1077214"/>
                </a:lnTo>
                <a:lnTo>
                  <a:pt x="0" y="1077214"/>
                </a:lnTo>
                <a:lnTo>
                  <a:pt x="0" y="0"/>
                </a:lnTo>
                <a:close/>
              </a:path>
            </a:pathLst>
          </a:custGeom>
          <a:solidFill>
            <a:srgbClr val="00B0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36" name="Google Shape;536;p41"/>
          <p:cNvSpPr txBox="1"/>
          <p:nvPr/>
        </p:nvSpPr>
        <p:spPr>
          <a:xfrm>
            <a:off x="8599032" y="4726875"/>
            <a:ext cx="1831339"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Les connaissances et les</a:t>
            </a:r>
            <a:endParaRPr b="0" i="0" sz="1100" u="none" cap="none" strike="noStrike">
              <a:solidFill>
                <a:schemeClr val="dk1"/>
              </a:solidFill>
              <a:latin typeface="Arial"/>
              <a:ea typeface="Arial"/>
              <a:cs typeface="Arial"/>
              <a:sym typeface="Arial"/>
            </a:endParaRPr>
          </a:p>
        </p:txBody>
      </p:sp>
      <p:sp>
        <p:nvSpPr>
          <p:cNvPr id="537" name="Google Shape;537;p41"/>
          <p:cNvSpPr txBox="1"/>
          <p:nvPr/>
        </p:nvSpPr>
        <p:spPr>
          <a:xfrm>
            <a:off x="8599031" y="4970713"/>
            <a:ext cx="1864360"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compétences des techniciens en matière d’accessibilité et de GHM sont lacunaires</a:t>
            </a:r>
            <a:endParaRPr b="0" i="0" sz="1100" u="none" cap="none" strike="noStrike">
              <a:solidFill>
                <a:schemeClr val="dk1"/>
              </a:solidFill>
              <a:latin typeface="Arial"/>
              <a:ea typeface="Arial"/>
              <a:cs typeface="Arial"/>
              <a:sym typeface="Arial"/>
            </a:endParaRPr>
          </a:p>
        </p:txBody>
      </p:sp>
      <p:sp>
        <p:nvSpPr>
          <p:cNvPr id="538" name="Google Shape;538;p41"/>
          <p:cNvSpPr/>
          <p:nvPr/>
        </p:nvSpPr>
        <p:spPr>
          <a:xfrm>
            <a:off x="8734043" y="5812536"/>
            <a:ext cx="1906523" cy="937259"/>
          </a:xfrm>
          <a:prstGeom prst="rect">
            <a:avLst/>
          </a:prstGeom>
          <a:blipFill rotWithShape="1">
            <a:blip r:embed="rId5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39" name="Google Shape;539;p41"/>
          <p:cNvSpPr/>
          <p:nvPr/>
        </p:nvSpPr>
        <p:spPr>
          <a:xfrm>
            <a:off x="8703564" y="5797297"/>
            <a:ext cx="1863851" cy="1021079"/>
          </a:xfrm>
          <a:prstGeom prst="rect">
            <a:avLst/>
          </a:prstGeom>
          <a:blipFill rotWithShape="1">
            <a:blip r:embed="rId5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40" name="Google Shape;540;p41"/>
          <p:cNvSpPr/>
          <p:nvPr/>
        </p:nvSpPr>
        <p:spPr>
          <a:xfrm>
            <a:off x="8945131" y="5838369"/>
            <a:ext cx="1615440" cy="831215"/>
          </a:xfrm>
          <a:custGeom>
            <a:rect b="b" l="l" r="r" t="t"/>
            <a:pathLst>
              <a:path extrusionOk="0" h="831215" w="1615440">
                <a:moveTo>
                  <a:pt x="0" y="830999"/>
                </a:moveTo>
                <a:lnTo>
                  <a:pt x="1615363" y="830999"/>
                </a:lnTo>
                <a:lnTo>
                  <a:pt x="1615363" y="0"/>
                </a:lnTo>
                <a:lnTo>
                  <a:pt x="0" y="0"/>
                </a:lnTo>
                <a:lnTo>
                  <a:pt x="0" y="830999"/>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41" name="Google Shape;541;p41"/>
          <p:cNvSpPr txBox="1"/>
          <p:nvPr/>
        </p:nvSpPr>
        <p:spPr>
          <a:xfrm>
            <a:off x="8895385" y="5879002"/>
            <a:ext cx="972819"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Tabous et</a:t>
            </a:r>
            <a:endParaRPr b="0" i="0" sz="1100" u="none" cap="none" strike="noStrike">
              <a:solidFill>
                <a:schemeClr val="dk1"/>
              </a:solidFill>
              <a:latin typeface="Arial"/>
              <a:ea typeface="Arial"/>
              <a:cs typeface="Arial"/>
              <a:sym typeface="Arial"/>
            </a:endParaRPr>
          </a:p>
        </p:txBody>
      </p:sp>
      <p:sp>
        <p:nvSpPr>
          <p:cNvPr id="542" name="Google Shape;542;p41"/>
          <p:cNvSpPr txBox="1"/>
          <p:nvPr/>
        </p:nvSpPr>
        <p:spPr>
          <a:xfrm>
            <a:off x="7104114" y="5746027"/>
            <a:ext cx="1906271" cy="303273"/>
          </a:xfrm>
          <a:prstGeom prst="rect">
            <a:avLst/>
          </a:prstGeom>
          <a:noFill/>
          <a:ln>
            <a:noFill/>
          </a:ln>
        </p:spPr>
        <p:txBody>
          <a:bodyPr anchorCtr="0" anchor="t" bIns="0" lIns="0" spcFirstLastPara="1" rIns="0" wrap="square" tIns="132700">
            <a:spAutoFit/>
          </a:bodyPr>
          <a:lstStyle/>
          <a:p>
            <a:pPr indent="0" lvl="0" marL="1747476"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p:txBody>
      </p:sp>
      <p:sp>
        <p:nvSpPr>
          <p:cNvPr id="543" name="Google Shape;543;p41"/>
          <p:cNvSpPr txBox="1"/>
          <p:nvPr/>
        </p:nvSpPr>
        <p:spPr>
          <a:xfrm>
            <a:off x="8997461" y="6122841"/>
            <a:ext cx="1322071" cy="33855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manque de connaissances sur</a:t>
            </a:r>
            <a:endParaRPr b="0" i="0" sz="1100" u="none" cap="none" strike="noStrike">
              <a:solidFill>
                <a:schemeClr val="dk1"/>
              </a:solidFill>
              <a:latin typeface="Arial"/>
              <a:ea typeface="Arial"/>
              <a:cs typeface="Arial"/>
              <a:sym typeface="Arial"/>
            </a:endParaRPr>
          </a:p>
        </p:txBody>
      </p:sp>
      <p:sp>
        <p:nvSpPr>
          <p:cNvPr id="544" name="Google Shape;544;p41"/>
          <p:cNvSpPr txBox="1"/>
          <p:nvPr/>
        </p:nvSpPr>
        <p:spPr>
          <a:xfrm>
            <a:off x="8839036" y="6366679"/>
            <a:ext cx="1198880"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les règles</a:t>
            </a:r>
            <a:endParaRPr b="0" i="0" sz="1100" u="none" cap="none" strike="noStrike">
              <a:solidFill>
                <a:schemeClr val="dk1"/>
              </a:solidFill>
              <a:latin typeface="Arial"/>
              <a:ea typeface="Arial"/>
              <a:cs typeface="Arial"/>
              <a:sym typeface="Arial"/>
            </a:endParaRPr>
          </a:p>
        </p:txBody>
      </p:sp>
      <p:sp>
        <p:nvSpPr>
          <p:cNvPr id="545" name="Google Shape;545;p41"/>
          <p:cNvSpPr/>
          <p:nvPr/>
        </p:nvSpPr>
        <p:spPr>
          <a:xfrm>
            <a:off x="8244842" y="810769"/>
            <a:ext cx="2252471" cy="690371"/>
          </a:xfrm>
          <a:prstGeom prst="rect">
            <a:avLst/>
          </a:prstGeom>
          <a:blipFill rotWithShape="1">
            <a:blip r:embed="rId5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46" name="Google Shape;546;p41"/>
          <p:cNvSpPr/>
          <p:nvPr/>
        </p:nvSpPr>
        <p:spPr>
          <a:xfrm>
            <a:off x="8214361" y="795529"/>
            <a:ext cx="2249423" cy="777239"/>
          </a:xfrm>
          <a:prstGeom prst="rect">
            <a:avLst/>
          </a:prstGeom>
          <a:blipFill rotWithShape="1">
            <a:blip r:embed="rId5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47" name="Google Shape;547;p41"/>
          <p:cNvSpPr/>
          <p:nvPr/>
        </p:nvSpPr>
        <p:spPr>
          <a:xfrm>
            <a:off x="8271029" y="836715"/>
            <a:ext cx="2145665" cy="584835"/>
          </a:xfrm>
          <a:custGeom>
            <a:rect b="b" l="l" r="r" t="t"/>
            <a:pathLst>
              <a:path extrusionOk="0" h="584835" w="2145665">
                <a:moveTo>
                  <a:pt x="0" y="0"/>
                </a:moveTo>
                <a:lnTo>
                  <a:pt x="2145449" y="0"/>
                </a:lnTo>
                <a:lnTo>
                  <a:pt x="2145449" y="584771"/>
                </a:lnTo>
                <a:lnTo>
                  <a:pt x="0" y="584771"/>
                </a:lnTo>
                <a:lnTo>
                  <a:pt x="0" y="0"/>
                </a:lnTo>
                <a:close/>
              </a:path>
            </a:pathLst>
          </a:custGeom>
          <a:solidFill>
            <a:srgbClr val="92D05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48" name="Google Shape;548;p41"/>
          <p:cNvSpPr txBox="1"/>
          <p:nvPr/>
        </p:nvSpPr>
        <p:spPr>
          <a:xfrm>
            <a:off x="8349764" y="877351"/>
            <a:ext cx="1866264" cy="338554"/>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Sources non protégées contaminées</a:t>
            </a:r>
            <a:endParaRPr b="0" i="0" sz="1100" u="none" cap="none" strike="noStrike">
              <a:solidFill>
                <a:schemeClr val="dk1"/>
              </a:solidFill>
              <a:latin typeface="Arial"/>
              <a:ea typeface="Arial"/>
              <a:cs typeface="Arial"/>
              <a:sym typeface="Arial"/>
            </a:endParaRPr>
          </a:p>
        </p:txBody>
      </p:sp>
      <p:sp>
        <p:nvSpPr>
          <p:cNvPr id="549" name="Google Shape;549;p41"/>
          <p:cNvSpPr/>
          <p:nvPr/>
        </p:nvSpPr>
        <p:spPr>
          <a:xfrm>
            <a:off x="9310116" y="3075432"/>
            <a:ext cx="1357883" cy="937259"/>
          </a:xfrm>
          <a:prstGeom prst="rect">
            <a:avLst/>
          </a:prstGeom>
          <a:blipFill rotWithShape="1">
            <a:blip r:embed="rId5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50" name="Google Shape;550;p41"/>
          <p:cNvSpPr/>
          <p:nvPr/>
        </p:nvSpPr>
        <p:spPr>
          <a:xfrm>
            <a:off x="9279636" y="3060193"/>
            <a:ext cx="1388363" cy="1021079"/>
          </a:xfrm>
          <a:prstGeom prst="rect">
            <a:avLst/>
          </a:prstGeom>
          <a:blipFill rotWithShape="1">
            <a:blip r:embed="rId5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51" name="Google Shape;551;p41"/>
          <p:cNvSpPr/>
          <p:nvPr/>
        </p:nvSpPr>
        <p:spPr>
          <a:xfrm>
            <a:off x="9336355" y="3102053"/>
            <a:ext cx="1323340" cy="831215"/>
          </a:xfrm>
          <a:custGeom>
            <a:rect b="b" l="l" r="r" t="t"/>
            <a:pathLst>
              <a:path extrusionOk="0" h="831214" w="1323340">
                <a:moveTo>
                  <a:pt x="0" y="830999"/>
                </a:moveTo>
                <a:lnTo>
                  <a:pt x="1323314" y="830999"/>
                </a:lnTo>
                <a:lnTo>
                  <a:pt x="1323314" y="0"/>
                </a:lnTo>
                <a:lnTo>
                  <a:pt x="0" y="0"/>
                </a:lnTo>
                <a:lnTo>
                  <a:pt x="0" y="830999"/>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52" name="Google Shape;552;p41"/>
          <p:cNvSpPr txBox="1"/>
          <p:nvPr/>
        </p:nvSpPr>
        <p:spPr>
          <a:xfrm>
            <a:off x="9415102" y="3142698"/>
            <a:ext cx="1085215" cy="507831"/>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Pompes manuelles très difficiles</a:t>
            </a:r>
            <a:endParaRPr b="0" i="0" sz="1100" u="none" cap="none" strike="noStrike">
              <a:solidFill>
                <a:schemeClr val="dk1"/>
              </a:solidFill>
              <a:latin typeface="Arial"/>
              <a:ea typeface="Arial"/>
              <a:cs typeface="Arial"/>
              <a:sym typeface="Arial"/>
            </a:endParaRPr>
          </a:p>
        </p:txBody>
      </p:sp>
      <p:sp>
        <p:nvSpPr>
          <p:cNvPr id="553" name="Google Shape;553;p41"/>
          <p:cNvSpPr txBox="1"/>
          <p:nvPr/>
        </p:nvSpPr>
        <p:spPr>
          <a:xfrm>
            <a:off x="8551003" y="3386538"/>
            <a:ext cx="1870711" cy="16158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050"/>
              <a:buFont typeface="Arial"/>
              <a:buNone/>
            </a:pPr>
            <a:r>
              <a:rPr b="0" i="0" lang="fr" sz="1050" u="none" cap="none" strike="noStrike">
                <a:solidFill>
                  <a:srgbClr val="000000"/>
                </a:solidFill>
                <a:latin typeface="Arial"/>
                <a:ea typeface="Arial"/>
                <a:cs typeface="Arial"/>
                <a:sym typeface="Arial"/>
              </a:rPr>
              <a:t>d’effondrement</a:t>
            </a:r>
            <a:endParaRPr b="0" i="0" sz="1100" u="none" cap="none" strike="noStrike">
              <a:solidFill>
                <a:schemeClr val="dk1"/>
              </a:solidFill>
              <a:latin typeface="Arial"/>
              <a:ea typeface="Arial"/>
              <a:cs typeface="Arial"/>
              <a:sym typeface="Arial"/>
            </a:endParaRPr>
          </a:p>
        </p:txBody>
      </p:sp>
      <p:sp>
        <p:nvSpPr>
          <p:cNvPr id="554" name="Google Shape;554;p41"/>
          <p:cNvSpPr txBox="1"/>
          <p:nvPr/>
        </p:nvSpPr>
        <p:spPr>
          <a:xfrm>
            <a:off x="9415100" y="3630375"/>
            <a:ext cx="939800"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à actionner</a:t>
            </a:r>
            <a:endParaRPr b="0" i="0" sz="1100" u="none" cap="none" strike="noStrike">
              <a:solidFill>
                <a:schemeClr val="dk1"/>
              </a:solidFill>
              <a:latin typeface="Arial"/>
              <a:ea typeface="Arial"/>
              <a:cs typeface="Arial"/>
              <a:sym typeface="Arial"/>
            </a:endParaRPr>
          </a:p>
        </p:txBody>
      </p:sp>
      <p:sp>
        <p:nvSpPr>
          <p:cNvPr id="555" name="Google Shape;555;p41"/>
          <p:cNvSpPr/>
          <p:nvPr/>
        </p:nvSpPr>
        <p:spPr>
          <a:xfrm>
            <a:off x="4341876" y="1458469"/>
            <a:ext cx="1339595" cy="937259"/>
          </a:xfrm>
          <a:prstGeom prst="rect">
            <a:avLst/>
          </a:prstGeom>
          <a:blipFill rotWithShape="1">
            <a:blip r:embed="rId5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56" name="Google Shape;556;p41"/>
          <p:cNvSpPr/>
          <p:nvPr/>
        </p:nvSpPr>
        <p:spPr>
          <a:xfrm>
            <a:off x="4311396" y="1443229"/>
            <a:ext cx="1354835" cy="1021079"/>
          </a:xfrm>
          <a:prstGeom prst="rect">
            <a:avLst/>
          </a:prstGeom>
          <a:blipFill rotWithShape="1">
            <a:blip r:embed="rId5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57" name="Google Shape;557;p41"/>
          <p:cNvSpPr/>
          <p:nvPr/>
        </p:nvSpPr>
        <p:spPr>
          <a:xfrm>
            <a:off x="4367810" y="1484783"/>
            <a:ext cx="1233805" cy="831215"/>
          </a:xfrm>
          <a:custGeom>
            <a:rect b="b" l="l" r="r" t="t"/>
            <a:pathLst>
              <a:path extrusionOk="0" h="831214" w="1233804">
                <a:moveTo>
                  <a:pt x="0" y="0"/>
                </a:moveTo>
                <a:lnTo>
                  <a:pt x="1233525" y="0"/>
                </a:lnTo>
                <a:lnTo>
                  <a:pt x="1233525" y="830999"/>
                </a:lnTo>
                <a:lnTo>
                  <a:pt x="0" y="830999"/>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58" name="Google Shape;558;p41"/>
          <p:cNvSpPr txBox="1"/>
          <p:nvPr/>
        </p:nvSpPr>
        <p:spPr>
          <a:xfrm>
            <a:off x="4446550" y="1525423"/>
            <a:ext cx="973455" cy="677108"/>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Espaces dangereux pour les femmes</a:t>
            </a:r>
            <a:endParaRPr b="0" i="0" sz="1100" u="none" cap="none" strike="noStrike">
              <a:solidFill>
                <a:schemeClr val="dk1"/>
              </a:solidFill>
              <a:latin typeface="Arial"/>
              <a:ea typeface="Arial"/>
              <a:cs typeface="Arial"/>
              <a:sym typeface="Arial"/>
            </a:endParaRPr>
          </a:p>
        </p:txBody>
      </p:sp>
      <p:sp>
        <p:nvSpPr>
          <p:cNvPr id="559" name="Google Shape;559;p41"/>
          <p:cNvSpPr/>
          <p:nvPr/>
        </p:nvSpPr>
        <p:spPr>
          <a:xfrm>
            <a:off x="5853685" y="2177798"/>
            <a:ext cx="1078991" cy="691895"/>
          </a:xfrm>
          <a:prstGeom prst="rect">
            <a:avLst/>
          </a:prstGeom>
          <a:blipFill rotWithShape="1">
            <a:blip r:embed="rId5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60" name="Google Shape;560;p41"/>
          <p:cNvSpPr/>
          <p:nvPr/>
        </p:nvSpPr>
        <p:spPr>
          <a:xfrm>
            <a:off x="5823205" y="2162558"/>
            <a:ext cx="1176527" cy="777239"/>
          </a:xfrm>
          <a:prstGeom prst="rect">
            <a:avLst/>
          </a:prstGeom>
          <a:blipFill rotWithShape="1">
            <a:blip r:embed="rId5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61" name="Google Shape;561;p41"/>
          <p:cNvSpPr/>
          <p:nvPr/>
        </p:nvSpPr>
        <p:spPr>
          <a:xfrm>
            <a:off x="5879973" y="2204860"/>
            <a:ext cx="972185" cy="584835"/>
          </a:xfrm>
          <a:custGeom>
            <a:rect b="b" l="l" r="r" t="t"/>
            <a:pathLst>
              <a:path extrusionOk="0" h="584835" w="972185">
                <a:moveTo>
                  <a:pt x="0" y="0"/>
                </a:moveTo>
                <a:lnTo>
                  <a:pt x="972108" y="0"/>
                </a:lnTo>
                <a:lnTo>
                  <a:pt x="972108" y="584771"/>
                </a:lnTo>
                <a:lnTo>
                  <a:pt x="0" y="584771"/>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62" name="Google Shape;562;p41"/>
          <p:cNvSpPr txBox="1"/>
          <p:nvPr/>
        </p:nvSpPr>
        <p:spPr>
          <a:xfrm>
            <a:off x="5958717" y="2336614"/>
            <a:ext cx="1591945" cy="16158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050"/>
              <a:buFont typeface="Arial"/>
              <a:buNone/>
            </a:pPr>
            <a:r>
              <a:rPr b="0" i="0" lang="fr" sz="1050" u="none" cap="none" strike="noStrike">
                <a:solidFill>
                  <a:srgbClr val="000000"/>
                </a:solidFill>
                <a:latin typeface="Arial"/>
                <a:ea typeface="Arial"/>
                <a:cs typeface="Arial"/>
                <a:sym typeface="Arial"/>
              </a:rPr>
              <a:t>Pas d’infrastructures</a:t>
            </a:r>
            <a:endParaRPr b="0" i="0" sz="1100" u="none" cap="none" strike="noStrike">
              <a:solidFill>
                <a:schemeClr val="dk1"/>
              </a:solidFill>
              <a:latin typeface="Arial"/>
              <a:ea typeface="Arial"/>
              <a:cs typeface="Arial"/>
              <a:sym typeface="Arial"/>
            </a:endParaRPr>
          </a:p>
        </p:txBody>
      </p:sp>
      <p:sp>
        <p:nvSpPr>
          <p:cNvPr id="563" name="Google Shape;563;p41"/>
          <p:cNvSpPr txBox="1"/>
          <p:nvPr/>
        </p:nvSpPr>
        <p:spPr>
          <a:xfrm>
            <a:off x="5958717" y="2489342"/>
            <a:ext cx="749935"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de GHM</a:t>
            </a:r>
            <a:endParaRPr b="0" i="0" sz="1100" u="none" cap="none" strike="noStrike">
              <a:solidFill>
                <a:schemeClr val="dk1"/>
              </a:solidFill>
              <a:latin typeface="Arial"/>
              <a:ea typeface="Arial"/>
              <a:cs typeface="Arial"/>
              <a:sym typeface="Arial"/>
            </a:endParaRPr>
          </a:p>
        </p:txBody>
      </p:sp>
      <p:sp>
        <p:nvSpPr>
          <p:cNvPr id="564" name="Google Shape;564;p41"/>
          <p:cNvSpPr/>
          <p:nvPr/>
        </p:nvSpPr>
        <p:spPr>
          <a:xfrm>
            <a:off x="3467100" y="2305814"/>
            <a:ext cx="1321307" cy="445007"/>
          </a:xfrm>
          <a:prstGeom prst="rect">
            <a:avLst/>
          </a:prstGeom>
          <a:blipFill rotWithShape="1">
            <a:blip r:embed="rId6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65" name="Google Shape;565;p41"/>
          <p:cNvSpPr/>
          <p:nvPr/>
        </p:nvSpPr>
        <p:spPr>
          <a:xfrm>
            <a:off x="3436620" y="2290573"/>
            <a:ext cx="1421891" cy="533399"/>
          </a:xfrm>
          <a:prstGeom prst="rect">
            <a:avLst/>
          </a:prstGeom>
          <a:blipFill rotWithShape="1">
            <a:blip r:embed="rId6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66" name="Google Shape;566;p41"/>
          <p:cNvSpPr/>
          <p:nvPr/>
        </p:nvSpPr>
        <p:spPr>
          <a:xfrm>
            <a:off x="3493109" y="2332521"/>
            <a:ext cx="1214755" cy="307340"/>
          </a:xfrm>
          <a:custGeom>
            <a:rect b="b" l="l" r="r" t="t"/>
            <a:pathLst>
              <a:path extrusionOk="0" h="307339" w="1214755">
                <a:moveTo>
                  <a:pt x="0" y="307289"/>
                </a:moveTo>
                <a:lnTo>
                  <a:pt x="1214716" y="307289"/>
                </a:lnTo>
                <a:lnTo>
                  <a:pt x="1214716" y="0"/>
                </a:lnTo>
                <a:lnTo>
                  <a:pt x="0" y="0"/>
                </a:lnTo>
                <a:lnTo>
                  <a:pt x="0" y="307289"/>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67" name="Google Shape;567;p41"/>
          <p:cNvSpPr txBox="1"/>
          <p:nvPr/>
        </p:nvSpPr>
        <p:spPr>
          <a:xfrm>
            <a:off x="3571844" y="2373159"/>
            <a:ext cx="1040131" cy="1692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Pas de dalle</a:t>
            </a:r>
            <a:endParaRPr b="0" i="0" sz="1100" u="none" cap="none" strike="noStrike">
              <a:solidFill>
                <a:schemeClr val="dk1"/>
              </a:solidFill>
              <a:latin typeface="Arial"/>
              <a:ea typeface="Arial"/>
              <a:cs typeface="Arial"/>
              <a:sym typeface="Arial"/>
            </a:endParaRPr>
          </a:p>
        </p:txBody>
      </p:sp>
      <p:sp>
        <p:nvSpPr>
          <p:cNvPr id="568" name="Google Shape;568;p41"/>
          <p:cNvSpPr/>
          <p:nvPr/>
        </p:nvSpPr>
        <p:spPr>
          <a:xfrm>
            <a:off x="5853685" y="2898648"/>
            <a:ext cx="1078991" cy="937259"/>
          </a:xfrm>
          <a:prstGeom prst="rect">
            <a:avLst/>
          </a:prstGeom>
          <a:blipFill rotWithShape="1">
            <a:blip r:embed="rId6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69" name="Google Shape;569;p41"/>
          <p:cNvSpPr/>
          <p:nvPr/>
        </p:nvSpPr>
        <p:spPr>
          <a:xfrm>
            <a:off x="5823204" y="2883409"/>
            <a:ext cx="1120139" cy="1021079"/>
          </a:xfrm>
          <a:prstGeom prst="rect">
            <a:avLst/>
          </a:prstGeom>
          <a:blipFill rotWithShape="1">
            <a:blip r:embed="rId6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0" name="Google Shape;570;p41"/>
          <p:cNvSpPr/>
          <p:nvPr/>
        </p:nvSpPr>
        <p:spPr>
          <a:xfrm>
            <a:off x="5879973" y="2924950"/>
            <a:ext cx="972185" cy="831215"/>
          </a:xfrm>
          <a:custGeom>
            <a:rect b="b" l="l" r="r" t="t"/>
            <a:pathLst>
              <a:path extrusionOk="0" h="831214" w="972185">
                <a:moveTo>
                  <a:pt x="0" y="0"/>
                </a:moveTo>
                <a:lnTo>
                  <a:pt x="972108" y="0"/>
                </a:lnTo>
                <a:lnTo>
                  <a:pt x="972108" y="830999"/>
                </a:lnTo>
                <a:lnTo>
                  <a:pt x="0" y="830999"/>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1" name="Google Shape;571;p41"/>
          <p:cNvSpPr txBox="1"/>
          <p:nvPr/>
        </p:nvSpPr>
        <p:spPr>
          <a:xfrm>
            <a:off x="5958717" y="2965584"/>
            <a:ext cx="738505" cy="507831"/>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Latrines difficiles à nettoyer</a:t>
            </a:r>
            <a:endParaRPr b="0" i="0" sz="1100" u="none" cap="none" strike="noStrike">
              <a:solidFill>
                <a:schemeClr val="dk1"/>
              </a:solidFill>
              <a:latin typeface="Arial"/>
              <a:ea typeface="Arial"/>
              <a:cs typeface="Arial"/>
              <a:sym typeface="Arial"/>
            </a:endParaRPr>
          </a:p>
        </p:txBody>
      </p:sp>
      <p:sp>
        <p:nvSpPr>
          <p:cNvPr id="572" name="Google Shape;572;p41"/>
          <p:cNvSpPr/>
          <p:nvPr/>
        </p:nvSpPr>
        <p:spPr>
          <a:xfrm>
            <a:off x="5753102" y="4843272"/>
            <a:ext cx="2252471" cy="937259"/>
          </a:xfrm>
          <a:prstGeom prst="rect">
            <a:avLst/>
          </a:prstGeom>
          <a:blipFill rotWithShape="1">
            <a:blip r:embed="rId6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3" name="Google Shape;573;p41"/>
          <p:cNvSpPr/>
          <p:nvPr/>
        </p:nvSpPr>
        <p:spPr>
          <a:xfrm>
            <a:off x="5722622" y="4828033"/>
            <a:ext cx="2282951" cy="1021079"/>
          </a:xfrm>
          <a:prstGeom prst="rect">
            <a:avLst/>
          </a:prstGeom>
          <a:blipFill rotWithShape="1">
            <a:blip r:embed="rId6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4" name="Google Shape;574;p41"/>
          <p:cNvSpPr/>
          <p:nvPr/>
        </p:nvSpPr>
        <p:spPr>
          <a:xfrm>
            <a:off x="5779223" y="4869155"/>
            <a:ext cx="2146300" cy="831215"/>
          </a:xfrm>
          <a:custGeom>
            <a:rect b="b" l="l" r="r" t="t"/>
            <a:pathLst>
              <a:path extrusionOk="0" h="831214" w="2146300">
                <a:moveTo>
                  <a:pt x="0" y="0"/>
                </a:moveTo>
                <a:lnTo>
                  <a:pt x="2145715" y="0"/>
                </a:lnTo>
                <a:lnTo>
                  <a:pt x="2145715" y="830999"/>
                </a:lnTo>
                <a:lnTo>
                  <a:pt x="0" y="830999"/>
                </a:lnTo>
                <a:lnTo>
                  <a:pt x="0" y="0"/>
                </a:lnTo>
                <a:close/>
              </a:path>
            </a:pathLst>
          </a:custGeom>
          <a:solidFill>
            <a:srgbClr val="00B0F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5" name="Google Shape;575;p41"/>
          <p:cNvSpPr txBox="1"/>
          <p:nvPr/>
        </p:nvSpPr>
        <p:spPr>
          <a:xfrm>
            <a:off x="5857968" y="4909799"/>
            <a:ext cx="1899285" cy="846386"/>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Les solutions aux problèmes de sécurité et d’intimité auxquels sont confrontées les femmes ne sont pas assez étudiées</a:t>
            </a:r>
            <a:endParaRPr b="0" i="0" sz="1100" u="none" cap="none" strike="noStrike">
              <a:solidFill>
                <a:schemeClr val="dk1"/>
              </a:solidFill>
              <a:latin typeface="Arial"/>
              <a:ea typeface="Arial"/>
              <a:cs typeface="Arial"/>
              <a:sym typeface="Arial"/>
            </a:endParaRPr>
          </a:p>
        </p:txBody>
      </p:sp>
      <p:sp>
        <p:nvSpPr>
          <p:cNvPr id="576" name="Google Shape;576;p41"/>
          <p:cNvSpPr/>
          <p:nvPr/>
        </p:nvSpPr>
        <p:spPr>
          <a:xfrm>
            <a:off x="3404616" y="2613660"/>
            <a:ext cx="1620011" cy="1184147"/>
          </a:xfrm>
          <a:prstGeom prst="rect">
            <a:avLst/>
          </a:prstGeom>
          <a:blipFill rotWithShape="1">
            <a:blip r:embed="rId6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7" name="Google Shape;577;p41"/>
          <p:cNvSpPr/>
          <p:nvPr/>
        </p:nvSpPr>
        <p:spPr>
          <a:xfrm>
            <a:off x="3374136" y="2598421"/>
            <a:ext cx="1693163" cy="1264919"/>
          </a:xfrm>
          <a:prstGeom prst="rect">
            <a:avLst/>
          </a:prstGeom>
          <a:blipFill rotWithShape="1">
            <a:blip r:embed="rId6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8" name="Google Shape;578;p41"/>
          <p:cNvSpPr/>
          <p:nvPr/>
        </p:nvSpPr>
        <p:spPr>
          <a:xfrm>
            <a:off x="3431705" y="2639809"/>
            <a:ext cx="1512571" cy="1077595"/>
          </a:xfrm>
          <a:custGeom>
            <a:rect b="b" l="l" r="r" t="t"/>
            <a:pathLst>
              <a:path extrusionOk="0" h="1077595" w="1512570">
                <a:moveTo>
                  <a:pt x="0" y="0"/>
                </a:moveTo>
                <a:lnTo>
                  <a:pt x="1512163" y="0"/>
                </a:lnTo>
                <a:lnTo>
                  <a:pt x="1512163" y="1077214"/>
                </a:lnTo>
                <a:lnTo>
                  <a:pt x="0" y="1077214"/>
                </a:lnTo>
                <a:lnTo>
                  <a:pt x="0" y="0"/>
                </a:lnTo>
                <a:close/>
              </a:path>
            </a:pathLst>
          </a:custGeom>
          <a:solidFill>
            <a:srgbClr val="CC99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79" name="Google Shape;579;p41"/>
          <p:cNvSpPr txBox="1"/>
          <p:nvPr/>
        </p:nvSpPr>
        <p:spPr>
          <a:xfrm>
            <a:off x="3510445" y="2680456"/>
            <a:ext cx="1313815" cy="677108"/>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Toilettes des filles et des garçons trop proches, pas d’intimité</a:t>
            </a:r>
            <a:endParaRPr b="0" i="0" sz="1100" u="none" cap="none" strike="noStrike">
              <a:solidFill>
                <a:schemeClr val="dk1"/>
              </a:solidFill>
              <a:latin typeface="Arial"/>
              <a:ea typeface="Arial"/>
              <a:cs typeface="Arial"/>
              <a:sym typeface="Arial"/>
            </a:endParaRPr>
          </a:p>
        </p:txBody>
      </p:sp>
      <p:sp>
        <p:nvSpPr>
          <p:cNvPr id="580" name="Google Shape;580;p41"/>
          <p:cNvSpPr/>
          <p:nvPr/>
        </p:nvSpPr>
        <p:spPr>
          <a:xfrm>
            <a:off x="7077457" y="5719573"/>
            <a:ext cx="1947671" cy="1030223"/>
          </a:xfrm>
          <a:prstGeom prst="rect">
            <a:avLst/>
          </a:prstGeom>
          <a:blipFill rotWithShape="1">
            <a:blip r:embed="rId6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81" name="Google Shape;581;p41"/>
          <p:cNvSpPr/>
          <p:nvPr/>
        </p:nvSpPr>
        <p:spPr>
          <a:xfrm>
            <a:off x="7031737" y="5696711"/>
            <a:ext cx="2083295" cy="1135379"/>
          </a:xfrm>
          <a:prstGeom prst="rect">
            <a:avLst/>
          </a:prstGeom>
          <a:blipFill rotWithShape="1">
            <a:blip r:embed="rId6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82" name="Google Shape;582;p41"/>
          <p:cNvSpPr/>
          <p:nvPr/>
        </p:nvSpPr>
        <p:spPr>
          <a:xfrm>
            <a:off x="7104114" y="5746027"/>
            <a:ext cx="1841500" cy="923925"/>
          </a:xfrm>
          <a:custGeom>
            <a:rect b="b" l="l" r="r" t="t"/>
            <a:pathLst>
              <a:path extrusionOk="0" h="923925" w="1841500">
                <a:moveTo>
                  <a:pt x="0" y="0"/>
                </a:moveTo>
                <a:lnTo>
                  <a:pt x="1841017" y="0"/>
                </a:lnTo>
                <a:lnTo>
                  <a:pt x="1841017" y="923328"/>
                </a:lnTo>
                <a:lnTo>
                  <a:pt x="0" y="923328"/>
                </a:lnTo>
                <a:lnTo>
                  <a:pt x="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83" name="Google Shape;583;p41"/>
          <p:cNvSpPr txBox="1"/>
          <p:nvPr/>
        </p:nvSpPr>
        <p:spPr>
          <a:xfrm>
            <a:off x="7182851" y="5785654"/>
            <a:ext cx="1661160" cy="553998"/>
          </a:xfrm>
          <a:prstGeom prst="rect">
            <a:avLst/>
          </a:prstGeom>
          <a:noFill/>
          <a:ln>
            <a:noFill/>
          </a:ln>
        </p:spPr>
        <p:txBody>
          <a:bodyPr anchorCtr="0" anchor="t" bIns="0" lIns="0" spcFirstLastPara="1" rIns="0" wrap="square" tIns="0">
            <a:spAutoFit/>
          </a:bodyPr>
          <a:lstStyle/>
          <a:p>
            <a:pPr indent="0" lvl="0" marL="12700" marR="5080" rtl="0" algn="l">
              <a:lnSpc>
                <a:spcPct val="100000"/>
              </a:lnSpc>
              <a:spcBef>
                <a:spcPts val="0"/>
              </a:spcBef>
              <a:spcAft>
                <a:spcPts val="0"/>
              </a:spcAft>
              <a:buClr>
                <a:srgbClr val="000000"/>
              </a:buClr>
              <a:buSzPts val="1200"/>
              <a:buFont typeface="Arial"/>
              <a:buNone/>
            </a:pPr>
            <a:r>
              <a:rPr b="0" i="0" lang="fr" sz="1200" u="none" cap="none" strike="noStrike">
                <a:solidFill>
                  <a:schemeClr val="dk1"/>
                </a:solidFill>
                <a:latin typeface="Arial"/>
                <a:ea typeface="Arial"/>
                <a:cs typeface="Arial"/>
                <a:sym typeface="Arial"/>
              </a:rPr>
              <a:t>Violence envers les femmes, les filles et les enfants</a:t>
            </a:r>
            <a:endParaRPr b="0" i="0" sz="1200" u="none" cap="none" strike="noStrike">
              <a:solidFill>
                <a:schemeClr val="dk1"/>
              </a:solidFill>
              <a:latin typeface="Arial"/>
              <a:ea typeface="Arial"/>
              <a:cs typeface="Arial"/>
              <a:sym typeface="Arial"/>
            </a:endParaRPr>
          </a:p>
        </p:txBody>
      </p:sp>
      <p:sp>
        <p:nvSpPr>
          <p:cNvPr id="584" name="Google Shape;584;p41"/>
          <p:cNvSpPr/>
          <p:nvPr/>
        </p:nvSpPr>
        <p:spPr>
          <a:xfrm>
            <a:off x="3701796" y="6088381"/>
            <a:ext cx="1546859" cy="445007"/>
          </a:xfrm>
          <a:prstGeom prst="rect">
            <a:avLst/>
          </a:prstGeom>
          <a:blipFill rotWithShape="1">
            <a:blip r:embed="rId7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85" name="Google Shape;585;p41"/>
          <p:cNvSpPr/>
          <p:nvPr/>
        </p:nvSpPr>
        <p:spPr>
          <a:xfrm>
            <a:off x="3998977" y="6073141"/>
            <a:ext cx="1005839" cy="533399"/>
          </a:xfrm>
          <a:prstGeom prst="rect">
            <a:avLst/>
          </a:prstGeom>
          <a:blipFill rotWithShape="1">
            <a:blip r:embed="rId7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86" name="Google Shape;586;p41"/>
          <p:cNvSpPr/>
          <p:nvPr/>
        </p:nvSpPr>
        <p:spPr>
          <a:xfrm>
            <a:off x="3728123" y="6114783"/>
            <a:ext cx="1440180" cy="339091"/>
          </a:xfrm>
          <a:custGeom>
            <a:rect b="b" l="l" r="r" t="t"/>
            <a:pathLst>
              <a:path extrusionOk="0" h="339089" w="1440179">
                <a:moveTo>
                  <a:pt x="0" y="0"/>
                </a:moveTo>
                <a:lnTo>
                  <a:pt x="1440154" y="0"/>
                </a:lnTo>
                <a:lnTo>
                  <a:pt x="1440154" y="338556"/>
                </a:lnTo>
                <a:lnTo>
                  <a:pt x="0" y="338556"/>
                </a:lnTo>
                <a:lnTo>
                  <a:pt x="0" y="0"/>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587" name="Google Shape;587;p41"/>
          <p:cNvSpPr txBox="1"/>
          <p:nvPr/>
        </p:nvSpPr>
        <p:spPr>
          <a:xfrm>
            <a:off x="4135176" y="6155422"/>
            <a:ext cx="624205" cy="33855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000000"/>
              </a:buClr>
              <a:buSzPts val="1100"/>
              <a:buFont typeface="Arial"/>
              <a:buNone/>
            </a:pPr>
            <a:r>
              <a:rPr b="0" i="0" lang="fr" sz="1100" u="none" cap="none" strike="noStrike">
                <a:solidFill>
                  <a:schemeClr val="dk1"/>
                </a:solidFill>
                <a:latin typeface="Arial"/>
                <a:ea typeface="Arial"/>
                <a:cs typeface="Arial"/>
                <a:sym typeface="Arial"/>
              </a:rPr>
              <a:t>Stigmatisation</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4"/>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6600"/>
              <a:buFont typeface="Arial Narrow"/>
              <a:buNone/>
            </a:pPr>
            <a:r>
              <a:rPr lang="fr" sz="6600"/>
              <a:t>Services WASH conviviaux dans les établissements de santé et application au regard de l’outil WASH FIT </a:t>
            </a:r>
            <a:endParaRPr/>
          </a:p>
        </p:txBody>
      </p:sp>
      <p:sp>
        <p:nvSpPr>
          <p:cNvPr id="194" name="Google Shape;194;p24"/>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b="0" i="0" lang="fr" sz="1000" u="none" cap="none" strike="noStrike">
                <a:solidFill>
                  <a:schemeClr val="lt2"/>
                </a:solidFill>
                <a:latin typeface="Arial"/>
                <a:ea typeface="Arial"/>
                <a:cs typeface="Arial"/>
                <a:sym typeface="Arial"/>
              </a:rPr>
              <a:t>‹#›</a:t>
            </a:fld>
            <a:endParaRPr b="0" i="0" sz="1000" u="none" cap="none" strike="noStrike">
              <a:solidFill>
                <a:schemeClr val="lt2"/>
              </a:solidFill>
              <a:latin typeface="Arial"/>
              <a:ea typeface="Arial"/>
              <a:cs typeface="Arial"/>
              <a:sym typeface="Arial"/>
            </a:endParaRPr>
          </a:p>
        </p:txBody>
      </p:sp>
      <p:grpSp>
        <p:nvGrpSpPr>
          <p:cNvPr id="195" name="Google Shape;195;p24"/>
          <p:cNvGrpSpPr/>
          <p:nvPr/>
        </p:nvGrpSpPr>
        <p:grpSpPr>
          <a:xfrm>
            <a:off x="11034456" y="3425043"/>
            <a:ext cx="1005144" cy="2293914"/>
            <a:chOff x="10851227" y="3425043"/>
            <a:chExt cx="1005144" cy="2293914"/>
          </a:xfrm>
        </p:grpSpPr>
        <p:sp>
          <p:nvSpPr>
            <p:cNvPr id="196" name="Google Shape;196;p24"/>
            <p:cNvSpPr/>
            <p:nvPr/>
          </p:nvSpPr>
          <p:spPr>
            <a:xfrm>
              <a:off x="10851227" y="3425043"/>
              <a:ext cx="1005143" cy="2286000"/>
            </a:xfrm>
            <a:prstGeom prst="rect">
              <a:avLst/>
            </a:prstGeom>
            <a:solidFill>
              <a:schemeClr val="lt1"/>
            </a:solidFill>
            <a:ln cap="flat" cmpd="sng" w="12700">
              <a:solidFill>
                <a:srgbClr val="B4AB8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Icon&#10;&#10;Description automatically generated" id="197" name="Google Shape;197;p24"/>
            <p:cNvPicPr preferRelativeResize="0"/>
            <p:nvPr/>
          </p:nvPicPr>
          <p:blipFill rotWithShape="1">
            <a:blip r:embed="rId3">
              <a:alphaModFix/>
            </a:blip>
            <a:srcRect b="0" l="0" r="0" t="0"/>
            <a:stretch/>
          </p:blipFill>
          <p:spPr>
            <a:xfrm>
              <a:off x="10851228" y="3432957"/>
              <a:ext cx="1005143" cy="2286000"/>
            </a:xfrm>
            <a:prstGeom prst="rect">
              <a:avLst/>
            </a:prstGeom>
            <a:noFill/>
            <a:ln>
              <a:noFill/>
            </a:ln>
          </p:spPr>
        </p:pic>
      </p:grpSp>
      <p:sp>
        <p:nvSpPr>
          <p:cNvPr id="198" name="Google Shape;198;p24"/>
          <p:cNvSpPr txBox="1"/>
          <p:nvPr/>
        </p:nvSpPr>
        <p:spPr>
          <a:xfrm>
            <a:off x="9364394" y="5831026"/>
            <a:ext cx="2827606"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Narrow"/>
                <a:ea typeface="Arial Narrow"/>
                <a:cs typeface="Arial Narrow"/>
                <a:sym typeface="Arial Narrow"/>
              </a:rPr>
              <a:t>En partenariat avec WaterAid </a:t>
            </a:r>
            <a:endParaRPr b="0" i="0" sz="1400" u="none" cap="none" strike="noStrike">
              <a:solidFill>
                <a:srgbClr val="000000"/>
              </a:solidFill>
              <a:latin typeface="Arial"/>
              <a:ea typeface="Arial"/>
              <a:cs typeface="Arial"/>
              <a:sym typeface="Arial"/>
            </a:endParaRPr>
          </a:p>
        </p:txBody>
      </p:sp>
      <p:sp>
        <p:nvSpPr>
          <p:cNvPr id="199" name="Google Shape;199;p24"/>
          <p:cNvSpPr txBox="1"/>
          <p:nvPr>
            <p:ph idx="1" type="subTitle"/>
          </p:nvPr>
        </p:nvSpPr>
        <p:spPr>
          <a:xfrm>
            <a:off x="838200" y="4827362"/>
            <a:ext cx="10515600" cy="175946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2400"/>
              <a:buNone/>
            </a:pPr>
            <a:r>
              <a:rPr lang="fr"/>
              <a:t>Ajouter la date et le lieu</a:t>
            </a:r>
            <a:endParaRPr/>
          </a:p>
        </p:txBody>
      </p:sp>
      <p:sp>
        <p:nvSpPr>
          <p:cNvPr id="200" name="Google Shape;200;p24"/>
          <p:cNvSpPr txBox="1"/>
          <p:nvPr/>
        </p:nvSpPr>
        <p:spPr>
          <a:xfrm>
            <a:off x="1021427" y="4330700"/>
            <a:ext cx="10515600" cy="175946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2"/>
              </a:buClr>
              <a:buSzPts val="3200"/>
              <a:buFont typeface="Arial"/>
              <a:buNone/>
            </a:pPr>
            <a:r>
              <a:rPr b="1" i="0" lang="fr" sz="3200" u="none" cap="none" strike="noStrike">
                <a:solidFill>
                  <a:schemeClr val="lt2"/>
                </a:solidFill>
                <a:latin typeface="Arial"/>
                <a:ea typeface="Arial"/>
                <a:cs typeface="Arial"/>
                <a:sym typeface="Arial"/>
              </a:rPr>
              <a:t>WASH FIT – Module technique</a:t>
            </a:r>
            <a:endParaRPr b="1" i="0" sz="3200" u="none" cap="none" strike="noStrike">
              <a:solidFill>
                <a:schemeClr val="l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2"/>
          <p:cNvSpPr txBox="1"/>
          <p:nvPr>
            <p:ph type="ctrTitle"/>
          </p:nvPr>
        </p:nvSpPr>
        <p:spPr>
          <a:xfrm>
            <a:off x="838200" y="80790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Passer à l’action</a:t>
            </a:r>
            <a:endParaRPr/>
          </a:p>
        </p:txBody>
      </p:sp>
      <p:sp>
        <p:nvSpPr>
          <p:cNvPr id="594" name="Google Shape;594;p42"/>
          <p:cNvSpPr txBox="1"/>
          <p:nvPr>
            <p:ph idx="1" type="subTitle"/>
          </p:nvPr>
        </p:nvSpPr>
        <p:spPr>
          <a:xfrm>
            <a:off x="1524000" y="3887788"/>
            <a:ext cx="9144000" cy="165576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lt2"/>
              </a:buClr>
              <a:buSzPct val="100000"/>
              <a:buNone/>
            </a:pPr>
            <a:r>
              <a:rPr lang="fr" sz="3200"/>
              <a:t>Étapes 3 et 4 : Évaluer les risques et élaborer un plan d’amélioration </a:t>
            </a:r>
            <a:endParaRPr/>
          </a:p>
          <a:p>
            <a:pPr indent="0" lvl="0" marL="0" rtl="0" algn="ctr">
              <a:lnSpc>
                <a:spcPct val="90000"/>
              </a:lnSpc>
              <a:spcBef>
                <a:spcPts val="1000"/>
              </a:spcBef>
              <a:spcAft>
                <a:spcPts val="0"/>
              </a:spcAft>
              <a:buClr>
                <a:schemeClr val="lt2"/>
              </a:buClr>
              <a:buSzPct val="100000"/>
              <a:buNone/>
            </a:pPr>
            <a:r>
              <a:rPr i="1" lang="fr" sz="3200"/>
              <a:t>Élaborer et mettre en œuvre des améliorations conviviales</a:t>
            </a:r>
            <a:endParaRPr/>
          </a:p>
        </p:txBody>
      </p:sp>
      <p:sp>
        <p:nvSpPr>
          <p:cNvPr id="595" name="Google Shape;595;p42"/>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sz="1000">
                <a:solidFill>
                  <a:schemeClr val="lt2"/>
                </a:solidFill>
                <a:latin typeface="Arial"/>
                <a:ea typeface="Arial"/>
                <a:cs typeface="Arial"/>
                <a:sym typeface="Arial"/>
              </a:rPr>
              <a:t>‹#›</a:t>
            </a:fld>
            <a:endParaRPr sz="1000">
              <a:solidFill>
                <a:schemeClr val="l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solidFill>
                  <a:srgbClr val="000000"/>
                </a:solidFill>
              </a:rPr>
              <a:t>‹#›</a:t>
            </a:fld>
            <a:endParaRPr sz="900">
              <a:solidFill>
                <a:srgbClr val="000000"/>
              </a:solidFill>
            </a:endParaRPr>
          </a:p>
        </p:txBody>
      </p:sp>
      <p:sp>
        <p:nvSpPr>
          <p:cNvPr id="604" name="Google Shape;604;p43"/>
          <p:cNvSpPr txBox="1"/>
          <p:nvPr>
            <p:ph type="title"/>
          </p:nvPr>
        </p:nvSpPr>
        <p:spPr>
          <a:xfrm>
            <a:off x="465488" y="337714"/>
            <a:ext cx="4449411"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Arial Narrow"/>
              <a:buNone/>
            </a:pPr>
            <a:r>
              <a:rPr lang="fr" sz="5400"/>
              <a:t>Hygiène menstruelle     </a:t>
            </a:r>
            <a:endParaRPr sz="4000"/>
          </a:p>
        </p:txBody>
      </p:sp>
      <p:pic>
        <p:nvPicPr>
          <p:cNvPr descr="A pile of trash&#10;&#10;Description automatically generated with low confidence" id="605" name="Google Shape;605;p43"/>
          <p:cNvPicPr preferRelativeResize="0"/>
          <p:nvPr>
            <p:ph idx="1" type="body"/>
          </p:nvPr>
        </p:nvPicPr>
        <p:blipFill rotWithShape="1">
          <a:blip r:embed="rId3">
            <a:alphaModFix/>
          </a:blip>
          <a:srcRect b="0" l="0" r="0" t="0"/>
          <a:stretch/>
        </p:blipFill>
        <p:spPr>
          <a:xfrm>
            <a:off x="0" y="2098675"/>
            <a:ext cx="5472113" cy="3638550"/>
          </a:xfrm>
          <a:prstGeom prst="rect">
            <a:avLst/>
          </a:prstGeom>
          <a:noFill/>
          <a:ln>
            <a:noFill/>
          </a:ln>
        </p:spPr>
      </p:pic>
      <p:sp>
        <p:nvSpPr>
          <p:cNvPr id="606" name="Google Shape;606;p43"/>
          <p:cNvSpPr/>
          <p:nvPr/>
        </p:nvSpPr>
        <p:spPr>
          <a:xfrm>
            <a:off x="252310" y="2521578"/>
            <a:ext cx="6356870" cy="4201314"/>
          </a:xfrm>
          <a:prstGeom prst="cloudCallout">
            <a:avLst>
              <a:gd fmla="val 53895" name="adj1"/>
              <a:gd fmla="val -13744" name="adj2"/>
            </a:avLst>
          </a:prstGeom>
          <a:solidFill>
            <a:srgbClr val="F6EB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1" sz="1600" u="none" cap="none" strike="noStrike">
              <a:solidFill>
                <a:srgbClr val="09164D"/>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dk1"/>
                </a:solidFill>
                <a:latin typeface="Arial"/>
                <a:ea typeface="Arial"/>
                <a:cs typeface="Arial"/>
                <a:sym typeface="Arial"/>
              </a:rPr>
              <a:t>« </a:t>
            </a:r>
            <a:r>
              <a:rPr b="0" i="1" lang="fr" sz="1800" u="none" cap="none" strike="noStrike">
                <a:solidFill>
                  <a:schemeClr val="dk1"/>
                </a:solidFill>
                <a:latin typeface="Arial"/>
                <a:ea typeface="Arial"/>
                <a:cs typeface="Arial"/>
                <a:sym typeface="Arial"/>
              </a:rPr>
              <a:t>Avoir ses règles quand on porte un EPI est compliqué, surtout quand on a des règles abondantes. On risque aussi de tacher nos combinaisons car leur matériau est de mauvaise qualité. C’est un sujet sensible mais</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fr" sz="1800" u="none" cap="none" strike="noStrike">
                <a:solidFill>
                  <a:schemeClr val="dk1"/>
                </a:solidFill>
                <a:latin typeface="Arial"/>
                <a:ea typeface="Arial"/>
                <a:cs typeface="Arial"/>
                <a:sym typeface="Arial"/>
              </a:rPr>
              <a:t>vraiment visible, alors les administrateurs devraient y faire attention ! »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fr" sz="1600" u="none" cap="none" strike="noStrike">
                <a:solidFill>
                  <a:schemeClr val="dk1"/>
                </a:solidFill>
                <a:latin typeface="Arial"/>
                <a:ea typeface="Arial"/>
                <a:cs typeface="Arial"/>
                <a:sym typeface="Arial"/>
              </a:rPr>
              <a:t>– Une infirmière en chef, Inde</a:t>
            </a:r>
            <a:endParaRPr b="0" i="1" sz="1600" u="none" cap="none" strike="noStrike">
              <a:solidFill>
                <a:schemeClr val="dk1"/>
              </a:solidFill>
              <a:latin typeface="Arial"/>
              <a:ea typeface="Arial"/>
              <a:cs typeface="Arial"/>
              <a:sym typeface="Arial"/>
            </a:endParaRPr>
          </a:p>
        </p:txBody>
      </p:sp>
      <p:sp>
        <p:nvSpPr>
          <p:cNvPr id="607" name="Google Shape;607;p43"/>
          <p:cNvSpPr txBox="1"/>
          <p:nvPr>
            <p:ph idx="1" type="body"/>
          </p:nvPr>
        </p:nvSpPr>
        <p:spPr>
          <a:xfrm>
            <a:off x="5855505" y="250400"/>
            <a:ext cx="6084185" cy="593168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B0F0"/>
              </a:buClr>
              <a:buSzPts val="3400"/>
              <a:buFont typeface="Arial"/>
              <a:buNone/>
            </a:pPr>
            <a:r>
              <a:rPr b="1" lang="fr" sz="3200">
                <a:solidFill>
                  <a:srgbClr val="00B0F0"/>
                </a:solidFill>
                <a:latin typeface="Arial"/>
                <a:ea typeface="Arial"/>
                <a:cs typeface="Arial"/>
                <a:sym typeface="Arial"/>
              </a:rPr>
              <a:t>COMPOSANTES ESSENTIELLES</a:t>
            </a:r>
            <a:endParaRPr sz="2000"/>
          </a:p>
          <a:p>
            <a:pPr indent="0" lvl="0" marL="0" rtl="0" algn="l">
              <a:lnSpc>
                <a:spcPct val="90000"/>
              </a:lnSpc>
              <a:spcBef>
                <a:spcPts val="1000"/>
              </a:spcBef>
              <a:spcAft>
                <a:spcPts val="0"/>
              </a:spcAft>
              <a:buClr>
                <a:schemeClr val="dk1"/>
              </a:buClr>
              <a:buSzPts val="2300"/>
              <a:buNone/>
            </a:pPr>
            <a:r>
              <a:rPr lang="fr" sz="2000">
                <a:solidFill>
                  <a:schemeClr val="dk1"/>
                </a:solidFill>
                <a:latin typeface="Arial"/>
                <a:ea typeface="Arial"/>
                <a:cs typeface="Arial"/>
                <a:sym typeface="Arial"/>
              </a:rPr>
              <a:t>Accès à des informations sur les règles et les bonnes pratiques d’hygiène</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2"/>
              </a:buClr>
              <a:buSzPts val="2300"/>
              <a:buNone/>
            </a:pPr>
            <a:r>
              <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1"/>
              </a:buClr>
              <a:buSzPts val="2300"/>
              <a:buNone/>
            </a:pPr>
            <a:r>
              <a:rPr lang="fr" sz="2000">
                <a:solidFill>
                  <a:schemeClr val="dk1"/>
                </a:solidFill>
                <a:latin typeface="Arial"/>
                <a:ea typeface="Arial"/>
                <a:cs typeface="Arial"/>
                <a:sym typeface="Arial"/>
              </a:rPr>
              <a:t>Accès à des protections hygiéniques</a:t>
            </a:r>
            <a:endParaRPr sz="2000"/>
          </a:p>
          <a:p>
            <a:pPr indent="0" lvl="0" marL="0" rtl="0" algn="l">
              <a:lnSpc>
                <a:spcPct val="90000"/>
              </a:lnSpc>
              <a:spcBef>
                <a:spcPts val="1000"/>
              </a:spcBef>
              <a:spcAft>
                <a:spcPts val="0"/>
              </a:spcAft>
              <a:buClr>
                <a:schemeClr val="dk2"/>
              </a:buClr>
              <a:buSzPts val="2300"/>
              <a:buNone/>
            </a:pPr>
            <a:r>
              <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1"/>
              </a:buClr>
              <a:buSzPts val="2300"/>
              <a:buNone/>
            </a:pPr>
            <a:r>
              <a:rPr lang="fr" sz="2000">
                <a:solidFill>
                  <a:schemeClr val="dk1"/>
                </a:solidFill>
                <a:latin typeface="Arial"/>
                <a:ea typeface="Arial"/>
                <a:cs typeface="Arial"/>
                <a:sym typeface="Arial"/>
              </a:rPr>
              <a:t>Infrastructures/services WASH pour : </a:t>
            </a:r>
            <a:endParaRPr sz="2000"/>
          </a:p>
          <a:p>
            <a:pPr indent="-139700" lvl="0" marL="285750" rtl="0" algn="l">
              <a:lnSpc>
                <a:spcPct val="90000"/>
              </a:lnSpc>
              <a:spcBef>
                <a:spcPts val="1000"/>
              </a:spcBef>
              <a:spcAft>
                <a:spcPts val="0"/>
              </a:spcAft>
              <a:buClr>
                <a:schemeClr val="dk2"/>
              </a:buClr>
              <a:buSzPts val="2300"/>
              <a:buFont typeface="Arial"/>
              <a:buNone/>
            </a:pPr>
            <a:r>
              <a:t/>
            </a:r>
            <a:endParaRPr sz="2000">
              <a:solidFill>
                <a:schemeClr val="dk1"/>
              </a:solidFill>
              <a:latin typeface="Arial"/>
              <a:ea typeface="Arial"/>
              <a:cs typeface="Arial"/>
              <a:sym typeface="Arial"/>
            </a:endParaRPr>
          </a:p>
          <a:p>
            <a:pPr indent="-285750" lvl="1" marL="742950" rtl="0" algn="l">
              <a:lnSpc>
                <a:spcPct val="90000"/>
              </a:lnSpc>
              <a:spcBef>
                <a:spcPts val="500"/>
              </a:spcBef>
              <a:spcAft>
                <a:spcPts val="0"/>
              </a:spcAft>
              <a:buClr>
                <a:schemeClr val="dk1"/>
              </a:buClr>
              <a:buSzPts val="2300"/>
              <a:buFont typeface="Arial"/>
              <a:buChar char="•"/>
            </a:pPr>
            <a:r>
              <a:rPr lang="fr" sz="2000">
                <a:latin typeface="Arial"/>
                <a:ea typeface="Arial"/>
                <a:cs typeface="Arial"/>
                <a:sym typeface="Arial"/>
              </a:rPr>
              <a:t>Se laver le corps et les mains, </a:t>
            </a:r>
            <a:endParaRPr sz="1200"/>
          </a:p>
          <a:p>
            <a:pPr indent="-285750" lvl="1" marL="742950" rtl="0" algn="l">
              <a:lnSpc>
                <a:spcPct val="90000"/>
              </a:lnSpc>
              <a:spcBef>
                <a:spcPts val="500"/>
              </a:spcBef>
              <a:spcAft>
                <a:spcPts val="0"/>
              </a:spcAft>
              <a:buClr>
                <a:schemeClr val="dk1"/>
              </a:buClr>
              <a:buSzPts val="2300"/>
              <a:buFont typeface="Arial"/>
              <a:buChar char="•"/>
            </a:pPr>
            <a:r>
              <a:rPr lang="fr" sz="2000">
                <a:latin typeface="Arial"/>
                <a:ea typeface="Arial"/>
                <a:cs typeface="Arial"/>
                <a:sym typeface="Arial"/>
              </a:rPr>
              <a:t>Changer de protection hygiénique en privé, </a:t>
            </a:r>
            <a:endParaRPr sz="1200"/>
          </a:p>
          <a:p>
            <a:pPr indent="-285750" lvl="1" marL="742950" rtl="0" algn="l">
              <a:lnSpc>
                <a:spcPct val="90000"/>
              </a:lnSpc>
              <a:spcBef>
                <a:spcPts val="500"/>
              </a:spcBef>
              <a:spcAft>
                <a:spcPts val="0"/>
              </a:spcAft>
              <a:buClr>
                <a:schemeClr val="dk1"/>
              </a:buClr>
              <a:buSzPts val="2300"/>
              <a:buFont typeface="Arial"/>
              <a:buChar char="•"/>
            </a:pPr>
            <a:r>
              <a:rPr lang="fr" sz="2000">
                <a:latin typeface="Arial"/>
                <a:ea typeface="Arial"/>
                <a:cs typeface="Arial"/>
                <a:sym typeface="Arial"/>
              </a:rPr>
              <a:t>Nettoyer et/ou jeter les protections usagées.</a:t>
            </a:r>
            <a:endParaRPr sz="1200"/>
          </a:p>
          <a:p>
            <a:pPr indent="-139700" lvl="1" marL="742950" rtl="0" algn="l">
              <a:lnSpc>
                <a:spcPct val="90000"/>
              </a:lnSpc>
              <a:spcBef>
                <a:spcPts val="500"/>
              </a:spcBef>
              <a:spcAft>
                <a:spcPts val="0"/>
              </a:spcAft>
              <a:buClr>
                <a:schemeClr val="dk1"/>
              </a:buClr>
              <a:buSzPts val="2300"/>
              <a:buFont typeface="Arial"/>
              <a:buNone/>
            </a:pPr>
            <a:r>
              <a:t/>
            </a:r>
            <a:endParaRPr sz="2000">
              <a:latin typeface="Arial"/>
              <a:ea typeface="Arial"/>
              <a:cs typeface="Arial"/>
              <a:sym typeface="Arial"/>
            </a:endParaRPr>
          </a:p>
          <a:p>
            <a:pPr indent="0" lvl="0" marL="0" rtl="0" algn="l">
              <a:lnSpc>
                <a:spcPct val="90000"/>
              </a:lnSpc>
              <a:spcBef>
                <a:spcPts val="1000"/>
              </a:spcBef>
              <a:spcAft>
                <a:spcPts val="0"/>
              </a:spcAft>
              <a:buClr>
                <a:schemeClr val="dk1"/>
              </a:buClr>
              <a:buSzPts val="2300"/>
              <a:buNone/>
            </a:pPr>
            <a:r>
              <a:rPr lang="fr" sz="2000">
                <a:solidFill>
                  <a:schemeClr val="dk1"/>
                </a:solidFill>
                <a:latin typeface="Arial"/>
                <a:ea typeface="Arial"/>
                <a:cs typeface="Arial"/>
                <a:sym typeface="Arial"/>
              </a:rPr>
              <a:t>Les femmes participent activement à la prise de décisions (comités WASH, etc.).</a:t>
            </a:r>
            <a:endParaRPr sz="2000">
              <a:solidFill>
                <a:schemeClr val="dk1"/>
              </a:solidFill>
              <a:latin typeface="Arial"/>
              <a:ea typeface="Arial"/>
              <a:cs typeface="Arial"/>
              <a:sym typeface="Arial"/>
            </a:endParaRPr>
          </a:p>
          <a:p>
            <a:pPr indent="0" lvl="0" marL="0" rtl="0" algn="l">
              <a:lnSpc>
                <a:spcPct val="90000"/>
              </a:lnSpc>
              <a:spcBef>
                <a:spcPts val="1000"/>
              </a:spcBef>
              <a:spcAft>
                <a:spcPts val="0"/>
              </a:spcAft>
              <a:buClr>
                <a:schemeClr val="dk2"/>
              </a:buClr>
              <a:buSzPts val="2400"/>
              <a:buFont typeface="Arial Narrow"/>
              <a:buNone/>
            </a:pPr>
            <a:r>
              <a:t/>
            </a:r>
            <a:endParaRPr sz="20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4"/>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id="616" name="Google Shape;616;p44"/>
          <p:cNvPicPr preferRelativeResize="0"/>
          <p:nvPr/>
        </p:nvPicPr>
        <p:blipFill rotWithShape="1">
          <a:blip r:embed="rId3">
            <a:alphaModFix/>
          </a:blip>
          <a:srcRect b="0" l="0" r="0" t="0"/>
          <a:stretch/>
        </p:blipFill>
        <p:spPr>
          <a:xfrm>
            <a:off x="324379" y="3716557"/>
            <a:ext cx="5464610" cy="2989720"/>
          </a:xfrm>
          <a:prstGeom prst="rect">
            <a:avLst/>
          </a:prstGeom>
          <a:noFill/>
          <a:ln>
            <a:noFill/>
          </a:ln>
        </p:spPr>
      </p:pic>
      <p:sp>
        <p:nvSpPr>
          <p:cNvPr id="617" name="Google Shape;617;p44"/>
          <p:cNvSpPr txBox="1"/>
          <p:nvPr/>
        </p:nvSpPr>
        <p:spPr>
          <a:xfrm>
            <a:off x="5942494" y="135108"/>
            <a:ext cx="6096000" cy="5170646"/>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3000"/>
              <a:buFont typeface="Arial"/>
              <a:buChar char="•"/>
            </a:pPr>
            <a:r>
              <a:rPr b="0" i="0" lang="fr" sz="3000" u="none" cap="none" strike="noStrike">
                <a:solidFill>
                  <a:schemeClr val="dk1"/>
                </a:solidFill>
                <a:latin typeface="Arial"/>
                <a:ea typeface="Arial"/>
                <a:cs typeface="Arial"/>
                <a:sym typeface="Arial"/>
              </a:rPr>
              <a:t>Si la maternité ne dispose pas d’infrastructures WASH adaptées, déterminer les endroits appropriés à proximité :</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3000"/>
              <a:buFont typeface="Arial"/>
              <a:buChar char="•"/>
            </a:pPr>
            <a:r>
              <a:rPr b="0" i="0" lang="fr" sz="3000" u="none" cap="none" strike="noStrike">
                <a:solidFill>
                  <a:schemeClr val="dk1"/>
                </a:solidFill>
                <a:latin typeface="Arial"/>
                <a:ea typeface="Arial"/>
                <a:cs typeface="Arial"/>
                <a:sym typeface="Arial"/>
              </a:rPr>
              <a:t>Un lieu central, sûr et bien éclairé</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3000"/>
              <a:buFont typeface="Arial"/>
              <a:buChar char="•"/>
            </a:pPr>
            <a:r>
              <a:rPr b="0" i="0" lang="fr" sz="3000" u="none" cap="none" strike="noStrike">
                <a:solidFill>
                  <a:schemeClr val="dk1"/>
                </a:solidFill>
                <a:latin typeface="Arial"/>
                <a:ea typeface="Arial"/>
                <a:cs typeface="Arial"/>
                <a:sym typeface="Arial"/>
              </a:rPr>
              <a:t>Des voies d’accès dégagées</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3000"/>
              <a:buFont typeface="Arial"/>
              <a:buChar char="•"/>
            </a:pPr>
            <a:r>
              <a:rPr b="0" i="0" lang="fr" sz="3000" u="none" cap="none" strike="noStrike">
                <a:solidFill>
                  <a:schemeClr val="dk1"/>
                </a:solidFill>
                <a:latin typeface="Arial"/>
                <a:ea typeface="Arial"/>
                <a:cs typeface="Arial"/>
                <a:sym typeface="Arial"/>
              </a:rPr>
              <a:t>Des voies d’accès larges dotées de bords surélevés </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3000"/>
              <a:buFont typeface="Arial"/>
              <a:buChar char="•"/>
            </a:pPr>
            <a:r>
              <a:rPr b="0" i="0" lang="fr" sz="3000" u="none" cap="none" strike="noStrike">
                <a:solidFill>
                  <a:schemeClr val="dk1"/>
                </a:solidFill>
                <a:latin typeface="Arial"/>
                <a:ea typeface="Arial"/>
                <a:cs typeface="Arial"/>
                <a:sym typeface="Arial"/>
              </a:rPr>
              <a:t>Des barres d’appui ou mains courantes</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0"/>
              </a:spcBef>
              <a:spcAft>
                <a:spcPts val="0"/>
              </a:spcAft>
              <a:buClr>
                <a:schemeClr val="dk1"/>
              </a:buClr>
              <a:buSzPts val="3000"/>
              <a:buFont typeface="Arial"/>
              <a:buChar char="•"/>
            </a:pPr>
            <a:r>
              <a:rPr b="0" i="0" lang="fr" sz="3000" u="none" cap="none" strike="noStrike">
                <a:solidFill>
                  <a:schemeClr val="dk1"/>
                </a:solidFill>
                <a:latin typeface="Arial"/>
                <a:ea typeface="Arial"/>
                <a:cs typeface="Arial"/>
                <a:sym typeface="Arial"/>
              </a:rPr>
              <a:t>Une signalisation claire permettant de repérer les infrastructures WASH </a:t>
            </a:r>
            <a:endParaRPr b="0" i="0" sz="1400" u="none" cap="none" strike="noStrike">
              <a:solidFill>
                <a:srgbClr val="000000"/>
              </a:solidFill>
              <a:latin typeface="Arial"/>
              <a:ea typeface="Arial"/>
              <a:cs typeface="Arial"/>
              <a:sym typeface="Arial"/>
            </a:endParaRPr>
          </a:p>
        </p:txBody>
      </p:sp>
      <p:pic>
        <p:nvPicPr>
          <p:cNvPr descr="A picture containing text, person&#10;&#10;Description automatically generated" id="618" name="Google Shape;618;p44"/>
          <p:cNvPicPr preferRelativeResize="0"/>
          <p:nvPr/>
        </p:nvPicPr>
        <p:blipFill rotWithShape="1">
          <a:blip r:embed="rId4">
            <a:alphaModFix/>
          </a:blip>
          <a:srcRect b="0" l="0" r="0" t="0"/>
          <a:stretch/>
        </p:blipFill>
        <p:spPr>
          <a:xfrm>
            <a:off x="355375" y="111941"/>
            <a:ext cx="5464610" cy="36470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4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627" name="Google Shape;627;p45"/>
          <p:cNvSpPr txBox="1"/>
          <p:nvPr>
            <p:ph type="title"/>
          </p:nvPr>
        </p:nvSpPr>
        <p:spPr>
          <a:xfrm>
            <a:off x="139974" y="337714"/>
            <a:ext cx="5332139"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Arial Narrow"/>
              <a:buNone/>
            </a:pPr>
            <a:r>
              <a:rPr lang="fr" sz="6000"/>
              <a:t>Caractéristiques de sécurité et d’accessibilité</a:t>
            </a:r>
            <a:endParaRPr/>
          </a:p>
        </p:txBody>
      </p:sp>
      <p:pic>
        <p:nvPicPr>
          <p:cNvPr descr="A pile of trash&#10;&#10;Description automatically generated with low confidence" id="628" name="Google Shape;628;p45"/>
          <p:cNvPicPr preferRelativeResize="0"/>
          <p:nvPr>
            <p:ph idx="1" type="body"/>
          </p:nvPr>
        </p:nvPicPr>
        <p:blipFill rotWithShape="1">
          <a:blip r:embed="rId3">
            <a:alphaModFix/>
          </a:blip>
          <a:srcRect b="0" l="0" r="0" t="0"/>
          <a:stretch/>
        </p:blipFill>
        <p:spPr>
          <a:xfrm>
            <a:off x="0" y="2816073"/>
            <a:ext cx="5472113" cy="2921151"/>
          </a:xfrm>
          <a:prstGeom prst="rect">
            <a:avLst/>
          </a:prstGeom>
          <a:noFill/>
          <a:ln>
            <a:noFill/>
          </a:ln>
        </p:spPr>
      </p:pic>
      <p:pic>
        <p:nvPicPr>
          <p:cNvPr id="629" name="Google Shape;629;p45"/>
          <p:cNvPicPr preferRelativeResize="0"/>
          <p:nvPr/>
        </p:nvPicPr>
        <p:blipFill rotWithShape="1">
          <a:blip r:embed="rId4">
            <a:alphaModFix/>
          </a:blip>
          <a:srcRect b="1691" l="6706" r="2935" t="14589"/>
          <a:stretch/>
        </p:blipFill>
        <p:spPr>
          <a:xfrm>
            <a:off x="139974" y="3801742"/>
            <a:ext cx="3164269" cy="3077699"/>
          </a:xfrm>
          <a:prstGeom prst="rect">
            <a:avLst/>
          </a:prstGeom>
          <a:noFill/>
          <a:ln>
            <a:noFill/>
          </a:ln>
        </p:spPr>
      </p:pic>
      <p:sp>
        <p:nvSpPr>
          <p:cNvPr id="630" name="Google Shape;630;p45"/>
          <p:cNvSpPr txBox="1"/>
          <p:nvPr/>
        </p:nvSpPr>
        <p:spPr>
          <a:xfrm>
            <a:off x="5472113" y="449576"/>
            <a:ext cx="5735416" cy="267765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Toilettes séparées et bien signalées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Éclairage suffisant, portes fermant à clé sans interstice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Portes ou grilles larges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Porte ouvrant vers l’extérieur dotée de poignées basses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Rampes à l’inclinaison sûre (1:12)</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Marches larges (si l’installation d’une rampe est impossible)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Marqueurs tactiles au sol (si possible)</a:t>
            </a:r>
            <a:endParaRPr b="0" i="0" sz="1400" u="none" cap="none" strike="noStrike">
              <a:solidFill>
                <a:srgbClr val="000000"/>
              </a:solidFill>
              <a:latin typeface="Arial"/>
              <a:ea typeface="Arial"/>
              <a:cs typeface="Arial"/>
              <a:sym typeface="Arial"/>
            </a:endParaRPr>
          </a:p>
        </p:txBody>
      </p:sp>
      <p:sp>
        <p:nvSpPr>
          <p:cNvPr id="631" name="Google Shape;631;p45"/>
          <p:cNvSpPr txBox="1"/>
          <p:nvPr/>
        </p:nvSpPr>
        <p:spPr>
          <a:xfrm>
            <a:off x="6479409" y="4232005"/>
            <a:ext cx="5254023" cy="2308324"/>
          </a:xfrm>
          <a:prstGeom prst="rect">
            <a:avLst/>
          </a:prstGeom>
          <a:solidFill>
            <a:schemeClr val="accent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chemeClr val="dk1"/>
                </a:solidFill>
                <a:latin typeface="Arial"/>
                <a:ea typeface="Arial"/>
                <a:cs typeface="Arial"/>
                <a:sym typeface="Arial"/>
              </a:rPr>
              <a:t>Indicateurs WASH FIT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2.3</a:t>
            </a:r>
            <a:r>
              <a:rPr b="0" i="0" lang="fr" sz="2400" u="none" cap="none" strike="noStrike">
                <a:solidFill>
                  <a:schemeClr val="dk1"/>
                </a:solidFill>
                <a:latin typeface="Arial"/>
                <a:ea typeface="Arial"/>
                <a:cs typeface="Arial"/>
                <a:sym typeface="Arial"/>
              </a:rPr>
              <a:t> Les toilettes ou latrines améliorées sont clairement séparées pour les hommes et les femmes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fr" sz="2400" u="none" cap="none" strike="noStrike">
                <a:solidFill>
                  <a:schemeClr val="dk1"/>
                </a:solidFill>
                <a:latin typeface="Arial"/>
                <a:ea typeface="Arial"/>
                <a:cs typeface="Arial"/>
                <a:sym typeface="Arial"/>
              </a:rPr>
              <a:t>2.10</a:t>
            </a:r>
            <a:r>
              <a:rPr b="0" i="0" lang="fr" sz="2400" u="none" cap="none" strike="noStrike">
                <a:solidFill>
                  <a:schemeClr val="dk1"/>
                </a:solidFill>
                <a:latin typeface="Arial"/>
                <a:ea typeface="Arial"/>
                <a:cs typeface="Arial"/>
                <a:sym typeface="Arial"/>
              </a:rPr>
              <a:t> Les latrines sont suffisamment éclairées, y compris la nuit </a:t>
            </a:r>
            <a:endParaRPr b="0" i="0" sz="1400" u="none" cap="none" strike="noStrike">
              <a:solidFill>
                <a:srgbClr val="000000"/>
              </a:solidFill>
              <a:latin typeface="Arial"/>
              <a:ea typeface="Arial"/>
              <a:cs typeface="Arial"/>
              <a:sym typeface="Arial"/>
            </a:endParaRPr>
          </a:p>
        </p:txBody>
      </p:sp>
      <p:pic>
        <p:nvPicPr>
          <p:cNvPr id="632" name="Google Shape;632;p45"/>
          <p:cNvPicPr preferRelativeResize="0"/>
          <p:nvPr/>
        </p:nvPicPr>
        <p:blipFill rotWithShape="1">
          <a:blip r:embed="rId5">
            <a:alphaModFix/>
          </a:blip>
          <a:srcRect b="0" l="0" r="0" t="0"/>
          <a:stretch/>
        </p:blipFill>
        <p:spPr>
          <a:xfrm>
            <a:off x="2927603" y="3786187"/>
            <a:ext cx="2921150" cy="2921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4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solidFill>
                  <a:srgbClr val="000000"/>
                </a:solidFill>
              </a:rPr>
              <a:t>‹#›</a:t>
            </a:fld>
            <a:endParaRPr>
              <a:solidFill>
                <a:srgbClr val="000000"/>
              </a:solidFill>
            </a:endParaRPr>
          </a:p>
        </p:txBody>
      </p:sp>
      <p:sp>
        <p:nvSpPr>
          <p:cNvPr id="641" name="Google Shape;641;p46"/>
          <p:cNvSpPr txBox="1"/>
          <p:nvPr>
            <p:ph type="title"/>
          </p:nvPr>
        </p:nvSpPr>
        <p:spPr>
          <a:xfrm>
            <a:off x="465488" y="337714"/>
            <a:ext cx="4726444"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Arial Narrow"/>
              <a:buNone/>
            </a:pPr>
            <a:r>
              <a:rPr lang="fr" sz="5400"/>
              <a:t>Caractéristiques de sécurité et d’accessibilité</a:t>
            </a:r>
            <a:endParaRPr sz="4000"/>
          </a:p>
        </p:txBody>
      </p:sp>
      <p:pic>
        <p:nvPicPr>
          <p:cNvPr descr="A pile of trash&#10;&#10;Description automatically generated with low confidence" id="642" name="Google Shape;642;p46"/>
          <p:cNvPicPr preferRelativeResize="0"/>
          <p:nvPr>
            <p:ph idx="1" type="body"/>
          </p:nvPr>
        </p:nvPicPr>
        <p:blipFill rotWithShape="1">
          <a:blip r:embed="rId3">
            <a:alphaModFix/>
          </a:blip>
          <a:srcRect b="0" l="0" r="0" t="0"/>
          <a:stretch/>
        </p:blipFill>
        <p:spPr>
          <a:xfrm>
            <a:off x="-45864" y="3193022"/>
            <a:ext cx="5472113" cy="3638550"/>
          </a:xfrm>
          <a:prstGeom prst="rect">
            <a:avLst/>
          </a:prstGeom>
          <a:noFill/>
          <a:ln>
            <a:noFill/>
          </a:ln>
        </p:spPr>
      </p:pic>
      <p:sp>
        <p:nvSpPr>
          <p:cNvPr id="643" name="Google Shape;643;p46"/>
          <p:cNvSpPr txBox="1"/>
          <p:nvPr/>
        </p:nvSpPr>
        <p:spPr>
          <a:xfrm>
            <a:off x="5752597" y="162738"/>
            <a:ext cx="6113054" cy="384716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Espace assez grand pour permettre l’accès en fauteuil roulant ou la présence d’un accompagnateur</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Barres d’appui </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Lunette de toilette</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Point d’eau pour le nettoyage accessible à l’intérieur des toilettes</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Robinets faciles d’utilisation</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Poubelles pour protections hygiéniques</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Installations de lavage des mains placées à basse hauteur</a:t>
            </a:r>
            <a:endParaRPr b="0" i="0" sz="12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000" u="none" cap="none" strike="noStrike">
                <a:solidFill>
                  <a:schemeClr val="dk1"/>
                </a:solidFill>
                <a:latin typeface="Arial"/>
                <a:ea typeface="Arial"/>
                <a:cs typeface="Arial"/>
                <a:sym typeface="Arial"/>
              </a:rPr>
              <a:t>Sol antidérapant</a:t>
            </a:r>
            <a:endParaRPr b="0" i="0" sz="1200" u="none" cap="none" strike="noStrike">
              <a:solidFill>
                <a:srgbClr val="000000"/>
              </a:solidFill>
              <a:latin typeface="Arial"/>
              <a:ea typeface="Arial"/>
              <a:cs typeface="Arial"/>
              <a:sym typeface="Arial"/>
            </a:endParaRPr>
          </a:p>
        </p:txBody>
      </p:sp>
      <p:sp>
        <p:nvSpPr>
          <p:cNvPr id="644" name="Google Shape;644;p46"/>
          <p:cNvSpPr txBox="1"/>
          <p:nvPr/>
        </p:nvSpPr>
        <p:spPr>
          <a:xfrm>
            <a:off x="5217131" y="3842416"/>
            <a:ext cx="7020732" cy="2554505"/>
          </a:xfrm>
          <a:prstGeom prst="rect">
            <a:avLst/>
          </a:prstGeom>
          <a:solidFill>
            <a:schemeClr val="accent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Indicateurs WASH FIT :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2.4 Au moins une cabine de toilettes ou une latrine améliorée répond aux besoins liés à l’hygiène menstruelle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2.5 Au moins une cabine de toilettes est adaptée aux besoins des personnes à mobilité réduite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fr" sz="2000" u="none" cap="none" strike="noStrike">
                <a:solidFill>
                  <a:schemeClr val="dk1"/>
                </a:solidFill>
                <a:latin typeface="Arial"/>
                <a:ea typeface="Arial"/>
                <a:cs typeface="Arial"/>
                <a:sym typeface="Arial"/>
              </a:rPr>
              <a:t>3.2 Des supports de promotion de l’hygiène des mains compréhensibles sont affichés de manière visible à des endroits stratégiques</a:t>
            </a:r>
            <a:endParaRPr b="0" i="0" sz="2000" u="none" cap="none" strike="noStrike">
              <a:solidFill>
                <a:schemeClr val="dk1"/>
              </a:solidFill>
              <a:latin typeface="Arial"/>
              <a:ea typeface="Arial"/>
              <a:cs typeface="Arial"/>
              <a:sym typeface="Arial"/>
            </a:endParaRPr>
          </a:p>
        </p:txBody>
      </p:sp>
      <p:pic>
        <p:nvPicPr>
          <p:cNvPr id="645" name="Google Shape;645;p46"/>
          <p:cNvPicPr preferRelativeResize="0"/>
          <p:nvPr/>
        </p:nvPicPr>
        <p:blipFill rotWithShape="1">
          <a:blip r:embed="rId4">
            <a:alphaModFix/>
          </a:blip>
          <a:srcRect b="0" l="0" r="0" t="0"/>
          <a:stretch/>
        </p:blipFill>
        <p:spPr>
          <a:xfrm>
            <a:off x="293085" y="3786187"/>
            <a:ext cx="3866239" cy="1915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4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fr" sz="800"/>
              <a:t>‹#›</a:t>
            </a:fld>
            <a:endParaRPr sz="800"/>
          </a:p>
        </p:txBody>
      </p:sp>
      <p:sp>
        <p:nvSpPr>
          <p:cNvPr id="654" name="Google Shape;654;p47"/>
          <p:cNvSpPr txBox="1"/>
          <p:nvPr/>
        </p:nvSpPr>
        <p:spPr>
          <a:xfrm>
            <a:off x="362848" y="309965"/>
            <a:ext cx="5247540" cy="1034947"/>
          </a:xfrm>
          <a:prstGeom prst="rect">
            <a:avLst/>
          </a:prstGeom>
          <a:noFill/>
          <a:ln>
            <a:noFill/>
          </a:ln>
        </p:spPr>
        <p:txBody>
          <a:bodyPr anchorCtr="0" anchor="t" bIns="45700" lIns="91425" spcFirstLastPara="1" rIns="91425" wrap="square" tIns="45700">
            <a:normAutofit fontScale="90000" lnSpcReduction="20000"/>
          </a:bodyPr>
          <a:lstStyle/>
          <a:p>
            <a:pPr indent="0" lvl="0" marL="0" marR="0" rtl="0" algn="ctr">
              <a:lnSpc>
                <a:spcPct val="90000"/>
              </a:lnSpc>
              <a:spcBef>
                <a:spcPts val="0"/>
              </a:spcBef>
              <a:spcAft>
                <a:spcPts val="0"/>
              </a:spcAft>
              <a:buClr>
                <a:srgbClr val="00B0F0"/>
              </a:buClr>
              <a:buSzPct val="100000"/>
              <a:buFont typeface="Arial Narrow"/>
              <a:buNone/>
            </a:pPr>
            <a:r>
              <a:rPr b="1" i="0" lang="fr" sz="4400" u="none" cap="none" strike="noStrike">
                <a:solidFill>
                  <a:srgbClr val="00B0F0"/>
                </a:solidFill>
                <a:latin typeface="Arial Narrow"/>
                <a:ea typeface="Arial Narrow"/>
                <a:cs typeface="Arial Narrow"/>
                <a:sym typeface="Arial Narrow"/>
              </a:rPr>
              <a:t>Gestion de l’hygiène menstruelle </a:t>
            </a:r>
            <a:endParaRPr b="0" i="0" sz="1400" u="none" cap="none" strike="noStrike">
              <a:solidFill>
                <a:srgbClr val="000000"/>
              </a:solidFill>
              <a:latin typeface="Arial"/>
              <a:ea typeface="Arial"/>
              <a:cs typeface="Arial"/>
              <a:sym typeface="Arial"/>
            </a:endParaRPr>
          </a:p>
        </p:txBody>
      </p:sp>
      <p:graphicFrame>
        <p:nvGraphicFramePr>
          <p:cNvPr id="655" name="Google Shape;655;p47"/>
          <p:cNvGraphicFramePr/>
          <p:nvPr/>
        </p:nvGraphicFramePr>
        <p:xfrm>
          <a:off x="549099" y="1844141"/>
          <a:ext cx="3000000" cy="3000000"/>
        </p:xfrm>
        <a:graphic>
          <a:graphicData uri="http://schemas.openxmlformats.org/drawingml/2006/table">
            <a:tbl>
              <a:tblPr bandRow="1" firstRow="1">
                <a:noFill/>
                <a:tableStyleId>{FFF11FE6-7216-4C41-999E-1C9FA1E80562}</a:tableStyleId>
              </a:tblPr>
              <a:tblGrid>
                <a:gridCol w="3354675"/>
                <a:gridCol w="6743575"/>
              </a:tblGrid>
              <a:tr h="399775">
                <a:tc>
                  <a:txBody>
                    <a:bodyPr/>
                    <a:lstStyle/>
                    <a:p>
                      <a:pPr indent="0" lvl="0" marL="0" marR="0" rtl="0" algn="ctr">
                        <a:lnSpc>
                          <a:spcPct val="100000"/>
                        </a:lnSpc>
                        <a:spcBef>
                          <a:spcPts val="0"/>
                        </a:spcBef>
                        <a:spcAft>
                          <a:spcPts val="0"/>
                        </a:spcAft>
                        <a:buClr>
                          <a:srgbClr val="000000"/>
                        </a:buClr>
                        <a:buSzPts val="1800"/>
                        <a:buFont typeface="Arial"/>
                        <a:buNone/>
                      </a:pPr>
                      <a:r>
                        <a:rPr lang="fr" sz="1800" u="none" cap="none" strike="noStrike"/>
                        <a:t>Besoins liés à la GHM</a:t>
                      </a:r>
                      <a:endParaRPr sz="1800" u="none" cap="none" strike="noStrike">
                        <a:latin typeface="Arial"/>
                        <a:ea typeface="Arial"/>
                        <a:cs typeface="Arial"/>
                        <a:sym typeface="Arial"/>
                      </a:endParaRPr>
                    </a:p>
                  </a:txBody>
                  <a:tcPr marT="45725" marB="45725" marR="91450" marL="91450">
                    <a:solidFill>
                      <a:schemeClr val="dk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fr" sz="1800" u="none" cap="none" strike="noStrike"/>
                        <a:t>Solutions WASH dans les établissements de santé</a:t>
                      </a:r>
                      <a:endParaRPr sz="1800" u="none" cap="none" strike="noStrike">
                        <a:latin typeface="Arial"/>
                        <a:ea typeface="Arial"/>
                        <a:cs typeface="Arial"/>
                        <a:sym typeface="Arial"/>
                      </a:endParaRPr>
                    </a:p>
                  </a:txBody>
                  <a:tcPr marT="45725" marB="45725" marR="91450" marL="91450">
                    <a:solidFill>
                      <a:schemeClr val="dk1"/>
                    </a:solidFill>
                  </a:tcPr>
                </a:tc>
              </a:tr>
              <a:tr h="690025">
                <a:tc>
                  <a:txBody>
                    <a:bodyPr/>
                    <a:lstStyle/>
                    <a:p>
                      <a:pPr indent="0" lvl="0" marL="0" marR="0" rtl="0" algn="l">
                        <a:lnSpc>
                          <a:spcPct val="100000"/>
                        </a:lnSpc>
                        <a:spcBef>
                          <a:spcPts val="0"/>
                        </a:spcBef>
                        <a:spcAft>
                          <a:spcPts val="0"/>
                        </a:spcAft>
                        <a:buClr>
                          <a:srgbClr val="000000"/>
                        </a:buClr>
                        <a:buSzPts val="1800"/>
                        <a:buFont typeface="Arial"/>
                        <a:buNone/>
                      </a:pPr>
                      <a:r>
                        <a:rPr lang="fr" sz="1800" u="none" cap="none" strike="noStrike"/>
                        <a:t>Pouvoir se laver le corps et les mains en privé</a:t>
                      </a:r>
                      <a:endParaRPr sz="1800" u="none" cap="none" strike="noStrike">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fr" sz="1800" u="none" cap="none" strike="noStrike"/>
                        <a:t>Toilettes privées réservées aux femmes et fermables à clé. </a:t>
                      </a:r>
                      <a:endParaRPr sz="1800" u="none" cap="none" strike="noStrike">
                        <a:latin typeface="Arial"/>
                        <a:ea typeface="Arial"/>
                        <a:cs typeface="Arial"/>
                        <a:sym typeface="Arial"/>
                      </a:endParaRPr>
                    </a:p>
                  </a:txBody>
                  <a:tcPr marT="45725" marB="45725" marR="91450" marL="91450"/>
                </a:tc>
              </a:tr>
              <a:tr h="690025">
                <a:tc>
                  <a:txBody>
                    <a:bodyPr/>
                    <a:lstStyle/>
                    <a:p>
                      <a:pPr indent="0" lvl="0" marL="0" marR="0" rtl="0" algn="l">
                        <a:lnSpc>
                          <a:spcPct val="100000"/>
                        </a:lnSpc>
                        <a:spcBef>
                          <a:spcPts val="0"/>
                        </a:spcBef>
                        <a:spcAft>
                          <a:spcPts val="0"/>
                        </a:spcAft>
                        <a:buClr>
                          <a:schemeClr val="dk1"/>
                        </a:buClr>
                        <a:buSzPts val="2200"/>
                        <a:buFont typeface="Calibri"/>
                        <a:buNone/>
                      </a:pPr>
                      <a:r>
                        <a:rPr lang="fr" sz="1800" u="none" cap="none" strike="noStrike"/>
                        <a:t>Pouvoir changer de protection hygiénique en privé</a:t>
                      </a:r>
                      <a:endParaRPr sz="1800" u="none" cap="none" strike="noStrike">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200"/>
                        <a:buFont typeface="Calibri"/>
                        <a:buNone/>
                      </a:pPr>
                      <a:r>
                        <a:rPr lang="fr" sz="1800" u="none" cap="none" strike="noStrike"/>
                        <a:t>Présence d’un point d’eau ou de papier toilette permettant de se nettoyer</a:t>
                      </a:r>
                      <a:endParaRPr sz="1800" u="none" cap="none" strike="noStrike">
                        <a:latin typeface="Arial"/>
                        <a:ea typeface="Arial"/>
                        <a:cs typeface="Arial"/>
                        <a:sym typeface="Arial"/>
                      </a:endParaRPr>
                    </a:p>
                  </a:txBody>
                  <a:tcPr marT="45725" marB="45725" marR="91450" marL="91450"/>
                </a:tc>
              </a:tr>
              <a:tr h="1577175">
                <a:tc>
                  <a:txBody>
                    <a:bodyPr/>
                    <a:lstStyle/>
                    <a:p>
                      <a:pPr indent="0" lvl="0" marL="0" marR="0" rtl="0" algn="l">
                        <a:lnSpc>
                          <a:spcPct val="100000"/>
                        </a:lnSpc>
                        <a:spcBef>
                          <a:spcPts val="0"/>
                        </a:spcBef>
                        <a:spcAft>
                          <a:spcPts val="0"/>
                        </a:spcAft>
                        <a:buClr>
                          <a:srgbClr val="000000"/>
                        </a:buClr>
                        <a:buSzPts val="1800"/>
                        <a:buFont typeface="Arial"/>
                        <a:buNone/>
                      </a:pPr>
                      <a:r>
                        <a:rPr lang="fr" sz="1800" u="none" cap="none" strike="noStrike"/>
                        <a:t>Pouvoir nettoyer ou jeter les protections usagées</a:t>
                      </a:r>
                      <a:endParaRPr sz="1800" u="none" cap="none" strike="noStrike">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fr" sz="1800" u="none" cap="none" strike="noStrike"/>
                        <a:t>Toilettes ou installations d’hygiène privées et fermables à clé équipées d’un point d’eau</a:t>
                      </a:r>
                      <a:endParaRPr sz="1100" u="none" cap="none" strike="noStrike"/>
                    </a:p>
                    <a:p>
                      <a:pPr indent="0" lvl="0" marL="0" marR="0" rtl="0" algn="l">
                        <a:lnSpc>
                          <a:spcPct val="100000"/>
                        </a:lnSpc>
                        <a:spcBef>
                          <a:spcPts val="0"/>
                        </a:spcBef>
                        <a:spcAft>
                          <a:spcPts val="0"/>
                        </a:spcAft>
                        <a:buClr>
                          <a:srgbClr val="000000"/>
                        </a:buClr>
                        <a:buSzPts val="1800"/>
                        <a:buFont typeface="Arial"/>
                        <a:buNone/>
                      </a:pPr>
                      <a:r>
                        <a:rPr lang="fr" sz="1800" u="none" cap="none" strike="noStrike"/>
                        <a:t>Présence d’une poubelle à l’intérieur des toilettes</a:t>
                      </a:r>
                      <a:endParaRPr sz="1100" u="none" cap="none" strike="noStrike"/>
                    </a:p>
                    <a:p>
                      <a:pPr indent="0" lvl="0" marL="0" marR="0" rtl="0" algn="l">
                        <a:lnSpc>
                          <a:spcPct val="100000"/>
                        </a:lnSpc>
                        <a:spcBef>
                          <a:spcPts val="0"/>
                        </a:spcBef>
                        <a:spcAft>
                          <a:spcPts val="0"/>
                        </a:spcAft>
                        <a:buClr>
                          <a:srgbClr val="000000"/>
                        </a:buClr>
                        <a:buSzPts val="1800"/>
                        <a:buFont typeface="Arial"/>
                        <a:buNone/>
                      </a:pPr>
                      <a:r>
                        <a:rPr lang="fr" sz="1800" u="none" cap="none" strike="noStrike"/>
                        <a:t>Système de gestion des déchets permettant de vider les poubelles et d’éliminer les protections usagées en toute sécurité</a:t>
                      </a:r>
                      <a:endParaRPr sz="1800" u="none" cap="none" strike="noStrike">
                        <a:latin typeface="Arial"/>
                        <a:ea typeface="Arial"/>
                        <a:cs typeface="Arial"/>
                        <a:sym typeface="Arial"/>
                      </a:endParaRPr>
                    </a:p>
                  </a:txBody>
                  <a:tcPr marT="45725" marB="45725" marR="91450" marL="91450"/>
                </a:tc>
              </a:tr>
              <a:tr h="985725">
                <a:tc>
                  <a:txBody>
                    <a:bodyPr/>
                    <a:lstStyle/>
                    <a:p>
                      <a:pPr indent="0" lvl="0" marL="0" marR="0" rtl="0" algn="l">
                        <a:lnSpc>
                          <a:spcPct val="100000"/>
                        </a:lnSpc>
                        <a:spcBef>
                          <a:spcPts val="0"/>
                        </a:spcBef>
                        <a:spcAft>
                          <a:spcPts val="0"/>
                        </a:spcAft>
                        <a:buClr>
                          <a:srgbClr val="000000"/>
                        </a:buClr>
                        <a:buSzPts val="1800"/>
                        <a:buFont typeface="Arial"/>
                        <a:buNone/>
                      </a:pPr>
                      <a:r>
                        <a:rPr lang="fr" sz="1800" u="none" cap="none" strike="noStrike"/>
                        <a:t>Environnement positif et respectueux</a:t>
                      </a:r>
                      <a:endParaRPr sz="1800" u="none" cap="none" strike="noStrike">
                        <a:latin typeface="Arial"/>
                        <a:ea typeface="Arial"/>
                        <a:cs typeface="Arial"/>
                        <a:sym typeface="Aria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fr" sz="1800" u="none" cap="none" strike="noStrike"/>
                        <a:t>Les femmes sont représentées dans les équipes WASH FIT et participent aux évaluations afin de faire part de leurs besoins en matière d’hygiène menstruelle.</a:t>
                      </a:r>
                      <a:endParaRPr sz="1800" u="none" cap="none" strike="noStrike">
                        <a:latin typeface="Arial"/>
                        <a:ea typeface="Arial"/>
                        <a:cs typeface="Arial"/>
                        <a:sym typeface="Arial"/>
                      </a:endParaRPr>
                    </a:p>
                  </a:txBody>
                  <a:tcPr marT="45725" marB="45725" marR="91450" marL="91450"/>
                </a:tc>
              </a:tr>
            </a:tbl>
          </a:graphicData>
        </a:graphic>
      </p:graphicFrame>
      <p:sp>
        <p:nvSpPr>
          <p:cNvPr id="656" name="Google Shape;656;p47"/>
          <p:cNvSpPr txBox="1"/>
          <p:nvPr/>
        </p:nvSpPr>
        <p:spPr>
          <a:xfrm>
            <a:off x="6803136" y="0"/>
            <a:ext cx="5022738" cy="1200288"/>
          </a:xfrm>
          <a:prstGeom prst="rect">
            <a:avLst/>
          </a:prstGeom>
          <a:solidFill>
            <a:schemeClr val="accent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 sz="1800" u="none" cap="none" strike="noStrike">
                <a:solidFill>
                  <a:schemeClr val="dk1"/>
                </a:solidFill>
                <a:latin typeface="Arial"/>
                <a:ea typeface="Arial"/>
                <a:cs typeface="Arial"/>
                <a:sym typeface="Arial"/>
              </a:rPr>
              <a:t>Indicateur WASH FIT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fr" sz="1800" u="none" cap="none" strike="noStrike">
                <a:solidFill>
                  <a:schemeClr val="dk1"/>
                </a:solidFill>
                <a:latin typeface="Arial"/>
                <a:ea typeface="Arial"/>
                <a:cs typeface="Arial"/>
                <a:sym typeface="Arial"/>
              </a:rPr>
              <a:t>S_6 : Au moins une cabine de toilettes améliorée et utilisable répond aux besoins liés à la gestion de l’hygiène menstruelle (GHM).</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4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65" name="Google Shape;665;p48"/>
          <p:cNvSpPr txBox="1"/>
          <p:nvPr/>
        </p:nvSpPr>
        <p:spPr>
          <a:xfrm>
            <a:off x="4670948" y="5425852"/>
            <a:ext cx="246424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OMS Philippines/Sebastian Liste </a:t>
            </a:r>
            <a:endParaRPr b="0" i="0" sz="1400" u="none" cap="none" strike="noStrike">
              <a:solidFill>
                <a:srgbClr val="000000"/>
              </a:solidFill>
              <a:latin typeface="Arial"/>
              <a:ea typeface="Arial"/>
              <a:cs typeface="Arial"/>
              <a:sym typeface="Arial"/>
            </a:endParaRPr>
          </a:p>
        </p:txBody>
      </p:sp>
      <p:pic>
        <p:nvPicPr>
          <p:cNvPr id="666" name="Google Shape;666;p48"/>
          <p:cNvPicPr preferRelativeResize="0"/>
          <p:nvPr/>
        </p:nvPicPr>
        <p:blipFill rotWithShape="1">
          <a:blip r:embed="rId3">
            <a:alphaModFix/>
          </a:blip>
          <a:srcRect b="0" l="0" r="0" t="0"/>
          <a:stretch/>
        </p:blipFill>
        <p:spPr>
          <a:xfrm>
            <a:off x="252233" y="3889512"/>
            <a:ext cx="6632517" cy="2921150"/>
          </a:xfrm>
          <a:prstGeom prst="rect">
            <a:avLst/>
          </a:prstGeom>
          <a:noFill/>
          <a:ln>
            <a:noFill/>
          </a:ln>
        </p:spPr>
      </p:pic>
      <p:pic>
        <p:nvPicPr>
          <p:cNvPr id="667" name="Google Shape;667;p48"/>
          <p:cNvPicPr preferRelativeResize="0"/>
          <p:nvPr/>
        </p:nvPicPr>
        <p:blipFill rotWithShape="1">
          <a:blip r:embed="rId4">
            <a:alphaModFix/>
          </a:blip>
          <a:srcRect b="0" l="0" r="0" t="0"/>
          <a:stretch/>
        </p:blipFill>
        <p:spPr>
          <a:xfrm>
            <a:off x="6884750" y="3889512"/>
            <a:ext cx="2921150" cy="2921150"/>
          </a:xfrm>
          <a:prstGeom prst="rect">
            <a:avLst/>
          </a:prstGeom>
          <a:noFill/>
          <a:ln>
            <a:noFill/>
          </a:ln>
        </p:spPr>
      </p:pic>
      <p:sp>
        <p:nvSpPr>
          <p:cNvPr id="668" name="Google Shape;668;p48"/>
          <p:cNvSpPr txBox="1"/>
          <p:nvPr/>
        </p:nvSpPr>
        <p:spPr>
          <a:xfrm>
            <a:off x="697424" y="145111"/>
            <a:ext cx="993193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fr" sz="4000" u="none" cap="none" strike="noStrike">
                <a:solidFill>
                  <a:srgbClr val="00B0F0"/>
                </a:solidFill>
                <a:latin typeface="Arial"/>
                <a:ea typeface="Arial"/>
                <a:cs typeface="Arial"/>
                <a:sym typeface="Arial"/>
              </a:rPr>
              <a:t>Améliorations simples et économiques</a:t>
            </a:r>
            <a:endParaRPr b="0" i="0" sz="1400" u="none" cap="none" strike="noStrike">
              <a:solidFill>
                <a:srgbClr val="000000"/>
              </a:solidFill>
              <a:latin typeface="Arial"/>
              <a:ea typeface="Arial"/>
              <a:cs typeface="Arial"/>
              <a:sym typeface="Arial"/>
            </a:endParaRPr>
          </a:p>
        </p:txBody>
      </p:sp>
      <p:sp>
        <p:nvSpPr>
          <p:cNvPr id="669" name="Google Shape;669;p48"/>
          <p:cNvSpPr txBox="1"/>
          <p:nvPr/>
        </p:nvSpPr>
        <p:spPr>
          <a:xfrm>
            <a:off x="1086184" y="927726"/>
            <a:ext cx="5009815" cy="2677656"/>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Barres d’appui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Lunettes de toilette temporaires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Poubelles pour protections hygiéniques dans les cabines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Cordes installées le long des voies d’accès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Signalétique simple </a:t>
            </a:r>
            <a:endParaRPr b="0" i="0" sz="1400" u="none" cap="none" strike="noStrike">
              <a:solidFill>
                <a:srgbClr val="000000"/>
              </a:solidFill>
              <a:latin typeface="Arial"/>
              <a:ea typeface="Arial"/>
              <a:cs typeface="Arial"/>
              <a:sym typeface="Arial"/>
            </a:endParaRPr>
          </a:p>
        </p:txBody>
      </p:sp>
      <p:pic>
        <p:nvPicPr>
          <p:cNvPr id="670" name="Google Shape;670;p48"/>
          <p:cNvPicPr preferRelativeResize="0"/>
          <p:nvPr/>
        </p:nvPicPr>
        <p:blipFill rotWithShape="1">
          <a:blip r:embed="rId5">
            <a:alphaModFix/>
          </a:blip>
          <a:srcRect b="0" l="0" r="0" t="0"/>
          <a:stretch/>
        </p:blipFill>
        <p:spPr>
          <a:xfrm>
            <a:off x="7977367" y="852997"/>
            <a:ext cx="3962400" cy="30686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49"/>
          <p:cNvSpPr txBox="1"/>
          <p:nvPr>
            <p:ph type="ctrTitle"/>
          </p:nvPr>
        </p:nvSpPr>
        <p:spPr>
          <a:xfrm>
            <a:off x="838200" y="80790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Suivi et apprentissage</a:t>
            </a:r>
            <a:endParaRPr/>
          </a:p>
        </p:txBody>
      </p:sp>
      <p:sp>
        <p:nvSpPr>
          <p:cNvPr id="677" name="Google Shape;677;p49"/>
          <p:cNvSpPr txBox="1"/>
          <p:nvPr>
            <p:ph idx="1" type="subTitle"/>
          </p:nvPr>
        </p:nvSpPr>
        <p:spPr>
          <a:xfrm>
            <a:off x="1524000" y="388778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3200"/>
              <a:buNone/>
            </a:pPr>
            <a:r>
              <a:rPr lang="fr" sz="3200"/>
              <a:t>Étape 5 : Suivre les changements, réfléchir et adapter</a:t>
            </a:r>
            <a:endParaRPr sz="3200"/>
          </a:p>
          <a:p>
            <a:pPr indent="0" lvl="0" marL="0" rtl="0" algn="ctr">
              <a:lnSpc>
                <a:spcPct val="90000"/>
              </a:lnSpc>
              <a:spcBef>
                <a:spcPts val="1000"/>
              </a:spcBef>
              <a:spcAft>
                <a:spcPts val="0"/>
              </a:spcAft>
              <a:buClr>
                <a:schemeClr val="lt2"/>
              </a:buClr>
              <a:buSzPts val="3200"/>
              <a:buNone/>
            </a:pPr>
            <a:r>
              <a:t/>
            </a:r>
            <a:endParaRPr sz="3200"/>
          </a:p>
        </p:txBody>
      </p:sp>
      <p:sp>
        <p:nvSpPr>
          <p:cNvPr id="678" name="Google Shape;678;p49"/>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sz="1000">
                <a:solidFill>
                  <a:schemeClr val="lt2"/>
                </a:solidFill>
                <a:latin typeface="Arial"/>
                <a:ea typeface="Arial"/>
                <a:cs typeface="Arial"/>
                <a:sym typeface="Arial"/>
              </a:rPr>
              <a:t>‹#›</a:t>
            </a:fld>
            <a:endParaRPr sz="1000">
              <a:solidFill>
                <a:schemeClr val="lt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687" name="Google Shape;687;p50"/>
          <p:cNvSpPr txBox="1"/>
          <p:nvPr/>
        </p:nvSpPr>
        <p:spPr>
          <a:xfrm>
            <a:off x="4670948" y="5425852"/>
            <a:ext cx="246424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OMS Philippines/Sebastian Liste </a:t>
            </a:r>
            <a:endParaRPr b="0" i="0" sz="1400" u="none" cap="none" strike="noStrike">
              <a:solidFill>
                <a:srgbClr val="000000"/>
              </a:solidFill>
              <a:latin typeface="Arial"/>
              <a:ea typeface="Arial"/>
              <a:cs typeface="Arial"/>
              <a:sym typeface="Arial"/>
            </a:endParaRPr>
          </a:p>
        </p:txBody>
      </p:sp>
      <p:sp>
        <p:nvSpPr>
          <p:cNvPr id="688" name="Google Shape;688;p50"/>
          <p:cNvSpPr/>
          <p:nvPr/>
        </p:nvSpPr>
        <p:spPr>
          <a:xfrm>
            <a:off x="5338128" y="1212591"/>
            <a:ext cx="4712994" cy="1096531"/>
          </a:xfrm>
          <a:prstGeom prst="roundRect">
            <a:avLst>
              <a:gd fmla="val 16667" name="adj"/>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B0F0"/>
              </a:buClr>
              <a:buSzPts val="3600"/>
              <a:buFont typeface="Arial Narrow"/>
              <a:buNone/>
            </a:pPr>
            <a:r>
              <a:rPr b="1" i="0" lang="fr" sz="3600" u="none" cap="none" strike="noStrike">
                <a:solidFill>
                  <a:srgbClr val="00B0F0"/>
                </a:solidFill>
                <a:latin typeface="Arial Narrow"/>
                <a:ea typeface="Arial Narrow"/>
                <a:cs typeface="Arial Narrow"/>
                <a:sym typeface="Arial Narrow"/>
              </a:rPr>
              <a:t>Outil pratique : L’échelle de participation</a:t>
            </a:r>
            <a:endParaRPr b="1" i="0" sz="3600" u="none" cap="none" strike="noStrike">
              <a:solidFill>
                <a:srgbClr val="00B0F0"/>
              </a:solidFill>
              <a:latin typeface="Arial Narrow"/>
              <a:ea typeface="Arial Narrow"/>
              <a:cs typeface="Arial Narrow"/>
              <a:sym typeface="Arial Narrow"/>
            </a:endParaRPr>
          </a:p>
        </p:txBody>
      </p:sp>
      <p:pic>
        <p:nvPicPr>
          <p:cNvPr id="689" name="Google Shape;689;p50"/>
          <p:cNvPicPr preferRelativeResize="0"/>
          <p:nvPr/>
        </p:nvPicPr>
        <p:blipFill rotWithShape="1">
          <a:blip r:embed="rId3">
            <a:alphaModFix/>
          </a:blip>
          <a:srcRect b="0" l="5507" r="0" t="21496"/>
          <a:stretch/>
        </p:blipFill>
        <p:spPr>
          <a:xfrm>
            <a:off x="3043900" y="2309122"/>
            <a:ext cx="9301451" cy="4548878"/>
          </a:xfrm>
          <a:prstGeom prst="rect">
            <a:avLst/>
          </a:prstGeom>
          <a:noFill/>
          <a:ln>
            <a:noFill/>
          </a:ln>
        </p:spPr>
      </p:pic>
      <p:sp>
        <p:nvSpPr>
          <p:cNvPr id="690" name="Google Shape;690;p50"/>
          <p:cNvSpPr/>
          <p:nvPr/>
        </p:nvSpPr>
        <p:spPr>
          <a:xfrm>
            <a:off x="498670" y="135108"/>
            <a:ext cx="4839458" cy="5361562"/>
          </a:xfrm>
          <a:prstGeom prst="roundRect">
            <a:avLst>
              <a:gd fmla="val 5618" name="adj"/>
            </a:avLst>
          </a:prstGeom>
          <a:solidFill>
            <a:schemeClr val="lt1"/>
          </a:solidFill>
          <a:ln cap="flat" cmpd="sng" w="12700">
            <a:solidFill>
              <a:schemeClr val="accent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fr" sz="2400" u="none" cap="none" strike="noStrike">
                <a:solidFill>
                  <a:schemeClr val="dk1"/>
                </a:solidFill>
                <a:latin typeface="Arial"/>
                <a:ea typeface="Arial"/>
                <a:cs typeface="Arial"/>
                <a:sym typeface="Arial"/>
              </a:rPr>
              <a:t>Répondez aux questions suivantes par groupes de deux.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Imaginez une réunion d’équipe WASHFIT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Selon leur rôle, leur genre, leur âge, etc., où classez-vous les différents participants sur l’échelle de participation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Pourquoi leur avez-vous attribué cette place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2400"/>
              <a:buFont typeface="Arial"/>
              <a:buChar char="•"/>
            </a:pPr>
            <a:r>
              <a:rPr b="0" i="0" lang="fr" sz="2400" u="none" cap="none" strike="noStrike">
                <a:solidFill>
                  <a:schemeClr val="dk1"/>
                </a:solidFill>
                <a:latin typeface="Arial"/>
                <a:ea typeface="Arial"/>
                <a:cs typeface="Arial"/>
                <a:sym typeface="Arial"/>
              </a:rPr>
              <a:t>Comment un animateur peut-il aider ces personnes à grimper les échelons ?</a:t>
            </a:r>
            <a:endParaRPr b="0" i="0" sz="1400" u="none" cap="none" strike="noStrike">
              <a:solidFill>
                <a:srgbClr val="000000"/>
              </a:solidFill>
              <a:latin typeface="Arial"/>
              <a:ea typeface="Arial"/>
              <a:cs typeface="Arial"/>
              <a:sym typeface="Arial"/>
            </a:endParaRPr>
          </a:p>
        </p:txBody>
      </p:sp>
      <p:sp>
        <p:nvSpPr>
          <p:cNvPr id="691" name="Google Shape;691;p50"/>
          <p:cNvSpPr/>
          <p:nvPr/>
        </p:nvSpPr>
        <p:spPr>
          <a:xfrm>
            <a:off x="10452726" y="51244"/>
            <a:ext cx="1366790" cy="1990328"/>
          </a:xfrm>
          <a:prstGeom prst="roundRect">
            <a:avLst>
              <a:gd fmla="val 10125"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92" name="Google Shape;692;p50"/>
          <p:cNvPicPr preferRelativeResize="0"/>
          <p:nvPr/>
        </p:nvPicPr>
        <p:blipFill rotWithShape="1">
          <a:blip r:embed="rId4">
            <a:alphaModFix/>
          </a:blip>
          <a:srcRect b="0" l="0" r="0" t="0"/>
          <a:stretch/>
        </p:blipFill>
        <p:spPr>
          <a:xfrm>
            <a:off x="10709735" y="135108"/>
            <a:ext cx="852771" cy="938389"/>
          </a:xfrm>
          <a:prstGeom prst="rect">
            <a:avLst/>
          </a:prstGeom>
          <a:noFill/>
          <a:ln>
            <a:noFill/>
          </a:ln>
        </p:spPr>
      </p:pic>
      <p:sp>
        <p:nvSpPr>
          <p:cNvPr id="693" name="Google Shape;693;p50"/>
          <p:cNvSpPr txBox="1"/>
          <p:nvPr/>
        </p:nvSpPr>
        <p:spPr>
          <a:xfrm>
            <a:off x="10452726" y="1208605"/>
            <a:ext cx="1366790" cy="832967"/>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Durée : 5 min</a:t>
            </a:r>
            <a:endParaRPr b="0" i="0" sz="1400" u="none" cap="none" strike="noStrike">
              <a:solidFill>
                <a:srgbClr val="000000"/>
              </a:solidFill>
              <a:latin typeface="Arial"/>
              <a:ea typeface="Arial"/>
              <a:cs typeface="Arial"/>
              <a:sym typeface="Arial"/>
            </a:endParaRPr>
          </a:p>
        </p:txBody>
      </p:sp>
      <p:grpSp>
        <p:nvGrpSpPr>
          <p:cNvPr id="694" name="Google Shape;694;p50"/>
          <p:cNvGrpSpPr/>
          <p:nvPr/>
        </p:nvGrpSpPr>
        <p:grpSpPr>
          <a:xfrm>
            <a:off x="9131955" y="135108"/>
            <a:ext cx="1161098" cy="1171184"/>
            <a:chOff x="9555224" y="5116370"/>
            <a:chExt cx="1161098" cy="1171184"/>
          </a:xfrm>
        </p:grpSpPr>
        <p:pic>
          <p:nvPicPr>
            <p:cNvPr descr="Shape&#10;&#10;Description automatically generated with low confidence" id="695" name="Google Shape;695;p50"/>
            <p:cNvPicPr preferRelativeResize="0"/>
            <p:nvPr/>
          </p:nvPicPr>
          <p:blipFill rotWithShape="1">
            <a:blip r:embed="rId5">
              <a:alphaModFix/>
            </a:blip>
            <a:srcRect b="0" l="0" r="0" t="0"/>
            <a:stretch/>
          </p:blipFill>
          <p:spPr>
            <a:xfrm>
              <a:off x="9623552" y="5313519"/>
              <a:ext cx="1004243" cy="847983"/>
            </a:xfrm>
            <a:prstGeom prst="rect">
              <a:avLst/>
            </a:prstGeom>
            <a:noFill/>
            <a:ln>
              <a:noFill/>
            </a:ln>
          </p:spPr>
        </p:pic>
        <p:sp>
          <p:nvSpPr>
            <p:cNvPr id="696" name="Google Shape;696;p50"/>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705" name="Google Shape;705;p51"/>
          <p:cNvSpPr txBox="1"/>
          <p:nvPr/>
        </p:nvSpPr>
        <p:spPr>
          <a:xfrm>
            <a:off x="4670948" y="5425852"/>
            <a:ext cx="246424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OMS Philippines/Sebastian Liste </a:t>
            </a:r>
            <a:endParaRPr b="0" i="0" sz="1400" u="none" cap="none" strike="noStrike">
              <a:solidFill>
                <a:srgbClr val="000000"/>
              </a:solidFill>
              <a:latin typeface="Arial"/>
              <a:ea typeface="Arial"/>
              <a:cs typeface="Arial"/>
              <a:sym typeface="Arial"/>
            </a:endParaRPr>
          </a:p>
        </p:txBody>
      </p:sp>
      <p:sp>
        <p:nvSpPr>
          <p:cNvPr id="706" name="Google Shape;706;p51"/>
          <p:cNvSpPr txBox="1"/>
          <p:nvPr/>
        </p:nvSpPr>
        <p:spPr>
          <a:xfrm>
            <a:off x="448916" y="330947"/>
            <a:ext cx="11294165" cy="132556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B0F0"/>
              </a:buClr>
              <a:buSzPts val="4400"/>
              <a:buFont typeface="Arial Narrow"/>
              <a:buNone/>
            </a:pPr>
            <a:r>
              <a:rPr b="1" i="0" lang="fr" sz="4400" u="none" cap="none" strike="noStrike">
                <a:solidFill>
                  <a:srgbClr val="00B0F0"/>
                </a:solidFill>
                <a:latin typeface="Arial Narrow"/>
                <a:ea typeface="Arial Narrow"/>
                <a:cs typeface="Arial Narrow"/>
                <a:sym typeface="Arial Narrow"/>
              </a:rPr>
              <a:t>Services WASH au service de l’inclusion et de l’autonomisation dans les établissements de santé – Points à retenir</a:t>
            </a:r>
            <a:endParaRPr b="0" i="0" sz="1400" u="none" cap="none" strike="noStrike">
              <a:solidFill>
                <a:srgbClr val="000000"/>
              </a:solidFill>
              <a:latin typeface="Arial"/>
              <a:ea typeface="Arial"/>
              <a:cs typeface="Arial"/>
              <a:sym typeface="Arial"/>
            </a:endParaRPr>
          </a:p>
        </p:txBody>
      </p:sp>
      <p:pic>
        <p:nvPicPr>
          <p:cNvPr id="707" name="Google Shape;707;p51"/>
          <p:cNvPicPr preferRelativeResize="0"/>
          <p:nvPr/>
        </p:nvPicPr>
        <p:blipFill rotWithShape="1">
          <a:blip r:embed="rId3">
            <a:alphaModFix/>
          </a:blip>
          <a:srcRect b="0" l="0" r="0" t="0"/>
          <a:stretch/>
        </p:blipFill>
        <p:spPr>
          <a:xfrm>
            <a:off x="6203469" y="2279687"/>
            <a:ext cx="5737867" cy="40780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Objectifs pédagogiques </a:t>
            </a:r>
            <a:endParaRPr/>
          </a:p>
        </p:txBody>
      </p:sp>
      <p:sp>
        <p:nvSpPr>
          <p:cNvPr id="207" name="Google Shape;207;p2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208" name="Google Shape;208;p25"/>
          <p:cNvSpPr txBox="1"/>
          <p:nvPr>
            <p:ph idx="1" type="body"/>
          </p:nvPr>
        </p:nvSpPr>
        <p:spPr>
          <a:xfrm>
            <a:off x="892383" y="1216586"/>
            <a:ext cx="8672242" cy="550630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fr" sz="2400"/>
              <a:t>À l’issue de la séance, vous serez capables :</a:t>
            </a:r>
            <a:endParaRPr/>
          </a:p>
          <a:p>
            <a:pPr indent="-457200" lvl="0" marL="457200" rtl="0" algn="l">
              <a:lnSpc>
                <a:spcPct val="90000"/>
              </a:lnSpc>
              <a:spcBef>
                <a:spcPts val="1000"/>
              </a:spcBef>
              <a:spcAft>
                <a:spcPts val="0"/>
              </a:spcAft>
              <a:buClr>
                <a:schemeClr val="dk1"/>
              </a:buClr>
              <a:buSzPts val="2400"/>
              <a:buFont typeface="Calibri"/>
              <a:buAutoNum type="arabicPeriod"/>
            </a:pPr>
            <a:r>
              <a:rPr lang="fr" sz="2400"/>
              <a:t>De comprendre comment et pourquoi certaines personnes sont victimes d’</a:t>
            </a:r>
            <a:r>
              <a:rPr b="1" lang="fr" sz="2400"/>
              <a:t>exclusion et de discrimination</a:t>
            </a:r>
            <a:r>
              <a:rPr lang="fr" sz="2400"/>
              <a:t> dans les établissements de santé</a:t>
            </a:r>
            <a:endParaRPr/>
          </a:p>
          <a:p>
            <a:pPr indent="-457200" lvl="0" marL="457200" rtl="0" algn="l">
              <a:lnSpc>
                <a:spcPct val="90000"/>
              </a:lnSpc>
              <a:spcBef>
                <a:spcPts val="1000"/>
              </a:spcBef>
              <a:spcAft>
                <a:spcPts val="0"/>
              </a:spcAft>
              <a:buClr>
                <a:schemeClr val="dk1"/>
              </a:buClr>
              <a:buSzPts val="2400"/>
              <a:buFont typeface="Calibri"/>
              <a:buAutoNum type="arabicPeriod"/>
            </a:pPr>
            <a:r>
              <a:rPr lang="fr" sz="2400"/>
              <a:t>De comprendre comment améliorer </a:t>
            </a:r>
            <a:r>
              <a:rPr b="1" lang="fr" sz="2400"/>
              <a:t>la participation des femmes et des personnes handicapées</a:t>
            </a:r>
            <a:r>
              <a:rPr lang="fr" sz="2400"/>
              <a:t> lors de la mise en œuvre du processus WASH FIT</a:t>
            </a:r>
            <a:endParaRPr sz="2400"/>
          </a:p>
          <a:p>
            <a:pPr indent="-457200" lvl="0" marL="457200" rtl="0" algn="l">
              <a:lnSpc>
                <a:spcPct val="90000"/>
              </a:lnSpc>
              <a:spcBef>
                <a:spcPts val="1000"/>
              </a:spcBef>
              <a:spcAft>
                <a:spcPts val="0"/>
              </a:spcAft>
              <a:buClr>
                <a:schemeClr val="dk1"/>
              </a:buClr>
              <a:buSzPts val="2400"/>
              <a:buFont typeface="Calibri"/>
              <a:buAutoNum type="arabicPeriod"/>
            </a:pPr>
            <a:r>
              <a:rPr lang="fr" sz="2400"/>
              <a:t>De décrire des </a:t>
            </a:r>
            <a:r>
              <a:rPr b="1" lang="fr" sz="2400"/>
              <a:t>solutions WASH accessibles et inclusives</a:t>
            </a:r>
            <a:r>
              <a:rPr lang="fr" sz="2400"/>
              <a:t> dans les établissements de santé répondant au modèle WASH FIT</a:t>
            </a:r>
            <a:endParaRPr sz="2400"/>
          </a:p>
          <a:p>
            <a:pPr indent="-457200" lvl="0" marL="457200" rtl="0" algn="l">
              <a:lnSpc>
                <a:spcPct val="90000"/>
              </a:lnSpc>
              <a:spcBef>
                <a:spcPts val="1000"/>
              </a:spcBef>
              <a:spcAft>
                <a:spcPts val="0"/>
              </a:spcAft>
              <a:buClr>
                <a:schemeClr val="dk1"/>
              </a:buClr>
              <a:buSzPts val="2400"/>
              <a:buFont typeface="Calibri"/>
              <a:buAutoNum type="arabicPeriod"/>
            </a:pPr>
            <a:r>
              <a:rPr lang="fr" sz="2400"/>
              <a:t>D’expliquer comment </a:t>
            </a:r>
            <a:r>
              <a:rPr b="1" lang="fr" sz="2400"/>
              <a:t>les indicateurs WASH FIT favorisent l’inclusion et l’autonomisation</a:t>
            </a:r>
            <a:r>
              <a:rPr lang="fr" sz="2400"/>
              <a:t> par le biais d’infrastructures accessibles et de processus participatifs </a:t>
            </a:r>
            <a:endParaRPr sz="2400"/>
          </a:p>
          <a:p>
            <a:pPr indent="0" lvl="1" marL="525194" rtl="0" algn="l">
              <a:lnSpc>
                <a:spcPct val="90000"/>
              </a:lnSpc>
              <a:spcBef>
                <a:spcPts val="500"/>
              </a:spcBef>
              <a:spcAft>
                <a:spcPts val="0"/>
              </a:spcAft>
              <a:buClr>
                <a:schemeClr val="dk1"/>
              </a:buClr>
              <a:buSzPts val="2400"/>
              <a:buNone/>
            </a:pPr>
            <a:r>
              <a:t/>
            </a:r>
            <a:endParaRPr sz="2400"/>
          </a:p>
          <a:p>
            <a:pPr indent="0" lvl="0" marL="0" rtl="0" algn="l">
              <a:lnSpc>
                <a:spcPct val="90000"/>
              </a:lnSpc>
              <a:spcBef>
                <a:spcPts val="1000"/>
              </a:spcBef>
              <a:spcAft>
                <a:spcPts val="0"/>
              </a:spcAft>
              <a:buClr>
                <a:schemeClr val="dk1"/>
              </a:buClr>
              <a:buSzPts val="2000"/>
              <a:buFont typeface="Arial"/>
              <a:buNone/>
            </a:pPr>
            <a:r>
              <a:t/>
            </a:r>
            <a:endParaRPr/>
          </a:p>
        </p:txBody>
      </p:sp>
      <p:sp>
        <p:nvSpPr>
          <p:cNvPr id="209" name="Google Shape;209;p25"/>
          <p:cNvSpPr txBox="1"/>
          <p:nvPr/>
        </p:nvSpPr>
        <p:spPr>
          <a:xfrm>
            <a:off x="9310995" y="5769806"/>
            <a:ext cx="2225784"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 sz="2400" u="none" cap="none" strike="noStrike">
                <a:solidFill>
                  <a:schemeClr val="lt2"/>
                </a:solidFill>
                <a:latin typeface="Arial"/>
                <a:ea typeface="Arial"/>
                <a:cs typeface="Arial"/>
                <a:sym typeface="Arial"/>
              </a:rPr>
              <a:t>Travail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fr" sz="2400" u="none" cap="none" strike="noStrike">
                <a:solidFill>
                  <a:schemeClr val="lt2"/>
                </a:solidFill>
                <a:latin typeface="Arial"/>
                <a:ea typeface="Arial"/>
                <a:cs typeface="Arial"/>
                <a:sym typeface="Arial"/>
              </a:rPr>
              <a:t>de groupe </a:t>
            </a:r>
            <a:endParaRPr b="0" i="0" sz="1400" u="none" cap="none" strike="noStrike">
              <a:solidFill>
                <a:srgbClr val="000000"/>
              </a:solidFill>
              <a:latin typeface="Arial"/>
              <a:ea typeface="Arial"/>
              <a:cs typeface="Arial"/>
              <a:sym typeface="Arial"/>
            </a:endParaRPr>
          </a:p>
        </p:txBody>
      </p:sp>
      <p:sp>
        <p:nvSpPr>
          <p:cNvPr id="210" name="Google Shape;210;p25"/>
          <p:cNvSpPr txBox="1"/>
          <p:nvPr/>
        </p:nvSpPr>
        <p:spPr>
          <a:xfrm>
            <a:off x="9568547" y="3091603"/>
            <a:ext cx="1798436"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fr" sz="2200" u="none" cap="none" strike="noStrike">
                <a:solidFill>
                  <a:schemeClr val="lt2"/>
                </a:solidFill>
                <a:latin typeface="Arial"/>
                <a:ea typeface="Arial"/>
                <a:cs typeface="Arial"/>
                <a:sym typeface="Arial"/>
              </a:rPr>
              <a:t>Exemple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1" i="0" lang="fr" sz="2200" u="none" cap="none" strike="noStrike">
                <a:solidFill>
                  <a:schemeClr val="lt2"/>
                </a:solidFill>
                <a:latin typeface="Arial"/>
                <a:ea typeface="Arial"/>
                <a:cs typeface="Arial"/>
                <a:sym typeface="Arial"/>
              </a:rPr>
              <a:t>dans un pays particulier</a:t>
            </a:r>
            <a:endParaRPr b="0" i="0" sz="1400" u="none" cap="none" strike="noStrike">
              <a:solidFill>
                <a:srgbClr val="000000"/>
              </a:solidFill>
              <a:latin typeface="Arial"/>
              <a:ea typeface="Arial"/>
              <a:cs typeface="Arial"/>
              <a:sym typeface="Arial"/>
            </a:endParaRPr>
          </a:p>
        </p:txBody>
      </p:sp>
      <p:grpSp>
        <p:nvGrpSpPr>
          <p:cNvPr id="211" name="Google Shape;211;p25"/>
          <p:cNvGrpSpPr/>
          <p:nvPr/>
        </p:nvGrpSpPr>
        <p:grpSpPr>
          <a:xfrm>
            <a:off x="9845794" y="1833309"/>
            <a:ext cx="1255021" cy="987485"/>
            <a:chOff x="6769457" y="5116370"/>
            <a:chExt cx="1106024" cy="1171184"/>
          </a:xfrm>
        </p:grpSpPr>
        <p:pic>
          <p:nvPicPr>
            <p:cNvPr descr="Shape&#10;&#10;Description automatically generated with low confidence" id="212" name="Google Shape;212;p25"/>
            <p:cNvPicPr preferRelativeResize="0"/>
            <p:nvPr/>
          </p:nvPicPr>
          <p:blipFill rotWithShape="1">
            <a:blip r:embed="rId3">
              <a:alphaModFix/>
            </a:blip>
            <a:srcRect b="0" l="0" r="0" t="0"/>
            <a:stretch/>
          </p:blipFill>
          <p:spPr>
            <a:xfrm>
              <a:off x="6847514" y="5258958"/>
              <a:ext cx="1027967" cy="935628"/>
            </a:xfrm>
            <a:prstGeom prst="rect">
              <a:avLst/>
            </a:prstGeom>
            <a:noFill/>
            <a:ln>
              <a:noFill/>
            </a:ln>
          </p:spPr>
        </p:pic>
        <p:sp>
          <p:nvSpPr>
            <p:cNvPr id="213" name="Google Shape;213;p25"/>
            <p:cNvSpPr/>
            <p:nvPr/>
          </p:nvSpPr>
          <p:spPr>
            <a:xfrm>
              <a:off x="6769457" y="5116370"/>
              <a:ext cx="1027967"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14" name="Google Shape;214;p25"/>
          <p:cNvGrpSpPr/>
          <p:nvPr/>
        </p:nvGrpSpPr>
        <p:grpSpPr>
          <a:xfrm>
            <a:off x="9882370" y="4582846"/>
            <a:ext cx="1169127" cy="987485"/>
            <a:chOff x="9555224" y="5116370"/>
            <a:chExt cx="1161098" cy="1171184"/>
          </a:xfrm>
        </p:grpSpPr>
        <p:pic>
          <p:nvPicPr>
            <p:cNvPr descr="Shape&#10;&#10;Description automatically generated with low confidence" id="215" name="Google Shape;215;p25"/>
            <p:cNvPicPr preferRelativeResize="0"/>
            <p:nvPr/>
          </p:nvPicPr>
          <p:blipFill rotWithShape="1">
            <a:blip r:embed="rId4">
              <a:alphaModFix/>
            </a:blip>
            <a:srcRect b="0" l="0" r="0" t="0"/>
            <a:stretch/>
          </p:blipFill>
          <p:spPr>
            <a:xfrm>
              <a:off x="9623552" y="5313519"/>
              <a:ext cx="1004243" cy="847983"/>
            </a:xfrm>
            <a:prstGeom prst="rect">
              <a:avLst/>
            </a:prstGeom>
            <a:noFill/>
            <a:ln>
              <a:noFill/>
            </a:ln>
          </p:spPr>
        </p:pic>
        <p:sp>
          <p:nvSpPr>
            <p:cNvPr id="216" name="Google Shape;216;p25"/>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17" name="Google Shape;217;p25"/>
          <p:cNvSpPr txBox="1"/>
          <p:nvPr/>
        </p:nvSpPr>
        <p:spPr>
          <a:xfrm rot="-5400000">
            <a:off x="9453185" y="4120780"/>
            <a:ext cx="5012775" cy="46166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 sz="2400" u="none" cap="none" strike="noStrike">
                <a:solidFill>
                  <a:schemeClr val="lt1"/>
                </a:solidFill>
                <a:latin typeface="Arial"/>
                <a:ea typeface="Arial"/>
                <a:cs typeface="Arial"/>
                <a:sym typeface="Arial"/>
              </a:rPr>
              <a:t>Symboles à connaître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52"/>
          <p:cNvSpPr txBox="1"/>
          <p:nvPr>
            <p:ph type="title"/>
          </p:nvPr>
        </p:nvSpPr>
        <p:spPr>
          <a:xfrm>
            <a:off x="0" y="4490772"/>
            <a:ext cx="52578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6000"/>
              <a:buFont typeface="Arial Narrow"/>
              <a:buNone/>
            </a:pPr>
            <a:r>
              <a:rPr lang="fr" sz="6000">
                <a:solidFill>
                  <a:schemeClr val="dk2"/>
                </a:solidFill>
              </a:rPr>
              <a:t>Des questions ?</a:t>
            </a:r>
            <a:endParaRPr sz="6000">
              <a:solidFill>
                <a:schemeClr val="dk2"/>
              </a:solidFill>
            </a:endParaRPr>
          </a:p>
        </p:txBody>
      </p:sp>
      <p:sp>
        <p:nvSpPr>
          <p:cNvPr id="716" name="Google Shape;716;p52"/>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id="717" name="Google Shape;717;p52"/>
          <p:cNvPicPr preferRelativeResize="0"/>
          <p:nvPr/>
        </p:nvPicPr>
        <p:blipFill rotWithShape="1">
          <a:blip r:embed="rId3">
            <a:alphaModFix/>
          </a:blip>
          <a:srcRect b="0" l="0" r="0" t="0"/>
          <a:stretch/>
        </p:blipFill>
        <p:spPr>
          <a:xfrm>
            <a:off x="1603763" y="1284316"/>
            <a:ext cx="2425796" cy="2425796"/>
          </a:xfrm>
          <a:prstGeom prst="rect">
            <a:avLst/>
          </a:prstGeom>
          <a:noFill/>
          <a:ln>
            <a:noFill/>
          </a:ln>
        </p:spPr>
      </p:pic>
      <p:pic>
        <p:nvPicPr>
          <p:cNvPr id="718" name="Google Shape;718;p52"/>
          <p:cNvPicPr preferRelativeResize="0"/>
          <p:nvPr/>
        </p:nvPicPr>
        <p:blipFill rotWithShape="1">
          <a:blip r:embed="rId4">
            <a:alphaModFix/>
          </a:blip>
          <a:srcRect b="0" l="0" r="0" t="0"/>
          <a:stretch/>
        </p:blipFill>
        <p:spPr>
          <a:xfrm>
            <a:off x="5114442" y="1096044"/>
            <a:ext cx="7077558" cy="5135197"/>
          </a:xfrm>
          <a:prstGeom prst="rect">
            <a:avLst/>
          </a:prstGeom>
          <a:noFill/>
          <a:ln>
            <a:noFill/>
          </a:ln>
        </p:spPr>
      </p:pic>
      <p:sp>
        <p:nvSpPr>
          <p:cNvPr id="719" name="Google Shape;719;p52"/>
          <p:cNvSpPr txBox="1"/>
          <p:nvPr/>
        </p:nvSpPr>
        <p:spPr>
          <a:xfrm>
            <a:off x="9899373" y="5761956"/>
            <a:ext cx="2292626" cy="2751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OMS Tadjikistant/Sebastian Liste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53"/>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solidFill>
                  <a:schemeClr val="dk2"/>
                </a:solidFill>
              </a:rPr>
              <a:t>Lectures complémentaires</a:t>
            </a:r>
            <a:endParaRPr>
              <a:solidFill>
                <a:schemeClr val="dk2"/>
              </a:solidFill>
            </a:endParaRPr>
          </a:p>
        </p:txBody>
      </p:sp>
      <p:sp>
        <p:nvSpPr>
          <p:cNvPr id="728" name="Google Shape;728;p53"/>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729" name="Google Shape;729;p53"/>
          <p:cNvSpPr txBox="1"/>
          <p:nvPr/>
        </p:nvSpPr>
        <p:spPr>
          <a:xfrm>
            <a:off x="4670948" y="5425852"/>
            <a:ext cx="246424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OMS Philippines/Sebastian Liste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54"/>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Diapositives complémentaires </a:t>
            </a:r>
            <a:endParaRPr/>
          </a:p>
        </p:txBody>
      </p:sp>
      <p:sp>
        <p:nvSpPr>
          <p:cNvPr id="735" name="Google Shape;735;p54"/>
          <p:cNvSpPr txBox="1"/>
          <p:nvPr>
            <p:ph idx="1" type="subTitle"/>
          </p:nvPr>
        </p:nvSpPr>
        <p:spPr>
          <a:xfrm>
            <a:off x="715537" y="2979807"/>
            <a:ext cx="10515600" cy="175946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2400"/>
              <a:buNone/>
            </a:pPr>
            <a:r>
              <a:rPr lang="fr"/>
              <a:t>Et lectures complémentaires </a:t>
            </a:r>
            <a:endParaRPr/>
          </a:p>
        </p:txBody>
      </p:sp>
      <p:sp>
        <p:nvSpPr>
          <p:cNvPr id="736" name="Google Shape;736;p54"/>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5"/>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solidFill>
                  <a:schemeClr val="dk2"/>
                </a:solidFill>
              </a:rPr>
              <a:t>Comprendre le handicap </a:t>
            </a:r>
            <a:endParaRPr>
              <a:solidFill>
                <a:schemeClr val="dk2"/>
              </a:solidFill>
            </a:endParaRPr>
          </a:p>
        </p:txBody>
      </p:sp>
      <p:sp>
        <p:nvSpPr>
          <p:cNvPr id="745" name="Google Shape;745;p55"/>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746" name="Google Shape;746;p55"/>
          <p:cNvSpPr txBox="1"/>
          <p:nvPr/>
        </p:nvSpPr>
        <p:spPr>
          <a:xfrm>
            <a:off x="4670948" y="5425852"/>
            <a:ext cx="246424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OMS Philippines/Sebastian Liste </a:t>
            </a:r>
            <a:endParaRPr b="0" i="0" sz="1400" u="none" cap="none" strike="noStrike">
              <a:solidFill>
                <a:srgbClr val="000000"/>
              </a:solidFill>
              <a:latin typeface="Arial"/>
              <a:ea typeface="Arial"/>
              <a:cs typeface="Arial"/>
              <a:sym typeface="Arial"/>
            </a:endParaRPr>
          </a:p>
        </p:txBody>
      </p:sp>
      <p:pic>
        <p:nvPicPr>
          <p:cNvPr id="747" name="Google Shape;747;p55"/>
          <p:cNvPicPr preferRelativeResize="0"/>
          <p:nvPr/>
        </p:nvPicPr>
        <p:blipFill rotWithShape="1">
          <a:blip r:embed="rId3">
            <a:alphaModFix/>
          </a:blip>
          <a:srcRect b="0" l="0" r="0" t="0"/>
          <a:stretch/>
        </p:blipFill>
        <p:spPr>
          <a:xfrm>
            <a:off x="1215585" y="1958456"/>
            <a:ext cx="8864019" cy="1502610"/>
          </a:xfrm>
          <a:prstGeom prst="rect">
            <a:avLst/>
          </a:prstGeom>
          <a:noFill/>
          <a:ln>
            <a:noFill/>
          </a:ln>
        </p:spPr>
      </p:pic>
      <p:grpSp>
        <p:nvGrpSpPr>
          <p:cNvPr id="748" name="Google Shape;748;p55"/>
          <p:cNvGrpSpPr/>
          <p:nvPr/>
        </p:nvGrpSpPr>
        <p:grpSpPr>
          <a:xfrm>
            <a:off x="3989649" y="3795085"/>
            <a:ext cx="3522345" cy="2160269"/>
            <a:chOff x="4334827" y="3954781"/>
            <a:chExt cx="3522345" cy="2160269"/>
          </a:xfrm>
        </p:grpSpPr>
        <p:sp>
          <p:nvSpPr>
            <p:cNvPr id="749" name="Google Shape;749;p55"/>
            <p:cNvSpPr/>
            <p:nvPr/>
          </p:nvSpPr>
          <p:spPr>
            <a:xfrm>
              <a:off x="4334827" y="3954781"/>
              <a:ext cx="3522345" cy="2160269"/>
            </a:xfrm>
            <a:prstGeom prst="rect">
              <a:avLst/>
            </a:prstGeom>
            <a:solidFill>
              <a:srgbClr val="FBF6E3"/>
            </a:solidFill>
            <a:ln>
              <a:noFill/>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2000"/>
                <a:buFont typeface="Arial"/>
                <a:buChar char="•"/>
              </a:pPr>
              <a:r>
                <a:rPr b="0" i="0" lang="fr" sz="2000" u="none" cap="none" strike="noStrike">
                  <a:solidFill>
                    <a:schemeClr val="dk1"/>
                  </a:solidFill>
                  <a:latin typeface="Arial"/>
                  <a:ea typeface="Arial"/>
                  <a:cs typeface="Arial"/>
                  <a:sym typeface="Arial"/>
                </a:rPr>
                <a:t>Obstacle physique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fr" sz="2000" u="none" cap="none" strike="noStrike">
                  <a:solidFill>
                    <a:schemeClr val="dk1"/>
                  </a:solidFill>
                  <a:latin typeface="Arial"/>
                  <a:ea typeface="Arial"/>
                  <a:cs typeface="Arial"/>
                  <a:sym typeface="Arial"/>
                </a:rPr>
                <a:t>Obstacle lié aux politiques ou institutionnel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2000"/>
                <a:buFont typeface="Arial"/>
                <a:buChar char="•"/>
              </a:pPr>
              <a:r>
                <a:rPr b="0" i="0" lang="fr" sz="2000" u="none" cap="none" strike="noStrike">
                  <a:solidFill>
                    <a:schemeClr val="dk1"/>
                  </a:solidFill>
                  <a:latin typeface="Arial"/>
                  <a:ea typeface="Arial"/>
                  <a:cs typeface="Arial"/>
                  <a:sym typeface="Arial"/>
                </a:rPr>
                <a:t>Obstacle social/comportemental</a:t>
              </a:r>
              <a:endParaRPr b="0" i="0" sz="1400" u="none" cap="none" strike="noStrike">
                <a:solidFill>
                  <a:srgbClr val="000000"/>
                </a:solidFill>
                <a:latin typeface="Arial"/>
                <a:ea typeface="Arial"/>
                <a:cs typeface="Arial"/>
                <a:sym typeface="Arial"/>
              </a:endParaRPr>
            </a:p>
          </p:txBody>
        </p:sp>
        <p:cxnSp>
          <p:nvCxnSpPr>
            <p:cNvPr id="750" name="Google Shape;750;p55"/>
            <p:cNvCxnSpPr/>
            <p:nvPr/>
          </p:nvCxnSpPr>
          <p:spPr>
            <a:xfrm rot="10800000">
              <a:off x="6096000" y="3954781"/>
              <a:ext cx="0" cy="662939"/>
            </a:xfrm>
            <a:prstGeom prst="straightConnector1">
              <a:avLst/>
            </a:prstGeom>
            <a:noFill/>
            <a:ln cap="flat" cmpd="sng" w="44450">
              <a:solidFill>
                <a:srgbClr val="FBF6E3"/>
              </a:solidFill>
              <a:prstDash val="solid"/>
              <a:miter lim="800000"/>
              <a:headEnd len="sm" w="sm" type="none"/>
              <a:tailEnd len="med" w="med" type="triangle"/>
            </a:ln>
          </p:spPr>
        </p:cxn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56"/>
          <p:cNvSpPr txBox="1"/>
          <p:nvPr>
            <p:ph idx="12" type="sldNum"/>
          </p:nvPr>
        </p:nvSpPr>
        <p:spPr>
          <a:xfrm>
            <a:off x="0" y="6353311"/>
            <a:ext cx="12191999" cy="3695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700"/>
              <a:buNone/>
            </a:pPr>
            <a:fld id="{00000000-1234-1234-1234-123412341234}" type="slidenum">
              <a:rPr lang="fr" sz="700">
                <a:solidFill>
                  <a:srgbClr val="000000"/>
                </a:solidFill>
              </a:rPr>
              <a:t>‹#›</a:t>
            </a:fld>
            <a:endParaRPr sz="700">
              <a:solidFill>
                <a:srgbClr val="000000"/>
              </a:solidFill>
            </a:endParaRPr>
          </a:p>
        </p:txBody>
      </p:sp>
      <p:sp>
        <p:nvSpPr>
          <p:cNvPr id="759" name="Google Shape;759;p56"/>
          <p:cNvSpPr txBox="1"/>
          <p:nvPr>
            <p:ph type="title"/>
          </p:nvPr>
        </p:nvSpPr>
        <p:spPr>
          <a:xfrm>
            <a:off x="465488" y="304345"/>
            <a:ext cx="4449411" cy="276746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Arial Narrow"/>
              <a:buNone/>
            </a:pPr>
            <a:r>
              <a:rPr lang="fr"/>
              <a:t>Des services WASH de mauvaise qualité affectent les femmes    </a:t>
            </a:r>
            <a:endParaRPr sz="3200"/>
          </a:p>
        </p:txBody>
      </p:sp>
      <p:sp>
        <p:nvSpPr>
          <p:cNvPr id="760" name="Google Shape;760;p56"/>
          <p:cNvSpPr txBox="1"/>
          <p:nvPr>
            <p:ph idx="1" type="body"/>
          </p:nvPr>
        </p:nvSpPr>
        <p:spPr>
          <a:xfrm>
            <a:off x="5472113" y="118574"/>
            <a:ext cx="6356870" cy="60040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2060"/>
              </a:buClr>
              <a:buSzPts val="3400"/>
              <a:buFont typeface="Arial"/>
              <a:buNone/>
            </a:pPr>
            <a:r>
              <a:rPr b="1" lang="fr">
                <a:solidFill>
                  <a:srgbClr val="002060"/>
                </a:solidFill>
                <a:latin typeface="Arial"/>
                <a:ea typeface="Arial"/>
                <a:cs typeface="Arial"/>
                <a:sym typeface="Arial"/>
              </a:rPr>
              <a:t>POURQUOI ?</a:t>
            </a:r>
            <a:endParaRPr sz="1600"/>
          </a:p>
          <a:p>
            <a:pPr indent="0" lvl="0" marL="0" rtl="0" algn="l">
              <a:lnSpc>
                <a:spcPct val="90000"/>
              </a:lnSpc>
              <a:spcBef>
                <a:spcPts val="1000"/>
              </a:spcBef>
              <a:spcAft>
                <a:spcPts val="0"/>
              </a:spcAft>
              <a:buClr>
                <a:schemeClr val="dk2"/>
              </a:buClr>
              <a:buSzPts val="2400"/>
              <a:buFont typeface="Arial"/>
              <a:buNone/>
            </a:pPr>
            <a:r>
              <a:rPr lang="fr" sz="1600">
                <a:solidFill>
                  <a:schemeClr val="dk2"/>
                </a:solidFill>
                <a:latin typeface="Arial"/>
                <a:ea typeface="Arial"/>
                <a:cs typeface="Arial"/>
                <a:sym typeface="Arial"/>
              </a:rPr>
              <a:t>La majorité du personnel infirmier et des sages-femmes sont des femmes.</a:t>
            </a:r>
            <a:endParaRPr sz="1600"/>
          </a:p>
          <a:p>
            <a:pPr indent="0" lvl="0" marL="0" rtl="0" algn="l">
              <a:lnSpc>
                <a:spcPct val="90000"/>
              </a:lnSpc>
              <a:spcBef>
                <a:spcPts val="1000"/>
              </a:spcBef>
              <a:spcAft>
                <a:spcPts val="0"/>
              </a:spcAft>
              <a:buClr>
                <a:schemeClr val="dk2"/>
              </a:buClr>
              <a:buSzPts val="2400"/>
              <a:buFont typeface="Arial"/>
              <a:buNone/>
            </a:pPr>
            <a:r>
              <a:rPr lang="fr" sz="1600">
                <a:solidFill>
                  <a:schemeClr val="dk2"/>
                </a:solidFill>
                <a:latin typeface="Arial"/>
                <a:ea typeface="Arial"/>
                <a:cs typeface="Arial"/>
                <a:sym typeface="Arial"/>
              </a:rPr>
              <a:t>Les femmes enceintes sont plus vulnérables aux mauvaises conditions de prévention et de lutte contre les infections pendant l’accouchement.</a:t>
            </a:r>
            <a:endParaRPr sz="1600"/>
          </a:p>
          <a:p>
            <a:pPr indent="0" lvl="0" marL="0" rtl="0" algn="l">
              <a:lnSpc>
                <a:spcPct val="90000"/>
              </a:lnSpc>
              <a:spcBef>
                <a:spcPts val="1000"/>
              </a:spcBef>
              <a:spcAft>
                <a:spcPts val="0"/>
              </a:spcAft>
              <a:buClr>
                <a:schemeClr val="dk2"/>
              </a:buClr>
              <a:buSzPts val="2400"/>
              <a:buFont typeface="Arial"/>
              <a:buNone/>
            </a:pPr>
            <a:r>
              <a:rPr lang="fr" sz="1600">
                <a:solidFill>
                  <a:schemeClr val="dk2"/>
                </a:solidFill>
                <a:latin typeface="Arial"/>
                <a:ea typeface="Arial"/>
                <a:cs typeface="Arial"/>
                <a:sym typeface="Arial"/>
              </a:rPr>
              <a:t>Les femmes ont besoin de pouvoir utiliser des toilettes et des installations destinées à la toilette sécurisées, privées et dignes dans des moments où elles sont très vulnérables.</a:t>
            </a:r>
            <a:endParaRPr sz="1600"/>
          </a:p>
          <a:p>
            <a:pPr indent="0" lvl="0" marL="0" rtl="0" algn="l">
              <a:lnSpc>
                <a:spcPct val="90000"/>
              </a:lnSpc>
              <a:spcBef>
                <a:spcPts val="1000"/>
              </a:spcBef>
              <a:spcAft>
                <a:spcPts val="0"/>
              </a:spcAft>
              <a:buClr>
                <a:schemeClr val="dk2"/>
              </a:buClr>
              <a:buSzPts val="2400"/>
              <a:buFont typeface="Arial"/>
              <a:buNone/>
            </a:pPr>
            <a:r>
              <a:rPr lang="fr" sz="1600">
                <a:latin typeface="Arial"/>
                <a:ea typeface="Arial"/>
                <a:cs typeface="Arial"/>
                <a:sym typeface="Arial"/>
              </a:rPr>
              <a:t>Les femmes sont peu représentées dans les équipes de direction des établissements de santé (alors que le personnel est majoritairement féminin).</a:t>
            </a:r>
            <a:endParaRPr sz="1600"/>
          </a:p>
          <a:p>
            <a:pPr indent="0" lvl="0" marL="0" rtl="0" algn="l">
              <a:lnSpc>
                <a:spcPct val="90000"/>
              </a:lnSpc>
              <a:spcBef>
                <a:spcPts val="1000"/>
              </a:spcBef>
              <a:spcAft>
                <a:spcPts val="0"/>
              </a:spcAft>
              <a:buClr>
                <a:schemeClr val="dk2"/>
              </a:buClr>
              <a:buSzPts val="2400"/>
              <a:buFont typeface="Arial"/>
              <a:buNone/>
            </a:pPr>
            <a:r>
              <a:rPr lang="fr" sz="1600">
                <a:latin typeface="Arial"/>
                <a:ea typeface="Arial"/>
                <a:cs typeface="Arial"/>
                <a:sym typeface="Arial"/>
              </a:rPr>
              <a:t>Mauvais traitements du personnel de santé féminin.</a:t>
            </a:r>
            <a:endParaRPr sz="1600"/>
          </a:p>
          <a:p>
            <a:pPr indent="0" lvl="0" marL="0" rtl="0" algn="l">
              <a:lnSpc>
                <a:spcPct val="90000"/>
              </a:lnSpc>
              <a:spcBef>
                <a:spcPts val="1000"/>
              </a:spcBef>
              <a:spcAft>
                <a:spcPts val="0"/>
              </a:spcAft>
              <a:buClr>
                <a:schemeClr val="dk2"/>
              </a:buClr>
              <a:buSzPts val="2400"/>
              <a:buFont typeface="Arial"/>
              <a:buNone/>
            </a:pPr>
            <a:r>
              <a:rPr lang="fr" sz="1600">
                <a:latin typeface="Arial"/>
                <a:ea typeface="Arial"/>
                <a:cs typeface="Arial"/>
                <a:sym typeface="Arial"/>
              </a:rPr>
              <a:t>Les femmes enceintes sont vulnérables et victimes d’abus et de mauvais traitements</a:t>
            </a:r>
            <a:endParaRPr sz="1600"/>
          </a:p>
          <a:p>
            <a:pPr indent="0" lvl="0" marL="0" rtl="0" algn="l">
              <a:lnSpc>
                <a:spcPct val="90000"/>
              </a:lnSpc>
              <a:spcBef>
                <a:spcPts val="1000"/>
              </a:spcBef>
              <a:spcAft>
                <a:spcPts val="0"/>
              </a:spcAft>
              <a:buClr>
                <a:schemeClr val="dk2"/>
              </a:buClr>
              <a:buSzPts val="2400"/>
              <a:buFont typeface="Arial"/>
              <a:buNone/>
            </a:pPr>
            <a:r>
              <a:rPr lang="fr" sz="1600">
                <a:latin typeface="Arial"/>
                <a:ea typeface="Arial"/>
                <a:cs typeface="Arial"/>
                <a:sym typeface="Arial"/>
              </a:rPr>
              <a:t>Répartition genrée des tâches </a:t>
            </a:r>
            <a:endParaRPr sz="1600"/>
          </a:p>
          <a:p>
            <a:pPr indent="-310976" lvl="0" marL="310976" rtl="0" algn="l">
              <a:lnSpc>
                <a:spcPct val="90000"/>
              </a:lnSpc>
              <a:spcBef>
                <a:spcPts val="1000"/>
              </a:spcBef>
              <a:spcAft>
                <a:spcPts val="0"/>
              </a:spcAft>
              <a:buClr>
                <a:schemeClr val="dk2"/>
              </a:buClr>
              <a:buSzPts val="2400"/>
              <a:buNone/>
            </a:pPr>
            <a:r>
              <a:t/>
            </a:r>
            <a:endParaRPr sz="1600">
              <a:latin typeface="Arial"/>
              <a:ea typeface="Arial"/>
              <a:cs typeface="Arial"/>
              <a:sym typeface="Arial"/>
            </a:endParaRPr>
          </a:p>
          <a:p>
            <a:pPr indent="0" lvl="0" marL="0" rtl="0" algn="l">
              <a:lnSpc>
                <a:spcPct val="90000"/>
              </a:lnSpc>
              <a:spcBef>
                <a:spcPts val="1000"/>
              </a:spcBef>
              <a:spcAft>
                <a:spcPts val="0"/>
              </a:spcAft>
              <a:buClr>
                <a:schemeClr val="dk2"/>
              </a:buClr>
              <a:buSzPts val="2400"/>
              <a:buFont typeface="Arial Narrow"/>
              <a:buNone/>
            </a:pPr>
            <a:r>
              <a:t/>
            </a:r>
            <a:endParaRPr sz="1600">
              <a:latin typeface="Arial"/>
              <a:ea typeface="Arial"/>
              <a:cs typeface="Arial"/>
              <a:sym typeface="Arial"/>
            </a:endParaRPr>
          </a:p>
        </p:txBody>
      </p:sp>
      <p:pic>
        <p:nvPicPr>
          <p:cNvPr descr="A pile of trash&#10;&#10;Description automatically generated with low confidence" id="761" name="Google Shape;761;p56"/>
          <p:cNvPicPr preferRelativeResize="0"/>
          <p:nvPr>
            <p:ph idx="1" type="body"/>
          </p:nvPr>
        </p:nvPicPr>
        <p:blipFill rotWithShape="1">
          <a:blip r:embed="rId3">
            <a:alphaModFix/>
          </a:blip>
          <a:srcRect b="0" l="0" r="0" t="0"/>
          <a:stretch/>
        </p:blipFill>
        <p:spPr>
          <a:xfrm>
            <a:off x="0" y="3429000"/>
            <a:ext cx="5472113" cy="2308225"/>
          </a:xfrm>
          <a:prstGeom prst="rect">
            <a:avLst/>
          </a:prstGeom>
          <a:noFill/>
          <a:ln>
            <a:noFill/>
          </a:ln>
        </p:spPr>
      </p:pic>
      <p:pic>
        <p:nvPicPr>
          <p:cNvPr id="762" name="Google Shape;762;p56"/>
          <p:cNvPicPr preferRelativeResize="0"/>
          <p:nvPr/>
        </p:nvPicPr>
        <p:blipFill rotWithShape="1">
          <a:blip r:embed="rId4">
            <a:alphaModFix/>
          </a:blip>
          <a:srcRect b="0" l="0" r="0" t="0"/>
          <a:stretch/>
        </p:blipFill>
        <p:spPr>
          <a:xfrm>
            <a:off x="210023" y="3747190"/>
            <a:ext cx="5041656" cy="323420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57"/>
          <p:cNvSpPr txBox="1"/>
          <p:nvPr>
            <p:ph type="title"/>
          </p:nvPr>
        </p:nvSpPr>
        <p:spPr>
          <a:xfrm>
            <a:off x="1977334" y="278306"/>
            <a:ext cx="9308024"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Étude de cas sur les services WASH conviviaux dans les établissements de santé au Cambodge</a:t>
            </a:r>
            <a:endParaRPr>
              <a:solidFill>
                <a:schemeClr val="dk2"/>
              </a:solidFill>
            </a:endParaRPr>
          </a:p>
        </p:txBody>
      </p:sp>
      <p:sp>
        <p:nvSpPr>
          <p:cNvPr id="771" name="Google Shape;771;p57"/>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772" name="Google Shape;772;p57"/>
          <p:cNvSpPr/>
          <p:nvPr/>
        </p:nvSpPr>
        <p:spPr>
          <a:xfrm>
            <a:off x="488086" y="2311013"/>
            <a:ext cx="5378395" cy="163121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hlink"/>
              </a:solidFill>
              <a:latin typeface="Calibri"/>
              <a:ea typeface="Calibri"/>
              <a:cs typeface="Calibri"/>
              <a:sym typeface="Calibri"/>
              <a:hlinkClick r:id="rId3"/>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chemeClr val="hlink"/>
              </a:solidFill>
              <a:latin typeface="Calibri"/>
              <a:ea typeface="Calibri"/>
              <a:cs typeface="Calibri"/>
              <a:sym typeface="Calibri"/>
              <a:hlinkClick r:id="rId4"/>
            </a:endParaRPr>
          </a:p>
          <a:p>
            <a:pPr indent="0" lvl="0" marL="0" marR="0" rtl="0" algn="l">
              <a:lnSpc>
                <a:spcPct val="100000"/>
              </a:lnSpc>
              <a:spcBef>
                <a:spcPts val="0"/>
              </a:spcBef>
              <a:spcAft>
                <a:spcPts val="0"/>
              </a:spcAft>
              <a:buClr>
                <a:srgbClr val="000000"/>
              </a:buClr>
              <a:buSzPts val="1800"/>
              <a:buFont typeface="Arial"/>
              <a:buNone/>
            </a:pPr>
            <a:r>
              <a:rPr b="0" i="0" lang="fr" sz="1800" u="sng" cap="none" strike="noStrike">
                <a:solidFill>
                  <a:schemeClr val="hlink"/>
                </a:solidFill>
                <a:latin typeface="Calibri"/>
                <a:ea typeface="Calibri"/>
                <a:cs typeface="Calibri"/>
                <a:sym typeface="Calibri"/>
                <a:hlinkClick r:id="rId5"/>
              </a:rPr>
              <a:t>https://www.youtube.com/watch?v=YHftVsC97Ck</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773" name="Google Shape;773;p57"/>
          <p:cNvPicPr preferRelativeResize="0"/>
          <p:nvPr/>
        </p:nvPicPr>
        <p:blipFill rotWithShape="1">
          <a:blip r:embed="rId6">
            <a:alphaModFix/>
          </a:blip>
          <a:srcRect b="0" l="0" r="0" t="0"/>
          <a:stretch/>
        </p:blipFill>
        <p:spPr>
          <a:xfrm>
            <a:off x="5641383" y="1597439"/>
            <a:ext cx="6550616" cy="3663122"/>
          </a:xfrm>
          <a:prstGeom prst="rect">
            <a:avLst/>
          </a:prstGeom>
          <a:noFill/>
          <a:ln>
            <a:noFill/>
          </a:ln>
        </p:spPr>
      </p:pic>
      <p:pic>
        <p:nvPicPr>
          <p:cNvPr id="774" name="Google Shape;774;p57"/>
          <p:cNvPicPr preferRelativeResize="0"/>
          <p:nvPr/>
        </p:nvPicPr>
        <p:blipFill rotWithShape="1">
          <a:blip r:embed="rId7">
            <a:alphaModFix/>
          </a:blip>
          <a:srcRect b="0" l="0" r="0" t="0"/>
          <a:stretch/>
        </p:blipFill>
        <p:spPr>
          <a:xfrm>
            <a:off x="558393" y="3899127"/>
            <a:ext cx="2385465" cy="1482324"/>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pic>
        <p:nvPicPr>
          <p:cNvPr id="775" name="Google Shape;775;p57"/>
          <p:cNvPicPr preferRelativeResize="0"/>
          <p:nvPr/>
        </p:nvPicPr>
        <p:blipFill rotWithShape="1">
          <a:blip r:embed="rId8">
            <a:alphaModFix/>
          </a:blip>
          <a:srcRect b="0" l="0" r="0" t="0"/>
          <a:stretch/>
        </p:blipFill>
        <p:spPr>
          <a:xfrm>
            <a:off x="2414604" y="4931263"/>
            <a:ext cx="2935006" cy="1609066"/>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352"/>
              </a:srgbClr>
            </a:outerShdw>
          </a:effectLst>
        </p:spPr>
      </p:pic>
      <p:sp>
        <p:nvSpPr>
          <p:cNvPr id="776" name="Google Shape;776;p57"/>
          <p:cNvSpPr/>
          <p:nvPr/>
        </p:nvSpPr>
        <p:spPr>
          <a:xfrm>
            <a:off x="224614" y="298232"/>
            <a:ext cx="1397818" cy="2126610"/>
          </a:xfrm>
          <a:prstGeom prst="roundRect">
            <a:avLst>
              <a:gd fmla="val 10125" name="adj"/>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77" name="Google Shape;777;p57"/>
          <p:cNvPicPr preferRelativeResize="0"/>
          <p:nvPr/>
        </p:nvPicPr>
        <p:blipFill rotWithShape="1">
          <a:blip r:embed="rId9">
            <a:alphaModFix/>
          </a:blip>
          <a:srcRect b="0" l="0" r="0" t="0"/>
          <a:stretch/>
        </p:blipFill>
        <p:spPr>
          <a:xfrm>
            <a:off x="534312" y="495736"/>
            <a:ext cx="852771" cy="938389"/>
          </a:xfrm>
          <a:prstGeom prst="rect">
            <a:avLst/>
          </a:prstGeom>
          <a:noFill/>
          <a:ln>
            <a:noFill/>
          </a:ln>
        </p:spPr>
      </p:pic>
      <p:sp>
        <p:nvSpPr>
          <p:cNvPr id="778" name="Google Shape;778;p57"/>
          <p:cNvSpPr txBox="1"/>
          <p:nvPr/>
        </p:nvSpPr>
        <p:spPr>
          <a:xfrm>
            <a:off x="224614" y="1528870"/>
            <a:ext cx="1366790" cy="832967"/>
          </a:xfrm>
          <a:prstGeom prst="rect">
            <a:avLst/>
          </a:prstGeom>
          <a:noFill/>
          <a:ln>
            <a:noFill/>
          </a:ln>
        </p:spPr>
        <p:txBody>
          <a:bodyPr anchorCtr="0" anchor="t" bIns="50400" lIns="100800" spcFirstLastPara="1" rIns="100800" wrap="square" tIns="50400">
            <a:normAutofit/>
          </a:bodyPr>
          <a:lstStyle/>
          <a:p>
            <a:pPr indent="0" lvl="0" marL="0" marR="0" rtl="0" algn="ctr">
              <a:lnSpc>
                <a:spcPct val="90000"/>
              </a:lnSpc>
              <a:spcBef>
                <a:spcPts val="0"/>
              </a:spcBef>
              <a:spcAft>
                <a:spcPts val="0"/>
              </a:spcAft>
              <a:buClr>
                <a:srgbClr val="002060"/>
              </a:buClr>
              <a:buSzPts val="2000"/>
              <a:buFont typeface="Arial"/>
              <a:buNone/>
            </a:pPr>
            <a:r>
              <a:rPr b="0" i="0" lang="fr" sz="2000" u="none" cap="none" strike="noStrike">
                <a:solidFill>
                  <a:srgbClr val="002060"/>
                </a:solidFill>
                <a:latin typeface="Arial"/>
                <a:ea typeface="Arial"/>
                <a:cs typeface="Arial"/>
                <a:sym typeface="Arial"/>
              </a:rPr>
              <a:t>Durée : 6 min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6"/>
          <p:cNvSpPr txBox="1"/>
          <p:nvPr>
            <p:ph type="title"/>
          </p:nvPr>
        </p:nvSpPr>
        <p:spPr>
          <a:xfrm>
            <a:off x="371266" y="312737"/>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t>	Vue </a:t>
            </a:r>
            <a:r>
              <a:rPr lang="fr">
                <a:solidFill>
                  <a:schemeClr val="dk2"/>
                </a:solidFill>
              </a:rPr>
              <a:t>d’ensemble</a:t>
            </a:r>
            <a:endParaRPr>
              <a:solidFill>
                <a:schemeClr val="dk2"/>
              </a:solidFill>
            </a:endParaRPr>
          </a:p>
        </p:txBody>
      </p:sp>
      <p:sp>
        <p:nvSpPr>
          <p:cNvPr id="226" name="Google Shape;226;p26"/>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sp>
        <p:nvSpPr>
          <p:cNvPr id="227" name="Google Shape;227;p26"/>
          <p:cNvSpPr txBox="1"/>
          <p:nvPr>
            <p:ph idx="1" type="body"/>
          </p:nvPr>
        </p:nvSpPr>
        <p:spPr>
          <a:xfrm>
            <a:off x="838199" y="1384300"/>
            <a:ext cx="6034089" cy="4973466"/>
          </a:xfrm>
          <a:prstGeom prst="rect">
            <a:avLst/>
          </a:prstGeom>
          <a:noFill/>
          <a:ln>
            <a:noFill/>
          </a:ln>
        </p:spPr>
        <p:txBody>
          <a:bodyPr anchorCtr="0" anchor="t" bIns="45700" lIns="91425" spcFirstLastPara="1" rIns="91425" wrap="square" tIns="45700">
            <a:normAutofit fontScale="92500" lnSpcReduction="10000"/>
          </a:bodyPr>
          <a:lstStyle/>
          <a:p>
            <a:pPr indent="-514350" lvl="0" marL="514350" rtl="0" algn="l">
              <a:lnSpc>
                <a:spcPct val="90000"/>
              </a:lnSpc>
              <a:spcBef>
                <a:spcPts val="0"/>
              </a:spcBef>
              <a:spcAft>
                <a:spcPts val="0"/>
              </a:spcAft>
              <a:buClr>
                <a:schemeClr val="dk1"/>
              </a:buClr>
              <a:buSzPct val="100000"/>
              <a:buFont typeface="Arial"/>
              <a:buChar char="•"/>
            </a:pPr>
            <a:r>
              <a:rPr lang="fr" sz="2800"/>
              <a:t>Comprendre l’exclusion : qui sont les personnes marginalisées et pourquoi le sont-elles ? </a:t>
            </a:r>
            <a:endParaRPr sz="2800"/>
          </a:p>
          <a:p>
            <a:pPr indent="-514350" lvl="0" marL="514350" rtl="0" algn="l">
              <a:lnSpc>
                <a:spcPct val="90000"/>
              </a:lnSpc>
              <a:spcBef>
                <a:spcPts val="1000"/>
              </a:spcBef>
              <a:spcAft>
                <a:spcPts val="0"/>
              </a:spcAft>
              <a:buClr>
                <a:schemeClr val="dk1"/>
              </a:buClr>
              <a:buSzPct val="100000"/>
              <a:buFont typeface="Arial"/>
              <a:buChar char="•"/>
            </a:pPr>
            <a:r>
              <a:rPr lang="fr" sz="2800"/>
              <a:t>Rien sur nous sans nous : garantir la participation et l’autonomisation des personnes </a:t>
            </a:r>
            <a:endParaRPr sz="2800"/>
          </a:p>
          <a:p>
            <a:pPr indent="-514350" lvl="0" marL="514350" rtl="0" algn="l">
              <a:lnSpc>
                <a:spcPct val="90000"/>
              </a:lnSpc>
              <a:spcBef>
                <a:spcPts val="1000"/>
              </a:spcBef>
              <a:spcAft>
                <a:spcPts val="0"/>
              </a:spcAft>
              <a:buClr>
                <a:schemeClr val="dk1"/>
              </a:buClr>
              <a:buSzPct val="100000"/>
              <a:buFont typeface="Arial"/>
              <a:buChar char="•"/>
            </a:pPr>
            <a:r>
              <a:rPr lang="fr" sz="2800"/>
              <a:t>Évaluer l’établissement : procéder à une analyse des risques et des obstacles à la participation dans le cadre du WASH FIT</a:t>
            </a:r>
            <a:endParaRPr/>
          </a:p>
          <a:p>
            <a:pPr indent="-514350" lvl="0" marL="514350" rtl="0" algn="l">
              <a:lnSpc>
                <a:spcPct val="90000"/>
              </a:lnSpc>
              <a:spcBef>
                <a:spcPts val="1000"/>
              </a:spcBef>
              <a:spcAft>
                <a:spcPts val="0"/>
              </a:spcAft>
              <a:buClr>
                <a:schemeClr val="dk1"/>
              </a:buClr>
              <a:buSzPct val="100000"/>
              <a:buFont typeface="Arial"/>
              <a:buChar char="•"/>
            </a:pPr>
            <a:r>
              <a:rPr lang="fr" sz="2800"/>
              <a:t>Agir : proposer des solutions pratiques pour élaborer et mettre en œuvre un plan d’amélioration</a:t>
            </a:r>
            <a:endParaRPr/>
          </a:p>
          <a:p>
            <a:pPr indent="-514350" lvl="0" marL="514350" rtl="0" algn="l">
              <a:lnSpc>
                <a:spcPct val="90000"/>
              </a:lnSpc>
              <a:spcBef>
                <a:spcPts val="1000"/>
              </a:spcBef>
              <a:spcAft>
                <a:spcPts val="0"/>
              </a:spcAft>
              <a:buClr>
                <a:schemeClr val="dk1"/>
              </a:buClr>
              <a:buSzPct val="100000"/>
              <a:buFont typeface="Arial"/>
              <a:buChar char="•"/>
            </a:pPr>
            <a:r>
              <a:rPr lang="fr" sz="2800"/>
              <a:t>Comment analyser, adapter et améliorer</a:t>
            </a:r>
            <a:endParaRPr sz="2800"/>
          </a:p>
        </p:txBody>
      </p:sp>
      <p:pic>
        <p:nvPicPr>
          <p:cNvPr id="228" name="Google Shape;228;p26"/>
          <p:cNvPicPr preferRelativeResize="0"/>
          <p:nvPr/>
        </p:nvPicPr>
        <p:blipFill rotWithShape="1">
          <a:blip r:embed="rId3">
            <a:alphaModFix/>
          </a:blip>
          <a:srcRect b="0" l="0" r="0" t="0"/>
          <a:stretch/>
        </p:blipFill>
        <p:spPr>
          <a:xfrm>
            <a:off x="7083947" y="1248500"/>
            <a:ext cx="3802919" cy="51092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7"/>
          <p:cNvSpPr txBox="1"/>
          <p:nvPr>
            <p:ph type="ctrTitle"/>
          </p:nvPr>
        </p:nvSpPr>
        <p:spPr>
          <a:xfrm>
            <a:off x="838200" y="602166"/>
            <a:ext cx="10515600" cy="372853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8000"/>
              <a:buFont typeface="Arial Narrow"/>
              <a:buNone/>
            </a:pPr>
            <a:r>
              <a:rPr lang="fr"/>
              <a:t>Qui sont les personnes marginalisées et pourquoi le sont-elles ?</a:t>
            </a:r>
            <a:endParaRPr/>
          </a:p>
        </p:txBody>
      </p:sp>
      <p:sp>
        <p:nvSpPr>
          <p:cNvPr id="234" name="Google Shape;234;p27"/>
          <p:cNvSpPr txBox="1"/>
          <p:nvPr>
            <p:ph idx="1" type="subTitle"/>
          </p:nvPr>
        </p:nvSpPr>
        <p:spPr>
          <a:xfrm>
            <a:off x="1524000" y="388778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2"/>
              </a:buClr>
              <a:buSzPts val="3200"/>
              <a:buNone/>
            </a:pPr>
            <a:r>
              <a:rPr lang="fr" sz="3200"/>
              <a:t>Étape 1 : Préparation</a:t>
            </a:r>
            <a:endParaRPr sz="3200"/>
          </a:p>
          <a:p>
            <a:pPr indent="0" lvl="0" marL="0" rtl="0" algn="ctr">
              <a:lnSpc>
                <a:spcPct val="90000"/>
              </a:lnSpc>
              <a:spcBef>
                <a:spcPts val="1000"/>
              </a:spcBef>
              <a:spcAft>
                <a:spcPts val="0"/>
              </a:spcAft>
              <a:buClr>
                <a:schemeClr val="lt2"/>
              </a:buClr>
              <a:buSzPts val="3200"/>
              <a:buNone/>
            </a:pPr>
            <a:r>
              <a:t/>
            </a:r>
            <a:endParaRPr sz="3200"/>
          </a:p>
        </p:txBody>
      </p:sp>
      <p:sp>
        <p:nvSpPr>
          <p:cNvPr id="235" name="Google Shape;235;p27"/>
          <p:cNvSpPr txBox="1"/>
          <p:nvPr>
            <p:ph idx="12" type="sldNum"/>
          </p:nvPr>
        </p:nvSpPr>
        <p:spPr>
          <a:xfrm>
            <a:off x="5861098" y="6356350"/>
            <a:ext cx="469804"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b="0" i="0" lang="fr" sz="1000" u="none" cap="none" strike="noStrike">
                <a:solidFill>
                  <a:schemeClr val="lt2"/>
                </a:solidFill>
                <a:latin typeface="Arial"/>
                <a:ea typeface="Arial"/>
                <a:cs typeface="Arial"/>
                <a:sym typeface="Arial"/>
              </a:rPr>
              <a:t>‹#›</a:t>
            </a:fld>
            <a:endParaRPr b="0" i="0" sz="1000" u="none" cap="none" strike="noStrike">
              <a:solidFill>
                <a:schemeClr val="lt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8"/>
          <p:cNvSpPr txBox="1"/>
          <p:nvPr>
            <p:ph type="title"/>
          </p:nvPr>
        </p:nvSpPr>
        <p:spPr>
          <a:xfrm>
            <a:off x="838200" y="365125"/>
            <a:ext cx="10515600"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Arial Narrow"/>
              <a:buNone/>
            </a:pPr>
            <a:r>
              <a:rPr lang="fr">
                <a:solidFill>
                  <a:schemeClr val="dk2"/>
                </a:solidFill>
              </a:rPr>
              <a:t>Qui sont les personnes marginalisées, et pourquoi le sont-elles ? </a:t>
            </a:r>
            <a:endParaRPr>
              <a:solidFill>
                <a:schemeClr val="dk2"/>
              </a:solidFill>
            </a:endParaRPr>
          </a:p>
        </p:txBody>
      </p:sp>
      <p:sp>
        <p:nvSpPr>
          <p:cNvPr id="244" name="Google Shape;244;p28"/>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000"/>
              <a:buNone/>
            </a:pPr>
            <a:fld id="{00000000-1234-1234-1234-123412341234}" type="slidenum">
              <a:rPr lang="fr"/>
              <a:t>‹#›</a:t>
            </a:fld>
            <a:endParaRPr/>
          </a:p>
        </p:txBody>
      </p:sp>
      <p:pic>
        <p:nvPicPr>
          <p:cNvPr id="245" name="Google Shape;245;p28"/>
          <p:cNvPicPr preferRelativeResize="0"/>
          <p:nvPr/>
        </p:nvPicPr>
        <p:blipFill rotWithShape="1">
          <a:blip r:embed="rId3">
            <a:alphaModFix/>
          </a:blip>
          <a:srcRect b="0" l="0" r="0" t="0"/>
          <a:stretch/>
        </p:blipFill>
        <p:spPr>
          <a:xfrm>
            <a:off x="2981530" y="2352796"/>
            <a:ext cx="7048296" cy="3912637"/>
          </a:xfrm>
          <a:prstGeom prst="rect">
            <a:avLst/>
          </a:prstGeom>
          <a:noFill/>
          <a:ln>
            <a:noFill/>
          </a:ln>
        </p:spPr>
      </p:pic>
      <p:sp>
        <p:nvSpPr>
          <p:cNvPr id="246" name="Google Shape;246;p28"/>
          <p:cNvSpPr/>
          <p:nvPr/>
        </p:nvSpPr>
        <p:spPr>
          <a:xfrm>
            <a:off x="3740071" y="1752631"/>
            <a:ext cx="5079083"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fr" sz="1800" u="sng" cap="none" strike="noStrike">
                <a:solidFill>
                  <a:schemeClr val="hlink"/>
                </a:solidFill>
                <a:latin typeface="Calibri"/>
                <a:ea typeface="Calibri"/>
                <a:cs typeface="Calibri"/>
                <a:sym typeface="Calibri"/>
                <a:hlinkClick r:id="rId4"/>
              </a:rPr>
              <a:t>https://www.youtube.com/watch?v=QQYfjUM74A0</a:t>
            </a:r>
            <a:r>
              <a:rPr b="0" i="0" lang="fr"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grpSp>
        <p:nvGrpSpPr>
          <p:cNvPr id="247" name="Google Shape;247;p28"/>
          <p:cNvGrpSpPr/>
          <p:nvPr/>
        </p:nvGrpSpPr>
        <p:grpSpPr>
          <a:xfrm>
            <a:off x="10502528" y="226675"/>
            <a:ext cx="1689471" cy="1684654"/>
            <a:chOff x="10475415" y="275913"/>
            <a:chExt cx="1689559" cy="1684742"/>
          </a:xfrm>
        </p:grpSpPr>
        <p:pic>
          <p:nvPicPr>
            <p:cNvPr id="248" name="Google Shape;248;p28"/>
            <p:cNvPicPr preferRelativeResize="0"/>
            <p:nvPr/>
          </p:nvPicPr>
          <p:blipFill rotWithShape="1">
            <a:blip r:embed="rId5">
              <a:alphaModFix/>
            </a:blip>
            <a:srcRect b="0" l="0" r="0" t="0"/>
            <a:stretch/>
          </p:blipFill>
          <p:spPr>
            <a:xfrm>
              <a:off x="10727487" y="275913"/>
              <a:ext cx="1030462" cy="1030462"/>
            </a:xfrm>
            <a:prstGeom prst="rect">
              <a:avLst/>
            </a:prstGeom>
            <a:noFill/>
            <a:ln>
              <a:noFill/>
            </a:ln>
          </p:spPr>
        </p:pic>
        <p:sp>
          <p:nvSpPr>
            <p:cNvPr id="249" name="Google Shape;249;p28"/>
            <p:cNvSpPr txBox="1"/>
            <p:nvPr/>
          </p:nvSpPr>
          <p:spPr>
            <a:xfrm>
              <a:off x="10475415" y="1407649"/>
              <a:ext cx="1689559" cy="553006"/>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Clr>
                  <a:srgbClr val="002060"/>
                </a:buClr>
                <a:buSzPct val="100000"/>
                <a:buFont typeface="Arial"/>
                <a:buNone/>
              </a:pPr>
              <a:r>
                <a:rPr b="0" i="0" lang="fr" sz="2800" u="none" cap="none" strike="noStrike">
                  <a:solidFill>
                    <a:srgbClr val="002060"/>
                  </a:solidFill>
                  <a:latin typeface="Arial"/>
                  <a:ea typeface="Arial"/>
                  <a:cs typeface="Arial"/>
                  <a:sym typeface="Arial"/>
                </a:rPr>
                <a:t>Vidéo de 3 min</a:t>
              </a:r>
              <a:endParaRPr b="0" i="0" sz="1400" u="none" cap="none" strike="noStrike">
                <a:solidFill>
                  <a:srgbClr val="000000"/>
                </a:solidFill>
                <a:latin typeface="Arial"/>
                <a:ea typeface="Arial"/>
                <a:cs typeface="Arial"/>
                <a:sym typeface="Arial"/>
              </a:endParaRPr>
            </a:p>
          </p:txBody>
        </p:sp>
      </p:grpSp>
      <p:grpSp>
        <p:nvGrpSpPr>
          <p:cNvPr id="250" name="Google Shape;250;p28"/>
          <p:cNvGrpSpPr/>
          <p:nvPr/>
        </p:nvGrpSpPr>
        <p:grpSpPr>
          <a:xfrm>
            <a:off x="10736643" y="1824110"/>
            <a:ext cx="1246402" cy="1171184"/>
            <a:chOff x="6769457" y="5116370"/>
            <a:chExt cx="1106024" cy="1171184"/>
          </a:xfrm>
        </p:grpSpPr>
        <p:pic>
          <p:nvPicPr>
            <p:cNvPr descr="Shape&#10;&#10;Description automatically generated with low confidence" id="251" name="Google Shape;251;p28"/>
            <p:cNvPicPr preferRelativeResize="0"/>
            <p:nvPr/>
          </p:nvPicPr>
          <p:blipFill rotWithShape="1">
            <a:blip r:embed="rId6">
              <a:alphaModFix/>
            </a:blip>
            <a:srcRect b="0" l="0" r="0" t="0"/>
            <a:stretch/>
          </p:blipFill>
          <p:spPr>
            <a:xfrm>
              <a:off x="6847514" y="5258958"/>
              <a:ext cx="1027967" cy="935628"/>
            </a:xfrm>
            <a:prstGeom prst="rect">
              <a:avLst/>
            </a:prstGeom>
            <a:noFill/>
            <a:ln>
              <a:noFill/>
            </a:ln>
          </p:spPr>
        </p:pic>
        <p:sp>
          <p:nvSpPr>
            <p:cNvPr id="252" name="Google Shape;252;p28"/>
            <p:cNvSpPr/>
            <p:nvPr/>
          </p:nvSpPr>
          <p:spPr>
            <a:xfrm>
              <a:off x="6769457" y="5116370"/>
              <a:ext cx="1027967"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9"/>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t>‹#›</a:t>
            </a:fld>
            <a:endParaRPr sz="900"/>
          </a:p>
        </p:txBody>
      </p:sp>
      <p:sp>
        <p:nvSpPr>
          <p:cNvPr id="259" name="Google Shape;259;p29"/>
          <p:cNvSpPr txBox="1"/>
          <p:nvPr>
            <p:ph idx="1" type="body"/>
          </p:nvPr>
        </p:nvSpPr>
        <p:spPr>
          <a:xfrm>
            <a:off x="211194" y="271669"/>
            <a:ext cx="4116387" cy="2236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200"/>
              <a:buFont typeface="Arial Narrow"/>
              <a:buNone/>
            </a:pPr>
            <a:r>
              <a:rPr lang="fr" sz="3200">
                <a:latin typeface="Arial Narrow"/>
                <a:ea typeface="Arial Narrow"/>
                <a:cs typeface="Arial Narrow"/>
                <a:sym typeface="Arial Narrow"/>
              </a:rPr>
              <a:t>Exercice de groupe</a:t>
            </a:r>
            <a:endParaRPr/>
          </a:p>
        </p:txBody>
      </p:sp>
      <p:sp>
        <p:nvSpPr>
          <p:cNvPr id="260" name="Google Shape;260;p29"/>
          <p:cNvSpPr/>
          <p:nvPr/>
        </p:nvSpPr>
        <p:spPr>
          <a:xfrm>
            <a:off x="5431346" y="111351"/>
            <a:ext cx="5038448" cy="3317649"/>
          </a:xfrm>
          <a:prstGeom prst="roundRect">
            <a:avLst>
              <a:gd fmla="val 6454" name="adj"/>
            </a:avLst>
          </a:prstGeom>
          <a:solidFill>
            <a:schemeClr val="lt2"/>
          </a:solidFill>
          <a:ln>
            <a:noFill/>
          </a:ln>
        </p:spPr>
        <p:txBody>
          <a:bodyPr anchorCtr="0" anchor="t" bIns="0" lIns="18600" spcFirstLastPara="1" rIns="18600" wrap="square" tIns="0">
            <a:noAutofit/>
          </a:bodyPr>
          <a:lstStyle/>
          <a:p>
            <a:pPr indent="0" lvl="1" marL="457200" marR="0" rtl="0" algn="l">
              <a:lnSpc>
                <a:spcPct val="110000"/>
              </a:lnSpc>
              <a:spcBef>
                <a:spcPts val="0"/>
              </a:spcBef>
              <a:spcAft>
                <a:spcPts val="0"/>
              </a:spcAft>
              <a:buClr>
                <a:schemeClr val="dk1"/>
              </a:buClr>
              <a:buSzPts val="2000"/>
              <a:buFont typeface="Arial"/>
              <a:buNone/>
            </a:pPr>
            <a:r>
              <a:rPr b="1" i="0" lang="fr" sz="1800" u="none" cap="none" strike="noStrike">
                <a:solidFill>
                  <a:srgbClr val="09164D"/>
                </a:solidFill>
                <a:latin typeface="Arial"/>
                <a:ea typeface="Arial"/>
                <a:cs typeface="Arial"/>
                <a:sym typeface="Arial"/>
              </a:rPr>
              <a:t>Questions :</a:t>
            </a:r>
            <a:endParaRPr b="0" i="0" sz="1200" u="none" cap="none" strike="noStrike">
              <a:solidFill>
                <a:srgbClr val="000000"/>
              </a:solidFill>
              <a:latin typeface="Arial"/>
              <a:ea typeface="Arial"/>
              <a:cs typeface="Arial"/>
              <a:sym typeface="Arial"/>
            </a:endParaRPr>
          </a:p>
          <a:p>
            <a:pPr indent="-457200" lvl="1" marL="914400" marR="0" rtl="0" algn="l">
              <a:lnSpc>
                <a:spcPct val="110000"/>
              </a:lnSpc>
              <a:spcBef>
                <a:spcPts val="1254"/>
              </a:spcBef>
              <a:spcAft>
                <a:spcPts val="0"/>
              </a:spcAft>
              <a:buClr>
                <a:schemeClr val="dk1"/>
              </a:buClr>
              <a:buSzPts val="2000"/>
              <a:buFont typeface="Calibri"/>
              <a:buAutoNum type="arabicPeriod"/>
            </a:pPr>
            <a:r>
              <a:rPr b="1" i="0" lang="fr" sz="1800" u="none" cap="none" strike="noStrike">
                <a:solidFill>
                  <a:srgbClr val="09164D"/>
                </a:solidFill>
                <a:latin typeface="Arial"/>
                <a:ea typeface="Arial"/>
                <a:cs typeface="Arial"/>
                <a:sym typeface="Arial"/>
              </a:rPr>
              <a:t>De quelle forme d’exclusion, de marginalisation ou de discrimination cette personne est-elle victime ?</a:t>
            </a:r>
            <a:endParaRPr b="0" i="0" sz="1200" u="none" cap="none" strike="noStrike">
              <a:solidFill>
                <a:srgbClr val="000000"/>
              </a:solidFill>
              <a:latin typeface="Arial"/>
              <a:ea typeface="Arial"/>
              <a:cs typeface="Arial"/>
              <a:sym typeface="Arial"/>
            </a:endParaRPr>
          </a:p>
          <a:p>
            <a:pPr indent="-457200" lvl="1" marL="914400" marR="0" rtl="0" algn="l">
              <a:lnSpc>
                <a:spcPct val="110000"/>
              </a:lnSpc>
              <a:spcBef>
                <a:spcPts val="1254"/>
              </a:spcBef>
              <a:spcAft>
                <a:spcPts val="0"/>
              </a:spcAft>
              <a:buClr>
                <a:schemeClr val="dk1"/>
              </a:buClr>
              <a:buSzPts val="2000"/>
              <a:buFont typeface="Calibri"/>
              <a:buAutoNum type="arabicPeriod"/>
            </a:pPr>
            <a:r>
              <a:rPr b="1" i="0" lang="fr" sz="1800" u="none" cap="none" strike="noStrike">
                <a:solidFill>
                  <a:srgbClr val="09164D"/>
                </a:solidFill>
                <a:latin typeface="Arial"/>
                <a:ea typeface="Arial"/>
                <a:cs typeface="Arial"/>
                <a:sym typeface="Arial"/>
              </a:rPr>
              <a:t>Pourquoi ? </a:t>
            </a:r>
            <a:endParaRPr b="0" i="0" sz="1200" u="none" cap="none" strike="noStrike">
              <a:solidFill>
                <a:srgbClr val="000000"/>
              </a:solidFill>
              <a:latin typeface="Arial"/>
              <a:ea typeface="Arial"/>
              <a:cs typeface="Arial"/>
              <a:sym typeface="Arial"/>
            </a:endParaRPr>
          </a:p>
          <a:p>
            <a:pPr indent="-457200" lvl="1" marL="914400" marR="0" rtl="0" algn="l">
              <a:lnSpc>
                <a:spcPct val="110000"/>
              </a:lnSpc>
              <a:spcBef>
                <a:spcPts val="1254"/>
              </a:spcBef>
              <a:spcAft>
                <a:spcPts val="0"/>
              </a:spcAft>
              <a:buClr>
                <a:schemeClr val="dk1"/>
              </a:buClr>
              <a:buSzPts val="2000"/>
              <a:buFont typeface="Calibri"/>
              <a:buAutoNum type="arabicPeriod"/>
            </a:pPr>
            <a:r>
              <a:rPr b="1" i="0" lang="fr" sz="1800" u="none" cap="none" strike="noStrike">
                <a:solidFill>
                  <a:srgbClr val="09164D"/>
                </a:solidFill>
                <a:latin typeface="Arial"/>
                <a:ea typeface="Arial"/>
                <a:cs typeface="Arial"/>
                <a:sym typeface="Arial"/>
              </a:rPr>
              <a:t>Quel rapport avec les services WASH dans les établissements de santé ?</a:t>
            </a:r>
            <a:endParaRPr b="0" i="0" sz="1200" u="none" cap="none" strike="noStrike">
              <a:solidFill>
                <a:srgbClr val="000000"/>
              </a:solidFill>
              <a:latin typeface="Arial"/>
              <a:ea typeface="Arial"/>
              <a:cs typeface="Arial"/>
              <a:sym typeface="Arial"/>
            </a:endParaRPr>
          </a:p>
        </p:txBody>
      </p:sp>
      <p:grpSp>
        <p:nvGrpSpPr>
          <p:cNvPr id="261" name="Google Shape;261;p29"/>
          <p:cNvGrpSpPr/>
          <p:nvPr/>
        </p:nvGrpSpPr>
        <p:grpSpPr>
          <a:xfrm>
            <a:off x="10502528" y="226675"/>
            <a:ext cx="1458601" cy="1556638"/>
            <a:chOff x="10475415" y="275913"/>
            <a:chExt cx="1458677" cy="1556719"/>
          </a:xfrm>
        </p:grpSpPr>
        <p:pic>
          <p:nvPicPr>
            <p:cNvPr id="262" name="Google Shape;262;p29"/>
            <p:cNvPicPr preferRelativeResize="0"/>
            <p:nvPr/>
          </p:nvPicPr>
          <p:blipFill rotWithShape="1">
            <a:blip r:embed="rId3">
              <a:alphaModFix/>
            </a:blip>
            <a:srcRect b="0" l="0" r="0" t="0"/>
            <a:stretch/>
          </p:blipFill>
          <p:spPr>
            <a:xfrm>
              <a:off x="10727487" y="275913"/>
              <a:ext cx="1030462" cy="1030462"/>
            </a:xfrm>
            <a:prstGeom prst="rect">
              <a:avLst/>
            </a:prstGeom>
            <a:noFill/>
            <a:ln>
              <a:noFill/>
            </a:ln>
          </p:spPr>
        </p:pic>
        <p:sp>
          <p:nvSpPr>
            <p:cNvPr id="263" name="Google Shape;263;p29"/>
            <p:cNvSpPr txBox="1"/>
            <p:nvPr/>
          </p:nvSpPr>
          <p:spPr>
            <a:xfrm>
              <a:off x="10475415" y="1279626"/>
              <a:ext cx="1458677" cy="55300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2060"/>
                </a:buClr>
                <a:buSzPts val="2800"/>
                <a:buFont typeface="Arial"/>
                <a:buNone/>
              </a:pPr>
              <a:r>
                <a:rPr b="0" i="0" lang="fr" sz="2800" u="none" cap="none" strike="noStrike">
                  <a:solidFill>
                    <a:srgbClr val="002060"/>
                  </a:solidFill>
                  <a:latin typeface="Arial"/>
                  <a:ea typeface="Arial"/>
                  <a:cs typeface="Arial"/>
                  <a:sym typeface="Arial"/>
                </a:rPr>
                <a:t>10 min</a:t>
              </a:r>
              <a:endParaRPr b="0" i="0" sz="1400" u="none" cap="none" strike="noStrike">
                <a:solidFill>
                  <a:srgbClr val="000000"/>
                </a:solidFill>
                <a:latin typeface="Arial"/>
                <a:ea typeface="Arial"/>
                <a:cs typeface="Arial"/>
                <a:sym typeface="Arial"/>
              </a:endParaRPr>
            </a:p>
          </p:txBody>
        </p:sp>
      </p:grpSp>
      <p:grpSp>
        <p:nvGrpSpPr>
          <p:cNvPr id="264" name="Google Shape;264;p29"/>
          <p:cNvGrpSpPr/>
          <p:nvPr/>
        </p:nvGrpSpPr>
        <p:grpSpPr>
          <a:xfrm>
            <a:off x="10744686" y="1848645"/>
            <a:ext cx="1161098" cy="1171184"/>
            <a:chOff x="9555224" y="5116370"/>
            <a:chExt cx="1161098" cy="1171184"/>
          </a:xfrm>
        </p:grpSpPr>
        <p:pic>
          <p:nvPicPr>
            <p:cNvPr descr="Shape&#10;&#10;Description automatically generated with low confidence" id="265" name="Google Shape;265;p29"/>
            <p:cNvPicPr preferRelativeResize="0"/>
            <p:nvPr/>
          </p:nvPicPr>
          <p:blipFill rotWithShape="1">
            <a:blip r:embed="rId4">
              <a:alphaModFix/>
            </a:blip>
            <a:srcRect b="0" l="0" r="0" t="0"/>
            <a:stretch/>
          </p:blipFill>
          <p:spPr>
            <a:xfrm>
              <a:off x="9623552" y="5313519"/>
              <a:ext cx="1004243" cy="847983"/>
            </a:xfrm>
            <a:prstGeom prst="rect">
              <a:avLst/>
            </a:prstGeom>
            <a:noFill/>
            <a:ln>
              <a:noFill/>
            </a:ln>
          </p:spPr>
        </p:pic>
        <p:sp>
          <p:nvSpPr>
            <p:cNvPr id="266" name="Google Shape;266;p29"/>
            <p:cNvSpPr/>
            <p:nvPr/>
          </p:nvSpPr>
          <p:spPr>
            <a:xfrm>
              <a:off x="9555224" y="5116370"/>
              <a:ext cx="1161098" cy="1171184"/>
            </a:xfrm>
            <a:prstGeom prst="ellipse">
              <a:avLst/>
            </a:prstGeom>
            <a:noFill/>
            <a:ln cap="flat" cmpd="sng" w="19050">
              <a:solidFill>
                <a:srgbClr val="0202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67" name="Google Shape;267;p29"/>
          <p:cNvSpPr txBox="1"/>
          <p:nvPr/>
        </p:nvSpPr>
        <p:spPr>
          <a:xfrm>
            <a:off x="230871" y="1770175"/>
            <a:ext cx="4651894" cy="1323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 sz="2000" u="none" cap="none" strike="noStrike">
                <a:solidFill>
                  <a:schemeClr val="lt1"/>
                </a:solidFill>
                <a:latin typeface="Arial"/>
                <a:ea typeface="Arial"/>
                <a:cs typeface="Arial"/>
                <a:sym typeface="Arial"/>
              </a:rPr>
              <a:t>Choisissez une citation</a:t>
            </a:r>
            <a:r>
              <a:rPr b="0" i="0" lang="fr" sz="2000" u="none" cap="none" strike="noStrike">
                <a:solidFill>
                  <a:schemeClr val="lt1"/>
                </a:solidFill>
                <a:latin typeface="Arial"/>
                <a:ea typeface="Arial"/>
                <a:cs typeface="Arial"/>
                <a:sym typeface="Arial"/>
              </a:rPr>
              <a:t> et </a:t>
            </a:r>
            <a:r>
              <a:rPr b="1" i="0" lang="fr" sz="2000" u="none" cap="none" strike="noStrike">
                <a:solidFill>
                  <a:schemeClr val="lt1"/>
                </a:solidFill>
                <a:latin typeface="Arial"/>
                <a:ea typeface="Arial"/>
                <a:cs typeface="Arial"/>
                <a:sym typeface="Arial"/>
              </a:rPr>
              <a:t>prenez cinq minutes pour répondre à l’écrit </a:t>
            </a:r>
            <a:r>
              <a:rPr b="0" i="0" lang="fr" sz="2000" u="none" cap="none" strike="noStrike">
                <a:solidFill>
                  <a:schemeClr val="lt1"/>
                </a:solidFill>
                <a:latin typeface="Arial"/>
                <a:ea typeface="Arial"/>
                <a:cs typeface="Arial"/>
                <a:sym typeface="Arial"/>
              </a:rPr>
              <a:t>aux trois questions de réflexion ou </a:t>
            </a:r>
            <a:r>
              <a:rPr b="1" i="0" lang="fr" sz="2000" u="none" cap="none" strike="noStrike">
                <a:solidFill>
                  <a:schemeClr val="lt1"/>
                </a:solidFill>
                <a:latin typeface="Arial"/>
                <a:ea typeface="Arial"/>
                <a:cs typeface="Arial"/>
                <a:sym typeface="Arial"/>
              </a:rPr>
              <a:t>en discuter entre vous.</a:t>
            </a:r>
            <a:endParaRPr b="0" i="0" sz="1200" u="none" cap="none" strike="noStrike">
              <a:solidFill>
                <a:srgbClr val="000000"/>
              </a:solidFill>
              <a:latin typeface="Arial"/>
              <a:ea typeface="Arial"/>
              <a:cs typeface="Arial"/>
              <a:sym typeface="Arial"/>
            </a:endParaRPr>
          </a:p>
        </p:txBody>
      </p:sp>
      <p:sp>
        <p:nvSpPr>
          <p:cNvPr id="268" name="Google Shape;268;p29"/>
          <p:cNvSpPr txBox="1"/>
          <p:nvPr>
            <p:ph type="title"/>
          </p:nvPr>
        </p:nvSpPr>
        <p:spPr>
          <a:xfrm>
            <a:off x="41455" y="80585"/>
            <a:ext cx="5126103" cy="13255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b="1" lang="fr" sz="3600"/>
              <a:t>Activité : Différentes expériences </a:t>
            </a:r>
            <a:r>
              <a:rPr lang="fr" sz="3600"/>
              <a:t>selon les établissements de santé</a:t>
            </a:r>
            <a:endParaRPr sz="3600"/>
          </a:p>
        </p:txBody>
      </p:sp>
      <p:sp>
        <p:nvSpPr>
          <p:cNvPr id="269" name="Google Shape;269;p29"/>
          <p:cNvSpPr txBox="1"/>
          <p:nvPr/>
        </p:nvSpPr>
        <p:spPr>
          <a:xfrm>
            <a:off x="286216" y="4538666"/>
            <a:ext cx="2814637" cy="264683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fr" sz="1800" u="none" cap="none" strike="noStrike">
                <a:solidFill>
                  <a:schemeClr val="dk2"/>
                </a:solidFill>
                <a:latin typeface="Arial"/>
                <a:ea typeface="Arial"/>
                <a:cs typeface="Arial"/>
                <a:sym typeface="Arial"/>
              </a:rPr>
              <a:t>« On me dit de me taire. Je dis ce que je pense, mais les autres n’aiment pas ça. Mais si je me tais, comment pourrons-nous résoudre la crise qui sévit ici ?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 sz="1800" u="none" cap="none" strike="noStrike">
                <a:solidFill>
                  <a:schemeClr val="dk1"/>
                </a:solidFill>
                <a:latin typeface="Arial"/>
                <a:ea typeface="Arial"/>
                <a:cs typeface="Arial"/>
                <a:sym typeface="Arial"/>
              </a:rPr>
              <a:t>Une sage-femme, en Inde </a:t>
            </a:r>
            <a:endParaRPr b="1" i="0" sz="1800" u="none" cap="none" strike="noStrike">
              <a:solidFill>
                <a:schemeClr val="dk1"/>
              </a:solidFill>
              <a:latin typeface="Arial"/>
              <a:ea typeface="Arial"/>
              <a:cs typeface="Arial"/>
              <a:sym typeface="Arial"/>
            </a:endParaRPr>
          </a:p>
        </p:txBody>
      </p:sp>
      <p:sp>
        <p:nvSpPr>
          <p:cNvPr id="270" name="Google Shape;270;p29"/>
          <p:cNvSpPr/>
          <p:nvPr/>
        </p:nvSpPr>
        <p:spPr>
          <a:xfrm>
            <a:off x="1202032" y="3702477"/>
            <a:ext cx="844392" cy="836278"/>
          </a:xfrm>
          <a:prstGeom prst="ellipse">
            <a:avLst/>
          </a:prstGeom>
          <a:solidFill>
            <a:srgbClr val="F2E1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fr" sz="32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271" name="Google Shape;271;p29"/>
          <p:cNvSpPr txBox="1"/>
          <p:nvPr/>
        </p:nvSpPr>
        <p:spPr>
          <a:xfrm>
            <a:off x="3271015" y="4414360"/>
            <a:ext cx="4866816" cy="20312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fr" sz="1800" u="none" cap="none" strike="noStrike">
                <a:solidFill>
                  <a:schemeClr val="dk2"/>
                </a:solidFill>
                <a:latin typeface="Arial"/>
                <a:ea typeface="Arial"/>
                <a:cs typeface="Arial"/>
                <a:sym typeface="Arial"/>
              </a:rPr>
              <a:t>« Nous avons besoin de civières/fauteuils roulants sur le long terme, pas comme les femmes enceintes qui en ont besoin uniquement quand elles arrivent à la clinique. Pour inclure tout le monde, il faut penser aux besoins spécifiques de certains groupes.</a:t>
            </a:r>
            <a:r>
              <a:rPr b="0" i="0" lang="fr" sz="1800" u="none" cap="none" strike="noStrike">
                <a:solidFill>
                  <a:schemeClr val="dk2"/>
                </a:solidFill>
                <a:latin typeface="Arial"/>
                <a:ea typeface="Arial"/>
                <a:cs typeface="Arial"/>
                <a:sym typeface="Arial"/>
              </a:rPr>
              <a:t>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 sz="1800" u="none" cap="none" strike="noStrike">
                <a:solidFill>
                  <a:schemeClr val="dk1"/>
                </a:solidFill>
                <a:latin typeface="Arial"/>
                <a:ea typeface="Arial"/>
                <a:cs typeface="Arial"/>
                <a:sym typeface="Arial"/>
              </a:rPr>
              <a:t>Une femme handicapée, au Myanmar </a:t>
            </a:r>
            <a:r>
              <a:rPr b="0" i="0" lang="fr"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272" name="Google Shape;272;p29"/>
          <p:cNvSpPr/>
          <p:nvPr/>
        </p:nvSpPr>
        <p:spPr>
          <a:xfrm>
            <a:off x="4929338" y="3599244"/>
            <a:ext cx="844392" cy="836278"/>
          </a:xfrm>
          <a:prstGeom prst="ellipse">
            <a:avLst/>
          </a:prstGeom>
          <a:solidFill>
            <a:srgbClr val="F2E1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fr" sz="32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273" name="Google Shape;273;p29"/>
          <p:cNvSpPr txBox="1"/>
          <p:nvPr/>
        </p:nvSpPr>
        <p:spPr>
          <a:xfrm>
            <a:off x="8222912" y="4230890"/>
            <a:ext cx="4054168" cy="233906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fr" sz="1800" u="none" cap="none" strike="noStrike">
                <a:solidFill>
                  <a:schemeClr val="dk2"/>
                </a:solidFill>
                <a:latin typeface="Arial"/>
                <a:ea typeface="Arial"/>
                <a:cs typeface="Arial"/>
                <a:sym typeface="Arial"/>
              </a:rPr>
              <a:t>« J’ai apporté de l’eau pour nettoyer le matelas en plastique car il n’y a pas d’eau à l’hôpital. On nous demande de venir avec de l’eau pour nettoyer toutes les couvertures. C’est obligatoire. Ma belle-sœur m’a aidée.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fr" sz="1800" u="none" cap="none" strike="noStrike">
                <a:solidFill>
                  <a:schemeClr val="dk1"/>
                </a:solidFill>
                <a:latin typeface="Arial"/>
                <a:ea typeface="Arial"/>
                <a:cs typeface="Arial"/>
                <a:sym typeface="Arial"/>
              </a:rPr>
              <a:t>Une jeune mère, en Tanzanie </a:t>
            </a:r>
            <a:endParaRPr b="0" i="0" sz="1800" u="none" cap="none" strike="noStrike">
              <a:solidFill>
                <a:schemeClr val="dk1"/>
              </a:solidFill>
              <a:latin typeface="Arial"/>
              <a:ea typeface="Arial"/>
              <a:cs typeface="Arial"/>
              <a:sym typeface="Arial"/>
            </a:endParaRPr>
          </a:p>
        </p:txBody>
      </p:sp>
      <p:sp>
        <p:nvSpPr>
          <p:cNvPr id="274" name="Google Shape;274;p29"/>
          <p:cNvSpPr/>
          <p:nvPr/>
        </p:nvSpPr>
        <p:spPr>
          <a:xfrm>
            <a:off x="10047598" y="3482131"/>
            <a:ext cx="844392" cy="836278"/>
          </a:xfrm>
          <a:prstGeom prst="ellipse">
            <a:avLst/>
          </a:prstGeom>
          <a:solidFill>
            <a:srgbClr val="F2E1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fr" sz="3200" u="none" cap="none" strike="noStrike">
                <a:solidFill>
                  <a:schemeClr val="lt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0"/>
          <p:cNvSpPr txBox="1"/>
          <p:nvPr>
            <p:ph type="title"/>
          </p:nvPr>
        </p:nvSpPr>
        <p:spPr>
          <a:xfrm>
            <a:off x="450937" y="360444"/>
            <a:ext cx="10902863" cy="71437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B0F0"/>
              </a:buClr>
              <a:buSzPts val="4400"/>
              <a:buFont typeface="Arial Narrow"/>
              <a:buNone/>
            </a:pPr>
            <a:r>
              <a:rPr lang="fr" sz="4000">
                <a:solidFill>
                  <a:srgbClr val="00B0F0"/>
                </a:solidFill>
              </a:rPr>
              <a:t>Services WASH au service de l’inclusion et de l’autonomisation dans les établissements de santé – Définition</a:t>
            </a:r>
            <a:br>
              <a:rPr lang="fr" sz="4000">
                <a:solidFill>
                  <a:srgbClr val="00B0F0"/>
                </a:solidFill>
              </a:rPr>
            </a:br>
            <a:endParaRPr sz="4000">
              <a:solidFill>
                <a:srgbClr val="00B0F0"/>
              </a:solidFill>
            </a:endParaRPr>
          </a:p>
        </p:txBody>
      </p:sp>
      <p:sp>
        <p:nvSpPr>
          <p:cNvPr id="283" name="Google Shape;283;p30"/>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00"/>
              <a:buNone/>
            </a:pPr>
            <a:fld id="{00000000-1234-1234-1234-123412341234}" type="slidenum">
              <a:rPr lang="fr" sz="900"/>
              <a:t>‹#›</a:t>
            </a:fld>
            <a:endParaRPr sz="900"/>
          </a:p>
        </p:txBody>
      </p:sp>
      <p:sp>
        <p:nvSpPr>
          <p:cNvPr id="284" name="Google Shape;284;p30"/>
          <p:cNvSpPr txBox="1"/>
          <p:nvPr>
            <p:ph idx="1" type="body"/>
          </p:nvPr>
        </p:nvSpPr>
        <p:spPr>
          <a:xfrm>
            <a:off x="838992" y="2055120"/>
            <a:ext cx="10514013" cy="20447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Font typeface="Arial"/>
              <a:buNone/>
            </a:pPr>
            <a:r>
              <a:rPr lang="fr" sz="2400"/>
              <a:t>Les services WASH doivent être axés sur les personnes, accessibles et inclusifs si l’on souhaite autonomiser les populations. Dans les établissements de santé, cela signifie qu’ils doivent être </a:t>
            </a:r>
            <a:r>
              <a:rPr b="1" lang="fr" sz="2400"/>
              <a:t>physiquement accessibles à tous</a:t>
            </a:r>
            <a:r>
              <a:rPr lang="fr" sz="2400"/>
              <a:t> et </a:t>
            </a:r>
            <a:r>
              <a:rPr b="1" lang="fr" sz="2400"/>
              <a:t>acceptables sur le plan socioculturel</a:t>
            </a:r>
            <a:r>
              <a:rPr lang="fr" sz="2400"/>
              <a:t>, tout en garantissant la </a:t>
            </a:r>
            <a:r>
              <a:rPr b="1" lang="fr" sz="2400"/>
              <a:t>sécurité, l’intimité, l’indépendance</a:t>
            </a:r>
            <a:r>
              <a:rPr lang="fr" sz="2400"/>
              <a:t> et le </a:t>
            </a:r>
            <a:r>
              <a:rPr b="1" lang="fr" sz="2400"/>
              <a:t>confort</a:t>
            </a:r>
            <a:r>
              <a:rPr lang="fr" sz="2400"/>
              <a:t> des personnes. </a:t>
            </a:r>
            <a:endParaRPr b="1"/>
          </a:p>
          <a:p>
            <a:pPr indent="-290527" lvl="0" marL="372597" rtl="0" algn="l">
              <a:lnSpc>
                <a:spcPct val="90000"/>
              </a:lnSpc>
              <a:spcBef>
                <a:spcPts val="1377"/>
              </a:spcBef>
              <a:spcAft>
                <a:spcPts val="0"/>
              </a:spcAft>
              <a:buClr>
                <a:schemeClr val="dk1"/>
              </a:buClr>
              <a:buSzPts val="2177"/>
              <a:buNone/>
            </a:pPr>
            <a:r>
              <a:t/>
            </a:r>
            <a:endParaRPr/>
          </a:p>
        </p:txBody>
      </p:sp>
      <p:sp>
        <p:nvSpPr>
          <p:cNvPr id="285" name="Google Shape;285;p30"/>
          <p:cNvSpPr txBox="1"/>
          <p:nvPr/>
        </p:nvSpPr>
        <p:spPr>
          <a:xfrm>
            <a:off x="227494" y="4212998"/>
            <a:ext cx="5364567" cy="3012644"/>
          </a:xfrm>
          <a:prstGeom prst="rect">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fr" sz="2000" u="none" cap="none" strike="noStrike">
                <a:solidFill>
                  <a:schemeClr val="lt1"/>
                </a:solidFill>
                <a:latin typeface="Arial"/>
                <a:ea typeface="Arial"/>
                <a:cs typeface="Arial"/>
                <a:sym typeface="Arial"/>
              </a:rPr>
              <a:t>Qui utilise les services WASH dans les établissements de santé ?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1"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fr" sz="1800" u="none" cap="none" strike="noStrike">
                <a:solidFill>
                  <a:schemeClr val="lt1"/>
                </a:solidFill>
                <a:latin typeface="Arial"/>
                <a:ea typeface="Arial"/>
                <a:cs typeface="Arial"/>
                <a:sym typeface="Arial"/>
              </a:rPr>
              <a:t>Les femmes enceintes pendant l’accouchement et les femmes réglées ; les nouveau-nés et les enfants ; les personnes âgées ; les personnes handicapées ; les personnes blessées, malades ou incontinentes et le personnel féminin.</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pic>
        <p:nvPicPr>
          <p:cNvPr descr="A picture containing person, indoor, restaurant&#10;&#10;Description automatically generated" id="286" name="Google Shape;286;p30"/>
          <p:cNvPicPr preferRelativeResize="0"/>
          <p:nvPr/>
        </p:nvPicPr>
        <p:blipFill rotWithShape="1">
          <a:blip r:embed="rId3">
            <a:alphaModFix/>
          </a:blip>
          <a:srcRect b="0" l="0" r="0" t="0"/>
          <a:stretch/>
        </p:blipFill>
        <p:spPr>
          <a:xfrm>
            <a:off x="7381436" y="3512470"/>
            <a:ext cx="4477629" cy="2985086"/>
          </a:xfrm>
          <a:prstGeom prst="rect">
            <a:avLst/>
          </a:prstGeom>
          <a:noFill/>
          <a:ln>
            <a:noFill/>
          </a:ln>
        </p:spPr>
      </p:pic>
      <p:sp>
        <p:nvSpPr>
          <p:cNvPr id="287" name="Google Shape;287;p30"/>
          <p:cNvSpPr txBox="1"/>
          <p:nvPr/>
        </p:nvSpPr>
        <p:spPr>
          <a:xfrm>
            <a:off x="9343726" y="6497556"/>
            <a:ext cx="4304714"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 sz="1600" u="none" cap="none" strike="noStrike">
                <a:solidFill>
                  <a:schemeClr val="dk1"/>
                </a:solidFill>
                <a:latin typeface="Arial Narrow"/>
                <a:ea typeface="Arial Narrow"/>
                <a:cs typeface="Arial Narrow"/>
                <a:sym typeface="Arial Narrow"/>
              </a:rPr>
              <a:t>© OMS/Aphaluk Bhatiasevi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1"/>
          <p:cNvSpPr txBox="1"/>
          <p:nvPr>
            <p:ph idx="12" type="sldNum"/>
          </p:nvPr>
        </p:nvSpPr>
        <p:spPr>
          <a:xfrm>
            <a:off x="0" y="6357767"/>
            <a:ext cx="12191999"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700"/>
              <a:buNone/>
            </a:pPr>
            <a:fld id="{00000000-1234-1234-1234-123412341234}" type="slidenum">
              <a:rPr lang="fr" sz="700">
                <a:solidFill>
                  <a:srgbClr val="000000"/>
                </a:solidFill>
              </a:rPr>
              <a:t>‹#›</a:t>
            </a:fld>
            <a:endParaRPr sz="700">
              <a:solidFill>
                <a:srgbClr val="000000"/>
              </a:solidFill>
            </a:endParaRPr>
          </a:p>
        </p:txBody>
      </p:sp>
      <p:sp>
        <p:nvSpPr>
          <p:cNvPr id="296" name="Google Shape;296;p31"/>
          <p:cNvSpPr txBox="1"/>
          <p:nvPr>
            <p:ph type="title"/>
          </p:nvPr>
        </p:nvSpPr>
        <p:spPr>
          <a:xfrm>
            <a:off x="355139" y="337714"/>
            <a:ext cx="4751424" cy="2734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Arial Narrow"/>
              <a:buNone/>
            </a:pPr>
            <a:r>
              <a:rPr lang="fr" sz="3600"/>
              <a:t>Des services WASH de mauvaise qualité peuvent affecter certaines personnes plus que d’autres    </a:t>
            </a:r>
            <a:endParaRPr sz="3200"/>
          </a:p>
        </p:txBody>
      </p:sp>
      <p:pic>
        <p:nvPicPr>
          <p:cNvPr descr="A pile of trash&#10;&#10;Description automatically generated with low confidence" id="297" name="Google Shape;297;p31"/>
          <p:cNvPicPr preferRelativeResize="0"/>
          <p:nvPr>
            <p:ph idx="1" type="body"/>
          </p:nvPr>
        </p:nvPicPr>
        <p:blipFill rotWithShape="1">
          <a:blip r:embed="rId3">
            <a:alphaModFix/>
          </a:blip>
          <a:srcRect b="0" l="0" r="0" t="0"/>
          <a:stretch/>
        </p:blipFill>
        <p:spPr>
          <a:xfrm>
            <a:off x="0" y="2851387"/>
            <a:ext cx="5472113" cy="2885838"/>
          </a:xfrm>
          <a:prstGeom prst="rect">
            <a:avLst/>
          </a:prstGeom>
          <a:noFill/>
          <a:ln>
            <a:noFill/>
          </a:ln>
        </p:spPr>
      </p:pic>
      <p:pic>
        <p:nvPicPr>
          <p:cNvPr id="298" name="Google Shape;298;p31"/>
          <p:cNvPicPr preferRelativeResize="0"/>
          <p:nvPr/>
        </p:nvPicPr>
        <p:blipFill rotWithShape="1">
          <a:blip r:embed="rId4">
            <a:alphaModFix/>
          </a:blip>
          <a:srcRect b="0" l="0" r="0" t="0"/>
          <a:stretch/>
        </p:blipFill>
        <p:spPr>
          <a:xfrm>
            <a:off x="210023" y="3786186"/>
            <a:ext cx="5041656" cy="3195213"/>
          </a:xfrm>
          <a:prstGeom prst="rect">
            <a:avLst/>
          </a:prstGeom>
          <a:noFill/>
          <a:ln>
            <a:noFill/>
          </a:ln>
        </p:spPr>
      </p:pic>
      <p:sp>
        <p:nvSpPr>
          <p:cNvPr id="299" name="Google Shape;299;p31"/>
          <p:cNvSpPr/>
          <p:nvPr/>
        </p:nvSpPr>
        <p:spPr>
          <a:xfrm>
            <a:off x="5644097" y="1664722"/>
            <a:ext cx="1441342" cy="867905"/>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Genre</a:t>
            </a:r>
            <a:endParaRPr b="0" i="0" sz="1050" u="none" cap="none" strike="noStrike">
              <a:solidFill>
                <a:srgbClr val="000000"/>
              </a:solidFill>
              <a:latin typeface="Arial"/>
              <a:ea typeface="Arial"/>
              <a:cs typeface="Arial"/>
              <a:sym typeface="Arial"/>
            </a:endParaRPr>
          </a:p>
        </p:txBody>
      </p:sp>
      <p:sp>
        <p:nvSpPr>
          <p:cNvPr id="300" name="Google Shape;300;p31"/>
          <p:cNvSpPr/>
          <p:nvPr/>
        </p:nvSpPr>
        <p:spPr>
          <a:xfrm>
            <a:off x="5573968" y="2966444"/>
            <a:ext cx="1744155" cy="1125015"/>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Orientation et identité sexuelles </a:t>
            </a:r>
            <a:endParaRPr b="0" i="0" sz="1050" u="none" cap="none" strike="noStrike">
              <a:solidFill>
                <a:srgbClr val="000000"/>
              </a:solidFill>
              <a:latin typeface="Arial"/>
              <a:ea typeface="Arial"/>
              <a:cs typeface="Arial"/>
              <a:sym typeface="Arial"/>
            </a:endParaRPr>
          </a:p>
        </p:txBody>
      </p:sp>
      <p:sp>
        <p:nvSpPr>
          <p:cNvPr id="301" name="Google Shape;301;p31"/>
          <p:cNvSpPr/>
          <p:nvPr/>
        </p:nvSpPr>
        <p:spPr>
          <a:xfrm>
            <a:off x="10110063" y="2463935"/>
            <a:ext cx="1441342" cy="867905"/>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Âge</a:t>
            </a:r>
            <a:endParaRPr b="0" i="0" sz="1050" u="none" cap="none" strike="noStrike">
              <a:solidFill>
                <a:srgbClr val="000000"/>
              </a:solidFill>
              <a:latin typeface="Arial"/>
              <a:ea typeface="Arial"/>
              <a:cs typeface="Arial"/>
              <a:sym typeface="Arial"/>
            </a:endParaRPr>
          </a:p>
        </p:txBody>
      </p:sp>
      <p:sp>
        <p:nvSpPr>
          <p:cNvPr id="302" name="Google Shape;302;p31"/>
          <p:cNvSpPr/>
          <p:nvPr/>
        </p:nvSpPr>
        <p:spPr>
          <a:xfrm>
            <a:off x="6504811" y="4487966"/>
            <a:ext cx="1441342" cy="867905"/>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Pauvreté</a:t>
            </a:r>
            <a:endParaRPr b="0" i="0" sz="1050" u="none" cap="none" strike="noStrike">
              <a:solidFill>
                <a:srgbClr val="000000"/>
              </a:solidFill>
              <a:latin typeface="Arial"/>
              <a:ea typeface="Arial"/>
              <a:cs typeface="Arial"/>
              <a:sym typeface="Arial"/>
            </a:endParaRPr>
          </a:p>
        </p:txBody>
      </p:sp>
      <p:sp>
        <p:nvSpPr>
          <p:cNvPr id="303" name="Google Shape;303;p31"/>
          <p:cNvSpPr/>
          <p:nvPr/>
        </p:nvSpPr>
        <p:spPr>
          <a:xfrm>
            <a:off x="8552662" y="4708341"/>
            <a:ext cx="1441342" cy="867905"/>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Caste</a:t>
            </a:r>
            <a:endParaRPr b="0" i="0" sz="1050" u="none" cap="none" strike="noStrike">
              <a:solidFill>
                <a:srgbClr val="000000"/>
              </a:solidFill>
              <a:latin typeface="Arial"/>
              <a:ea typeface="Arial"/>
              <a:cs typeface="Arial"/>
              <a:sym typeface="Arial"/>
            </a:endParaRPr>
          </a:p>
        </p:txBody>
      </p:sp>
      <p:sp>
        <p:nvSpPr>
          <p:cNvPr id="304" name="Google Shape;304;p31"/>
          <p:cNvSpPr/>
          <p:nvPr/>
        </p:nvSpPr>
        <p:spPr>
          <a:xfrm>
            <a:off x="9994004" y="3747278"/>
            <a:ext cx="1441342" cy="867905"/>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Religion</a:t>
            </a:r>
            <a:endParaRPr b="0" i="0" sz="1050" u="none" cap="none" strike="noStrike">
              <a:solidFill>
                <a:srgbClr val="000000"/>
              </a:solidFill>
              <a:latin typeface="Arial"/>
              <a:ea typeface="Arial"/>
              <a:cs typeface="Arial"/>
              <a:sym typeface="Arial"/>
            </a:endParaRPr>
          </a:p>
        </p:txBody>
      </p:sp>
      <p:sp>
        <p:nvSpPr>
          <p:cNvPr id="305" name="Google Shape;305;p31"/>
          <p:cNvSpPr/>
          <p:nvPr/>
        </p:nvSpPr>
        <p:spPr>
          <a:xfrm>
            <a:off x="7216707" y="867318"/>
            <a:ext cx="1744155" cy="1125015"/>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Groupes ethniques et autochtones</a:t>
            </a:r>
            <a:endParaRPr b="0" i="0" sz="1050" u="none" cap="none" strike="noStrike">
              <a:solidFill>
                <a:srgbClr val="000000"/>
              </a:solidFill>
              <a:latin typeface="Arial"/>
              <a:ea typeface="Arial"/>
              <a:cs typeface="Arial"/>
              <a:sym typeface="Arial"/>
            </a:endParaRPr>
          </a:p>
        </p:txBody>
      </p:sp>
      <p:sp>
        <p:nvSpPr>
          <p:cNvPr id="306" name="Google Shape;306;p31"/>
          <p:cNvSpPr/>
          <p:nvPr/>
        </p:nvSpPr>
        <p:spPr>
          <a:xfrm>
            <a:off x="9488244" y="1248461"/>
            <a:ext cx="1577546" cy="956967"/>
          </a:xfrm>
          <a:prstGeom prst="ellipse">
            <a:avLst/>
          </a:prstGeom>
          <a:solidFill>
            <a:schemeClr val="dk1"/>
          </a:solidFill>
          <a:ln cap="flat" cmpd="sng" w="12700">
            <a:solidFill>
              <a:srgbClr val="141A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fr" sz="1200" u="none" cap="none" strike="noStrike">
                <a:solidFill>
                  <a:schemeClr val="lt1"/>
                </a:solidFill>
                <a:latin typeface="Calibri"/>
                <a:ea typeface="Calibri"/>
                <a:cs typeface="Calibri"/>
                <a:sym typeface="Calibri"/>
              </a:rPr>
              <a:t>Handicap</a:t>
            </a:r>
            <a:endParaRPr b="0" i="0" sz="1050" u="none" cap="none" strike="noStrike">
              <a:solidFill>
                <a:srgbClr val="000000"/>
              </a:solidFill>
              <a:latin typeface="Arial"/>
              <a:ea typeface="Arial"/>
              <a:cs typeface="Arial"/>
              <a:sym typeface="Arial"/>
            </a:endParaRPr>
          </a:p>
        </p:txBody>
      </p:sp>
      <p:sp>
        <p:nvSpPr>
          <p:cNvPr id="307" name="Google Shape;307;p31"/>
          <p:cNvSpPr txBox="1"/>
          <p:nvPr/>
        </p:nvSpPr>
        <p:spPr>
          <a:xfrm>
            <a:off x="5424641" y="246565"/>
            <a:ext cx="6497741"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00B0F0"/>
                </a:solidFill>
                <a:latin typeface="Arial"/>
                <a:ea typeface="Arial"/>
                <a:cs typeface="Arial"/>
                <a:sym typeface="Arial"/>
              </a:rPr>
              <a:t>Facteurs ayant une incidence sur l’accès aux services WASH</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