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6858000" cx="12192000"/>
  <p:notesSz cx="6858000" cy="9144000"/>
  <p:embeddedFontLst>
    <p:embeddedFont>
      <p:font typeface="Arial Narrow"/>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0D8E674-BDD0-46C2-AF7B-816BE60FF223}">
  <a:tblStyle styleId="{70D8E674-BDD0-46C2-AF7B-816BE60FF22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BF3"/>
          </a:solidFill>
        </a:fill>
      </a:tcStyle>
    </a:wholeTbl>
    <a:band1H>
      <a:tcTxStyle b="off" i="off"/>
      <a:tcStyle>
        <a:fill>
          <a:solidFill>
            <a:srgbClr val="FCF7E7"/>
          </a:solidFill>
        </a:fill>
      </a:tcStyle>
    </a:band1H>
    <a:band2H>
      <a:tcTxStyle b="off" i="off"/>
    </a:band2H>
    <a:band1V>
      <a:tcTxStyle b="off" i="off"/>
      <a:tcStyle>
        <a:fill>
          <a:solidFill>
            <a:srgbClr val="FCF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ArialNarrow-boldItalic.fntdata"/><Relationship Id="rId61" Type="http://schemas.openxmlformats.org/officeDocument/2006/relationships/font" Target="fonts/ArialNarrow-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ArialNarrow-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ArialNarrow-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KEY FACTS FROM THE SLIDE</a:t>
            </a:r>
            <a:endParaRPr/>
          </a:p>
        </p:txBody>
      </p:sp>
      <p:sp>
        <p:nvSpPr>
          <p:cNvPr id="318" name="Google Shape;318;p1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19" name="Google Shape;319;p1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320" name="Google Shape;32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KEY FACTS FROM THE SLIDE</a:t>
            </a:r>
            <a:endParaRPr/>
          </a:p>
        </p:txBody>
      </p:sp>
      <p:sp>
        <p:nvSpPr>
          <p:cNvPr id="327" name="Google Shape;327;p1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28" name="Google Shape;328;p1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329" name="Google Shape;32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KEY FACTS FROM THE SLIDE</a:t>
            </a:r>
            <a:endParaRPr/>
          </a:p>
        </p:txBody>
      </p:sp>
      <p:sp>
        <p:nvSpPr>
          <p:cNvPr id="336" name="Google Shape;33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highlight>
                  <a:srgbClr val="FFFF00"/>
                </a:highlight>
              </a:rPr>
              <a:t>SAY:</a:t>
            </a:r>
            <a:endParaRPr/>
          </a:p>
          <a:p>
            <a:pPr indent="0" lvl="0" marL="0" marR="0" rtl="0" algn="l">
              <a:lnSpc>
                <a:spcPct val="100000"/>
              </a:lnSpc>
              <a:spcBef>
                <a:spcPts val="0"/>
              </a:spcBef>
              <a:spcAft>
                <a:spcPts val="0"/>
              </a:spcAft>
              <a:buClr>
                <a:schemeClr val="dk1"/>
              </a:buClr>
              <a:buSzPts val="1200"/>
              <a:buFont typeface="Calibri"/>
              <a:buNone/>
            </a:pPr>
            <a:r>
              <a:rPr lang="fr">
                <a:highlight>
                  <a:srgbClr val="FFFF00"/>
                </a:highlight>
              </a:rPr>
              <a:t>This slide describes what are the indicators used to describe the situation which was just presented in the previous slides.</a:t>
            </a:r>
            <a:endParaRPr/>
          </a:p>
          <a:p>
            <a:pPr indent="0" lvl="0" marL="0" rtl="0" algn="l">
              <a:lnSpc>
                <a:spcPct val="100000"/>
              </a:lnSpc>
              <a:spcBef>
                <a:spcPts val="0"/>
              </a:spcBef>
              <a:spcAft>
                <a:spcPts val="0"/>
              </a:spcAft>
              <a:buSzPts val="1400"/>
              <a:buNone/>
            </a:pPr>
            <a:r>
              <a:t/>
            </a:r>
            <a:endParaRPr b="1">
              <a:highlight>
                <a:srgbClr val="FFFF00"/>
              </a:highlight>
            </a:endParaRPr>
          </a:p>
          <a:p>
            <a:pPr indent="0" lvl="0" marL="0" rtl="0" algn="l">
              <a:lnSpc>
                <a:spcPct val="100000"/>
              </a:lnSpc>
              <a:spcBef>
                <a:spcPts val="0"/>
              </a:spcBef>
              <a:spcAft>
                <a:spcPts val="0"/>
              </a:spcAft>
              <a:buSzPts val="1400"/>
              <a:buNone/>
            </a:pPr>
            <a:r>
              <a:rPr lang="fr"/>
              <a:t>The WHO/UNICEF Joint Monitoring indicators and service ladders (no service, limited service, basic and advance service) are drawn from existing WHO guidance. These indicators, however, do not cover the full extent of minimum standards due to difficulty of measuring and lack of global data. For example, water quantity, water storage and water quality are not included in the basic definition of water, nor are aspects of climate resilience such as minimizing water leakages and raising storage.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Thus, it is important to consider that while the WHO/UNICEF figures provide an important starting point for understanding WASH services (and gaps) they are not the end point.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Find out more about the ladders and core questions, visit: https://www.who.int/publications-detail-redirect/9789241514545. The document is available in other UN languages. </a:t>
            </a:r>
            <a:endParaRPr/>
          </a:p>
        </p:txBody>
      </p:sp>
      <p:sp>
        <p:nvSpPr>
          <p:cNvPr id="343" name="Google Shape;343;p1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44" name="Google Shape;344;p1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345" name="Google Shape;34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fr"/>
              <a:t>NOTE FOR TRAINER:</a:t>
            </a:r>
            <a:endParaRPr/>
          </a:p>
          <a:p>
            <a:pPr indent="0" lvl="0" marL="0" rtl="0" algn="l">
              <a:lnSpc>
                <a:spcPct val="100000"/>
              </a:lnSpc>
              <a:spcBef>
                <a:spcPts val="0"/>
              </a:spcBef>
              <a:spcAft>
                <a:spcPts val="0"/>
              </a:spcAft>
              <a:buSzPts val="1400"/>
              <a:buNone/>
            </a:pPr>
            <a:r>
              <a:rPr lang="fr"/>
              <a:t>This slide is to be adapted to the country context. </a:t>
            </a:r>
            <a:endParaRPr/>
          </a:p>
          <a:p>
            <a:pPr indent="0" lvl="0" marL="0" rtl="0" algn="l">
              <a:lnSpc>
                <a:spcPct val="100000"/>
              </a:lnSpc>
              <a:spcBef>
                <a:spcPts val="0"/>
              </a:spcBef>
              <a:spcAft>
                <a:spcPts val="0"/>
              </a:spcAft>
              <a:buSzPts val="1400"/>
              <a:buNone/>
            </a:pPr>
            <a:r>
              <a:rPr lang="fr"/>
              <a:t>If it is possible to insert local data – read out the data from the slide</a:t>
            </a:r>
            <a:endParaRPr/>
          </a:p>
        </p:txBody>
      </p:sp>
      <p:sp>
        <p:nvSpPr>
          <p:cNvPr id="353" name="Google Shape;353;p1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54" name="Google Shape;354;p1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355" name="Google Shape;35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0" name="Google Shape;37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latin typeface="Arial"/>
                <a:ea typeface="Arial"/>
                <a:cs typeface="Arial"/>
                <a:sym typeface="Arial"/>
              </a:rPr>
              <a:t>SAY:</a:t>
            </a:r>
            <a:endParaRPr/>
          </a:p>
          <a:p>
            <a:pPr indent="0" lvl="0" marL="0" rtl="0" algn="l">
              <a:lnSpc>
                <a:spcPct val="100000"/>
              </a:lnSpc>
              <a:spcBef>
                <a:spcPts val="0"/>
              </a:spcBef>
              <a:spcAft>
                <a:spcPts val="0"/>
              </a:spcAft>
              <a:buSzPts val="1400"/>
              <a:buNone/>
            </a:pPr>
            <a:r>
              <a:rPr lang="fr">
                <a:latin typeface="Arial"/>
                <a:ea typeface="Arial"/>
                <a:cs typeface="Arial"/>
                <a:sym typeface="Arial"/>
              </a:rPr>
              <a:t>Despite the fundamental role that electricity plays in health care provision, many health care facilities do not have access to electricity.</a:t>
            </a:r>
            <a:endParaRPr/>
          </a:p>
          <a:p>
            <a:pPr indent="0" lvl="0" marL="0" rtl="0" algn="l">
              <a:lnSpc>
                <a:spcPct val="100000"/>
              </a:lnSpc>
              <a:spcBef>
                <a:spcPts val="0"/>
              </a:spcBef>
              <a:spcAft>
                <a:spcPts val="0"/>
              </a:spcAft>
              <a:buSzPts val="1400"/>
              <a:buNone/>
            </a:pPr>
            <a:r>
              <a:rPr lang="fr">
                <a:latin typeface="Arial"/>
                <a:ea typeface="Arial"/>
                <a:cs typeface="Arial"/>
                <a:sym typeface="Arial"/>
              </a:rPr>
              <a:t>Updated: total number of surveys in database is 34 from 23 countries.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fr">
                <a:latin typeface="Arial"/>
                <a:ea typeface="Arial"/>
                <a:cs typeface="Arial"/>
                <a:sym typeface="Arial"/>
              </a:rPr>
              <a:t>This slide shows the most recent data on access to electricity in health care facilities</a:t>
            </a:r>
            <a:endParaRPr/>
          </a:p>
          <a:p>
            <a:pPr indent="0" lvl="0" marL="0" rtl="0" algn="l">
              <a:lnSpc>
                <a:spcPct val="100000"/>
              </a:lnSpc>
              <a:spcBef>
                <a:spcPts val="0"/>
              </a:spcBef>
              <a:spcAft>
                <a:spcPts val="0"/>
              </a:spcAft>
              <a:buClr>
                <a:schemeClr val="dk1"/>
              </a:buClr>
              <a:buSzPts val="1200"/>
              <a:buFont typeface="Arial"/>
              <a:buChar char="-"/>
            </a:pPr>
            <a:r>
              <a:rPr lang="fr">
                <a:latin typeface="Arial"/>
                <a:ea typeface="Arial"/>
                <a:cs typeface="Arial"/>
                <a:sym typeface="Arial"/>
              </a:rPr>
              <a:t>Of the data available, many health care facilities lack adequate access to electricity. </a:t>
            </a:r>
            <a:endParaRPr/>
          </a:p>
          <a:p>
            <a:pPr indent="0" lvl="0" marL="0" rtl="0" algn="l">
              <a:lnSpc>
                <a:spcPct val="100000"/>
              </a:lnSpc>
              <a:spcBef>
                <a:spcPts val="0"/>
              </a:spcBef>
              <a:spcAft>
                <a:spcPts val="0"/>
              </a:spcAft>
              <a:buClr>
                <a:schemeClr val="dk1"/>
              </a:buClr>
              <a:buSzPts val="1200"/>
              <a:buFont typeface="Arial"/>
              <a:buChar char="-"/>
            </a:pPr>
            <a:r>
              <a:rPr lang="fr">
                <a:latin typeface="Arial"/>
                <a:ea typeface="Arial"/>
                <a:cs typeface="Arial"/>
                <a:sym typeface="Arial"/>
              </a:rPr>
              <a:t>As many as 1 in 4 health posts (primary level of care) have no electricity at all.</a:t>
            </a:r>
            <a:endParaRPr/>
          </a:p>
          <a:p>
            <a:pPr indent="0" lvl="0" marL="0" rtl="0" algn="l">
              <a:lnSpc>
                <a:spcPct val="100000"/>
              </a:lnSpc>
              <a:spcBef>
                <a:spcPts val="0"/>
              </a:spcBef>
              <a:spcAft>
                <a:spcPts val="0"/>
              </a:spcAft>
              <a:buClr>
                <a:schemeClr val="dk1"/>
              </a:buClr>
              <a:buSzPts val="1200"/>
              <a:buFont typeface="Arial"/>
              <a:buNone/>
            </a:pPr>
            <a:r>
              <a:rPr lang="fr">
                <a:latin typeface="Arial"/>
                <a:ea typeface="Arial"/>
                <a:cs typeface="Arial"/>
                <a:sym typeface="Arial"/>
              </a:rPr>
              <a:t>-Increasingly WHO and partners are working to jointly advocate for, finance, monitoring and improve WASH and energy in health care facilities as the two are linked (e.g. you need lighting in toilets and energy to pump water) and often are both included in one “bundle” of health infrastructure when it comes to health financing and budgets.</a:t>
            </a:r>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fr">
                <a:latin typeface="Arial"/>
                <a:ea typeface="Arial"/>
                <a:cs typeface="Arial"/>
                <a:sym typeface="Arial"/>
              </a:rPr>
              <a:t>But the picture is much more complex than this. Many facilities that technically have access (i.e. are connected to the grid) do not have good quality or reliable access. Nearly 35% of hospitals surveyed report that they do not have reliable access to electricity. So while we are focused on providing access where there is none, it is important that we do not also overlook facilities where reliability of access is a major concern.</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71" name="Google Shape;37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WASH in health care facilities is included in many global health strategies and standards and recognized as a fundamental element to achieving health goals. Specifically:</a:t>
            </a:r>
            <a:endParaRPr/>
          </a:p>
          <a:p>
            <a:pPr indent="0" lvl="0" marL="0" rtl="0" algn="l">
              <a:lnSpc>
                <a:spcPct val="100000"/>
              </a:lnSpc>
              <a:spcBef>
                <a:spcPts val="0"/>
              </a:spcBef>
              <a:spcAft>
                <a:spcPts val="0"/>
              </a:spcAft>
              <a:buSzPts val="1400"/>
              <a:buNone/>
            </a:pPr>
            <a:r>
              <a:rPr lang="fr"/>
              <a:t>For quality health services-WASH in health care facilities saves costs in the health systems through reduced health care associated infections and reduced need for medication, greater staff morale and improved performance and greater uptake of health care services and satisfaction of care. WASH in HCF standards, monitoring and resources ought to be included in any national efforts on quality health services. </a:t>
            </a:r>
            <a:endParaRPr/>
          </a:p>
          <a:p>
            <a:pPr indent="0" lvl="0" marL="0" rtl="0" algn="l">
              <a:lnSpc>
                <a:spcPct val="100000"/>
              </a:lnSpc>
              <a:spcBef>
                <a:spcPts val="0"/>
              </a:spcBef>
              <a:spcAft>
                <a:spcPts val="0"/>
              </a:spcAft>
              <a:buSzPts val="1400"/>
              <a:buNone/>
            </a:pPr>
            <a:r>
              <a:rPr lang="fr"/>
              <a:t>WASH in HCF is essential for IPC practices and IPC actors have a role in advocating for, monitoring and collaborating with WASH actors on using joint tools and approaches. </a:t>
            </a:r>
            <a:endParaRPr/>
          </a:p>
          <a:p>
            <a:pPr indent="0" lvl="0" marL="0" rtl="0" algn="l">
              <a:lnSpc>
                <a:spcPct val="100000"/>
              </a:lnSpc>
              <a:spcBef>
                <a:spcPts val="0"/>
              </a:spcBef>
              <a:spcAft>
                <a:spcPts val="0"/>
              </a:spcAft>
              <a:buSzPts val="1400"/>
              <a:buNone/>
            </a:pPr>
            <a:r>
              <a:rPr lang="fr"/>
              <a:t>If you are interested you can learn more about minimum IPC requirements </a:t>
            </a:r>
            <a:endParaRPr/>
          </a:p>
          <a:p>
            <a:pPr indent="0" lvl="0" marL="0" rtl="0" algn="l">
              <a:lnSpc>
                <a:spcPct val="100000"/>
              </a:lnSpc>
              <a:spcBef>
                <a:spcPts val="0"/>
              </a:spcBef>
              <a:spcAft>
                <a:spcPts val="0"/>
              </a:spcAft>
              <a:buSzPts val="1400"/>
              <a:buNone/>
            </a:pPr>
            <a:r>
              <a:rPr lang="fr"/>
              <a:t>The standards for improving quality of maternal and newborn care identify WASH as one of 8 critical areas for improving the provision and experience of care around time of childbirth. Improving water services, toilets, showers and hand hygiene within maternity settings can significantly improve health outcomes for mother and child. The Network for Improving Quality of Care for Mothers, Newborns and Children (Quality of Care Network) works to implement these standards in 11 focus countries on dedicated quality improvement (QI) efforts and is an important platform for sharing lessons learned globally. </a:t>
            </a:r>
            <a:endParaRPr/>
          </a:p>
          <a:p>
            <a:pPr indent="0" lvl="0" marL="0" rtl="0" algn="l">
              <a:lnSpc>
                <a:spcPct val="100000"/>
              </a:lnSpc>
              <a:spcBef>
                <a:spcPts val="0"/>
              </a:spcBef>
              <a:spcAft>
                <a:spcPts val="0"/>
              </a:spcAft>
              <a:buSzPts val="1400"/>
              <a:buNone/>
            </a:pPr>
            <a:r>
              <a:rPr lang="fr"/>
              <a:t>Antimicrobial resistance is a growing threat and WASH in health care facilities is needed to prevent AMR infections,  prevent spread of AMR in the environment (e.g. through safely managed sanitation/wastewater) and ensure safe and effective treatment of those that have antibiotic resistant infections. Including WASH in HCF plans, budgets and monitoring with national Antimicrobial Resistance plans is one important means by which to increase political buy-in and multisectoral action. </a:t>
            </a:r>
            <a:endParaRPr/>
          </a:p>
        </p:txBody>
      </p:sp>
      <p:sp>
        <p:nvSpPr>
          <p:cNvPr id="397" name="Google Shape;39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 picture shown here is a delivery room in a rural primary health care facility in a country in the Sahel.  </a:t>
            </a:r>
            <a:endParaRPr/>
          </a:p>
        </p:txBody>
      </p:sp>
      <p:sp>
        <p:nvSpPr>
          <p:cNvPr id="413" name="Google Shape;413;p1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414" name="Google Shape;414;p1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415" name="Google Shape;41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lang="fr" sz="1200">
                <a:latin typeface="Arial"/>
                <a:ea typeface="Arial"/>
                <a:cs typeface="Arial"/>
                <a:sym typeface="Arial"/>
              </a:rPr>
              <a:t>SAY:</a:t>
            </a:r>
            <a:endParaRPr/>
          </a:p>
          <a:p>
            <a:pPr indent="-171450" lvl="0" marL="171450" rtl="0" algn="l">
              <a:lnSpc>
                <a:spcPct val="100000"/>
              </a:lnSpc>
              <a:spcBef>
                <a:spcPts val="0"/>
              </a:spcBef>
              <a:spcAft>
                <a:spcPts val="0"/>
              </a:spcAft>
              <a:buClr>
                <a:schemeClr val="dk1"/>
              </a:buClr>
              <a:buSzPts val="1200"/>
              <a:buFont typeface="Arial"/>
              <a:buChar char="•"/>
            </a:pPr>
            <a:r>
              <a:rPr lang="fr"/>
              <a:t>Talk in pairs for a few moments, thinking about the WASH-IPC relationship and be ready to shout out some answer to the questions</a:t>
            </a:r>
            <a:endParaRPr/>
          </a:p>
          <a:p>
            <a:pPr indent="0" lvl="0" marL="0" rtl="0" algn="l">
              <a:lnSpc>
                <a:spcPct val="100000"/>
              </a:lnSpc>
              <a:spcBef>
                <a:spcPts val="0"/>
              </a:spcBef>
              <a:spcAft>
                <a:spcPts val="0"/>
              </a:spcAft>
              <a:buClr>
                <a:schemeClr val="dk1"/>
              </a:buClr>
              <a:buSzPts val="1200"/>
              <a:buFont typeface="Arial"/>
              <a:buNone/>
            </a:pPr>
            <a:r>
              <a:rPr b="1" lang="fr"/>
              <a:t>THEN SAY:</a:t>
            </a:r>
            <a:endParaRPr/>
          </a:p>
          <a:p>
            <a:pPr indent="-171450" lvl="0" marL="171450" rtl="0" algn="l">
              <a:lnSpc>
                <a:spcPct val="100000"/>
              </a:lnSpc>
              <a:spcBef>
                <a:spcPts val="0"/>
              </a:spcBef>
              <a:spcAft>
                <a:spcPts val="0"/>
              </a:spcAft>
              <a:buClr>
                <a:schemeClr val="dk1"/>
              </a:buClr>
              <a:buSzPts val="1200"/>
              <a:buFont typeface="Arial"/>
              <a:buChar char="•"/>
            </a:pPr>
            <a:r>
              <a:rPr lang="fr"/>
              <a:t>There are many interlinkages between WASH and IPC – it is important to understand that WASH and IPC are complementary and there is a strong rationale for effective relationships between those tasked with addressing WASH and IPC</a:t>
            </a:r>
            <a:endParaRPr/>
          </a:p>
          <a:p>
            <a:pPr indent="-266700" lvl="0" marL="342900" rtl="0" algn="l">
              <a:lnSpc>
                <a:spcPct val="100000"/>
              </a:lnSpc>
              <a:spcBef>
                <a:spcPts val="0"/>
              </a:spcBef>
              <a:spcAft>
                <a:spcPts val="0"/>
              </a:spcAft>
              <a:buClr>
                <a:schemeClr val="dk1"/>
              </a:buClr>
              <a:buSzPts val="1200"/>
              <a:buFont typeface="Arial"/>
              <a:buNone/>
            </a:pPr>
            <a:r>
              <a:t/>
            </a:r>
            <a:endParaRPr sz="1200">
              <a:latin typeface="Arial"/>
              <a:ea typeface="Arial"/>
              <a:cs typeface="Arial"/>
              <a:sym typeface="Arial"/>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424" name="Google Shape;42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fr"/>
              <a:t>Introduce yourself if you have not already, and make sure you insert the date and location to the slide before you start</a:t>
            </a:r>
            <a:endParaRPr/>
          </a:p>
          <a:p>
            <a:pPr indent="0" lvl="0" marL="0" marR="0" rtl="0" algn="l">
              <a:lnSpc>
                <a:spcPct val="100000"/>
              </a:lnSpc>
              <a:spcBef>
                <a:spcPts val="0"/>
              </a:spcBef>
              <a:spcAft>
                <a:spcPts val="0"/>
              </a:spcAft>
              <a:buClr>
                <a:schemeClr val="lt1"/>
              </a:buClr>
              <a:buSzPts val="1200"/>
              <a:buFont typeface="Calibri"/>
              <a:buNone/>
            </a:pPr>
            <a:r>
              <a:t/>
            </a:r>
            <a:endParaRPr b="1"/>
          </a:p>
          <a:p>
            <a:pPr indent="0" lvl="0" marL="0" marR="0" rtl="0" algn="l">
              <a:lnSpc>
                <a:spcPct val="100000"/>
              </a:lnSpc>
              <a:spcBef>
                <a:spcPts val="0"/>
              </a:spcBef>
              <a:spcAft>
                <a:spcPts val="0"/>
              </a:spcAft>
              <a:buClr>
                <a:schemeClr val="lt1"/>
              </a:buClr>
              <a:buSzPts val="1200"/>
              <a:buFont typeface="Calibri"/>
              <a:buNone/>
            </a:pPr>
            <a:r>
              <a:rPr b="1" lang="fr"/>
              <a:t>NOTE FOR TRAINER:</a:t>
            </a:r>
            <a:endParaRPr/>
          </a:p>
          <a:p>
            <a:pPr indent="0" lvl="0" marL="0" marR="0" rtl="0" algn="l">
              <a:lnSpc>
                <a:spcPct val="100000"/>
              </a:lnSpc>
              <a:spcBef>
                <a:spcPts val="0"/>
              </a:spcBef>
              <a:spcAft>
                <a:spcPts val="0"/>
              </a:spcAft>
              <a:buClr>
                <a:schemeClr val="lt1"/>
              </a:buClr>
              <a:buSzPts val="1200"/>
              <a:buFont typeface="Calibri"/>
              <a:buNone/>
            </a:pPr>
            <a:r>
              <a:rPr lang="fr"/>
              <a:t>This module was updated in February 2022. A number of slides related to COVID-19 have been included. Trainers are advised to check the WHO website for the latest technical guidance which may change as new evidence emerges.  https://www.who.int/emergencies/diseases/novel-coronavirus-2019/technical-guidance</a:t>
            </a:r>
            <a:endParaRPr/>
          </a:p>
          <a:p>
            <a:pPr indent="0" lvl="0" marL="0" rtl="0" algn="l">
              <a:lnSpc>
                <a:spcPct val="100000"/>
              </a:lnSpc>
              <a:spcBef>
                <a:spcPts val="0"/>
              </a:spcBef>
              <a:spcAft>
                <a:spcPts val="0"/>
              </a:spcAft>
              <a:buSzPts val="1400"/>
              <a:buNone/>
            </a:pPr>
            <a:r>
              <a:t/>
            </a:r>
            <a:endParaRPr/>
          </a:p>
        </p:txBody>
      </p:sp>
      <p:sp>
        <p:nvSpPr>
          <p:cNvPr id="231" name="Google Shape;23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fr"/>
              <a:t>READ THE SLIDE</a:t>
            </a:r>
            <a:endParaRPr/>
          </a:p>
          <a:p>
            <a:pPr indent="0" lvl="0" marL="0" rtl="0" algn="l">
              <a:lnSpc>
                <a:spcPct val="100000"/>
              </a:lnSpc>
              <a:spcBef>
                <a:spcPts val="0"/>
              </a:spcBef>
              <a:spcAft>
                <a:spcPts val="0"/>
              </a:spcAft>
              <a:buClr>
                <a:schemeClr val="dk1"/>
              </a:buClr>
              <a:buSzPts val="1200"/>
              <a:buFont typeface="Arial"/>
              <a:buNone/>
            </a:pPr>
            <a:r>
              <a:rPr b="1" lang="fr"/>
              <a:t>SAY:</a:t>
            </a:r>
            <a:endParaRPr/>
          </a:p>
          <a:p>
            <a:pPr indent="-171450" lvl="0" marL="171450" rtl="0" algn="l">
              <a:lnSpc>
                <a:spcPct val="100000"/>
              </a:lnSpc>
              <a:spcBef>
                <a:spcPts val="0"/>
              </a:spcBef>
              <a:spcAft>
                <a:spcPts val="0"/>
              </a:spcAft>
              <a:buClr>
                <a:schemeClr val="dk1"/>
              </a:buClr>
              <a:buSzPts val="1200"/>
              <a:buFont typeface="Arial"/>
              <a:buChar char="•"/>
            </a:pPr>
            <a:r>
              <a:rPr lang="fr"/>
              <a:t>the coloured visual represents what are described as the WHO IPC core components – these are evidence based guidelines that all countries should follow and they do incorporate aspects of WASH as a core element of IPC</a:t>
            </a:r>
            <a:endParaRPr/>
          </a:p>
          <a:p>
            <a:pPr indent="-171450" lvl="0" marL="171450" rtl="0" algn="l">
              <a:lnSpc>
                <a:spcPct val="100000"/>
              </a:lnSpc>
              <a:spcBef>
                <a:spcPts val="0"/>
              </a:spcBef>
              <a:spcAft>
                <a:spcPts val="0"/>
              </a:spcAft>
              <a:buClr>
                <a:schemeClr val="dk1"/>
              </a:buClr>
              <a:buSzPts val="1200"/>
              <a:buFont typeface="Arial"/>
              <a:buChar char="•"/>
            </a:pPr>
            <a:r>
              <a:rPr lang="fr"/>
              <a:t>WASH has critical connections to these IPC core components, although WASH is about more than just preventing infection (i.e. it impacts dignity)</a:t>
            </a:r>
            <a:endParaRPr/>
          </a:p>
          <a:p>
            <a:pPr indent="-171450" lvl="0" marL="171450" marR="0" rtl="0" algn="l">
              <a:lnSpc>
                <a:spcPct val="100000"/>
              </a:lnSpc>
              <a:spcBef>
                <a:spcPts val="0"/>
              </a:spcBef>
              <a:spcAft>
                <a:spcPts val="0"/>
              </a:spcAft>
              <a:buClr>
                <a:schemeClr val="dk1"/>
              </a:buClr>
              <a:buSzPts val="1200"/>
              <a:buFont typeface="Arial"/>
              <a:buChar char="•"/>
            </a:pPr>
            <a:r>
              <a:rPr lang="fr"/>
              <a:t>nonetheless, </a:t>
            </a:r>
            <a:r>
              <a:rPr lang="fr" sz="1200">
                <a:latin typeface="Arial"/>
                <a:ea typeface="Arial"/>
                <a:cs typeface="Arial"/>
                <a:sym typeface="Arial"/>
              </a:rPr>
              <a:t>WASH provides the necessary infrastructure, materials and equipment enabling the implementation of appropriate IPC practices and supporting  behavioural change among health workers and the community. This is represented in the diagram by the purple segment</a:t>
            </a:r>
            <a:endParaRPr/>
          </a:p>
          <a:p>
            <a:pPr indent="-171450" lvl="0" marL="171450" marR="0" rtl="0" algn="l">
              <a:lnSpc>
                <a:spcPct val="100000"/>
              </a:lnSpc>
              <a:spcBef>
                <a:spcPts val="0"/>
              </a:spcBef>
              <a:spcAft>
                <a:spcPts val="0"/>
              </a:spcAft>
              <a:buClr>
                <a:schemeClr val="dk1"/>
              </a:buClr>
              <a:buSzPts val="1200"/>
              <a:buFont typeface="Arial"/>
              <a:buChar char="•"/>
            </a:pPr>
            <a:r>
              <a:rPr lang="fr" sz="1200">
                <a:latin typeface="Arial"/>
                <a:ea typeface="Arial"/>
                <a:cs typeface="Arial"/>
                <a:sym typeface="Arial"/>
              </a:rPr>
              <a:t>You can read more in a number of IPC and WASH publications</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441" name="Google Shape;44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fr">
                <a:latin typeface="Arial"/>
                <a:ea typeface="Arial"/>
                <a:cs typeface="Arial"/>
                <a:sym typeface="Arial"/>
              </a:rPr>
              <a:t>READ THE SLIDE</a:t>
            </a:r>
            <a:endParaRPr/>
          </a:p>
          <a:p>
            <a:pPr indent="0" lvl="0" marL="0" rtl="0" algn="l">
              <a:lnSpc>
                <a:spcPct val="100000"/>
              </a:lnSpc>
              <a:spcBef>
                <a:spcPts val="0"/>
              </a:spcBef>
              <a:spcAft>
                <a:spcPts val="0"/>
              </a:spcAft>
              <a:buClr>
                <a:schemeClr val="dk1"/>
              </a:buClr>
              <a:buSzPts val="1200"/>
              <a:buFont typeface="Arial"/>
              <a:buNone/>
            </a:pPr>
            <a:r>
              <a:rPr b="1" lang="fr">
                <a:latin typeface="Arial"/>
                <a:ea typeface="Arial"/>
                <a:cs typeface="Arial"/>
                <a:sym typeface="Arial"/>
              </a:rPr>
              <a:t>SAY:</a:t>
            </a:r>
            <a:endParaRPr/>
          </a:p>
          <a:p>
            <a:pPr indent="-171450" lvl="0" marL="171450" marR="0" rtl="0" algn="l">
              <a:lnSpc>
                <a:spcPct val="100000"/>
              </a:lnSpc>
              <a:spcBef>
                <a:spcPts val="0"/>
              </a:spcBef>
              <a:spcAft>
                <a:spcPts val="0"/>
              </a:spcAft>
              <a:buClr>
                <a:schemeClr val="dk1"/>
              </a:buClr>
              <a:buSzPts val="1200"/>
              <a:buFont typeface="Arial"/>
              <a:buChar char="•"/>
            </a:pPr>
            <a:r>
              <a:rPr lang="fr" sz="1200">
                <a:latin typeface="Arial"/>
                <a:ea typeface="Arial"/>
                <a:cs typeface="Arial"/>
                <a:sym typeface="Arial"/>
              </a:rPr>
              <a:t>Emphasise that the IPC minimum requirements are the starting point for providing basic protection and safety to patients, health workers and visitors, and to progressively fully establish all IPC core components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452" name="Google Shape;45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fr">
                <a:latin typeface="Arial"/>
                <a:ea typeface="Arial"/>
                <a:cs typeface="Arial"/>
                <a:sym typeface="Arial"/>
              </a:rPr>
              <a:t>READ THE SLIDE</a:t>
            </a:r>
            <a:endParaRPr/>
          </a:p>
          <a:p>
            <a:pPr indent="0" lvl="0" marL="0" rtl="0" algn="l">
              <a:lnSpc>
                <a:spcPct val="100000"/>
              </a:lnSpc>
              <a:spcBef>
                <a:spcPts val="0"/>
              </a:spcBef>
              <a:spcAft>
                <a:spcPts val="0"/>
              </a:spcAft>
              <a:buClr>
                <a:schemeClr val="dk1"/>
              </a:buClr>
              <a:buSzPts val="1200"/>
              <a:buFont typeface="Arial"/>
              <a:buNone/>
            </a:pPr>
            <a:r>
              <a:rPr b="1" lang="fr">
                <a:latin typeface="Arial"/>
                <a:ea typeface="Arial"/>
                <a:cs typeface="Arial"/>
                <a:sym typeface="Arial"/>
              </a:rPr>
              <a:t>SAY:</a:t>
            </a:r>
            <a:endParaRPr/>
          </a:p>
          <a:p>
            <a:pPr indent="-171450" lvl="0" marL="171450" rtl="0" algn="l">
              <a:lnSpc>
                <a:spcPct val="100000"/>
              </a:lnSpc>
              <a:spcBef>
                <a:spcPts val="0"/>
              </a:spcBef>
              <a:spcAft>
                <a:spcPts val="0"/>
              </a:spcAft>
              <a:buClr>
                <a:schemeClr val="dk1"/>
              </a:buClr>
              <a:buSzPts val="1200"/>
              <a:buFont typeface="Arial"/>
              <a:buChar char="•"/>
            </a:pPr>
            <a:r>
              <a:rPr lang="fr">
                <a:latin typeface="Arial"/>
                <a:ea typeface="Arial"/>
                <a:cs typeface="Arial"/>
                <a:sym typeface="Arial"/>
              </a:rPr>
              <a:t>WASH is represented in IPC core component 8 which recommends that patient care activities should be undertaken in a clean and/or hygienic environment that facilitates practices related to the prevention and control of infection.</a:t>
            </a:r>
            <a:endParaRPr/>
          </a:p>
          <a:p>
            <a:pPr indent="-171450" lvl="0" marL="171450" rtl="0" algn="l">
              <a:lnSpc>
                <a:spcPct val="100000"/>
              </a:lnSpc>
              <a:spcBef>
                <a:spcPts val="0"/>
              </a:spcBef>
              <a:spcAft>
                <a:spcPts val="0"/>
              </a:spcAft>
              <a:buClr>
                <a:schemeClr val="dk1"/>
              </a:buClr>
              <a:buSzPts val="1200"/>
              <a:buFont typeface="Arial"/>
              <a:buChar char="•"/>
            </a:pPr>
            <a:r>
              <a:rPr lang="fr">
                <a:latin typeface="Arial"/>
                <a:ea typeface="Arial"/>
                <a:cs typeface="Arial"/>
                <a:sym typeface="Arial"/>
              </a:rPr>
              <a:t>This includes all elements related to the WASH infrastructure and services, as well as the availability of appropriate IPC materials and equipment. </a:t>
            </a:r>
            <a:endParaRPr>
              <a:latin typeface="Arial"/>
              <a:ea typeface="Arial"/>
              <a:cs typeface="Arial"/>
              <a:sym typeface="Arial"/>
            </a:endParaRPr>
          </a:p>
        </p:txBody>
      </p:sp>
      <p:sp>
        <p:nvSpPr>
          <p:cNvPr id="463" name="Google Shape;46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B0F0"/>
              </a:buClr>
              <a:buSzPts val="1200"/>
              <a:buFont typeface="Arial"/>
              <a:buNone/>
            </a:pPr>
            <a:r>
              <a:rPr b="1" i="0" lang="fr" sz="1200">
                <a:solidFill>
                  <a:srgbClr val="00B0F0"/>
                </a:solidFill>
                <a:latin typeface="Arial"/>
                <a:ea typeface="Arial"/>
                <a:cs typeface="Arial"/>
                <a:sym typeface="Arial"/>
              </a:rPr>
              <a:t>SAY:</a:t>
            </a:r>
            <a:endParaRPr/>
          </a:p>
          <a:p>
            <a:pPr indent="-171450" lvl="0" marL="171450" rtl="0" algn="l">
              <a:lnSpc>
                <a:spcPct val="100000"/>
              </a:lnSpc>
              <a:spcBef>
                <a:spcPts val="0"/>
              </a:spcBef>
              <a:spcAft>
                <a:spcPts val="0"/>
              </a:spcAft>
              <a:buClr>
                <a:srgbClr val="00B0F0"/>
              </a:buClr>
              <a:buSzPts val="1200"/>
              <a:buFont typeface="Arial"/>
              <a:buChar char="•"/>
            </a:pPr>
            <a:r>
              <a:rPr b="0" i="0" lang="fr" sz="1200">
                <a:solidFill>
                  <a:srgbClr val="00B0F0"/>
                </a:solidFill>
                <a:latin typeface="Arial"/>
                <a:ea typeface="Arial"/>
                <a:cs typeface="Arial"/>
                <a:sym typeface="Arial"/>
              </a:rPr>
              <a:t>This slide presents some key principles related to the IPC core components and how WASH can be seen as a building block for IPC in health care</a:t>
            </a:r>
            <a:endParaRPr/>
          </a:p>
          <a:p>
            <a:pPr indent="-171450" lvl="1" marL="628650" marR="0" rtl="0" algn="l">
              <a:lnSpc>
                <a:spcPct val="100000"/>
              </a:lnSpc>
              <a:spcBef>
                <a:spcPts val="0"/>
              </a:spcBef>
              <a:spcAft>
                <a:spcPts val="0"/>
              </a:spcAft>
              <a:buClr>
                <a:schemeClr val="dk1"/>
              </a:buClr>
              <a:buSzPts val="1200"/>
              <a:buFont typeface="Arial"/>
              <a:buChar char="•"/>
            </a:pPr>
            <a:r>
              <a:rPr lang="fr" sz="1200">
                <a:latin typeface="Arial"/>
                <a:ea typeface="Arial"/>
                <a:cs typeface="Arial"/>
                <a:sym typeface="Arial"/>
              </a:rPr>
              <a:t>Linkages: The IPC team should have established links and communication mechanisms, in particular with those providing waste management, sanitation and water supply services. </a:t>
            </a:r>
            <a:endParaRPr/>
          </a:p>
          <a:p>
            <a:pPr indent="-171450" lvl="1" marL="628650" marR="0" rtl="0" algn="l">
              <a:lnSpc>
                <a:spcPct val="100000"/>
              </a:lnSpc>
              <a:spcBef>
                <a:spcPts val="0"/>
              </a:spcBef>
              <a:spcAft>
                <a:spcPts val="0"/>
              </a:spcAft>
              <a:buClr>
                <a:schemeClr val="dk1"/>
              </a:buClr>
              <a:buSzPts val="1200"/>
              <a:buFont typeface="Arial"/>
              <a:buChar char="•"/>
            </a:pPr>
            <a:r>
              <a:rPr lang="fr" sz="1200">
                <a:latin typeface="Arial"/>
                <a:ea typeface="Arial"/>
                <a:cs typeface="Arial"/>
                <a:sym typeface="Arial"/>
              </a:rPr>
              <a:t>Guidance: Should include reference to waste management, adequate access to safe water, a reliable electricity supply, sanitation and environmental cleaning</a:t>
            </a:r>
            <a:r>
              <a:rPr lang="fr" sz="1100">
                <a:latin typeface="Arial"/>
                <a:ea typeface="Arial"/>
                <a:cs typeface="Arial"/>
                <a:sym typeface="Arial"/>
              </a:rPr>
              <a:t>. </a:t>
            </a:r>
            <a:endParaRPr/>
          </a:p>
          <a:p>
            <a:pPr indent="-171450" lvl="1" marL="628650" marR="0" rtl="0" algn="l">
              <a:lnSpc>
                <a:spcPct val="100000"/>
              </a:lnSpc>
              <a:spcBef>
                <a:spcPts val="0"/>
              </a:spcBef>
              <a:spcAft>
                <a:spcPts val="0"/>
              </a:spcAft>
              <a:buClr>
                <a:schemeClr val="dk1"/>
              </a:buClr>
              <a:buSzPts val="1200"/>
              <a:buFont typeface="Arial"/>
              <a:buChar char="•"/>
            </a:pPr>
            <a:r>
              <a:rPr lang="fr" sz="1200">
                <a:latin typeface="Arial"/>
                <a:ea typeface="Arial"/>
                <a:cs typeface="Arial"/>
                <a:sym typeface="Arial"/>
              </a:rPr>
              <a:t>Multimodal improvement: Building and continuously operating and improving the WASH infrastructure is a critical element of </a:t>
            </a:r>
            <a:r>
              <a:rPr b="1" lang="fr" sz="1200">
                <a:latin typeface="Arial"/>
                <a:ea typeface="Arial"/>
                <a:cs typeface="Arial"/>
                <a:sym typeface="Arial"/>
              </a:rPr>
              <a:t>multimodal strategies</a:t>
            </a:r>
            <a:r>
              <a:rPr lang="fr" sz="1200">
                <a:latin typeface="Arial"/>
                <a:ea typeface="Arial"/>
                <a:cs typeface="Arial"/>
                <a:sym typeface="Arial"/>
              </a:rPr>
              <a:t>, which have proven to be the most successful approach for implementing IPC interventions in health care.</a:t>
            </a:r>
            <a:r>
              <a:rPr lang="fr" sz="1000">
                <a:latin typeface="Arial"/>
                <a:ea typeface="Arial"/>
                <a:cs typeface="Arial"/>
                <a:sym typeface="Arial"/>
              </a:rPr>
              <a:t> Explain that the Hand Hygiene module presents a comprehensive outline of the multimodal strategy.</a:t>
            </a:r>
            <a:endParaRPr b="0" i="0" sz="1200">
              <a:solidFill>
                <a:schemeClr val="dk1"/>
              </a:solidFill>
              <a:latin typeface="Arial"/>
              <a:ea typeface="Arial"/>
              <a:cs typeface="Arial"/>
              <a:sym typeface="Arial"/>
            </a:endParaRPr>
          </a:p>
          <a:p>
            <a:pPr indent="-171450" lvl="1" marL="628650" marR="0" rtl="0" algn="l">
              <a:lnSpc>
                <a:spcPct val="100000"/>
              </a:lnSpc>
              <a:spcBef>
                <a:spcPts val="0"/>
              </a:spcBef>
              <a:spcAft>
                <a:spcPts val="0"/>
              </a:spcAft>
              <a:buClr>
                <a:schemeClr val="dk1"/>
              </a:buClr>
              <a:buSzPts val="1200"/>
              <a:buFont typeface="Arial"/>
              <a:buChar char="•"/>
            </a:pPr>
            <a:r>
              <a:rPr b="0" i="0" lang="fr" sz="1200">
                <a:solidFill>
                  <a:schemeClr val="dk1"/>
                </a:solidFill>
                <a:latin typeface="Arial"/>
                <a:ea typeface="Arial"/>
                <a:cs typeface="Arial"/>
                <a:sym typeface="Arial"/>
              </a:rPr>
              <a:t>Accountability: WASH </a:t>
            </a:r>
            <a:r>
              <a:rPr b="1" i="0" lang="fr" sz="1200">
                <a:solidFill>
                  <a:schemeClr val="dk1"/>
                </a:solidFill>
                <a:latin typeface="Arial"/>
                <a:ea typeface="Arial"/>
                <a:cs typeface="Arial"/>
                <a:sym typeface="Arial"/>
              </a:rPr>
              <a:t>&amp; </a:t>
            </a:r>
            <a:r>
              <a:rPr b="1" lang="fr" sz="1200">
                <a:latin typeface="Arial"/>
                <a:ea typeface="Arial"/>
                <a:cs typeface="Arial"/>
                <a:sym typeface="Arial"/>
              </a:rPr>
              <a:t>IPC monitoring </a:t>
            </a:r>
            <a:r>
              <a:rPr lang="fr" sz="1200">
                <a:latin typeface="Arial"/>
                <a:ea typeface="Arial"/>
                <a:cs typeface="Arial"/>
                <a:sym typeface="Arial"/>
              </a:rPr>
              <a:t>should provide information on the existence and functioning of the WASH infrastructure, such as water and electricity supplies, toilets, and health care waste disposal and treatment</a:t>
            </a:r>
            <a:endParaRPr b="0" i="0" sz="1200">
              <a:solidFill>
                <a:srgbClr val="00B0F0"/>
              </a:solidFill>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Font typeface="Arial"/>
              <a:buChar char="•"/>
            </a:pPr>
            <a:r>
              <a:rPr lang="fr"/>
              <a:t>the WASH AMR IPC leaflet which is visualized on the right of the and encourage participants to read this as an example of what action focused linkages might look like in real life</a:t>
            </a:r>
            <a:endParaRPr b="0" i="0"/>
          </a:p>
        </p:txBody>
      </p:sp>
      <p:sp>
        <p:nvSpPr>
          <p:cNvPr id="472" name="Google Shape;47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Let's bring this to life by focusing on a topic of interest today – the prevention and control of infection (IPC) and how WASH plays such an important role in supporting efforts to stop preventable infection in health care as part of overall efforts to improve the quality and safety of health care.</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fr"/>
              <a:t>This slide provides a quick recap on what is meant by quality health care.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Quality health care is timely, efficient, equitable and integrated - </a:t>
            </a:r>
            <a:r>
              <a:rPr b="0" lang="fr"/>
              <a:t>delivered in a seamless way </a:t>
            </a:r>
            <a:r>
              <a:rPr lang="fr"/>
              <a:t>for people who access it.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fr"/>
              <a:t>Thinking about WASH – one way to look at this is that a </a:t>
            </a:r>
            <a:r>
              <a:rPr lang="fr">
                <a:solidFill>
                  <a:srgbClr val="FFFFFF"/>
                </a:solidFill>
                <a:latin typeface="Arial"/>
                <a:ea typeface="Arial"/>
                <a:cs typeface="Arial"/>
                <a:sym typeface="Arial"/>
              </a:rPr>
              <a:t>lack of WASH in health care means </a:t>
            </a:r>
            <a:r>
              <a:rPr b="1" lang="fr">
                <a:solidFill>
                  <a:srgbClr val="FFFFFF"/>
                </a:solidFill>
                <a:latin typeface="Arial"/>
                <a:ea typeface="Arial"/>
                <a:cs typeface="Arial"/>
                <a:sym typeface="Arial"/>
              </a:rPr>
              <a:t>care is less effective, less safe &amp; harmful.</a:t>
            </a:r>
            <a:endParaRPr/>
          </a:p>
          <a:p>
            <a:pPr indent="0" lvl="0" marL="0" marR="0" rtl="0" algn="l">
              <a:lnSpc>
                <a:spcPct val="100000"/>
              </a:lnSpc>
              <a:spcBef>
                <a:spcPts val="0"/>
              </a:spcBef>
              <a:spcAft>
                <a:spcPts val="0"/>
              </a:spcAft>
              <a:buClr>
                <a:schemeClr val="dk1"/>
              </a:buClr>
              <a:buSzPts val="1200"/>
              <a:buFont typeface="Calibri"/>
              <a:buNone/>
            </a:pPr>
            <a:r>
              <a:t/>
            </a:r>
            <a:endParaRPr b="1">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200"/>
              <a:buFont typeface="Arial"/>
              <a:buNone/>
            </a:pPr>
            <a:r>
              <a:rPr b="1" lang="fr" sz="1200">
                <a:solidFill>
                  <a:srgbClr val="FFFFFF"/>
                </a:solidFill>
                <a:latin typeface="Arial"/>
                <a:ea typeface="Arial"/>
                <a:cs typeface="Arial"/>
                <a:sym typeface="Arial"/>
              </a:rPr>
              <a:t>If we think specifically about IPC - WASH supports &amp; strengthens IPC </a:t>
            </a:r>
            <a:r>
              <a:rPr lang="fr" sz="1200">
                <a:solidFill>
                  <a:srgbClr val="FFFFFF"/>
                </a:solidFill>
                <a:latin typeface="Arial"/>
                <a:ea typeface="Arial"/>
                <a:cs typeface="Arial"/>
                <a:sym typeface="Arial"/>
              </a:rPr>
              <a:t>to prevent: i) the spread of infection, ii) the overuse/unnecessary use of antibiotics &amp; iii) outbreaks.</a:t>
            </a:r>
            <a:endParaRPr/>
          </a:p>
          <a:p>
            <a:pPr indent="0" lvl="0" marL="0" marR="0" rtl="0" algn="l">
              <a:lnSpc>
                <a:spcPct val="100000"/>
              </a:lnSpc>
              <a:spcBef>
                <a:spcPts val="0"/>
              </a:spcBef>
              <a:spcAft>
                <a:spcPts val="0"/>
              </a:spcAft>
              <a:buClr>
                <a:srgbClr val="FFFFFF"/>
              </a:buClr>
              <a:buSzPts val="1200"/>
              <a:buFont typeface="Arial"/>
              <a:buNone/>
            </a:pPr>
            <a:r>
              <a:rPr lang="fr" sz="1200">
                <a:solidFill>
                  <a:srgbClr val="FFFFFF"/>
                </a:solidFill>
                <a:latin typeface="Arial"/>
                <a:ea typeface="Arial"/>
                <a:cs typeface="Arial"/>
                <a:sym typeface="Arial"/>
              </a:rPr>
              <a:t>WASH is a building block for the delivery of quality health care for people.</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FFFFFF"/>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491" name="Google Shape;49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171450" lvl="0" marL="171450" rtl="0" algn="l">
              <a:lnSpc>
                <a:spcPct val="100000"/>
              </a:lnSpc>
              <a:spcBef>
                <a:spcPts val="0"/>
              </a:spcBef>
              <a:spcAft>
                <a:spcPts val="0"/>
              </a:spcAft>
              <a:buClr>
                <a:schemeClr val="dk1"/>
              </a:buClr>
              <a:buSzPts val="1200"/>
              <a:buFont typeface="Arial"/>
              <a:buChar char="•"/>
            </a:pPr>
            <a:r>
              <a:rPr lang="fr"/>
              <a:t>This information from the WHO AMR promotions highlights specifically the linkage with AMR</a:t>
            </a:r>
            <a:endParaRPr/>
          </a:p>
        </p:txBody>
      </p:sp>
      <p:sp>
        <p:nvSpPr>
          <p:cNvPr id="507" name="Google Shape;50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1200"/>
              <a:buFont typeface="Calibri"/>
              <a:buNone/>
            </a:pPr>
            <a:r>
              <a:rPr lang="fr" sz="1200">
                <a:solidFill>
                  <a:srgbClr val="002060"/>
                </a:solidFill>
              </a:rPr>
              <a:t>READ THE SLIDE</a:t>
            </a:r>
            <a:endParaRPr/>
          </a:p>
        </p:txBody>
      </p:sp>
      <p:sp>
        <p:nvSpPr>
          <p:cNvPr id="522" name="Google Shape;52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534" name="Google Shape;53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543" name="Google Shape;543;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Climate resilient and environmentally sustainable health care facilities are those that can better withstand climate shocks and extreme weather events, safely serve users when those events occur, have low or no carbon emissions and have minimal impact on the environment including through waste and chemicals. </a:t>
            </a:r>
            <a:endParaRPr/>
          </a:p>
        </p:txBody>
      </p:sp>
      <p:sp>
        <p:nvSpPr>
          <p:cNvPr id="552" name="Google Shape;55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SLIDE</a:t>
            </a:r>
            <a:endParaRPr/>
          </a:p>
        </p:txBody>
      </p:sp>
      <p:sp>
        <p:nvSpPr>
          <p:cNvPr id="240" name="Google Shape;24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WASH FIT can be used to address all of the health issues previously mentioned. This illustrates the outcomes and expected immediate and long-term impacts from using WASH FIT. For a detailed description of the methodology, refer to the next module. </a:t>
            </a:r>
            <a:endParaRPr/>
          </a:p>
        </p:txBody>
      </p:sp>
      <p:sp>
        <p:nvSpPr>
          <p:cNvPr id="565" name="Google Shape;565;p3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566" name="Google Shape;566;p3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567" name="Google Shape;56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lang="fr"/>
              <a:t>READ THE SLIDE</a:t>
            </a:r>
            <a:endParaRPr/>
          </a:p>
        </p:txBody>
      </p:sp>
      <p:sp>
        <p:nvSpPr>
          <p:cNvPr id="576" name="Google Shape;57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fr" sz="1300" u="none" strike="noStrike">
                <a:solidFill>
                  <a:schemeClr val="dk1"/>
                </a:solidFill>
                <a:latin typeface="Arial"/>
                <a:ea typeface="Arial"/>
                <a:cs typeface="Arial"/>
                <a:sym typeface="Arial"/>
              </a:rPr>
              <a:t>READ THE SLIDE</a:t>
            </a:r>
            <a:endParaRPr/>
          </a:p>
          <a:p>
            <a:pPr indent="0" lvl="0" marL="0" rtl="0" algn="l">
              <a:lnSpc>
                <a:spcPct val="100000"/>
              </a:lnSpc>
              <a:spcBef>
                <a:spcPts val="0"/>
              </a:spcBef>
              <a:spcAft>
                <a:spcPts val="0"/>
              </a:spcAft>
              <a:buSzPts val="1400"/>
              <a:buNone/>
            </a:pPr>
            <a:r>
              <a:rPr b="1" i="0" lang="fr" sz="1300" u="none" strike="noStrike">
                <a:solidFill>
                  <a:schemeClr val="dk1"/>
                </a:solidFill>
                <a:latin typeface="Arial"/>
                <a:ea typeface="Arial"/>
                <a:cs typeface="Arial"/>
                <a:sym typeface="Arial"/>
              </a:rPr>
              <a:t>SAY:</a:t>
            </a:r>
            <a:endParaRPr/>
          </a:p>
          <a:p>
            <a:pPr indent="0" lvl="0" marL="0" rtl="0" algn="l">
              <a:lnSpc>
                <a:spcPct val="100000"/>
              </a:lnSpc>
              <a:spcBef>
                <a:spcPts val="0"/>
              </a:spcBef>
              <a:spcAft>
                <a:spcPts val="0"/>
              </a:spcAft>
              <a:buSzPts val="1400"/>
              <a:buNone/>
            </a:pPr>
            <a:r>
              <a:rPr b="0" i="0" lang="fr" sz="1300" u="none" strike="noStrike">
                <a:solidFill>
                  <a:schemeClr val="dk1"/>
                </a:solidFill>
                <a:latin typeface="Arial"/>
                <a:ea typeface="Arial"/>
                <a:cs typeface="Arial"/>
                <a:sym typeface="Arial"/>
              </a:rPr>
              <a:t>A global </a:t>
            </a:r>
            <a:r>
              <a:rPr b="0" i="1" lang="fr" sz="1300" u="none" strike="noStrike">
                <a:solidFill>
                  <a:schemeClr val="dk1"/>
                </a:solidFill>
                <a:latin typeface="Arial"/>
                <a:ea typeface="Arial"/>
                <a:cs typeface="Arial"/>
                <a:sym typeface="Arial"/>
              </a:rPr>
              <a:t>Call to action on WASH in health care facilities</a:t>
            </a:r>
            <a:r>
              <a:rPr b="0" i="0" lang="fr" sz="1300" u="none" strike="noStrike">
                <a:solidFill>
                  <a:schemeClr val="dk1"/>
                </a:solidFill>
                <a:latin typeface="Arial"/>
                <a:ea typeface="Arial"/>
                <a:cs typeface="Arial"/>
                <a:sym typeface="Arial"/>
              </a:rPr>
              <a:t>, issued by the United Nations (UN) Secretary General in 2018, urged all Member States, UN agencies and partners to commit leadership and resources to addressing this fundamental challenge.  In response, WHO and UNICEF developed a corresponding global workplan with these targets and a set of related metrics to guide action. These targets were agreed in 2018 and align with SDG 6. </a:t>
            </a:r>
            <a:endParaRPr/>
          </a:p>
          <a:p>
            <a:pPr indent="0" lvl="0" marL="0" rtl="0" algn="l">
              <a:lnSpc>
                <a:spcPct val="100000"/>
              </a:lnSpc>
              <a:spcBef>
                <a:spcPts val="0"/>
              </a:spcBef>
              <a:spcAft>
                <a:spcPts val="0"/>
              </a:spcAft>
              <a:buSzPts val="1400"/>
              <a:buNone/>
            </a:pPr>
            <a:r>
              <a:t/>
            </a:r>
            <a:endParaRPr b="0" i="0" sz="1300" u="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fr" sz="1300" u="none" strike="noStrike">
                <a:solidFill>
                  <a:schemeClr val="dk1"/>
                </a:solidFill>
                <a:latin typeface="Arial"/>
                <a:ea typeface="Arial"/>
                <a:cs typeface="Arial"/>
                <a:sym typeface="Arial"/>
              </a:rPr>
              <a:t>Basic services are tracked using JMP data (see slides 6-8). Higher service levels may be defined at the country level for those countries who have already achieved basic services levels or for those countries where basic service levels are not ambitious enough. </a:t>
            </a:r>
            <a:endParaRPr/>
          </a:p>
        </p:txBody>
      </p:sp>
      <p:sp>
        <p:nvSpPr>
          <p:cNvPr id="585" name="Google Shape;585;p3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586" name="Google Shape;586;p3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587" name="Google Shape;587;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 WHA Resolution was passed in 2019 and has the backing of ALL 194 Member States.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360"/>
              </a:spcBef>
              <a:spcAft>
                <a:spcPts val="0"/>
              </a:spcAft>
              <a:buClr>
                <a:schemeClr val="dk1"/>
              </a:buClr>
              <a:buSzPts val="1200"/>
              <a:buFont typeface="Calibri"/>
              <a:buNone/>
            </a:pPr>
            <a:r>
              <a:rPr lang="fr"/>
              <a:t>WHO is responsible for reporting on progress every 2 years (May 2021 and May 2023). The contents of the Resolution map to the WHO/UNICEF 2019 8 practical steps. See next slide for details of the 8 steps. </a:t>
            </a:r>
            <a:endParaRPr/>
          </a:p>
        </p:txBody>
      </p:sp>
      <p:sp>
        <p:nvSpPr>
          <p:cNvPr id="598" name="Google Shape;598;p3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599" name="Google Shape;599;p3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600" name="Google Shape;60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34: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sz="1200">
                <a:solidFill>
                  <a:srgbClr val="2F5496"/>
                </a:solidFill>
                <a:latin typeface="Calibri"/>
                <a:ea typeface="Calibri"/>
                <a:cs typeface="Calibri"/>
                <a:sym typeface="Calibri"/>
              </a:rPr>
              <a:t>SAY:</a:t>
            </a:r>
            <a:endParaRPr/>
          </a:p>
          <a:p>
            <a:pPr indent="0" lvl="0" marL="0" rtl="0" algn="l">
              <a:lnSpc>
                <a:spcPct val="100000"/>
              </a:lnSpc>
              <a:spcBef>
                <a:spcPts val="0"/>
              </a:spcBef>
              <a:spcAft>
                <a:spcPts val="0"/>
              </a:spcAft>
              <a:buSzPts val="1400"/>
              <a:buNone/>
            </a:pPr>
            <a:r>
              <a:rPr b="0" lang="fr" sz="1200">
                <a:solidFill>
                  <a:srgbClr val="2F5496"/>
                </a:solidFill>
                <a:latin typeface="Calibri"/>
                <a:ea typeface="Calibri"/>
                <a:cs typeface="Calibri"/>
                <a:sym typeface="Calibri"/>
              </a:rPr>
              <a:t>At least 60 countries are known to be progressing on developing standards, targets and funded road maps to scale up WASH in HCF through the tracking conducted by WHO/UNICEF. </a:t>
            </a:r>
            <a:endParaRPr/>
          </a:p>
          <a:p>
            <a:pPr indent="0" lvl="0" marL="0" rtl="0" algn="l">
              <a:lnSpc>
                <a:spcPct val="100000"/>
              </a:lnSpc>
              <a:spcBef>
                <a:spcPts val="0"/>
              </a:spcBef>
              <a:spcAft>
                <a:spcPts val="0"/>
              </a:spcAft>
              <a:buSzPts val="1400"/>
              <a:buNone/>
            </a:pPr>
            <a:r>
              <a:t/>
            </a:r>
            <a:endParaRPr b="0" i="0" sz="1300" u="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fr" sz="1300" u="none" strike="noStrike">
                <a:solidFill>
                  <a:schemeClr val="dk1"/>
                </a:solidFill>
                <a:latin typeface="Arial"/>
                <a:ea typeface="Arial"/>
                <a:cs typeface="Arial"/>
                <a:sym typeface="Arial"/>
              </a:rPr>
              <a:t>These were published in 2019 by WHO and UNICEF and the basis for action related to WASH in HCF. The Resolution includes all eight actions, thus countries have committed to addressing these and reporting on them every two years at the World Health Assembly. </a:t>
            </a:r>
            <a:endParaRPr/>
          </a:p>
          <a:p>
            <a:pPr indent="0" lvl="0" marL="0" rtl="0" algn="l">
              <a:lnSpc>
                <a:spcPct val="100000"/>
              </a:lnSpc>
              <a:spcBef>
                <a:spcPts val="0"/>
              </a:spcBef>
              <a:spcAft>
                <a:spcPts val="0"/>
              </a:spcAft>
              <a:buSzPts val="1400"/>
              <a:buNone/>
            </a:pPr>
            <a:r>
              <a:t/>
            </a:r>
            <a:endParaRPr b="0" i="0" sz="1300" u="none" strike="noStrike">
              <a:solidFill>
                <a:schemeClr val="dk1"/>
              </a:solidFill>
              <a:latin typeface="Arial"/>
              <a:ea typeface="Arial"/>
              <a:cs typeface="Arial"/>
              <a:sym typeface="Arial"/>
            </a:endParaRPr>
          </a:p>
          <a:p>
            <a:pPr indent="0" lvl="0" marL="0" marR="0" rtl="0" algn="l">
              <a:lnSpc>
                <a:spcPct val="100000"/>
              </a:lnSpc>
              <a:spcBef>
                <a:spcPts val="390"/>
              </a:spcBef>
              <a:spcAft>
                <a:spcPts val="0"/>
              </a:spcAft>
              <a:buClr>
                <a:schemeClr val="dk1"/>
              </a:buClr>
              <a:buSzPts val="1200"/>
              <a:buFont typeface="Calibri"/>
              <a:buNone/>
            </a:pPr>
            <a:r>
              <a:rPr lang="fr"/>
              <a:t>These 8 practical steps were published by WHO and UNICEF in 2019 and are those activities which LMIC countries need to undertake to </a:t>
            </a:r>
            <a:r>
              <a:rPr b="0" i="0" lang="fr" sz="1300" u="none" strike="noStrike">
                <a:solidFill>
                  <a:schemeClr val="dk1"/>
                </a:solidFill>
                <a:latin typeface="Arial"/>
                <a:ea typeface="Arial"/>
                <a:cs typeface="Arial"/>
                <a:sym typeface="Arial"/>
              </a:rPr>
              <a:t>sustain WASH services and practices in a range of health care settings, from primary to tertiary facilities. The eight steps are presented in a linear fashion, however, the actions can occur in various orders and/or simultaneously. Some actions are undertaken at the national level and some at the subnational or facility level. Some may apply to all levels.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fr"/>
              <a:t>Where step is WASH FIT? </a:t>
            </a:r>
            <a:endParaRPr/>
          </a:p>
          <a:p>
            <a:pPr indent="0" lvl="0" marL="0" rtl="0" algn="l">
              <a:lnSpc>
                <a:spcPct val="100000"/>
              </a:lnSpc>
              <a:spcBef>
                <a:spcPts val="0"/>
              </a:spcBef>
              <a:spcAft>
                <a:spcPts val="0"/>
              </a:spcAft>
              <a:buSzPts val="1400"/>
              <a:buNone/>
            </a:pPr>
            <a:r>
              <a:rPr lang="fr"/>
              <a:t>Practical steps 1-3 should ideally be completed before beginning WASH FIT. </a:t>
            </a:r>
            <a:endParaRPr/>
          </a:p>
          <a:p>
            <a:pPr indent="-342900" lvl="0" marL="342900" rtl="0" algn="l">
              <a:lnSpc>
                <a:spcPct val="100000"/>
              </a:lnSpc>
              <a:spcBef>
                <a:spcPts val="0"/>
              </a:spcBef>
              <a:spcAft>
                <a:spcPts val="0"/>
              </a:spcAft>
              <a:buClr>
                <a:schemeClr val="dk1"/>
              </a:buClr>
              <a:buSzPts val="1200"/>
              <a:buFont typeface="Calibri"/>
              <a:buAutoNum type="arabicPeriod"/>
            </a:pPr>
            <a:r>
              <a:rPr lang="fr"/>
              <a:t>Conduct situational analysis: what policies, standards and guidelines are in place for guiding and implementing WASH and IPC? Who are the relevant national, sub-national and local stakeholders who are responsible for WASH in HCF and who may have a role to play in WASH FIT? </a:t>
            </a:r>
            <a:endParaRPr/>
          </a:p>
          <a:p>
            <a:pPr indent="-342900" lvl="0" marL="342900" rtl="0" algn="l">
              <a:lnSpc>
                <a:spcPct val="100000"/>
              </a:lnSpc>
              <a:spcBef>
                <a:spcPts val="0"/>
              </a:spcBef>
              <a:spcAft>
                <a:spcPts val="0"/>
              </a:spcAft>
              <a:buClr>
                <a:schemeClr val="dk1"/>
              </a:buClr>
              <a:buSzPts val="1200"/>
              <a:buFont typeface="Calibri"/>
              <a:buAutoNum type="arabicPeriod"/>
            </a:pPr>
            <a:r>
              <a:rPr lang="fr"/>
              <a:t>What national targets have been set? How will WASH FIT be used to help reach those targets? Is it a requirement for facilities to use WASH FIT? </a:t>
            </a:r>
            <a:endParaRPr/>
          </a:p>
          <a:p>
            <a:pPr indent="-342900" lvl="0" marL="342900" rtl="0" algn="l">
              <a:lnSpc>
                <a:spcPct val="100000"/>
              </a:lnSpc>
              <a:spcBef>
                <a:spcPts val="0"/>
              </a:spcBef>
              <a:spcAft>
                <a:spcPts val="0"/>
              </a:spcAft>
              <a:buClr>
                <a:schemeClr val="dk1"/>
              </a:buClr>
              <a:buSzPts val="1200"/>
              <a:buFont typeface="Calibri"/>
              <a:buAutoNum type="arabicPeriod"/>
            </a:pPr>
            <a:r>
              <a:rPr lang="fr"/>
              <a:t>Do national standards exist? If so, WASH FIT can help facilities work towards those standards. Has the WASH FIT assessment tool been updated to match national standards?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4. WASH FIT helps facilities to improve infrastructure and strengthen routine operation and maintenance. </a:t>
            </a:r>
            <a:endParaRPr/>
          </a:p>
          <a:p>
            <a:pPr indent="0" lvl="0" marL="0" marR="0" rtl="0" algn="l">
              <a:lnSpc>
                <a:spcPct val="100000"/>
              </a:lnSpc>
              <a:spcBef>
                <a:spcPts val="360"/>
              </a:spcBef>
              <a:spcAft>
                <a:spcPts val="0"/>
              </a:spcAft>
              <a:buClr>
                <a:schemeClr val="dk1"/>
              </a:buClr>
              <a:buSzPts val="1200"/>
              <a:buFont typeface="Calibri"/>
              <a:buNone/>
            </a:pPr>
            <a:r>
              <a:rPr lang="fr"/>
              <a:t>5. Collecting regular data, both through routine data collection systems (e.g. Health management information systems – HMIS) and sharing results from regular WASH FIT assessments. These should be shared with the district health office, national government and/or implementing partner (if appropriate). </a:t>
            </a:r>
            <a:endParaRPr/>
          </a:p>
          <a:p>
            <a:pPr indent="0" lvl="0" marL="0" rtl="0" algn="l">
              <a:lnSpc>
                <a:spcPct val="100000"/>
              </a:lnSpc>
              <a:spcBef>
                <a:spcPts val="0"/>
              </a:spcBef>
              <a:spcAft>
                <a:spcPts val="0"/>
              </a:spcAft>
              <a:buSzPts val="1400"/>
              <a:buNone/>
            </a:pPr>
            <a:r>
              <a:rPr lang="fr"/>
              <a:t>6. WASH FIT includes indicators on staffing, training, protocols, management and staff incentivization. Is it critical to have a well-trained, motivated and protected (i.e. through good occupational health) workforce. </a:t>
            </a:r>
            <a:endParaRPr/>
          </a:p>
          <a:p>
            <a:pPr indent="0" lvl="0" marL="0" rtl="0" algn="l">
              <a:lnSpc>
                <a:spcPct val="100000"/>
              </a:lnSpc>
              <a:spcBef>
                <a:spcPts val="0"/>
              </a:spcBef>
              <a:spcAft>
                <a:spcPts val="0"/>
              </a:spcAft>
              <a:buSzPts val="1400"/>
              <a:buNone/>
            </a:pPr>
            <a:r>
              <a:rPr lang="fr"/>
              <a:t>7. The community has an important role to play, demanding change and providing feedback to the facility. At the least, a community member should be represented on the WASH FIT or QI committee.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It is important to know what is working and what could still be improved in a HCF. </a:t>
            </a:r>
            <a:endParaRPr/>
          </a:p>
          <a:p>
            <a:pPr indent="0" lvl="0" marL="0" rtl="0" algn="l">
              <a:lnSpc>
                <a:spcPct val="100000"/>
              </a:lnSpc>
              <a:spcBef>
                <a:spcPts val="0"/>
              </a:spcBef>
              <a:spcAft>
                <a:spcPts val="0"/>
              </a:spcAft>
              <a:buSzPts val="1400"/>
              <a:buNone/>
            </a:pPr>
            <a:r>
              <a:rPr lang="fr"/>
              <a:t>8. Documenting case studies and experiences of using the tool will help to improve the methodology and guidance over time. </a:t>
            </a:r>
            <a:r>
              <a:rPr b="1" lang="fr"/>
              <a:t>Please share any feedback you have with WHO and UNICEF at washinhcf@who.int.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b="1"/>
          </a:p>
        </p:txBody>
      </p:sp>
      <p:sp>
        <p:nvSpPr>
          <p:cNvPr id="611" name="Google Shape;611;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626" name="Google Shape;62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SLDIE</a:t>
            </a:r>
            <a:endParaRPr/>
          </a:p>
        </p:txBody>
      </p:sp>
      <p:sp>
        <p:nvSpPr>
          <p:cNvPr id="638" name="Google Shape;63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This step is tracked in two components: standards on WASH in HCF (general) and standards on health care waste management. In most countries, these are separate documents, but some combine into one,. </a:t>
            </a:r>
            <a:endParaRPr/>
          </a:p>
        </p:txBody>
      </p:sp>
      <p:sp>
        <p:nvSpPr>
          <p:cNvPr id="649" name="Google Shape;649;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663" name="Google Shape;663;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674" name="Google Shape;674;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fr"/>
              <a:t>SAY:</a:t>
            </a:r>
            <a:endParaRPr/>
          </a:p>
          <a:p>
            <a:pPr indent="-285750" lvl="0" marL="285750" rtl="0" algn="l">
              <a:lnSpc>
                <a:spcPct val="100000"/>
              </a:lnSpc>
              <a:spcBef>
                <a:spcPts val="0"/>
              </a:spcBef>
              <a:spcAft>
                <a:spcPts val="0"/>
              </a:spcAft>
              <a:buClr>
                <a:schemeClr val="dk1"/>
              </a:buClr>
              <a:buSzPts val="1200"/>
              <a:buFont typeface="Arial"/>
              <a:buChar char="•"/>
            </a:pPr>
            <a:r>
              <a:rPr lang="fr"/>
              <a:t>This short video sets the scene for the global work on WASH in health care facilities </a:t>
            </a:r>
            <a:endParaRPr/>
          </a:p>
          <a:p>
            <a:pPr indent="0" lvl="0" marL="0" rtl="0" algn="l">
              <a:lnSpc>
                <a:spcPct val="100000"/>
              </a:lnSpc>
              <a:spcBef>
                <a:spcPts val="0"/>
              </a:spcBef>
              <a:spcAft>
                <a:spcPts val="0"/>
              </a:spcAft>
              <a:buClr>
                <a:schemeClr val="dk1"/>
              </a:buClr>
              <a:buSzPts val="1200"/>
              <a:buFont typeface="Arial"/>
              <a:buNone/>
            </a:pPr>
            <a:r>
              <a:rPr b="1" lang="fr"/>
              <a:t>NOTE FOR TRAINER:</a:t>
            </a:r>
            <a:endParaRPr/>
          </a:p>
          <a:p>
            <a:pPr indent="-285750" lvl="0" marL="285750" rtl="0" algn="l">
              <a:lnSpc>
                <a:spcPct val="100000"/>
              </a:lnSpc>
              <a:spcBef>
                <a:spcPts val="0"/>
              </a:spcBef>
              <a:spcAft>
                <a:spcPts val="0"/>
              </a:spcAft>
              <a:buClr>
                <a:schemeClr val="dk1"/>
              </a:buClr>
              <a:buSzPts val="1200"/>
              <a:buFont typeface="Arial"/>
              <a:buChar char="•"/>
            </a:pPr>
            <a:r>
              <a:rPr lang="fr"/>
              <a:t>Play the video by copy pasting the URL into a web browser</a:t>
            </a:r>
            <a:endParaRPr/>
          </a:p>
          <a:p>
            <a:pPr indent="-285750" lvl="0" marL="285750" rtl="0" algn="l">
              <a:lnSpc>
                <a:spcPct val="100000"/>
              </a:lnSpc>
              <a:spcBef>
                <a:spcPts val="0"/>
              </a:spcBef>
              <a:spcAft>
                <a:spcPts val="0"/>
              </a:spcAft>
              <a:buClr>
                <a:schemeClr val="dk1"/>
              </a:buClr>
              <a:buSzPts val="1200"/>
              <a:buFont typeface="Arial"/>
              <a:buChar char="•"/>
            </a:pPr>
            <a:r>
              <a:rPr lang="fr"/>
              <a:t>If a video cannot be shown during the presentation, (e.g. due to poor internet connection for virtual audiences), this may be skipped and the link sent to participants to watch afterwards. </a:t>
            </a:r>
            <a:endParaRPr/>
          </a:p>
        </p:txBody>
      </p:sp>
      <p:sp>
        <p:nvSpPr>
          <p:cNvPr id="253" name="Google Shape;253;p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254" name="Google Shape;254;p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255" name="Google Shape;25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684" name="Google Shape;684;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community engagement is featured as part of WASH FIT in the methodology module. </a:t>
            </a:r>
            <a:endParaRPr/>
          </a:p>
        </p:txBody>
      </p:sp>
      <p:sp>
        <p:nvSpPr>
          <p:cNvPr id="695" name="Google Shape;695;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THE SLIDE</a:t>
            </a:r>
            <a:endParaRPr/>
          </a:p>
        </p:txBody>
      </p:sp>
      <p:sp>
        <p:nvSpPr>
          <p:cNvPr id="706" name="Google Shape;706;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43: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 country tracker can be found at https://washinhcf.org/country-progress-tracker/.  It tracks country progress on 6 of the 8 practical steps.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420"/>
              </a:spcBef>
              <a:spcAft>
                <a:spcPts val="0"/>
              </a:spcAft>
              <a:buClr>
                <a:srgbClr val="002060"/>
              </a:buClr>
              <a:buSzPts val="1400"/>
              <a:buFont typeface="Arial"/>
              <a:buNone/>
            </a:pPr>
            <a:r>
              <a:rPr b="0" lang="fr" sz="1400">
                <a:solidFill>
                  <a:srgbClr val="002060"/>
                </a:solidFill>
                <a:latin typeface="Arial"/>
                <a:ea typeface="Arial"/>
                <a:cs typeface="Arial"/>
                <a:sym typeface="Arial"/>
              </a:rPr>
              <a:t>Health partners in child/maternal health, AMR, IPC, vaccines and emergencies using tracker to better understand and target efforts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For full details of how countries are tracked, refer to page 124 of Fundamentals First. </a:t>
            </a:r>
            <a:endParaRPr/>
          </a:p>
          <a:p>
            <a:pPr indent="0" lvl="0" marL="0" rtl="0" algn="l">
              <a:lnSpc>
                <a:spcPct val="100000"/>
              </a:lnSpc>
              <a:spcBef>
                <a:spcPts val="0"/>
              </a:spcBef>
              <a:spcAft>
                <a:spcPts val="0"/>
              </a:spcAft>
              <a:buSzPts val="1400"/>
              <a:buNone/>
            </a:pPr>
            <a:r>
              <a:t/>
            </a:r>
            <a:endParaRPr b="0" i="0" sz="1300" u="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fr" sz="1300" u="none" strike="noStrike">
                <a:solidFill>
                  <a:schemeClr val="dk1"/>
                </a:solidFill>
                <a:latin typeface="Arial"/>
                <a:ea typeface="Arial"/>
                <a:cs typeface="Arial"/>
                <a:sym typeface="Arial"/>
              </a:rPr>
              <a:t>Data were collected through four main ways: a questionnaire distributed to countries through WHO and UNICEF regional offices between September 2019 and April 2020; review of resources posted on www.washinhcf.org and presentations and information shared at regional and country events and conferences; information shared by implementing</a:t>
            </a:r>
            <a:endParaRPr/>
          </a:p>
          <a:p>
            <a:pPr indent="0" lvl="0" marL="0" rtl="0" algn="l">
              <a:lnSpc>
                <a:spcPct val="100000"/>
              </a:lnSpc>
              <a:spcBef>
                <a:spcPts val="0"/>
              </a:spcBef>
              <a:spcAft>
                <a:spcPts val="0"/>
              </a:spcAft>
              <a:buSzPts val="1400"/>
              <a:buNone/>
            </a:pPr>
            <a:r>
              <a:rPr b="0" i="0" lang="fr" sz="1300" u="none" strike="noStrike">
                <a:solidFill>
                  <a:schemeClr val="dk1"/>
                </a:solidFill>
                <a:latin typeface="Arial"/>
                <a:ea typeface="Arial"/>
                <a:cs typeface="Arial"/>
                <a:sym typeface="Arial"/>
              </a:rPr>
              <a:t>partners; and follow up phone interviews with WHO and UNICEF country offices and government counterparts. Following data extraction, the tracker was sent to WHO and UNICEF country offices for validation by respective government counterparts. Where available, corresponding documents (e.g. copies of national standards, training reports) have been uploaded to www.washinhcf.org/resources and can be found by searching by country.</a:t>
            </a:r>
            <a:endParaRPr/>
          </a:p>
        </p:txBody>
      </p:sp>
      <p:sp>
        <p:nvSpPr>
          <p:cNvPr id="717" name="Google Shape;717;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r>
              <a:rPr lang="fr"/>
              <a:t>:</a:t>
            </a:r>
            <a:endParaRPr/>
          </a:p>
          <a:p>
            <a:pPr indent="0" lvl="0" marL="0" rtl="0" algn="l">
              <a:lnSpc>
                <a:spcPct val="100000"/>
              </a:lnSpc>
              <a:spcBef>
                <a:spcPts val="0"/>
              </a:spcBef>
              <a:spcAft>
                <a:spcPts val="0"/>
              </a:spcAft>
              <a:buSzPts val="1400"/>
              <a:buNone/>
            </a:pPr>
            <a:r>
              <a:rPr lang="fr"/>
              <a:t>These infographics summarise the country progress data from the 2020 Fundamentals First report. The figures have been slightly updated since this publication (with new countries being added) but the general statistics remain similar. The majority of countries have, or are working on standards, and have conducted situational analyses and developed roadmaps.  </a:t>
            </a:r>
            <a:endParaRPr/>
          </a:p>
        </p:txBody>
      </p:sp>
      <p:sp>
        <p:nvSpPr>
          <p:cNvPr id="731" name="Google Shape;731;p4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732" name="Google Shape;732;p4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733" name="Google Shape;733;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 name="Google Shape;745;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NOTE FOR TRAINER:</a:t>
            </a:r>
            <a:endParaRPr/>
          </a:p>
          <a:p>
            <a:pPr indent="0" lvl="0" marL="0" rtl="0" algn="l">
              <a:lnSpc>
                <a:spcPct val="100000"/>
              </a:lnSpc>
              <a:spcBef>
                <a:spcPts val="0"/>
              </a:spcBef>
              <a:spcAft>
                <a:spcPts val="0"/>
              </a:spcAft>
              <a:buSzPts val="1400"/>
              <a:buNone/>
            </a:pPr>
            <a:r>
              <a:rPr lang="fr"/>
              <a:t>This slide may be modified to include different countries examples that are more relevant to the national/regional/local context. </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This image is taken from Fundamentals First (page 50-51). The document contains case studies for all countries highlighted on the map describing which practical steps they have implemented and how. Further information on country progress can be found on www.washinhcf.org in the Stories (https://washinhcf.org/search-updates/) and Resources (https://washinhcf.org/resources/) sections.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If you have other examples of country work, please share with washinhcf@who.int or via the website at https://washinhcf.org/share-your-story/. </a:t>
            </a:r>
            <a:endParaRPr/>
          </a:p>
        </p:txBody>
      </p:sp>
      <p:sp>
        <p:nvSpPr>
          <p:cNvPr id="746" name="Google Shape;746;p4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747" name="Google Shape;747;p4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748" name="Google Shape;748;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fr"/>
              <a:t>READ THE SLIDE</a:t>
            </a:r>
            <a:endParaRPr/>
          </a:p>
          <a:p>
            <a:pPr indent="0" lvl="0" marL="0" marR="0" rtl="0" algn="l">
              <a:lnSpc>
                <a:spcPct val="100000"/>
              </a:lnSpc>
              <a:spcBef>
                <a:spcPts val="360"/>
              </a:spcBef>
              <a:spcAft>
                <a:spcPts val="0"/>
              </a:spcAft>
              <a:buClr>
                <a:schemeClr val="dk1"/>
              </a:buClr>
              <a:buSzPts val="1200"/>
              <a:buFont typeface="Calibri"/>
              <a:buNone/>
            </a:pPr>
            <a:r>
              <a:rPr b="1" lang="fr"/>
              <a:t>SAY:</a:t>
            </a:r>
            <a:endParaRPr/>
          </a:p>
          <a:p>
            <a:pPr indent="0" lvl="0" marL="0" marR="0" rtl="0" algn="l">
              <a:lnSpc>
                <a:spcPct val="100000"/>
              </a:lnSpc>
              <a:spcBef>
                <a:spcPts val="360"/>
              </a:spcBef>
              <a:spcAft>
                <a:spcPts val="0"/>
              </a:spcAft>
              <a:buClr>
                <a:schemeClr val="dk1"/>
              </a:buClr>
              <a:buSzPts val="1200"/>
              <a:buFont typeface="Calibri"/>
              <a:buNone/>
            </a:pPr>
            <a:r>
              <a:rPr lang="fr"/>
              <a:t>The costs for WASH in health care facilities are modest compared to current government spending on health. However many facility, district and national health budgets do not allocate funds to support recurrent costs of maintaining WASH infrastructure. Thus such budget lines need to be included and WASH and health actors needs to engaging in health financing policy dialogue to support appropriate inclusion of such costs.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The range for operation and maintenance is the per capita cost in 2030; it would cost only $0.10 in year 1 and then scale up each year as more infrastructure is installed.</a:t>
            </a:r>
            <a:endParaRPr/>
          </a:p>
        </p:txBody>
      </p:sp>
      <p:sp>
        <p:nvSpPr>
          <p:cNvPr id="772" name="Google Shape;772;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6" name="Google Shape;786;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These are the recommendations from the 2020 Fundamentals First report for action at the global level.  These recommendations still remain true. Ask participants how these recommendations relate to their experience?  Could they act on any of them in their work? </a:t>
            </a:r>
            <a:endParaRPr/>
          </a:p>
        </p:txBody>
      </p:sp>
      <p:sp>
        <p:nvSpPr>
          <p:cNvPr id="787" name="Google Shape;787;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48: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Four global recommendations are shown on the previous slide. These recommendations are published in Fundamentals First (2020). </a:t>
            </a:r>
            <a:endParaRPr/>
          </a:p>
        </p:txBody>
      </p:sp>
      <p:sp>
        <p:nvSpPr>
          <p:cNvPr id="796" name="Google Shape;796;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5" name="Google Shape;80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fr"/>
              <a:t>READ THE SLIDE</a:t>
            </a:r>
            <a:endParaRPr/>
          </a:p>
        </p:txBody>
      </p:sp>
      <p:sp>
        <p:nvSpPr>
          <p:cNvPr id="264" name="Google Shape;26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2" name="Google Shape;81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3" name="Google Shape;813;p5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814" name="Google Shape;814;p5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815" name="Google Shape;815;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3" name="Google Shape;82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7" name="Google Shape;827;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READ THE SLIDE</a:t>
            </a:r>
            <a:endParaRPr/>
          </a:p>
          <a:p>
            <a:pPr indent="0" lvl="0" marL="0" rtl="0" algn="l">
              <a:lnSpc>
                <a:spcPct val="100000"/>
              </a:lnSpc>
              <a:spcBef>
                <a:spcPts val="0"/>
              </a:spcBef>
              <a:spcAft>
                <a:spcPts val="0"/>
              </a:spcAft>
              <a:buSzPts val="1400"/>
              <a:buNone/>
            </a:pPr>
            <a:r>
              <a:rPr b="1" lang="fr"/>
              <a:t>SAY:</a:t>
            </a:r>
            <a:endParaRPr/>
          </a:p>
          <a:p>
            <a:pPr indent="-171450" lvl="0" marL="171450" rtl="0" algn="l">
              <a:lnSpc>
                <a:spcPct val="100000"/>
              </a:lnSpc>
              <a:spcBef>
                <a:spcPts val="0"/>
              </a:spcBef>
              <a:spcAft>
                <a:spcPts val="0"/>
              </a:spcAft>
              <a:buClr>
                <a:schemeClr val="dk1"/>
              </a:buClr>
              <a:buSzPts val="1200"/>
              <a:buFont typeface="Arial"/>
              <a:buChar char="•"/>
            </a:pPr>
            <a:r>
              <a:rPr lang="fr"/>
              <a:t>the WHO/UNICEF Joint Monitoring Programme regularly reports on water, sanitation, hand hygiene, health care waste and environmental cleaning services in health care facilities as part of official reporting responsibilities for SDG 6 on WASH. </a:t>
            </a:r>
            <a:endParaRPr/>
          </a:p>
          <a:p>
            <a:pPr indent="-171450" lvl="0" marL="171450" rtl="0" algn="l">
              <a:lnSpc>
                <a:spcPct val="100000"/>
              </a:lnSpc>
              <a:spcBef>
                <a:spcPts val="0"/>
              </a:spcBef>
              <a:spcAft>
                <a:spcPts val="0"/>
              </a:spcAft>
              <a:buClr>
                <a:schemeClr val="dk1"/>
              </a:buClr>
              <a:buSzPts val="1200"/>
              <a:buFont typeface="Arial"/>
              <a:buChar char="•"/>
            </a:pPr>
            <a:r>
              <a:rPr lang="fr"/>
              <a:t>Data are based on nationally representative health care facility assessments and are extracted from dozens of different types of surveys.</a:t>
            </a:r>
            <a:endParaRPr/>
          </a:p>
          <a:p>
            <a:pPr indent="-171450" lvl="0" marL="171450" rtl="0" algn="l">
              <a:lnSpc>
                <a:spcPct val="100000"/>
              </a:lnSpc>
              <a:spcBef>
                <a:spcPts val="0"/>
              </a:spcBef>
              <a:spcAft>
                <a:spcPts val="0"/>
              </a:spcAft>
              <a:buClr>
                <a:schemeClr val="dk1"/>
              </a:buClr>
              <a:buSzPts val="1200"/>
              <a:buFont typeface="Arial"/>
              <a:buChar char="•"/>
            </a:pPr>
            <a:r>
              <a:rPr lang="fr"/>
              <a:t>The latest data represents 2019 and was published in 2020. The next update will be published in 2022. You can find updates at the website</a:t>
            </a:r>
            <a:endParaRPr/>
          </a:p>
        </p:txBody>
      </p:sp>
      <p:sp>
        <p:nvSpPr>
          <p:cNvPr id="274" name="Google Shape;274;p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275" name="Google Shape;275;p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276" name="Google Shape;27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7: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5" name="Google Shape;2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fr">
                <a:latin typeface="Arial"/>
                <a:ea typeface="Arial"/>
                <a:cs typeface="Arial"/>
                <a:sym typeface="Arial"/>
              </a:rPr>
              <a:t>READ THE SLIDE</a:t>
            </a:r>
            <a:endParaRPr/>
          </a:p>
          <a:p>
            <a:pPr indent="0" lvl="0" marL="0" rtl="0" algn="l">
              <a:lnSpc>
                <a:spcPct val="100000"/>
              </a:lnSpc>
              <a:spcBef>
                <a:spcPts val="0"/>
              </a:spcBef>
              <a:spcAft>
                <a:spcPts val="0"/>
              </a:spcAft>
              <a:buClr>
                <a:schemeClr val="dk1"/>
              </a:buClr>
              <a:buSzPts val="1200"/>
              <a:buFont typeface="Arial"/>
              <a:buNone/>
            </a:pPr>
            <a:r>
              <a:rPr b="1" lang="fr">
                <a:latin typeface="Arial"/>
                <a:ea typeface="Arial"/>
                <a:cs typeface="Arial"/>
                <a:sym typeface="Arial"/>
              </a:rPr>
              <a:t>SAY:</a:t>
            </a:r>
            <a:endParaRPr/>
          </a:p>
          <a:p>
            <a:pPr indent="0" lvl="0" marL="0" rtl="0" algn="l">
              <a:lnSpc>
                <a:spcPct val="100000"/>
              </a:lnSpc>
              <a:spcBef>
                <a:spcPts val="0"/>
              </a:spcBef>
              <a:spcAft>
                <a:spcPts val="0"/>
              </a:spcAft>
              <a:buClr>
                <a:schemeClr val="dk1"/>
              </a:buClr>
              <a:buSzPts val="1200"/>
              <a:buFont typeface="Arial"/>
              <a:buNone/>
            </a:pPr>
            <a:r>
              <a:rPr lang="fr">
                <a:latin typeface="Arial"/>
                <a:ea typeface="Arial"/>
                <a:cs typeface="Arial"/>
                <a:sym typeface="Arial"/>
              </a:rPr>
              <a:t>This is the first global baseline estimate of WASH in health care facilities</a:t>
            </a:r>
            <a:endParaRPr/>
          </a:p>
          <a:p>
            <a:pPr indent="-285750" lvl="0" marL="285750" marR="0" rtl="0" algn="l">
              <a:lnSpc>
                <a:spcPct val="100000"/>
              </a:lnSpc>
              <a:spcBef>
                <a:spcPts val="420"/>
              </a:spcBef>
              <a:spcAft>
                <a:spcPts val="0"/>
              </a:spcAft>
              <a:buClr>
                <a:srgbClr val="09164D"/>
              </a:buClr>
              <a:buSzPts val="1400"/>
              <a:buFont typeface="Arial"/>
              <a:buChar char="•"/>
            </a:pPr>
            <a:r>
              <a:rPr b="0" lang="fr" sz="1400">
                <a:solidFill>
                  <a:srgbClr val="09164D"/>
                </a:solidFill>
                <a:latin typeface="Arial"/>
                <a:ea typeface="Arial"/>
                <a:cs typeface="Arial"/>
                <a:sym typeface="Arial"/>
              </a:rPr>
              <a:t>Data are from 2019, published in 2020</a:t>
            </a:r>
            <a:endParaRPr/>
          </a:p>
        </p:txBody>
      </p:sp>
      <p:sp>
        <p:nvSpPr>
          <p:cNvPr id="286" name="Google Shape;28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
              <a:t>SAY:</a:t>
            </a:r>
            <a:endParaRPr/>
          </a:p>
          <a:p>
            <a:pPr indent="0" lvl="0" marL="0" rtl="0" algn="l">
              <a:lnSpc>
                <a:spcPct val="100000"/>
              </a:lnSpc>
              <a:spcBef>
                <a:spcPts val="0"/>
              </a:spcBef>
              <a:spcAft>
                <a:spcPts val="0"/>
              </a:spcAft>
              <a:buSzPts val="1400"/>
              <a:buNone/>
            </a:pPr>
            <a:r>
              <a:rPr lang="fr"/>
              <a:t>Here are more global data for you to understand the scale of the problem.</a:t>
            </a:r>
            <a:endParaRPr/>
          </a:p>
        </p:txBody>
      </p:sp>
      <p:sp>
        <p:nvSpPr>
          <p:cNvPr id="299" name="Google Shape;299;p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00" name="Google Shape;300;p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301" name="Google Shape;30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READ KEY FACTS FROM THE SLIDE</a:t>
            </a:r>
            <a:endParaRPr/>
          </a:p>
        </p:txBody>
      </p:sp>
      <p:sp>
        <p:nvSpPr>
          <p:cNvPr id="309" name="Google Shape;309;p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World Health Organization</a:t>
            </a:r>
            <a:endParaRPr/>
          </a:p>
        </p:txBody>
      </p:sp>
      <p:sp>
        <p:nvSpPr>
          <p:cNvPr id="310" name="Google Shape;310;p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fr"/>
              <a:t>4 May, 2022</a:t>
            </a:r>
            <a:endParaRPr/>
          </a:p>
        </p:txBody>
      </p:sp>
      <p:sp>
        <p:nvSpPr>
          <p:cNvPr id="311" name="Google Shape;31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9.png"/><Relationship Id="rId13" Type="http://schemas.openxmlformats.org/officeDocument/2006/relationships/image" Target="../media/image15.png"/><Relationship Id="rId12" Type="http://schemas.openxmlformats.org/officeDocument/2006/relationships/image" Target="../media/image19.png"/><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5.png"/><Relationship Id="rId8"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dk1"/>
        </a:solidFill>
      </p:bgPr>
    </p:bg>
    <p:spTree>
      <p:nvGrpSpPr>
        <p:cNvPr id="11" name="Shape 11"/>
        <p:cNvGrpSpPr/>
        <p:nvPr/>
      </p:nvGrpSpPr>
      <p:grpSpPr>
        <a:xfrm>
          <a:off x="0" y="0"/>
          <a:ext cx="0" cy="0"/>
          <a:chOff x="0" y="0"/>
          <a:chExt cx="0" cy="0"/>
        </a:xfrm>
      </p:grpSpPr>
      <p:sp>
        <p:nvSpPr>
          <p:cNvPr id="12" name="Google Shape;12;p2"/>
          <p:cNvSpPr/>
          <p:nvPr>
            <p:ph idx="2" type="pic"/>
          </p:nvPr>
        </p:nvSpPr>
        <p:spPr>
          <a:xfrm>
            <a:off x="0" y="0"/>
            <a:ext cx="12192000" cy="6858000"/>
          </a:xfrm>
          <a:prstGeom prst="rect">
            <a:avLst/>
          </a:prstGeom>
          <a:noFill/>
          <a:ln>
            <a:noFill/>
          </a:ln>
        </p:spPr>
      </p:sp>
      <p:pic>
        <p:nvPicPr>
          <p:cNvPr id="13" name="Google Shape;13;p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4" name="Google Shape;14;p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5" name="Google Shape;15;p2"/>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id="16" name="Google Shape;16;p2"/>
          <p:cNvPicPr preferRelativeResize="0"/>
          <p:nvPr/>
        </p:nvPicPr>
        <p:blipFill rotWithShape="1">
          <a:blip r:embed="rId5">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text">
  <p:cSld name="image + text">
    <p:spTree>
      <p:nvGrpSpPr>
        <p:cNvPr id="83" name="Shape 83"/>
        <p:cNvGrpSpPr/>
        <p:nvPr/>
      </p:nvGrpSpPr>
      <p:grpSpPr>
        <a:xfrm>
          <a:off x="0" y="0"/>
          <a:ext cx="0" cy="0"/>
          <a:chOff x="0" y="0"/>
          <a:chExt cx="0" cy="0"/>
        </a:xfrm>
      </p:grpSpPr>
      <p:sp>
        <p:nvSpPr>
          <p:cNvPr id="84" name="Google Shape;84;p12"/>
          <p:cNvSpPr txBox="1"/>
          <p:nvPr>
            <p:ph idx="1" type="body"/>
          </p:nvPr>
        </p:nvSpPr>
        <p:spPr>
          <a:xfrm>
            <a:off x="839788" y="584200"/>
            <a:ext cx="5076825" cy="55772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85" name="Google Shape;85;p12"/>
          <p:cNvSpPr/>
          <p:nvPr/>
        </p:nvSpPr>
        <p:spPr>
          <a:xfrm>
            <a:off x="6502400" y="3771900"/>
            <a:ext cx="5689600" cy="3086100"/>
          </a:xfrm>
          <a:prstGeom prst="rect">
            <a:avLst/>
          </a:prstGeom>
          <a:solidFill>
            <a:schemeClr val="dk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1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87" name="Google Shape;87;p12"/>
          <p:cNvSpPr/>
          <p:nvPr>
            <p:ph idx="2" type="pic"/>
          </p:nvPr>
        </p:nvSpPr>
        <p:spPr>
          <a:xfrm>
            <a:off x="6502400" y="0"/>
            <a:ext cx="4849812" cy="6161484"/>
          </a:xfrm>
          <a:prstGeom prst="rect">
            <a:avLst/>
          </a:prstGeom>
          <a:noFill/>
          <a:ln>
            <a:noFill/>
          </a:ln>
        </p:spPr>
      </p:sp>
      <p:sp>
        <p:nvSpPr>
          <p:cNvPr id="88" name="Google Shape;88;p12"/>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2"/>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2"/>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1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9164D"/>
              </a:buClr>
              <a:buSzPts val="4400"/>
              <a:buFont typeface="Arial Narrow"/>
              <a:buNone/>
              <a:defRPr b="1" i="0" sz="4400" u="none" cap="none" strike="noStrike">
                <a:solidFill>
                  <a:srgbClr val="09164D"/>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 name="Google Shape;93;p13"/>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13"/>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95" name="Google Shape;95;p13"/>
          <p:cNvSpPr/>
          <p:nvPr/>
        </p:nvSpPr>
        <p:spPr>
          <a:xfrm>
            <a:off x="0" y="1412875"/>
            <a:ext cx="12192000" cy="0"/>
          </a:xfrm>
          <a:prstGeom prst="rect">
            <a:avLst/>
          </a:prstGeom>
          <a:solidFill>
            <a:srgbClr val="3366FF"/>
          </a:solidFill>
          <a:ln>
            <a:noFill/>
          </a:ln>
        </p:spPr>
        <p:txBody>
          <a:bodyPr anchorCtr="0" anchor="ctr" bIns="47000" lIns="94000" spcFirstLastPara="1" rIns="94000" wrap="square" tIns="47000">
            <a:noAutofit/>
          </a:bodyPr>
          <a:lstStyle/>
          <a:p>
            <a:pPr indent="0" lvl="0" marL="0" marR="0" rtl="0" algn="ctr">
              <a:lnSpc>
                <a:spcPct val="100000"/>
              </a:lnSpc>
              <a:spcBef>
                <a:spcPts val="0"/>
              </a:spcBef>
              <a:spcAft>
                <a:spcPts val="0"/>
              </a:spcAft>
              <a:buClr>
                <a:srgbClr val="000000"/>
              </a:buClr>
              <a:buSzPts val="1904"/>
              <a:buFont typeface="Arial"/>
              <a:buNone/>
            </a:pPr>
            <a:r>
              <a:t/>
            </a:r>
            <a:endParaRPr b="0" i="0" sz="1904" u="none" cap="none" strike="noStrike">
              <a:solidFill>
                <a:srgbClr val="FFFFFF"/>
              </a:solidFill>
              <a:latin typeface="Calibri"/>
              <a:ea typeface="Calibri"/>
              <a:cs typeface="Calibri"/>
              <a:sym typeface="Calibri"/>
            </a:endParaRPr>
          </a:p>
        </p:txBody>
      </p:sp>
      <p:sp>
        <p:nvSpPr>
          <p:cNvPr id="96" name="Google Shape;96;p13"/>
          <p:cNvSpPr/>
          <p:nvPr/>
        </p:nvSpPr>
        <p:spPr>
          <a:xfrm>
            <a:off x="0" y="1412875"/>
            <a:ext cx="12192000" cy="0"/>
          </a:xfrm>
          <a:prstGeom prst="rect">
            <a:avLst/>
          </a:prstGeom>
          <a:solidFill>
            <a:srgbClr val="3366FF"/>
          </a:solidFill>
          <a:ln>
            <a:noFill/>
          </a:ln>
        </p:spPr>
        <p:txBody>
          <a:bodyPr anchorCtr="0" anchor="ctr" bIns="47000" lIns="94000" spcFirstLastPara="1" rIns="94000" wrap="square" tIns="47000">
            <a:noAutofit/>
          </a:bodyPr>
          <a:lstStyle/>
          <a:p>
            <a:pPr indent="0" lvl="0" marL="0" marR="0" rtl="0" algn="ctr">
              <a:lnSpc>
                <a:spcPct val="100000"/>
              </a:lnSpc>
              <a:spcBef>
                <a:spcPts val="0"/>
              </a:spcBef>
              <a:spcAft>
                <a:spcPts val="0"/>
              </a:spcAft>
              <a:buClr>
                <a:srgbClr val="000000"/>
              </a:buClr>
              <a:buSzPts val="1904"/>
              <a:buFont typeface="Arial"/>
              <a:buNone/>
            </a:pPr>
            <a:r>
              <a:t/>
            </a:r>
            <a:endParaRPr b="0" i="0" sz="1904"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p:cSld name="back cover">
    <p:bg>
      <p:bgPr>
        <a:solidFill>
          <a:schemeClr val="dk1"/>
        </a:solidFill>
      </p:bgPr>
    </p:bg>
    <p:spTree>
      <p:nvGrpSpPr>
        <p:cNvPr id="97" name="Shape 97"/>
        <p:cNvGrpSpPr/>
        <p:nvPr/>
      </p:nvGrpSpPr>
      <p:grpSpPr>
        <a:xfrm>
          <a:off x="0" y="0"/>
          <a:ext cx="0" cy="0"/>
          <a:chOff x="0" y="0"/>
          <a:chExt cx="0" cy="0"/>
        </a:xfrm>
      </p:grpSpPr>
      <p:sp>
        <p:nvSpPr>
          <p:cNvPr id="98" name="Google Shape;98;p14"/>
          <p:cNvSpPr/>
          <p:nvPr>
            <p:ph idx="2" type="pic"/>
          </p:nvPr>
        </p:nvSpPr>
        <p:spPr>
          <a:xfrm>
            <a:off x="0" y="0"/>
            <a:ext cx="12192000" cy="6858000"/>
          </a:xfrm>
          <a:prstGeom prst="rect">
            <a:avLst/>
          </a:prstGeom>
          <a:noFill/>
          <a:ln>
            <a:noFill/>
          </a:ln>
        </p:spPr>
      </p:sp>
      <p:pic>
        <p:nvPicPr>
          <p:cNvPr descr="Immagine che contiene testo, elettronico, screenshot&#10;&#10;Descrizione generata automaticamente" id="99" name="Google Shape;99;p1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Immagine che contiene testo, elettronico, screenshot&#10;&#10;Descrizione generata automaticamente" id="100" name="Google Shape;100;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dk1"/>
        </a:solidFill>
      </p:bgPr>
    </p:bg>
    <p:spTree>
      <p:nvGrpSpPr>
        <p:cNvPr id="101" name="Shape 101"/>
        <p:cNvGrpSpPr/>
        <p:nvPr/>
      </p:nvGrpSpPr>
      <p:grpSpPr>
        <a:xfrm>
          <a:off x="0" y="0"/>
          <a:ext cx="0" cy="0"/>
          <a:chOff x="0" y="0"/>
          <a:chExt cx="0" cy="0"/>
        </a:xfrm>
      </p:grpSpPr>
      <p:sp>
        <p:nvSpPr>
          <p:cNvPr id="102" name="Google Shape;102;p15"/>
          <p:cNvSpPr/>
          <p:nvPr>
            <p:ph idx="2" type="pic"/>
          </p:nvPr>
        </p:nvSpPr>
        <p:spPr>
          <a:xfrm>
            <a:off x="0" y="0"/>
            <a:ext cx="12192000" cy="6858000"/>
          </a:xfrm>
          <a:prstGeom prst="rect">
            <a:avLst/>
          </a:prstGeom>
          <a:noFill/>
          <a:ln>
            <a:noFill/>
          </a:ln>
        </p:spPr>
      </p:sp>
      <p:pic>
        <p:nvPicPr>
          <p:cNvPr id="103" name="Google Shape;103;p1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04" name="Google Shape;104;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05" name="Google Shape;105;p15"/>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id="106" name="Google Shape;106;p15"/>
          <p:cNvPicPr preferRelativeResize="0"/>
          <p:nvPr/>
        </p:nvPicPr>
        <p:blipFill rotWithShape="1">
          <a:blip r:embed="rId5">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type="title">
  <p:cSld name="TITLE">
    <p:bg>
      <p:bgPr>
        <a:solidFill>
          <a:schemeClr val="dk1"/>
        </a:solidFill>
      </p:bgPr>
    </p:bg>
    <p:spTree>
      <p:nvGrpSpPr>
        <p:cNvPr id="107" name="Shape 107"/>
        <p:cNvGrpSpPr/>
        <p:nvPr/>
      </p:nvGrpSpPr>
      <p:grpSpPr>
        <a:xfrm>
          <a:off x="0" y="0"/>
          <a:ext cx="0" cy="0"/>
          <a:chOff x="0" y="0"/>
          <a:chExt cx="0" cy="0"/>
        </a:xfrm>
      </p:grpSpPr>
      <p:sp>
        <p:nvSpPr>
          <p:cNvPr id="108" name="Google Shape;108;p16"/>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8000"/>
              <a:buFont typeface="Arial Narrow"/>
              <a:buNone/>
              <a:defRPr b="1" i="0" sz="8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 name="Google Shape;109;p16"/>
          <p:cNvSpPr txBox="1"/>
          <p:nvPr>
            <p:ph idx="1" type="subTitle"/>
          </p:nvPr>
        </p:nvSpPr>
        <p:spPr>
          <a:xfrm>
            <a:off x="838200" y="4496373"/>
            <a:ext cx="10515600" cy="1759461"/>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10" name="Google Shape;110;p16"/>
          <p:cNvSpPr/>
          <p:nvPr/>
        </p:nvSpPr>
        <p:spPr>
          <a:xfrm>
            <a:off x="5968240" y="6412570"/>
            <a:ext cx="255520" cy="25552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 name="Google Shape;111;p16"/>
          <p:cNvSpPr/>
          <p:nvPr/>
        </p:nvSpPr>
        <p:spPr>
          <a:xfrm>
            <a:off x="0" y="3759200"/>
            <a:ext cx="215900" cy="30988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16"/>
          <p:cNvSpPr/>
          <p:nvPr/>
        </p:nvSpPr>
        <p:spPr>
          <a:xfrm>
            <a:off x="11976100" y="0"/>
            <a:ext cx="215900" cy="10795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16"/>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ragraph + text double coloumn">
  <p:cSld name="title paragraph + text double coloumn">
    <p:spTree>
      <p:nvGrpSpPr>
        <p:cNvPr id="114" name="Shape 114"/>
        <p:cNvGrpSpPr/>
        <p:nvPr/>
      </p:nvGrpSpPr>
      <p:grpSpPr>
        <a:xfrm>
          <a:off x="0" y="0"/>
          <a:ext cx="0" cy="0"/>
          <a:chOff x="0" y="0"/>
          <a:chExt cx="0" cy="0"/>
        </a:xfrm>
      </p:grpSpPr>
      <p:sp>
        <p:nvSpPr>
          <p:cNvPr id="115" name="Google Shape;115;p17"/>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 name="Google Shape;116;p1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17" name="Google Shape;117;p17"/>
          <p:cNvSpPr txBox="1"/>
          <p:nvPr>
            <p:ph idx="1" type="body"/>
          </p:nvPr>
        </p:nvSpPr>
        <p:spPr>
          <a:xfrm>
            <a:off x="838200" y="1384300"/>
            <a:ext cx="5092602" cy="49734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17"/>
          <p:cNvSpPr txBox="1"/>
          <p:nvPr>
            <p:ph idx="2" type="body"/>
          </p:nvPr>
        </p:nvSpPr>
        <p:spPr>
          <a:xfrm>
            <a:off x="6261198" y="1384300"/>
            <a:ext cx="5092602" cy="49736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17"/>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17"/>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17"/>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graphs">
  <p:cSld name="title + 2 graphs">
    <p:spTree>
      <p:nvGrpSpPr>
        <p:cNvPr id="122" name="Shape 122"/>
        <p:cNvGrpSpPr/>
        <p:nvPr/>
      </p:nvGrpSpPr>
      <p:grpSpPr>
        <a:xfrm>
          <a:off x="0" y="0"/>
          <a:ext cx="0" cy="0"/>
          <a:chOff x="0" y="0"/>
          <a:chExt cx="0" cy="0"/>
        </a:xfrm>
      </p:grpSpPr>
      <p:sp>
        <p:nvSpPr>
          <p:cNvPr id="123" name="Google Shape;123;p18"/>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 name="Google Shape;124;p1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25" name="Google Shape;125;p18"/>
          <p:cNvSpPr/>
          <p:nvPr>
            <p:ph idx="2" type="chart"/>
          </p:nvPr>
        </p:nvSpPr>
        <p:spPr>
          <a:xfrm>
            <a:off x="838200" y="1778000"/>
            <a:ext cx="5078413" cy="4579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18"/>
          <p:cNvSpPr txBox="1"/>
          <p:nvPr>
            <p:ph idx="1" type="body"/>
          </p:nvPr>
        </p:nvSpPr>
        <p:spPr>
          <a:xfrm>
            <a:off x="838199" y="1254125"/>
            <a:ext cx="5078414"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8"/>
          <p:cNvSpPr/>
          <p:nvPr>
            <p:ph idx="3" type="chart"/>
          </p:nvPr>
        </p:nvSpPr>
        <p:spPr>
          <a:xfrm>
            <a:off x="6240463" y="1739900"/>
            <a:ext cx="5113337" cy="46178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18"/>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18"/>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p18"/>
          <p:cNvSpPr txBox="1"/>
          <p:nvPr>
            <p:ph idx="4" type="body"/>
          </p:nvPr>
        </p:nvSpPr>
        <p:spPr>
          <a:xfrm>
            <a:off x="6238875" y="1253869"/>
            <a:ext cx="5113337" cy="365381"/>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2pPr>
            <a:lvl3pPr indent="-228600" lvl="2" marL="13716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3pPr>
            <a:lvl4pPr indent="-228600" lvl="3" marL="1828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18"/>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aragraph + graph">
  <p:cSld name="title + paragraph + graph">
    <p:spTree>
      <p:nvGrpSpPr>
        <p:cNvPr id="132" name="Shape 132"/>
        <p:cNvGrpSpPr/>
        <p:nvPr/>
      </p:nvGrpSpPr>
      <p:grpSpPr>
        <a:xfrm>
          <a:off x="0" y="0"/>
          <a:ext cx="0" cy="0"/>
          <a:chOff x="0" y="0"/>
          <a:chExt cx="0" cy="0"/>
        </a:xfrm>
      </p:grpSpPr>
      <p:sp>
        <p:nvSpPr>
          <p:cNvPr id="133" name="Google Shape;133;p19"/>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4" name="Google Shape;134;p1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35" name="Google Shape;135;p19"/>
          <p:cNvSpPr/>
          <p:nvPr>
            <p:ph idx="2" type="chart"/>
          </p:nvPr>
        </p:nvSpPr>
        <p:spPr>
          <a:xfrm>
            <a:off x="838200" y="1777999"/>
            <a:ext cx="5092601" cy="45797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19"/>
          <p:cNvSpPr txBox="1"/>
          <p:nvPr>
            <p:ph idx="1" type="body"/>
          </p:nvPr>
        </p:nvSpPr>
        <p:spPr>
          <a:xfrm>
            <a:off x="838199" y="1254125"/>
            <a:ext cx="5092602"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19"/>
          <p:cNvSpPr txBox="1"/>
          <p:nvPr>
            <p:ph idx="3" type="body"/>
          </p:nvPr>
        </p:nvSpPr>
        <p:spPr>
          <a:xfrm>
            <a:off x="6261198" y="1254125"/>
            <a:ext cx="5092602" cy="3651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2000"/>
              <a:buFont typeface="Arial"/>
              <a:buNone/>
              <a:defRPr b="1" i="0" sz="2000" u="none" cap="none" strike="noStrike">
                <a:solidFill>
                  <a:schemeClr val="dk2"/>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19"/>
          <p:cNvSpPr txBox="1"/>
          <p:nvPr>
            <p:ph idx="4" type="body"/>
          </p:nvPr>
        </p:nvSpPr>
        <p:spPr>
          <a:xfrm>
            <a:off x="6261198" y="1778000"/>
            <a:ext cx="5092602" cy="45797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19"/>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19"/>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19"/>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table">
  <p:cSld name="text + table">
    <p:spTree>
      <p:nvGrpSpPr>
        <p:cNvPr id="142" name="Shape 142"/>
        <p:cNvGrpSpPr/>
        <p:nvPr/>
      </p:nvGrpSpPr>
      <p:grpSpPr>
        <a:xfrm>
          <a:off x="0" y="0"/>
          <a:ext cx="0" cy="0"/>
          <a:chOff x="0" y="0"/>
          <a:chExt cx="0" cy="0"/>
        </a:xfrm>
      </p:grpSpPr>
      <p:sp>
        <p:nvSpPr>
          <p:cNvPr id="143" name="Google Shape;143;p20"/>
          <p:cNvSpPr txBox="1"/>
          <p:nvPr>
            <p:ph idx="1" type="body"/>
          </p:nvPr>
        </p:nvSpPr>
        <p:spPr>
          <a:xfrm>
            <a:off x="839788" y="584200"/>
            <a:ext cx="5076825" cy="557688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144" name="Google Shape;144;p2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45" name="Google Shape;145;p20"/>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6" name="Google Shape;146;p20"/>
          <p:cNvSpPr/>
          <p:nvPr>
            <p:ph idx="2" type="tbl"/>
          </p:nvPr>
        </p:nvSpPr>
        <p:spPr>
          <a:xfrm>
            <a:off x="6240463" y="1161535"/>
            <a:ext cx="5111750" cy="499955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7" name="Google Shape;147;p20"/>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p20"/>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p20"/>
          <p:cNvSpPr txBox="1"/>
          <p:nvPr>
            <p:ph idx="3" type="body"/>
          </p:nvPr>
        </p:nvSpPr>
        <p:spPr>
          <a:xfrm>
            <a:off x="6240463" y="584200"/>
            <a:ext cx="5076825" cy="313724"/>
          </a:xfrm>
          <a:prstGeom prst="rect">
            <a:avLst/>
          </a:prstGeom>
          <a:solidFill>
            <a:schemeClr val="dk2"/>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200"/>
              <a:buFont typeface="Arial"/>
              <a:buNone/>
              <a:defRPr b="1" i="0" sz="1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tories_title + text">
  <p:cSld name="1 Stories_title + text">
    <p:spTree>
      <p:nvGrpSpPr>
        <p:cNvPr id="150" name="Shape 150"/>
        <p:cNvGrpSpPr/>
        <p:nvPr/>
      </p:nvGrpSpPr>
      <p:grpSpPr>
        <a:xfrm>
          <a:off x="0" y="0"/>
          <a:ext cx="0" cy="0"/>
          <a:chOff x="0" y="0"/>
          <a:chExt cx="0" cy="0"/>
        </a:xfrm>
      </p:grpSpPr>
      <p:sp>
        <p:nvSpPr>
          <p:cNvPr id="151" name="Google Shape;151;p21"/>
          <p:cNvSpPr/>
          <p:nvPr/>
        </p:nvSpPr>
        <p:spPr>
          <a:xfrm>
            <a:off x="0" y="-1"/>
            <a:ext cx="5257800" cy="376407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2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53" name="Google Shape;153;p21"/>
          <p:cNvSpPr txBox="1"/>
          <p:nvPr>
            <p:ph type="title"/>
          </p:nvPr>
        </p:nvSpPr>
        <p:spPr>
          <a:xfrm>
            <a:off x="838200" y="853698"/>
            <a:ext cx="4102100" cy="2734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Narrow"/>
              <a:buNone/>
              <a:defRPr b="1" i="0" sz="44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4" name="Google Shape;154;p21"/>
          <p:cNvSpPr txBox="1"/>
          <p:nvPr>
            <p:ph idx="1" type="body"/>
          </p:nvPr>
        </p:nvSpPr>
        <p:spPr>
          <a:xfrm>
            <a:off x="839788" y="4038600"/>
            <a:ext cx="4418012" cy="218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2"/>
              </a:buClr>
              <a:buSzPts val="2400"/>
              <a:buFont typeface="Arial"/>
              <a:buNone/>
              <a:defRPr b="1" i="0" sz="2400" u="none" cap="none" strike="noStrike">
                <a:solidFill>
                  <a:schemeClr val="dk2"/>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21"/>
          <p:cNvSpPr txBox="1"/>
          <p:nvPr>
            <p:ph idx="2" type="body"/>
          </p:nvPr>
        </p:nvSpPr>
        <p:spPr>
          <a:xfrm>
            <a:off x="5422899" y="495300"/>
            <a:ext cx="5929313" cy="5727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21"/>
          <p:cNvSpPr txBox="1"/>
          <p:nvPr>
            <p:ph idx="3" type="body"/>
          </p:nvPr>
        </p:nvSpPr>
        <p:spPr>
          <a:xfrm>
            <a:off x="839788" y="495300"/>
            <a:ext cx="4116387" cy="22363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1pPr>
            <a:lvl2pPr indent="-228600" lvl="1" marL="9144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21"/>
          <p:cNvSpPr/>
          <p:nvPr/>
        </p:nvSpPr>
        <p:spPr>
          <a:xfrm>
            <a:off x="0" y="3770945"/>
            <a:ext cx="215900" cy="30939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p21"/>
          <p:cNvSpPr/>
          <p:nvPr/>
        </p:nvSpPr>
        <p:spPr>
          <a:xfrm>
            <a:off x="11976100" y="0"/>
            <a:ext cx="215900" cy="1079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21"/>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type="title">
  <p:cSld name="TITLE">
    <p:bg>
      <p:bgPr>
        <a:solidFill>
          <a:schemeClr val="dk1"/>
        </a:solidFill>
      </p:bgPr>
    </p:bg>
    <p:spTree>
      <p:nvGrpSpPr>
        <p:cNvPr id="17" name="Shape 17"/>
        <p:cNvGrpSpPr/>
        <p:nvPr/>
      </p:nvGrpSpPr>
      <p:grpSpPr>
        <a:xfrm>
          <a:off x="0" y="0"/>
          <a:ext cx="0" cy="0"/>
          <a:chOff x="0" y="0"/>
          <a:chExt cx="0" cy="0"/>
        </a:xfrm>
      </p:grpSpPr>
      <p:sp>
        <p:nvSpPr>
          <p:cNvPr id="18" name="Google Shape;18;p3"/>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8000"/>
              <a:buFont typeface="Arial Narrow"/>
              <a:buNone/>
              <a:defRPr b="1" i="0" sz="8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3"/>
          <p:cNvSpPr txBox="1"/>
          <p:nvPr>
            <p:ph idx="1" type="subTitle"/>
          </p:nvPr>
        </p:nvSpPr>
        <p:spPr>
          <a:xfrm>
            <a:off x="838200" y="4496373"/>
            <a:ext cx="10515600" cy="1759461"/>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20" name="Google Shape;20;p3"/>
          <p:cNvSpPr/>
          <p:nvPr/>
        </p:nvSpPr>
        <p:spPr>
          <a:xfrm>
            <a:off x="5968240" y="6412570"/>
            <a:ext cx="255520" cy="255520"/>
          </a:xfrm>
          <a:prstGeom prst="ellipse">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 name="Google Shape;21;p3"/>
          <p:cNvSpPr/>
          <p:nvPr/>
        </p:nvSpPr>
        <p:spPr>
          <a:xfrm>
            <a:off x="0" y="3759200"/>
            <a:ext cx="215900" cy="30988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3"/>
          <p:cNvSpPr/>
          <p:nvPr/>
        </p:nvSpPr>
        <p:spPr>
          <a:xfrm>
            <a:off x="11976100" y="0"/>
            <a:ext cx="215900" cy="1079500"/>
          </a:xfrm>
          <a:prstGeom prst="rect">
            <a:avLst/>
          </a:prstGeom>
          <a:solidFill>
            <a:schemeClr val="dk2"/>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60" name="Shape 160"/>
        <p:cNvGrpSpPr/>
        <p:nvPr/>
      </p:nvGrpSpPr>
      <p:grpSpPr>
        <a:xfrm>
          <a:off x="0" y="0"/>
          <a:ext cx="0" cy="0"/>
          <a:chOff x="0" y="0"/>
          <a:chExt cx="0" cy="0"/>
        </a:xfrm>
      </p:grpSpPr>
      <p:sp>
        <p:nvSpPr>
          <p:cNvPr id="161" name="Google Shape;161;p2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62" name="Google Shape;162;p22"/>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22"/>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22"/>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65" name="Google Shape;165;p22"/>
          <p:cNvPicPr preferRelativeResize="0"/>
          <p:nvPr/>
        </p:nvPicPr>
        <p:blipFill rotWithShape="1">
          <a:blip r:embed="rId2">
            <a:alphaModFix/>
          </a:blip>
          <a:srcRect b="0" l="0" r="0" t="0"/>
          <a:stretch/>
        </p:blipFill>
        <p:spPr>
          <a:xfrm>
            <a:off x="7938732" y="2870113"/>
            <a:ext cx="896712" cy="1171184"/>
          </a:xfrm>
          <a:prstGeom prst="rect">
            <a:avLst/>
          </a:prstGeom>
          <a:noFill/>
          <a:ln>
            <a:noFill/>
          </a:ln>
        </p:spPr>
      </p:pic>
      <p:pic>
        <p:nvPicPr>
          <p:cNvPr descr="Immagine che contiene cielo notturno&#10;&#10;Descrizione generata automaticamente" id="166" name="Google Shape;166;p22"/>
          <p:cNvPicPr preferRelativeResize="0"/>
          <p:nvPr/>
        </p:nvPicPr>
        <p:blipFill rotWithShape="1">
          <a:blip r:embed="rId3">
            <a:alphaModFix/>
          </a:blip>
          <a:srcRect b="0" l="0" r="0" t="0"/>
          <a:stretch/>
        </p:blipFill>
        <p:spPr>
          <a:xfrm>
            <a:off x="1089834" y="1056043"/>
            <a:ext cx="1009814" cy="1171184"/>
          </a:xfrm>
          <a:prstGeom prst="rect">
            <a:avLst/>
          </a:prstGeom>
          <a:noFill/>
          <a:ln>
            <a:noFill/>
          </a:ln>
        </p:spPr>
      </p:pic>
      <p:pic>
        <p:nvPicPr>
          <p:cNvPr id="167" name="Google Shape;167;p22"/>
          <p:cNvPicPr preferRelativeResize="0"/>
          <p:nvPr/>
        </p:nvPicPr>
        <p:blipFill rotWithShape="1">
          <a:blip r:embed="rId4">
            <a:alphaModFix/>
          </a:blip>
          <a:srcRect b="0" l="0" r="0" t="0"/>
          <a:stretch/>
        </p:blipFill>
        <p:spPr>
          <a:xfrm>
            <a:off x="3033657" y="1056043"/>
            <a:ext cx="1146627" cy="1171184"/>
          </a:xfrm>
          <a:prstGeom prst="rect">
            <a:avLst/>
          </a:prstGeom>
          <a:noFill/>
          <a:ln>
            <a:noFill/>
          </a:ln>
        </p:spPr>
      </p:pic>
      <p:pic>
        <p:nvPicPr>
          <p:cNvPr descr="Immagine che contiene testo, cielo notturno&#10;&#10;Descrizione generata automaticamente" id="168" name="Google Shape;168;p22"/>
          <p:cNvPicPr preferRelativeResize="0"/>
          <p:nvPr/>
        </p:nvPicPr>
        <p:blipFill rotWithShape="1">
          <a:blip r:embed="rId5">
            <a:alphaModFix/>
          </a:blip>
          <a:srcRect b="0" l="0" r="0" t="0"/>
          <a:stretch/>
        </p:blipFill>
        <p:spPr>
          <a:xfrm>
            <a:off x="5613097" y="1049283"/>
            <a:ext cx="965804" cy="1171184"/>
          </a:xfrm>
          <a:prstGeom prst="rect">
            <a:avLst/>
          </a:prstGeom>
          <a:noFill/>
          <a:ln>
            <a:noFill/>
          </a:ln>
        </p:spPr>
      </p:pic>
      <p:pic>
        <p:nvPicPr>
          <p:cNvPr descr="Immagine che contiene elettronico, altoparlante&#10;&#10;Descrizione generata automaticamente" id="169" name="Google Shape;169;p22"/>
          <p:cNvPicPr preferRelativeResize="0"/>
          <p:nvPr/>
        </p:nvPicPr>
        <p:blipFill rotWithShape="1">
          <a:blip r:embed="rId6">
            <a:alphaModFix/>
          </a:blip>
          <a:srcRect b="0" l="0" r="0" t="0"/>
          <a:stretch/>
        </p:blipFill>
        <p:spPr>
          <a:xfrm>
            <a:off x="7885523" y="1012568"/>
            <a:ext cx="969930" cy="1171184"/>
          </a:xfrm>
          <a:prstGeom prst="rect">
            <a:avLst/>
          </a:prstGeom>
          <a:noFill/>
          <a:ln>
            <a:noFill/>
          </a:ln>
        </p:spPr>
      </p:pic>
      <p:pic>
        <p:nvPicPr>
          <p:cNvPr id="170" name="Google Shape;170;p22"/>
          <p:cNvPicPr preferRelativeResize="0"/>
          <p:nvPr/>
        </p:nvPicPr>
        <p:blipFill rotWithShape="1">
          <a:blip r:embed="rId7">
            <a:alphaModFix/>
          </a:blip>
          <a:srcRect b="0" l="0" r="0" t="0"/>
          <a:stretch/>
        </p:blipFill>
        <p:spPr>
          <a:xfrm>
            <a:off x="10147621" y="1012568"/>
            <a:ext cx="847930" cy="1171184"/>
          </a:xfrm>
          <a:prstGeom prst="rect">
            <a:avLst/>
          </a:prstGeom>
          <a:noFill/>
          <a:ln>
            <a:noFill/>
          </a:ln>
        </p:spPr>
      </p:pic>
      <p:pic>
        <p:nvPicPr>
          <p:cNvPr id="171" name="Google Shape;171;p22"/>
          <p:cNvPicPr preferRelativeResize="0"/>
          <p:nvPr/>
        </p:nvPicPr>
        <p:blipFill rotWithShape="1">
          <a:blip r:embed="rId8">
            <a:alphaModFix/>
          </a:blip>
          <a:srcRect b="0" l="0" r="0" t="0"/>
          <a:stretch/>
        </p:blipFill>
        <p:spPr>
          <a:xfrm>
            <a:off x="1070926" y="2966674"/>
            <a:ext cx="1171184" cy="1171184"/>
          </a:xfrm>
          <a:prstGeom prst="rect">
            <a:avLst/>
          </a:prstGeom>
          <a:noFill/>
          <a:ln>
            <a:noFill/>
          </a:ln>
        </p:spPr>
      </p:pic>
      <p:pic>
        <p:nvPicPr>
          <p:cNvPr id="172" name="Google Shape;172;p22"/>
          <p:cNvPicPr preferRelativeResize="0"/>
          <p:nvPr/>
        </p:nvPicPr>
        <p:blipFill rotWithShape="1">
          <a:blip r:embed="rId9">
            <a:alphaModFix/>
          </a:blip>
          <a:srcRect b="0" l="0" r="0" t="0"/>
          <a:stretch/>
        </p:blipFill>
        <p:spPr>
          <a:xfrm>
            <a:off x="3305434" y="2897837"/>
            <a:ext cx="732997" cy="1171184"/>
          </a:xfrm>
          <a:prstGeom prst="rect">
            <a:avLst/>
          </a:prstGeom>
          <a:noFill/>
          <a:ln>
            <a:noFill/>
          </a:ln>
        </p:spPr>
      </p:pic>
      <p:pic>
        <p:nvPicPr>
          <p:cNvPr id="173" name="Google Shape;173;p22"/>
          <p:cNvPicPr preferRelativeResize="0"/>
          <p:nvPr/>
        </p:nvPicPr>
        <p:blipFill rotWithShape="1">
          <a:blip r:embed="rId10">
            <a:alphaModFix/>
          </a:blip>
          <a:srcRect b="0" l="0" r="0" t="0"/>
          <a:stretch/>
        </p:blipFill>
        <p:spPr>
          <a:xfrm>
            <a:off x="5582146" y="2870113"/>
            <a:ext cx="896712" cy="1171184"/>
          </a:xfrm>
          <a:prstGeom prst="rect">
            <a:avLst/>
          </a:prstGeom>
          <a:noFill/>
          <a:ln>
            <a:noFill/>
          </a:ln>
        </p:spPr>
      </p:pic>
      <p:pic>
        <p:nvPicPr>
          <p:cNvPr descr="Immagine che contiene silhouette, cielo notturno&#10;&#10;Descrizione generata automaticamente" id="174" name="Google Shape;174;p22"/>
          <p:cNvPicPr preferRelativeResize="0"/>
          <p:nvPr/>
        </p:nvPicPr>
        <p:blipFill rotWithShape="1">
          <a:blip r:embed="rId11">
            <a:alphaModFix/>
          </a:blip>
          <a:srcRect b="0" l="0" r="0" t="0"/>
          <a:stretch/>
        </p:blipFill>
        <p:spPr>
          <a:xfrm>
            <a:off x="10044310" y="2931392"/>
            <a:ext cx="1054552" cy="1171184"/>
          </a:xfrm>
          <a:prstGeom prst="rect">
            <a:avLst/>
          </a:prstGeom>
          <a:noFill/>
          <a:ln>
            <a:noFill/>
          </a:ln>
        </p:spPr>
      </p:pic>
      <p:pic>
        <p:nvPicPr>
          <p:cNvPr id="175" name="Google Shape;175;p22"/>
          <p:cNvPicPr preferRelativeResize="0"/>
          <p:nvPr/>
        </p:nvPicPr>
        <p:blipFill rotWithShape="1">
          <a:blip r:embed="rId12">
            <a:alphaModFix/>
          </a:blip>
          <a:srcRect b="0" l="0" r="0" t="0"/>
          <a:stretch/>
        </p:blipFill>
        <p:spPr>
          <a:xfrm>
            <a:off x="3065755" y="4739631"/>
            <a:ext cx="1312602" cy="1171184"/>
          </a:xfrm>
          <a:prstGeom prst="rect">
            <a:avLst/>
          </a:prstGeom>
          <a:noFill/>
          <a:ln>
            <a:noFill/>
          </a:ln>
        </p:spPr>
      </p:pic>
      <p:pic>
        <p:nvPicPr>
          <p:cNvPr id="176" name="Google Shape;176;p22"/>
          <p:cNvPicPr preferRelativeResize="0"/>
          <p:nvPr/>
        </p:nvPicPr>
        <p:blipFill rotWithShape="1">
          <a:blip r:embed="rId13">
            <a:alphaModFix/>
          </a:blip>
          <a:srcRect b="0" l="0" r="0" t="0"/>
          <a:stretch/>
        </p:blipFill>
        <p:spPr>
          <a:xfrm>
            <a:off x="5420089" y="4819034"/>
            <a:ext cx="1220826" cy="1171184"/>
          </a:xfrm>
          <a:prstGeom prst="rect">
            <a:avLst/>
          </a:prstGeom>
          <a:noFill/>
          <a:ln>
            <a:noFill/>
          </a:ln>
        </p:spPr>
      </p:pic>
      <p:pic>
        <p:nvPicPr>
          <p:cNvPr id="177" name="Google Shape;177;p22"/>
          <p:cNvPicPr preferRelativeResize="0"/>
          <p:nvPr/>
        </p:nvPicPr>
        <p:blipFill rotWithShape="1">
          <a:blip r:embed="rId14">
            <a:alphaModFix/>
          </a:blip>
          <a:srcRect b="0" l="0" r="0" t="0"/>
          <a:stretch/>
        </p:blipFill>
        <p:spPr>
          <a:xfrm>
            <a:off x="7886252" y="4631401"/>
            <a:ext cx="1001671" cy="117118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white">
  <p:cSld name="1_Title and Content white">
    <p:spTree>
      <p:nvGrpSpPr>
        <p:cNvPr id="178" name="Shape 178"/>
        <p:cNvGrpSpPr/>
        <p:nvPr/>
      </p:nvGrpSpPr>
      <p:grpSpPr>
        <a:xfrm>
          <a:off x="0" y="0"/>
          <a:ext cx="0" cy="0"/>
          <a:chOff x="0" y="0"/>
          <a:chExt cx="0" cy="0"/>
        </a:xfrm>
      </p:grpSpPr>
      <p:sp>
        <p:nvSpPr>
          <p:cNvPr id="179" name="Google Shape;179;p23"/>
          <p:cNvSpPr txBox="1"/>
          <p:nvPr>
            <p:ph idx="1" type="body"/>
          </p:nvPr>
        </p:nvSpPr>
        <p:spPr>
          <a:xfrm>
            <a:off x="480001" y="1800001"/>
            <a:ext cx="11232001" cy="4237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23"/>
          <p:cNvSpPr txBox="1"/>
          <p:nvPr>
            <p:ph idx="2" type="body"/>
          </p:nvPr>
        </p:nvSpPr>
        <p:spPr>
          <a:xfrm>
            <a:off x="480486" y="1188003"/>
            <a:ext cx="8160000" cy="288925"/>
          </a:xfrm>
          <a:prstGeom prst="rect">
            <a:avLst/>
          </a:prstGeom>
          <a:noFill/>
          <a:ln>
            <a:noFill/>
          </a:ln>
        </p:spPr>
        <p:txBody>
          <a:bodyPr anchorCtr="0" anchor="ctr" bIns="45700" lIns="18000"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2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2" name="Google Shape;182;p2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3" name="Google Shape;183;p23"/>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84" name="Google Shape;184;p23"/>
          <p:cNvSpPr txBox="1"/>
          <p:nvPr>
            <p:ph idx="3" type="body"/>
          </p:nvPr>
        </p:nvSpPr>
        <p:spPr>
          <a:xfrm>
            <a:off x="480000" y="6293651"/>
            <a:ext cx="11226365" cy="208579"/>
          </a:xfrm>
          <a:prstGeom prst="rect">
            <a:avLst/>
          </a:prstGeom>
          <a:noFill/>
          <a:ln>
            <a:noFill/>
          </a:ln>
        </p:spPr>
        <p:txBody>
          <a:bodyPr anchorCtr="0" anchor="t" bIns="45700" lIns="91425" spcFirstLastPara="1" rIns="91425" wrap="square" tIns="45700">
            <a:normAutofit/>
          </a:bodyPr>
          <a:lstStyle>
            <a:lvl1pPr indent="-279400" lvl="0" marL="457200" marR="0" rtl="0" algn="l">
              <a:lnSpc>
                <a:spcPct val="90000"/>
              </a:lnSpc>
              <a:spcBef>
                <a:spcPts val="10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2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Narrow"/>
              <a:buNone/>
              <a:defRPr b="1" i="0" sz="44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6" name="Shape 186"/>
        <p:cNvGrpSpPr/>
        <p:nvPr/>
      </p:nvGrpSpPr>
      <p:grpSpPr>
        <a:xfrm>
          <a:off x="0" y="0"/>
          <a:ext cx="0" cy="0"/>
          <a:chOff x="0" y="0"/>
          <a:chExt cx="0" cy="0"/>
        </a:xfrm>
      </p:grpSpPr>
      <p:sp>
        <p:nvSpPr>
          <p:cNvPr id="187" name="Google Shape;187;p2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8" name="Google Shape;188;p2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9" name="Google Shape;189;p24"/>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p:cSld name="Title and Content white">
    <p:spTree>
      <p:nvGrpSpPr>
        <p:cNvPr id="190" name="Shape 190"/>
        <p:cNvGrpSpPr/>
        <p:nvPr/>
      </p:nvGrpSpPr>
      <p:grpSpPr>
        <a:xfrm>
          <a:off x="0" y="0"/>
          <a:ext cx="0" cy="0"/>
          <a:chOff x="0" y="0"/>
          <a:chExt cx="0" cy="0"/>
        </a:xfrm>
      </p:grpSpPr>
      <p:sp>
        <p:nvSpPr>
          <p:cNvPr id="191" name="Google Shape;191;p25"/>
          <p:cNvSpPr txBox="1"/>
          <p:nvPr>
            <p:ph idx="1" type="body"/>
          </p:nvPr>
        </p:nvSpPr>
        <p:spPr>
          <a:xfrm>
            <a:off x="480001" y="1800001"/>
            <a:ext cx="11232001" cy="4237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 name="Google Shape;192;p25"/>
          <p:cNvSpPr txBox="1"/>
          <p:nvPr>
            <p:ph idx="2" type="body"/>
          </p:nvPr>
        </p:nvSpPr>
        <p:spPr>
          <a:xfrm>
            <a:off x="480486" y="1188003"/>
            <a:ext cx="8160000" cy="288925"/>
          </a:xfrm>
          <a:prstGeom prst="rect">
            <a:avLst/>
          </a:prstGeom>
          <a:noFill/>
          <a:ln>
            <a:noFill/>
          </a:ln>
        </p:spPr>
        <p:txBody>
          <a:bodyPr anchorCtr="0" anchor="ctr" bIns="45700" lIns="18000"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3" name="Google Shape;193;p2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4" name="Google Shape;194;p2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5" name="Google Shape;195;p25"/>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196" name="Google Shape;196;p25"/>
          <p:cNvSpPr txBox="1"/>
          <p:nvPr>
            <p:ph idx="3" type="body"/>
          </p:nvPr>
        </p:nvSpPr>
        <p:spPr>
          <a:xfrm>
            <a:off x="480000" y="6293651"/>
            <a:ext cx="11226365" cy="208579"/>
          </a:xfrm>
          <a:prstGeom prst="rect">
            <a:avLst/>
          </a:prstGeom>
          <a:noFill/>
          <a:ln>
            <a:noFill/>
          </a:ln>
        </p:spPr>
        <p:txBody>
          <a:bodyPr anchorCtr="0" anchor="t" bIns="45700" lIns="91425" spcFirstLastPara="1" rIns="91425" wrap="square" tIns="45700">
            <a:normAutofit/>
          </a:bodyPr>
          <a:lstStyle>
            <a:lvl1pPr indent="-279400" lvl="0" marL="457200" marR="0" rtl="0" algn="l">
              <a:lnSpc>
                <a:spcPct val="90000"/>
              </a:lnSpc>
              <a:spcBef>
                <a:spcPts val="10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p2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Narrow"/>
              <a:buNone/>
              <a:defRPr b="1" i="0" sz="44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boxes white">
  <p:cSld name="Comparison boxes white">
    <p:spTree>
      <p:nvGrpSpPr>
        <p:cNvPr id="198" name="Shape 198"/>
        <p:cNvGrpSpPr/>
        <p:nvPr/>
      </p:nvGrpSpPr>
      <p:grpSpPr>
        <a:xfrm>
          <a:off x="0" y="0"/>
          <a:ext cx="0" cy="0"/>
          <a:chOff x="0" y="0"/>
          <a:chExt cx="0" cy="0"/>
        </a:xfrm>
      </p:grpSpPr>
      <p:sp>
        <p:nvSpPr>
          <p:cNvPr id="199" name="Google Shape;199;p2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0" name="Google Shape;200;p2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1" name="Google Shape;201;p26"/>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02" name="Google Shape;202;p26"/>
          <p:cNvSpPr txBox="1"/>
          <p:nvPr>
            <p:ph idx="1" type="body"/>
          </p:nvPr>
        </p:nvSpPr>
        <p:spPr>
          <a:xfrm>
            <a:off x="480000" y="6293655"/>
            <a:ext cx="11226365" cy="208579"/>
          </a:xfrm>
          <a:prstGeom prst="rect">
            <a:avLst/>
          </a:prstGeom>
          <a:noFill/>
          <a:ln>
            <a:noFill/>
          </a:ln>
        </p:spPr>
        <p:txBody>
          <a:bodyPr anchorCtr="0" anchor="t" bIns="45700" lIns="91425" spcFirstLastPara="1" rIns="91425" wrap="square" tIns="45700">
            <a:normAutofit/>
          </a:bodyPr>
          <a:lstStyle>
            <a:lvl1pPr indent="-279400" lvl="0" marL="457200" marR="0" rtl="0" algn="l">
              <a:lnSpc>
                <a:spcPct val="90000"/>
              </a:lnSpc>
              <a:spcBef>
                <a:spcPts val="10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3" name="Google Shape;203;p2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Narrow"/>
              <a:buNone/>
              <a:defRPr b="1" i="0" sz="44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4" name="Google Shape;204;p26"/>
          <p:cNvSpPr txBox="1"/>
          <p:nvPr>
            <p:ph idx="2" type="body"/>
          </p:nvPr>
        </p:nvSpPr>
        <p:spPr>
          <a:xfrm>
            <a:off x="479999" y="2160000"/>
            <a:ext cx="5472000" cy="3877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5" name="Google Shape;205;p26"/>
          <p:cNvSpPr txBox="1"/>
          <p:nvPr>
            <p:ph idx="3" type="body"/>
          </p:nvPr>
        </p:nvSpPr>
        <p:spPr>
          <a:xfrm>
            <a:off x="6234364" y="2160000"/>
            <a:ext cx="5472000" cy="3877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6" name="Google Shape;206;p26"/>
          <p:cNvSpPr txBox="1"/>
          <p:nvPr>
            <p:ph idx="4" type="body"/>
          </p:nvPr>
        </p:nvSpPr>
        <p:spPr>
          <a:xfrm>
            <a:off x="480486" y="1188007"/>
            <a:ext cx="8160000" cy="288925"/>
          </a:xfrm>
          <a:prstGeom prst="rect">
            <a:avLst/>
          </a:prstGeom>
          <a:noFill/>
          <a:ln>
            <a:noFill/>
          </a:ln>
        </p:spPr>
        <p:txBody>
          <a:bodyPr anchorCtr="0" anchor="ctr" bIns="45700" lIns="18000"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7" name="Google Shape;207;p26"/>
          <p:cNvSpPr txBox="1"/>
          <p:nvPr>
            <p:ph idx="5" type="body"/>
          </p:nvPr>
        </p:nvSpPr>
        <p:spPr>
          <a:xfrm>
            <a:off x="480003" y="1800000"/>
            <a:ext cx="5472001" cy="252012"/>
          </a:xfrm>
          <a:prstGeom prst="rect">
            <a:avLst/>
          </a:prstGeom>
          <a:solidFill>
            <a:srgbClr val="009CDE"/>
          </a:solidFill>
          <a:ln>
            <a:noFill/>
          </a:ln>
        </p:spPr>
        <p:txBody>
          <a:bodyPr anchorCtr="0" anchor="ctr" bIns="18000" lIns="72000" spcFirstLastPara="1" rIns="72000" wrap="square" tIns="18000">
            <a:normAutofit/>
          </a:bodyPr>
          <a:lstStyle>
            <a:lvl1pPr indent="-317500" lvl="0" marL="457200" marR="0" rtl="0" algn="l">
              <a:lnSpc>
                <a:spcPct val="90000"/>
              </a:lnSpc>
              <a:spcBef>
                <a:spcPts val="1000"/>
              </a:spcBef>
              <a:spcAft>
                <a:spcPts val="0"/>
              </a:spcAft>
              <a:buClr>
                <a:schemeClr val="lt1"/>
              </a:buClr>
              <a:buSzPts val="1400"/>
              <a:buFont typeface="Arial"/>
              <a:buChar char="•"/>
              <a:defRPr b="1"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8" name="Google Shape;208;p26"/>
          <p:cNvSpPr txBox="1"/>
          <p:nvPr>
            <p:ph idx="6" type="body"/>
          </p:nvPr>
        </p:nvSpPr>
        <p:spPr>
          <a:xfrm>
            <a:off x="6234365" y="1800000"/>
            <a:ext cx="5472000" cy="252012"/>
          </a:xfrm>
          <a:prstGeom prst="rect">
            <a:avLst/>
          </a:prstGeom>
          <a:solidFill>
            <a:srgbClr val="009CDE"/>
          </a:solidFill>
          <a:ln>
            <a:noFill/>
          </a:ln>
        </p:spPr>
        <p:txBody>
          <a:bodyPr anchorCtr="0" anchor="ctr" bIns="18000" lIns="72000" spcFirstLastPara="1" rIns="72000" wrap="square" tIns="18000">
            <a:normAutofit/>
          </a:bodyPr>
          <a:lstStyle>
            <a:lvl1pPr indent="-317500" lvl="0" marL="457200" marR="0" rtl="0" algn="l">
              <a:lnSpc>
                <a:spcPct val="90000"/>
              </a:lnSpc>
              <a:spcBef>
                <a:spcPts val="1000"/>
              </a:spcBef>
              <a:spcAft>
                <a:spcPts val="0"/>
              </a:spcAft>
              <a:buClr>
                <a:schemeClr val="lt1"/>
              </a:buClr>
              <a:buSzPts val="1400"/>
              <a:buFont typeface="Arial"/>
              <a:buChar char="•"/>
              <a:defRPr b="1"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hite">
  <p:cSld name="Title Only white">
    <p:spTree>
      <p:nvGrpSpPr>
        <p:cNvPr id="209" name="Shape 209"/>
        <p:cNvGrpSpPr/>
        <p:nvPr/>
      </p:nvGrpSpPr>
      <p:grpSpPr>
        <a:xfrm>
          <a:off x="0" y="0"/>
          <a:ext cx="0" cy="0"/>
          <a:chOff x="0" y="0"/>
          <a:chExt cx="0" cy="0"/>
        </a:xfrm>
      </p:grpSpPr>
      <p:sp>
        <p:nvSpPr>
          <p:cNvPr id="210" name="Google Shape;210;p2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1" name="Google Shape;211;p2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2" name="Google Shape;212;p27"/>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13" name="Google Shape;213;p27"/>
          <p:cNvSpPr txBox="1"/>
          <p:nvPr>
            <p:ph idx="1" type="body"/>
          </p:nvPr>
        </p:nvSpPr>
        <p:spPr>
          <a:xfrm>
            <a:off x="480000" y="6293655"/>
            <a:ext cx="11226365" cy="208579"/>
          </a:xfrm>
          <a:prstGeom prst="rect">
            <a:avLst/>
          </a:prstGeom>
          <a:noFill/>
          <a:ln>
            <a:noFill/>
          </a:ln>
        </p:spPr>
        <p:txBody>
          <a:bodyPr anchorCtr="0" anchor="t" bIns="45700" lIns="91425" spcFirstLastPara="1" rIns="91425" wrap="square" tIns="45700">
            <a:normAutofit/>
          </a:bodyPr>
          <a:lstStyle>
            <a:lvl1pPr indent="-279400" lvl="0" marL="457200" marR="0" rtl="0" algn="l">
              <a:lnSpc>
                <a:spcPct val="90000"/>
              </a:lnSpc>
              <a:spcBef>
                <a:spcPts val="10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4" name="Google Shape;214;p27"/>
          <p:cNvSpPr txBox="1"/>
          <p:nvPr>
            <p:ph idx="2" type="body"/>
          </p:nvPr>
        </p:nvSpPr>
        <p:spPr>
          <a:xfrm>
            <a:off x="480486" y="1188007"/>
            <a:ext cx="8160000" cy="288925"/>
          </a:xfrm>
          <a:prstGeom prst="rect">
            <a:avLst/>
          </a:prstGeom>
          <a:noFill/>
          <a:ln>
            <a:noFill/>
          </a:ln>
        </p:spPr>
        <p:txBody>
          <a:bodyPr anchorCtr="0" anchor="ctr" bIns="45700" lIns="18000"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5" name="Google Shape;215;p2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Narrow"/>
              <a:buNone/>
              <a:defRPr b="1" i="0" sz="44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216" name="Shape 216"/>
        <p:cNvGrpSpPr/>
        <p:nvPr/>
      </p:nvGrpSpPr>
      <p:grpSpPr>
        <a:xfrm>
          <a:off x="0" y="0"/>
          <a:ext cx="0" cy="0"/>
          <a:chOff x="0" y="0"/>
          <a:chExt cx="0" cy="0"/>
        </a:xfrm>
      </p:grpSpPr>
      <p:sp>
        <p:nvSpPr>
          <p:cNvPr id="217" name="Google Shape;217;p2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Narrow"/>
              <a:buNone/>
              <a:defRPr b="1" i="0" sz="44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8" name="Google Shape;218;p28"/>
          <p:cNvSpPr txBox="1"/>
          <p:nvPr>
            <p:ph idx="1" type="body"/>
          </p:nvPr>
        </p:nvSpPr>
        <p:spPr>
          <a:xfrm>
            <a:off x="6281271" y="1828802"/>
            <a:ext cx="4876800" cy="2057400"/>
          </a:xfrm>
          <a:prstGeom prst="rect">
            <a:avLst/>
          </a:prstGeom>
          <a:noFill/>
          <a:ln>
            <a:noFill/>
          </a:ln>
        </p:spPr>
        <p:txBody>
          <a:bodyPr anchorCtr="0" anchor="t" bIns="45700" lIns="91425" spcFirstLastPara="1" rIns="91425" wrap="square" tIns="45700">
            <a:normAutofit/>
          </a:bodyPr>
          <a:lstStyle>
            <a:lvl1pPr indent="-397954" lvl="0" marL="457200" marR="0" rtl="0" algn="l">
              <a:lnSpc>
                <a:spcPct val="90000"/>
              </a:lnSpc>
              <a:spcBef>
                <a:spcPts val="1000"/>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219" name="Google Shape;219;p28"/>
          <p:cNvSpPr txBox="1"/>
          <p:nvPr>
            <p:ph idx="2" type="body"/>
          </p:nvPr>
        </p:nvSpPr>
        <p:spPr>
          <a:xfrm>
            <a:off x="6281271" y="3991816"/>
            <a:ext cx="4876800" cy="2057400"/>
          </a:xfrm>
          <a:prstGeom prst="rect">
            <a:avLst/>
          </a:prstGeom>
          <a:noFill/>
          <a:ln>
            <a:noFill/>
          </a:ln>
        </p:spPr>
        <p:txBody>
          <a:bodyPr anchorCtr="0" anchor="t" bIns="45700" lIns="91425" spcFirstLastPara="1" rIns="91425" wrap="square" tIns="45700">
            <a:normAutofit/>
          </a:bodyPr>
          <a:lstStyle>
            <a:lvl1pPr indent="-397954" lvl="0" marL="457200" marR="0" rtl="0" algn="l">
              <a:lnSpc>
                <a:spcPct val="90000"/>
              </a:lnSpc>
              <a:spcBef>
                <a:spcPts val="1000"/>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220" name="Google Shape;220;p28"/>
          <p:cNvSpPr txBox="1"/>
          <p:nvPr>
            <p:ph idx="3" type="body"/>
          </p:nvPr>
        </p:nvSpPr>
        <p:spPr>
          <a:xfrm>
            <a:off x="1039283" y="1828801"/>
            <a:ext cx="4876800" cy="4219575"/>
          </a:xfrm>
          <a:prstGeom prst="rect">
            <a:avLst/>
          </a:prstGeom>
          <a:noFill/>
          <a:ln>
            <a:noFill/>
          </a:ln>
        </p:spPr>
        <p:txBody>
          <a:bodyPr anchorCtr="0" anchor="t" bIns="45700" lIns="91425" spcFirstLastPara="1" rIns="91425" wrap="square" tIns="45700">
            <a:normAutofit/>
          </a:bodyPr>
          <a:lstStyle>
            <a:lvl1pPr indent="-397954" lvl="0" marL="457200" marR="0" rtl="0" algn="l">
              <a:lnSpc>
                <a:spcPct val="90000"/>
              </a:lnSpc>
              <a:spcBef>
                <a:spcPts val="1000"/>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221" name="Google Shape;221;p28"/>
          <p:cNvSpPr txBox="1"/>
          <p:nvPr>
            <p:ph idx="10" type="dt"/>
          </p:nvPr>
        </p:nvSpPr>
        <p:spPr>
          <a:xfrm>
            <a:off x="1852091" y="6264280"/>
            <a:ext cx="2516716"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2" name="Google Shape;222;p28"/>
          <p:cNvSpPr txBox="1"/>
          <p:nvPr>
            <p:ph idx="11" type="ftr"/>
          </p:nvPr>
        </p:nvSpPr>
        <p:spPr>
          <a:xfrm>
            <a:off x="6807207" y="6288092"/>
            <a:ext cx="43815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3" name="Google Shape;223;p28"/>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aragraph + text">
  <p:cSld name="1_title paragraph + text">
    <p:spTree>
      <p:nvGrpSpPr>
        <p:cNvPr id="26" name="Shape 26"/>
        <p:cNvGrpSpPr/>
        <p:nvPr/>
      </p:nvGrpSpPr>
      <p:grpSpPr>
        <a:xfrm>
          <a:off x="0" y="0"/>
          <a:ext cx="0" cy="0"/>
          <a:chOff x="0" y="0"/>
          <a:chExt cx="0" cy="0"/>
        </a:xfrm>
      </p:grpSpPr>
      <p:sp>
        <p:nvSpPr>
          <p:cNvPr id="27" name="Google Shape;27;p5"/>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29" name="Google Shape;29;p5"/>
          <p:cNvSpPr txBox="1"/>
          <p:nvPr>
            <p:ph idx="1" type="body"/>
          </p:nvPr>
        </p:nvSpPr>
        <p:spPr>
          <a:xfrm>
            <a:off x="838199" y="1384300"/>
            <a:ext cx="10514013" cy="497346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5"/>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5"/>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5"/>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graphs">
  <p:cSld name="title + 1 graph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Arial Narrow"/>
              <a:buNone/>
              <a:defRPr b="1" i="0"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6"/>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36" name="Google Shape;36;p6"/>
          <p:cNvSpPr/>
          <p:nvPr>
            <p:ph idx="2" type="chart"/>
          </p:nvPr>
        </p:nvSpPr>
        <p:spPr>
          <a:xfrm>
            <a:off x="838200" y="1778000"/>
            <a:ext cx="10515599" cy="45799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 type="body"/>
          </p:nvPr>
        </p:nvSpPr>
        <p:spPr>
          <a:xfrm>
            <a:off x="838199" y="1254125"/>
            <a:ext cx="10515600" cy="365125"/>
          </a:xfrm>
          <a:prstGeom prst="rect">
            <a:avLst/>
          </a:prstGeom>
          <a:solidFill>
            <a:schemeClr val="dk1"/>
          </a:solid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6"/>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6"/>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6"/>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p:spTree>
      <p:nvGrpSpPr>
        <p:cNvPr id="41" name="Shape 41"/>
        <p:cNvGrpSpPr/>
        <p:nvPr/>
      </p:nvGrpSpPr>
      <p:grpSpPr>
        <a:xfrm>
          <a:off x="0" y="0"/>
          <a:ext cx="0" cy="0"/>
          <a:chOff x="0" y="0"/>
          <a:chExt cx="0" cy="0"/>
        </a:xfrm>
      </p:grpSpPr>
      <p:sp>
        <p:nvSpPr>
          <p:cNvPr id="42" name="Google Shape;42;p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43" name="Google Shape;43;p7"/>
          <p:cNvSpPr/>
          <p:nvPr>
            <p:ph idx="2" type="pic"/>
          </p:nvPr>
        </p:nvSpPr>
        <p:spPr>
          <a:xfrm>
            <a:off x="839788" y="0"/>
            <a:ext cx="10512424" cy="6161484"/>
          </a:xfrm>
          <a:prstGeom prst="rect">
            <a:avLst/>
          </a:prstGeom>
          <a:noFill/>
          <a:ln>
            <a:noFill/>
          </a:ln>
        </p:spPr>
      </p:sp>
      <p:sp>
        <p:nvSpPr>
          <p:cNvPr id="44" name="Google Shape;44;p7"/>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 name="Google Shape;45;p7"/>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7"/>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box">
  <p:cSld name="text + box">
    <p:spTree>
      <p:nvGrpSpPr>
        <p:cNvPr id="47" name="Shape 47"/>
        <p:cNvGrpSpPr/>
        <p:nvPr/>
      </p:nvGrpSpPr>
      <p:grpSpPr>
        <a:xfrm>
          <a:off x="0" y="0"/>
          <a:ext cx="0" cy="0"/>
          <a:chOff x="0" y="0"/>
          <a:chExt cx="0" cy="0"/>
        </a:xfrm>
      </p:grpSpPr>
      <p:sp>
        <p:nvSpPr>
          <p:cNvPr id="48" name="Google Shape;48;p8"/>
          <p:cNvSpPr txBox="1"/>
          <p:nvPr>
            <p:ph idx="1" type="body"/>
          </p:nvPr>
        </p:nvSpPr>
        <p:spPr>
          <a:xfrm>
            <a:off x="839788" y="584200"/>
            <a:ext cx="5076825" cy="300073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49" name="Google Shape;49;p8"/>
          <p:cNvSpPr/>
          <p:nvPr/>
        </p:nvSpPr>
        <p:spPr>
          <a:xfrm>
            <a:off x="219206" y="3757807"/>
            <a:ext cx="11972794" cy="310019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51" name="Google Shape;51;p8"/>
          <p:cNvSpPr txBox="1"/>
          <p:nvPr>
            <p:ph idx="2" type="body"/>
          </p:nvPr>
        </p:nvSpPr>
        <p:spPr>
          <a:xfrm>
            <a:off x="839788" y="4381500"/>
            <a:ext cx="10507661" cy="1803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type="title"/>
          </p:nvPr>
        </p:nvSpPr>
        <p:spPr>
          <a:xfrm>
            <a:off x="839788" y="4038600"/>
            <a:ext cx="10515600" cy="207791"/>
          </a:xfrm>
          <a:prstGeom prst="rect">
            <a:avLst/>
          </a:prstGeom>
          <a:solidFill>
            <a:schemeClr val="dk2"/>
          </a:solid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8"/>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8"/>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8"/>
          <p:cNvSpPr txBox="1"/>
          <p:nvPr>
            <p:ph idx="3" type="body"/>
          </p:nvPr>
        </p:nvSpPr>
        <p:spPr>
          <a:xfrm>
            <a:off x="6240463" y="584199"/>
            <a:ext cx="5106987" cy="30007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8"/>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 Stories_title + text">
  <p:cSld name="1_1 Stories_title + text">
    <p:spTree>
      <p:nvGrpSpPr>
        <p:cNvPr id="57" name="Shape 57"/>
        <p:cNvGrpSpPr/>
        <p:nvPr/>
      </p:nvGrpSpPr>
      <p:grpSpPr>
        <a:xfrm>
          <a:off x="0" y="0"/>
          <a:ext cx="0" cy="0"/>
          <a:chOff x="0" y="0"/>
          <a:chExt cx="0" cy="0"/>
        </a:xfrm>
      </p:grpSpPr>
      <p:sp>
        <p:nvSpPr>
          <p:cNvPr id="58" name="Google Shape;58;p9"/>
          <p:cNvSpPr/>
          <p:nvPr/>
        </p:nvSpPr>
        <p:spPr>
          <a:xfrm>
            <a:off x="0" y="0"/>
            <a:ext cx="5257800" cy="78914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60" name="Google Shape;60;p9"/>
          <p:cNvSpPr txBox="1"/>
          <p:nvPr>
            <p:ph idx="1" type="body"/>
          </p:nvPr>
        </p:nvSpPr>
        <p:spPr>
          <a:xfrm>
            <a:off x="839788" y="983152"/>
            <a:ext cx="5076825" cy="52398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9"/>
          <p:cNvSpPr/>
          <p:nvPr/>
        </p:nvSpPr>
        <p:spPr>
          <a:xfrm>
            <a:off x="0" y="3770945"/>
            <a:ext cx="215900" cy="309392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9"/>
          <p:cNvSpPr/>
          <p:nvPr/>
        </p:nvSpPr>
        <p:spPr>
          <a:xfrm>
            <a:off x="11976100" y="0"/>
            <a:ext cx="215900" cy="1079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9"/>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 name="Google Shape;64;p9"/>
          <p:cNvSpPr txBox="1"/>
          <p:nvPr>
            <p:ph idx="2" type="body"/>
          </p:nvPr>
        </p:nvSpPr>
        <p:spPr>
          <a:xfrm>
            <a:off x="6240463" y="982663"/>
            <a:ext cx="5111750" cy="5232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9"/>
          <p:cNvSpPr txBox="1"/>
          <p:nvPr>
            <p:ph idx="3" type="body"/>
          </p:nvPr>
        </p:nvSpPr>
        <p:spPr>
          <a:xfrm>
            <a:off x="839788" y="495300"/>
            <a:ext cx="4116387" cy="22363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1pPr>
            <a:lvl2pPr indent="-228600" lvl="1" marL="9144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2"/>
              </a:buClr>
              <a:buSzPts val="1200"/>
              <a:buFont typeface="Arial"/>
              <a:buNone/>
              <a:defRPr b="0" i="0" sz="1200" u="none" cap="none" strike="noStrike">
                <a:solidFill>
                  <a:schemeClr val="lt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hite">
  <p:cSld name="2_Title and Content white">
    <p:spTree>
      <p:nvGrpSpPr>
        <p:cNvPr id="66" name="Shape 66"/>
        <p:cNvGrpSpPr/>
        <p:nvPr/>
      </p:nvGrpSpPr>
      <p:grpSpPr>
        <a:xfrm>
          <a:off x="0" y="0"/>
          <a:ext cx="0" cy="0"/>
          <a:chOff x="0" y="0"/>
          <a:chExt cx="0" cy="0"/>
        </a:xfrm>
      </p:grpSpPr>
      <p:sp>
        <p:nvSpPr>
          <p:cNvPr id="67" name="Google Shape;67;p10"/>
          <p:cNvSpPr txBox="1"/>
          <p:nvPr>
            <p:ph idx="1" type="body"/>
          </p:nvPr>
        </p:nvSpPr>
        <p:spPr>
          <a:xfrm>
            <a:off x="480001" y="1800001"/>
            <a:ext cx="11232001" cy="4237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0"/>
          <p:cNvSpPr txBox="1"/>
          <p:nvPr>
            <p:ph idx="2" type="body"/>
          </p:nvPr>
        </p:nvSpPr>
        <p:spPr>
          <a:xfrm>
            <a:off x="480486" y="1188003"/>
            <a:ext cx="8160000" cy="288925"/>
          </a:xfrm>
          <a:prstGeom prst="rect">
            <a:avLst/>
          </a:prstGeom>
          <a:noFill/>
          <a:ln>
            <a:noFill/>
          </a:ln>
        </p:spPr>
        <p:txBody>
          <a:bodyPr anchorCtr="0" anchor="ctr" bIns="45700" lIns="18000"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72" name="Google Shape;72;p10"/>
          <p:cNvSpPr txBox="1"/>
          <p:nvPr>
            <p:ph idx="3" type="body"/>
          </p:nvPr>
        </p:nvSpPr>
        <p:spPr>
          <a:xfrm>
            <a:off x="480000" y="6293651"/>
            <a:ext cx="11226365" cy="208579"/>
          </a:xfrm>
          <a:prstGeom prst="rect">
            <a:avLst/>
          </a:prstGeom>
          <a:noFill/>
          <a:ln>
            <a:noFill/>
          </a:ln>
        </p:spPr>
        <p:txBody>
          <a:bodyPr anchorCtr="0" anchor="t" bIns="45700" lIns="91425" spcFirstLastPara="1" rIns="91425" wrap="square" tIns="45700">
            <a:normAutofit/>
          </a:bodyPr>
          <a:lstStyle>
            <a:lvl1pPr indent="-279400" lvl="0" marL="457200" marR="0" rtl="0" algn="l">
              <a:lnSpc>
                <a:spcPct val="90000"/>
              </a:lnSpc>
              <a:spcBef>
                <a:spcPts val="10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Narrow"/>
              <a:buNone/>
              <a:defRPr b="1" i="0" sz="44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 Title + text">
  <p:cSld name="1_image + Title + text">
    <p:spTree>
      <p:nvGrpSpPr>
        <p:cNvPr id="74" name="Shape 74"/>
        <p:cNvGrpSpPr/>
        <p:nvPr/>
      </p:nvGrpSpPr>
      <p:grpSpPr>
        <a:xfrm>
          <a:off x="0" y="0"/>
          <a:ext cx="0" cy="0"/>
          <a:chOff x="0" y="0"/>
          <a:chExt cx="0" cy="0"/>
        </a:xfrm>
      </p:grpSpPr>
      <p:sp>
        <p:nvSpPr>
          <p:cNvPr id="75" name="Google Shape;75;p11"/>
          <p:cNvSpPr txBox="1"/>
          <p:nvPr>
            <p:ph idx="1" type="body"/>
          </p:nvPr>
        </p:nvSpPr>
        <p:spPr>
          <a:xfrm>
            <a:off x="839788" y="1400432"/>
            <a:ext cx="5076825" cy="47610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898A9B"/>
              </a:buClr>
              <a:buSzPts val="2000"/>
              <a:buFont typeface="Arial"/>
              <a:buNone/>
              <a:defRPr b="0" i="0" sz="2000" u="none" cap="none" strike="noStrike">
                <a:solidFill>
                  <a:srgbClr val="898A9B"/>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98A9B"/>
              </a:buClr>
              <a:buSzPts val="1800"/>
              <a:buFont typeface="Arial"/>
              <a:buNone/>
              <a:defRPr b="0" i="0" sz="1800" u="none" cap="none" strike="noStrike">
                <a:solidFill>
                  <a:srgbClr val="898A9B"/>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98A9B"/>
              </a:buClr>
              <a:buSzPts val="1600"/>
              <a:buFont typeface="Arial"/>
              <a:buNone/>
              <a:defRPr b="0" i="0" sz="1600" u="none" cap="none" strike="noStrike">
                <a:solidFill>
                  <a:srgbClr val="898A9B"/>
                </a:solidFill>
                <a:latin typeface="Calibri"/>
                <a:ea typeface="Calibri"/>
                <a:cs typeface="Calibri"/>
                <a:sym typeface="Calibri"/>
              </a:defRPr>
            </a:lvl9pPr>
          </a:lstStyle>
          <a:p/>
        </p:txBody>
      </p:sp>
      <p:sp>
        <p:nvSpPr>
          <p:cNvPr id="76" name="Google Shape;76;p11"/>
          <p:cNvSpPr/>
          <p:nvPr/>
        </p:nvSpPr>
        <p:spPr>
          <a:xfrm>
            <a:off x="6502400" y="3771900"/>
            <a:ext cx="5689600" cy="3086100"/>
          </a:xfrm>
          <a:prstGeom prst="rect">
            <a:avLst/>
          </a:prstGeom>
          <a:solidFill>
            <a:schemeClr val="dk1"/>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1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
        <p:nvSpPr>
          <p:cNvPr id="78" name="Google Shape;78;p11"/>
          <p:cNvSpPr/>
          <p:nvPr>
            <p:ph idx="2" type="pic"/>
          </p:nvPr>
        </p:nvSpPr>
        <p:spPr>
          <a:xfrm>
            <a:off x="6502400" y="1400432"/>
            <a:ext cx="4849812" cy="4761052"/>
          </a:xfrm>
          <a:prstGeom prst="rect">
            <a:avLst/>
          </a:prstGeom>
          <a:noFill/>
          <a:ln>
            <a:noFill/>
          </a:ln>
        </p:spPr>
      </p:sp>
      <p:sp>
        <p:nvSpPr>
          <p:cNvPr id="79" name="Google Shape;79;p11"/>
          <p:cNvSpPr/>
          <p:nvPr/>
        </p:nvSpPr>
        <p:spPr>
          <a:xfrm>
            <a:off x="0" y="3759200"/>
            <a:ext cx="215900" cy="30988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11"/>
          <p:cNvSpPr/>
          <p:nvPr/>
        </p:nvSpPr>
        <p:spPr>
          <a:xfrm>
            <a:off x="11976100" y="0"/>
            <a:ext cx="215900" cy="1079500"/>
          </a:xfrm>
          <a:prstGeom prst="rect">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p11"/>
          <p:cNvSpPr/>
          <p:nvPr/>
        </p:nvSpPr>
        <p:spPr>
          <a:xfrm>
            <a:off x="5968240" y="6412570"/>
            <a:ext cx="255520" cy="255520"/>
          </a:xfrm>
          <a:prstGeom prst="ellipse">
            <a:avLst/>
          </a:prstGeom>
          <a:no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 name="Google Shape;82;p11"/>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4400"/>
              <a:buFont typeface="Arial"/>
              <a:buNone/>
              <a:defRPr b="1" i="0" sz="4400" u="none" cap="none" strike="noStrike">
                <a:solidFill>
                  <a:schemeClr val="dk2"/>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2.xml"/><Relationship Id="rId22" Type="http://schemas.openxmlformats.org/officeDocument/2006/relationships/slideLayout" Target="../slideLayouts/slideLayout24.xml"/><Relationship Id="rId21" Type="http://schemas.openxmlformats.org/officeDocument/2006/relationships/slideLayout" Target="../slideLayouts/slideLayout23.xml"/><Relationship Id="rId24" Type="http://schemas.openxmlformats.org/officeDocument/2006/relationships/slideLayout" Target="../slideLayouts/slideLayout26.xml"/><Relationship Id="rId23" Type="http://schemas.openxmlformats.org/officeDocument/2006/relationships/slideLayout" Target="../slideLayouts/slideLayout25.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25" Type="http://schemas.openxmlformats.org/officeDocument/2006/relationships/theme" Target="../theme/theme3.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19" Type="http://schemas.openxmlformats.org/officeDocument/2006/relationships/slideLayout" Target="../slideLayouts/slideLayout21.xml"/><Relationship Id="rId1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 name="Shape 24"/>
        <p:cNvGrpSpPr/>
        <p:nvPr/>
      </p:nvGrpSpPr>
      <p:grpSpPr>
        <a:xfrm>
          <a:off x="0" y="0"/>
          <a:ext cx="0" cy="0"/>
          <a:chOff x="0" y="0"/>
          <a:chExt cx="0" cy="0"/>
        </a:xfrm>
      </p:grpSpPr>
      <p:sp>
        <p:nvSpPr>
          <p:cNvPr id="25" name="Google Shape;25;p4"/>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www.washdata.org/" TargetMode="Externa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1.png"/><Relationship Id="rId4" Type="http://schemas.openxmlformats.org/officeDocument/2006/relationships/image" Target="../media/image54.jpg"/><Relationship Id="rId5" Type="http://schemas.openxmlformats.org/officeDocument/2006/relationships/image" Target="../media/image34.png"/><Relationship Id="rId6"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51.jpg"/><Relationship Id="rId4" Type="http://schemas.openxmlformats.org/officeDocument/2006/relationships/hyperlink" Target="https://www.thelancet.com/pdfs/journals/langlo/PIIS2214-109X(17)30101-8.pdf" TargetMode="External"/><Relationship Id="rId5" Type="http://schemas.openxmlformats.org/officeDocument/2006/relationships/hyperlink" Target="https://www.healthynewbornnetwork.org/hnn-content/uploads/CBK_brief-LOW-RES.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5.png"/><Relationship Id="rId4" Type="http://schemas.openxmlformats.org/officeDocument/2006/relationships/image" Target="../media/image37.png"/><Relationship Id="rId5" Type="http://schemas.openxmlformats.org/officeDocument/2006/relationships/image" Target="../media/image46.png"/><Relationship Id="rId6"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55.png"/><Relationship Id="rId4" Type="http://schemas.openxmlformats.org/officeDocument/2006/relationships/hyperlink" Target="https://www.who.int/teams/integrated-health-services/infection-prevention-contro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5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ashinhcf.org/resource/combatting-amr-through-wash-and-ipc-in-healthcare/" TargetMode="External"/><Relationship Id="rId4" Type="http://schemas.openxmlformats.org/officeDocument/2006/relationships/hyperlink" Target="https://washinhcf.org/resource/combatting-amr-through-wash-and-ipc-in-healthcare/" TargetMode="External"/><Relationship Id="rId5"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2.png"/><Relationship Id="rId4" Type="http://schemas.openxmlformats.org/officeDocument/2006/relationships/image" Target="../media/image63.jpg"/><Relationship Id="rId5" Type="http://schemas.openxmlformats.org/officeDocument/2006/relationships/hyperlink" Target="https://www.who.int/water_sanitation_health/publications/wash-in-health-care-facilities-global-report/e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47.jpg"/><Relationship Id="rId4" Type="http://schemas.openxmlformats.org/officeDocument/2006/relationships/hyperlink" Target="https://apps.who.int/iris/bitstream/handle/10665/333560/WHO-2019-nCoV-IPC_WASH-2020.4-eng.pdf?ua=1" TargetMode="External"/><Relationship Id="rId5" Type="http://schemas.openxmlformats.org/officeDocument/2006/relationships/image" Target="../media/image56.png"/><Relationship Id="rId6" Type="http://schemas.openxmlformats.org/officeDocument/2006/relationships/hyperlink" Target="https://www.who.int/publications-detail/water-sanitation-hygiene-and-waste-management-for-covid-19" TargetMode="External"/><Relationship Id="rId7"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82.png"/><Relationship Id="rId4" Type="http://schemas.openxmlformats.org/officeDocument/2006/relationships/image" Target="../media/image53.png"/><Relationship Id="rId5" Type="http://schemas.openxmlformats.org/officeDocument/2006/relationships/image" Target="../media/image48.jpg"/><Relationship Id="rId6" Type="http://schemas.openxmlformats.org/officeDocument/2006/relationships/hyperlink" Target="https://www.who.int/news/item/12-10-2020-who-publishes-guidance-on-climate-resilient-and-environmentally-sustainable-health-care-facilit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7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hyperlink" Target="http://apps.who.int/gb/ebwha/pdf_files/WHA72/A72_R7-en.pdf" TargetMode="External"/><Relationship Id="rId4" Type="http://schemas.openxmlformats.org/officeDocument/2006/relationships/image" Target="../media/image57.png"/><Relationship Id="rId5" Type="http://schemas.openxmlformats.org/officeDocument/2006/relationships/image" Target="../media/image6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73.png"/><Relationship Id="rId4" Type="http://schemas.openxmlformats.org/officeDocument/2006/relationships/image" Target="../media/image6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71.png"/><Relationship Id="rId4" Type="http://schemas.openxmlformats.org/officeDocument/2006/relationships/image" Target="../media/image67.png"/><Relationship Id="rId5" Type="http://schemas.openxmlformats.org/officeDocument/2006/relationships/hyperlink" Target="https://apps.who.int/iris/handle/10665/340297"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84.png"/><Relationship Id="rId4" Type="http://schemas.openxmlformats.org/officeDocument/2006/relationships/image" Target="../media/image79.png"/><Relationship Id="rId5" Type="http://schemas.openxmlformats.org/officeDocument/2006/relationships/hyperlink" Target="http://www.washinhcf.org/resource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81.png"/><Relationship Id="rId4" Type="http://schemas.openxmlformats.org/officeDocument/2006/relationships/image" Target="../media/image68.png"/><Relationship Id="rId5" Type="http://schemas.openxmlformats.org/officeDocument/2006/relationships/image" Target="../media/image62.png"/><Relationship Id="rId6" Type="http://schemas.openxmlformats.org/officeDocument/2006/relationships/image" Target="../media/image7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72.png"/><Relationship Id="rId4" Type="http://schemas.openxmlformats.org/officeDocument/2006/relationships/image" Target="../media/image8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image" Target="../media/image83.png"/><Relationship Id="rId4" Type="http://schemas.openxmlformats.org/officeDocument/2006/relationships/image" Target="../media/image7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youtube.com/watch?v=Su53NTLFkdA&amp;feature=youtu.be" TargetMode="External"/><Relationship Id="rId4" Type="http://schemas.openxmlformats.org/officeDocument/2006/relationships/hyperlink" Target="https://www.youtube.com/watch?v=Su53NTLFkdA&amp;feature=youtu.be" TargetMode="External"/><Relationship Id="rId5" Type="http://schemas.openxmlformats.org/officeDocument/2006/relationships/image" Target="../media/image1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77.png"/><Relationship Id="rId4" Type="http://schemas.openxmlformats.org/officeDocument/2006/relationships/image" Target="../media/image7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image" Target="../media/image80.png"/><Relationship Id="rId4" Type="http://schemas.openxmlformats.org/officeDocument/2006/relationships/image" Target="../media/image9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87.png"/><Relationship Id="rId4" Type="http://schemas.openxmlformats.org/officeDocument/2006/relationships/image" Target="../media/image9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ashinhcf.org/country-progress-tracker/" TargetMode="External"/><Relationship Id="rId4" Type="http://schemas.openxmlformats.org/officeDocument/2006/relationships/image" Target="../media/image85.png"/><Relationship Id="rId5" Type="http://schemas.openxmlformats.org/officeDocument/2006/relationships/image" Target="../media/image9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86.png"/><Relationship Id="rId4" Type="http://schemas.openxmlformats.org/officeDocument/2006/relationships/image" Target="../media/image88.png"/><Relationship Id="rId5" Type="http://schemas.openxmlformats.org/officeDocument/2006/relationships/image" Target="../media/image74.png"/><Relationship Id="rId6" Type="http://schemas.openxmlformats.org/officeDocument/2006/relationships/image" Target="../media/image9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9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9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www.washinhcf.org/contact" TargetMode="External"/><Relationship Id="rId4" Type="http://schemas.openxmlformats.org/officeDocument/2006/relationships/image" Target="../media/image94.jpg"/><Relationship Id="rId5" Type="http://schemas.openxmlformats.org/officeDocument/2006/relationships/hyperlink" Target="http://www.washinchf.or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www.who.int/publications/i/item/9789241511698" TargetMode="External"/><Relationship Id="rId4" Type="http://schemas.openxmlformats.org/officeDocument/2006/relationships/hyperlink" Target="https://www.who.int/publications/i/item/9789241547239" TargetMode="External"/><Relationship Id="rId9" Type="http://schemas.openxmlformats.org/officeDocument/2006/relationships/hyperlink" Target="https://apps.who.int/iris/handle/10665/259491" TargetMode="External"/><Relationship Id="rId5" Type="http://schemas.openxmlformats.org/officeDocument/2006/relationships/hyperlink" Target="https://www.who.int/publications/i/item/9789241549950" TargetMode="External"/><Relationship Id="rId6" Type="http://schemas.openxmlformats.org/officeDocument/2006/relationships/hyperlink" Target="https://apps.who.int/iris/handle/10665/325896" TargetMode="External"/><Relationship Id="rId7" Type="http://schemas.openxmlformats.org/officeDocument/2006/relationships/hyperlink" Target="https://www.who.int/publications/i/item/9789241514705" TargetMode="External"/><Relationship Id="rId8" Type="http://schemas.openxmlformats.org/officeDocument/2006/relationships/hyperlink" Target="https://www.who.int/publications/i/item/9789241548564" TargetMode="External"/><Relationship Id="rId10" Type="http://schemas.openxmlformats.org/officeDocument/2006/relationships/hyperlink" Target="https://apps.who.int/iris/handle/10665/32814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www.cdc.gov/hai/pdfs/resource-limited/environmental-cleaning-508.pdf" TargetMode="External"/><Relationship Id="rId4" Type="http://schemas.openxmlformats.org/officeDocument/2006/relationships/hyperlink" Target="https://www.who.int/publications/i/item/WHO-2019-nCoV-IPC-WASH-2020.4" TargetMode="External"/><Relationship Id="rId9" Type="http://schemas.openxmlformats.org/officeDocument/2006/relationships/hyperlink" Target="http://www.who.int/gpsc/5may/en/" TargetMode="External"/><Relationship Id="rId5" Type="http://schemas.openxmlformats.org/officeDocument/2006/relationships/hyperlink" Target="https://www.who.int/publications/i/item/10665-331495" TargetMode="External"/><Relationship Id="rId6" Type="http://schemas.openxmlformats.org/officeDocument/2006/relationships/hyperlink" Target="https://www.who.int/teams/environment-climate-change-and-health/water-sanitation-and-health/environmental-health-in-emergencies/technical-notes-on-wash-in-emergencies" TargetMode="External"/><Relationship Id="rId7" Type="http://schemas.openxmlformats.org/officeDocument/2006/relationships/hyperlink" Target="https://www.who.int/publications/i/item/9789241511216" TargetMode="External"/><Relationship Id="rId8" Type="http://schemas.openxmlformats.org/officeDocument/2006/relationships/hyperlink" Target="http://www.who.int/gpsc/ssi-guidelines/en/"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9.png"/><Relationship Id="rId4" Type="http://schemas.openxmlformats.org/officeDocument/2006/relationships/image" Target="../media/image36.jpg"/><Relationship Id="rId5" Type="http://schemas.openxmlformats.org/officeDocument/2006/relationships/hyperlink" Target="https://washdata.org/data/healthca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www.washdata.org/healthcare" TargetMode="External"/><Relationship Id="rId4" Type="http://schemas.openxmlformats.org/officeDocument/2006/relationships/hyperlink" Target="http://www.washdata.org/healthcare" TargetMode="External"/><Relationship Id="rId5" Type="http://schemas.openxmlformats.org/officeDocument/2006/relationships/image" Target="../media/image58.png"/><Relationship Id="rId6"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pic>
        <p:nvPicPr>
          <p:cNvPr id="323" name="Google Shape;323;p38"/>
          <p:cNvPicPr preferRelativeResize="0"/>
          <p:nvPr/>
        </p:nvPicPr>
        <p:blipFill rotWithShape="1">
          <a:blip r:embed="rId3">
            <a:alphaModFix/>
          </a:blip>
          <a:srcRect b="0" l="0" r="0" t="0"/>
          <a:stretch/>
        </p:blipFill>
        <p:spPr>
          <a:xfrm>
            <a:off x="1006529" y="135108"/>
            <a:ext cx="10788685" cy="67429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pic>
        <p:nvPicPr>
          <p:cNvPr id="332" name="Google Shape;332;p39"/>
          <p:cNvPicPr preferRelativeResize="0"/>
          <p:nvPr/>
        </p:nvPicPr>
        <p:blipFill rotWithShape="1">
          <a:blip r:embed="rId3">
            <a:alphaModFix/>
          </a:blip>
          <a:srcRect b="0" l="0" r="0" t="0"/>
          <a:stretch/>
        </p:blipFill>
        <p:spPr>
          <a:xfrm>
            <a:off x="401075" y="434899"/>
            <a:ext cx="11389849" cy="56705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pic>
        <p:nvPicPr>
          <p:cNvPr id="339" name="Google Shape;339;p40"/>
          <p:cNvPicPr preferRelativeResize="0"/>
          <p:nvPr/>
        </p:nvPicPr>
        <p:blipFill rotWithShape="1">
          <a:blip r:embed="rId3">
            <a:alphaModFix/>
          </a:blip>
          <a:srcRect b="0" l="0" r="0" t="0"/>
          <a:stretch/>
        </p:blipFill>
        <p:spPr>
          <a:xfrm>
            <a:off x="467876" y="1190315"/>
            <a:ext cx="11608895" cy="32598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1"/>
          <p:cNvSpPr txBox="1"/>
          <p:nvPr>
            <p:ph type="title"/>
          </p:nvPr>
        </p:nvSpPr>
        <p:spPr>
          <a:xfrm>
            <a:off x="838200" y="135108"/>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Indicateurs de suivi mondiaux et définitions</a:t>
            </a:r>
            <a:endParaRPr/>
          </a:p>
        </p:txBody>
      </p:sp>
      <p:sp>
        <p:nvSpPr>
          <p:cNvPr id="348" name="Google Shape;348;p4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pic>
        <p:nvPicPr>
          <p:cNvPr id="349" name="Google Shape;349;p41"/>
          <p:cNvPicPr preferRelativeResize="0"/>
          <p:nvPr/>
        </p:nvPicPr>
        <p:blipFill rotWithShape="1">
          <a:blip r:embed="rId3">
            <a:alphaModFix/>
          </a:blip>
          <a:srcRect b="0" l="0" r="0" t="0"/>
          <a:stretch/>
        </p:blipFill>
        <p:spPr>
          <a:xfrm>
            <a:off x="2939331" y="851733"/>
            <a:ext cx="6313338" cy="60062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358" name="Google Shape;358;p42"/>
          <p:cNvSpPr txBox="1"/>
          <p:nvPr>
            <p:ph idx="1" type="body"/>
          </p:nvPr>
        </p:nvSpPr>
        <p:spPr>
          <a:xfrm>
            <a:off x="839788" y="983152"/>
            <a:ext cx="5076825" cy="52398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9164D"/>
              </a:buClr>
              <a:buSzPts val="2000"/>
              <a:buFont typeface="Arial"/>
              <a:buNone/>
            </a:pPr>
            <a:r>
              <a:rPr lang="fr">
                <a:solidFill>
                  <a:srgbClr val="09164D"/>
                </a:solidFill>
              </a:rPr>
              <a:t>Ouvrez la page </a:t>
            </a:r>
            <a:r>
              <a:rPr lang="fr" u="sng">
                <a:solidFill>
                  <a:schemeClr val="hlink"/>
                </a:solidFill>
                <a:hlinkClick r:id="rId3"/>
              </a:rPr>
              <a:t>www.washdata.org</a:t>
            </a:r>
            <a:r>
              <a:rPr lang="fr">
                <a:solidFill>
                  <a:srgbClr val="09164D"/>
                </a:solidFill>
              </a:rPr>
              <a:t> pour consulter et télécharger les fichiers relatifs à la situation des pays</a:t>
            </a:r>
            <a:endParaRPr/>
          </a:p>
        </p:txBody>
      </p:sp>
      <p:sp>
        <p:nvSpPr>
          <p:cNvPr id="359" name="Google Shape;359;p42"/>
          <p:cNvSpPr txBox="1"/>
          <p:nvPr>
            <p:ph idx="3" type="body"/>
          </p:nvPr>
        </p:nvSpPr>
        <p:spPr>
          <a:xfrm>
            <a:off x="297189" y="150741"/>
            <a:ext cx="4116387" cy="58382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2800"/>
              <a:buNone/>
            </a:pPr>
            <a:r>
              <a:rPr lang="fr" sz="2800"/>
              <a:t>Contexte national</a:t>
            </a:r>
            <a:endParaRPr/>
          </a:p>
        </p:txBody>
      </p:sp>
      <p:pic>
        <p:nvPicPr>
          <p:cNvPr id="360" name="Google Shape;360;p42"/>
          <p:cNvPicPr preferRelativeResize="0"/>
          <p:nvPr/>
        </p:nvPicPr>
        <p:blipFill rotWithShape="1">
          <a:blip r:embed="rId4">
            <a:alphaModFix/>
          </a:blip>
          <a:srcRect b="0" l="0" r="0" t="0"/>
          <a:stretch/>
        </p:blipFill>
        <p:spPr>
          <a:xfrm>
            <a:off x="3706561" y="2007703"/>
            <a:ext cx="8228835" cy="4254019"/>
          </a:xfrm>
          <a:prstGeom prst="rect">
            <a:avLst/>
          </a:prstGeom>
          <a:noFill/>
          <a:ln>
            <a:noFill/>
          </a:ln>
        </p:spPr>
      </p:pic>
      <p:cxnSp>
        <p:nvCxnSpPr>
          <p:cNvPr id="361" name="Google Shape;361;p42"/>
          <p:cNvCxnSpPr/>
          <p:nvPr/>
        </p:nvCxnSpPr>
        <p:spPr>
          <a:xfrm flipH="1">
            <a:off x="6095999" y="1470866"/>
            <a:ext cx="2561685" cy="702927"/>
          </a:xfrm>
          <a:prstGeom prst="straightConnector1">
            <a:avLst/>
          </a:prstGeom>
          <a:noFill/>
          <a:ln cap="flat" cmpd="sng" w="44450">
            <a:solidFill>
              <a:schemeClr val="accent2"/>
            </a:solidFill>
            <a:prstDash val="solid"/>
            <a:miter lim="800000"/>
            <a:headEnd len="sm" w="sm" type="none"/>
            <a:tailEnd len="med" w="med" type="triangle"/>
          </a:ln>
        </p:spPr>
      </p:cxnSp>
      <p:sp>
        <p:nvSpPr>
          <p:cNvPr id="362" name="Google Shape;362;p42"/>
          <p:cNvSpPr txBox="1"/>
          <p:nvPr/>
        </p:nvSpPr>
        <p:spPr>
          <a:xfrm>
            <a:off x="8837070" y="928515"/>
            <a:ext cx="2117033" cy="9298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14"/>
              <a:buFont typeface="Arial"/>
              <a:buNone/>
            </a:pPr>
            <a:r>
              <a:rPr b="0" i="0" lang="fr" sz="1814" u="none" cap="none" strike="noStrike">
                <a:solidFill>
                  <a:schemeClr val="dk1"/>
                </a:solidFill>
                <a:latin typeface="Arial"/>
                <a:ea typeface="Arial"/>
                <a:cs typeface="Arial"/>
                <a:sym typeface="Arial"/>
              </a:rPr>
              <a:t>Recherchez des données à l’échelle mondiale, régionale ou nationale </a:t>
            </a:r>
            <a:endParaRPr b="0" i="0" sz="1400" u="none" cap="none" strike="noStrike">
              <a:solidFill>
                <a:srgbClr val="000000"/>
              </a:solidFill>
              <a:latin typeface="Arial"/>
              <a:ea typeface="Arial"/>
              <a:cs typeface="Arial"/>
              <a:sym typeface="Arial"/>
            </a:endParaRPr>
          </a:p>
        </p:txBody>
      </p:sp>
      <p:sp>
        <p:nvSpPr>
          <p:cNvPr id="363" name="Google Shape;363;p42"/>
          <p:cNvSpPr txBox="1"/>
          <p:nvPr/>
        </p:nvSpPr>
        <p:spPr>
          <a:xfrm>
            <a:off x="778796" y="4200746"/>
            <a:ext cx="2527010" cy="14882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14"/>
              <a:buFont typeface="Arial"/>
              <a:buNone/>
            </a:pPr>
            <a:r>
              <a:rPr b="0" i="0" lang="fr" sz="1814" u="none" cap="none" strike="noStrike">
                <a:solidFill>
                  <a:schemeClr val="dk1"/>
                </a:solidFill>
                <a:latin typeface="Arial"/>
                <a:ea typeface="Arial"/>
                <a:cs typeface="Arial"/>
                <a:sym typeface="Arial"/>
              </a:rPr>
              <a:t>Les échelles de service indiquent (de haut en bas)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14"/>
              <a:buFont typeface="Arial"/>
              <a:buNone/>
            </a:pPr>
            <a:r>
              <a:rPr b="0" i="0" lang="fr" sz="1814" u="none" cap="none" strike="noStrike">
                <a:solidFill>
                  <a:schemeClr val="dk1"/>
                </a:solidFill>
                <a:latin typeface="Arial"/>
                <a:ea typeface="Arial"/>
                <a:cs typeface="Arial"/>
                <a:sym typeface="Arial"/>
              </a:rPr>
              <a:t>L’absence de service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14"/>
              <a:buFont typeface="Arial"/>
              <a:buNone/>
            </a:pPr>
            <a:r>
              <a:rPr b="0" i="0" lang="fr" sz="1814" u="none" cap="none" strike="noStrike">
                <a:solidFill>
                  <a:schemeClr val="dk1"/>
                </a:solidFill>
                <a:latin typeface="Arial"/>
                <a:ea typeface="Arial"/>
                <a:cs typeface="Arial"/>
                <a:sym typeface="Arial"/>
              </a:rPr>
              <a:t>La disponibilité limitée des services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14"/>
              <a:buFont typeface="Arial"/>
              <a:buNone/>
            </a:pPr>
            <a:r>
              <a:rPr b="0" i="0" lang="fr" sz="1814" u="none" cap="none" strike="noStrike">
                <a:solidFill>
                  <a:schemeClr val="dk1"/>
                </a:solidFill>
                <a:latin typeface="Arial"/>
                <a:ea typeface="Arial"/>
                <a:cs typeface="Arial"/>
                <a:sym typeface="Arial"/>
              </a:rPr>
              <a:t>La présence de services élémentaires </a:t>
            </a:r>
            <a:endParaRPr b="0" i="0" sz="1400" u="none" cap="none" strike="noStrike">
              <a:solidFill>
                <a:srgbClr val="000000"/>
              </a:solidFill>
              <a:latin typeface="Arial"/>
              <a:ea typeface="Arial"/>
              <a:cs typeface="Arial"/>
              <a:sym typeface="Arial"/>
            </a:endParaRPr>
          </a:p>
        </p:txBody>
      </p:sp>
      <p:cxnSp>
        <p:nvCxnSpPr>
          <p:cNvPr id="364" name="Google Shape;364;p42"/>
          <p:cNvCxnSpPr/>
          <p:nvPr/>
        </p:nvCxnSpPr>
        <p:spPr>
          <a:xfrm flipH="1" rot="10800000">
            <a:off x="3156284" y="3895777"/>
            <a:ext cx="1222204" cy="1247237"/>
          </a:xfrm>
          <a:prstGeom prst="straightConnector1">
            <a:avLst/>
          </a:prstGeom>
          <a:noFill/>
          <a:ln cap="flat" cmpd="sng" w="44450">
            <a:solidFill>
              <a:schemeClr val="accent2"/>
            </a:solidFill>
            <a:prstDash val="solid"/>
            <a:miter lim="800000"/>
            <a:headEnd len="sm" w="sm" type="none"/>
            <a:tailEnd len="med" w="med" type="triangle"/>
          </a:ln>
        </p:spPr>
      </p:cxnSp>
      <p:sp>
        <p:nvSpPr>
          <p:cNvPr id="365" name="Google Shape;365;p42"/>
          <p:cNvSpPr txBox="1"/>
          <p:nvPr/>
        </p:nvSpPr>
        <p:spPr>
          <a:xfrm>
            <a:off x="181749" y="1970512"/>
            <a:ext cx="2527010" cy="6506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14"/>
              <a:buFont typeface="Arial"/>
              <a:buNone/>
            </a:pPr>
            <a:r>
              <a:rPr b="0" i="0" lang="fr" sz="1814" u="none" cap="none" strike="noStrike">
                <a:solidFill>
                  <a:schemeClr val="dk1"/>
                </a:solidFill>
                <a:latin typeface="Arial"/>
                <a:ea typeface="Arial"/>
                <a:cs typeface="Arial"/>
                <a:sym typeface="Arial"/>
              </a:rPr>
              <a:t>Téléchargez les données nationales au format Excel </a:t>
            </a:r>
            <a:endParaRPr b="0" i="0" sz="1400" u="none" cap="none" strike="noStrike">
              <a:solidFill>
                <a:srgbClr val="000000"/>
              </a:solidFill>
              <a:latin typeface="Arial"/>
              <a:ea typeface="Arial"/>
              <a:cs typeface="Arial"/>
              <a:sym typeface="Arial"/>
            </a:endParaRPr>
          </a:p>
        </p:txBody>
      </p:sp>
      <p:cxnSp>
        <p:nvCxnSpPr>
          <p:cNvPr id="366" name="Google Shape;366;p42"/>
          <p:cNvCxnSpPr/>
          <p:nvPr/>
        </p:nvCxnSpPr>
        <p:spPr>
          <a:xfrm>
            <a:off x="2558051" y="2252958"/>
            <a:ext cx="1145817" cy="499272"/>
          </a:xfrm>
          <a:prstGeom prst="straightConnector1">
            <a:avLst/>
          </a:prstGeom>
          <a:noFill/>
          <a:ln cap="flat" cmpd="sng" w="44450">
            <a:solidFill>
              <a:schemeClr val="accent2"/>
            </a:solidFill>
            <a:prstDash val="solid"/>
            <a:miter lim="800000"/>
            <a:headEnd len="sm" w="sm" type="none"/>
            <a:tailEnd len="med" w="med" type="triangle"/>
          </a:ln>
        </p:spPr>
      </p:cxnSp>
      <p:sp>
        <p:nvSpPr>
          <p:cNvPr id="367" name="Google Shape;367;p42"/>
          <p:cNvSpPr txBox="1"/>
          <p:nvPr>
            <p:ph type="title"/>
          </p:nvPr>
        </p:nvSpPr>
        <p:spPr>
          <a:xfrm rot="-1347400">
            <a:off x="5545333" y="4218220"/>
            <a:ext cx="3074020" cy="810943"/>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Narrow"/>
              <a:buNone/>
            </a:pPr>
            <a:r>
              <a:rPr b="1" i="0" lang="fr" sz="2400" u="none" cap="none" strike="noStrike">
                <a:solidFill>
                  <a:schemeClr val="lt1"/>
                </a:solidFill>
                <a:latin typeface="Arial Narrow"/>
                <a:ea typeface="Arial Narrow"/>
                <a:cs typeface="Arial Narrow"/>
                <a:sym typeface="Arial Narrow"/>
              </a:rPr>
              <a:t>Insérez ici une capture d’écran des données relatives à votre pays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3"/>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4000"/>
              <a:t>Présentation générale</a:t>
            </a:r>
            <a:endParaRPr sz="4000"/>
          </a:p>
        </p:txBody>
      </p:sp>
      <p:sp>
        <p:nvSpPr>
          <p:cNvPr id="374" name="Google Shape;374;p43"/>
          <p:cNvSpPr/>
          <p:nvPr/>
        </p:nvSpPr>
        <p:spPr>
          <a:xfrm>
            <a:off x="1698171" y="0"/>
            <a:ext cx="9144000" cy="6858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000066"/>
              </a:solidFill>
              <a:latin typeface="Arial"/>
              <a:ea typeface="Arial"/>
              <a:cs typeface="Arial"/>
              <a:sym typeface="Arial"/>
            </a:endParaRPr>
          </a:p>
        </p:txBody>
      </p:sp>
      <p:grpSp>
        <p:nvGrpSpPr>
          <p:cNvPr id="375" name="Google Shape;375;p43"/>
          <p:cNvGrpSpPr/>
          <p:nvPr/>
        </p:nvGrpSpPr>
        <p:grpSpPr>
          <a:xfrm>
            <a:off x="1904695" y="2145309"/>
            <a:ext cx="8232273" cy="3362088"/>
            <a:chOff x="702775" y="1604468"/>
            <a:chExt cx="9076462" cy="3706858"/>
          </a:xfrm>
        </p:grpSpPr>
        <p:pic>
          <p:nvPicPr>
            <p:cNvPr id="376" name="Google Shape;376;p43"/>
            <p:cNvPicPr preferRelativeResize="0"/>
            <p:nvPr/>
          </p:nvPicPr>
          <p:blipFill rotWithShape="1">
            <a:blip r:embed="rId3">
              <a:alphaModFix/>
            </a:blip>
            <a:srcRect b="0" l="0" r="0" t="0"/>
            <a:stretch/>
          </p:blipFill>
          <p:spPr>
            <a:xfrm>
              <a:off x="702775" y="1604468"/>
              <a:ext cx="9076462" cy="3706858"/>
            </a:xfrm>
            <a:prstGeom prst="rect">
              <a:avLst/>
            </a:prstGeom>
            <a:noFill/>
            <a:ln>
              <a:noFill/>
            </a:ln>
          </p:spPr>
        </p:pic>
        <p:sp>
          <p:nvSpPr>
            <p:cNvPr id="377" name="Google Shape;377;p43"/>
            <p:cNvSpPr txBox="1"/>
            <p:nvPr/>
          </p:nvSpPr>
          <p:spPr>
            <a:xfrm>
              <a:off x="1371599" y="3817037"/>
              <a:ext cx="617839" cy="286387"/>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fr" sz="1050" u="none" cap="none" strike="noStrike">
                  <a:solidFill>
                    <a:schemeClr val="dk1"/>
                  </a:solidFill>
                  <a:latin typeface="Calibri"/>
                  <a:ea typeface="Calibri"/>
                  <a:cs typeface="Calibri"/>
                  <a:sym typeface="Calibri"/>
                </a:rPr>
                <a:t>ESS</a:t>
              </a:r>
              <a:endParaRPr b="0" i="0" sz="1200" u="none" cap="none" strike="noStrike">
                <a:solidFill>
                  <a:srgbClr val="000000"/>
                </a:solidFill>
                <a:latin typeface="Arial"/>
                <a:ea typeface="Arial"/>
                <a:cs typeface="Arial"/>
                <a:sym typeface="Arial"/>
              </a:endParaRPr>
            </a:p>
          </p:txBody>
        </p:sp>
      </p:grpSp>
      <p:sp>
        <p:nvSpPr>
          <p:cNvPr id="378" name="Google Shape;378;p43"/>
          <p:cNvSpPr txBox="1"/>
          <p:nvPr/>
        </p:nvSpPr>
        <p:spPr>
          <a:xfrm>
            <a:off x="989228" y="5586693"/>
            <a:ext cx="10646512" cy="101562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a:ea typeface="Arial"/>
                <a:cs typeface="Arial"/>
                <a:sym typeface="Arial"/>
              </a:rPr>
              <a:t>Un établissement de soins de santé primaires sur quatre n’a pas accès à l’électricité.</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a:ea typeface="Arial"/>
                <a:cs typeface="Arial"/>
                <a:sym typeface="Arial"/>
              </a:rPr>
              <a:t>35 % des hôpitaux ne disposent pas d’un réseau d’alimentation électrique fiable.</a:t>
            </a:r>
            <a:endParaRPr b="0" i="0" sz="2000" u="none" cap="none" strike="noStrike">
              <a:solidFill>
                <a:schemeClr val="lt1"/>
              </a:solidFill>
              <a:latin typeface="Arial"/>
              <a:ea typeface="Arial"/>
              <a:cs typeface="Arial"/>
              <a:sym typeface="Arial"/>
            </a:endParaRPr>
          </a:p>
        </p:txBody>
      </p:sp>
      <p:sp>
        <p:nvSpPr>
          <p:cNvPr id="379" name="Google Shape;379;p43"/>
          <p:cNvSpPr/>
          <p:nvPr/>
        </p:nvSpPr>
        <p:spPr>
          <a:xfrm>
            <a:off x="328960" y="34811"/>
            <a:ext cx="11394705" cy="14465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fr" sz="4000" u="none" cap="none" strike="noStrike">
                <a:solidFill>
                  <a:schemeClr val="dk2"/>
                </a:solidFill>
                <a:latin typeface="Arial Narrow"/>
                <a:ea typeface="Arial Narrow"/>
                <a:cs typeface="Arial Narrow"/>
                <a:sym typeface="Arial Narrow"/>
              </a:rPr>
              <a:t>L’accès à l’énergie est également un enjeu crucial, qui connaît d’importantes lacunes à l’échelle mondiale</a:t>
            </a:r>
            <a:endParaRPr b="0" i="0" sz="1200" u="none" cap="none" strike="noStrike">
              <a:solidFill>
                <a:srgbClr val="000000"/>
              </a:solidFill>
              <a:latin typeface="Arial"/>
              <a:ea typeface="Arial"/>
              <a:cs typeface="Arial"/>
              <a:sym typeface="Arial"/>
            </a:endParaRPr>
          </a:p>
        </p:txBody>
      </p:sp>
      <p:sp>
        <p:nvSpPr>
          <p:cNvPr id="380" name="Google Shape;380;p43"/>
          <p:cNvSpPr txBox="1"/>
          <p:nvPr/>
        </p:nvSpPr>
        <p:spPr>
          <a:xfrm>
            <a:off x="2853271" y="1510141"/>
            <a:ext cx="6801488"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dk1"/>
                </a:solidFill>
                <a:latin typeface="Arial"/>
                <a:ea typeface="Arial"/>
                <a:cs typeface="Arial"/>
                <a:sym typeface="Arial"/>
              </a:rPr>
              <a:t>Pourcentage d’établissements de santé dotés d’un accès à l’électricité, par pays </a:t>
            </a:r>
            <a:endParaRPr b="0" i="0" sz="1200" u="none" cap="none" strike="noStrike">
              <a:solidFill>
                <a:srgbClr val="000000"/>
              </a:solidFill>
              <a:latin typeface="Arial"/>
              <a:ea typeface="Arial"/>
              <a:cs typeface="Arial"/>
              <a:sym typeface="Arial"/>
            </a:endParaRPr>
          </a:p>
        </p:txBody>
      </p:sp>
      <p:sp>
        <p:nvSpPr>
          <p:cNvPr id="381" name="Google Shape;381;p4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pic>
        <p:nvPicPr>
          <p:cNvPr id="382" name="Google Shape;382;p43"/>
          <p:cNvPicPr preferRelativeResize="0"/>
          <p:nvPr/>
        </p:nvPicPr>
        <p:blipFill rotWithShape="1">
          <a:blip r:embed="rId4">
            <a:alphaModFix/>
          </a:blip>
          <a:srcRect b="0" l="0" r="0" t="0"/>
          <a:stretch/>
        </p:blipFill>
        <p:spPr>
          <a:xfrm>
            <a:off x="10491440" y="1191090"/>
            <a:ext cx="1371600" cy="1381125"/>
          </a:xfrm>
          <a:prstGeom prst="rect">
            <a:avLst/>
          </a:prstGeom>
          <a:noFill/>
          <a:ln>
            <a:noFill/>
          </a:ln>
        </p:spPr>
      </p:pic>
      <p:sp>
        <p:nvSpPr>
          <p:cNvPr id="383" name="Google Shape;383;p43"/>
          <p:cNvSpPr/>
          <p:nvPr/>
        </p:nvSpPr>
        <p:spPr>
          <a:xfrm>
            <a:off x="10354983" y="2586794"/>
            <a:ext cx="1644514" cy="19205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 sz="1200" u="none" cap="none" strike="noStrike">
                <a:solidFill>
                  <a:schemeClr val="dk1"/>
                </a:solidFill>
                <a:latin typeface="Arial"/>
                <a:ea typeface="Arial"/>
                <a:cs typeface="Arial"/>
                <a:sym typeface="Arial"/>
              </a:rPr>
              <a:t>Si vous souhaitez en savoir plus sur les efforts déployés pour alimenter les établissements de santé en électricité, veuillez consulter le site Internet de Sustainable Energy for All à l’adresse suivante : </a:t>
            </a:r>
            <a:r>
              <a:rPr b="0" i="0" lang="fr" sz="1200" u="none" cap="none" strike="noStrike">
                <a:solidFill>
                  <a:schemeClr val="dk1"/>
                </a:solidFill>
                <a:latin typeface="Arial"/>
                <a:ea typeface="Arial"/>
                <a:cs typeface="Arial"/>
                <a:sym typeface="Arial"/>
              </a:rPr>
              <a:t>https://www.seforall.org/powering-healthcare.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4"/>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800"/>
              <a:buFont typeface="Arial Narrow"/>
              <a:buNone/>
            </a:pPr>
            <a:r>
              <a:rPr lang="fr" sz="7200"/>
              <a:t>Deuxième partie : Autres initiatives notables en matière de santé </a:t>
            </a:r>
            <a:endParaRPr sz="6600"/>
          </a:p>
        </p:txBody>
      </p:sp>
      <p:sp>
        <p:nvSpPr>
          <p:cNvPr id="390" name="Google Shape;390;p44"/>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t>‹#›</a:t>
            </a:fld>
            <a:endParaRPr sz="900"/>
          </a:p>
        </p:txBody>
      </p:sp>
      <p:sp>
        <p:nvSpPr>
          <p:cNvPr id="391" name="Google Shape;391;p44"/>
          <p:cNvSpPr txBox="1"/>
          <p:nvPr/>
        </p:nvSpPr>
        <p:spPr>
          <a:xfrm>
            <a:off x="634987" y="3739437"/>
            <a:ext cx="5929313" cy="21082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lt1"/>
              </a:buClr>
              <a:buSzPts val="2400"/>
              <a:buFont typeface="Calibri"/>
              <a:buAutoNum type="arabicPeriod"/>
            </a:pPr>
            <a:r>
              <a:rPr b="0" i="0" lang="fr" sz="2000" u="none" cap="none" strike="noStrike">
                <a:solidFill>
                  <a:schemeClr val="lt1"/>
                </a:solidFill>
                <a:latin typeface="Arial"/>
                <a:ea typeface="Arial"/>
                <a:cs typeface="Arial"/>
                <a:sym typeface="Arial"/>
              </a:rPr>
              <a:t>Qualité des soins </a:t>
            </a:r>
            <a:endParaRPr b="0" i="0" sz="1200" u="none" cap="none" strike="noStrike">
              <a:solidFill>
                <a:srgbClr val="000000"/>
              </a:solidFill>
              <a:latin typeface="Arial"/>
              <a:ea typeface="Arial"/>
              <a:cs typeface="Arial"/>
              <a:sym typeface="Arial"/>
            </a:endParaRPr>
          </a:p>
          <a:p>
            <a:pPr indent="-457200" lvl="0" marL="457200" marR="0" rtl="0" algn="l">
              <a:lnSpc>
                <a:spcPct val="90000"/>
              </a:lnSpc>
              <a:spcBef>
                <a:spcPts val="0"/>
              </a:spcBef>
              <a:spcAft>
                <a:spcPts val="0"/>
              </a:spcAft>
              <a:buClr>
                <a:schemeClr val="lt1"/>
              </a:buClr>
              <a:buSzPts val="2400"/>
              <a:buFont typeface="Calibri"/>
              <a:buAutoNum type="arabicPeriod"/>
            </a:pPr>
            <a:r>
              <a:rPr b="0" i="0" lang="fr" sz="2000" u="none" cap="none" strike="noStrike">
                <a:solidFill>
                  <a:schemeClr val="lt1"/>
                </a:solidFill>
                <a:latin typeface="Arial"/>
                <a:ea typeface="Arial"/>
                <a:cs typeface="Arial"/>
                <a:sym typeface="Arial"/>
              </a:rPr>
              <a:t>Prévention et contrôle des infections </a:t>
            </a:r>
            <a:endParaRPr b="0" i="0" sz="1200" u="none" cap="none" strike="noStrike">
              <a:solidFill>
                <a:srgbClr val="000000"/>
              </a:solidFill>
              <a:latin typeface="Arial"/>
              <a:ea typeface="Arial"/>
              <a:cs typeface="Arial"/>
              <a:sym typeface="Arial"/>
            </a:endParaRPr>
          </a:p>
          <a:p>
            <a:pPr indent="-457200" lvl="0" marL="457200" marR="0" rtl="0" algn="l">
              <a:lnSpc>
                <a:spcPct val="90000"/>
              </a:lnSpc>
              <a:spcBef>
                <a:spcPts val="0"/>
              </a:spcBef>
              <a:spcAft>
                <a:spcPts val="0"/>
              </a:spcAft>
              <a:buClr>
                <a:schemeClr val="lt1"/>
              </a:buClr>
              <a:buSzPts val="2400"/>
              <a:buFont typeface="Calibri"/>
              <a:buAutoNum type="arabicPeriod"/>
            </a:pPr>
            <a:r>
              <a:rPr b="0" i="0" lang="fr" sz="2000" u="none" cap="none" strike="noStrike">
                <a:solidFill>
                  <a:schemeClr val="lt1"/>
                </a:solidFill>
                <a:latin typeface="Arial"/>
                <a:ea typeface="Arial"/>
                <a:cs typeface="Arial"/>
                <a:sym typeface="Arial"/>
              </a:rPr>
              <a:t>Résistance aux antimicrobiens</a:t>
            </a:r>
            <a:endParaRPr b="0" i="0" sz="1200" u="none" cap="none" strike="noStrike">
              <a:solidFill>
                <a:srgbClr val="000000"/>
              </a:solidFill>
              <a:latin typeface="Arial"/>
              <a:ea typeface="Arial"/>
              <a:cs typeface="Arial"/>
              <a:sym typeface="Arial"/>
            </a:endParaRPr>
          </a:p>
          <a:p>
            <a:pPr indent="-457200" lvl="0" marL="457200" marR="0" rtl="0" algn="l">
              <a:lnSpc>
                <a:spcPct val="90000"/>
              </a:lnSpc>
              <a:spcBef>
                <a:spcPts val="0"/>
              </a:spcBef>
              <a:spcAft>
                <a:spcPts val="0"/>
              </a:spcAft>
              <a:buClr>
                <a:schemeClr val="lt1"/>
              </a:buClr>
              <a:buSzPts val="2400"/>
              <a:buFont typeface="Calibri"/>
              <a:buAutoNum type="arabicPeriod"/>
            </a:pPr>
            <a:r>
              <a:rPr b="0" i="0" lang="fr" sz="2000" u="none" cap="none" strike="noStrike">
                <a:solidFill>
                  <a:schemeClr val="lt1"/>
                </a:solidFill>
                <a:latin typeface="Arial"/>
                <a:ea typeface="Arial"/>
                <a:cs typeface="Arial"/>
                <a:sym typeface="Arial"/>
              </a:rPr>
              <a:t>COVID-19 </a:t>
            </a:r>
            <a:endParaRPr b="0" i="0" sz="1200" u="none" cap="none" strike="noStrike">
              <a:solidFill>
                <a:srgbClr val="000000"/>
              </a:solidFill>
              <a:latin typeface="Arial"/>
              <a:ea typeface="Arial"/>
              <a:cs typeface="Arial"/>
              <a:sym typeface="Arial"/>
            </a:endParaRPr>
          </a:p>
        </p:txBody>
      </p:sp>
      <p:pic>
        <p:nvPicPr>
          <p:cNvPr descr="A person standing in front of a group of people&#10;&#10;Description automatically generated with medium confidence" id="392" name="Google Shape;392;p44"/>
          <p:cNvPicPr preferRelativeResize="0"/>
          <p:nvPr/>
        </p:nvPicPr>
        <p:blipFill rotWithShape="1">
          <a:blip r:embed="rId3">
            <a:alphaModFix/>
          </a:blip>
          <a:srcRect b="0" l="0" r="0" t="0"/>
          <a:stretch/>
        </p:blipFill>
        <p:spPr>
          <a:xfrm>
            <a:off x="7202339" y="3495423"/>
            <a:ext cx="4443911" cy="2966224"/>
          </a:xfrm>
          <a:prstGeom prst="rect">
            <a:avLst/>
          </a:prstGeom>
          <a:noFill/>
          <a:ln>
            <a:noFill/>
          </a:ln>
        </p:spPr>
      </p:pic>
      <p:sp>
        <p:nvSpPr>
          <p:cNvPr id="393" name="Google Shape;393;p44"/>
          <p:cNvSpPr txBox="1"/>
          <p:nvPr/>
        </p:nvSpPr>
        <p:spPr>
          <a:xfrm>
            <a:off x="9560312" y="6200077"/>
            <a:ext cx="2631688"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fr" sz="1100" u="none" cap="none" strike="noStrike">
                <a:solidFill>
                  <a:schemeClr val="lt1"/>
                </a:solidFill>
                <a:latin typeface="Arial Narrow"/>
                <a:ea typeface="Arial Narrow"/>
                <a:cs typeface="Arial Narrow"/>
                <a:sym typeface="Arial Narrow"/>
              </a:rPr>
              <a:t>© Karen Kasmauski/MCSP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5"/>
          <p:cNvSpPr/>
          <p:nvPr/>
        </p:nvSpPr>
        <p:spPr>
          <a:xfrm>
            <a:off x="834150" y="5408539"/>
            <a:ext cx="10664429" cy="94404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03"/>
              <a:buFont typeface="Arial"/>
              <a:buNone/>
            </a:pPr>
            <a:r>
              <a:t/>
            </a:r>
            <a:endParaRPr b="0" i="0" sz="3103" u="none" cap="none" strike="noStrike">
              <a:solidFill>
                <a:schemeClr val="lt1"/>
              </a:solidFill>
              <a:latin typeface="Calibri"/>
              <a:ea typeface="Calibri"/>
              <a:cs typeface="Calibri"/>
              <a:sym typeface="Calibri"/>
            </a:endParaRPr>
          </a:p>
        </p:txBody>
      </p:sp>
      <p:sp>
        <p:nvSpPr>
          <p:cNvPr id="400" name="Google Shape;400;p45"/>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Les services WASH dans les établissements de santé – Une composante essentielle des stratégies et des normes relatives à la santé</a:t>
            </a:r>
            <a:endParaRPr/>
          </a:p>
        </p:txBody>
      </p:sp>
      <p:sp>
        <p:nvSpPr>
          <p:cNvPr id="401" name="Google Shape;401;p4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402" name="Google Shape;402;p45"/>
          <p:cNvSpPr txBox="1"/>
          <p:nvPr/>
        </p:nvSpPr>
        <p:spPr>
          <a:xfrm>
            <a:off x="525780" y="5437912"/>
            <a:ext cx="3527134"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Soins de santé de qualité et couverture sanitaire universelle</a:t>
            </a:r>
            <a:endParaRPr b="0" i="0" sz="1050" u="none" cap="none" strike="noStrike">
              <a:solidFill>
                <a:srgbClr val="000000"/>
              </a:solidFill>
              <a:latin typeface="Arial"/>
              <a:ea typeface="Arial"/>
              <a:cs typeface="Arial"/>
              <a:sym typeface="Arial"/>
            </a:endParaRPr>
          </a:p>
        </p:txBody>
      </p:sp>
      <p:sp>
        <p:nvSpPr>
          <p:cNvPr id="403" name="Google Shape;403;p45"/>
          <p:cNvSpPr txBox="1"/>
          <p:nvPr/>
        </p:nvSpPr>
        <p:spPr>
          <a:xfrm>
            <a:off x="3918250" y="5336966"/>
            <a:ext cx="1714564"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chemeClr val="lt1"/>
                </a:solidFill>
                <a:latin typeface="Arial"/>
                <a:ea typeface="Arial"/>
                <a:cs typeface="Arial"/>
                <a:sym typeface="Arial"/>
              </a:rPr>
              <a:t>Prévention et lutte contre les infections</a:t>
            </a:r>
            <a:endParaRPr b="0" i="0" sz="1050" u="none" cap="none" strike="noStrike">
              <a:solidFill>
                <a:srgbClr val="000000"/>
              </a:solidFill>
              <a:latin typeface="Arial"/>
              <a:ea typeface="Arial"/>
              <a:cs typeface="Arial"/>
              <a:sym typeface="Arial"/>
            </a:endParaRPr>
          </a:p>
        </p:txBody>
      </p:sp>
      <p:sp>
        <p:nvSpPr>
          <p:cNvPr id="404" name="Google Shape;404;p45"/>
          <p:cNvSpPr txBox="1"/>
          <p:nvPr/>
        </p:nvSpPr>
        <p:spPr>
          <a:xfrm>
            <a:off x="6326234" y="5502677"/>
            <a:ext cx="2048472"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Santé de la mère et de l’enfant</a:t>
            </a:r>
            <a:endParaRPr b="0" i="0" sz="1050" u="none" cap="none" strike="noStrike">
              <a:solidFill>
                <a:srgbClr val="000000"/>
              </a:solidFill>
              <a:latin typeface="Arial"/>
              <a:ea typeface="Arial"/>
              <a:cs typeface="Arial"/>
              <a:sym typeface="Arial"/>
            </a:endParaRPr>
          </a:p>
        </p:txBody>
      </p:sp>
      <p:sp>
        <p:nvSpPr>
          <p:cNvPr id="405" name="Google Shape;405;p45"/>
          <p:cNvSpPr txBox="1"/>
          <p:nvPr/>
        </p:nvSpPr>
        <p:spPr>
          <a:xfrm>
            <a:off x="8660072" y="5459626"/>
            <a:ext cx="2553141"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Résistance aux antimicrobiens</a:t>
            </a:r>
            <a:endParaRPr b="0" i="0" sz="1050" u="none" cap="none" strike="noStrike">
              <a:solidFill>
                <a:srgbClr val="000000"/>
              </a:solidFill>
              <a:latin typeface="Arial"/>
              <a:ea typeface="Arial"/>
              <a:cs typeface="Arial"/>
              <a:sym typeface="Arial"/>
            </a:endParaRPr>
          </a:p>
        </p:txBody>
      </p:sp>
      <p:pic>
        <p:nvPicPr>
          <p:cNvPr id="406" name="Google Shape;406;p45"/>
          <p:cNvPicPr preferRelativeResize="0"/>
          <p:nvPr/>
        </p:nvPicPr>
        <p:blipFill rotWithShape="1">
          <a:blip r:embed="rId3">
            <a:alphaModFix/>
          </a:blip>
          <a:srcRect b="0" l="0" r="0" t="0"/>
          <a:stretch/>
        </p:blipFill>
        <p:spPr>
          <a:xfrm>
            <a:off x="9098883" y="2492237"/>
            <a:ext cx="2254917" cy="2611999"/>
          </a:xfrm>
          <a:prstGeom prst="rect">
            <a:avLst/>
          </a:prstGeom>
          <a:noFill/>
          <a:ln>
            <a:noFill/>
          </a:ln>
          <a:effectLst>
            <a:outerShdw blurRad="292100" rotWithShape="0" algn="tl" dir="2700000" dist="139700">
              <a:srgbClr val="333333">
                <a:alpha val="64313"/>
              </a:srgbClr>
            </a:outerShdw>
          </a:effectLst>
        </p:spPr>
      </p:pic>
      <p:pic>
        <p:nvPicPr>
          <p:cNvPr id="407" name="Google Shape;407;p45"/>
          <p:cNvPicPr preferRelativeResize="0"/>
          <p:nvPr/>
        </p:nvPicPr>
        <p:blipFill rotWithShape="1">
          <a:blip r:embed="rId4">
            <a:alphaModFix/>
          </a:blip>
          <a:srcRect b="0" l="0" r="0" t="0"/>
          <a:stretch/>
        </p:blipFill>
        <p:spPr>
          <a:xfrm>
            <a:off x="6242105" y="2480310"/>
            <a:ext cx="2254917" cy="2623927"/>
          </a:xfrm>
          <a:prstGeom prst="rect">
            <a:avLst/>
          </a:prstGeom>
          <a:noFill/>
          <a:ln>
            <a:noFill/>
          </a:ln>
          <a:effectLst>
            <a:outerShdw blurRad="292100" rotWithShape="0" algn="tl" dir="2700000" dist="139700">
              <a:srgbClr val="333333">
                <a:alpha val="64313"/>
              </a:srgbClr>
            </a:outerShdw>
          </a:effectLst>
        </p:spPr>
      </p:pic>
      <p:pic>
        <p:nvPicPr>
          <p:cNvPr id="408" name="Google Shape;408;p45"/>
          <p:cNvPicPr preferRelativeResize="0"/>
          <p:nvPr/>
        </p:nvPicPr>
        <p:blipFill rotWithShape="1">
          <a:blip r:embed="rId5">
            <a:alphaModFix/>
          </a:blip>
          <a:srcRect b="0" l="0" r="0" t="0"/>
          <a:stretch/>
        </p:blipFill>
        <p:spPr>
          <a:xfrm>
            <a:off x="3459623" y="2478789"/>
            <a:ext cx="2243489" cy="2623927"/>
          </a:xfrm>
          <a:prstGeom prst="rect">
            <a:avLst/>
          </a:prstGeom>
          <a:noFill/>
          <a:ln>
            <a:noFill/>
          </a:ln>
          <a:effectLst>
            <a:outerShdw blurRad="292100" rotWithShape="0" algn="tl" dir="2700000" dist="139700">
              <a:srgbClr val="333333">
                <a:alpha val="64313"/>
              </a:srgbClr>
            </a:outerShdw>
          </a:effectLst>
        </p:spPr>
      </p:pic>
      <p:pic>
        <p:nvPicPr>
          <p:cNvPr id="409" name="Google Shape;409;p45"/>
          <p:cNvPicPr preferRelativeResize="0"/>
          <p:nvPr/>
        </p:nvPicPr>
        <p:blipFill rotWithShape="1">
          <a:blip r:embed="rId6">
            <a:alphaModFix/>
          </a:blip>
          <a:srcRect b="0" l="0" r="0" t="0"/>
          <a:stretch/>
        </p:blipFill>
        <p:spPr>
          <a:xfrm>
            <a:off x="834151" y="2477983"/>
            <a:ext cx="2086480" cy="2532116"/>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6" name="Shape 416"/>
        <p:cNvGrpSpPr/>
        <p:nvPr/>
      </p:nvGrpSpPr>
      <p:grpSpPr>
        <a:xfrm>
          <a:off x="0" y="0"/>
          <a:ext cx="0" cy="0"/>
          <a:chOff x="0" y="0"/>
          <a:chExt cx="0" cy="0"/>
        </a:xfrm>
      </p:grpSpPr>
      <p:sp>
        <p:nvSpPr>
          <p:cNvPr id="417" name="Google Shape;417;p46"/>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fr" sz="800">
                <a:solidFill>
                  <a:srgbClr val="000000"/>
                </a:solidFill>
                <a:latin typeface="Arial"/>
                <a:ea typeface="Arial"/>
                <a:cs typeface="Arial"/>
                <a:sym typeface="Arial"/>
              </a:rPr>
              <a:t>‹#›</a:t>
            </a:fld>
            <a:endParaRPr sz="800">
              <a:solidFill>
                <a:srgbClr val="000000"/>
              </a:solidFill>
              <a:latin typeface="Arial"/>
              <a:ea typeface="Arial"/>
              <a:cs typeface="Arial"/>
              <a:sym typeface="Arial"/>
            </a:endParaRPr>
          </a:p>
        </p:txBody>
      </p:sp>
      <p:sp>
        <p:nvSpPr>
          <p:cNvPr id="418" name="Google Shape;418;p46"/>
          <p:cNvSpPr txBox="1"/>
          <p:nvPr>
            <p:ph type="title"/>
          </p:nvPr>
        </p:nvSpPr>
        <p:spPr>
          <a:xfrm>
            <a:off x="716196" y="206710"/>
            <a:ext cx="11171003" cy="72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Narrow"/>
              <a:buNone/>
            </a:pPr>
            <a:r>
              <a:rPr lang="fr">
                <a:solidFill>
                  <a:schemeClr val="lt1"/>
                </a:solidFill>
              </a:rPr>
              <a:t>Soins de « QUALITÉ » – Une promesse vide de sens si les impératifs premiers (services élémentaires) ne sont pas respectés</a:t>
            </a:r>
            <a:endParaRPr/>
          </a:p>
        </p:txBody>
      </p:sp>
      <p:sp>
        <p:nvSpPr>
          <p:cNvPr id="419" name="Google Shape;419;p46"/>
          <p:cNvSpPr/>
          <p:nvPr/>
        </p:nvSpPr>
        <p:spPr>
          <a:xfrm>
            <a:off x="1194318" y="2211198"/>
            <a:ext cx="9473683" cy="3720092"/>
          </a:xfrm>
          <a:prstGeom prst="rect">
            <a:avLst/>
          </a:prstGeom>
          <a:solidFill>
            <a:schemeClr val="lt1">
              <a:alpha val="50588"/>
            </a:schemeClr>
          </a:solidFill>
          <a:ln>
            <a:noFill/>
          </a:ln>
        </p:spPr>
        <p:txBody>
          <a:bodyPr anchorCtr="0" anchor="t" bIns="0" lIns="18000" spcFirstLastPara="1" rIns="18000" wrap="square" tIns="0">
            <a:noAutofit/>
          </a:bodyPr>
          <a:lstStyle/>
          <a:p>
            <a:pPr indent="-298448" lvl="0" marL="522288" marR="0" rtl="0" algn="l">
              <a:lnSpc>
                <a:spcPct val="110000"/>
              </a:lnSpc>
              <a:spcBef>
                <a:spcPts val="0"/>
              </a:spcBef>
              <a:spcAft>
                <a:spcPts val="0"/>
              </a:spcAft>
              <a:buClr>
                <a:srgbClr val="000000"/>
              </a:buClr>
              <a:buSzPts val="1920"/>
              <a:buFont typeface="Arial"/>
              <a:buChar char="•"/>
            </a:pPr>
            <a:r>
              <a:rPr b="0" i="0" lang="fr" sz="2000" u="none" cap="none" strike="noStrike">
                <a:solidFill>
                  <a:srgbClr val="000000"/>
                </a:solidFill>
                <a:latin typeface="Arial"/>
                <a:ea typeface="Arial"/>
                <a:cs typeface="Arial"/>
                <a:sym typeface="Arial"/>
              </a:rPr>
              <a:t>Chaque année, dans 137 pays à revenu faible et intermédiaire de la tranche inférieure, </a:t>
            </a:r>
            <a:r>
              <a:rPr b="1" i="0" lang="fr" sz="2000" u="none" cap="none" strike="noStrike">
                <a:solidFill>
                  <a:srgbClr val="000000"/>
                </a:solidFill>
                <a:latin typeface="Arial"/>
                <a:ea typeface="Arial"/>
                <a:cs typeface="Arial"/>
                <a:sym typeface="Arial"/>
              </a:rPr>
              <a:t>8,6 millions</a:t>
            </a:r>
            <a:r>
              <a:rPr b="0" i="0" lang="fr" sz="2000" u="none" cap="none" strike="noStrike">
                <a:solidFill>
                  <a:srgbClr val="000000"/>
                </a:solidFill>
                <a:latin typeface="Arial"/>
                <a:ea typeface="Arial"/>
                <a:cs typeface="Arial"/>
                <a:sym typeface="Arial"/>
              </a:rPr>
              <a:t> de personnes </a:t>
            </a:r>
            <a:r>
              <a:rPr b="0" i="0" lang="fr" sz="2000" u="sng" cap="none" strike="noStrike">
                <a:solidFill>
                  <a:srgbClr val="000000"/>
                </a:solidFill>
                <a:latin typeface="Arial"/>
                <a:ea typeface="Arial"/>
                <a:cs typeface="Arial"/>
                <a:sym typeface="Arial"/>
              </a:rPr>
              <a:t>perdent la vie faute d’avoir pu accéder à des soins de qualité</a:t>
            </a:r>
            <a:r>
              <a:rPr b="0" i="0" lang="fr" sz="2000" u="none" cap="none" strike="noStrike">
                <a:solidFill>
                  <a:srgbClr val="000000"/>
                </a:solidFill>
                <a:latin typeface="Arial"/>
                <a:ea typeface="Arial"/>
                <a:cs typeface="Arial"/>
                <a:sym typeface="Arial"/>
              </a:rPr>
              <a:t>. </a:t>
            </a:r>
            <a:endParaRPr/>
          </a:p>
          <a:p>
            <a:pPr indent="-298448" lvl="0" marL="522288" marR="0" rtl="0" algn="l">
              <a:lnSpc>
                <a:spcPct val="110000"/>
              </a:lnSpc>
              <a:spcBef>
                <a:spcPts val="1200"/>
              </a:spcBef>
              <a:spcAft>
                <a:spcPts val="0"/>
              </a:spcAft>
              <a:buClr>
                <a:srgbClr val="000000"/>
              </a:buClr>
              <a:buSzPts val="1920"/>
              <a:buFont typeface="Arial"/>
              <a:buChar char="•"/>
            </a:pPr>
            <a:r>
              <a:rPr b="1" i="0" lang="fr" sz="2000" u="none" cap="none" strike="noStrike">
                <a:solidFill>
                  <a:srgbClr val="000000"/>
                </a:solidFill>
                <a:latin typeface="Arial"/>
                <a:ea typeface="Arial"/>
                <a:cs typeface="Arial"/>
                <a:sym typeface="Arial"/>
              </a:rPr>
              <a:t>3,6 millions</a:t>
            </a:r>
            <a:r>
              <a:rPr b="0" i="0" lang="fr" sz="2000" u="none" cap="none" strike="noStrike">
                <a:solidFill>
                  <a:srgbClr val="000000"/>
                </a:solidFill>
                <a:latin typeface="Arial"/>
                <a:ea typeface="Arial"/>
                <a:cs typeface="Arial"/>
                <a:sym typeface="Arial"/>
              </a:rPr>
              <a:t> d’entre elles n’ont pas pu accéder au système de santé. </a:t>
            </a:r>
            <a:endParaRPr b="0" i="0" sz="1200" u="none" cap="none" strike="noStrike">
              <a:solidFill>
                <a:srgbClr val="000000"/>
              </a:solidFill>
              <a:latin typeface="Arial"/>
              <a:ea typeface="Arial"/>
              <a:cs typeface="Arial"/>
              <a:sym typeface="Arial"/>
            </a:endParaRPr>
          </a:p>
          <a:p>
            <a:pPr indent="-298448" lvl="0" marL="522288" marR="0" rtl="0" algn="l">
              <a:lnSpc>
                <a:spcPct val="110000"/>
              </a:lnSpc>
              <a:spcBef>
                <a:spcPts val="1200"/>
              </a:spcBef>
              <a:spcAft>
                <a:spcPts val="0"/>
              </a:spcAft>
              <a:buClr>
                <a:srgbClr val="000000"/>
              </a:buClr>
              <a:buSzPts val="1920"/>
              <a:buFont typeface="Arial"/>
              <a:buChar char="•"/>
            </a:pPr>
            <a:r>
              <a:rPr b="0" i="0" lang="fr" sz="2000" u="none" cap="none" strike="noStrike">
                <a:solidFill>
                  <a:srgbClr val="000000"/>
                </a:solidFill>
                <a:latin typeface="Arial"/>
                <a:ea typeface="Arial"/>
                <a:cs typeface="Arial"/>
                <a:sym typeface="Arial"/>
              </a:rPr>
              <a:t>Les </a:t>
            </a:r>
            <a:r>
              <a:rPr b="1" i="0" lang="fr" sz="2000" u="none" cap="none" strike="noStrike">
                <a:solidFill>
                  <a:srgbClr val="000000"/>
                </a:solidFill>
                <a:latin typeface="Arial"/>
                <a:ea typeface="Arial"/>
                <a:cs typeface="Arial"/>
                <a:sym typeface="Arial"/>
              </a:rPr>
              <a:t>5 millions</a:t>
            </a:r>
            <a:r>
              <a:rPr b="0" i="0" lang="fr" sz="2000" u="none" cap="none" strike="noStrike">
                <a:solidFill>
                  <a:srgbClr val="000000"/>
                </a:solidFill>
                <a:latin typeface="Arial"/>
                <a:ea typeface="Arial"/>
                <a:cs typeface="Arial"/>
                <a:sym typeface="Arial"/>
              </a:rPr>
              <a:t> restants ont bénéficié de </a:t>
            </a:r>
            <a:r>
              <a:rPr b="1" i="0" lang="fr" sz="2000" u="none" cap="none" strike="noStrike">
                <a:solidFill>
                  <a:srgbClr val="000000"/>
                </a:solidFill>
                <a:latin typeface="Arial"/>
                <a:ea typeface="Arial"/>
                <a:cs typeface="Arial"/>
                <a:sym typeface="Arial"/>
              </a:rPr>
              <a:t>soins d’une qualité médiocre</a:t>
            </a:r>
            <a:r>
              <a:rPr b="0" i="0" lang="fr" sz="20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298448" lvl="0" marL="522288" marR="0" rtl="0" algn="l">
              <a:lnSpc>
                <a:spcPct val="110000"/>
              </a:lnSpc>
              <a:spcBef>
                <a:spcPts val="1200"/>
              </a:spcBef>
              <a:spcAft>
                <a:spcPts val="0"/>
              </a:spcAft>
              <a:buClr>
                <a:srgbClr val="000000"/>
              </a:buClr>
              <a:buSzPts val="1920"/>
              <a:buFont typeface="Arial"/>
              <a:buChar char="•"/>
            </a:pPr>
            <a:r>
              <a:rPr b="0" i="0" lang="fr" sz="2000" u="none" cap="none" strike="noStrike">
                <a:solidFill>
                  <a:srgbClr val="000000"/>
                </a:solidFill>
                <a:latin typeface="Arial"/>
                <a:ea typeface="Arial"/>
                <a:cs typeface="Arial"/>
                <a:sym typeface="Arial"/>
              </a:rPr>
              <a:t>Jusqu’à </a:t>
            </a:r>
            <a:r>
              <a:rPr b="1" i="0" lang="fr" sz="2000" u="none" cap="none" strike="noStrike">
                <a:solidFill>
                  <a:srgbClr val="000000"/>
                </a:solidFill>
                <a:latin typeface="Arial"/>
                <a:ea typeface="Arial"/>
                <a:cs typeface="Arial"/>
                <a:sym typeface="Arial"/>
              </a:rPr>
              <a:t>1 million de mères et de nouveau-nés</a:t>
            </a:r>
            <a:r>
              <a:rPr b="0" i="0" lang="fr" sz="2000" u="none" cap="none" strike="noStrike">
                <a:solidFill>
                  <a:srgbClr val="000000"/>
                </a:solidFill>
                <a:latin typeface="Arial"/>
                <a:ea typeface="Arial"/>
                <a:cs typeface="Arial"/>
                <a:sym typeface="Arial"/>
              </a:rPr>
              <a:t> meurent des suites d’une infection évitable causée par un accouchement non respectueux des normes d’hygiène.</a:t>
            </a:r>
            <a:endParaRPr b="0" i="0" sz="1200" u="none" cap="none" strike="noStrike">
              <a:solidFill>
                <a:srgbClr val="000000"/>
              </a:solidFill>
              <a:latin typeface="Arial"/>
              <a:ea typeface="Arial"/>
              <a:cs typeface="Arial"/>
              <a:sym typeface="Arial"/>
            </a:endParaRPr>
          </a:p>
        </p:txBody>
      </p:sp>
      <p:sp>
        <p:nvSpPr>
          <p:cNvPr id="420" name="Google Shape;420;p46"/>
          <p:cNvSpPr/>
          <p:nvPr/>
        </p:nvSpPr>
        <p:spPr>
          <a:xfrm>
            <a:off x="1524001" y="6136700"/>
            <a:ext cx="9784701"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 sz="1600" u="sng" cap="none" strike="noStrike">
                <a:solidFill>
                  <a:schemeClr val="hlink"/>
                </a:solidFill>
                <a:latin typeface="Arial"/>
                <a:ea typeface="Arial"/>
                <a:cs typeface="Arial"/>
                <a:sym typeface="Arial"/>
                <a:hlinkClick r:id="rId4"/>
              </a:rPr>
              <a:t>https://www.thelancet.com/pdfs/journals/langlo/PIIS2214-109X(17)30101-8.pdf</a:t>
            </a:r>
            <a:endParaRPr b="0" i="0" sz="1600" u="sng"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fr" sz="1600" u="sng" cap="none" strike="noStrike">
                <a:solidFill>
                  <a:schemeClr val="hlink"/>
                </a:solidFill>
                <a:latin typeface="Arial"/>
                <a:ea typeface="Arial"/>
                <a:cs typeface="Arial"/>
                <a:sym typeface="Arial"/>
                <a:hlinkClick r:id="rId5"/>
              </a:rPr>
              <a:t>https://www.healthynewbornnetwork.org/hnn-content/uploads/CBK_brief-LOW-RES.pdf</a:t>
            </a:r>
            <a:endParaRPr b="0" i="0" sz="1600" u="sng"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9"/>
                                        </p:tgtEl>
                                        <p:attrNameLst>
                                          <p:attrName>style.visibility</p:attrName>
                                        </p:attrNameLst>
                                      </p:cBhvr>
                                      <p:to>
                                        <p:strVal val="visible"/>
                                      </p:to>
                                    </p:set>
                                    <p:anim calcmode="lin" valueType="num">
                                      <p:cBhvr additive="base">
                                        <p:cTn dur="500"/>
                                        <p:tgtEl>
                                          <p:spTgt spid="4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0"/>
                                        </p:tgtEl>
                                        <p:attrNameLst>
                                          <p:attrName>style.visibility</p:attrName>
                                        </p:attrNameLst>
                                      </p:cBhvr>
                                      <p:to>
                                        <p:strVal val="visible"/>
                                      </p:to>
                                    </p:set>
                                    <p:anim calcmode="lin" valueType="num">
                                      <p:cBhvr additive="base">
                                        <p:cTn dur="500"/>
                                        <p:tgtEl>
                                          <p:spTgt spid="42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7"/>
          <p:cNvSpPr txBox="1"/>
          <p:nvPr>
            <p:ph type="title"/>
          </p:nvPr>
        </p:nvSpPr>
        <p:spPr>
          <a:xfrm>
            <a:off x="569671" y="235840"/>
            <a:ext cx="9825889"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Font typeface="Arial Narrow"/>
              <a:buNone/>
            </a:pPr>
            <a:r>
              <a:rPr lang="fr" sz="4000">
                <a:solidFill>
                  <a:srgbClr val="00B0F0"/>
                </a:solidFill>
                <a:latin typeface="Arial Narrow"/>
                <a:ea typeface="Arial Narrow"/>
                <a:cs typeface="Arial Narrow"/>
                <a:sym typeface="Arial Narrow"/>
              </a:rPr>
              <a:t>Services WASH et procédures de prévention et de lutte contre les infections – Deux piliers pour des soins de santé plus sûrs</a:t>
            </a:r>
            <a:endParaRPr sz="4000"/>
          </a:p>
        </p:txBody>
      </p:sp>
      <p:sp>
        <p:nvSpPr>
          <p:cNvPr id="427" name="Google Shape;427;p47"/>
          <p:cNvSpPr txBox="1"/>
          <p:nvPr>
            <p:ph idx="1" type="body"/>
          </p:nvPr>
        </p:nvSpPr>
        <p:spPr>
          <a:xfrm>
            <a:off x="838199" y="2343166"/>
            <a:ext cx="9505061" cy="401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fr">
                <a:latin typeface="Arial"/>
                <a:ea typeface="Arial"/>
                <a:cs typeface="Arial"/>
                <a:sym typeface="Arial"/>
              </a:rPr>
              <a:t>Réfléchissez aux questions suivantes :</a:t>
            </a:r>
            <a:endParaRPr sz="1800"/>
          </a:p>
          <a:p>
            <a:pPr indent="-342889" lvl="0" marL="342889" rtl="0" algn="l">
              <a:lnSpc>
                <a:spcPct val="90000"/>
              </a:lnSpc>
              <a:spcBef>
                <a:spcPts val="1000"/>
              </a:spcBef>
              <a:spcAft>
                <a:spcPts val="0"/>
              </a:spcAft>
              <a:buClr>
                <a:schemeClr val="dk1"/>
              </a:buClr>
              <a:buSzPts val="2400"/>
              <a:buFont typeface="Arial"/>
              <a:buChar char="•"/>
            </a:pPr>
            <a:r>
              <a:rPr lang="fr">
                <a:latin typeface="Arial"/>
                <a:ea typeface="Arial"/>
                <a:cs typeface="Arial"/>
                <a:sym typeface="Arial"/>
              </a:rPr>
              <a:t>Selon vous, quel lien peut-on établir entre les services WASH et la notion de prévention et de lutte contre les infections ?</a:t>
            </a:r>
            <a:endParaRPr sz="1800"/>
          </a:p>
          <a:p>
            <a:pPr indent="-342889" lvl="0" marL="342889" rtl="0" algn="l">
              <a:lnSpc>
                <a:spcPct val="90000"/>
              </a:lnSpc>
              <a:spcBef>
                <a:spcPts val="1000"/>
              </a:spcBef>
              <a:spcAft>
                <a:spcPts val="0"/>
              </a:spcAft>
              <a:buClr>
                <a:schemeClr val="dk1"/>
              </a:buClr>
              <a:buSzPts val="2400"/>
              <a:buFont typeface="Arial"/>
              <a:buChar char="•"/>
            </a:pPr>
            <a:r>
              <a:rPr lang="fr">
                <a:latin typeface="Arial"/>
                <a:ea typeface="Arial"/>
                <a:cs typeface="Arial"/>
                <a:sym typeface="Arial"/>
              </a:rPr>
              <a:t>Parmi les documents d’orientation dont vous disposez en matière de services WASH, lesquels abordent et expliquent la notion de prévention et de lutte contre les infections ?</a:t>
            </a:r>
            <a:endParaRPr sz="1800"/>
          </a:p>
          <a:p>
            <a:pPr indent="-342889" lvl="0" marL="342889" rtl="0" algn="l">
              <a:lnSpc>
                <a:spcPct val="90000"/>
              </a:lnSpc>
              <a:spcBef>
                <a:spcPts val="1000"/>
              </a:spcBef>
              <a:spcAft>
                <a:spcPts val="0"/>
              </a:spcAft>
              <a:buClr>
                <a:schemeClr val="dk1"/>
              </a:buClr>
              <a:buSzPts val="2400"/>
              <a:buFont typeface="Arial"/>
              <a:buChar char="•"/>
            </a:pPr>
            <a:r>
              <a:rPr lang="fr">
                <a:latin typeface="Arial"/>
                <a:ea typeface="Arial"/>
                <a:cs typeface="Arial"/>
                <a:sym typeface="Arial"/>
              </a:rPr>
              <a:t>Quels aspects de la formation traitent à la fois des services WASH et de la notion de prévention et de lutte contre les infections ?</a:t>
            </a:r>
            <a:endParaRPr sz="1800"/>
          </a:p>
          <a:p>
            <a:pPr indent="0" lvl="0" marL="0" rtl="0" algn="l">
              <a:lnSpc>
                <a:spcPct val="90000"/>
              </a:lnSpc>
              <a:spcBef>
                <a:spcPts val="1000"/>
              </a:spcBef>
              <a:spcAft>
                <a:spcPts val="0"/>
              </a:spcAft>
              <a:buClr>
                <a:schemeClr val="dk1"/>
              </a:buClr>
              <a:buSzPts val="2000"/>
              <a:buFont typeface="Arial"/>
              <a:buNone/>
            </a:pPr>
            <a:r>
              <a:t/>
            </a:r>
            <a:endParaRPr sz="1800"/>
          </a:p>
        </p:txBody>
      </p:sp>
      <p:pic>
        <p:nvPicPr>
          <p:cNvPr id="428" name="Google Shape;428;p47"/>
          <p:cNvPicPr preferRelativeResize="0"/>
          <p:nvPr/>
        </p:nvPicPr>
        <p:blipFill rotWithShape="1">
          <a:blip r:embed="rId3">
            <a:alphaModFix/>
          </a:blip>
          <a:srcRect b="0" l="0" r="0" t="0"/>
          <a:stretch/>
        </p:blipFill>
        <p:spPr>
          <a:xfrm>
            <a:off x="7341357" y="4723426"/>
            <a:ext cx="3188202" cy="2153435"/>
          </a:xfrm>
          <a:prstGeom prst="rect">
            <a:avLst/>
          </a:prstGeom>
          <a:noFill/>
          <a:ln>
            <a:noFill/>
          </a:ln>
        </p:spPr>
      </p:pic>
      <p:pic>
        <p:nvPicPr>
          <p:cNvPr id="429" name="Google Shape;429;p47"/>
          <p:cNvPicPr preferRelativeResize="0"/>
          <p:nvPr/>
        </p:nvPicPr>
        <p:blipFill rotWithShape="1">
          <a:blip r:embed="rId4">
            <a:alphaModFix/>
          </a:blip>
          <a:srcRect b="0" l="0" r="0" t="0"/>
          <a:stretch/>
        </p:blipFill>
        <p:spPr>
          <a:xfrm>
            <a:off x="2020101" y="5040629"/>
            <a:ext cx="2283945" cy="1836231"/>
          </a:xfrm>
          <a:prstGeom prst="rect">
            <a:avLst/>
          </a:prstGeom>
          <a:noFill/>
          <a:ln>
            <a:noFill/>
          </a:ln>
        </p:spPr>
      </p:pic>
      <p:sp>
        <p:nvSpPr>
          <p:cNvPr id="430" name="Google Shape;430;p47"/>
          <p:cNvSpPr/>
          <p:nvPr/>
        </p:nvSpPr>
        <p:spPr>
          <a:xfrm>
            <a:off x="10374288" y="1527381"/>
            <a:ext cx="1397818" cy="2126610"/>
          </a:xfrm>
          <a:prstGeom prst="roundRect">
            <a:avLst>
              <a:gd fmla="val 10125"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431" name="Google Shape;431;p47"/>
          <p:cNvGrpSpPr/>
          <p:nvPr/>
        </p:nvGrpSpPr>
        <p:grpSpPr>
          <a:xfrm>
            <a:off x="10374288" y="1615093"/>
            <a:ext cx="1366790" cy="1866101"/>
            <a:chOff x="4005776" y="2507224"/>
            <a:chExt cx="1366790" cy="1866101"/>
          </a:xfrm>
        </p:grpSpPr>
        <p:pic>
          <p:nvPicPr>
            <p:cNvPr id="432" name="Google Shape;432;p47"/>
            <p:cNvPicPr preferRelativeResize="0"/>
            <p:nvPr/>
          </p:nvPicPr>
          <p:blipFill rotWithShape="1">
            <a:blip r:embed="rId5">
              <a:alphaModFix/>
            </a:blip>
            <a:srcRect b="0" l="0" r="0" t="0"/>
            <a:stretch/>
          </p:blipFill>
          <p:spPr>
            <a:xfrm>
              <a:off x="4315474" y="2507224"/>
              <a:ext cx="852771" cy="938389"/>
            </a:xfrm>
            <a:prstGeom prst="rect">
              <a:avLst/>
            </a:prstGeom>
            <a:noFill/>
            <a:ln>
              <a:noFill/>
            </a:ln>
          </p:spPr>
        </p:pic>
        <p:sp>
          <p:nvSpPr>
            <p:cNvPr id="433" name="Google Shape;433;p47"/>
            <p:cNvSpPr txBox="1"/>
            <p:nvPr/>
          </p:nvSpPr>
          <p:spPr>
            <a:xfrm>
              <a:off x="4005776" y="3540358"/>
              <a:ext cx="1366790" cy="832967"/>
            </a:xfrm>
            <a:prstGeom prst="rect">
              <a:avLst/>
            </a:prstGeom>
            <a:noFill/>
            <a:ln>
              <a:noFill/>
            </a:ln>
          </p:spPr>
          <p:txBody>
            <a:bodyPr anchorCtr="0" anchor="t" bIns="50400" lIns="100800" spcFirstLastPara="1" rIns="100800" wrap="square" tIns="50400">
              <a:normAutofit/>
            </a:bodyPr>
            <a:lstStyle/>
            <a:p>
              <a:pPr indent="0" lvl="0" marL="0" marR="0" rtl="0" algn="ctr">
                <a:lnSpc>
                  <a:spcPct val="90000"/>
                </a:lnSpc>
                <a:spcBef>
                  <a:spcPts val="0"/>
                </a:spcBef>
                <a:spcAft>
                  <a:spcPts val="0"/>
                </a:spcAft>
                <a:buClr>
                  <a:srgbClr val="002060"/>
                </a:buClr>
                <a:buSzPts val="2000"/>
                <a:buFont typeface="Arial"/>
                <a:buNone/>
              </a:pPr>
              <a:r>
                <a:rPr b="0" i="0" lang="fr" sz="2000" u="none" cap="none" strike="noStrike">
                  <a:solidFill>
                    <a:srgbClr val="002060"/>
                  </a:solidFill>
                  <a:latin typeface="Arial"/>
                  <a:ea typeface="Arial"/>
                  <a:cs typeface="Arial"/>
                  <a:sym typeface="Arial"/>
                </a:rPr>
                <a:t>Durée : 5 min</a:t>
              </a:r>
              <a:endParaRPr b="0" i="0" sz="1400" u="none" cap="none" strike="noStrike">
                <a:solidFill>
                  <a:srgbClr val="000000"/>
                </a:solidFill>
                <a:latin typeface="Arial"/>
                <a:ea typeface="Arial"/>
                <a:cs typeface="Arial"/>
                <a:sym typeface="Arial"/>
              </a:endParaRPr>
            </a:p>
          </p:txBody>
        </p:sp>
      </p:grpSp>
      <p:grpSp>
        <p:nvGrpSpPr>
          <p:cNvPr id="434" name="Google Shape;434;p47"/>
          <p:cNvGrpSpPr/>
          <p:nvPr/>
        </p:nvGrpSpPr>
        <p:grpSpPr>
          <a:xfrm>
            <a:off x="10461231" y="307525"/>
            <a:ext cx="1161098" cy="1171184"/>
            <a:chOff x="9555224" y="5116370"/>
            <a:chExt cx="1161098" cy="1171184"/>
          </a:xfrm>
        </p:grpSpPr>
        <p:pic>
          <p:nvPicPr>
            <p:cNvPr descr="Shape&#10;&#10;Description automatically generated with low confidence" id="435" name="Google Shape;435;p47"/>
            <p:cNvPicPr preferRelativeResize="0"/>
            <p:nvPr/>
          </p:nvPicPr>
          <p:blipFill rotWithShape="1">
            <a:blip r:embed="rId6">
              <a:alphaModFix/>
            </a:blip>
            <a:srcRect b="0" l="0" r="0" t="0"/>
            <a:stretch/>
          </p:blipFill>
          <p:spPr>
            <a:xfrm>
              <a:off x="9623552" y="5313519"/>
              <a:ext cx="1004243" cy="847983"/>
            </a:xfrm>
            <a:prstGeom prst="rect">
              <a:avLst/>
            </a:prstGeom>
            <a:noFill/>
            <a:ln>
              <a:noFill/>
            </a:ln>
          </p:spPr>
        </p:pic>
        <p:sp>
          <p:nvSpPr>
            <p:cNvPr id="436" name="Google Shape;436;p47"/>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37" name="Google Shape;437;p4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a:t>Mesures nationales de soutien au processus WASH FIT et liens avec le secteur de la santé </a:t>
            </a:r>
            <a:endParaRPr/>
          </a:p>
        </p:txBody>
      </p:sp>
      <p:sp>
        <p:nvSpPr>
          <p:cNvPr id="234" name="Google Shape;234;p30"/>
          <p:cNvSpPr txBox="1"/>
          <p:nvPr>
            <p:ph idx="1" type="subTitle"/>
          </p:nvPr>
        </p:nvSpPr>
        <p:spPr>
          <a:xfrm>
            <a:off x="838200" y="4928789"/>
            <a:ext cx="10515600" cy="17594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2"/>
              </a:buClr>
              <a:buSzPts val="3200"/>
              <a:buNone/>
            </a:pPr>
            <a:r>
              <a:rPr lang="fr" sz="3200"/>
              <a:t>Module d’introduction au WASH FIT</a:t>
            </a:r>
            <a:endParaRPr/>
          </a:p>
          <a:p>
            <a:pPr indent="0" lvl="0" marL="0" rtl="0" algn="ctr">
              <a:lnSpc>
                <a:spcPct val="90000"/>
              </a:lnSpc>
              <a:spcBef>
                <a:spcPts val="1000"/>
              </a:spcBef>
              <a:spcAft>
                <a:spcPts val="0"/>
              </a:spcAft>
              <a:buClr>
                <a:schemeClr val="lt2"/>
              </a:buClr>
              <a:buSzPts val="3200"/>
              <a:buNone/>
            </a:pPr>
            <a:r>
              <a:t/>
            </a:r>
            <a:endParaRPr sz="3200"/>
          </a:p>
        </p:txBody>
      </p:sp>
      <p:sp>
        <p:nvSpPr>
          <p:cNvPr id="235" name="Google Shape;235;p30"/>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236" name="Google Shape;236;p30"/>
          <p:cNvSpPr txBox="1"/>
          <p:nvPr/>
        </p:nvSpPr>
        <p:spPr>
          <a:xfrm>
            <a:off x="838200" y="5426362"/>
            <a:ext cx="10515600" cy="175946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2400"/>
              <a:buFont typeface="Arial"/>
              <a:buNone/>
            </a:pPr>
            <a:r>
              <a:rPr b="1" i="0" lang="fr" sz="2400" u="none" cap="none" strike="noStrike">
                <a:solidFill>
                  <a:schemeClr val="lt2"/>
                </a:solidFill>
                <a:latin typeface="Arial"/>
                <a:ea typeface="Arial"/>
                <a:cs typeface="Arial"/>
                <a:sym typeface="Arial"/>
              </a:rPr>
              <a:t>Ajouter la date et le lieu</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chemeClr val="lt2"/>
              </a:buClr>
              <a:buSzPts val="2400"/>
              <a:buFont typeface="Arial"/>
              <a:buNone/>
            </a:pPr>
            <a:r>
              <a:t/>
            </a:r>
            <a:endParaRPr b="1" i="0" sz="2400" u="none" cap="none" strike="noStrike">
              <a:solidFill>
                <a:schemeClr val="lt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8"/>
          <p:cNvSpPr/>
          <p:nvPr/>
        </p:nvSpPr>
        <p:spPr>
          <a:xfrm>
            <a:off x="7241318" y="1291592"/>
            <a:ext cx="4559709" cy="2349499"/>
          </a:xfrm>
          <a:prstGeom prst="roundRect">
            <a:avLst>
              <a:gd fmla="val 16667" name="adj"/>
            </a:avLst>
          </a:prstGeom>
          <a:solidFill>
            <a:srgbClr val="FDFAF0"/>
          </a:solidFill>
          <a:ln cap="flat" cmpd="sng" w="12700">
            <a:solidFill>
              <a:srgbClr val="B4AB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600"/>
              <a:buFont typeface="Arial"/>
              <a:buNone/>
            </a:pPr>
            <a:r>
              <a:rPr b="0" i="0" lang="fr" sz="1600" u="none" cap="none" strike="noStrike">
                <a:solidFill>
                  <a:schemeClr val="dk1"/>
                </a:solidFill>
                <a:latin typeface="Arial Narrow"/>
                <a:ea typeface="Arial Narrow"/>
                <a:cs typeface="Arial Narrow"/>
                <a:sym typeface="Arial Narrow"/>
              </a:rPr>
              <a:t>Pour être en mesure de fournir des soins propres et de lutter contre les épidémies, la résistance aux antimicrobiens et les infections durables, les pays doivent mettre en œuvre des programmes efficaces pour la prévention et la lutte contre les infections, ainsi que des services WASH opérationnels.</a:t>
            </a:r>
            <a:endParaRPr b="0" i="0" sz="105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Narrow"/>
              <a:ea typeface="Arial Narrow"/>
              <a:cs typeface="Arial Narrow"/>
              <a:sym typeface="Arial Narrow"/>
            </a:endParaRPr>
          </a:p>
        </p:txBody>
      </p:sp>
      <p:sp>
        <p:nvSpPr>
          <p:cNvPr id="444" name="Google Shape;444;p48"/>
          <p:cNvSpPr txBox="1"/>
          <p:nvPr>
            <p:ph idx="1" type="body"/>
          </p:nvPr>
        </p:nvSpPr>
        <p:spPr>
          <a:xfrm>
            <a:off x="390973" y="1740795"/>
            <a:ext cx="5076825" cy="476105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Arial"/>
              <a:buChar char="•"/>
            </a:pPr>
            <a:r>
              <a:rPr lang="fr" sz="1600"/>
              <a:t>Les procédures de prévention et de lutte contre les infections offrent une solution concrète fondée sur des données probantes qui permet de protéger les patients et les agents de santé en enrayant la propagation d’une infection à travers une série de mesures précises.</a:t>
            </a:r>
            <a:endParaRPr sz="1400"/>
          </a:p>
          <a:p>
            <a:pPr indent="-342900" lvl="0" marL="342900" rtl="0" algn="l">
              <a:lnSpc>
                <a:spcPct val="90000"/>
              </a:lnSpc>
              <a:spcBef>
                <a:spcPts val="1000"/>
              </a:spcBef>
              <a:spcAft>
                <a:spcPts val="0"/>
              </a:spcAft>
              <a:buClr>
                <a:schemeClr val="dk1"/>
              </a:buClr>
              <a:buSzPts val="2400"/>
              <a:buFont typeface="Arial"/>
              <a:buChar char="•"/>
            </a:pPr>
            <a:r>
              <a:rPr lang="fr" sz="1600"/>
              <a:t>L’OMS a identifié huit composantes principales permettant de caractériser un programme de prévention et de lutte contre les infections dans le contexte des soins de santé.  </a:t>
            </a:r>
            <a:endParaRPr sz="1400"/>
          </a:p>
          <a:p>
            <a:pPr indent="-342900" lvl="0" marL="342900" rtl="0" algn="l">
              <a:lnSpc>
                <a:spcPct val="90000"/>
              </a:lnSpc>
              <a:spcBef>
                <a:spcPts val="1000"/>
              </a:spcBef>
              <a:spcAft>
                <a:spcPts val="0"/>
              </a:spcAft>
              <a:buClr>
                <a:schemeClr val="dk1"/>
              </a:buClr>
              <a:buSzPts val="2400"/>
              <a:buFont typeface="Arial"/>
              <a:buChar char="•"/>
            </a:pPr>
            <a:r>
              <a:rPr lang="fr" sz="1600"/>
              <a:t>Les services WASH font partie de l’environnement favorable nécessaire aux soins de santé (il s’agit de la principale composante 8).</a:t>
            </a:r>
            <a:endParaRPr sz="1400"/>
          </a:p>
        </p:txBody>
      </p:sp>
      <p:sp>
        <p:nvSpPr>
          <p:cNvPr id="445" name="Google Shape;445;p4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fr" sz="700">
                <a:solidFill>
                  <a:srgbClr val="000000"/>
                </a:solidFill>
              </a:rPr>
              <a:t>‹#›</a:t>
            </a:fld>
            <a:endParaRPr sz="700">
              <a:solidFill>
                <a:srgbClr val="000000"/>
              </a:solidFill>
            </a:endParaRPr>
          </a:p>
        </p:txBody>
      </p:sp>
      <p:sp>
        <p:nvSpPr>
          <p:cNvPr id="446" name="Google Shape;446;p48"/>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None/>
            </a:pPr>
            <a:r>
              <a:rPr lang="fr" sz="3200">
                <a:solidFill>
                  <a:srgbClr val="00B0F0"/>
                </a:solidFill>
                <a:latin typeface="Arial Narrow"/>
                <a:ea typeface="Arial Narrow"/>
                <a:cs typeface="Arial Narrow"/>
                <a:sym typeface="Arial Narrow"/>
              </a:rPr>
              <a:t>Les services WASH et la prévention et la lutte contre les infections – Une combinaison efficace pour des soins de santé plus sûrs</a:t>
            </a:r>
            <a:endParaRPr sz="3200"/>
          </a:p>
        </p:txBody>
      </p:sp>
      <p:pic>
        <p:nvPicPr>
          <p:cNvPr id="447" name="Google Shape;447;p48"/>
          <p:cNvPicPr preferRelativeResize="0"/>
          <p:nvPr/>
        </p:nvPicPr>
        <p:blipFill rotWithShape="1">
          <a:blip r:embed="rId3">
            <a:alphaModFix/>
          </a:blip>
          <a:srcRect b="0" l="0" r="0" t="0"/>
          <a:stretch/>
        </p:blipFill>
        <p:spPr>
          <a:xfrm>
            <a:off x="7579795" y="3948527"/>
            <a:ext cx="3882756" cy="2622564"/>
          </a:xfrm>
          <a:prstGeom prst="rect">
            <a:avLst/>
          </a:prstGeom>
          <a:noFill/>
          <a:ln>
            <a:noFill/>
          </a:ln>
        </p:spPr>
      </p:pic>
      <p:sp>
        <p:nvSpPr>
          <p:cNvPr id="448" name="Google Shape;448;p48"/>
          <p:cNvSpPr txBox="1"/>
          <p:nvPr/>
        </p:nvSpPr>
        <p:spPr>
          <a:xfrm>
            <a:off x="220784" y="6083268"/>
            <a:ext cx="6314831" cy="15643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fr" sz="1100" u="sng" cap="none" strike="noStrike">
                <a:solidFill>
                  <a:schemeClr val="hlink"/>
                </a:solidFill>
                <a:latin typeface="Arial"/>
                <a:ea typeface="Arial"/>
                <a:cs typeface="Arial"/>
                <a:sym typeface="Arial"/>
                <a:hlinkClick r:id="rId4"/>
              </a:rPr>
              <a:t>https://www.who.int/teams/integrated-health-services/infection-prevention-control</a:t>
            </a:r>
            <a:r>
              <a:rPr b="0" i="0" lang="fr" sz="1100" u="none" cap="none" strike="noStrike">
                <a:solidFill>
                  <a:srgbClr val="000000"/>
                </a:solidFill>
                <a:latin typeface="Arial"/>
                <a:ea typeface="Arial"/>
                <a:cs typeface="Arial"/>
                <a:sym typeface="Arial"/>
              </a:rPr>
              <a:t> </a:t>
            </a:r>
            <a:endParaRPr b="0" i="0" sz="1050" u="none" cap="none" strike="noStrike">
              <a:solidFill>
                <a:srgbClr val="000000"/>
              </a:solidFill>
              <a:latin typeface="Arial"/>
              <a:ea typeface="Arial"/>
              <a:cs typeface="Arial"/>
              <a:sym typeface="Arial"/>
            </a:endParaRPr>
          </a:p>
          <a:p>
            <a:pPr indent="-126993" lvl="0" marL="228593" marR="0" rtl="0" algn="l">
              <a:lnSpc>
                <a:spcPct val="90000"/>
              </a:lnSpc>
              <a:spcBef>
                <a:spcPts val="1000"/>
              </a:spcBef>
              <a:spcAft>
                <a:spcPts val="0"/>
              </a:spcAft>
              <a:buClr>
                <a:schemeClr val="dk1"/>
              </a:buClr>
              <a:buSzPts val="16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9"/>
          <p:cNvSpPr txBox="1"/>
          <p:nvPr/>
        </p:nvSpPr>
        <p:spPr>
          <a:xfrm>
            <a:off x="485192" y="365128"/>
            <a:ext cx="10916815" cy="780480"/>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rgbClr val="00B0F0"/>
              </a:buClr>
              <a:buSzPct val="142857"/>
              <a:buFont typeface="Arial Narrow"/>
              <a:buNone/>
            </a:pPr>
            <a:r>
              <a:rPr b="1" i="0" lang="fr" sz="4400" u="none" cap="none" strike="noStrike">
                <a:solidFill>
                  <a:srgbClr val="00B0F0"/>
                </a:solidFill>
                <a:latin typeface="Arial Narrow"/>
                <a:ea typeface="Arial Narrow"/>
                <a:cs typeface="Arial Narrow"/>
                <a:sym typeface="Arial Narrow"/>
              </a:rPr>
              <a:t>Exigences minimales relatives aux programmes de prévention et de lutte contre les infections</a:t>
            </a:r>
            <a:endParaRPr b="0" i="0" sz="1400" u="none" cap="none" strike="noStrike">
              <a:solidFill>
                <a:srgbClr val="000000"/>
              </a:solidFill>
              <a:latin typeface="Arial"/>
              <a:ea typeface="Arial"/>
              <a:cs typeface="Arial"/>
              <a:sym typeface="Arial"/>
            </a:endParaRPr>
          </a:p>
        </p:txBody>
      </p:sp>
      <p:grpSp>
        <p:nvGrpSpPr>
          <p:cNvPr id="455" name="Google Shape;455;p49"/>
          <p:cNvGrpSpPr/>
          <p:nvPr/>
        </p:nvGrpSpPr>
        <p:grpSpPr>
          <a:xfrm>
            <a:off x="7427167" y="1398272"/>
            <a:ext cx="3830690" cy="4959495"/>
            <a:chOff x="614488" y="1866900"/>
            <a:chExt cx="3017712" cy="4037442"/>
          </a:xfrm>
        </p:grpSpPr>
        <p:sp>
          <p:nvSpPr>
            <p:cNvPr id="456" name="Google Shape;456;p49"/>
            <p:cNvSpPr/>
            <p:nvPr/>
          </p:nvSpPr>
          <p:spPr>
            <a:xfrm>
              <a:off x="614488" y="1866900"/>
              <a:ext cx="3017712" cy="4037442"/>
            </a:xfrm>
            <a:prstGeom prst="roundRect">
              <a:avLst>
                <a:gd fmla="val 3878" name="adj"/>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457" name="Google Shape;457;p49"/>
            <p:cNvPicPr preferRelativeResize="0"/>
            <p:nvPr/>
          </p:nvPicPr>
          <p:blipFill rotWithShape="1">
            <a:blip r:embed="rId3">
              <a:alphaModFix/>
            </a:blip>
            <a:srcRect b="0" l="0" r="0" t="0"/>
            <a:stretch/>
          </p:blipFill>
          <p:spPr>
            <a:xfrm>
              <a:off x="804500" y="2010815"/>
              <a:ext cx="2663412" cy="3652442"/>
            </a:xfrm>
            <a:prstGeom prst="rect">
              <a:avLst/>
            </a:prstGeom>
            <a:noFill/>
            <a:ln cap="flat" cmpd="sng" w="9525">
              <a:solidFill>
                <a:srgbClr val="002060"/>
              </a:solidFill>
              <a:prstDash val="solid"/>
              <a:round/>
              <a:headEnd len="sm" w="sm" type="none"/>
              <a:tailEnd len="sm" w="sm" type="none"/>
            </a:ln>
          </p:spPr>
        </p:pic>
      </p:grpSp>
      <p:sp>
        <p:nvSpPr>
          <p:cNvPr id="458" name="Google Shape;458;p49"/>
          <p:cNvSpPr txBox="1"/>
          <p:nvPr>
            <p:ph idx="1" type="body"/>
          </p:nvPr>
        </p:nvSpPr>
        <p:spPr>
          <a:xfrm>
            <a:off x="631900" y="1453937"/>
            <a:ext cx="5076825" cy="5577285"/>
          </a:xfrm>
          <a:prstGeom prst="rect">
            <a:avLst/>
          </a:prstGeom>
          <a:noFill/>
          <a:ln>
            <a:noFill/>
          </a:ln>
        </p:spPr>
        <p:txBody>
          <a:bodyPr anchorCtr="0" anchor="t" bIns="45700" lIns="91425" spcFirstLastPara="1" rIns="91425" wrap="square" tIns="45700">
            <a:normAutofit/>
          </a:bodyPr>
          <a:lstStyle/>
          <a:p>
            <a:pPr indent="-342889" lvl="0" marL="342889" rtl="0" algn="l">
              <a:lnSpc>
                <a:spcPct val="90000"/>
              </a:lnSpc>
              <a:spcBef>
                <a:spcPts val="0"/>
              </a:spcBef>
              <a:spcAft>
                <a:spcPts val="0"/>
              </a:spcAft>
              <a:buClr>
                <a:schemeClr val="dk1"/>
              </a:buClr>
              <a:buSzPts val="2400"/>
              <a:buFont typeface="Arial"/>
              <a:buChar char="•"/>
            </a:pPr>
            <a:r>
              <a:rPr lang="fr">
                <a:latin typeface="Arial"/>
                <a:ea typeface="Arial"/>
                <a:cs typeface="Arial"/>
                <a:sym typeface="Arial"/>
              </a:rPr>
              <a:t>Afin de garantir l’efficacité des programmes de prévention et de lutte contre les infections mis en œuvre au niveau national et dans les établissements de santé, les pays doivent respecter les </a:t>
            </a:r>
            <a:r>
              <a:rPr i="1" lang="fr">
                <a:latin typeface="Arial"/>
                <a:ea typeface="Arial"/>
                <a:cs typeface="Arial"/>
                <a:sym typeface="Arial"/>
              </a:rPr>
              <a:t>exigences minimales</a:t>
            </a:r>
            <a:r>
              <a:rPr lang="fr">
                <a:latin typeface="Arial"/>
                <a:ea typeface="Arial"/>
                <a:cs typeface="Arial"/>
                <a:sym typeface="Arial"/>
              </a:rPr>
              <a:t> en vigueur.</a:t>
            </a:r>
            <a:endParaRPr sz="1800"/>
          </a:p>
          <a:p>
            <a:pPr indent="0" lvl="0" marL="0" rtl="0" algn="l">
              <a:lnSpc>
                <a:spcPct val="90000"/>
              </a:lnSpc>
              <a:spcBef>
                <a:spcPts val="1000"/>
              </a:spcBef>
              <a:spcAft>
                <a:spcPts val="0"/>
              </a:spcAft>
              <a:buClr>
                <a:schemeClr val="dk1"/>
              </a:buClr>
              <a:buSzPts val="2400"/>
              <a:buNone/>
            </a:pPr>
            <a:r>
              <a:rPr lang="fr">
                <a:latin typeface="Arial"/>
                <a:ea typeface="Arial"/>
                <a:cs typeface="Arial"/>
                <a:sym typeface="Arial"/>
              </a:rPr>
              <a:t>	🡪 La condition préalable à 	une protection de base et 	à la sécurité des patients, des agents 	de santé et des visiteurs.</a:t>
            </a:r>
            <a:endParaRPr sz="1800"/>
          </a:p>
          <a:p>
            <a:pPr indent="-342889" lvl="0" marL="342889" rtl="0" algn="l">
              <a:lnSpc>
                <a:spcPct val="90000"/>
              </a:lnSpc>
              <a:spcBef>
                <a:spcPts val="1000"/>
              </a:spcBef>
              <a:spcAft>
                <a:spcPts val="0"/>
              </a:spcAft>
              <a:buClr>
                <a:schemeClr val="dk2"/>
              </a:buClr>
              <a:buSzPts val="2400"/>
              <a:buFont typeface="Arial"/>
              <a:buChar char="•"/>
            </a:pPr>
            <a:r>
              <a:rPr b="1" lang="fr">
                <a:solidFill>
                  <a:schemeClr val="dk2"/>
                </a:solidFill>
                <a:latin typeface="Arial"/>
                <a:ea typeface="Arial"/>
                <a:cs typeface="Arial"/>
                <a:sym typeface="Arial"/>
              </a:rPr>
              <a:t>Les services WASH constituent une exigence</a:t>
            </a:r>
            <a:r>
              <a:rPr lang="fr">
                <a:latin typeface="Arial"/>
                <a:ea typeface="Arial"/>
                <a:cs typeface="Arial"/>
                <a:sym typeface="Arial"/>
              </a:rPr>
              <a:t> minimale inscrite dans la principale composante 8 : </a:t>
            </a:r>
            <a:r>
              <a:rPr i="1" lang="fr">
                <a:latin typeface="Arial"/>
                <a:ea typeface="Arial"/>
                <a:cs typeface="Arial"/>
                <a:sym typeface="Arial"/>
              </a:rPr>
              <a:t>« Environnement bâti, matériel et équipement pour la prévention et le contrôle des infections ».</a:t>
            </a:r>
            <a:endParaRPr sz="1800"/>
          </a:p>
          <a:p>
            <a:pPr indent="0" lvl="0" marL="0" rtl="0" algn="l">
              <a:lnSpc>
                <a:spcPct val="90000"/>
              </a:lnSpc>
              <a:spcBef>
                <a:spcPts val="1000"/>
              </a:spcBef>
              <a:spcAft>
                <a:spcPts val="0"/>
              </a:spcAft>
              <a:buClr>
                <a:schemeClr val="dk1"/>
              </a:buClr>
              <a:buSzPts val="2400"/>
              <a:buNone/>
            </a:pPr>
            <a:r>
              <a:t/>
            </a:r>
            <a:endParaRPr/>
          </a:p>
        </p:txBody>
      </p:sp>
      <p:sp>
        <p:nvSpPr>
          <p:cNvPr id="459" name="Google Shape;459;p4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50"/>
          <p:cNvPicPr preferRelativeResize="0"/>
          <p:nvPr/>
        </p:nvPicPr>
        <p:blipFill rotWithShape="1">
          <a:blip r:embed="rId3">
            <a:alphaModFix/>
          </a:blip>
          <a:srcRect b="0" l="0" r="0" t="0"/>
          <a:stretch/>
        </p:blipFill>
        <p:spPr>
          <a:xfrm>
            <a:off x="978539" y="1563239"/>
            <a:ext cx="10515599" cy="4775319"/>
          </a:xfrm>
          <a:prstGeom prst="rect">
            <a:avLst/>
          </a:prstGeom>
          <a:noFill/>
          <a:ln>
            <a:noFill/>
          </a:ln>
        </p:spPr>
      </p:pic>
      <p:sp>
        <p:nvSpPr>
          <p:cNvPr id="466" name="Google Shape;466;p50"/>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Font typeface="Arial Narrow"/>
              <a:buNone/>
            </a:pPr>
            <a:r>
              <a:rPr lang="fr" sz="3600">
                <a:solidFill>
                  <a:srgbClr val="00B0F0"/>
                </a:solidFill>
                <a:latin typeface="Arial Narrow"/>
                <a:ea typeface="Arial Narrow"/>
                <a:cs typeface="Arial Narrow"/>
                <a:sym typeface="Arial Narrow"/>
              </a:rPr>
              <a:t>Exigences minimales en matière de services WASH</a:t>
            </a:r>
            <a:endParaRPr sz="3600">
              <a:latin typeface="Arial Narrow"/>
              <a:ea typeface="Arial Narrow"/>
              <a:cs typeface="Arial Narrow"/>
              <a:sym typeface="Arial Narrow"/>
            </a:endParaRPr>
          </a:p>
        </p:txBody>
      </p:sp>
      <p:sp>
        <p:nvSpPr>
          <p:cNvPr id="467" name="Google Shape;467;p5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
        <p:nvSpPr>
          <p:cNvPr id="468" name="Google Shape;468;p50"/>
          <p:cNvSpPr txBox="1"/>
          <p:nvPr/>
        </p:nvSpPr>
        <p:spPr>
          <a:xfrm>
            <a:off x="908369" y="813559"/>
            <a:ext cx="10655938"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00B0F0"/>
                </a:solidFill>
                <a:latin typeface="Arial Narrow"/>
                <a:ea typeface="Arial Narrow"/>
                <a:cs typeface="Arial Narrow"/>
                <a:sym typeface="Arial Narrow"/>
              </a:rPr>
              <a:t>permettant de renforcer l’environnement bâti, le matériel et l’équipement pour la prévention et la lutte contre les infections</a:t>
            </a:r>
            <a:br>
              <a:rPr b="0" i="0" lang="fr" sz="2000" u="none" cap="none" strike="noStrike">
                <a:solidFill>
                  <a:srgbClr val="00B0F0"/>
                </a:solidFill>
                <a:latin typeface="Arial Narrow"/>
                <a:ea typeface="Arial Narrow"/>
                <a:cs typeface="Arial Narrow"/>
                <a:sym typeface="Arial Narrow"/>
              </a:rPr>
            </a:br>
            <a:endParaRPr b="0" i="0" sz="20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grpSp>
        <p:nvGrpSpPr>
          <p:cNvPr id="474" name="Google Shape;474;p51"/>
          <p:cNvGrpSpPr/>
          <p:nvPr/>
        </p:nvGrpSpPr>
        <p:grpSpPr>
          <a:xfrm>
            <a:off x="1062472" y="1646335"/>
            <a:ext cx="5232400" cy="5232400"/>
            <a:chOff x="1892300" y="0"/>
            <a:chExt cx="5232400" cy="5232400"/>
          </a:xfrm>
        </p:grpSpPr>
        <p:sp>
          <p:nvSpPr>
            <p:cNvPr id="475" name="Google Shape;475;p51"/>
            <p:cNvSpPr/>
            <p:nvPr/>
          </p:nvSpPr>
          <p:spPr>
            <a:xfrm>
              <a:off x="1892300" y="0"/>
              <a:ext cx="5232400" cy="5232400"/>
            </a:xfrm>
            <a:prstGeom prst="quadArrow">
              <a:avLst>
                <a:gd fmla="val 2000" name="adj1"/>
                <a:gd fmla="val 4000" name="adj2"/>
                <a:gd fmla="val 5000" name="adj3"/>
              </a:avLst>
            </a:prstGeom>
            <a:solidFill>
              <a:srgbClr val="FEEE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76" name="Google Shape;476;p51"/>
            <p:cNvSpPr/>
            <p:nvPr/>
          </p:nvSpPr>
          <p:spPr>
            <a:xfrm>
              <a:off x="2232406" y="340106"/>
              <a:ext cx="2092960" cy="2092960"/>
            </a:xfrm>
            <a:prstGeom prst="roundRect">
              <a:avLst>
                <a:gd fmla="val 16667" name="adj"/>
              </a:avLst>
            </a:prstGeom>
            <a:solidFill>
              <a:schemeClr val="dk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77" name="Google Shape;477;p51"/>
            <p:cNvSpPr txBox="1"/>
            <p:nvPr/>
          </p:nvSpPr>
          <p:spPr>
            <a:xfrm>
              <a:off x="2334576" y="442276"/>
              <a:ext cx="1888620" cy="188862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Arial"/>
                <a:buNone/>
              </a:pPr>
              <a:r>
                <a:rPr b="1" i="0" lang="fr" sz="1400" u="none" cap="none" strike="noStrike">
                  <a:solidFill>
                    <a:schemeClr val="lt1"/>
                  </a:solidFill>
                  <a:latin typeface="Arial"/>
                  <a:ea typeface="Arial"/>
                  <a:cs typeface="Arial"/>
                  <a:sym typeface="Arial"/>
                </a:rPr>
                <a:t>Liens</a:t>
              </a:r>
              <a:endParaRPr b="0" i="0" sz="1100" u="none" cap="none" strike="noStrike">
                <a:solidFill>
                  <a:srgbClr val="000000"/>
                </a:solidFill>
                <a:latin typeface="Arial"/>
                <a:ea typeface="Arial"/>
                <a:cs typeface="Arial"/>
                <a:sym typeface="Arial"/>
              </a:endParaRPr>
            </a:p>
            <a:p>
              <a:pPr indent="-114300" lvl="1" marL="114300" marR="0" rtl="0" algn="l">
                <a:lnSpc>
                  <a:spcPct val="90000"/>
                </a:lnSpc>
                <a:spcBef>
                  <a:spcPts val="630"/>
                </a:spcBef>
                <a:spcAft>
                  <a:spcPts val="0"/>
                </a:spcAft>
                <a:buClr>
                  <a:schemeClr val="lt1"/>
                </a:buClr>
                <a:buSzPts val="1400"/>
                <a:buFont typeface="Arial"/>
                <a:buChar char="•"/>
              </a:pPr>
              <a:r>
                <a:rPr b="0" i="0" lang="fr" sz="1100" u="none" cap="none" strike="noStrike">
                  <a:solidFill>
                    <a:schemeClr val="lt1"/>
                  </a:solidFill>
                  <a:latin typeface="Arial"/>
                  <a:ea typeface="Arial"/>
                  <a:cs typeface="Arial"/>
                  <a:sym typeface="Arial"/>
                </a:rPr>
                <a:t>En particulier avec les services de gestion des déchets, d’assainissement et d’approvisionnement en eau, mais aussi d’hygiène (hygiène des mains, nettoyage, etc.).</a:t>
              </a:r>
              <a:endParaRPr b="0" i="0" sz="1100" u="none" cap="none" strike="noStrike">
                <a:solidFill>
                  <a:srgbClr val="000000"/>
                </a:solidFill>
                <a:latin typeface="Arial"/>
                <a:ea typeface="Arial"/>
                <a:cs typeface="Arial"/>
                <a:sym typeface="Arial"/>
              </a:endParaRPr>
            </a:p>
          </p:txBody>
        </p:sp>
        <p:sp>
          <p:nvSpPr>
            <p:cNvPr id="478" name="Google Shape;478;p51"/>
            <p:cNvSpPr/>
            <p:nvPr/>
          </p:nvSpPr>
          <p:spPr>
            <a:xfrm>
              <a:off x="4691634" y="340106"/>
              <a:ext cx="2092960" cy="2092960"/>
            </a:xfrm>
            <a:prstGeom prst="roundRect">
              <a:avLst>
                <a:gd fmla="val 16667" name="adj"/>
              </a:avLst>
            </a:prstGeom>
            <a:solidFill>
              <a:srgbClr val="8690D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79" name="Google Shape;479;p51"/>
            <p:cNvSpPr txBox="1"/>
            <p:nvPr/>
          </p:nvSpPr>
          <p:spPr>
            <a:xfrm>
              <a:off x="4793804" y="442276"/>
              <a:ext cx="1888620" cy="188862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Arial"/>
                <a:buNone/>
              </a:pPr>
              <a:r>
                <a:rPr b="1" i="0" lang="fr" sz="1400" u="none" cap="none" strike="noStrike">
                  <a:solidFill>
                    <a:schemeClr val="lt1"/>
                  </a:solidFill>
                  <a:latin typeface="Arial"/>
                  <a:ea typeface="Arial"/>
                  <a:cs typeface="Arial"/>
                  <a:sym typeface="Arial"/>
                </a:rPr>
                <a:t>Orientations</a:t>
              </a:r>
              <a:endParaRPr b="0" i="0" sz="1100" u="none" cap="none" strike="noStrike">
                <a:solidFill>
                  <a:srgbClr val="000000"/>
                </a:solidFill>
                <a:latin typeface="Arial"/>
                <a:ea typeface="Arial"/>
                <a:cs typeface="Arial"/>
                <a:sym typeface="Arial"/>
              </a:endParaRPr>
            </a:p>
            <a:p>
              <a:pPr indent="-114300" lvl="1" marL="114300" marR="0" rtl="0" algn="l">
                <a:lnSpc>
                  <a:spcPct val="90000"/>
                </a:lnSpc>
                <a:spcBef>
                  <a:spcPts val="630"/>
                </a:spcBef>
                <a:spcAft>
                  <a:spcPts val="0"/>
                </a:spcAft>
                <a:buClr>
                  <a:schemeClr val="lt1"/>
                </a:buClr>
                <a:buSzPts val="1400"/>
                <a:buFont typeface="Arial"/>
                <a:buChar char="•"/>
              </a:pPr>
              <a:r>
                <a:rPr b="0" i="0" lang="fr" sz="1100" u="none" cap="none" strike="noStrike">
                  <a:solidFill>
                    <a:schemeClr val="lt1"/>
                  </a:solidFill>
                  <a:latin typeface="Arial"/>
                  <a:ea typeface="Arial"/>
                  <a:cs typeface="Arial"/>
                  <a:sym typeface="Arial"/>
                </a:rPr>
                <a:t>Gestion des déchets, accès satisfaisant à l’eau potable, fiabilité de l’alimentation en électricité, de l’assainissement et du nettoyage de l’environnement. </a:t>
              </a:r>
              <a:endParaRPr b="0" i="0" sz="1100" u="none" cap="none" strike="noStrike">
                <a:solidFill>
                  <a:srgbClr val="000000"/>
                </a:solidFill>
                <a:latin typeface="Arial"/>
                <a:ea typeface="Arial"/>
                <a:cs typeface="Arial"/>
                <a:sym typeface="Arial"/>
              </a:endParaRPr>
            </a:p>
          </p:txBody>
        </p:sp>
        <p:sp>
          <p:nvSpPr>
            <p:cNvPr id="480" name="Google Shape;480;p51"/>
            <p:cNvSpPr/>
            <p:nvPr/>
          </p:nvSpPr>
          <p:spPr>
            <a:xfrm>
              <a:off x="2232406" y="2799334"/>
              <a:ext cx="2092960" cy="2092960"/>
            </a:xfrm>
            <a:prstGeom prst="roundRect">
              <a:avLst>
                <a:gd fmla="val 16667" name="adj"/>
              </a:avLst>
            </a:prstGeom>
            <a:solidFill>
              <a:srgbClr val="D4EFF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1" name="Google Shape;481;p51"/>
            <p:cNvSpPr txBox="1"/>
            <p:nvPr/>
          </p:nvSpPr>
          <p:spPr>
            <a:xfrm>
              <a:off x="2334576" y="2901504"/>
              <a:ext cx="1888620" cy="188862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rial"/>
                <a:buNone/>
              </a:pPr>
              <a:r>
                <a:rPr b="1" i="0" lang="fr" sz="1400" u="none" cap="none" strike="noStrike">
                  <a:solidFill>
                    <a:schemeClr val="dk1"/>
                  </a:solidFill>
                  <a:latin typeface="Arial"/>
                  <a:ea typeface="Arial"/>
                  <a:cs typeface="Arial"/>
                  <a:sym typeface="Arial"/>
                </a:rPr>
                <a:t>Amélioration multimodale</a:t>
              </a:r>
              <a:endParaRPr b="0" i="0" sz="1100" u="none" cap="none" strike="noStrike">
                <a:solidFill>
                  <a:srgbClr val="000000"/>
                </a:solidFill>
                <a:latin typeface="Arial"/>
                <a:ea typeface="Arial"/>
                <a:cs typeface="Arial"/>
                <a:sym typeface="Arial"/>
              </a:endParaRPr>
            </a:p>
            <a:p>
              <a:pPr indent="-114300" lvl="1" marL="114300" marR="0" rtl="0" algn="l">
                <a:lnSpc>
                  <a:spcPct val="90000"/>
                </a:lnSpc>
                <a:spcBef>
                  <a:spcPts val="630"/>
                </a:spcBef>
                <a:spcAft>
                  <a:spcPts val="0"/>
                </a:spcAft>
                <a:buClr>
                  <a:schemeClr val="dk1"/>
                </a:buClr>
                <a:buSzPts val="1400"/>
                <a:buFont typeface="Arial"/>
                <a:buChar char="•"/>
              </a:pPr>
              <a:r>
                <a:rPr b="0" i="0" lang="fr" sz="1100" u="none" cap="none" strike="noStrike">
                  <a:solidFill>
                    <a:schemeClr val="dk1"/>
                  </a:solidFill>
                  <a:latin typeface="Arial"/>
                  <a:ea typeface="Arial"/>
                  <a:cs typeface="Arial"/>
                  <a:sym typeface="Arial"/>
                </a:rPr>
                <a:t>Les infrastructures WASH sont une composante essentielle des </a:t>
              </a:r>
              <a:r>
                <a:rPr b="1" i="0" lang="fr" sz="1100" u="none" cap="none" strike="noStrike">
                  <a:solidFill>
                    <a:schemeClr val="dk1"/>
                  </a:solidFill>
                  <a:latin typeface="Arial"/>
                  <a:ea typeface="Arial"/>
                  <a:cs typeface="Arial"/>
                  <a:sym typeface="Arial"/>
                </a:rPr>
                <a:t>stratégies d’amélioration multimodales</a:t>
              </a:r>
              <a:r>
                <a:rPr b="0" i="0" lang="fr" sz="1100" u="none" cap="none" strike="noStrike">
                  <a:solidFill>
                    <a:schemeClr val="dk1"/>
                  </a:solidFill>
                  <a:latin typeface="Arial"/>
                  <a:ea typeface="Arial"/>
                  <a:cs typeface="Arial"/>
                  <a:sym typeface="Arial"/>
                </a:rPr>
                <a:t> défendues par l’OMS.</a:t>
              </a:r>
              <a:endParaRPr b="0" i="0" sz="1100" u="none" cap="none" strike="noStrike">
                <a:solidFill>
                  <a:srgbClr val="000000"/>
                </a:solidFill>
                <a:latin typeface="Arial"/>
                <a:ea typeface="Arial"/>
                <a:cs typeface="Arial"/>
                <a:sym typeface="Arial"/>
              </a:endParaRPr>
            </a:p>
          </p:txBody>
        </p:sp>
        <p:sp>
          <p:nvSpPr>
            <p:cNvPr id="482" name="Google Shape;482;p51"/>
            <p:cNvSpPr/>
            <p:nvPr/>
          </p:nvSpPr>
          <p:spPr>
            <a:xfrm>
              <a:off x="4691634" y="2799334"/>
              <a:ext cx="2092960" cy="2092960"/>
            </a:xfrm>
            <a:prstGeom prst="roundRect">
              <a:avLst>
                <a:gd fmla="val 16667" name="adj"/>
              </a:avLst>
            </a:prstGeom>
            <a:solidFill>
              <a:srgbClr val="C1C8E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3" name="Google Shape;483;p51"/>
            <p:cNvSpPr txBox="1"/>
            <p:nvPr/>
          </p:nvSpPr>
          <p:spPr>
            <a:xfrm>
              <a:off x="4793804" y="2901504"/>
              <a:ext cx="1888620" cy="188862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Arial"/>
                <a:buNone/>
              </a:pPr>
              <a:r>
                <a:rPr b="1" i="0" lang="fr" sz="1400" u="none" cap="none" strike="noStrike">
                  <a:solidFill>
                    <a:schemeClr val="lt1"/>
                  </a:solidFill>
                  <a:latin typeface="Arial"/>
                  <a:ea typeface="Arial"/>
                  <a:cs typeface="Arial"/>
                  <a:sym typeface="Arial"/>
                </a:rPr>
                <a:t>Responsabilités</a:t>
              </a:r>
              <a:endParaRPr b="0" i="0" sz="1100" u="none" cap="none" strike="noStrike">
                <a:solidFill>
                  <a:srgbClr val="000000"/>
                </a:solidFill>
                <a:latin typeface="Arial"/>
                <a:ea typeface="Arial"/>
                <a:cs typeface="Arial"/>
                <a:sym typeface="Arial"/>
              </a:endParaRPr>
            </a:p>
            <a:p>
              <a:pPr indent="-114300" lvl="1" marL="114300" marR="0" rtl="0" algn="l">
                <a:lnSpc>
                  <a:spcPct val="90000"/>
                </a:lnSpc>
                <a:spcBef>
                  <a:spcPts val="630"/>
                </a:spcBef>
                <a:spcAft>
                  <a:spcPts val="0"/>
                </a:spcAft>
                <a:buClr>
                  <a:schemeClr val="lt1"/>
                </a:buClr>
                <a:buSzPts val="1400"/>
                <a:buFont typeface="Arial"/>
                <a:buChar char="•"/>
              </a:pPr>
              <a:r>
                <a:rPr b="1" i="0" lang="fr" sz="1100" u="none" cap="none" strike="noStrike">
                  <a:solidFill>
                    <a:schemeClr val="lt1"/>
                  </a:solidFill>
                  <a:latin typeface="Arial"/>
                  <a:ea typeface="Arial"/>
                  <a:cs typeface="Arial"/>
                  <a:sym typeface="Arial"/>
                </a:rPr>
                <a:t>Le suivi des services WASH et des procédures de prévention et de lutte contre les infections</a:t>
              </a:r>
              <a:r>
                <a:rPr b="0" i="0" lang="fr" sz="1100" u="none" cap="none" strike="noStrike">
                  <a:solidFill>
                    <a:schemeClr val="lt1"/>
                  </a:solidFill>
                  <a:latin typeface="Arial"/>
                  <a:ea typeface="Arial"/>
                  <a:cs typeface="Arial"/>
                  <a:sym typeface="Arial"/>
                </a:rPr>
                <a:t> doit permettre d’obtenir des informations sur la présence et le fonctionnement des infrastructures WASH.</a:t>
              </a:r>
              <a:endParaRPr b="0" i="0" sz="1100" u="none" cap="none" strike="noStrike">
                <a:solidFill>
                  <a:srgbClr val="000000"/>
                </a:solidFill>
                <a:latin typeface="Arial"/>
                <a:ea typeface="Arial"/>
                <a:cs typeface="Arial"/>
                <a:sym typeface="Arial"/>
              </a:endParaRPr>
            </a:p>
          </p:txBody>
        </p:sp>
      </p:grpSp>
      <p:sp>
        <p:nvSpPr>
          <p:cNvPr id="484" name="Google Shape;484;p51"/>
          <p:cNvSpPr txBox="1"/>
          <p:nvPr/>
        </p:nvSpPr>
        <p:spPr>
          <a:xfrm>
            <a:off x="7357343" y="6281272"/>
            <a:ext cx="483465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fr" sz="1200" u="sng" cap="none" strike="noStrike">
                <a:solidFill>
                  <a:schemeClr val="hlink"/>
                </a:solidFill>
                <a:latin typeface="Arial"/>
                <a:ea typeface="Arial"/>
                <a:cs typeface="Arial"/>
                <a:sym typeface="Arial"/>
                <a:hlinkClick r:id="rId3"/>
              </a:rPr>
              <a:t>https://washinhcf.org/resource/combatting-amr-through-wash-and-ipc-in-healthcare/</a:t>
            </a:r>
            <a:r>
              <a:rPr b="0" i="0" lang="fr" sz="12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pic>
        <p:nvPicPr>
          <p:cNvPr id="485" name="Google Shape;485;p51">
            <a:hlinkClick r:id="rId4"/>
          </p:cNvPr>
          <p:cNvPicPr preferRelativeResize="0"/>
          <p:nvPr/>
        </p:nvPicPr>
        <p:blipFill rotWithShape="1">
          <a:blip r:embed="rId5">
            <a:alphaModFix/>
          </a:blip>
          <a:srcRect b="0" l="0" r="0" t="0"/>
          <a:stretch/>
        </p:blipFill>
        <p:spPr>
          <a:xfrm>
            <a:off x="7357343" y="297240"/>
            <a:ext cx="3996457" cy="5671828"/>
          </a:xfrm>
          <a:prstGeom prst="rect">
            <a:avLst/>
          </a:prstGeom>
          <a:noFill/>
          <a:ln>
            <a:noFill/>
          </a:ln>
          <a:effectLst>
            <a:outerShdw blurRad="292100" rotWithShape="0" algn="tl" dir="2700000" dist="139700">
              <a:srgbClr val="333333">
                <a:alpha val="64313"/>
              </a:srgbClr>
            </a:outerShdw>
          </a:effectLst>
        </p:spPr>
      </p:pic>
      <p:sp>
        <p:nvSpPr>
          <p:cNvPr id="486" name="Google Shape;486;p51"/>
          <p:cNvSpPr txBox="1"/>
          <p:nvPr>
            <p:ph type="title"/>
          </p:nvPr>
        </p:nvSpPr>
        <p:spPr>
          <a:xfrm>
            <a:off x="-125730" y="154562"/>
            <a:ext cx="7362871"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Font typeface="Arial Narrow"/>
              <a:buNone/>
            </a:pPr>
            <a:r>
              <a:rPr lang="fr" sz="3600">
                <a:solidFill>
                  <a:srgbClr val="00B0F0"/>
                </a:solidFill>
                <a:latin typeface="Arial Narrow"/>
                <a:ea typeface="Arial Narrow"/>
                <a:cs typeface="Arial Narrow"/>
                <a:sym typeface="Arial Narrow"/>
              </a:rPr>
              <a:t>Les services WASH – Une composante essentielle de la prévention et de la lutte contre les infections</a:t>
            </a:r>
            <a:endParaRPr sz="3600">
              <a:latin typeface="Arial Narrow"/>
              <a:ea typeface="Arial Narrow"/>
              <a:cs typeface="Arial Narrow"/>
              <a:sym typeface="Arial Narrow"/>
            </a:endParaRPr>
          </a:p>
        </p:txBody>
      </p:sp>
      <p:sp>
        <p:nvSpPr>
          <p:cNvPr id="487" name="Google Shape;487;p5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t>‹#›</a:t>
            </a:fld>
            <a:endParaRPr sz="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2"/>
          <p:cNvSpPr txBox="1"/>
          <p:nvPr>
            <p:ph type="title"/>
          </p:nvPr>
        </p:nvSpPr>
        <p:spPr>
          <a:xfrm>
            <a:off x="838200" y="365125"/>
            <a:ext cx="4442927" cy="249213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sz="3600"/>
              <a:t>Les services WASH et les procédures de prévention et de lutte contre les infections contribuent aux sept éléments de qualité relatifs à la prestation de soins </a:t>
            </a:r>
            <a:endParaRPr sz="3600"/>
          </a:p>
        </p:txBody>
      </p:sp>
      <p:sp>
        <p:nvSpPr>
          <p:cNvPr id="494" name="Google Shape;494;p5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16"/>
              <a:buNone/>
            </a:pPr>
            <a:fld id="{00000000-1234-1234-1234-123412341234}" type="slidenum">
              <a:rPr lang="fr" sz="816">
                <a:latin typeface="Arial"/>
                <a:ea typeface="Arial"/>
                <a:cs typeface="Arial"/>
                <a:sym typeface="Arial"/>
              </a:rPr>
              <a:t>‹#›</a:t>
            </a:fld>
            <a:endParaRPr sz="816">
              <a:latin typeface="Arial"/>
              <a:ea typeface="Arial"/>
              <a:cs typeface="Arial"/>
              <a:sym typeface="Arial"/>
            </a:endParaRPr>
          </a:p>
        </p:txBody>
      </p:sp>
      <p:sp>
        <p:nvSpPr>
          <p:cNvPr id="495" name="Google Shape;495;p52"/>
          <p:cNvSpPr txBox="1"/>
          <p:nvPr/>
        </p:nvSpPr>
        <p:spPr>
          <a:xfrm>
            <a:off x="5780042" y="3468654"/>
            <a:ext cx="1141539"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fr" sz="1350" u="none" cap="none" strike="noStrike">
                <a:solidFill>
                  <a:srgbClr val="FFFFFF"/>
                </a:solidFill>
                <a:latin typeface="Arial"/>
                <a:ea typeface="Arial"/>
                <a:cs typeface="Arial"/>
                <a:sym typeface="Arial"/>
              </a:rPr>
              <a:t>6. Sûrs</a:t>
            </a:r>
            <a:endParaRPr b="0" i="0" sz="1400" u="none" cap="none" strike="noStrike">
              <a:solidFill>
                <a:srgbClr val="000000"/>
              </a:solidFill>
              <a:latin typeface="Arial"/>
              <a:ea typeface="Arial"/>
              <a:cs typeface="Arial"/>
              <a:sym typeface="Arial"/>
            </a:endParaRPr>
          </a:p>
        </p:txBody>
      </p:sp>
      <p:sp>
        <p:nvSpPr>
          <p:cNvPr id="496" name="Google Shape;496;p52"/>
          <p:cNvSpPr txBox="1"/>
          <p:nvPr/>
        </p:nvSpPr>
        <p:spPr>
          <a:xfrm>
            <a:off x="2977470" y="5385713"/>
            <a:ext cx="1416419"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fr" sz="1350" u="none" cap="none" strike="noStrike">
                <a:solidFill>
                  <a:srgbClr val="FFFFFF"/>
                </a:solidFill>
                <a:latin typeface="Arial"/>
                <a:ea typeface="Arial"/>
                <a:cs typeface="Arial"/>
                <a:sym typeface="Arial"/>
              </a:rPr>
              <a:t>5. Efficaces</a:t>
            </a:r>
            <a:endParaRPr b="0" i="0" sz="1400" u="none" cap="none" strike="noStrike">
              <a:solidFill>
                <a:srgbClr val="000000"/>
              </a:solidFill>
              <a:latin typeface="Arial"/>
              <a:ea typeface="Arial"/>
              <a:cs typeface="Arial"/>
              <a:sym typeface="Arial"/>
            </a:endParaRPr>
          </a:p>
        </p:txBody>
      </p:sp>
      <p:sp>
        <p:nvSpPr>
          <p:cNvPr id="497" name="Google Shape;497;p52"/>
          <p:cNvSpPr txBox="1"/>
          <p:nvPr/>
        </p:nvSpPr>
        <p:spPr>
          <a:xfrm>
            <a:off x="2740678" y="4870341"/>
            <a:ext cx="97718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fr" sz="1350" u="none" cap="none" strike="noStrike">
                <a:solidFill>
                  <a:srgbClr val="FFFFFF"/>
                </a:solidFill>
                <a:latin typeface="Arial"/>
                <a:ea typeface="Arial"/>
                <a:cs typeface="Arial"/>
                <a:sym typeface="Arial"/>
              </a:rPr>
              <a:t>1. Assurés en temps voulu</a:t>
            </a:r>
            <a:endParaRPr b="0" i="0" sz="1400" u="none" cap="none" strike="noStrike">
              <a:solidFill>
                <a:srgbClr val="000000"/>
              </a:solidFill>
              <a:latin typeface="Arial"/>
              <a:ea typeface="Arial"/>
              <a:cs typeface="Arial"/>
              <a:sym typeface="Arial"/>
            </a:endParaRPr>
          </a:p>
        </p:txBody>
      </p:sp>
      <p:sp>
        <p:nvSpPr>
          <p:cNvPr id="498" name="Google Shape;498;p52"/>
          <p:cNvSpPr txBox="1"/>
          <p:nvPr/>
        </p:nvSpPr>
        <p:spPr>
          <a:xfrm>
            <a:off x="4616657" y="2847788"/>
            <a:ext cx="1163385"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fr" sz="1350" u="none" cap="none" strike="noStrike">
                <a:solidFill>
                  <a:srgbClr val="FFFFFF"/>
                </a:solidFill>
                <a:latin typeface="Arial"/>
                <a:ea typeface="Arial"/>
                <a:cs typeface="Arial"/>
                <a:sym typeface="Arial"/>
              </a:rPr>
              <a:t>2. Efficients</a:t>
            </a:r>
            <a:endParaRPr b="0" i="0" sz="1400" u="none" cap="none" strike="noStrike">
              <a:solidFill>
                <a:srgbClr val="000000"/>
              </a:solidFill>
              <a:latin typeface="Arial"/>
              <a:ea typeface="Arial"/>
              <a:cs typeface="Arial"/>
              <a:sym typeface="Arial"/>
            </a:endParaRPr>
          </a:p>
        </p:txBody>
      </p:sp>
      <p:sp>
        <p:nvSpPr>
          <p:cNvPr id="499" name="Google Shape;499;p52"/>
          <p:cNvSpPr txBox="1"/>
          <p:nvPr/>
        </p:nvSpPr>
        <p:spPr>
          <a:xfrm>
            <a:off x="8554818" y="2857263"/>
            <a:ext cx="1244043"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fr" sz="1350" u="none" cap="none" strike="noStrike">
                <a:solidFill>
                  <a:srgbClr val="FFFFFF"/>
                </a:solidFill>
                <a:latin typeface="Arial"/>
                <a:ea typeface="Arial"/>
                <a:cs typeface="Arial"/>
                <a:sym typeface="Arial"/>
              </a:rPr>
              <a:t>4. Intégrés</a:t>
            </a:r>
            <a:endParaRPr b="0" i="0" sz="1400" u="none" cap="none" strike="noStrike">
              <a:solidFill>
                <a:srgbClr val="000000"/>
              </a:solidFill>
              <a:latin typeface="Arial"/>
              <a:ea typeface="Arial"/>
              <a:cs typeface="Arial"/>
              <a:sym typeface="Arial"/>
            </a:endParaRPr>
          </a:p>
        </p:txBody>
      </p:sp>
      <p:sp>
        <p:nvSpPr>
          <p:cNvPr id="500" name="Google Shape;500;p52"/>
          <p:cNvSpPr txBox="1"/>
          <p:nvPr/>
        </p:nvSpPr>
        <p:spPr>
          <a:xfrm>
            <a:off x="1806220" y="4753731"/>
            <a:ext cx="849755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fr" sz="2000" u="none" cap="none" strike="noStrike">
                <a:solidFill>
                  <a:srgbClr val="FFFFFF"/>
                </a:solidFill>
                <a:latin typeface="Arial"/>
                <a:ea typeface="Arial"/>
                <a:cs typeface="Arial"/>
                <a:sym typeface="Arial"/>
              </a:rPr>
              <a:t>Les services WASH contribuent à l’efficacité de la prévention et de la lutte contre les infections</a:t>
            </a:r>
            <a:r>
              <a:rPr b="0" i="0" lang="fr" sz="2000" u="none" cap="none" strike="noStrike">
                <a:solidFill>
                  <a:srgbClr val="FFFFFF"/>
                </a:solidFill>
                <a:latin typeface="Arial"/>
                <a:ea typeface="Arial"/>
                <a:cs typeface="Arial"/>
                <a:sym typeface="Arial"/>
              </a:rPr>
              <a:t> en empêchant : i) la propagation des infections ; ii) l’utilisation excessive ou indue d’antibiotiques ; iii) les épidémies. </a:t>
            </a:r>
            <a:endParaRPr b="0" i="0" sz="1400" u="none" cap="none" strike="noStrike">
              <a:solidFill>
                <a:srgbClr val="000000"/>
              </a:solidFill>
              <a:latin typeface="Arial"/>
              <a:ea typeface="Arial"/>
              <a:cs typeface="Arial"/>
              <a:sym typeface="Arial"/>
            </a:endParaRPr>
          </a:p>
        </p:txBody>
      </p:sp>
      <p:pic>
        <p:nvPicPr>
          <p:cNvPr id="501" name="Google Shape;501;p52"/>
          <p:cNvPicPr preferRelativeResize="0"/>
          <p:nvPr/>
        </p:nvPicPr>
        <p:blipFill rotWithShape="1">
          <a:blip r:embed="rId3">
            <a:alphaModFix/>
          </a:blip>
          <a:srcRect b="0" l="0" r="0" t="0"/>
          <a:stretch/>
        </p:blipFill>
        <p:spPr>
          <a:xfrm>
            <a:off x="5780042" y="55582"/>
            <a:ext cx="5950183" cy="6333379"/>
          </a:xfrm>
          <a:prstGeom prst="rect">
            <a:avLst/>
          </a:prstGeom>
          <a:noFill/>
          <a:ln>
            <a:noFill/>
          </a:ln>
        </p:spPr>
      </p:pic>
      <p:pic>
        <p:nvPicPr>
          <p:cNvPr descr="A picture containing sky, outdoor, tree, house&#10;&#10;Description automatically generated" id="502" name="Google Shape;502;p52"/>
          <p:cNvPicPr preferRelativeResize="0"/>
          <p:nvPr/>
        </p:nvPicPr>
        <p:blipFill rotWithShape="1">
          <a:blip r:embed="rId4">
            <a:alphaModFix/>
          </a:blip>
          <a:srcRect b="0" l="0" r="0" t="0"/>
          <a:stretch/>
        </p:blipFill>
        <p:spPr>
          <a:xfrm>
            <a:off x="886481" y="4393053"/>
            <a:ext cx="4685577" cy="1995908"/>
          </a:xfrm>
          <a:prstGeom prst="rect">
            <a:avLst/>
          </a:prstGeom>
          <a:noFill/>
          <a:ln>
            <a:noFill/>
          </a:ln>
          <a:effectLst>
            <a:outerShdw blurRad="292100" rotWithShape="0" algn="tl" dir="2700000" dist="139700">
              <a:srgbClr val="333333">
                <a:alpha val="64313"/>
              </a:srgbClr>
            </a:outerShdw>
          </a:effectLst>
        </p:spPr>
      </p:pic>
      <p:sp>
        <p:nvSpPr>
          <p:cNvPr id="503" name="Google Shape;503;p52"/>
          <p:cNvSpPr/>
          <p:nvPr/>
        </p:nvSpPr>
        <p:spPr>
          <a:xfrm>
            <a:off x="5688855" y="6409500"/>
            <a:ext cx="6096000"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sng" cap="none" strike="noStrike">
                <a:solidFill>
                  <a:schemeClr val="hlink"/>
                </a:solidFill>
                <a:latin typeface="Arial"/>
                <a:ea typeface="Arial"/>
                <a:cs typeface="Arial"/>
                <a:sym typeface="Arial"/>
                <a:hlinkClick r:id="rId5"/>
              </a:rPr>
              <a:t>https://www.who.int/fr/publications-detail/9789240017542</a:t>
            </a:r>
            <a:endParaRPr b="0" i="0" sz="1200" u="none" cap="none" strike="noStrike">
              <a:solidFill>
                <a:srgbClr val="09164D"/>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3"/>
          <p:cNvSpPr txBox="1"/>
          <p:nvPr>
            <p:ph type="title"/>
          </p:nvPr>
        </p:nvSpPr>
        <p:spPr>
          <a:xfrm>
            <a:off x="838199" y="193081"/>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solidFill>
                  <a:schemeClr val="dk2"/>
                </a:solidFill>
              </a:rPr>
              <a:t>L’eau, l’assainissement et l’hygiène jouent un rôle fondamental dans la prévention de la résistance aux antimicrobiens</a:t>
            </a:r>
            <a:endParaRPr sz="6600">
              <a:solidFill>
                <a:schemeClr val="dk2"/>
              </a:solidFill>
            </a:endParaRPr>
          </a:p>
        </p:txBody>
      </p:sp>
      <p:sp>
        <p:nvSpPr>
          <p:cNvPr id="510" name="Google Shape;510;p53"/>
          <p:cNvSpPr txBox="1"/>
          <p:nvPr>
            <p:ph idx="12" type="sldNum"/>
          </p:nvPr>
        </p:nvSpPr>
        <p:spPr>
          <a:xfrm>
            <a:off x="0" y="6408399"/>
            <a:ext cx="12191999" cy="31449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00"/>
              <a:buNone/>
            </a:pPr>
            <a:fld id="{00000000-1234-1234-1234-123412341234}" type="slidenum">
              <a:rPr lang="fr" sz="900">
                <a:solidFill>
                  <a:srgbClr val="000000"/>
                </a:solidFill>
              </a:rPr>
              <a:t>‹#›</a:t>
            </a:fld>
            <a:endParaRPr sz="900">
              <a:solidFill>
                <a:srgbClr val="000000"/>
              </a:solidFill>
            </a:endParaRPr>
          </a:p>
        </p:txBody>
      </p:sp>
      <p:pic>
        <p:nvPicPr>
          <p:cNvPr id="511" name="Google Shape;511;p53"/>
          <p:cNvPicPr preferRelativeResize="0"/>
          <p:nvPr/>
        </p:nvPicPr>
        <p:blipFill rotWithShape="1">
          <a:blip r:embed="rId3">
            <a:alphaModFix/>
          </a:blip>
          <a:srcRect b="0" l="0" r="0" t="0"/>
          <a:stretch/>
        </p:blipFill>
        <p:spPr>
          <a:xfrm>
            <a:off x="3471918" y="2205990"/>
            <a:ext cx="5288379" cy="3884274"/>
          </a:xfrm>
          <a:prstGeom prst="rect">
            <a:avLst/>
          </a:prstGeom>
          <a:solidFill>
            <a:schemeClr val="lt1"/>
          </a:solidFill>
          <a:ln>
            <a:noFill/>
          </a:ln>
        </p:spPr>
      </p:pic>
      <p:sp>
        <p:nvSpPr>
          <p:cNvPr id="512" name="Google Shape;512;p53"/>
          <p:cNvSpPr/>
          <p:nvPr/>
        </p:nvSpPr>
        <p:spPr>
          <a:xfrm>
            <a:off x="1746874" y="2130436"/>
            <a:ext cx="1605927" cy="698770"/>
          </a:xfrm>
          <a:custGeom>
            <a:rect b="b" l="l" r="r" t="t"/>
            <a:pathLst>
              <a:path extrusionOk="0" h="120000" w="120000">
                <a:moveTo>
                  <a:pt x="0" y="0"/>
                </a:moveTo>
                <a:lnTo>
                  <a:pt x="120000" y="0"/>
                </a:lnTo>
                <a:lnTo>
                  <a:pt x="120000" y="120000"/>
                </a:lnTo>
                <a:lnTo>
                  <a:pt x="0" y="120000"/>
                </a:lnTo>
                <a:close/>
              </a:path>
              <a:path extrusionOk="0" fill="none" h="120000" w="120000">
                <a:moveTo>
                  <a:pt x="123877" y="72522"/>
                </a:moveTo>
                <a:lnTo>
                  <a:pt x="158172" y="87950"/>
                </a:lnTo>
              </a:path>
            </a:pathLst>
          </a:custGeom>
          <a:solidFill>
            <a:schemeClr val="lt1"/>
          </a:solidFill>
          <a:ln cap="flat" cmpd="sng" w="15875">
            <a:solidFill>
              <a:srgbClr val="002060"/>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fr" sz="1100" u="none" cap="none" strike="noStrike">
                <a:solidFill>
                  <a:srgbClr val="002060"/>
                </a:solidFill>
                <a:latin typeface="Calibri"/>
                <a:ea typeface="Calibri"/>
                <a:cs typeface="Calibri"/>
                <a:sym typeface="Calibri"/>
              </a:rPr>
              <a:t>Bonnes pratiques de fabrication, notamment en matière de traitement des eaux usées</a:t>
            </a:r>
            <a:endParaRPr b="0" i="0" sz="1100" u="none" cap="none" strike="noStrike">
              <a:solidFill>
                <a:srgbClr val="002060"/>
              </a:solidFill>
              <a:latin typeface="Calibri"/>
              <a:ea typeface="Calibri"/>
              <a:cs typeface="Calibri"/>
              <a:sym typeface="Calibri"/>
            </a:endParaRPr>
          </a:p>
        </p:txBody>
      </p:sp>
      <p:sp>
        <p:nvSpPr>
          <p:cNvPr id="513" name="Google Shape;513;p53"/>
          <p:cNvSpPr/>
          <p:nvPr/>
        </p:nvSpPr>
        <p:spPr>
          <a:xfrm>
            <a:off x="1746874" y="3745343"/>
            <a:ext cx="1605927" cy="825732"/>
          </a:xfrm>
          <a:custGeom>
            <a:rect b="b" l="l" r="r" t="t"/>
            <a:pathLst>
              <a:path extrusionOk="0" h="120000" w="120000">
                <a:moveTo>
                  <a:pt x="0" y="0"/>
                </a:moveTo>
                <a:lnTo>
                  <a:pt x="120000" y="0"/>
                </a:lnTo>
                <a:lnTo>
                  <a:pt x="120000" y="120000"/>
                </a:lnTo>
                <a:lnTo>
                  <a:pt x="0" y="120000"/>
                </a:lnTo>
                <a:close/>
              </a:path>
              <a:path extrusionOk="0" fill="none" h="120000" w="120000">
                <a:moveTo>
                  <a:pt x="125850" y="59014"/>
                </a:moveTo>
                <a:lnTo>
                  <a:pt x="143701" y="49180"/>
                </a:lnTo>
              </a:path>
            </a:pathLst>
          </a:custGeom>
          <a:solidFill>
            <a:schemeClr val="lt1"/>
          </a:solidFill>
          <a:ln cap="flat" cmpd="sng" w="15875">
            <a:solidFill>
              <a:srgbClr val="002060"/>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fr" sz="1100" u="none" cap="none" strike="noStrike">
                <a:solidFill>
                  <a:srgbClr val="002060"/>
                </a:solidFill>
                <a:latin typeface="Calibri"/>
                <a:ea typeface="Calibri"/>
                <a:cs typeface="Calibri"/>
                <a:sym typeface="Calibri"/>
              </a:rPr>
              <a:t>Accès universel aux services WASH (cibles 6.1 et 6.2 des objectifs de développement durable [ODD])</a:t>
            </a:r>
            <a:r>
              <a:rPr b="0" i="0" lang="fr" sz="1100" u="none" cap="none" strike="noStrike">
                <a:solidFill>
                  <a:srgbClr val="002060"/>
                </a:solidFill>
                <a:latin typeface="Calibri"/>
                <a:ea typeface="Calibri"/>
                <a:cs typeface="Calibri"/>
                <a:sym typeface="Calibri"/>
              </a:rPr>
              <a:t> au sein des ménages afin d’éviter une consommation supérieure aux besoins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2060"/>
              </a:solidFill>
              <a:latin typeface="Calibri"/>
              <a:ea typeface="Calibri"/>
              <a:cs typeface="Calibri"/>
              <a:sym typeface="Calibri"/>
            </a:endParaRPr>
          </a:p>
        </p:txBody>
      </p:sp>
      <p:sp>
        <p:nvSpPr>
          <p:cNvPr id="514" name="Google Shape;514;p53"/>
          <p:cNvSpPr/>
          <p:nvPr/>
        </p:nvSpPr>
        <p:spPr>
          <a:xfrm>
            <a:off x="4982307" y="6137671"/>
            <a:ext cx="2051540" cy="605943"/>
          </a:xfrm>
          <a:custGeom>
            <a:rect b="b" l="l" r="r" t="t"/>
            <a:pathLst>
              <a:path extrusionOk="0" h="120000" w="120000">
                <a:moveTo>
                  <a:pt x="0" y="0"/>
                </a:moveTo>
                <a:lnTo>
                  <a:pt x="120000" y="0"/>
                </a:lnTo>
                <a:lnTo>
                  <a:pt x="120000" y="120000"/>
                </a:lnTo>
                <a:lnTo>
                  <a:pt x="0" y="120000"/>
                </a:lnTo>
                <a:close/>
              </a:path>
              <a:path extrusionOk="0" fill="none" h="120000" w="120000">
                <a:moveTo>
                  <a:pt x="59908" y="-3727"/>
                </a:moveTo>
                <a:lnTo>
                  <a:pt x="59622" y="-25764"/>
                </a:lnTo>
              </a:path>
            </a:pathLst>
          </a:custGeom>
          <a:solidFill>
            <a:schemeClr val="lt1"/>
          </a:solidFill>
          <a:ln cap="flat" cmpd="sng" w="15875">
            <a:solidFill>
              <a:srgbClr val="002060"/>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fr" sz="1100" u="none" cap="none" strike="noStrike">
                <a:solidFill>
                  <a:srgbClr val="002060"/>
                </a:solidFill>
                <a:latin typeface="Calibri"/>
                <a:ea typeface="Calibri"/>
                <a:cs typeface="Calibri"/>
                <a:sym typeface="Calibri"/>
              </a:rPr>
              <a:t>Améliorer le traitement de toutes les eaux usées (cible 6.3 des ODD) </a:t>
            </a:r>
            <a:endParaRPr b="0" i="0" sz="1200" u="none" cap="none" strike="noStrike">
              <a:solidFill>
                <a:srgbClr val="000000"/>
              </a:solidFill>
              <a:latin typeface="Arial"/>
              <a:ea typeface="Arial"/>
              <a:cs typeface="Arial"/>
              <a:sym typeface="Arial"/>
            </a:endParaRPr>
          </a:p>
        </p:txBody>
      </p:sp>
      <p:sp>
        <p:nvSpPr>
          <p:cNvPr id="515" name="Google Shape;515;p53"/>
          <p:cNvSpPr/>
          <p:nvPr/>
        </p:nvSpPr>
        <p:spPr>
          <a:xfrm>
            <a:off x="8879413" y="5563380"/>
            <a:ext cx="1436896" cy="816889"/>
          </a:xfrm>
          <a:custGeom>
            <a:rect b="b" l="l" r="r" t="t"/>
            <a:pathLst>
              <a:path extrusionOk="0" h="120000" w="120000">
                <a:moveTo>
                  <a:pt x="0" y="0"/>
                </a:moveTo>
                <a:lnTo>
                  <a:pt x="120000" y="0"/>
                </a:lnTo>
                <a:lnTo>
                  <a:pt x="120000" y="120000"/>
                </a:lnTo>
                <a:lnTo>
                  <a:pt x="0" y="120000"/>
                </a:lnTo>
                <a:close/>
              </a:path>
              <a:path extrusionOk="0" fill="none" h="120000" w="120000">
                <a:moveTo>
                  <a:pt x="-3559" y="54344"/>
                </a:moveTo>
                <a:lnTo>
                  <a:pt x="-23684" y="40811"/>
                </a:lnTo>
              </a:path>
            </a:pathLst>
          </a:custGeom>
          <a:solidFill>
            <a:schemeClr val="lt1"/>
          </a:solidFill>
          <a:ln cap="flat" cmpd="sng" w="15875">
            <a:solidFill>
              <a:srgbClr val="002060"/>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fr" sz="1100" u="none" cap="none" strike="noStrike">
                <a:solidFill>
                  <a:srgbClr val="002060"/>
                </a:solidFill>
                <a:latin typeface="Calibri"/>
                <a:ea typeface="Calibri"/>
                <a:cs typeface="Calibri"/>
                <a:sym typeface="Calibri"/>
              </a:rPr>
              <a:t>Recherche – Contribution relative des différentes sources à la résistance aux antimicrobiens et à la santé</a:t>
            </a:r>
            <a:endParaRPr b="0" i="0" sz="1100" u="none" cap="none" strike="noStrike">
              <a:solidFill>
                <a:srgbClr val="002060"/>
              </a:solidFill>
              <a:latin typeface="Calibri"/>
              <a:ea typeface="Calibri"/>
              <a:cs typeface="Calibri"/>
              <a:sym typeface="Calibri"/>
            </a:endParaRPr>
          </a:p>
        </p:txBody>
      </p:sp>
      <p:sp>
        <p:nvSpPr>
          <p:cNvPr id="516" name="Google Shape;516;p53"/>
          <p:cNvSpPr/>
          <p:nvPr/>
        </p:nvSpPr>
        <p:spPr>
          <a:xfrm>
            <a:off x="8879414" y="2713352"/>
            <a:ext cx="1436895" cy="984499"/>
          </a:xfrm>
          <a:custGeom>
            <a:rect b="b" l="l" r="r" t="t"/>
            <a:pathLst>
              <a:path extrusionOk="0" h="120000" w="120000">
                <a:moveTo>
                  <a:pt x="0" y="0"/>
                </a:moveTo>
                <a:lnTo>
                  <a:pt x="120000" y="0"/>
                </a:lnTo>
                <a:lnTo>
                  <a:pt x="120000" y="120000"/>
                </a:lnTo>
                <a:lnTo>
                  <a:pt x="0" y="120000"/>
                </a:lnTo>
                <a:close/>
              </a:path>
              <a:path extrusionOk="0" fill="none" h="120000" w="120000">
                <a:moveTo>
                  <a:pt x="-4326" y="58865"/>
                </a:moveTo>
                <a:lnTo>
                  <a:pt x="-24134" y="57163"/>
                </a:lnTo>
              </a:path>
            </a:pathLst>
          </a:custGeom>
          <a:solidFill>
            <a:schemeClr val="lt1"/>
          </a:solidFill>
          <a:ln cap="flat" cmpd="sng" w="15875">
            <a:solidFill>
              <a:srgbClr val="002060"/>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fr" sz="1100" u="none" cap="none" strike="noStrike">
                <a:solidFill>
                  <a:srgbClr val="002060"/>
                </a:solidFill>
                <a:latin typeface="Calibri"/>
                <a:ea typeface="Calibri"/>
                <a:cs typeface="Calibri"/>
                <a:sym typeface="Calibri"/>
              </a:rPr>
              <a:t>Hygiène et traitement des animaux ; utilisation sans danger des eaux usées et du fumier</a:t>
            </a:r>
            <a:endParaRPr b="0" i="0" sz="1200" u="none" cap="none" strike="noStrike">
              <a:solidFill>
                <a:srgbClr val="000000"/>
              </a:solidFill>
              <a:latin typeface="Arial"/>
              <a:ea typeface="Arial"/>
              <a:cs typeface="Arial"/>
              <a:sym typeface="Arial"/>
            </a:endParaRPr>
          </a:p>
        </p:txBody>
      </p:sp>
      <p:sp>
        <p:nvSpPr>
          <p:cNvPr id="517" name="Google Shape;517;p53"/>
          <p:cNvSpPr/>
          <p:nvPr/>
        </p:nvSpPr>
        <p:spPr>
          <a:xfrm>
            <a:off x="1730112" y="5308150"/>
            <a:ext cx="1622689" cy="1072119"/>
          </a:xfrm>
          <a:custGeom>
            <a:rect b="b" l="l" r="r" t="t"/>
            <a:pathLst>
              <a:path extrusionOk="0" h="120000" w="120000">
                <a:moveTo>
                  <a:pt x="0" y="0"/>
                </a:moveTo>
                <a:lnTo>
                  <a:pt x="120000" y="0"/>
                </a:lnTo>
                <a:lnTo>
                  <a:pt x="120000" y="120000"/>
                </a:lnTo>
                <a:lnTo>
                  <a:pt x="0" y="120000"/>
                </a:lnTo>
                <a:close/>
              </a:path>
              <a:path extrusionOk="0" fill="none" h="120000" w="120000">
                <a:moveTo>
                  <a:pt x="121824" y="-3017"/>
                </a:moveTo>
                <a:lnTo>
                  <a:pt x="148852" y="-64494"/>
                </a:lnTo>
              </a:path>
            </a:pathLst>
          </a:custGeom>
          <a:solidFill>
            <a:schemeClr val="lt1"/>
          </a:solidFill>
          <a:ln cap="flat" cmpd="sng" w="15875">
            <a:solidFill>
              <a:srgbClr val="002060"/>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fr" sz="1100" u="none" cap="none" strike="noStrike">
                <a:solidFill>
                  <a:srgbClr val="002060"/>
                </a:solidFill>
                <a:latin typeface="Calibri"/>
                <a:ea typeface="Calibri"/>
                <a:cs typeface="Calibri"/>
                <a:sym typeface="Calibri"/>
              </a:rPr>
              <a:t>Accès universel aux services WASH dans les établissements de santé</a:t>
            </a:r>
            <a:endParaRPr b="0" i="0" sz="11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fr" sz="1100" u="none" cap="none" strike="noStrike">
                <a:solidFill>
                  <a:srgbClr val="002060"/>
                </a:solidFill>
                <a:latin typeface="Calibri"/>
                <a:ea typeface="Calibri"/>
                <a:cs typeface="Calibri"/>
                <a:sym typeface="Calibri"/>
              </a:rPr>
              <a:t>Élimination en toute sécurité des médicaments non utilisés</a:t>
            </a:r>
            <a:endParaRPr b="0" i="0" sz="1200" u="none" cap="none" strike="noStrike">
              <a:solidFill>
                <a:srgbClr val="000000"/>
              </a:solidFill>
              <a:latin typeface="Arial"/>
              <a:ea typeface="Arial"/>
              <a:cs typeface="Arial"/>
              <a:sym typeface="Arial"/>
            </a:endParaRPr>
          </a:p>
        </p:txBody>
      </p:sp>
      <p:sp>
        <p:nvSpPr>
          <p:cNvPr id="518" name="Google Shape;518;p53"/>
          <p:cNvSpPr/>
          <p:nvPr/>
        </p:nvSpPr>
        <p:spPr>
          <a:xfrm>
            <a:off x="1524066" y="5179922"/>
            <a:ext cx="2051540" cy="1420352"/>
          </a:xfrm>
          <a:prstGeom prst="ellipse">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4"/>
          <p:cNvSpPr txBox="1"/>
          <p:nvPr>
            <p:ph idx="1" type="body"/>
          </p:nvPr>
        </p:nvSpPr>
        <p:spPr>
          <a:xfrm>
            <a:off x="325685" y="858662"/>
            <a:ext cx="6189522" cy="5577285"/>
          </a:xfrm>
          <a:prstGeom prst="rect">
            <a:avLst/>
          </a:prstGeom>
          <a:noFill/>
          <a:ln>
            <a:noFill/>
          </a:ln>
        </p:spPr>
        <p:txBody>
          <a:bodyPr anchorCtr="0" anchor="t" bIns="45700" lIns="91425" spcFirstLastPara="1" rIns="91425" wrap="square" tIns="45700">
            <a:noAutofit/>
          </a:bodyPr>
          <a:lstStyle/>
          <a:p>
            <a:pPr indent="-311010" lvl="0" marL="311010" rtl="0" algn="l">
              <a:lnSpc>
                <a:spcPct val="100000"/>
              </a:lnSpc>
              <a:spcBef>
                <a:spcPts val="0"/>
              </a:spcBef>
              <a:spcAft>
                <a:spcPts val="0"/>
              </a:spcAft>
              <a:buClr>
                <a:schemeClr val="dk1"/>
              </a:buClr>
              <a:buSzPts val="2200"/>
              <a:buFont typeface="Noto Sans Symbols"/>
              <a:buChar char="∙"/>
            </a:pPr>
            <a:r>
              <a:rPr lang="fr" sz="1800"/>
              <a:t>L’une des principales mesures de prévention consiste à </a:t>
            </a:r>
            <a:r>
              <a:rPr b="1" lang="fr" sz="1800"/>
              <a:t>se laver les mains</a:t>
            </a:r>
            <a:r>
              <a:rPr lang="fr" sz="1800"/>
              <a:t> de manière appropriée et régulière.</a:t>
            </a:r>
            <a:endParaRPr sz="1600"/>
          </a:p>
          <a:p>
            <a:pPr indent="-311010" lvl="0" marL="311010" rtl="0" algn="l">
              <a:lnSpc>
                <a:spcPct val="100000"/>
              </a:lnSpc>
              <a:spcBef>
                <a:spcPts val="1088"/>
              </a:spcBef>
              <a:spcAft>
                <a:spcPts val="0"/>
              </a:spcAft>
              <a:buClr>
                <a:schemeClr val="dk1"/>
              </a:buClr>
              <a:buSzPts val="2200"/>
              <a:buFont typeface="Noto Sans Symbols"/>
              <a:buChar char="∙"/>
            </a:pPr>
            <a:r>
              <a:rPr b="1" lang="fr" sz="1800"/>
              <a:t>Les documents d’orientation de l’OMS</a:t>
            </a:r>
            <a:r>
              <a:rPr lang="fr" sz="1800"/>
              <a:t> relatifs à la gestion sans danger de l’eau potable, de l’assainissement, de l’hygiène des mains et des déchets biomédicaux </a:t>
            </a:r>
            <a:r>
              <a:rPr b="1" lang="fr" sz="1800"/>
              <a:t>restent valables dans le contexte de la COVID-19 ; aucune mesure supplémentaire n’est nécessaire. </a:t>
            </a:r>
            <a:endParaRPr sz="1600"/>
          </a:p>
          <a:p>
            <a:pPr indent="-311010" lvl="0" marL="311010" rtl="0" algn="l">
              <a:lnSpc>
                <a:spcPct val="100000"/>
              </a:lnSpc>
              <a:spcBef>
                <a:spcPts val="1088"/>
              </a:spcBef>
              <a:spcAft>
                <a:spcPts val="0"/>
              </a:spcAft>
              <a:buClr>
                <a:schemeClr val="dk1"/>
              </a:buClr>
              <a:buSzPts val="2200"/>
              <a:buFont typeface="Noto Sans Symbols"/>
              <a:buChar char="∙"/>
            </a:pPr>
            <a:r>
              <a:rPr lang="fr" sz="1800"/>
              <a:t>La gestion sans danger de l’eau et des services d’assainissement, ainsi que l’adoption de bonnes pratiques en matière d’hygiène et de gestion des déchets peuvent contribuer à la </a:t>
            </a:r>
            <a:r>
              <a:rPr b="1" lang="fr" sz="1800"/>
              <a:t>prévention de nombreuses autres maladies infectieuses</a:t>
            </a:r>
            <a:r>
              <a:rPr lang="fr" sz="1800"/>
              <a:t> et présenter des bénéfices connexes en matière de santé.</a:t>
            </a:r>
            <a:endParaRPr sz="1600"/>
          </a:p>
          <a:p>
            <a:pPr indent="-311010" lvl="0" marL="311010" rtl="0" algn="l">
              <a:lnSpc>
                <a:spcPct val="100000"/>
              </a:lnSpc>
              <a:spcBef>
                <a:spcPts val="1088"/>
              </a:spcBef>
              <a:spcAft>
                <a:spcPts val="0"/>
              </a:spcAft>
              <a:buClr>
                <a:schemeClr val="dk1"/>
              </a:buClr>
              <a:buSzPts val="2200"/>
              <a:buFont typeface="Noto Sans Symbols"/>
              <a:buChar char="∙"/>
            </a:pPr>
            <a:r>
              <a:rPr lang="fr" sz="1800"/>
              <a:t>La place des services WASH dans les établissements de santé doit constituer un enjeu prioritaire, intégré à </a:t>
            </a:r>
            <a:r>
              <a:rPr b="1" lang="fr" sz="1800"/>
              <a:t>l’ensemble des plans nationaux de lutte contre la COVID-19</a:t>
            </a:r>
            <a:r>
              <a:rPr lang="fr" sz="1800"/>
              <a:t>.</a:t>
            </a:r>
            <a:endParaRPr sz="1600"/>
          </a:p>
          <a:p>
            <a:pPr indent="0" lvl="0" marL="0" rtl="0" algn="l">
              <a:lnSpc>
                <a:spcPct val="100000"/>
              </a:lnSpc>
              <a:spcBef>
                <a:spcPts val="1088"/>
              </a:spcBef>
              <a:spcAft>
                <a:spcPts val="0"/>
              </a:spcAft>
              <a:buClr>
                <a:schemeClr val="dk1"/>
              </a:buClr>
              <a:buSzPts val="2200"/>
              <a:buNone/>
            </a:pPr>
            <a:r>
              <a:t/>
            </a:r>
            <a:endParaRPr sz="1800"/>
          </a:p>
          <a:p>
            <a:pPr indent="0" lvl="0" marL="0" rtl="0" algn="l">
              <a:lnSpc>
                <a:spcPct val="100000"/>
              </a:lnSpc>
              <a:spcBef>
                <a:spcPts val="1088"/>
              </a:spcBef>
              <a:spcAft>
                <a:spcPts val="0"/>
              </a:spcAft>
              <a:buClr>
                <a:schemeClr val="dk1"/>
              </a:buClr>
              <a:buSzPts val="2200"/>
              <a:buNone/>
            </a:pPr>
            <a:r>
              <a:t/>
            </a:r>
            <a:endParaRPr sz="1800"/>
          </a:p>
          <a:p>
            <a:pPr indent="-244337" lvl="0" marL="244337" rtl="0" algn="l">
              <a:lnSpc>
                <a:spcPct val="100000"/>
              </a:lnSpc>
              <a:spcBef>
                <a:spcPts val="1544"/>
              </a:spcBef>
              <a:spcAft>
                <a:spcPts val="0"/>
              </a:spcAft>
              <a:buClr>
                <a:schemeClr val="dk1"/>
              </a:buClr>
              <a:buSzPts val="2200"/>
              <a:buNone/>
            </a:pPr>
            <a:r>
              <a:t/>
            </a:r>
            <a:endParaRPr sz="1800"/>
          </a:p>
        </p:txBody>
      </p:sp>
      <p:sp>
        <p:nvSpPr>
          <p:cNvPr id="525" name="Google Shape;525;p5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solidFill>
                  <a:srgbClr val="000000"/>
                </a:solidFill>
              </a:rPr>
              <a:t>‹#›</a:t>
            </a:fld>
            <a:endParaRPr sz="800">
              <a:solidFill>
                <a:srgbClr val="000000"/>
              </a:solidFill>
            </a:endParaRPr>
          </a:p>
        </p:txBody>
      </p:sp>
      <p:sp>
        <p:nvSpPr>
          <p:cNvPr id="526" name="Google Shape;526;p54"/>
          <p:cNvSpPr txBox="1"/>
          <p:nvPr>
            <p:ph type="title"/>
          </p:nvPr>
        </p:nvSpPr>
        <p:spPr>
          <a:xfrm>
            <a:off x="1300064" y="119932"/>
            <a:ext cx="9591869" cy="719137"/>
          </a:xfrm>
          <a:prstGeom prst="rect">
            <a:avLst/>
          </a:prstGeom>
          <a:noFill/>
          <a:ln>
            <a:noFill/>
          </a:ln>
        </p:spPr>
        <p:txBody>
          <a:bodyPr anchorCtr="0" anchor="ctr" bIns="45650" lIns="91325" spcFirstLastPara="1" rIns="91325" wrap="square" tIns="45650">
            <a:noAutofit/>
          </a:bodyPr>
          <a:lstStyle/>
          <a:p>
            <a:pPr indent="0" lvl="0" marL="0" marR="0" rtl="0" algn="ctr">
              <a:lnSpc>
                <a:spcPct val="100000"/>
              </a:lnSpc>
              <a:spcBef>
                <a:spcPts val="0"/>
              </a:spcBef>
              <a:spcAft>
                <a:spcPts val="0"/>
              </a:spcAft>
              <a:buClr>
                <a:srgbClr val="009CDE"/>
              </a:buClr>
              <a:buSzPts val="4400"/>
              <a:buFont typeface="Arial"/>
              <a:buNone/>
            </a:pPr>
            <a:r>
              <a:rPr b="1" i="0" lang="fr" sz="3600" u="none" cap="none" strike="noStrike">
                <a:solidFill>
                  <a:srgbClr val="009CDE"/>
                </a:solidFill>
                <a:latin typeface="Arial Narrow"/>
                <a:ea typeface="Arial Narrow"/>
                <a:cs typeface="Arial Narrow"/>
                <a:sym typeface="Arial Narrow"/>
              </a:rPr>
              <a:t>Orientations relatives à la COVID-19 et aux services WASH </a:t>
            </a:r>
            <a:endParaRPr b="1" i="0" sz="3600" u="none" cap="none" strike="noStrike">
              <a:solidFill>
                <a:srgbClr val="009CDE"/>
              </a:solidFill>
              <a:latin typeface="Arial Narrow"/>
              <a:ea typeface="Arial Narrow"/>
              <a:cs typeface="Arial Narrow"/>
              <a:sym typeface="Arial Narrow"/>
            </a:endParaRPr>
          </a:p>
        </p:txBody>
      </p:sp>
      <p:pic>
        <p:nvPicPr>
          <p:cNvPr id="527" name="Google Shape;527;p54"/>
          <p:cNvPicPr preferRelativeResize="0"/>
          <p:nvPr/>
        </p:nvPicPr>
        <p:blipFill rotWithShape="1">
          <a:blip r:embed="rId3">
            <a:alphaModFix/>
          </a:blip>
          <a:srcRect b="0" l="0" r="0" t="0"/>
          <a:stretch/>
        </p:blipFill>
        <p:spPr>
          <a:xfrm>
            <a:off x="6468446" y="1098848"/>
            <a:ext cx="2752004" cy="3630447"/>
          </a:xfrm>
          <a:prstGeom prst="rect">
            <a:avLst/>
          </a:prstGeom>
          <a:noFill/>
          <a:ln>
            <a:noFill/>
          </a:ln>
          <a:effectLst>
            <a:outerShdw blurRad="292100" rotWithShape="0" algn="tl" dir="2700000" dist="139700">
              <a:srgbClr val="333333">
                <a:alpha val="64313"/>
              </a:srgbClr>
            </a:outerShdw>
          </a:effectLst>
        </p:spPr>
      </p:pic>
      <p:pic>
        <p:nvPicPr>
          <p:cNvPr id="528" name="Google Shape;528;p54">
            <a:hlinkClick r:id="rId4"/>
          </p:cNvPr>
          <p:cNvPicPr preferRelativeResize="0"/>
          <p:nvPr/>
        </p:nvPicPr>
        <p:blipFill rotWithShape="1">
          <a:blip r:embed="rId5">
            <a:alphaModFix/>
          </a:blip>
          <a:srcRect b="0" l="0" r="0" t="0"/>
          <a:stretch/>
        </p:blipFill>
        <p:spPr>
          <a:xfrm>
            <a:off x="9319720" y="582452"/>
            <a:ext cx="2790854" cy="3946988"/>
          </a:xfrm>
          <a:prstGeom prst="rect">
            <a:avLst/>
          </a:prstGeom>
          <a:noFill/>
          <a:ln>
            <a:noFill/>
          </a:ln>
          <a:effectLst>
            <a:outerShdw blurRad="292100" rotWithShape="0" algn="tl" dir="2700000" dist="139700">
              <a:srgbClr val="333333">
                <a:alpha val="64313"/>
              </a:srgbClr>
            </a:outerShdw>
          </a:effectLst>
        </p:spPr>
      </p:pic>
      <p:sp>
        <p:nvSpPr>
          <p:cNvPr id="529" name="Google Shape;529;p54"/>
          <p:cNvSpPr/>
          <p:nvPr/>
        </p:nvSpPr>
        <p:spPr>
          <a:xfrm>
            <a:off x="372446" y="6323314"/>
            <a:ext cx="6096000"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0" i="0" lang="fr" sz="1050" u="sng" cap="none" strike="noStrike">
                <a:solidFill>
                  <a:schemeClr val="hlink"/>
                </a:solidFill>
                <a:latin typeface="Calibri"/>
                <a:ea typeface="Calibri"/>
                <a:cs typeface="Calibri"/>
                <a:sym typeface="Calibri"/>
                <a:hlinkClick r:id="rId6"/>
              </a:rPr>
              <a:t>https://www.who.int/fr/publications/i/item/WHO-2019-nCoV-IPC-WASH-2020.4</a:t>
            </a:r>
            <a:endParaRPr b="0" i="0" sz="1050" u="none" cap="none" strike="noStrike">
              <a:solidFill>
                <a:srgbClr val="002060"/>
              </a:solidFill>
              <a:latin typeface="Calibri"/>
              <a:ea typeface="Calibri"/>
              <a:cs typeface="Calibri"/>
              <a:sym typeface="Calibri"/>
            </a:endParaRPr>
          </a:p>
        </p:txBody>
      </p:sp>
      <p:pic>
        <p:nvPicPr>
          <p:cNvPr id="530" name="Google Shape;530;p54"/>
          <p:cNvPicPr preferRelativeResize="0"/>
          <p:nvPr/>
        </p:nvPicPr>
        <p:blipFill rotWithShape="1">
          <a:blip r:embed="rId7">
            <a:alphaModFix/>
          </a:blip>
          <a:srcRect b="0" l="0" r="0" t="0"/>
          <a:stretch/>
        </p:blipFill>
        <p:spPr>
          <a:xfrm>
            <a:off x="9006899" y="3488799"/>
            <a:ext cx="2887046" cy="33692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id="536" name="Google Shape;536;p55"/>
          <p:cNvPicPr preferRelativeResize="0"/>
          <p:nvPr/>
        </p:nvPicPr>
        <p:blipFill rotWithShape="1">
          <a:blip r:embed="rId3">
            <a:alphaModFix/>
          </a:blip>
          <a:srcRect b="0" l="0" r="0" t="0"/>
          <a:stretch/>
        </p:blipFill>
        <p:spPr>
          <a:xfrm>
            <a:off x="9409184" y="1475388"/>
            <a:ext cx="2713574" cy="1953612"/>
          </a:xfrm>
          <a:prstGeom prst="rect">
            <a:avLst/>
          </a:prstGeom>
          <a:noFill/>
          <a:ln>
            <a:noFill/>
          </a:ln>
        </p:spPr>
      </p:pic>
      <p:sp>
        <p:nvSpPr>
          <p:cNvPr id="537" name="Google Shape;537;p55"/>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9CDE"/>
              </a:buClr>
              <a:buSzPts val="4400"/>
              <a:buFont typeface="Arial Narrow"/>
              <a:buNone/>
            </a:pPr>
            <a:r>
              <a:rPr lang="fr" sz="4400">
                <a:solidFill>
                  <a:srgbClr val="009CDE"/>
                </a:solidFill>
                <a:latin typeface="Arial Narrow"/>
                <a:ea typeface="Arial Narrow"/>
                <a:cs typeface="Arial Narrow"/>
                <a:sym typeface="Arial Narrow"/>
              </a:rPr>
              <a:t>Données probantes relatives à la COVID-19 et aux services WASH</a:t>
            </a:r>
            <a:endParaRPr/>
          </a:p>
        </p:txBody>
      </p:sp>
      <p:sp>
        <p:nvSpPr>
          <p:cNvPr id="538" name="Google Shape;538;p5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800"/>
              <a:buNone/>
            </a:pPr>
            <a:fld id="{00000000-1234-1234-1234-123412341234}" type="slidenum">
              <a:rPr lang="fr"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
        <p:nvSpPr>
          <p:cNvPr id="539" name="Google Shape;539;p55"/>
          <p:cNvSpPr txBox="1"/>
          <p:nvPr>
            <p:ph idx="1" type="body"/>
          </p:nvPr>
        </p:nvSpPr>
        <p:spPr>
          <a:xfrm>
            <a:off x="381000" y="1506961"/>
            <a:ext cx="8958943" cy="4973466"/>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02060"/>
              </a:buClr>
              <a:buSzPts val="2400"/>
              <a:buFont typeface="Arial"/>
              <a:buChar char="•"/>
            </a:pPr>
            <a:r>
              <a:rPr lang="fr" sz="2400">
                <a:solidFill>
                  <a:srgbClr val="002060"/>
                </a:solidFill>
              </a:rPr>
              <a:t>Virus enveloppé d’une fine membrane lipidique.</a:t>
            </a:r>
            <a:endParaRPr/>
          </a:p>
          <a:p>
            <a:pPr indent="-342900" lvl="0" marL="342900" rtl="0" algn="l">
              <a:lnSpc>
                <a:spcPct val="90000"/>
              </a:lnSpc>
              <a:spcBef>
                <a:spcPts val="1000"/>
              </a:spcBef>
              <a:spcAft>
                <a:spcPts val="0"/>
              </a:spcAft>
              <a:buClr>
                <a:srgbClr val="002060"/>
              </a:buClr>
              <a:buSzPts val="2400"/>
              <a:buFont typeface="Arial"/>
              <a:buChar char="•"/>
            </a:pPr>
            <a:r>
              <a:rPr b="1" lang="fr" sz="2400">
                <a:solidFill>
                  <a:srgbClr val="002060"/>
                </a:solidFill>
              </a:rPr>
              <a:t>EAU :</a:t>
            </a:r>
            <a:r>
              <a:rPr lang="fr" sz="2400">
                <a:solidFill>
                  <a:srgbClr val="002060"/>
                </a:solidFill>
              </a:rPr>
              <a:t> Le virus SARS-CoV-2 (à l’origine de la COVID-19) n’est pas présent dans l’eau de boisson ni transmis par elle.</a:t>
            </a:r>
            <a:endParaRPr/>
          </a:p>
          <a:p>
            <a:pPr indent="-342900" lvl="0" marL="342900" rtl="0" algn="l">
              <a:lnSpc>
                <a:spcPct val="90000"/>
              </a:lnSpc>
              <a:spcBef>
                <a:spcPts val="1000"/>
              </a:spcBef>
              <a:spcAft>
                <a:spcPts val="0"/>
              </a:spcAft>
              <a:buClr>
                <a:srgbClr val="D4B01A"/>
              </a:buClr>
              <a:buSzPts val="2400"/>
              <a:buFont typeface="Arial"/>
              <a:buChar char="•"/>
            </a:pPr>
            <a:r>
              <a:rPr b="1" lang="fr" sz="2400">
                <a:solidFill>
                  <a:srgbClr val="D4B01A"/>
                </a:solidFill>
              </a:rPr>
              <a:t>EAUX USÉES :</a:t>
            </a:r>
            <a:r>
              <a:rPr lang="fr" sz="2400">
                <a:solidFill>
                  <a:srgbClr val="D4B01A"/>
                </a:solidFill>
              </a:rPr>
              <a:t> Le virus SARS-CoV-2 ne se transmet pas dans les eaux usées ; néanmoins, le suivi de fragments de SARS-CoV-2 peut constituer un outil efficace pour appréhender les tendances épidémiologiques. </a:t>
            </a:r>
            <a:endParaRPr/>
          </a:p>
          <a:p>
            <a:pPr indent="-342900" lvl="0" marL="342900" rtl="0" algn="l">
              <a:lnSpc>
                <a:spcPct val="90000"/>
              </a:lnSpc>
              <a:spcBef>
                <a:spcPts val="1000"/>
              </a:spcBef>
              <a:spcAft>
                <a:spcPts val="0"/>
              </a:spcAft>
              <a:buClr>
                <a:srgbClr val="002060"/>
              </a:buClr>
              <a:buSzPts val="2400"/>
              <a:buFont typeface="Arial"/>
              <a:buChar char="•"/>
            </a:pPr>
            <a:r>
              <a:rPr lang="fr" sz="2400">
                <a:solidFill>
                  <a:srgbClr val="002060"/>
                </a:solidFill>
              </a:rPr>
              <a:t>Le virus ne se propage pas par voie orofécale ; il est relativement </a:t>
            </a:r>
            <a:r>
              <a:rPr b="1" lang="fr" sz="2400">
                <a:solidFill>
                  <a:srgbClr val="002060"/>
                </a:solidFill>
              </a:rPr>
              <a:t>vulnérable dans notre environnement</a:t>
            </a:r>
            <a:r>
              <a:rPr lang="fr" sz="2400">
                <a:solidFill>
                  <a:srgbClr val="002060"/>
                </a:solidFill>
              </a:rPr>
              <a:t> et connaît une inactivation plus rapide qu’un virus entérique humain non enveloppé (adénovirus, norovirus, rotavirus, hépatite A, etc.).</a:t>
            </a:r>
            <a:endParaRPr/>
          </a:p>
          <a:p>
            <a:pPr indent="-342900" lvl="0" marL="342900" rtl="0" algn="l">
              <a:lnSpc>
                <a:spcPct val="90000"/>
              </a:lnSpc>
              <a:spcBef>
                <a:spcPts val="1000"/>
              </a:spcBef>
              <a:spcAft>
                <a:spcPts val="0"/>
              </a:spcAft>
              <a:buClr>
                <a:srgbClr val="002060"/>
              </a:buClr>
              <a:buSzPts val="2400"/>
              <a:buFont typeface="Arial"/>
              <a:buChar char="•"/>
            </a:pPr>
            <a:r>
              <a:rPr lang="fr" sz="2400">
                <a:solidFill>
                  <a:srgbClr val="002060"/>
                </a:solidFill>
              </a:rPr>
              <a:t>Peu de patients souffrent de diarrhées (entre 2 et 10 %).</a:t>
            </a:r>
            <a:endParaRPr/>
          </a:p>
          <a:p>
            <a:pPr indent="-190500" lvl="0" marL="342900" rtl="0" algn="l">
              <a:lnSpc>
                <a:spcPct val="90000"/>
              </a:lnSpc>
              <a:spcBef>
                <a:spcPts val="1000"/>
              </a:spcBef>
              <a:spcAft>
                <a:spcPts val="0"/>
              </a:spcAft>
              <a:buClr>
                <a:schemeClr val="dk1"/>
              </a:buClr>
              <a:buSzPts val="2400"/>
              <a:buFont typeface="Arial"/>
              <a:buNone/>
            </a:pPr>
            <a:r>
              <a:t/>
            </a:r>
            <a:endParaRPr sz="240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6"/>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COVID-19 </a:t>
            </a:r>
            <a:endParaRPr/>
          </a:p>
        </p:txBody>
      </p:sp>
      <p:sp>
        <p:nvSpPr>
          <p:cNvPr id="546" name="Google Shape;546;p56"/>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547" name="Google Shape;547;p56"/>
          <p:cNvSpPr txBox="1"/>
          <p:nvPr>
            <p:ph idx="1" type="body"/>
          </p:nvPr>
        </p:nvSpPr>
        <p:spPr>
          <a:xfrm>
            <a:off x="-1" y="1079500"/>
            <a:ext cx="12191999" cy="365125"/>
          </a:xfrm>
          <a:prstGeom prst="rect">
            <a:avLst/>
          </a:prstGeom>
          <a:solidFill>
            <a:schemeClr val="dk1"/>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2"/>
              </a:buClr>
              <a:buSzPts val="1814"/>
              <a:buNone/>
            </a:pPr>
            <a:r>
              <a:rPr lang="fr" sz="1814">
                <a:solidFill>
                  <a:schemeClr val="accent2"/>
                </a:solidFill>
              </a:rPr>
              <a:t>Principaux messages</a:t>
            </a:r>
            <a:endParaRPr/>
          </a:p>
          <a:p>
            <a:pPr indent="-195821" lvl="0" marL="311010" rtl="0" algn="l">
              <a:lnSpc>
                <a:spcPct val="90000"/>
              </a:lnSpc>
              <a:spcBef>
                <a:spcPts val="1000"/>
              </a:spcBef>
              <a:spcAft>
                <a:spcPts val="0"/>
              </a:spcAft>
              <a:buClr>
                <a:schemeClr val="lt1"/>
              </a:buClr>
              <a:buSzPts val="1814"/>
              <a:buFont typeface="Calibri"/>
              <a:buNone/>
            </a:pPr>
            <a:r>
              <a:t/>
            </a:r>
            <a:endParaRPr sz="1814">
              <a:solidFill>
                <a:schemeClr val="accent2"/>
              </a:solidFill>
            </a:endParaRPr>
          </a:p>
          <a:p>
            <a:pPr indent="0" lvl="0" marL="0" rtl="0" algn="l">
              <a:lnSpc>
                <a:spcPct val="90000"/>
              </a:lnSpc>
              <a:spcBef>
                <a:spcPts val="1000"/>
              </a:spcBef>
              <a:spcAft>
                <a:spcPts val="0"/>
              </a:spcAft>
              <a:buClr>
                <a:schemeClr val="lt1"/>
              </a:buClr>
              <a:buSzPts val="1814"/>
              <a:buFont typeface="Arial"/>
              <a:buNone/>
            </a:pPr>
            <a:r>
              <a:t/>
            </a:r>
            <a:endParaRPr sz="1814">
              <a:solidFill>
                <a:schemeClr val="accent2"/>
              </a:solidFill>
            </a:endParaRPr>
          </a:p>
        </p:txBody>
      </p:sp>
      <p:sp>
        <p:nvSpPr>
          <p:cNvPr id="548" name="Google Shape;548;p56"/>
          <p:cNvSpPr txBox="1"/>
          <p:nvPr/>
        </p:nvSpPr>
        <p:spPr>
          <a:xfrm>
            <a:off x="337457" y="1465177"/>
            <a:ext cx="11854542" cy="5016718"/>
          </a:xfrm>
          <a:prstGeom prst="rect">
            <a:avLst/>
          </a:prstGeom>
          <a:noFill/>
          <a:ln>
            <a:noFill/>
          </a:ln>
        </p:spPr>
        <p:txBody>
          <a:bodyPr anchorCtr="0" anchor="t" bIns="45700" lIns="91425" spcFirstLastPara="1" rIns="91425" wrap="square" tIns="45700">
            <a:spAutoFit/>
          </a:bodyPr>
          <a:lstStyle/>
          <a:p>
            <a:pPr indent="-311010" lvl="0" marL="311010" marR="0" rtl="0" algn="l">
              <a:lnSpc>
                <a:spcPct val="100000"/>
              </a:lnSpc>
              <a:spcBef>
                <a:spcPts val="0"/>
              </a:spcBef>
              <a:spcAft>
                <a:spcPts val="0"/>
              </a:spcAft>
              <a:buClr>
                <a:schemeClr val="dk1"/>
              </a:buClr>
              <a:buSzPts val="2400"/>
              <a:buFont typeface="Calibri"/>
              <a:buAutoNum type="arabicPeriod"/>
            </a:pPr>
            <a:r>
              <a:rPr b="1" i="0" lang="fr" sz="2000" u="none" cap="none" strike="noStrike">
                <a:solidFill>
                  <a:schemeClr val="dk1"/>
                </a:solidFill>
                <a:latin typeface="Arial"/>
                <a:ea typeface="Arial"/>
                <a:cs typeface="Arial"/>
                <a:sym typeface="Arial"/>
              </a:rPr>
              <a:t>Hygiène des mains : </a:t>
            </a:r>
            <a:r>
              <a:rPr b="0" i="0" lang="fr" sz="2000" u="none" cap="none" strike="noStrike">
                <a:solidFill>
                  <a:schemeClr val="dk1"/>
                </a:solidFill>
                <a:latin typeface="Arial"/>
                <a:ea typeface="Arial"/>
                <a:cs typeface="Arial"/>
                <a:sym typeface="Arial"/>
              </a:rPr>
              <a:t>Un lavage des mains fréquent et efficace constitue une mesure de prévention importante. </a:t>
            </a:r>
            <a:r>
              <a:rPr b="1" i="0" lang="fr" sz="2000" u="none" cap="none" strike="noStrike">
                <a:solidFill>
                  <a:schemeClr val="dk1"/>
                </a:solidFill>
                <a:latin typeface="Arial"/>
                <a:ea typeface="Arial"/>
                <a:cs typeface="Arial"/>
                <a:sym typeface="Arial"/>
              </a:rPr>
              <a:t>Tous les établissements de santé et les espaces publics</a:t>
            </a:r>
            <a:r>
              <a:rPr b="0" i="0" lang="fr" sz="2000" u="none" cap="none" strike="noStrike">
                <a:solidFill>
                  <a:schemeClr val="dk1"/>
                </a:solidFill>
                <a:latin typeface="Arial"/>
                <a:ea typeface="Arial"/>
                <a:cs typeface="Arial"/>
                <a:sym typeface="Arial"/>
              </a:rPr>
              <a:t> doivent être équipés d’installations pour l’hygiène des mains.</a:t>
            </a:r>
            <a:endParaRPr b="0" i="0" sz="1200" u="none" cap="none" strike="noStrike">
              <a:solidFill>
                <a:srgbClr val="000000"/>
              </a:solidFill>
              <a:latin typeface="Arial"/>
              <a:ea typeface="Arial"/>
              <a:cs typeface="Arial"/>
              <a:sym typeface="Arial"/>
            </a:endParaRPr>
          </a:p>
          <a:p>
            <a:pPr indent="-311010" lvl="0" marL="311010" marR="0" rtl="0" algn="l">
              <a:lnSpc>
                <a:spcPct val="100000"/>
              </a:lnSpc>
              <a:spcBef>
                <a:spcPts val="0"/>
              </a:spcBef>
              <a:spcAft>
                <a:spcPts val="0"/>
              </a:spcAft>
              <a:buClr>
                <a:schemeClr val="dk1"/>
              </a:buClr>
              <a:buSzPts val="2400"/>
              <a:buFont typeface="Calibri"/>
              <a:buAutoNum type="arabicPeriod"/>
            </a:pPr>
            <a:r>
              <a:rPr b="1" i="0" lang="fr" sz="2000" u="none" cap="none" strike="noStrike">
                <a:solidFill>
                  <a:schemeClr val="dk1"/>
                </a:solidFill>
                <a:latin typeface="Arial"/>
                <a:ea typeface="Arial"/>
                <a:cs typeface="Arial"/>
                <a:sym typeface="Arial"/>
              </a:rPr>
              <a:t>Hygiène de l’environnement : </a:t>
            </a:r>
            <a:r>
              <a:rPr b="0" i="0" lang="fr" sz="2000" u="none" cap="none" strike="noStrike">
                <a:solidFill>
                  <a:schemeClr val="dk1"/>
                </a:solidFill>
                <a:latin typeface="Arial"/>
                <a:ea typeface="Arial"/>
                <a:cs typeface="Arial"/>
                <a:sym typeface="Arial"/>
              </a:rPr>
              <a:t>L’utilisation d’un désinfectant basique pendant une minute est suffisamment efficace pour entraîner l’inactivation du virus.</a:t>
            </a:r>
            <a:endParaRPr b="0" i="0" sz="1200" u="none" cap="none" strike="noStrike">
              <a:solidFill>
                <a:srgbClr val="000000"/>
              </a:solidFill>
              <a:latin typeface="Arial"/>
              <a:ea typeface="Arial"/>
              <a:cs typeface="Arial"/>
              <a:sym typeface="Arial"/>
            </a:endParaRPr>
          </a:p>
          <a:p>
            <a:pPr indent="-311010" lvl="0" marL="311010" marR="0" rtl="0" algn="l">
              <a:lnSpc>
                <a:spcPct val="100000"/>
              </a:lnSpc>
              <a:spcBef>
                <a:spcPts val="0"/>
              </a:spcBef>
              <a:spcAft>
                <a:spcPts val="0"/>
              </a:spcAft>
              <a:buClr>
                <a:schemeClr val="dk1"/>
              </a:buClr>
              <a:buSzPts val="2400"/>
              <a:buFont typeface="Calibri"/>
              <a:buAutoNum type="arabicPeriod"/>
            </a:pPr>
            <a:r>
              <a:rPr b="1" i="0" lang="fr" sz="2000" u="none" cap="none" strike="noStrike">
                <a:solidFill>
                  <a:schemeClr val="dk1"/>
                </a:solidFill>
                <a:latin typeface="Arial"/>
                <a:ea typeface="Arial"/>
                <a:cs typeface="Arial"/>
                <a:sym typeface="Arial"/>
              </a:rPr>
              <a:t>Eau, assainissement et déchets : </a:t>
            </a:r>
            <a:r>
              <a:rPr b="0" i="0" lang="fr" sz="2000" u="none" cap="none" strike="noStrike">
                <a:solidFill>
                  <a:schemeClr val="dk1"/>
                </a:solidFill>
                <a:latin typeface="Arial"/>
                <a:ea typeface="Arial"/>
                <a:cs typeface="Arial"/>
                <a:sym typeface="Arial"/>
              </a:rPr>
              <a:t>Les documents d’orientation de l’OMS relatifs à la gestion sans danger des services d’approvisionnement en eau de boisson et d’assainissement restent valables dans le contexte de la pandémie de COVID-19. Le processus de désinfection est tout aussi important qu’efficace.</a:t>
            </a:r>
            <a:endParaRPr b="0" i="0" sz="1200" u="none" cap="none" strike="noStrike">
              <a:solidFill>
                <a:srgbClr val="000000"/>
              </a:solidFill>
              <a:latin typeface="Arial"/>
              <a:ea typeface="Arial"/>
              <a:cs typeface="Arial"/>
              <a:sym typeface="Arial"/>
            </a:endParaRPr>
          </a:p>
          <a:p>
            <a:pPr indent="-311010" lvl="0" marL="311010" marR="0" rtl="0" algn="l">
              <a:lnSpc>
                <a:spcPct val="100000"/>
              </a:lnSpc>
              <a:spcBef>
                <a:spcPts val="0"/>
              </a:spcBef>
              <a:spcAft>
                <a:spcPts val="0"/>
              </a:spcAft>
              <a:buClr>
                <a:schemeClr val="dk1"/>
              </a:buClr>
              <a:buSzPts val="2400"/>
              <a:buFont typeface="Calibri"/>
              <a:buAutoNum type="arabicPeriod"/>
            </a:pPr>
            <a:r>
              <a:rPr b="1" i="0" lang="fr" sz="2000" u="none" cap="none" strike="noStrike">
                <a:solidFill>
                  <a:schemeClr val="dk1"/>
                </a:solidFill>
                <a:latin typeface="Arial"/>
                <a:ea typeface="Arial"/>
                <a:cs typeface="Arial"/>
                <a:sym typeface="Arial"/>
              </a:rPr>
              <a:t>Investissements et mesures WASH : </a:t>
            </a:r>
            <a:r>
              <a:rPr b="0" i="0" lang="fr" sz="2000" u="none" cap="none" strike="noStrike">
                <a:solidFill>
                  <a:schemeClr val="dk1"/>
                </a:solidFill>
                <a:latin typeface="Arial"/>
                <a:ea typeface="Arial"/>
                <a:cs typeface="Arial"/>
                <a:sym typeface="Arial"/>
              </a:rPr>
              <a:t>Ils doivent faire partie intégrante de tous les plans nationaux de préparation et de lutte contre la COVID-19. Investissements « sans regret ».</a:t>
            </a:r>
            <a:endParaRPr b="0" i="0" sz="2000" u="none" cap="none" strike="noStrike">
              <a:solidFill>
                <a:schemeClr val="dk1"/>
              </a:solidFill>
              <a:latin typeface="Arial"/>
              <a:ea typeface="Arial"/>
              <a:cs typeface="Arial"/>
              <a:sym typeface="Arial"/>
            </a:endParaRPr>
          </a:p>
          <a:p>
            <a:pPr indent="-311010" lvl="0" marL="311010" marR="0" rtl="0" algn="l">
              <a:lnSpc>
                <a:spcPct val="100000"/>
              </a:lnSpc>
              <a:spcBef>
                <a:spcPts val="0"/>
              </a:spcBef>
              <a:spcAft>
                <a:spcPts val="0"/>
              </a:spcAft>
              <a:buClr>
                <a:schemeClr val="dk1"/>
              </a:buClr>
              <a:buSzPts val="2400"/>
              <a:buFont typeface="Calibri"/>
              <a:buAutoNum type="arabicPeriod"/>
            </a:pPr>
            <a:r>
              <a:rPr b="1" i="0" lang="fr" sz="2000" u="none" cap="none" strike="noStrike">
                <a:solidFill>
                  <a:schemeClr val="dk1"/>
                </a:solidFill>
                <a:latin typeface="Arial"/>
                <a:ea typeface="Arial"/>
                <a:cs typeface="Arial"/>
                <a:sym typeface="Arial"/>
              </a:rPr>
              <a:t>Déchets biomédicaux : </a:t>
            </a:r>
            <a:r>
              <a:rPr b="0" i="0" lang="fr" sz="2000" u="none" cap="none" strike="noStrike">
                <a:solidFill>
                  <a:schemeClr val="dk1"/>
                </a:solidFill>
                <a:latin typeface="Arial"/>
                <a:ea typeface="Arial"/>
                <a:cs typeface="Arial"/>
                <a:sym typeface="Arial"/>
              </a:rPr>
              <a:t>Des efforts doivent être déployés pour la réduction et le traitement sans danger des déchets biomédicaux liés à la COVID-19, </a:t>
            </a:r>
            <a:r>
              <a:rPr b="0" i="1" lang="fr" sz="2000" u="none" cap="none" strike="noStrike">
                <a:solidFill>
                  <a:schemeClr val="dk1"/>
                </a:solidFill>
                <a:latin typeface="Arial"/>
                <a:ea typeface="Arial"/>
                <a:cs typeface="Arial"/>
                <a:sym typeface="Arial"/>
              </a:rPr>
              <a:t>notamment à travers des opérations de tri régulières, l’utilisation moins fréquente des gants et l’amélioration de l’hygiène des mains</a:t>
            </a:r>
            <a:r>
              <a:rPr b="0" i="0" lang="fr" sz="2000" u="none" cap="none" strike="noStrike">
                <a:solidFill>
                  <a:schemeClr val="dk1"/>
                </a:solidFill>
                <a:latin typeface="Arial"/>
                <a:ea typeface="Arial"/>
                <a:cs typeface="Arial"/>
                <a:sym typeface="Arial"/>
              </a:rPr>
              <a:t>, la réduction des emballages, </a:t>
            </a:r>
            <a:r>
              <a:rPr b="0" i="1" lang="fr" sz="2000" u="none" cap="none" strike="noStrike">
                <a:solidFill>
                  <a:schemeClr val="dk1"/>
                </a:solidFill>
                <a:latin typeface="Arial"/>
                <a:ea typeface="Arial"/>
                <a:cs typeface="Arial"/>
                <a:sym typeface="Arial"/>
              </a:rPr>
              <a:t>une centralisation accrue des traitements sans incinération</a:t>
            </a:r>
            <a:r>
              <a:rPr b="0" i="0" lang="fr" sz="2000" u="none" cap="none" strike="noStrike">
                <a:solidFill>
                  <a:schemeClr val="dk1"/>
                </a:solidFill>
                <a:latin typeface="Arial"/>
                <a:ea typeface="Arial"/>
                <a:cs typeface="Arial"/>
                <a:sym typeface="Arial"/>
              </a:rPr>
              <a:t> et un renforcement du budget alloué au personnel et aux technologies de traitement.</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p57"/>
          <p:cNvPicPr preferRelativeResize="0"/>
          <p:nvPr/>
        </p:nvPicPr>
        <p:blipFill rotWithShape="1">
          <a:blip r:embed="rId3">
            <a:alphaModFix/>
          </a:blip>
          <a:srcRect b="0" l="0" r="0" t="0"/>
          <a:stretch/>
        </p:blipFill>
        <p:spPr>
          <a:xfrm>
            <a:off x="9583220" y="3099448"/>
            <a:ext cx="2328801" cy="3224844"/>
          </a:xfrm>
          <a:prstGeom prst="rect">
            <a:avLst/>
          </a:prstGeom>
          <a:noFill/>
          <a:ln>
            <a:noFill/>
          </a:ln>
          <a:effectLst>
            <a:outerShdw blurRad="292100" rotWithShape="0" algn="tl" dir="2700000" dist="139700">
              <a:srgbClr val="333333">
                <a:alpha val="64313"/>
              </a:srgbClr>
            </a:outerShdw>
          </a:effectLst>
        </p:spPr>
      </p:pic>
      <p:pic>
        <p:nvPicPr>
          <p:cNvPr id="555" name="Google Shape;555;p57"/>
          <p:cNvPicPr preferRelativeResize="0"/>
          <p:nvPr/>
        </p:nvPicPr>
        <p:blipFill rotWithShape="1">
          <a:blip r:embed="rId4">
            <a:alphaModFix/>
          </a:blip>
          <a:srcRect b="0" l="0" r="0" t="0"/>
          <a:stretch/>
        </p:blipFill>
        <p:spPr>
          <a:xfrm>
            <a:off x="7943099" y="1608544"/>
            <a:ext cx="3940760" cy="1469965"/>
          </a:xfrm>
          <a:prstGeom prst="rect">
            <a:avLst/>
          </a:prstGeom>
          <a:noFill/>
          <a:ln>
            <a:noFill/>
          </a:ln>
          <a:effectLst>
            <a:outerShdw blurRad="292100" rotWithShape="0" algn="tl" dir="2700000" dist="139700">
              <a:srgbClr val="333333">
                <a:alpha val="64313"/>
              </a:srgbClr>
            </a:outerShdw>
          </a:effectLst>
        </p:spPr>
      </p:pic>
      <p:sp>
        <p:nvSpPr>
          <p:cNvPr id="556" name="Google Shape;556;p57"/>
          <p:cNvSpPr txBox="1"/>
          <p:nvPr/>
        </p:nvSpPr>
        <p:spPr>
          <a:xfrm>
            <a:off x="423746" y="1821119"/>
            <a:ext cx="6211230" cy="3698408"/>
          </a:xfrm>
          <a:prstGeom prst="rect">
            <a:avLst/>
          </a:prstGeom>
          <a:noFill/>
          <a:ln>
            <a:noFill/>
          </a:ln>
        </p:spPr>
        <p:txBody>
          <a:bodyPr anchorCtr="0" anchor="t" bIns="45700" lIns="91425" spcFirstLastPara="1" rIns="91425" wrap="square" tIns="45700">
            <a:spAutoFit/>
          </a:bodyPr>
          <a:lstStyle/>
          <a:p>
            <a:pPr indent="-227322" lvl="0" marL="227322" marR="0" rtl="0" algn="l">
              <a:lnSpc>
                <a:spcPct val="100000"/>
              </a:lnSpc>
              <a:spcBef>
                <a:spcPts val="0"/>
              </a:spcBef>
              <a:spcAft>
                <a:spcPts val="0"/>
              </a:spcAft>
              <a:buClr>
                <a:schemeClr val="dk1"/>
              </a:buClr>
              <a:buSzPts val="2400"/>
              <a:buFont typeface="Arial"/>
              <a:buChar char="•"/>
            </a:pPr>
            <a:r>
              <a:rPr b="0" i="0" lang="fr" sz="1800" u="none" cap="none" strike="noStrike">
                <a:solidFill>
                  <a:schemeClr val="dk1"/>
                </a:solidFill>
                <a:latin typeface="Arial"/>
                <a:ea typeface="Arial"/>
                <a:cs typeface="Arial"/>
                <a:sym typeface="Arial"/>
              </a:rPr>
              <a:t>L’ensemble des investissements WASH doivent permettre de renforcer la résilience aux changements climatiques et de protéger l’environnement.</a:t>
            </a:r>
            <a:endParaRPr b="0" i="0" sz="1100" u="none" cap="none" strike="noStrike">
              <a:solidFill>
                <a:srgbClr val="000000"/>
              </a:solidFill>
              <a:latin typeface="Arial"/>
              <a:ea typeface="Arial"/>
              <a:cs typeface="Arial"/>
              <a:sym typeface="Arial"/>
            </a:endParaRPr>
          </a:p>
          <a:p>
            <a:pPr indent="-227322" lvl="0" marL="227322" marR="0" rtl="0" algn="l">
              <a:lnSpc>
                <a:spcPct val="100000"/>
              </a:lnSpc>
              <a:spcBef>
                <a:spcPts val="1088"/>
              </a:spcBef>
              <a:spcAft>
                <a:spcPts val="0"/>
              </a:spcAft>
              <a:buClr>
                <a:schemeClr val="dk1"/>
              </a:buClr>
              <a:buSzPts val="2400"/>
              <a:buFont typeface="Arial"/>
              <a:buChar char="•"/>
            </a:pPr>
            <a:r>
              <a:rPr b="0" i="0" lang="fr" sz="1800" u="none" cap="none" strike="noStrike">
                <a:solidFill>
                  <a:schemeClr val="dk1"/>
                </a:solidFill>
                <a:latin typeface="Arial"/>
                <a:ea typeface="Arial"/>
                <a:cs typeface="Arial"/>
                <a:sym typeface="Arial"/>
              </a:rPr>
              <a:t>Parmi les interventions faciles à mettre en œuvre, on peut notamment citer l’achat d’autoclaves à faible coût pour le traitement des déchets, le tri et le recyclage des déchets non infectieux, un stockage accru de l’eau, l’utilisation d’un éclairage à haute efficacité énergétique ou encore l’installation d’un système d’exploitation de l’énergie solaire.</a:t>
            </a:r>
            <a:endParaRPr b="0" i="0" sz="1100" u="none" cap="none" strike="noStrike">
              <a:solidFill>
                <a:srgbClr val="000000"/>
              </a:solidFill>
              <a:latin typeface="Arial"/>
              <a:ea typeface="Arial"/>
              <a:cs typeface="Arial"/>
              <a:sym typeface="Arial"/>
            </a:endParaRPr>
          </a:p>
          <a:p>
            <a:pPr indent="-227322" lvl="0" marL="227322" marR="0" rtl="0" algn="l">
              <a:lnSpc>
                <a:spcPct val="100000"/>
              </a:lnSpc>
              <a:spcBef>
                <a:spcPts val="1088"/>
              </a:spcBef>
              <a:spcAft>
                <a:spcPts val="0"/>
              </a:spcAft>
              <a:buClr>
                <a:schemeClr val="dk1"/>
              </a:buClr>
              <a:buSzPts val="2400"/>
              <a:buFont typeface="Arial"/>
              <a:buChar char="•"/>
            </a:pPr>
            <a:r>
              <a:rPr b="0" i="0" lang="fr" sz="1800" u="none" cap="none" strike="noStrike">
                <a:solidFill>
                  <a:schemeClr val="dk1"/>
                </a:solidFill>
                <a:latin typeface="Arial"/>
                <a:ea typeface="Arial"/>
                <a:cs typeface="Arial"/>
                <a:sym typeface="Arial"/>
              </a:rPr>
              <a:t>Les efforts déployés doivent favoriser la résilience aux changements climatiques des établissements de santé.</a:t>
            </a:r>
            <a:endParaRPr b="0" i="0" sz="1100" u="none" cap="none" strike="noStrike">
              <a:solidFill>
                <a:srgbClr val="000000"/>
              </a:solidFill>
              <a:latin typeface="Arial"/>
              <a:ea typeface="Arial"/>
              <a:cs typeface="Arial"/>
              <a:sym typeface="Arial"/>
            </a:endParaRPr>
          </a:p>
        </p:txBody>
      </p:sp>
      <p:pic>
        <p:nvPicPr>
          <p:cNvPr id="557" name="Google Shape;557;p57"/>
          <p:cNvPicPr preferRelativeResize="0"/>
          <p:nvPr/>
        </p:nvPicPr>
        <p:blipFill rotWithShape="1">
          <a:blip r:embed="rId5">
            <a:alphaModFix/>
          </a:blip>
          <a:srcRect b="0" l="0" r="0" t="0"/>
          <a:stretch/>
        </p:blipFill>
        <p:spPr>
          <a:xfrm>
            <a:off x="7169044" y="3113442"/>
            <a:ext cx="2328801" cy="3303384"/>
          </a:xfrm>
          <a:prstGeom prst="rect">
            <a:avLst/>
          </a:prstGeom>
          <a:noFill/>
          <a:ln>
            <a:noFill/>
          </a:ln>
          <a:effectLst>
            <a:outerShdw blurRad="292100" rotWithShape="0" algn="tl" dir="2700000" dist="139700">
              <a:srgbClr val="333333">
                <a:alpha val="64313"/>
              </a:srgbClr>
            </a:outerShdw>
          </a:effectLst>
        </p:spPr>
      </p:pic>
      <p:sp>
        <p:nvSpPr>
          <p:cNvPr id="558" name="Google Shape;558;p57"/>
          <p:cNvSpPr txBox="1"/>
          <p:nvPr>
            <p:ph type="title"/>
          </p:nvPr>
        </p:nvSpPr>
        <p:spPr>
          <a:xfrm>
            <a:off x="863029" y="193788"/>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Font typeface="Arial Narrow"/>
              <a:buNone/>
            </a:pPr>
            <a:r>
              <a:rPr lang="fr">
                <a:solidFill>
                  <a:srgbClr val="00B0F0"/>
                </a:solidFill>
              </a:rPr>
              <a:t>Services WASH et énergie</a:t>
            </a:r>
            <a:endParaRPr/>
          </a:p>
        </p:txBody>
      </p:sp>
      <p:sp>
        <p:nvSpPr>
          <p:cNvPr id="559" name="Google Shape;559;p57"/>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560" name="Google Shape;560;p57"/>
          <p:cNvSpPr txBox="1"/>
          <p:nvPr>
            <p:ph idx="1" type="body"/>
          </p:nvPr>
        </p:nvSpPr>
        <p:spPr>
          <a:xfrm>
            <a:off x="1" y="1075791"/>
            <a:ext cx="12191999" cy="365125"/>
          </a:xfrm>
          <a:prstGeom prst="rect">
            <a:avLst/>
          </a:prstGeom>
          <a:solidFill>
            <a:schemeClr val="dk1"/>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800"/>
              <a:buNone/>
            </a:pPr>
            <a:r>
              <a:rPr lang="fr"/>
              <a:t>Un aspect essentiel du relèvement après la COVID-19</a:t>
            </a:r>
            <a:endParaRPr/>
          </a:p>
        </p:txBody>
      </p:sp>
      <p:sp>
        <p:nvSpPr>
          <p:cNvPr id="561" name="Google Shape;561;p57"/>
          <p:cNvSpPr/>
          <p:nvPr/>
        </p:nvSpPr>
        <p:spPr>
          <a:xfrm>
            <a:off x="267945" y="6266491"/>
            <a:ext cx="6096000"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 sz="1200" u="sng" cap="none" strike="noStrike">
                <a:solidFill>
                  <a:schemeClr val="hlink"/>
                </a:solidFill>
                <a:latin typeface="Calibri"/>
                <a:ea typeface="Calibri"/>
                <a:cs typeface="Calibri"/>
                <a:sym typeface="Calibri"/>
                <a:hlinkClick r:id="rId6"/>
              </a:rPr>
              <a:t>https://www.who.int/fr/publications-detail/9789240012226</a:t>
            </a:r>
            <a:r>
              <a:rPr b="0" i="0" lang="fr"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1"/>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Objectifs pédagogiques </a:t>
            </a:r>
            <a:endParaRPr/>
          </a:p>
        </p:txBody>
      </p:sp>
      <p:sp>
        <p:nvSpPr>
          <p:cNvPr id="243" name="Google Shape;243;p3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244" name="Google Shape;244;p31"/>
          <p:cNvSpPr txBox="1"/>
          <p:nvPr>
            <p:ph idx="1" type="body"/>
          </p:nvPr>
        </p:nvSpPr>
        <p:spPr>
          <a:xfrm>
            <a:off x="838200" y="1384301"/>
            <a:ext cx="8703752" cy="497346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rPr lang="fr" sz="1600"/>
              <a:t>À l’issue de la séance, vous serez capables :</a:t>
            </a:r>
            <a:endParaRPr sz="1400"/>
          </a:p>
          <a:p>
            <a:pPr indent="-509588" lvl="0" marL="509588" rtl="0" algn="l">
              <a:lnSpc>
                <a:spcPct val="90000"/>
              </a:lnSpc>
              <a:spcBef>
                <a:spcPts val="1000"/>
              </a:spcBef>
              <a:spcAft>
                <a:spcPts val="0"/>
              </a:spcAft>
              <a:buClr>
                <a:srgbClr val="09164D"/>
              </a:buClr>
              <a:buSzPts val="1600"/>
              <a:buAutoNum type="arabicPeriod"/>
            </a:pPr>
            <a:r>
              <a:rPr lang="fr" sz="1600"/>
              <a:t>De comprendre les données mondiales et les mécanismes de suivi les plus récents en matière de services WASH dans les établissements de santé ; </a:t>
            </a:r>
            <a:endParaRPr sz="1400"/>
          </a:p>
          <a:p>
            <a:pPr indent="-509588" lvl="0" marL="509588" rtl="0" algn="l">
              <a:lnSpc>
                <a:spcPct val="90000"/>
              </a:lnSpc>
              <a:spcBef>
                <a:spcPts val="1000"/>
              </a:spcBef>
              <a:spcAft>
                <a:spcPts val="0"/>
              </a:spcAft>
              <a:buClr>
                <a:srgbClr val="09164D"/>
              </a:buClr>
              <a:buSzPts val="1600"/>
              <a:buAutoNum type="arabicPeriod"/>
            </a:pPr>
            <a:r>
              <a:rPr lang="fr" sz="1600"/>
              <a:t>D’expliquer comment le thème des services WASH dans les établissements de santé est traité au sein des différents outils et documents d’orientation consacrés aux soins de santé de qualité, à la santé de la mère et de l’enfant, à la prévention et à la lutte contre les infections, et à la résistance aux antimicrobiens, ainsi que les modalités de collaboration avec les partenaires du secteur de la santé ;</a:t>
            </a:r>
            <a:endParaRPr sz="1400"/>
          </a:p>
          <a:p>
            <a:pPr indent="-509588" lvl="0" marL="509588" rtl="0" algn="l">
              <a:lnSpc>
                <a:spcPct val="90000"/>
              </a:lnSpc>
              <a:spcBef>
                <a:spcPts val="1000"/>
              </a:spcBef>
              <a:spcAft>
                <a:spcPts val="0"/>
              </a:spcAft>
              <a:buClr>
                <a:srgbClr val="09164D"/>
              </a:buClr>
              <a:buSzPts val="1600"/>
              <a:buAutoNum type="arabicPeriod"/>
            </a:pPr>
            <a:r>
              <a:rPr lang="fr" sz="1600"/>
              <a:t>De présenter certains aspects de la résolution de l’Assemblée mondiale de la Santé relative aux services WASH dans les établissements de santé (2019), les modalités de suivi des progrès réalisés et les efforts déployés pour renforcer la responsabilité ;</a:t>
            </a:r>
            <a:endParaRPr sz="1400"/>
          </a:p>
          <a:p>
            <a:pPr indent="-509588" lvl="0" marL="509588" rtl="0" algn="l">
              <a:lnSpc>
                <a:spcPct val="90000"/>
              </a:lnSpc>
              <a:spcBef>
                <a:spcPts val="1000"/>
              </a:spcBef>
              <a:spcAft>
                <a:spcPts val="0"/>
              </a:spcAft>
              <a:buClr>
                <a:srgbClr val="09164D"/>
              </a:buClr>
              <a:buSzPts val="1600"/>
              <a:buAutoNum type="arabicPeriod"/>
            </a:pPr>
            <a:r>
              <a:rPr lang="fr" sz="1600"/>
              <a:t>De connaître les cibles à atteindre à l’échelle mondiale en matière de services WASH dans les établissements de santé, ainsi que les indicateurs utilisés pour mesurer les progrès accomplis ; </a:t>
            </a:r>
            <a:endParaRPr sz="1400"/>
          </a:p>
          <a:p>
            <a:pPr indent="-509588" lvl="0" marL="509588" rtl="0" algn="l">
              <a:lnSpc>
                <a:spcPct val="90000"/>
              </a:lnSpc>
              <a:spcBef>
                <a:spcPts val="1000"/>
              </a:spcBef>
              <a:spcAft>
                <a:spcPts val="0"/>
              </a:spcAft>
              <a:buClr>
                <a:srgbClr val="09164D"/>
              </a:buClr>
              <a:buSzPts val="1600"/>
              <a:buAutoNum type="arabicPeriod"/>
            </a:pPr>
            <a:r>
              <a:rPr lang="fr" sz="1600"/>
              <a:t>De maîtriser les dernières recommandations de l’OMS relatives aux services WASH dans les établissements de santé pendant la pandémie de COVID-19 ; </a:t>
            </a:r>
            <a:endParaRPr sz="1400"/>
          </a:p>
          <a:p>
            <a:pPr indent="-509588" lvl="0" marL="509588" rtl="0" algn="l">
              <a:lnSpc>
                <a:spcPct val="90000"/>
              </a:lnSpc>
              <a:spcBef>
                <a:spcPts val="1000"/>
              </a:spcBef>
              <a:spcAft>
                <a:spcPts val="0"/>
              </a:spcAft>
              <a:buClr>
                <a:srgbClr val="09164D"/>
              </a:buClr>
              <a:buSzPts val="1600"/>
              <a:buAutoNum type="arabicPeriod"/>
            </a:pPr>
            <a:r>
              <a:rPr lang="fr" sz="1600"/>
              <a:t>De solliciter les bons interlocuteurs afin d’obtenir plus d’informations de l’OMS et de l’UNICEF concernant les services WASH dans les établissements de santé. </a:t>
            </a:r>
            <a:endParaRPr sz="1400"/>
          </a:p>
          <a:p>
            <a:pPr indent="-368617" lvl="0" marL="509588" rtl="0" algn="l">
              <a:lnSpc>
                <a:spcPct val="90000"/>
              </a:lnSpc>
              <a:spcBef>
                <a:spcPts val="1000"/>
              </a:spcBef>
              <a:spcAft>
                <a:spcPts val="0"/>
              </a:spcAft>
              <a:buClr>
                <a:srgbClr val="09164D"/>
              </a:buClr>
              <a:buSzPts val="1600"/>
              <a:buNone/>
            </a:pPr>
            <a:r>
              <a:t/>
            </a:r>
            <a:endParaRPr sz="1600"/>
          </a:p>
          <a:p>
            <a:pPr indent="-370035" lvl="0" marL="511005" rtl="0" algn="l">
              <a:lnSpc>
                <a:spcPct val="90000"/>
              </a:lnSpc>
              <a:spcBef>
                <a:spcPts val="1000"/>
              </a:spcBef>
              <a:spcAft>
                <a:spcPts val="0"/>
              </a:spcAft>
              <a:buClr>
                <a:srgbClr val="09164D"/>
              </a:buClr>
              <a:buSzPts val="1600"/>
              <a:buNone/>
            </a:pPr>
            <a:r>
              <a:t/>
            </a:r>
            <a:endParaRPr sz="1600"/>
          </a:p>
          <a:p>
            <a:pPr indent="0" lvl="1" marL="525194" rtl="0" algn="l">
              <a:lnSpc>
                <a:spcPct val="90000"/>
              </a:lnSpc>
              <a:spcBef>
                <a:spcPts val="500"/>
              </a:spcBef>
              <a:spcAft>
                <a:spcPts val="0"/>
              </a:spcAft>
              <a:buClr>
                <a:schemeClr val="dk1"/>
              </a:buClr>
              <a:buSzPts val="1600"/>
              <a:buNone/>
            </a:pPr>
            <a:r>
              <a:t/>
            </a:r>
            <a:endParaRPr sz="1600"/>
          </a:p>
          <a:p>
            <a:pPr indent="0" lvl="0" marL="0" rtl="0" algn="l">
              <a:lnSpc>
                <a:spcPct val="90000"/>
              </a:lnSpc>
              <a:spcBef>
                <a:spcPts val="1000"/>
              </a:spcBef>
              <a:spcAft>
                <a:spcPts val="0"/>
              </a:spcAft>
              <a:buClr>
                <a:schemeClr val="dk1"/>
              </a:buClr>
              <a:buSzPts val="1400"/>
              <a:buFont typeface="Arial"/>
              <a:buNone/>
            </a:pPr>
            <a:r>
              <a:t/>
            </a:r>
            <a:endParaRPr sz="1400"/>
          </a:p>
        </p:txBody>
      </p:sp>
      <p:sp>
        <p:nvSpPr>
          <p:cNvPr id="245" name="Google Shape;245;p31"/>
          <p:cNvSpPr txBox="1"/>
          <p:nvPr/>
        </p:nvSpPr>
        <p:spPr>
          <a:xfrm>
            <a:off x="10361908" y="4351439"/>
            <a:ext cx="141478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lt2"/>
                </a:solidFill>
                <a:latin typeface="Arial"/>
                <a:ea typeface="Arial"/>
                <a:cs typeface="Arial"/>
                <a:sym typeface="Arial"/>
              </a:rPr>
              <a:t>Travail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fr" sz="1800" u="none" cap="none" strike="noStrike">
                <a:solidFill>
                  <a:schemeClr val="lt2"/>
                </a:solidFill>
                <a:latin typeface="Arial"/>
                <a:ea typeface="Arial"/>
                <a:cs typeface="Arial"/>
                <a:sym typeface="Arial"/>
              </a:rPr>
              <a:t>de groupe </a:t>
            </a:r>
            <a:endParaRPr b="0" i="0" sz="1400" u="none" cap="none" strike="noStrike">
              <a:solidFill>
                <a:srgbClr val="000000"/>
              </a:solidFill>
              <a:latin typeface="Arial"/>
              <a:ea typeface="Arial"/>
              <a:cs typeface="Arial"/>
              <a:sym typeface="Arial"/>
            </a:endParaRPr>
          </a:p>
        </p:txBody>
      </p:sp>
      <p:sp>
        <p:nvSpPr>
          <p:cNvPr id="246" name="Google Shape;246;p31"/>
          <p:cNvSpPr txBox="1"/>
          <p:nvPr/>
        </p:nvSpPr>
        <p:spPr>
          <a:xfrm rot="-5400000">
            <a:off x="9453185" y="4120780"/>
            <a:ext cx="5012775" cy="46166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 sz="2400" u="none" cap="none" strike="noStrike">
                <a:solidFill>
                  <a:schemeClr val="lt1"/>
                </a:solidFill>
                <a:latin typeface="Arial"/>
                <a:ea typeface="Arial"/>
                <a:cs typeface="Arial"/>
                <a:sym typeface="Arial"/>
              </a:rPr>
              <a:t>Symboles à connaître </a:t>
            </a:r>
            <a:endParaRPr b="0" i="0" sz="1400" u="none" cap="none" strike="noStrike">
              <a:solidFill>
                <a:srgbClr val="000000"/>
              </a:solidFill>
              <a:latin typeface="Arial"/>
              <a:ea typeface="Arial"/>
              <a:cs typeface="Arial"/>
              <a:sym typeface="Arial"/>
            </a:endParaRPr>
          </a:p>
        </p:txBody>
      </p:sp>
      <p:grpSp>
        <p:nvGrpSpPr>
          <p:cNvPr id="247" name="Google Shape;247;p31"/>
          <p:cNvGrpSpPr/>
          <p:nvPr/>
        </p:nvGrpSpPr>
        <p:grpSpPr>
          <a:xfrm>
            <a:off x="10661028" y="3536627"/>
            <a:ext cx="743136" cy="734102"/>
            <a:chOff x="9555224" y="5116370"/>
            <a:chExt cx="1161098" cy="1171184"/>
          </a:xfrm>
        </p:grpSpPr>
        <p:pic>
          <p:nvPicPr>
            <p:cNvPr descr="Shape&#10;&#10;Description automatically generated with low confidence" id="248" name="Google Shape;248;p31"/>
            <p:cNvPicPr preferRelativeResize="0"/>
            <p:nvPr/>
          </p:nvPicPr>
          <p:blipFill rotWithShape="1">
            <a:blip r:embed="rId3">
              <a:alphaModFix/>
            </a:blip>
            <a:srcRect b="0" l="0" r="0" t="0"/>
            <a:stretch/>
          </p:blipFill>
          <p:spPr>
            <a:xfrm>
              <a:off x="9623552" y="5313519"/>
              <a:ext cx="1004243" cy="847983"/>
            </a:xfrm>
            <a:prstGeom prst="rect">
              <a:avLst/>
            </a:prstGeom>
            <a:noFill/>
            <a:ln>
              <a:noFill/>
            </a:ln>
          </p:spPr>
        </p:pic>
        <p:sp>
          <p:nvSpPr>
            <p:cNvPr id="249" name="Google Shape;249;p31"/>
            <p:cNvSpPr/>
            <p:nvPr/>
          </p:nvSpPr>
          <p:spPr>
            <a:xfrm>
              <a:off x="9555224" y="5116370"/>
              <a:ext cx="1161098" cy="1171184"/>
            </a:xfrm>
            <a:prstGeom prst="ellipse">
              <a:avLst/>
            </a:prstGeom>
            <a:noFill/>
            <a:ln cap="flat" cmpd="sng" w="19050">
              <a:solidFill>
                <a:srgbClr val="0202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8"/>
          <p:cNvSpPr txBox="1"/>
          <p:nvPr>
            <p:ph type="title"/>
          </p:nvPr>
        </p:nvSpPr>
        <p:spPr>
          <a:xfrm>
            <a:off x="1132609" y="234710"/>
            <a:ext cx="10577328" cy="72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9164D"/>
              </a:buClr>
              <a:buSzPts val="4400"/>
              <a:buFont typeface="Arial Narrow"/>
              <a:buNone/>
            </a:pPr>
            <a:r>
              <a:rPr lang="fr"/>
              <a:t>Comment le processus WASH FIT contribue-t-il à la résolution de ces problèmes ? </a:t>
            </a:r>
            <a:endParaRPr/>
          </a:p>
        </p:txBody>
      </p:sp>
      <p:sp>
        <p:nvSpPr>
          <p:cNvPr id="570" name="Google Shape;570;p58"/>
          <p:cNvSpPr/>
          <p:nvPr/>
        </p:nvSpPr>
        <p:spPr>
          <a:xfrm>
            <a:off x="1392946" y="1310373"/>
            <a:ext cx="235484" cy="5547628"/>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33"/>
              <a:buFont typeface="Arial"/>
              <a:buNone/>
            </a:pPr>
            <a:r>
              <a:t/>
            </a:r>
            <a:endParaRPr b="0" i="0" sz="1633" u="none" cap="none" strike="noStrike">
              <a:solidFill>
                <a:schemeClr val="lt1"/>
              </a:solidFill>
              <a:latin typeface="Calibri"/>
              <a:ea typeface="Calibri"/>
              <a:cs typeface="Calibri"/>
              <a:sym typeface="Calibri"/>
            </a:endParaRPr>
          </a:p>
        </p:txBody>
      </p:sp>
      <p:pic>
        <p:nvPicPr>
          <p:cNvPr id="571" name="Google Shape;571;p58"/>
          <p:cNvPicPr preferRelativeResize="0"/>
          <p:nvPr/>
        </p:nvPicPr>
        <p:blipFill rotWithShape="1">
          <a:blip r:embed="rId3">
            <a:alphaModFix/>
          </a:blip>
          <a:srcRect b="0" l="0" r="0" t="0"/>
          <a:stretch/>
        </p:blipFill>
        <p:spPr>
          <a:xfrm>
            <a:off x="2131908" y="1485899"/>
            <a:ext cx="8456427" cy="5309503"/>
          </a:xfrm>
          <a:prstGeom prst="rect">
            <a:avLst/>
          </a:prstGeom>
          <a:noFill/>
          <a:ln>
            <a:noFill/>
          </a:ln>
        </p:spPr>
      </p:pic>
      <p:sp>
        <p:nvSpPr>
          <p:cNvPr id="572" name="Google Shape;572;p58"/>
          <p:cNvSpPr/>
          <p:nvPr/>
        </p:nvSpPr>
        <p:spPr>
          <a:xfrm>
            <a:off x="3179619" y="4184647"/>
            <a:ext cx="8241761" cy="2787401"/>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9"/>
          <p:cNvSpPr txBox="1"/>
          <p:nvPr>
            <p:ph type="ctrTitle"/>
          </p:nvPr>
        </p:nvSpPr>
        <p:spPr>
          <a:xfrm>
            <a:off x="838200" y="230691"/>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sz="7200"/>
              <a:t>Troisième partie : Documents et cadres d’orientation mondiaux </a:t>
            </a:r>
            <a:endParaRPr sz="7200"/>
          </a:p>
        </p:txBody>
      </p:sp>
      <p:sp>
        <p:nvSpPr>
          <p:cNvPr id="579" name="Google Shape;579;p59"/>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580" name="Google Shape;580;p59"/>
          <p:cNvSpPr txBox="1"/>
          <p:nvPr/>
        </p:nvSpPr>
        <p:spPr>
          <a:xfrm>
            <a:off x="518288" y="3171554"/>
            <a:ext cx="5929313" cy="21082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Cibles et indicateurs utilisés à l’échelle mondiale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Résolution de l’Assemblée mondiale de la Santé relative aux services WASH dans les établissements de santé (2019)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Huit actions concrètes du Programme commun OMS/UNICEF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Mesures mises en œuvre et modalités de suivi adoptées à l’échelle nationale</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Analyse mondiale des investissements à mettre en œuvre pour améliorer les services WASH dans les établissements de santé </a:t>
            </a:r>
            <a:endParaRPr b="0" i="0" sz="1400" u="none" cap="none" strike="noStrike">
              <a:solidFill>
                <a:srgbClr val="000000"/>
              </a:solidFill>
              <a:latin typeface="Arial"/>
              <a:ea typeface="Arial"/>
              <a:cs typeface="Arial"/>
              <a:sym typeface="Arial"/>
            </a:endParaRPr>
          </a:p>
          <a:p>
            <a:pPr indent="-304800" lvl="0" marL="457200" marR="0" rtl="0" algn="l">
              <a:lnSpc>
                <a:spcPct val="90000"/>
              </a:lnSpc>
              <a:spcBef>
                <a:spcPts val="1000"/>
              </a:spcBef>
              <a:spcAft>
                <a:spcPts val="0"/>
              </a:spcAft>
              <a:buClr>
                <a:schemeClr val="lt1"/>
              </a:buClr>
              <a:buSzPts val="2400"/>
              <a:buFont typeface="Calibri"/>
              <a:buNone/>
            </a:pPr>
            <a:r>
              <a:t/>
            </a:r>
            <a:endParaRPr b="0" i="0" sz="2400" u="none" cap="none" strike="noStrike">
              <a:solidFill>
                <a:schemeClr val="lt1"/>
              </a:solidFill>
              <a:latin typeface="Arial"/>
              <a:ea typeface="Arial"/>
              <a:cs typeface="Arial"/>
              <a:sym typeface="Arial"/>
            </a:endParaRPr>
          </a:p>
          <a:p>
            <a:pPr indent="-304800" lvl="0" marL="457200" marR="0" rtl="0" algn="l">
              <a:lnSpc>
                <a:spcPct val="90000"/>
              </a:lnSpc>
              <a:spcBef>
                <a:spcPts val="1000"/>
              </a:spcBef>
              <a:spcAft>
                <a:spcPts val="0"/>
              </a:spcAft>
              <a:buClr>
                <a:schemeClr val="lt1"/>
              </a:buClr>
              <a:buSzPts val="2400"/>
              <a:buFont typeface="Calibri"/>
              <a:buNone/>
            </a:pPr>
            <a:r>
              <a:t/>
            </a:r>
            <a:endParaRPr b="0" i="0" sz="2400" u="none" cap="none" strike="noStrike">
              <a:solidFill>
                <a:schemeClr val="lt1"/>
              </a:solidFill>
              <a:latin typeface="Arial"/>
              <a:ea typeface="Arial"/>
              <a:cs typeface="Arial"/>
              <a:sym typeface="Arial"/>
            </a:endParaRPr>
          </a:p>
          <a:p>
            <a:pPr indent="-304800" lvl="0" marL="457200" marR="0" rtl="0" algn="l">
              <a:lnSpc>
                <a:spcPct val="90000"/>
              </a:lnSpc>
              <a:spcBef>
                <a:spcPts val="1000"/>
              </a:spcBef>
              <a:spcAft>
                <a:spcPts val="0"/>
              </a:spcAft>
              <a:buClr>
                <a:schemeClr val="lt1"/>
              </a:buClr>
              <a:buSzPts val="2400"/>
              <a:buFont typeface="Calibri"/>
              <a:buNone/>
            </a:pPr>
            <a:r>
              <a:t/>
            </a:r>
            <a:endParaRPr b="0" i="0" sz="2400" u="none" cap="none" strike="noStrike">
              <a:solidFill>
                <a:schemeClr val="lt1"/>
              </a:solidFill>
              <a:latin typeface="Arial"/>
              <a:ea typeface="Arial"/>
              <a:cs typeface="Arial"/>
              <a:sym typeface="Arial"/>
            </a:endParaRPr>
          </a:p>
        </p:txBody>
      </p:sp>
      <p:pic>
        <p:nvPicPr>
          <p:cNvPr descr="A person holding a baby&#10;&#10;Description automatically generated with low confidence" id="581" name="Google Shape;581;p59"/>
          <p:cNvPicPr preferRelativeResize="0"/>
          <p:nvPr/>
        </p:nvPicPr>
        <p:blipFill rotWithShape="1">
          <a:blip r:embed="rId3">
            <a:alphaModFix/>
          </a:blip>
          <a:srcRect b="0" l="0" r="0" t="0"/>
          <a:stretch/>
        </p:blipFill>
        <p:spPr>
          <a:xfrm>
            <a:off x="6773479" y="3171554"/>
            <a:ext cx="4900233" cy="326730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6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chemeClr val="lt1"/>
                </a:solidFill>
              </a:rPr>
              <a:t>‹#›</a:t>
            </a:fld>
            <a:endParaRPr>
              <a:solidFill>
                <a:schemeClr val="lt1"/>
              </a:solidFill>
            </a:endParaRPr>
          </a:p>
        </p:txBody>
      </p:sp>
      <p:sp>
        <p:nvSpPr>
          <p:cNvPr id="590" name="Google Shape;590;p60"/>
          <p:cNvSpPr txBox="1"/>
          <p:nvPr>
            <p:ph type="title"/>
          </p:nvPr>
        </p:nvSpPr>
        <p:spPr>
          <a:xfrm>
            <a:off x="839788" y="4268504"/>
            <a:ext cx="10515600" cy="1413750"/>
          </a:xfrm>
          <a:prstGeom prst="rect">
            <a:avLst/>
          </a:prstGeom>
          <a:solidFill>
            <a:schemeClr val="dk2"/>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Narrow"/>
              <a:buNone/>
            </a:pPr>
            <a:r>
              <a:rPr lang="fr" sz="4000">
                <a:latin typeface="Arial Narrow"/>
                <a:ea typeface="Arial Narrow"/>
                <a:cs typeface="Arial Narrow"/>
                <a:sym typeface="Arial Narrow"/>
              </a:rPr>
              <a:t>Cibles mondiales relatives aux services WASH dans les établissements de santé </a:t>
            </a:r>
            <a:endParaRPr sz="1200"/>
          </a:p>
        </p:txBody>
      </p:sp>
      <p:sp>
        <p:nvSpPr>
          <p:cNvPr id="591" name="Google Shape;591;p60"/>
          <p:cNvSpPr txBox="1"/>
          <p:nvPr>
            <p:ph idx="3" type="body"/>
          </p:nvPr>
        </p:nvSpPr>
        <p:spPr>
          <a:xfrm>
            <a:off x="6240463" y="1343997"/>
            <a:ext cx="5106987" cy="2240941"/>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1"/>
              </a:buClr>
              <a:buSzPts val="2000"/>
              <a:buFont typeface="Arial"/>
              <a:buChar char="•"/>
            </a:pPr>
            <a:r>
              <a:rPr lang="fr" sz="1800"/>
              <a:t>D’ici à 2022, les pays ayant déjà atteint l’accès universel aux services WASH élémentaires assurent la mise en place et le suivi de services de niveau supérieur ;</a:t>
            </a:r>
            <a:endParaRPr sz="1800"/>
          </a:p>
          <a:p>
            <a:pPr indent="-285750" lvl="0" marL="285750" rtl="0" algn="l">
              <a:lnSpc>
                <a:spcPct val="90000"/>
              </a:lnSpc>
              <a:spcBef>
                <a:spcPts val="1000"/>
              </a:spcBef>
              <a:spcAft>
                <a:spcPts val="0"/>
              </a:spcAft>
              <a:buClr>
                <a:schemeClr val="dk1"/>
              </a:buClr>
              <a:buSzPts val="2000"/>
              <a:buFont typeface="Arial"/>
              <a:buChar char="•"/>
            </a:pPr>
            <a:r>
              <a:rPr lang="fr" sz="1800"/>
              <a:t>D’ici à 2030, 80 % des établissements de santé dans le monde proposent un accès universel à des services WASH de niveau supérieur.</a:t>
            </a:r>
            <a:endParaRPr sz="1800"/>
          </a:p>
          <a:p>
            <a:pPr indent="-158750" lvl="0" marL="285750" rtl="0" algn="l">
              <a:lnSpc>
                <a:spcPct val="90000"/>
              </a:lnSpc>
              <a:spcBef>
                <a:spcPts val="1000"/>
              </a:spcBef>
              <a:spcAft>
                <a:spcPts val="0"/>
              </a:spcAft>
              <a:buClr>
                <a:schemeClr val="dk1"/>
              </a:buClr>
              <a:buSzPts val="2000"/>
              <a:buFont typeface="Arial"/>
              <a:buNone/>
            </a:pPr>
            <a:r>
              <a:t/>
            </a:r>
            <a:endParaRPr sz="1800"/>
          </a:p>
        </p:txBody>
      </p:sp>
      <p:sp>
        <p:nvSpPr>
          <p:cNvPr id="592" name="Google Shape;592;p60"/>
          <p:cNvSpPr txBox="1"/>
          <p:nvPr/>
        </p:nvSpPr>
        <p:spPr>
          <a:xfrm>
            <a:off x="6159151" y="775784"/>
            <a:ext cx="2780950" cy="36933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Services de niveau supérieur</a:t>
            </a:r>
            <a:endParaRPr b="0" i="0" sz="1400" u="none" cap="none" strike="noStrike">
              <a:solidFill>
                <a:srgbClr val="000000"/>
              </a:solidFill>
              <a:latin typeface="Arial"/>
              <a:ea typeface="Arial"/>
              <a:cs typeface="Arial"/>
              <a:sym typeface="Arial"/>
            </a:endParaRPr>
          </a:p>
        </p:txBody>
      </p:sp>
      <p:sp>
        <p:nvSpPr>
          <p:cNvPr id="593" name="Google Shape;593;p60"/>
          <p:cNvSpPr txBox="1"/>
          <p:nvPr/>
        </p:nvSpPr>
        <p:spPr>
          <a:xfrm>
            <a:off x="597250" y="775784"/>
            <a:ext cx="2780950" cy="36933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Services élémentaires </a:t>
            </a:r>
            <a:endParaRPr b="0" i="0" sz="1400" u="none" cap="none" strike="noStrike">
              <a:solidFill>
                <a:srgbClr val="000000"/>
              </a:solidFill>
              <a:latin typeface="Arial"/>
              <a:ea typeface="Arial"/>
              <a:cs typeface="Arial"/>
              <a:sym typeface="Arial"/>
            </a:endParaRPr>
          </a:p>
        </p:txBody>
      </p:sp>
      <p:sp>
        <p:nvSpPr>
          <p:cNvPr id="594" name="Google Shape;594;p60"/>
          <p:cNvSpPr txBox="1"/>
          <p:nvPr>
            <p:ph idx="1" type="body"/>
          </p:nvPr>
        </p:nvSpPr>
        <p:spPr>
          <a:xfrm>
            <a:off x="839788" y="1343997"/>
            <a:ext cx="5076825" cy="2240942"/>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000"/>
              <a:buFont typeface="Arial"/>
              <a:buChar char="•"/>
            </a:pPr>
            <a:r>
              <a:rPr lang="fr" sz="1600"/>
              <a:t>D’ici à 2020, 60 % des établissements de santé disposent au minimum des services WASH élémentaires, tant à l’échelle mondiale qu’au sein de chaque région ODD ;</a:t>
            </a:r>
            <a:endParaRPr sz="1600"/>
          </a:p>
          <a:p>
            <a:pPr indent="-342900" lvl="0" marL="342900" rtl="0" algn="l">
              <a:lnSpc>
                <a:spcPct val="90000"/>
              </a:lnSpc>
              <a:spcBef>
                <a:spcPts val="1000"/>
              </a:spcBef>
              <a:spcAft>
                <a:spcPts val="0"/>
              </a:spcAft>
              <a:buClr>
                <a:schemeClr val="dk1"/>
              </a:buClr>
              <a:buSzPts val="2000"/>
              <a:buFont typeface="Arial"/>
              <a:buChar char="•"/>
            </a:pPr>
            <a:r>
              <a:rPr lang="fr" sz="1600"/>
              <a:t>D’ici à 2025, 80 % des établissements de santé disposent de services WASH élémentaires ;</a:t>
            </a:r>
            <a:endParaRPr sz="1600"/>
          </a:p>
          <a:p>
            <a:pPr indent="-342900" lvl="0" marL="342900" rtl="0" algn="l">
              <a:lnSpc>
                <a:spcPct val="90000"/>
              </a:lnSpc>
              <a:spcBef>
                <a:spcPts val="1000"/>
              </a:spcBef>
              <a:spcAft>
                <a:spcPts val="0"/>
              </a:spcAft>
              <a:buClr>
                <a:schemeClr val="dk1"/>
              </a:buClr>
              <a:buSzPts val="2000"/>
              <a:buFont typeface="Arial"/>
              <a:buChar char="•"/>
            </a:pPr>
            <a:r>
              <a:rPr lang="fr" sz="1600"/>
              <a:t>D’ici à 2030, 100 % des établissements de santé disposent de services WASH élémentaires.</a:t>
            </a:r>
            <a:endParaRPr sz="1600"/>
          </a:p>
          <a:p>
            <a:pPr indent="-215900" lvl="0" marL="342900" rtl="0" algn="l">
              <a:lnSpc>
                <a:spcPct val="90000"/>
              </a:lnSpc>
              <a:spcBef>
                <a:spcPts val="1000"/>
              </a:spcBef>
              <a:spcAft>
                <a:spcPts val="0"/>
              </a:spcAft>
              <a:buClr>
                <a:schemeClr val="dk1"/>
              </a:buClr>
              <a:buSzPts val="2000"/>
              <a:buFont typeface="Arial"/>
              <a:buNone/>
            </a:pPr>
            <a:r>
              <a:t/>
            </a: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61"/>
          <p:cNvSpPr txBox="1"/>
          <p:nvPr/>
        </p:nvSpPr>
        <p:spPr>
          <a:xfrm>
            <a:off x="6670843" y="5947881"/>
            <a:ext cx="5171752"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Narrow"/>
                <a:ea typeface="Arial Narrow"/>
                <a:cs typeface="Arial Narrow"/>
                <a:sym typeface="Arial Narrow"/>
              </a:rPr>
              <a:t>Disponible à l’adresse suivante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 sz="1800" u="sng" cap="none" strike="noStrike">
                <a:solidFill>
                  <a:schemeClr val="hlink"/>
                </a:solidFill>
                <a:latin typeface="Arial Narrow"/>
                <a:ea typeface="Arial Narrow"/>
                <a:cs typeface="Arial Narrow"/>
                <a:sym typeface="Arial Narrow"/>
                <a:hlinkClick r:id="rId3"/>
              </a:rPr>
              <a:t>https://apps.who.int/gb/ebwha/pdf_files/WHA72/A72_R7-fr.pdf.</a:t>
            </a:r>
            <a:endParaRPr b="0" i="0" sz="1800" u="none" cap="none" strike="noStrike">
              <a:solidFill>
                <a:schemeClr val="dk1"/>
              </a:solidFill>
              <a:latin typeface="Arial Narrow"/>
              <a:ea typeface="Arial Narrow"/>
              <a:cs typeface="Arial Narrow"/>
              <a:sym typeface="Arial Narrow"/>
            </a:endParaRPr>
          </a:p>
        </p:txBody>
      </p:sp>
      <p:sp>
        <p:nvSpPr>
          <p:cNvPr id="603" name="Google Shape;603;p61"/>
          <p:cNvSpPr txBox="1"/>
          <p:nvPr>
            <p:ph idx="1" type="body"/>
          </p:nvPr>
        </p:nvSpPr>
        <p:spPr>
          <a:xfrm>
            <a:off x="839788" y="1400432"/>
            <a:ext cx="5076825" cy="476105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lang="fr"/>
              <a:t>Appelle L’ENSEMBLE des États Membres à :</a:t>
            </a:r>
            <a:endParaRPr/>
          </a:p>
          <a:p>
            <a:pPr indent="-342900" lvl="0" marL="342900" rtl="0" algn="l">
              <a:lnSpc>
                <a:spcPct val="90000"/>
              </a:lnSpc>
              <a:spcBef>
                <a:spcPts val="1000"/>
              </a:spcBef>
              <a:spcAft>
                <a:spcPts val="0"/>
              </a:spcAft>
              <a:buClr>
                <a:schemeClr val="dk1"/>
              </a:buClr>
              <a:buSzPct val="100000"/>
              <a:buFont typeface="Arial"/>
              <a:buChar char="•"/>
            </a:pPr>
            <a:r>
              <a:rPr lang="fr"/>
              <a:t>Procéder à l’élaboration d’une feuille de route nationale et de cibles, à la mise en œuvre de services WASH dans les établissements de santé et à l’application des normes en vigueur en matière de prévention et de lutte contre les infections ;</a:t>
            </a:r>
            <a:endParaRPr/>
          </a:p>
          <a:p>
            <a:pPr indent="-342900" lvl="0" marL="342900" rtl="0" algn="l">
              <a:lnSpc>
                <a:spcPct val="90000"/>
              </a:lnSpc>
              <a:spcBef>
                <a:spcPts val="1000"/>
              </a:spcBef>
              <a:spcAft>
                <a:spcPts val="0"/>
              </a:spcAft>
              <a:buClr>
                <a:schemeClr val="dk1"/>
              </a:buClr>
              <a:buSzPct val="100000"/>
              <a:buFont typeface="Arial"/>
              <a:buChar char="•"/>
            </a:pPr>
            <a:r>
              <a:rPr lang="fr"/>
              <a:t>Intégrer les normes et les indicateurs relatifs aux services WASH, à la prévention et à la lutte contre les infections aux programmes de santé et aux processus de suivi ;</a:t>
            </a:r>
            <a:endParaRPr/>
          </a:p>
          <a:p>
            <a:pPr indent="-342900" lvl="0" marL="342900" rtl="0" algn="l">
              <a:lnSpc>
                <a:spcPct val="90000"/>
              </a:lnSpc>
              <a:spcBef>
                <a:spcPts val="1000"/>
              </a:spcBef>
              <a:spcAft>
                <a:spcPts val="0"/>
              </a:spcAft>
              <a:buClr>
                <a:schemeClr val="dk1"/>
              </a:buClr>
              <a:buSzPct val="100000"/>
              <a:buFont typeface="Arial"/>
              <a:buChar char="•"/>
            </a:pPr>
            <a:r>
              <a:rPr lang="fr"/>
              <a:t>Lutter contre les inégalités, en particulier dans les établissements de soins de santé primaires et ceux où se déroulent les accouchements ;</a:t>
            </a:r>
            <a:endParaRPr/>
          </a:p>
          <a:p>
            <a:pPr indent="-342900" lvl="0" marL="342900" rtl="0" algn="l">
              <a:lnSpc>
                <a:spcPct val="90000"/>
              </a:lnSpc>
              <a:spcBef>
                <a:spcPts val="1000"/>
              </a:spcBef>
              <a:spcAft>
                <a:spcPts val="0"/>
              </a:spcAft>
              <a:buClr>
                <a:schemeClr val="dk1"/>
              </a:buClr>
              <a:buSzPct val="100000"/>
              <a:buFont typeface="Arial"/>
              <a:buChar char="•"/>
            </a:pPr>
            <a:r>
              <a:rPr lang="fr"/>
              <a:t>Augmenter les fonds nationaux alloués aux services WASH dans les établissements de santé.</a:t>
            </a:r>
            <a:endParaRPr/>
          </a:p>
          <a:p>
            <a:pPr indent="0" lvl="0" marL="0" rtl="0" algn="l">
              <a:lnSpc>
                <a:spcPct val="90000"/>
              </a:lnSpc>
              <a:spcBef>
                <a:spcPts val="1000"/>
              </a:spcBef>
              <a:spcAft>
                <a:spcPts val="0"/>
              </a:spcAft>
              <a:buClr>
                <a:schemeClr val="dk1"/>
              </a:buClr>
              <a:buSzPct val="100000"/>
              <a:buNone/>
            </a:pPr>
            <a:r>
              <a:rPr lang="fr"/>
              <a:t>Exhorte le Directeur général de l’OMS à :</a:t>
            </a:r>
            <a:endParaRPr/>
          </a:p>
          <a:p>
            <a:pPr indent="-342900" lvl="0" marL="342900" rtl="0" algn="l">
              <a:lnSpc>
                <a:spcPct val="90000"/>
              </a:lnSpc>
              <a:spcBef>
                <a:spcPts val="1000"/>
              </a:spcBef>
              <a:spcAft>
                <a:spcPts val="0"/>
              </a:spcAft>
              <a:buClr>
                <a:schemeClr val="dk1"/>
              </a:buClr>
              <a:buSzPct val="100000"/>
              <a:buFont typeface="Arial"/>
              <a:buChar char="•"/>
            </a:pPr>
            <a:r>
              <a:rPr lang="fr"/>
              <a:t>Jouer un rôle moteur, élaborer des orientations techniques et faire rapport sur la situation mondiale ;</a:t>
            </a:r>
            <a:endParaRPr/>
          </a:p>
          <a:p>
            <a:pPr indent="-342900" lvl="0" marL="342900" rtl="0" algn="l">
              <a:lnSpc>
                <a:spcPct val="90000"/>
              </a:lnSpc>
              <a:spcBef>
                <a:spcPts val="1000"/>
              </a:spcBef>
              <a:spcAft>
                <a:spcPts val="0"/>
              </a:spcAft>
              <a:buClr>
                <a:schemeClr val="dk1"/>
              </a:buClr>
              <a:buSzPct val="100000"/>
              <a:buFont typeface="Arial"/>
              <a:buChar char="•"/>
            </a:pPr>
            <a:r>
              <a:rPr lang="fr"/>
              <a:t>Mobiliser les partenaires et les investissements.</a:t>
            </a:r>
            <a:endParaRPr/>
          </a:p>
          <a:p>
            <a:pPr indent="0" lvl="0" marL="0" rtl="0" algn="l">
              <a:lnSpc>
                <a:spcPct val="90000"/>
              </a:lnSpc>
              <a:spcBef>
                <a:spcPts val="1000"/>
              </a:spcBef>
              <a:spcAft>
                <a:spcPts val="0"/>
              </a:spcAft>
              <a:buClr>
                <a:schemeClr val="dk1"/>
              </a:buClr>
              <a:buSzPct val="100000"/>
              <a:buNone/>
            </a:pPr>
            <a:r>
              <a:t/>
            </a:r>
            <a:endParaRPr/>
          </a:p>
        </p:txBody>
      </p:sp>
      <p:sp>
        <p:nvSpPr>
          <p:cNvPr id="604" name="Google Shape;604;p6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605" name="Google Shape;605;p61"/>
          <p:cNvSpPr txBox="1"/>
          <p:nvPr>
            <p:ph idx="3" type="body"/>
          </p:nvPr>
        </p:nvSpPr>
        <p:spPr>
          <a:xfrm>
            <a:off x="839788" y="296934"/>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Résolution 72.7 de l’Assemblée mondiale de la Santé (2019)</a:t>
            </a:r>
            <a:endParaRPr/>
          </a:p>
          <a:p>
            <a:pPr indent="0" lvl="0" marL="0" rtl="0" algn="ctr">
              <a:lnSpc>
                <a:spcPct val="90000"/>
              </a:lnSpc>
              <a:spcBef>
                <a:spcPts val="1000"/>
              </a:spcBef>
              <a:spcAft>
                <a:spcPts val="0"/>
              </a:spcAft>
              <a:buClr>
                <a:schemeClr val="dk2"/>
              </a:buClr>
              <a:buSzPts val="4400"/>
              <a:buNone/>
            </a:pPr>
            <a:r>
              <a:t/>
            </a:r>
            <a:endParaRPr/>
          </a:p>
        </p:txBody>
      </p:sp>
      <p:pic>
        <p:nvPicPr>
          <p:cNvPr id="606" name="Google Shape;606;p61"/>
          <p:cNvPicPr preferRelativeResize="0"/>
          <p:nvPr/>
        </p:nvPicPr>
        <p:blipFill rotWithShape="1">
          <a:blip r:embed="rId4">
            <a:alphaModFix/>
          </a:blip>
          <a:srcRect b="0" l="0" r="0" t="0"/>
          <a:stretch/>
        </p:blipFill>
        <p:spPr>
          <a:xfrm>
            <a:off x="6849024" y="2044244"/>
            <a:ext cx="3546764" cy="3297383"/>
          </a:xfrm>
          <a:prstGeom prst="rect">
            <a:avLst/>
          </a:prstGeom>
          <a:noFill/>
          <a:ln>
            <a:noFill/>
          </a:ln>
        </p:spPr>
      </p:pic>
      <p:pic>
        <p:nvPicPr>
          <p:cNvPr id="607" name="Google Shape;607;p61"/>
          <p:cNvPicPr preferRelativeResize="0"/>
          <p:nvPr/>
        </p:nvPicPr>
        <p:blipFill rotWithShape="1">
          <a:blip r:embed="rId5">
            <a:alphaModFix/>
          </a:blip>
          <a:srcRect b="0" l="0" r="0" t="0"/>
          <a:stretch/>
        </p:blipFill>
        <p:spPr>
          <a:xfrm rot="-640437">
            <a:off x="8649701" y="3307012"/>
            <a:ext cx="3353620" cy="2350627"/>
          </a:xfrm>
          <a:custGeom>
            <a:rect b="b" l="l" r="r" t="t"/>
            <a:pathLst>
              <a:path extrusionOk="0" fill="none" h="2350627" w="3353620">
                <a:moveTo>
                  <a:pt x="0" y="0"/>
                </a:moveTo>
                <a:cubicBezTo>
                  <a:pt x="210524" y="-69598"/>
                  <a:pt x="351884" y="35954"/>
                  <a:pt x="592473" y="0"/>
                </a:cubicBezTo>
                <a:cubicBezTo>
                  <a:pt x="833062" y="-35954"/>
                  <a:pt x="946373" y="16621"/>
                  <a:pt x="1050801" y="0"/>
                </a:cubicBezTo>
                <a:cubicBezTo>
                  <a:pt x="1155229" y="-16621"/>
                  <a:pt x="1362744" y="45206"/>
                  <a:pt x="1509129" y="0"/>
                </a:cubicBezTo>
                <a:cubicBezTo>
                  <a:pt x="1655514" y="-45206"/>
                  <a:pt x="1833108" y="51391"/>
                  <a:pt x="1967457" y="0"/>
                </a:cubicBezTo>
                <a:cubicBezTo>
                  <a:pt x="2101806" y="-51391"/>
                  <a:pt x="2252068" y="14826"/>
                  <a:pt x="2526394" y="0"/>
                </a:cubicBezTo>
                <a:cubicBezTo>
                  <a:pt x="2800720" y="-14826"/>
                  <a:pt x="3118869" y="2976"/>
                  <a:pt x="3353620" y="0"/>
                </a:cubicBezTo>
                <a:cubicBezTo>
                  <a:pt x="3415355" y="123029"/>
                  <a:pt x="3337755" y="461176"/>
                  <a:pt x="3353620" y="587657"/>
                </a:cubicBezTo>
                <a:cubicBezTo>
                  <a:pt x="3369485" y="714138"/>
                  <a:pt x="3353151" y="987841"/>
                  <a:pt x="3353620" y="1128301"/>
                </a:cubicBezTo>
                <a:cubicBezTo>
                  <a:pt x="3354089" y="1268761"/>
                  <a:pt x="3284969" y="1549446"/>
                  <a:pt x="3353620" y="1715958"/>
                </a:cubicBezTo>
                <a:cubicBezTo>
                  <a:pt x="3422271" y="1882470"/>
                  <a:pt x="3340986" y="2052908"/>
                  <a:pt x="3353620" y="2350627"/>
                </a:cubicBezTo>
                <a:cubicBezTo>
                  <a:pt x="3174051" y="2374146"/>
                  <a:pt x="2929992" y="2323914"/>
                  <a:pt x="2761147" y="2350627"/>
                </a:cubicBezTo>
                <a:cubicBezTo>
                  <a:pt x="2592302" y="2377340"/>
                  <a:pt x="2338944" y="2292050"/>
                  <a:pt x="2202210" y="2350627"/>
                </a:cubicBezTo>
                <a:cubicBezTo>
                  <a:pt x="2065476" y="2409204"/>
                  <a:pt x="1785895" y="2314750"/>
                  <a:pt x="1576201" y="2350627"/>
                </a:cubicBezTo>
                <a:cubicBezTo>
                  <a:pt x="1366507" y="2386504"/>
                  <a:pt x="1146572" y="2315551"/>
                  <a:pt x="983729" y="2350627"/>
                </a:cubicBezTo>
                <a:cubicBezTo>
                  <a:pt x="820886" y="2385703"/>
                  <a:pt x="304460" y="2279841"/>
                  <a:pt x="0" y="2350627"/>
                </a:cubicBezTo>
                <a:cubicBezTo>
                  <a:pt x="-5440" y="2133272"/>
                  <a:pt x="46200" y="2048967"/>
                  <a:pt x="0" y="1833489"/>
                </a:cubicBezTo>
                <a:cubicBezTo>
                  <a:pt x="-46200" y="1618011"/>
                  <a:pt x="31845" y="1481513"/>
                  <a:pt x="0" y="1198820"/>
                </a:cubicBezTo>
                <a:cubicBezTo>
                  <a:pt x="-31845" y="916127"/>
                  <a:pt x="50812" y="822818"/>
                  <a:pt x="0" y="658176"/>
                </a:cubicBezTo>
                <a:cubicBezTo>
                  <a:pt x="-50812" y="493534"/>
                  <a:pt x="16299" y="299366"/>
                  <a:pt x="0" y="0"/>
                </a:cubicBezTo>
                <a:close/>
              </a:path>
              <a:path extrusionOk="0" h="2350627" w="3353620">
                <a:moveTo>
                  <a:pt x="0" y="0"/>
                </a:moveTo>
                <a:cubicBezTo>
                  <a:pt x="163127" y="-13785"/>
                  <a:pt x="426533" y="22191"/>
                  <a:pt x="558937" y="0"/>
                </a:cubicBezTo>
                <a:cubicBezTo>
                  <a:pt x="691341" y="-22191"/>
                  <a:pt x="903959" y="23463"/>
                  <a:pt x="1017265" y="0"/>
                </a:cubicBezTo>
                <a:cubicBezTo>
                  <a:pt x="1130571" y="-23463"/>
                  <a:pt x="1376919" y="54132"/>
                  <a:pt x="1475593" y="0"/>
                </a:cubicBezTo>
                <a:cubicBezTo>
                  <a:pt x="1574267" y="-54132"/>
                  <a:pt x="1735467" y="1597"/>
                  <a:pt x="1933921" y="0"/>
                </a:cubicBezTo>
                <a:cubicBezTo>
                  <a:pt x="2132375" y="-1597"/>
                  <a:pt x="2263503" y="50504"/>
                  <a:pt x="2425785" y="0"/>
                </a:cubicBezTo>
                <a:cubicBezTo>
                  <a:pt x="2588067" y="-50504"/>
                  <a:pt x="3142054" y="13993"/>
                  <a:pt x="3353620" y="0"/>
                </a:cubicBezTo>
                <a:cubicBezTo>
                  <a:pt x="3383540" y="216085"/>
                  <a:pt x="3295170" y="413880"/>
                  <a:pt x="3353620" y="540644"/>
                </a:cubicBezTo>
                <a:cubicBezTo>
                  <a:pt x="3412070" y="667408"/>
                  <a:pt x="3294440" y="954195"/>
                  <a:pt x="3353620" y="1081288"/>
                </a:cubicBezTo>
                <a:cubicBezTo>
                  <a:pt x="3412800" y="1208381"/>
                  <a:pt x="3349617" y="1395427"/>
                  <a:pt x="3353620" y="1598426"/>
                </a:cubicBezTo>
                <a:cubicBezTo>
                  <a:pt x="3357623" y="1801425"/>
                  <a:pt x="3276772" y="2017172"/>
                  <a:pt x="3353620" y="2350627"/>
                </a:cubicBezTo>
                <a:cubicBezTo>
                  <a:pt x="3166901" y="2362546"/>
                  <a:pt x="3000312" y="2319622"/>
                  <a:pt x="2861756" y="2350627"/>
                </a:cubicBezTo>
                <a:cubicBezTo>
                  <a:pt x="2723200" y="2381632"/>
                  <a:pt x="2553342" y="2332213"/>
                  <a:pt x="2336355" y="2350627"/>
                </a:cubicBezTo>
                <a:cubicBezTo>
                  <a:pt x="2119368" y="2369041"/>
                  <a:pt x="2033930" y="2332812"/>
                  <a:pt x="1844491" y="2350627"/>
                </a:cubicBezTo>
                <a:cubicBezTo>
                  <a:pt x="1655052" y="2368442"/>
                  <a:pt x="1519788" y="2322158"/>
                  <a:pt x="1285554" y="2350627"/>
                </a:cubicBezTo>
                <a:cubicBezTo>
                  <a:pt x="1051320" y="2379096"/>
                  <a:pt x="831801" y="2293090"/>
                  <a:pt x="693081" y="2350627"/>
                </a:cubicBezTo>
                <a:cubicBezTo>
                  <a:pt x="554361" y="2408164"/>
                  <a:pt x="170827" y="2272398"/>
                  <a:pt x="0" y="2350627"/>
                </a:cubicBezTo>
                <a:cubicBezTo>
                  <a:pt x="-70460" y="2189744"/>
                  <a:pt x="72095" y="2011638"/>
                  <a:pt x="0" y="1715958"/>
                </a:cubicBezTo>
                <a:cubicBezTo>
                  <a:pt x="-72095" y="1420278"/>
                  <a:pt x="35203" y="1419166"/>
                  <a:pt x="0" y="1175314"/>
                </a:cubicBezTo>
                <a:cubicBezTo>
                  <a:pt x="-35203" y="931462"/>
                  <a:pt x="48810" y="791507"/>
                  <a:pt x="0" y="540644"/>
                </a:cubicBezTo>
                <a:cubicBezTo>
                  <a:pt x="-48810" y="289781"/>
                  <a:pt x="21208" y="255421"/>
                  <a:pt x="0" y="0"/>
                </a:cubicBezTo>
                <a:close/>
              </a:path>
            </a:pathLst>
          </a:custGeom>
          <a:noFill/>
          <a:ln cap="flat" cmpd="sng" w="9525">
            <a:solidFill>
              <a:schemeClr val="dk1"/>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pic>
        <p:nvPicPr>
          <p:cNvPr id="613" name="Google Shape;613;p62"/>
          <p:cNvPicPr preferRelativeResize="0"/>
          <p:nvPr/>
        </p:nvPicPr>
        <p:blipFill rotWithShape="1">
          <a:blip r:embed="rId3">
            <a:alphaModFix/>
          </a:blip>
          <a:srcRect b="0" l="0" r="0" t="0"/>
          <a:stretch/>
        </p:blipFill>
        <p:spPr>
          <a:xfrm>
            <a:off x="575333" y="1833947"/>
            <a:ext cx="7663636" cy="4444190"/>
          </a:xfrm>
          <a:prstGeom prst="rect">
            <a:avLst/>
          </a:prstGeom>
          <a:noFill/>
          <a:ln>
            <a:noFill/>
          </a:ln>
        </p:spPr>
      </p:pic>
      <p:sp>
        <p:nvSpPr>
          <p:cNvPr id="614" name="Google Shape;614;p62"/>
          <p:cNvSpPr txBox="1"/>
          <p:nvPr>
            <p:ph idx="3" type="body"/>
          </p:nvPr>
        </p:nvSpPr>
        <p:spPr>
          <a:xfrm>
            <a:off x="839788" y="180639"/>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9CDE"/>
              </a:buClr>
              <a:buSzPts val="4400"/>
              <a:buNone/>
            </a:pPr>
            <a:r>
              <a:rPr b="1" lang="fr">
                <a:solidFill>
                  <a:srgbClr val="009CDE"/>
                </a:solidFill>
              </a:rPr>
              <a:t>Huit actions concrètes</a:t>
            </a:r>
            <a:endParaRPr/>
          </a:p>
        </p:txBody>
      </p:sp>
      <p:sp>
        <p:nvSpPr>
          <p:cNvPr id="615" name="Google Shape;615;p62"/>
          <p:cNvSpPr txBox="1"/>
          <p:nvPr/>
        </p:nvSpPr>
        <p:spPr>
          <a:xfrm>
            <a:off x="6288023" y="3665422"/>
            <a:ext cx="3915172" cy="6106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6AA"/>
              </a:buClr>
              <a:buSzPts val="1867"/>
              <a:buFont typeface="Noto Sans Symbols"/>
              <a:buNone/>
            </a:pPr>
            <a:r>
              <a:t/>
            </a:r>
            <a:endParaRPr b="0" i="0" sz="1867" u="none" cap="none" strike="noStrike">
              <a:solidFill>
                <a:srgbClr val="323F4F"/>
              </a:solidFill>
              <a:latin typeface="Arial"/>
              <a:ea typeface="Arial"/>
              <a:cs typeface="Arial"/>
              <a:sym typeface="Arial"/>
            </a:endParaRPr>
          </a:p>
        </p:txBody>
      </p:sp>
      <p:sp>
        <p:nvSpPr>
          <p:cNvPr id="616" name="Google Shape;616;p62"/>
          <p:cNvSpPr txBox="1"/>
          <p:nvPr/>
        </p:nvSpPr>
        <p:spPr>
          <a:xfrm>
            <a:off x="148685" y="3422350"/>
            <a:ext cx="2703309" cy="6106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6AA"/>
              </a:buClr>
              <a:buSzPts val="2000"/>
              <a:buFont typeface="Noto Sans Symbols"/>
              <a:buNone/>
            </a:pPr>
            <a:r>
              <a:t/>
            </a:r>
            <a:endParaRPr b="0" i="1" sz="2000" u="none" cap="none" strike="noStrike">
              <a:solidFill>
                <a:srgbClr val="323F4F"/>
              </a:solidFill>
              <a:latin typeface="Arial"/>
              <a:ea typeface="Arial"/>
              <a:cs typeface="Arial"/>
              <a:sym typeface="Arial"/>
            </a:endParaRPr>
          </a:p>
        </p:txBody>
      </p:sp>
      <p:sp>
        <p:nvSpPr>
          <p:cNvPr id="617" name="Google Shape;617;p62"/>
          <p:cNvSpPr/>
          <p:nvPr/>
        </p:nvSpPr>
        <p:spPr>
          <a:xfrm>
            <a:off x="8487654" y="5079843"/>
            <a:ext cx="3129013" cy="1200329"/>
          </a:xfrm>
          <a:custGeom>
            <a:rect b="b" l="l" r="r" t="t"/>
            <a:pathLst>
              <a:path extrusionOk="0" h="1200329" w="3129013">
                <a:moveTo>
                  <a:pt x="0" y="0"/>
                </a:moveTo>
                <a:cubicBezTo>
                  <a:pt x="299569" y="-30876"/>
                  <a:pt x="403609" y="-15682"/>
                  <a:pt x="625803" y="0"/>
                </a:cubicBezTo>
                <a:cubicBezTo>
                  <a:pt x="847997" y="15682"/>
                  <a:pt x="1032690" y="15501"/>
                  <a:pt x="1189025" y="0"/>
                </a:cubicBezTo>
                <a:cubicBezTo>
                  <a:pt x="1345360" y="-15501"/>
                  <a:pt x="1622266" y="9280"/>
                  <a:pt x="1752247" y="0"/>
                </a:cubicBezTo>
                <a:cubicBezTo>
                  <a:pt x="1882228" y="-9280"/>
                  <a:pt x="2160593" y="3264"/>
                  <a:pt x="2315470" y="0"/>
                </a:cubicBezTo>
                <a:cubicBezTo>
                  <a:pt x="2470347" y="-3264"/>
                  <a:pt x="2937517" y="-9080"/>
                  <a:pt x="3129013" y="0"/>
                </a:cubicBezTo>
                <a:cubicBezTo>
                  <a:pt x="3138655" y="151506"/>
                  <a:pt x="3101369" y="398880"/>
                  <a:pt x="3129013" y="576158"/>
                </a:cubicBezTo>
                <a:cubicBezTo>
                  <a:pt x="3156657" y="753436"/>
                  <a:pt x="3116249" y="992748"/>
                  <a:pt x="3129013" y="1200329"/>
                </a:cubicBezTo>
                <a:cubicBezTo>
                  <a:pt x="2954222" y="1184115"/>
                  <a:pt x="2612222" y="1214716"/>
                  <a:pt x="2471920" y="1200329"/>
                </a:cubicBezTo>
                <a:cubicBezTo>
                  <a:pt x="2331618" y="1185942"/>
                  <a:pt x="2184888" y="1200359"/>
                  <a:pt x="1939988" y="1200329"/>
                </a:cubicBezTo>
                <a:cubicBezTo>
                  <a:pt x="1695088" y="1200299"/>
                  <a:pt x="1578544" y="1227428"/>
                  <a:pt x="1251605" y="1200329"/>
                </a:cubicBezTo>
                <a:cubicBezTo>
                  <a:pt x="924666" y="1173230"/>
                  <a:pt x="777523" y="1169407"/>
                  <a:pt x="594512" y="1200329"/>
                </a:cubicBezTo>
                <a:cubicBezTo>
                  <a:pt x="411501" y="1231251"/>
                  <a:pt x="216925" y="1220548"/>
                  <a:pt x="0" y="1200329"/>
                </a:cubicBezTo>
                <a:cubicBezTo>
                  <a:pt x="-22297" y="919663"/>
                  <a:pt x="-7108" y="870289"/>
                  <a:pt x="0" y="624171"/>
                </a:cubicBezTo>
                <a:cubicBezTo>
                  <a:pt x="7108" y="378053"/>
                  <a:pt x="-28405" y="221665"/>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 sz="2400" u="none" cap="none" strike="noStrike">
                <a:solidFill>
                  <a:schemeClr val="lt1"/>
                </a:solidFill>
                <a:latin typeface="Arial"/>
                <a:ea typeface="Arial"/>
                <a:cs typeface="Arial"/>
                <a:sym typeface="Arial"/>
              </a:rPr>
              <a:t>Plus de 40 pays</a:t>
            </a:r>
            <a:r>
              <a:rPr b="0" i="0" lang="fr" sz="2400" u="none" cap="none" strike="noStrike">
                <a:solidFill>
                  <a:schemeClr val="lt1"/>
                </a:solidFill>
                <a:latin typeface="Arial"/>
                <a:ea typeface="Arial"/>
                <a:cs typeface="Arial"/>
                <a:sym typeface="Arial"/>
              </a:rPr>
              <a:t> mettent en œuvre le processus WASH FIT</a:t>
            </a:r>
            <a:endParaRPr b="0" i="0" sz="1400" u="none" cap="none" strike="noStrike">
              <a:solidFill>
                <a:srgbClr val="000000"/>
              </a:solidFill>
              <a:latin typeface="Arial"/>
              <a:ea typeface="Arial"/>
              <a:cs typeface="Arial"/>
              <a:sym typeface="Arial"/>
            </a:endParaRPr>
          </a:p>
        </p:txBody>
      </p:sp>
      <p:sp>
        <p:nvSpPr>
          <p:cNvPr id="618" name="Google Shape;618;p62"/>
          <p:cNvSpPr/>
          <p:nvPr/>
        </p:nvSpPr>
        <p:spPr>
          <a:xfrm>
            <a:off x="6402751" y="1803821"/>
            <a:ext cx="1927210" cy="2472276"/>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33"/>
              <a:buFont typeface="Arial"/>
              <a:buNone/>
            </a:pPr>
            <a:r>
              <a:t/>
            </a:r>
            <a:endParaRPr b="0" i="0" sz="1633" u="none" cap="none" strike="noStrike">
              <a:solidFill>
                <a:schemeClr val="lt1"/>
              </a:solidFill>
              <a:latin typeface="Calibri"/>
              <a:ea typeface="Calibri"/>
              <a:cs typeface="Calibri"/>
              <a:sym typeface="Calibri"/>
            </a:endParaRPr>
          </a:p>
        </p:txBody>
      </p:sp>
      <p:pic>
        <p:nvPicPr>
          <p:cNvPr descr="publication cover" id="619" name="Google Shape;619;p62"/>
          <p:cNvPicPr preferRelativeResize="0"/>
          <p:nvPr/>
        </p:nvPicPr>
        <p:blipFill rotWithShape="1">
          <a:blip r:embed="rId4">
            <a:alphaModFix/>
          </a:blip>
          <a:srcRect b="0" l="0" r="0" t="0"/>
          <a:stretch/>
        </p:blipFill>
        <p:spPr>
          <a:xfrm>
            <a:off x="9150127" y="1453197"/>
            <a:ext cx="2440767" cy="3449617"/>
          </a:xfrm>
          <a:prstGeom prst="rect">
            <a:avLst/>
          </a:prstGeom>
          <a:noFill/>
          <a:ln>
            <a:noFill/>
          </a:ln>
          <a:effectLst>
            <a:outerShdw blurRad="292100" rotWithShape="0" algn="tl" dir="2700000" dist="139700">
              <a:srgbClr val="333333">
                <a:alpha val="64313"/>
              </a:srgbClr>
            </a:outerShdw>
          </a:effectLst>
        </p:spPr>
      </p:pic>
      <p:cxnSp>
        <p:nvCxnSpPr>
          <p:cNvPr id="620" name="Google Shape;620;p62"/>
          <p:cNvCxnSpPr/>
          <p:nvPr/>
        </p:nvCxnSpPr>
        <p:spPr>
          <a:xfrm rot="10800000">
            <a:off x="7271958" y="3821940"/>
            <a:ext cx="1569309" cy="1531906"/>
          </a:xfrm>
          <a:prstGeom prst="straightConnector1">
            <a:avLst/>
          </a:prstGeom>
          <a:noFill/>
          <a:ln cap="flat" cmpd="sng" w="38100">
            <a:solidFill>
              <a:schemeClr val="dk1"/>
            </a:solidFill>
            <a:prstDash val="solid"/>
            <a:miter lim="800000"/>
            <a:headEnd len="sm" w="sm" type="none"/>
            <a:tailEnd len="med" w="med" type="triangle"/>
          </a:ln>
        </p:spPr>
      </p:cxnSp>
      <p:sp>
        <p:nvSpPr>
          <p:cNvPr id="621" name="Google Shape;621;p62"/>
          <p:cNvSpPr txBox="1"/>
          <p:nvPr/>
        </p:nvSpPr>
        <p:spPr>
          <a:xfrm>
            <a:off x="2226700" y="849343"/>
            <a:ext cx="7276829" cy="46166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fr" sz="2400" u="none" cap="none" strike="noStrike">
                <a:solidFill>
                  <a:schemeClr val="lt1"/>
                </a:solidFill>
                <a:latin typeface="Arial Narrow"/>
                <a:ea typeface="Arial Narrow"/>
                <a:cs typeface="Arial Narrow"/>
                <a:sym typeface="Arial Narrow"/>
              </a:rPr>
              <a:t> Orientations pratiques du Programme commun OMS/UNICEF présentes dans </a:t>
            </a:r>
            <a:r>
              <a:rPr b="1" i="0" lang="fr" sz="2400" u="none" cap="none" strike="noStrike">
                <a:solidFill>
                  <a:schemeClr val="lt1"/>
                </a:solidFill>
                <a:latin typeface="Arial Narrow"/>
                <a:ea typeface="Arial Narrow"/>
                <a:cs typeface="Arial Narrow"/>
                <a:sym typeface="Arial Narrow"/>
              </a:rPr>
              <a:t>la résolution</a:t>
            </a:r>
            <a:endParaRPr b="0" i="0" sz="2400" u="none" cap="none" strike="noStrike">
              <a:solidFill>
                <a:schemeClr val="lt1"/>
              </a:solidFill>
              <a:latin typeface="Arial Narrow"/>
              <a:ea typeface="Arial Narrow"/>
              <a:cs typeface="Arial Narrow"/>
              <a:sym typeface="Arial Narrow"/>
            </a:endParaRPr>
          </a:p>
        </p:txBody>
      </p:sp>
      <p:sp>
        <p:nvSpPr>
          <p:cNvPr id="622" name="Google Shape;622;p62"/>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63"/>
          <p:cNvSpPr txBox="1"/>
          <p:nvPr/>
        </p:nvSpPr>
        <p:spPr>
          <a:xfrm>
            <a:off x="4361949" y="1428201"/>
            <a:ext cx="6230114" cy="2440455"/>
          </a:xfrm>
          <a:prstGeom prst="rect">
            <a:avLst/>
          </a:prstGeom>
          <a:noFill/>
          <a:ln>
            <a:noFill/>
          </a:ln>
        </p:spPr>
        <p:txBody>
          <a:bodyPr anchorCtr="0" anchor="t" bIns="45700" lIns="91425" spcFirstLastPara="1" rIns="91425" wrap="square" tIns="45700">
            <a:noAutofit/>
          </a:bodyPr>
          <a:lstStyle/>
          <a:p>
            <a:pPr indent="-113411" lvl="0" marL="228600" marR="0" rtl="0" algn="l">
              <a:lnSpc>
                <a:spcPct val="90000"/>
              </a:lnSpc>
              <a:spcBef>
                <a:spcPts val="0"/>
              </a:spcBef>
              <a:spcAft>
                <a:spcPts val="0"/>
              </a:spcAft>
              <a:buClr>
                <a:schemeClr val="dk1"/>
              </a:buClr>
              <a:buSzPts val="1814"/>
              <a:buFont typeface="Arial"/>
              <a:buNone/>
            </a:pPr>
            <a:r>
              <a:t/>
            </a:r>
            <a:endParaRPr b="0" i="0" sz="1814" u="none" cap="none" strike="noStrike">
              <a:solidFill>
                <a:srgbClr val="002060"/>
              </a:solidFill>
              <a:latin typeface="Arial"/>
              <a:ea typeface="Arial"/>
              <a:cs typeface="Arial"/>
              <a:sym typeface="Arial"/>
            </a:endParaRPr>
          </a:p>
        </p:txBody>
      </p:sp>
      <p:pic>
        <p:nvPicPr>
          <p:cNvPr id="629" name="Google Shape;629;p63"/>
          <p:cNvPicPr preferRelativeResize="0"/>
          <p:nvPr/>
        </p:nvPicPr>
        <p:blipFill rotWithShape="1">
          <a:blip r:embed="rId3">
            <a:alphaModFix/>
          </a:blip>
          <a:srcRect b="0" l="0" r="0" t="0"/>
          <a:stretch/>
        </p:blipFill>
        <p:spPr>
          <a:xfrm>
            <a:off x="435777" y="382027"/>
            <a:ext cx="2600667" cy="2862241"/>
          </a:xfrm>
          <a:prstGeom prst="rect">
            <a:avLst/>
          </a:prstGeom>
          <a:noFill/>
          <a:ln>
            <a:noFill/>
          </a:ln>
        </p:spPr>
      </p:pic>
      <p:pic>
        <p:nvPicPr>
          <p:cNvPr id="630" name="Google Shape;630;p63"/>
          <p:cNvPicPr preferRelativeResize="0"/>
          <p:nvPr/>
        </p:nvPicPr>
        <p:blipFill rotWithShape="1">
          <a:blip r:embed="rId4">
            <a:alphaModFix/>
          </a:blip>
          <a:srcRect b="0" l="0" r="0" t="0"/>
          <a:stretch/>
        </p:blipFill>
        <p:spPr>
          <a:xfrm>
            <a:off x="9063302" y="1549780"/>
            <a:ext cx="2854266" cy="3880019"/>
          </a:xfrm>
          <a:prstGeom prst="rect">
            <a:avLst/>
          </a:prstGeom>
          <a:noFill/>
          <a:ln>
            <a:noFill/>
          </a:ln>
          <a:effectLst>
            <a:outerShdw blurRad="190500" rotWithShape="0" algn="tl">
              <a:srgbClr val="000000">
                <a:alpha val="69411"/>
              </a:srgbClr>
            </a:outerShdw>
          </a:effectLst>
        </p:spPr>
      </p:pic>
      <p:sp>
        <p:nvSpPr>
          <p:cNvPr id="631" name="Google Shape;631;p63"/>
          <p:cNvSpPr txBox="1"/>
          <p:nvPr>
            <p:ph idx="1" type="body"/>
          </p:nvPr>
        </p:nvSpPr>
        <p:spPr>
          <a:xfrm>
            <a:off x="221561" y="3479180"/>
            <a:ext cx="6128486" cy="4761053"/>
          </a:xfrm>
          <a:prstGeom prst="rect">
            <a:avLst/>
          </a:prstGeom>
          <a:noFill/>
          <a:ln>
            <a:noFill/>
          </a:ln>
        </p:spPr>
        <p:txBody>
          <a:bodyPr anchorCtr="0" anchor="t" bIns="45700" lIns="91425" spcFirstLastPara="1" rIns="91425" wrap="square" tIns="45700">
            <a:normAutofit/>
          </a:bodyPr>
          <a:lstStyle/>
          <a:p>
            <a:pPr indent="-342900" lvl="1" marL="800100" rtl="0" algn="l">
              <a:lnSpc>
                <a:spcPct val="90000"/>
              </a:lnSpc>
              <a:spcBef>
                <a:spcPts val="0"/>
              </a:spcBef>
              <a:spcAft>
                <a:spcPts val="0"/>
              </a:spcAft>
              <a:buClr>
                <a:srgbClr val="002060"/>
              </a:buClr>
              <a:buSzPts val="2200"/>
              <a:buFont typeface="Arial"/>
              <a:buChar char="•"/>
            </a:pPr>
            <a:r>
              <a:rPr lang="fr" sz="1800">
                <a:solidFill>
                  <a:srgbClr val="002060"/>
                </a:solidFill>
                <a:latin typeface="Arial"/>
                <a:ea typeface="Arial"/>
                <a:cs typeface="Arial"/>
                <a:sym typeface="Arial"/>
              </a:rPr>
              <a:t>Une analyse de la situation est menée afin d’examiner les politiques en vigueur, les structures de gouvernance et les flux de financement relatifs à la santé et aux services WASH.</a:t>
            </a:r>
            <a:endParaRPr sz="1600"/>
          </a:p>
          <a:p>
            <a:pPr indent="-342900" lvl="1" marL="800100" rtl="0" algn="l">
              <a:lnSpc>
                <a:spcPct val="90000"/>
              </a:lnSpc>
              <a:spcBef>
                <a:spcPts val="500"/>
              </a:spcBef>
              <a:spcAft>
                <a:spcPts val="0"/>
              </a:spcAft>
              <a:buClr>
                <a:srgbClr val="002060"/>
              </a:buClr>
              <a:buSzPts val="2200"/>
              <a:buFont typeface="Arial"/>
              <a:buChar char="•"/>
            </a:pPr>
            <a:r>
              <a:rPr lang="fr" sz="1800">
                <a:solidFill>
                  <a:srgbClr val="002060"/>
                </a:solidFill>
                <a:latin typeface="Arial"/>
                <a:ea typeface="Arial"/>
                <a:cs typeface="Arial"/>
                <a:sym typeface="Arial"/>
              </a:rPr>
              <a:t>Une évaluation permet d’obtenir des données actualisées concernant la couverture et la conformité des services WASH.</a:t>
            </a:r>
            <a:endParaRPr sz="1600"/>
          </a:p>
          <a:p>
            <a:pPr indent="-342900" lvl="1" marL="800100" rtl="0" algn="l">
              <a:lnSpc>
                <a:spcPct val="90000"/>
              </a:lnSpc>
              <a:spcBef>
                <a:spcPts val="500"/>
              </a:spcBef>
              <a:spcAft>
                <a:spcPts val="0"/>
              </a:spcAft>
              <a:buClr>
                <a:srgbClr val="002060"/>
              </a:buClr>
              <a:buSzPts val="2200"/>
              <a:buFont typeface="Arial"/>
              <a:buChar char="•"/>
            </a:pPr>
            <a:r>
              <a:rPr lang="fr" sz="1800">
                <a:solidFill>
                  <a:srgbClr val="002060"/>
                </a:solidFill>
                <a:latin typeface="Arial"/>
                <a:ea typeface="Arial"/>
                <a:cs typeface="Arial"/>
                <a:sym typeface="Arial"/>
              </a:rPr>
              <a:t>Ces deux documents servent de base pour la hiérarchisation des mesures à prendre et la mobilisation des ressources.</a:t>
            </a:r>
            <a:endParaRPr sz="1800">
              <a:solidFill>
                <a:srgbClr val="002060"/>
              </a:solidFill>
              <a:latin typeface="Arial"/>
              <a:ea typeface="Arial"/>
              <a:cs typeface="Arial"/>
              <a:sym typeface="Arial"/>
            </a:endParaRPr>
          </a:p>
          <a:p>
            <a:pPr indent="-342900" lvl="1" marL="800100" rtl="0" algn="l">
              <a:lnSpc>
                <a:spcPct val="90000"/>
              </a:lnSpc>
              <a:spcBef>
                <a:spcPts val="500"/>
              </a:spcBef>
              <a:spcAft>
                <a:spcPts val="0"/>
              </a:spcAft>
              <a:buClr>
                <a:srgbClr val="002060"/>
              </a:buClr>
              <a:buSzPts val="2200"/>
              <a:buFont typeface="Arial"/>
              <a:buChar char="•"/>
            </a:pPr>
            <a:r>
              <a:rPr lang="fr" sz="1800">
                <a:solidFill>
                  <a:srgbClr val="002060"/>
                </a:solidFill>
                <a:latin typeface="Arial"/>
                <a:ea typeface="Arial"/>
                <a:cs typeface="Arial"/>
                <a:sym typeface="Arial"/>
              </a:rPr>
              <a:t>Cette action éclaire l’ensemble des actions suivantes. </a:t>
            </a:r>
            <a:endParaRPr sz="1800">
              <a:solidFill>
                <a:srgbClr val="002060"/>
              </a:solidFill>
              <a:latin typeface="Arial"/>
              <a:ea typeface="Arial"/>
              <a:cs typeface="Arial"/>
              <a:sym typeface="Arial"/>
            </a:endParaRPr>
          </a:p>
        </p:txBody>
      </p:sp>
      <p:sp>
        <p:nvSpPr>
          <p:cNvPr id="632" name="Google Shape;632;p6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633" name="Google Shape;633;p63"/>
          <p:cNvSpPr txBox="1"/>
          <p:nvPr>
            <p:ph idx="3" type="body"/>
          </p:nvPr>
        </p:nvSpPr>
        <p:spPr>
          <a:xfrm>
            <a:off x="4036741" y="356992"/>
            <a:ext cx="4070196"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Action concrète 1</a:t>
            </a:r>
            <a:endParaRPr/>
          </a:p>
        </p:txBody>
      </p:sp>
      <p:sp>
        <p:nvSpPr>
          <p:cNvPr id="634" name="Google Shape;634;p63"/>
          <p:cNvSpPr txBox="1"/>
          <p:nvPr/>
        </p:nvSpPr>
        <p:spPr>
          <a:xfrm>
            <a:off x="6609587" y="5682442"/>
            <a:ext cx="5386039" cy="923330"/>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Narrow"/>
                <a:ea typeface="Arial Narrow"/>
                <a:cs typeface="Arial Narrow"/>
                <a:sym typeface="Arial Narrow"/>
              </a:rPr>
              <a:t>Le document ci-dessus (en anglais) explique comment mener une analyse de situation en s’appuyant sur un certain nombre d’exemples nationaux.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800"/>
              <a:buFont typeface="Arial"/>
              <a:buNone/>
            </a:pPr>
            <a:r>
              <a:rPr b="0" i="0" lang="fr" sz="1800" u="sng" cap="none" strike="noStrike">
                <a:solidFill>
                  <a:schemeClr val="hlink"/>
                </a:solidFill>
                <a:latin typeface="Arial Narrow"/>
                <a:ea typeface="Arial Narrow"/>
                <a:cs typeface="Arial Narrow"/>
                <a:sym typeface="Arial Narrow"/>
                <a:hlinkClick r:id="rId5"/>
              </a:rPr>
              <a:t>https://apps.who.int/iris/handle/10665/340297</a:t>
            </a:r>
            <a:r>
              <a:rPr b="0" i="0" lang="fr" sz="1800" u="none" cap="none" strike="noStrike">
                <a:solidFill>
                  <a:schemeClr val="lt1"/>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p64"/>
          <p:cNvPicPr preferRelativeResize="0"/>
          <p:nvPr/>
        </p:nvPicPr>
        <p:blipFill rotWithShape="1">
          <a:blip r:embed="rId3">
            <a:alphaModFix/>
          </a:blip>
          <a:srcRect b="15702" l="0" r="0" t="0"/>
          <a:stretch/>
        </p:blipFill>
        <p:spPr>
          <a:xfrm>
            <a:off x="254001" y="172101"/>
            <a:ext cx="2176965" cy="2101546"/>
          </a:xfrm>
          <a:prstGeom prst="rect">
            <a:avLst/>
          </a:prstGeom>
          <a:noFill/>
          <a:ln>
            <a:noFill/>
          </a:ln>
        </p:spPr>
      </p:pic>
      <p:pic>
        <p:nvPicPr>
          <p:cNvPr id="641" name="Google Shape;641;p64"/>
          <p:cNvPicPr preferRelativeResize="0"/>
          <p:nvPr/>
        </p:nvPicPr>
        <p:blipFill rotWithShape="1">
          <a:blip r:embed="rId4">
            <a:alphaModFix/>
          </a:blip>
          <a:srcRect b="0" l="0" r="0" t="0"/>
          <a:stretch/>
        </p:blipFill>
        <p:spPr>
          <a:xfrm>
            <a:off x="8707449" y="814039"/>
            <a:ext cx="3288177" cy="4691276"/>
          </a:xfrm>
          <a:prstGeom prst="rect">
            <a:avLst/>
          </a:prstGeom>
          <a:noFill/>
          <a:ln>
            <a:noFill/>
          </a:ln>
          <a:effectLst>
            <a:outerShdw blurRad="292100" rotWithShape="0" algn="tl" dir="2700000" dist="139700">
              <a:srgbClr val="333333">
                <a:alpha val="64313"/>
              </a:srgbClr>
            </a:outerShdw>
          </a:effectLst>
        </p:spPr>
      </p:pic>
      <p:sp>
        <p:nvSpPr>
          <p:cNvPr id="642" name="Google Shape;642;p64"/>
          <p:cNvSpPr txBox="1"/>
          <p:nvPr>
            <p:ph idx="1" type="body"/>
          </p:nvPr>
        </p:nvSpPr>
        <p:spPr>
          <a:xfrm>
            <a:off x="68753" y="2528819"/>
            <a:ext cx="6550114" cy="313206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02060"/>
              </a:buClr>
              <a:buSzPts val="2000"/>
              <a:buFont typeface="Arial"/>
              <a:buChar char="•"/>
            </a:pPr>
            <a:r>
              <a:rPr lang="fr" sz="1800">
                <a:solidFill>
                  <a:srgbClr val="002060"/>
                </a:solidFill>
                <a:latin typeface="Arial"/>
                <a:ea typeface="Arial"/>
                <a:cs typeface="Arial"/>
                <a:sym typeface="Arial"/>
              </a:rPr>
              <a:t>Le Gouvernement fixe des cibles précises et établit une feuille de route nationale indiquant la méthode qui sera employée pour les atteindre.</a:t>
            </a:r>
            <a:endParaRPr sz="1800"/>
          </a:p>
          <a:p>
            <a:pPr indent="-342900" lvl="0" marL="342900" rtl="0" algn="l">
              <a:lnSpc>
                <a:spcPct val="90000"/>
              </a:lnSpc>
              <a:spcBef>
                <a:spcPts val="1000"/>
              </a:spcBef>
              <a:spcAft>
                <a:spcPts val="0"/>
              </a:spcAft>
              <a:buClr>
                <a:srgbClr val="002060"/>
              </a:buClr>
              <a:buSzPts val="2000"/>
              <a:buFont typeface="Arial"/>
              <a:buChar char="•"/>
            </a:pPr>
            <a:r>
              <a:rPr lang="fr" sz="1800">
                <a:solidFill>
                  <a:srgbClr val="002060"/>
                </a:solidFill>
              </a:rPr>
              <a:t>Le Gouvernement bénéficie du soutien </a:t>
            </a:r>
            <a:r>
              <a:rPr lang="fr" sz="1800">
                <a:solidFill>
                  <a:srgbClr val="002060"/>
                </a:solidFill>
                <a:latin typeface="Arial"/>
                <a:ea typeface="Arial"/>
                <a:cs typeface="Arial"/>
                <a:sym typeface="Arial"/>
              </a:rPr>
              <a:t>d’une équipe nationale intersectorielle ou d’un groupe de travail technique</a:t>
            </a:r>
            <a:r>
              <a:rPr lang="fr" sz="1800">
                <a:solidFill>
                  <a:srgbClr val="002060"/>
                </a:solidFill>
              </a:rPr>
              <a:t>. </a:t>
            </a:r>
            <a:endParaRPr sz="1800"/>
          </a:p>
          <a:p>
            <a:pPr indent="-342900" lvl="0" marL="342900" rtl="0" algn="l">
              <a:lnSpc>
                <a:spcPct val="90000"/>
              </a:lnSpc>
              <a:spcBef>
                <a:spcPts val="1000"/>
              </a:spcBef>
              <a:spcAft>
                <a:spcPts val="0"/>
              </a:spcAft>
              <a:buClr>
                <a:srgbClr val="002060"/>
              </a:buClr>
              <a:buSzPts val="2000"/>
              <a:buFont typeface="Arial"/>
              <a:buChar char="•"/>
            </a:pPr>
            <a:r>
              <a:rPr lang="fr" sz="1800">
                <a:solidFill>
                  <a:srgbClr val="002060"/>
                </a:solidFill>
              </a:rPr>
              <a:t>L’approche </a:t>
            </a:r>
            <a:r>
              <a:rPr lang="fr" sz="1800">
                <a:solidFill>
                  <a:srgbClr val="002060"/>
                </a:solidFill>
                <a:latin typeface="Arial"/>
                <a:ea typeface="Arial"/>
                <a:cs typeface="Arial"/>
                <a:sym typeface="Arial"/>
              </a:rPr>
              <a:t>adoptée, les zones d’intervention, les responsabilités, les cibles et le budget consacré à l’amélioration des services WASH font l’objet d’une planification claire pour une période donnée.</a:t>
            </a:r>
            <a:endParaRPr sz="1800"/>
          </a:p>
          <a:p>
            <a:pPr indent="-342900" lvl="0" marL="342900" rtl="0" algn="l">
              <a:lnSpc>
                <a:spcPct val="90000"/>
              </a:lnSpc>
              <a:spcBef>
                <a:spcPts val="1000"/>
              </a:spcBef>
              <a:spcAft>
                <a:spcPts val="0"/>
              </a:spcAft>
              <a:buClr>
                <a:srgbClr val="002060"/>
              </a:buClr>
              <a:buSzPts val="2000"/>
              <a:buFont typeface="Arial"/>
              <a:buChar char="•"/>
            </a:pPr>
            <a:r>
              <a:rPr lang="fr" sz="1800">
                <a:solidFill>
                  <a:srgbClr val="002060"/>
                </a:solidFill>
              </a:rPr>
              <a:t>Ce processus de planification doit notamment comprendre l’estimation du coût des investissements en capital, des travaux de réhabilitation, ainsi que les dépenses récurrentes liées à l’exploitation et l’entretien.</a:t>
            </a:r>
            <a:endParaRPr sz="1800">
              <a:solidFill>
                <a:srgbClr val="002060"/>
              </a:solidFill>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1800"/>
          </a:p>
        </p:txBody>
      </p:sp>
      <p:sp>
        <p:nvSpPr>
          <p:cNvPr id="643" name="Google Shape;643;p6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644" name="Google Shape;644;p64"/>
          <p:cNvSpPr txBox="1"/>
          <p:nvPr>
            <p:ph idx="3" type="body"/>
          </p:nvPr>
        </p:nvSpPr>
        <p:spPr>
          <a:xfrm>
            <a:off x="839788" y="298247"/>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Action concrète 2</a:t>
            </a:r>
            <a:endParaRPr/>
          </a:p>
        </p:txBody>
      </p:sp>
      <p:sp>
        <p:nvSpPr>
          <p:cNvPr id="645" name="Google Shape;645;p64"/>
          <p:cNvSpPr txBox="1"/>
          <p:nvPr/>
        </p:nvSpPr>
        <p:spPr>
          <a:xfrm>
            <a:off x="6609587" y="5682442"/>
            <a:ext cx="5386039" cy="646331"/>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Narrow"/>
                <a:ea typeface="Arial Narrow"/>
                <a:cs typeface="Arial Narrow"/>
                <a:sym typeface="Arial Narrow"/>
              </a:rPr>
              <a:t>Pour accéder à des exemples de feuilles de route et de stratégies nationales, veuillez consulter la page suivante : </a:t>
            </a:r>
            <a:r>
              <a:rPr b="0" i="0" lang="fr" sz="1800" u="sng" cap="none" strike="noStrike">
                <a:solidFill>
                  <a:schemeClr val="hlink"/>
                </a:solidFill>
                <a:latin typeface="Arial Narrow"/>
                <a:ea typeface="Arial Narrow"/>
                <a:cs typeface="Arial Narrow"/>
                <a:sym typeface="Arial Narrow"/>
                <a:hlinkClick r:id="rId5"/>
              </a:rPr>
              <a:t>www.washinhcf.org/resources</a:t>
            </a:r>
            <a:r>
              <a:rPr b="0" i="0" lang="fr" sz="1800" u="none" cap="none" strike="noStrike">
                <a:solidFill>
                  <a:schemeClr val="lt1"/>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pic>
        <p:nvPicPr>
          <p:cNvPr id="651" name="Google Shape;651;p65"/>
          <p:cNvPicPr preferRelativeResize="0"/>
          <p:nvPr/>
        </p:nvPicPr>
        <p:blipFill rotWithShape="1">
          <a:blip r:embed="rId3">
            <a:alphaModFix/>
          </a:blip>
          <a:srcRect b="0" l="0" r="0" t="0"/>
          <a:stretch/>
        </p:blipFill>
        <p:spPr>
          <a:xfrm>
            <a:off x="8235167" y="1629046"/>
            <a:ext cx="2328001" cy="3306382"/>
          </a:xfrm>
          <a:prstGeom prst="rect">
            <a:avLst/>
          </a:prstGeom>
          <a:noFill/>
          <a:ln>
            <a:noFill/>
          </a:ln>
          <a:effectLst>
            <a:outerShdw blurRad="292100" rotWithShape="0" algn="tl" dir="2700000" dist="139700">
              <a:srgbClr val="333333">
                <a:alpha val="64313"/>
              </a:srgbClr>
            </a:outerShdw>
          </a:effectLst>
        </p:spPr>
      </p:pic>
      <p:pic>
        <p:nvPicPr>
          <p:cNvPr id="652" name="Google Shape;652;p65"/>
          <p:cNvPicPr preferRelativeResize="0"/>
          <p:nvPr/>
        </p:nvPicPr>
        <p:blipFill rotWithShape="1">
          <a:blip r:embed="rId4">
            <a:alphaModFix/>
          </a:blip>
          <a:srcRect b="0" l="0" r="0" t="0"/>
          <a:stretch/>
        </p:blipFill>
        <p:spPr>
          <a:xfrm>
            <a:off x="130482" y="42237"/>
            <a:ext cx="2144368" cy="2288846"/>
          </a:xfrm>
          <a:prstGeom prst="rect">
            <a:avLst/>
          </a:prstGeom>
          <a:noFill/>
          <a:ln>
            <a:noFill/>
          </a:ln>
        </p:spPr>
      </p:pic>
      <p:sp>
        <p:nvSpPr>
          <p:cNvPr id="653" name="Google Shape;653;p65"/>
          <p:cNvSpPr txBox="1"/>
          <p:nvPr/>
        </p:nvSpPr>
        <p:spPr>
          <a:xfrm>
            <a:off x="4978401" y="1437279"/>
            <a:ext cx="5310344" cy="2440455"/>
          </a:xfrm>
          <a:prstGeom prst="rect">
            <a:avLst/>
          </a:prstGeom>
          <a:noFill/>
          <a:ln>
            <a:noFill/>
          </a:ln>
        </p:spPr>
        <p:txBody>
          <a:bodyPr anchorCtr="0" anchor="t" bIns="45700" lIns="91425" spcFirstLastPara="1" rIns="91425" wrap="square" tIns="45700">
            <a:noAutofit/>
          </a:bodyPr>
          <a:lstStyle/>
          <a:p>
            <a:pPr indent="-113411" lvl="0" marL="228600" marR="0" rtl="0" algn="l">
              <a:lnSpc>
                <a:spcPct val="90000"/>
              </a:lnSpc>
              <a:spcBef>
                <a:spcPts val="0"/>
              </a:spcBef>
              <a:spcAft>
                <a:spcPts val="0"/>
              </a:spcAft>
              <a:buClr>
                <a:schemeClr val="dk1"/>
              </a:buClr>
              <a:buSzPts val="1814"/>
              <a:buFont typeface="Arial"/>
              <a:buNone/>
            </a:pPr>
            <a:r>
              <a:t/>
            </a:r>
            <a:endParaRPr b="0" i="0" sz="1814" u="none" cap="none" strike="noStrike">
              <a:solidFill>
                <a:srgbClr val="002060"/>
              </a:solidFill>
              <a:latin typeface="Arial"/>
              <a:ea typeface="Arial"/>
              <a:cs typeface="Arial"/>
              <a:sym typeface="Arial"/>
            </a:endParaRPr>
          </a:p>
        </p:txBody>
      </p:sp>
      <p:pic>
        <p:nvPicPr>
          <p:cNvPr id="654" name="Google Shape;654;p65"/>
          <p:cNvPicPr preferRelativeResize="0"/>
          <p:nvPr/>
        </p:nvPicPr>
        <p:blipFill rotWithShape="1">
          <a:blip r:embed="rId5">
            <a:alphaModFix/>
          </a:blip>
          <a:srcRect b="0" l="0" r="0" t="0"/>
          <a:stretch/>
        </p:blipFill>
        <p:spPr>
          <a:xfrm>
            <a:off x="9894952" y="2353823"/>
            <a:ext cx="2153665" cy="3047822"/>
          </a:xfrm>
          <a:prstGeom prst="rect">
            <a:avLst/>
          </a:prstGeom>
          <a:noFill/>
          <a:ln>
            <a:noFill/>
          </a:ln>
          <a:effectLst>
            <a:outerShdw blurRad="292100" rotWithShape="0" algn="tl" dir="2700000" dist="139700">
              <a:srgbClr val="333333">
                <a:alpha val="64313"/>
              </a:srgbClr>
            </a:outerShdw>
          </a:effectLst>
        </p:spPr>
      </p:pic>
      <p:pic>
        <p:nvPicPr>
          <p:cNvPr id="655" name="Google Shape;655;p65"/>
          <p:cNvPicPr preferRelativeResize="0"/>
          <p:nvPr/>
        </p:nvPicPr>
        <p:blipFill rotWithShape="1">
          <a:blip r:embed="rId6">
            <a:alphaModFix/>
          </a:blip>
          <a:srcRect b="0" l="0" r="0" t="0"/>
          <a:stretch/>
        </p:blipFill>
        <p:spPr>
          <a:xfrm>
            <a:off x="6095999" y="1186660"/>
            <a:ext cx="2768437" cy="3047820"/>
          </a:xfrm>
          <a:prstGeom prst="rect">
            <a:avLst/>
          </a:prstGeom>
          <a:noFill/>
          <a:ln>
            <a:noFill/>
          </a:ln>
          <a:effectLst>
            <a:outerShdw blurRad="292100" rotWithShape="0" algn="tl" dir="2700000" dist="139700">
              <a:srgbClr val="333333">
                <a:alpha val="64313"/>
              </a:srgbClr>
            </a:outerShdw>
          </a:effectLst>
        </p:spPr>
      </p:pic>
      <p:sp>
        <p:nvSpPr>
          <p:cNvPr id="656" name="Google Shape;656;p65"/>
          <p:cNvSpPr txBox="1"/>
          <p:nvPr>
            <p:ph idx="1" type="body"/>
          </p:nvPr>
        </p:nvSpPr>
        <p:spPr>
          <a:xfrm>
            <a:off x="362473" y="2577825"/>
            <a:ext cx="5689985" cy="3163360"/>
          </a:xfrm>
          <a:prstGeom prst="rect">
            <a:avLst/>
          </a:prstGeom>
          <a:noFill/>
          <a:ln>
            <a:noFill/>
          </a:ln>
        </p:spPr>
        <p:txBody>
          <a:bodyPr anchorCtr="0" anchor="t" bIns="45700" lIns="91425" spcFirstLastPara="1" rIns="91425" wrap="square" tIns="45700">
            <a:noAutofit/>
          </a:bodyPr>
          <a:lstStyle/>
          <a:p>
            <a:pPr indent="-342900" lvl="1" marL="398463" rtl="0" algn="l">
              <a:lnSpc>
                <a:spcPct val="90000"/>
              </a:lnSpc>
              <a:spcBef>
                <a:spcPts val="0"/>
              </a:spcBef>
              <a:spcAft>
                <a:spcPts val="0"/>
              </a:spcAft>
              <a:buClr>
                <a:srgbClr val="002060"/>
              </a:buClr>
              <a:buSzPts val="2400"/>
              <a:buFont typeface="Arial"/>
              <a:buChar char="•"/>
            </a:pPr>
            <a:r>
              <a:rPr lang="fr">
                <a:solidFill>
                  <a:srgbClr val="002060"/>
                </a:solidFill>
                <a:latin typeface="Arial"/>
                <a:ea typeface="Arial"/>
                <a:cs typeface="Arial"/>
                <a:sym typeface="Arial"/>
              </a:rPr>
              <a:t>L’établissement de </a:t>
            </a:r>
            <a:r>
              <a:rPr b="1" lang="fr">
                <a:solidFill>
                  <a:srgbClr val="002060"/>
                </a:solidFill>
                <a:latin typeface="Arial"/>
                <a:ea typeface="Arial"/>
                <a:cs typeface="Arial"/>
                <a:sym typeface="Arial"/>
              </a:rPr>
              <a:t>normes nationales</a:t>
            </a:r>
            <a:r>
              <a:rPr lang="fr">
                <a:solidFill>
                  <a:srgbClr val="002060"/>
                </a:solidFill>
                <a:latin typeface="Arial"/>
                <a:ea typeface="Arial"/>
                <a:cs typeface="Arial"/>
                <a:sym typeface="Arial"/>
              </a:rPr>
              <a:t> permet d’orienter l’élaboration, le calcul des coûts, la mise en œuvre et l’exploitation des services WASH.</a:t>
            </a:r>
            <a:endParaRPr sz="1800"/>
          </a:p>
          <a:p>
            <a:pPr indent="-342900" lvl="1" marL="398463" rtl="0" algn="l">
              <a:lnSpc>
                <a:spcPct val="90000"/>
              </a:lnSpc>
              <a:spcBef>
                <a:spcPts val="500"/>
              </a:spcBef>
              <a:spcAft>
                <a:spcPts val="0"/>
              </a:spcAft>
              <a:buClr>
                <a:srgbClr val="002060"/>
              </a:buClr>
              <a:buSzPts val="2400"/>
              <a:buFont typeface="Arial"/>
              <a:buChar char="•"/>
            </a:pPr>
            <a:r>
              <a:rPr lang="fr">
                <a:solidFill>
                  <a:srgbClr val="002060"/>
                </a:solidFill>
                <a:latin typeface="Arial"/>
                <a:ea typeface="Arial"/>
                <a:cs typeface="Arial"/>
                <a:sym typeface="Arial"/>
              </a:rPr>
              <a:t>Ces normes doivent être adaptées au contexte national, diffusées et appliquées. </a:t>
            </a:r>
            <a:endParaRPr sz="1800"/>
          </a:p>
          <a:p>
            <a:pPr indent="-342900" lvl="1" marL="398463" rtl="0" algn="l">
              <a:lnSpc>
                <a:spcPct val="90000"/>
              </a:lnSpc>
              <a:spcBef>
                <a:spcPts val="500"/>
              </a:spcBef>
              <a:spcAft>
                <a:spcPts val="0"/>
              </a:spcAft>
              <a:buClr>
                <a:srgbClr val="002060"/>
              </a:buClr>
              <a:buSzPts val="2400"/>
              <a:buFont typeface="Arial"/>
              <a:buChar char="•"/>
            </a:pPr>
            <a:r>
              <a:rPr lang="fr">
                <a:solidFill>
                  <a:srgbClr val="002060"/>
                </a:solidFill>
                <a:latin typeface="Arial"/>
                <a:ea typeface="Arial"/>
                <a:cs typeface="Arial"/>
                <a:sym typeface="Arial"/>
              </a:rPr>
              <a:t>Des </a:t>
            </a:r>
            <a:r>
              <a:rPr b="1" lang="fr">
                <a:solidFill>
                  <a:srgbClr val="002060"/>
                </a:solidFill>
                <a:latin typeface="Arial"/>
                <a:ea typeface="Arial"/>
                <a:cs typeface="Arial"/>
                <a:sym typeface="Arial"/>
              </a:rPr>
              <a:t>mécanismes de responsabilisation</a:t>
            </a:r>
            <a:r>
              <a:rPr lang="fr">
                <a:solidFill>
                  <a:srgbClr val="002060"/>
                </a:solidFill>
                <a:latin typeface="Arial"/>
                <a:ea typeface="Arial"/>
                <a:cs typeface="Arial"/>
                <a:sym typeface="Arial"/>
              </a:rPr>
              <a:t> sont mis en place afin de garantir que l’ensemble des établissements de santé respectent les normes nationales.</a:t>
            </a:r>
            <a:endParaRPr sz="1800"/>
          </a:p>
          <a:p>
            <a:pPr indent="-190500" lvl="1" marL="398463" rtl="0" algn="l">
              <a:lnSpc>
                <a:spcPct val="90000"/>
              </a:lnSpc>
              <a:spcBef>
                <a:spcPts val="500"/>
              </a:spcBef>
              <a:spcAft>
                <a:spcPts val="0"/>
              </a:spcAft>
              <a:buClr>
                <a:srgbClr val="898A9B"/>
              </a:buClr>
              <a:buSzPts val="2400"/>
              <a:buFont typeface="Arial"/>
              <a:buNone/>
            </a:pPr>
            <a:r>
              <a:t/>
            </a:r>
            <a:endParaRPr>
              <a:solidFill>
                <a:srgbClr val="002060"/>
              </a:solidFill>
              <a:latin typeface="Arial"/>
              <a:ea typeface="Arial"/>
              <a:cs typeface="Arial"/>
              <a:sym typeface="Arial"/>
            </a:endParaRPr>
          </a:p>
          <a:p>
            <a:pPr indent="-190500" lvl="1" marL="398463" rtl="0" algn="l">
              <a:lnSpc>
                <a:spcPct val="90000"/>
              </a:lnSpc>
              <a:spcBef>
                <a:spcPts val="500"/>
              </a:spcBef>
              <a:spcAft>
                <a:spcPts val="0"/>
              </a:spcAft>
              <a:buClr>
                <a:srgbClr val="898A9B"/>
              </a:buClr>
              <a:buSzPts val="2400"/>
              <a:buFont typeface="Arial"/>
              <a:buNone/>
            </a:pPr>
            <a:r>
              <a:t/>
            </a:r>
            <a:endParaRPr>
              <a:solidFill>
                <a:srgbClr val="002060"/>
              </a:solidFill>
              <a:latin typeface="Arial"/>
              <a:ea typeface="Arial"/>
              <a:cs typeface="Arial"/>
              <a:sym typeface="Arial"/>
            </a:endParaRPr>
          </a:p>
          <a:p>
            <a:pPr indent="0" lvl="1" marL="55563" rtl="0" algn="l">
              <a:lnSpc>
                <a:spcPct val="90000"/>
              </a:lnSpc>
              <a:spcBef>
                <a:spcPts val="500"/>
              </a:spcBef>
              <a:spcAft>
                <a:spcPts val="0"/>
              </a:spcAft>
              <a:buClr>
                <a:srgbClr val="898A9B"/>
              </a:buClr>
              <a:buSzPts val="2400"/>
              <a:buNone/>
            </a:pPr>
            <a:r>
              <a:t/>
            </a:r>
            <a:endParaRPr>
              <a:solidFill>
                <a:srgbClr val="002060"/>
              </a:solidFill>
              <a:latin typeface="Arial"/>
              <a:ea typeface="Arial"/>
              <a:cs typeface="Arial"/>
              <a:sym typeface="Arial"/>
            </a:endParaRPr>
          </a:p>
          <a:p>
            <a:pPr indent="0" lvl="0" marL="55563" rtl="0" algn="l">
              <a:lnSpc>
                <a:spcPct val="90000"/>
              </a:lnSpc>
              <a:spcBef>
                <a:spcPts val="1000"/>
              </a:spcBef>
              <a:spcAft>
                <a:spcPts val="0"/>
              </a:spcAft>
              <a:buClr>
                <a:schemeClr val="dk1"/>
              </a:buClr>
              <a:buSzPts val="2400"/>
              <a:buNone/>
            </a:pPr>
            <a:r>
              <a:t/>
            </a:r>
            <a:endParaRPr/>
          </a:p>
        </p:txBody>
      </p:sp>
      <p:sp>
        <p:nvSpPr>
          <p:cNvPr id="657" name="Google Shape;657;p6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658" name="Google Shape;658;p65"/>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Action concrète 3</a:t>
            </a:r>
            <a:endParaRPr/>
          </a:p>
        </p:txBody>
      </p:sp>
      <p:sp>
        <p:nvSpPr>
          <p:cNvPr id="659" name="Google Shape;659;p65"/>
          <p:cNvSpPr txBox="1"/>
          <p:nvPr/>
        </p:nvSpPr>
        <p:spPr>
          <a:xfrm>
            <a:off x="6829846" y="5508803"/>
            <a:ext cx="5218771" cy="646331"/>
          </a:xfrm>
          <a:prstGeom prst="rect">
            <a:avLst/>
          </a:prstGeom>
          <a:noFill/>
          <a:ln>
            <a:noFill/>
          </a:ln>
        </p:spPr>
        <p:txBody>
          <a:bodyPr anchorCtr="0" anchor="t" bIns="45700" lIns="91425" spcFirstLastPara="1" rIns="91425" wrap="square" tIns="45700">
            <a:spAutoFit/>
          </a:bodyPr>
          <a:lstStyle/>
          <a:p>
            <a:pPr indent="0" lvl="1" marL="55563"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Presque tous les pays ont déjà mis au point ou mettent à jour leurs normes en matière de services WASH et/ou de gestion des déchets dans les établissements de santé.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pic>
        <p:nvPicPr>
          <p:cNvPr id="665" name="Google Shape;665;p66"/>
          <p:cNvPicPr preferRelativeResize="0"/>
          <p:nvPr/>
        </p:nvPicPr>
        <p:blipFill rotWithShape="1">
          <a:blip r:embed="rId3">
            <a:alphaModFix/>
          </a:blip>
          <a:srcRect b="0" l="0" r="-185" t="0"/>
          <a:stretch/>
        </p:blipFill>
        <p:spPr>
          <a:xfrm>
            <a:off x="254002" y="135108"/>
            <a:ext cx="1909336" cy="2412781"/>
          </a:xfrm>
          <a:prstGeom prst="rect">
            <a:avLst/>
          </a:prstGeom>
          <a:noFill/>
          <a:ln>
            <a:noFill/>
          </a:ln>
        </p:spPr>
      </p:pic>
      <p:sp>
        <p:nvSpPr>
          <p:cNvPr id="666" name="Google Shape;666;p66"/>
          <p:cNvSpPr txBox="1"/>
          <p:nvPr>
            <p:ph idx="1" type="body"/>
          </p:nvPr>
        </p:nvSpPr>
        <p:spPr>
          <a:xfrm>
            <a:off x="345688" y="2737224"/>
            <a:ext cx="5570925" cy="4761053"/>
          </a:xfrm>
          <a:prstGeom prst="rect">
            <a:avLst/>
          </a:prstGeom>
          <a:noFill/>
          <a:ln>
            <a:noFill/>
          </a:ln>
        </p:spPr>
        <p:txBody>
          <a:bodyPr anchorCtr="0" anchor="t" bIns="45700" lIns="91425" spcFirstLastPara="1" rIns="91425" wrap="square" tIns="45700">
            <a:normAutofit/>
          </a:bodyPr>
          <a:lstStyle/>
          <a:p>
            <a:pPr indent="-342900" lvl="1" marL="454025" rtl="0" algn="l">
              <a:lnSpc>
                <a:spcPct val="90000"/>
              </a:lnSpc>
              <a:spcBef>
                <a:spcPts val="0"/>
              </a:spcBef>
              <a:spcAft>
                <a:spcPts val="0"/>
              </a:spcAft>
              <a:buClr>
                <a:srgbClr val="002060"/>
              </a:buClr>
              <a:buSzPts val="2000"/>
              <a:buFont typeface="Arial"/>
              <a:buChar char="•"/>
            </a:pPr>
            <a:r>
              <a:rPr lang="fr" sz="2000">
                <a:solidFill>
                  <a:srgbClr val="002060"/>
                </a:solidFill>
                <a:latin typeface="Arial"/>
                <a:ea typeface="Arial"/>
                <a:cs typeface="Arial"/>
                <a:sym typeface="Arial"/>
              </a:rPr>
              <a:t>Les infrastructures WASH sont améliorées et entretenues de façon à respecter les normes nationales. </a:t>
            </a:r>
            <a:endParaRPr/>
          </a:p>
          <a:p>
            <a:pPr indent="-342900" lvl="1" marL="454025" rtl="0" algn="l">
              <a:lnSpc>
                <a:spcPct val="90000"/>
              </a:lnSpc>
              <a:spcBef>
                <a:spcPts val="500"/>
              </a:spcBef>
              <a:spcAft>
                <a:spcPts val="0"/>
              </a:spcAft>
              <a:buClr>
                <a:srgbClr val="002060"/>
              </a:buClr>
              <a:buSzPts val="2000"/>
              <a:buFont typeface="Arial"/>
              <a:buChar char="•"/>
            </a:pPr>
            <a:r>
              <a:rPr lang="fr">
                <a:solidFill>
                  <a:srgbClr val="002060"/>
                </a:solidFill>
                <a:latin typeface="Arial"/>
                <a:ea typeface="Arial"/>
                <a:cs typeface="Arial"/>
                <a:sym typeface="Arial"/>
              </a:rPr>
              <a:t>Le fonctionnement des infrastructures et des services WASH s’inscrit dans le long terme grâce à des </a:t>
            </a:r>
            <a:r>
              <a:rPr lang="fr" sz="2000">
                <a:solidFill>
                  <a:srgbClr val="002060"/>
                </a:solidFill>
                <a:latin typeface="Arial"/>
                <a:ea typeface="Arial"/>
                <a:cs typeface="Arial"/>
                <a:sym typeface="Arial"/>
              </a:rPr>
              <a:t>politiques, des ressources et des stratégies adéquates.</a:t>
            </a:r>
            <a:endParaRPr/>
          </a:p>
          <a:p>
            <a:pPr indent="-342900" lvl="1" marL="454025" rtl="0" algn="l">
              <a:lnSpc>
                <a:spcPct val="90000"/>
              </a:lnSpc>
              <a:spcBef>
                <a:spcPts val="500"/>
              </a:spcBef>
              <a:spcAft>
                <a:spcPts val="0"/>
              </a:spcAft>
              <a:buClr>
                <a:srgbClr val="002060"/>
              </a:buClr>
              <a:buSzPts val="2000"/>
              <a:buFont typeface="Arial"/>
              <a:buChar char="•"/>
            </a:pPr>
            <a:r>
              <a:rPr lang="fr">
                <a:solidFill>
                  <a:srgbClr val="002060"/>
                </a:solidFill>
                <a:latin typeface="Arial"/>
                <a:ea typeface="Arial"/>
                <a:cs typeface="Arial"/>
                <a:sym typeface="Arial"/>
              </a:rPr>
              <a:t>Les infrastructures existantes sont rénovées ou modernisées de manière à favoriser leur résilience aux changements climatiques et toute nouvelle infrastructure est conçue pour respecter le climat.</a:t>
            </a:r>
            <a:endParaRPr/>
          </a:p>
          <a:p>
            <a:pPr indent="-215900" lvl="1" marL="454025" rtl="0" algn="l">
              <a:lnSpc>
                <a:spcPct val="90000"/>
              </a:lnSpc>
              <a:spcBef>
                <a:spcPts val="500"/>
              </a:spcBef>
              <a:spcAft>
                <a:spcPts val="0"/>
              </a:spcAft>
              <a:buClr>
                <a:srgbClr val="898A9B"/>
              </a:buClr>
              <a:buSzPts val="2000"/>
              <a:buFont typeface="Arial"/>
              <a:buNone/>
            </a:pPr>
            <a:r>
              <a:t/>
            </a:r>
            <a:endParaRPr sz="2000">
              <a:solidFill>
                <a:srgbClr val="002060"/>
              </a:solidFill>
              <a:latin typeface="Arial"/>
              <a:ea typeface="Arial"/>
              <a:cs typeface="Arial"/>
              <a:sym typeface="Arial"/>
            </a:endParaRPr>
          </a:p>
          <a:p>
            <a:pPr indent="-215900" lvl="0" marL="342900" rtl="0" algn="l">
              <a:lnSpc>
                <a:spcPct val="90000"/>
              </a:lnSpc>
              <a:spcBef>
                <a:spcPts val="1000"/>
              </a:spcBef>
              <a:spcAft>
                <a:spcPts val="0"/>
              </a:spcAft>
              <a:buClr>
                <a:schemeClr val="dk1"/>
              </a:buClr>
              <a:buSzPts val="2000"/>
              <a:buFont typeface="Arial"/>
              <a:buNone/>
            </a:pPr>
            <a:r>
              <a:t/>
            </a:r>
            <a:endParaRPr/>
          </a:p>
        </p:txBody>
      </p:sp>
      <p:sp>
        <p:nvSpPr>
          <p:cNvPr id="667" name="Google Shape;667;p6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668" name="Google Shape;668;p66"/>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Action concrète 4</a:t>
            </a:r>
            <a:endParaRPr/>
          </a:p>
          <a:p>
            <a:pPr indent="0" lvl="0" marL="0" rtl="0" algn="ctr">
              <a:lnSpc>
                <a:spcPct val="90000"/>
              </a:lnSpc>
              <a:spcBef>
                <a:spcPts val="1000"/>
              </a:spcBef>
              <a:spcAft>
                <a:spcPts val="0"/>
              </a:spcAft>
              <a:buClr>
                <a:schemeClr val="dk2"/>
              </a:buClr>
              <a:buSzPts val="4400"/>
              <a:buNone/>
            </a:pPr>
            <a:r>
              <a:t/>
            </a:r>
            <a:endParaRPr/>
          </a:p>
        </p:txBody>
      </p:sp>
      <p:pic>
        <p:nvPicPr>
          <p:cNvPr id="669" name="Google Shape;669;p66"/>
          <p:cNvPicPr preferRelativeResize="0"/>
          <p:nvPr/>
        </p:nvPicPr>
        <p:blipFill rotWithShape="1">
          <a:blip r:embed="rId4">
            <a:alphaModFix/>
          </a:blip>
          <a:srcRect b="0" l="0" r="0" t="0"/>
          <a:stretch/>
        </p:blipFill>
        <p:spPr>
          <a:xfrm>
            <a:off x="7924230" y="1204331"/>
            <a:ext cx="3025773" cy="4232027"/>
          </a:xfrm>
          <a:prstGeom prst="rect">
            <a:avLst/>
          </a:prstGeom>
          <a:noFill/>
          <a:ln>
            <a:noFill/>
          </a:ln>
        </p:spPr>
      </p:pic>
      <p:sp>
        <p:nvSpPr>
          <p:cNvPr id="670" name="Google Shape;670;p66"/>
          <p:cNvSpPr txBox="1"/>
          <p:nvPr/>
        </p:nvSpPr>
        <p:spPr>
          <a:xfrm>
            <a:off x="6165657" y="5916081"/>
            <a:ext cx="6099716" cy="646331"/>
          </a:xfrm>
          <a:prstGeom prst="rect">
            <a:avLst/>
          </a:prstGeom>
          <a:noFill/>
          <a:ln>
            <a:noFill/>
          </a:ln>
        </p:spPr>
        <p:txBody>
          <a:bodyPr anchorCtr="0" anchor="t" bIns="45700" lIns="91425" spcFirstLastPara="1" rIns="91425" wrap="square" tIns="45700">
            <a:spAutoFit/>
          </a:bodyPr>
          <a:lstStyle/>
          <a:p>
            <a:pPr indent="-342900" lvl="1" marL="454025" marR="0" rtl="0" algn="l">
              <a:lnSpc>
                <a:spcPct val="100000"/>
              </a:lnSpc>
              <a:spcBef>
                <a:spcPts val="0"/>
              </a:spcBef>
              <a:spcAft>
                <a:spcPts val="0"/>
              </a:spcAft>
              <a:buClr>
                <a:schemeClr val="lt1"/>
              </a:buClr>
              <a:buSzPts val="1800"/>
              <a:buFont typeface="Arial"/>
              <a:buChar char="•"/>
            </a:pPr>
            <a:r>
              <a:rPr b="0" i="0" lang="fr" sz="1800" u="none" cap="none" strike="noStrike">
                <a:solidFill>
                  <a:schemeClr val="lt1"/>
                </a:solidFill>
                <a:latin typeface="Arial Narrow"/>
                <a:ea typeface="Arial Narrow"/>
                <a:cs typeface="Arial Narrow"/>
                <a:sym typeface="Arial Narrow"/>
              </a:rPr>
              <a:t>Le processus WASH FIT n’est qu’un outil parmi d’autres pour améliorer les services WASH ; certains pays disposent déjà de leurs propres programmes.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pic>
        <p:nvPicPr>
          <p:cNvPr id="676" name="Google Shape;676;p67"/>
          <p:cNvPicPr preferRelativeResize="0"/>
          <p:nvPr/>
        </p:nvPicPr>
        <p:blipFill rotWithShape="1">
          <a:blip r:embed="rId3">
            <a:alphaModFix/>
          </a:blip>
          <a:srcRect b="-1303" l="0" r="0" t="0"/>
          <a:stretch/>
        </p:blipFill>
        <p:spPr>
          <a:xfrm>
            <a:off x="174817" y="103179"/>
            <a:ext cx="2482863" cy="3240000"/>
          </a:xfrm>
          <a:prstGeom prst="rect">
            <a:avLst/>
          </a:prstGeom>
          <a:noFill/>
          <a:ln>
            <a:noFill/>
          </a:ln>
        </p:spPr>
      </p:pic>
      <p:sp>
        <p:nvSpPr>
          <p:cNvPr id="677" name="Google Shape;677;p67"/>
          <p:cNvSpPr txBox="1"/>
          <p:nvPr>
            <p:ph idx="1" type="body"/>
          </p:nvPr>
        </p:nvSpPr>
        <p:spPr>
          <a:xfrm>
            <a:off x="356839" y="3514822"/>
            <a:ext cx="5292145" cy="3120154"/>
          </a:xfrm>
          <a:prstGeom prst="rect">
            <a:avLst/>
          </a:prstGeom>
          <a:noFill/>
          <a:ln>
            <a:noFill/>
          </a:ln>
        </p:spPr>
        <p:txBody>
          <a:bodyPr anchorCtr="0" anchor="t" bIns="45700" lIns="91425" spcFirstLastPara="1" rIns="91425" wrap="square" tIns="45700">
            <a:normAutofit fontScale="92500" lnSpcReduction="20000"/>
          </a:bodyPr>
          <a:lstStyle/>
          <a:p>
            <a:pPr indent="-342900" lvl="1" marL="454025" rtl="0" algn="l">
              <a:lnSpc>
                <a:spcPct val="90000"/>
              </a:lnSpc>
              <a:spcBef>
                <a:spcPts val="0"/>
              </a:spcBef>
              <a:spcAft>
                <a:spcPts val="0"/>
              </a:spcAft>
              <a:buClr>
                <a:srgbClr val="002060"/>
              </a:buClr>
              <a:buSzPct val="108108"/>
              <a:buFont typeface="Arial"/>
              <a:buChar char="•"/>
            </a:pPr>
            <a:r>
              <a:rPr lang="fr" sz="2000">
                <a:solidFill>
                  <a:srgbClr val="002060"/>
                </a:solidFill>
                <a:latin typeface="Arial"/>
                <a:ea typeface="Arial"/>
                <a:cs typeface="Arial"/>
                <a:sym typeface="Arial"/>
              </a:rPr>
              <a:t>Des indicateurs relatifs aux services WASH peuvent être intégrés aux processus existants de collecte et d’examen des données concernant les établissements de santé, tels que les </a:t>
            </a:r>
            <a:r>
              <a:rPr lang="fr">
                <a:solidFill>
                  <a:srgbClr val="002060"/>
                </a:solidFill>
                <a:latin typeface="Arial"/>
                <a:ea typeface="Arial"/>
                <a:cs typeface="Arial"/>
                <a:sym typeface="Arial"/>
              </a:rPr>
              <a:t>systèmes d’information sanitaire</a:t>
            </a:r>
            <a:r>
              <a:rPr lang="fr" sz="2000">
                <a:solidFill>
                  <a:srgbClr val="002060"/>
                </a:solidFill>
                <a:latin typeface="Arial"/>
                <a:ea typeface="Arial"/>
                <a:cs typeface="Arial"/>
                <a:sym typeface="Arial"/>
              </a:rPr>
              <a:t>. </a:t>
            </a:r>
            <a:endParaRPr sz="2000">
              <a:solidFill>
                <a:srgbClr val="002060"/>
              </a:solidFill>
              <a:latin typeface="Arial"/>
              <a:ea typeface="Arial"/>
              <a:cs typeface="Arial"/>
              <a:sym typeface="Arial"/>
            </a:endParaRPr>
          </a:p>
          <a:p>
            <a:pPr indent="-342900" lvl="1" marL="454025" rtl="0" algn="l">
              <a:lnSpc>
                <a:spcPct val="90000"/>
              </a:lnSpc>
              <a:spcBef>
                <a:spcPts val="500"/>
              </a:spcBef>
              <a:spcAft>
                <a:spcPts val="0"/>
              </a:spcAft>
              <a:buClr>
                <a:srgbClr val="002060"/>
              </a:buClr>
              <a:buSzPct val="108108"/>
              <a:buFont typeface="Arial"/>
              <a:buChar char="•"/>
            </a:pPr>
            <a:r>
              <a:rPr lang="fr" sz="2000">
                <a:solidFill>
                  <a:srgbClr val="002060"/>
                </a:solidFill>
                <a:latin typeface="Arial"/>
                <a:ea typeface="Arial"/>
                <a:cs typeface="Arial"/>
                <a:sym typeface="Arial"/>
              </a:rPr>
              <a:t>Les données font l’objet d’un processus systématique de collecte, d’analyse et de diffusion des résultats. </a:t>
            </a:r>
            <a:endParaRPr/>
          </a:p>
          <a:p>
            <a:pPr indent="-342900" lvl="1" marL="454025" rtl="0" algn="l">
              <a:lnSpc>
                <a:spcPct val="90000"/>
              </a:lnSpc>
              <a:spcBef>
                <a:spcPts val="500"/>
              </a:spcBef>
              <a:spcAft>
                <a:spcPts val="0"/>
              </a:spcAft>
              <a:buClr>
                <a:srgbClr val="002060"/>
              </a:buClr>
              <a:buSzPct val="108108"/>
              <a:buFont typeface="Arial"/>
              <a:buChar char="•"/>
            </a:pPr>
            <a:r>
              <a:rPr lang="fr" sz="2000">
                <a:solidFill>
                  <a:srgbClr val="002060"/>
                </a:solidFill>
                <a:latin typeface="Arial"/>
                <a:ea typeface="Arial"/>
                <a:cs typeface="Arial"/>
                <a:sym typeface="Arial"/>
              </a:rPr>
              <a:t>Les données peuvent être utilisées pour mesurer les progrès accomplis et demander aux parties prenantes concernées de rendre des comptes.</a:t>
            </a:r>
            <a:endParaRPr/>
          </a:p>
          <a:p>
            <a:pPr indent="0" lvl="1" marL="111125" rtl="0" algn="l">
              <a:lnSpc>
                <a:spcPct val="90000"/>
              </a:lnSpc>
              <a:spcBef>
                <a:spcPts val="500"/>
              </a:spcBef>
              <a:spcAft>
                <a:spcPts val="0"/>
              </a:spcAft>
              <a:buClr>
                <a:srgbClr val="898A9B"/>
              </a:buClr>
              <a:buSzPct val="108108"/>
              <a:buNone/>
            </a:pPr>
            <a:r>
              <a:t/>
            </a:r>
            <a:endParaRPr sz="2000">
              <a:solidFill>
                <a:srgbClr val="002060"/>
              </a:solidFill>
              <a:latin typeface="Arial"/>
              <a:ea typeface="Arial"/>
              <a:cs typeface="Arial"/>
              <a:sym typeface="Arial"/>
            </a:endParaRPr>
          </a:p>
          <a:p>
            <a:pPr indent="0" lvl="0" marL="0" rtl="0" algn="l">
              <a:lnSpc>
                <a:spcPct val="90000"/>
              </a:lnSpc>
              <a:spcBef>
                <a:spcPts val="1000"/>
              </a:spcBef>
              <a:spcAft>
                <a:spcPts val="0"/>
              </a:spcAft>
              <a:buClr>
                <a:schemeClr val="dk1"/>
              </a:buClr>
              <a:buSzPct val="108108"/>
              <a:buNone/>
            </a:pPr>
            <a:r>
              <a:t/>
            </a:r>
            <a:endParaRPr/>
          </a:p>
        </p:txBody>
      </p:sp>
      <p:sp>
        <p:nvSpPr>
          <p:cNvPr id="678" name="Google Shape;678;p6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679" name="Google Shape;679;p67"/>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F0"/>
              </a:buClr>
              <a:buSzPts val="4400"/>
              <a:buNone/>
            </a:pPr>
            <a:r>
              <a:rPr lang="fr" sz="4400">
                <a:solidFill>
                  <a:srgbClr val="00B0F0"/>
                </a:solidFill>
              </a:rPr>
              <a:t>Action concrète 5</a:t>
            </a:r>
            <a:endParaRPr/>
          </a:p>
        </p:txBody>
      </p:sp>
      <p:pic>
        <p:nvPicPr>
          <p:cNvPr descr="A picture containing text&#10;&#10;Description automatically generated" id="680" name="Google Shape;680;p67"/>
          <p:cNvPicPr preferRelativeResize="0"/>
          <p:nvPr/>
        </p:nvPicPr>
        <p:blipFill rotWithShape="1">
          <a:blip r:embed="rId4">
            <a:alphaModFix/>
          </a:blip>
          <a:srcRect b="0" l="0" r="0" t="0"/>
          <a:stretch/>
        </p:blipFill>
        <p:spPr>
          <a:xfrm>
            <a:off x="5648984" y="1662625"/>
            <a:ext cx="5721415" cy="37043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2"/>
          <p:cNvSpPr txBox="1"/>
          <p:nvPr>
            <p:ph type="title"/>
          </p:nvPr>
        </p:nvSpPr>
        <p:spPr>
          <a:xfrm>
            <a:off x="632830" y="100323"/>
            <a:ext cx="10926337"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 </a:t>
            </a:r>
            <a:r>
              <a:rPr i="1" lang="fr"/>
              <a:t>La résolution est approuvée </a:t>
            </a:r>
            <a:r>
              <a:rPr lang="fr"/>
              <a:t>» </a:t>
            </a:r>
            <a:br>
              <a:rPr lang="fr"/>
            </a:br>
            <a:r>
              <a:rPr lang="fr" sz="2800"/>
              <a:t>Août 2019</a:t>
            </a:r>
            <a:endParaRPr/>
          </a:p>
        </p:txBody>
      </p:sp>
      <p:sp>
        <p:nvSpPr>
          <p:cNvPr id="258" name="Google Shape;258;p32"/>
          <p:cNvSpPr txBox="1"/>
          <p:nvPr>
            <p:ph idx="12" type="sldNum"/>
          </p:nvPr>
        </p:nvSpPr>
        <p:spPr>
          <a:xfrm>
            <a:off x="1" y="6363031"/>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sp>
        <p:nvSpPr>
          <p:cNvPr id="259" name="Google Shape;259;p32"/>
          <p:cNvSpPr txBox="1"/>
          <p:nvPr>
            <p:ph idx="1" type="body"/>
          </p:nvPr>
        </p:nvSpPr>
        <p:spPr>
          <a:xfrm>
            <a:off x="2346337" y="6480577"/>
            <a:ext cx="7138636" cy="365125"/>
          </a:xfrm>
          <a:prstGeom prst="rect">
            <a:avLst/>
          </a:prstGeom>
          <a:solidFill>
            <a:schemeClr val="dk1"/>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800"/>
              <a:buNone/>
            </a:pPr>
            <a:r>
              <a:rPr b="0" lang="fr" sz="1800" u="sng">
                <a:solidFill>
                  <a:schemeClr val="hlink"/>
                </a:solidFill>
                <a:hlinkClick r:id="rId3"/>
              </a:rPr>
              <a:t>https://www.youtube.com/watch?v=Su53NTLFkdA&amp;feature=youtu.be</a:t>
            </a:r>
            <a:endParaRPr b="0" sz="1800"/>
          </a:p>
        </p:txBody>
      </p:sp>
      <p:pic>
        <p:nvPicPr>
          <p:cNvPr id="260" name="Google Shape;260;p32">
            <a:hlinkClick r:id="rId4"/>
          </p:cNvPr>
          <p:cNvPicPr preferRelativeResize="0"/>
          <p:nvPr/>
        </p:nvPicPr>
        <p:blipFill rotWithShape="1">
          <a:blip r:embed="rId5">
            <a:alphaModFix/>
          </a:blip>
          <a:srcRect b="0" l="0" r="0" t="0"/>
          <a:stretch/>
        </p:blipFill>
        <p:spPr>
          <a:xfrm>
            <a:off x="1822434" y="1221011"/>
            <a:ext cx="8943563" cy="50244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pic>
        <p:nvPicPr>
          <p:cNvPr id="686" name="Google Shape;686;p68"/>
          <p:cNvPicPr preferRelativeResize="0"/>
          <p:nvPr/>
        </p:nvPicPr>
        <p:blipFill rotWithShape="1">
          <a:blip r:embed="rId3">
            <a:alphaModFix/>
          </a:blip>
          <a:srcRect b="-1303" l="0" r="0" t="0"/>
          <a:stretch/>
        </p:blipFill>
        <p:spPr>
          <a:xfrm>
            <a:off x="154467" y="83405"/>
            <a:ext cx="2737241" cy="3240000"/>
          </a:xfrm>
          <a:prstGeom prst="rect">
            <a:avLst/>
          </a:prstGeom>
          <a:noFill/>
          <a:ln>
            <a:noFill/>
          </a:ln>
        </p:spPr>
      </p:pic>
      <p:sp>
        <p:nvSpPr>
          <p:cNvPr id="687" name="Google Shape;687;p68"/>
          <p:cNvSpPr txBox="1"/>
          <p:nvPr>
            <p:ph idx="1" type="body"/>
          </p:nvPr>
        </p:nvSpPr>
        <p:spPr>
          <a:xfrm>
            <a:off x="332064" y="3832491"/>
            <a:ext cx="5584550" cy="2725519"/>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90000"/>
              </a:lnSpc>
              <a:spcBef>
                <a:spcPts val="0"/>
              </a:spcBef>
              <a:spcAft>
                <a:spcPts val="0"/>
              </a:spcAft>
              <a:buClr>
                <a:srgbClr val="002060"/>
              </a:buClr>
              <a:buSzPct val="108108"/>
              <a:buFont typeface="Arial"/>
              <a:buChar char="•"/>
            </a:pPr>
            <a:r>
              <a:rPr lang="fr" sz="2000">
                <a:solidFill>
                  <a:srgbClr val="002060"/>
                </a:solidFill>
                <a:latin typeface="Arial"/>
                <a:ea typeface="Arial"/>
                <a:cs typeface="Arial"/>
                <a:sym typeface="Arial"/>
              </a:rPr>
              <a:t>L’ensemble du personnel impliqué dans le fonctionnement du système de santé (médecins, infirmiers, sages-femmes, personnel d’entretien, etc.) doit avoir accès aux informations les plus récentes en matière de services WASH et de procédures de prévention et de lutte contre les infections. </a:t>
            </a:r>
            <a:endParaRPr/>
          </a:p>
          <a:p>
            <a:pPr indent="-342900" lvl="0" marL="342900" rtl="0" algn="l">
              <a:lnSpc>
                <a:spcPct val="90000"/>
              </a:lnSpc>
              <a:spcBef>
                <a:spcPts val="1000"/>
              </a:spcBef>
              <a:spcAft>
                <a:spcPts val="0"/>
              </a:spcAft>
              <a:buClr>
                <a:srgbClr val="002060"/>
              </a:buClr>
              <a:buSzPct val="108108"/>
              <a:buFont typeface="Arial"/>
              <a:buChar char="•"/>
            </a:pPr>
            <a:r>
              <a:rPr lang="fr" sz="2000">
                <a:solidFill>
                  <a:srgbClr val="002060"/>
                </a:solidFill>
                <a:latin typeface="Arial"/>
                <a:ea typeface="Arial"/>
                <a:cs typeface="Arial"/>
                <a:sym typeface="Arial"/>
              </a:rPr>
              <a:t>Le personnel bénéficie d’une formation initiale et de possibilités de perfectionnement professionnel.</a:t>
            </a:r>
            <a:endParaRPr/>
          </a:p>
          <a:p>
            <a:pPr indent="0" lvl="0" marL="0" rtl="0" algn="l">
              <a:lnSpc>
                <a:spcPct val="90000"/>
              </a:lnSpc>
              <a:spcBef>
                <a:spcPts val="1000"/>
              </a:spcBef>
              <a:spcAft>
                <a:spcPts val="0"/>
              </a:spcAft>
              <a:buClr>
                <a:schemeClr val="dk1"/>
              </a:buClr>
              <a:buSzPct val="108108"/>
              <a:buNone/>
            </a:pPr>
            <a:r>
              <a:t/>
            </a:r>
            <a:endParaRPr/>
          </a:p>
        </p:txBody>
      </p:sp>
      <p:sp>
        <p:nvSpPr>
          <p:cNvPr id="688" name="Google Shape;688;p6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689" name="Google Shape;689;p68"/>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Action concrète 6 </a:t>
            </a:r>
            <a:endParaRPr/>
          </a:p>
        </p:txBody>
      </p:sp>
      <p:pic>
        <p:nvPicPr>
          <p:cNvPr descr="A picture containing text&#10;&#10;Description automatically generated" id="690" name="Google Shape;690;p68"/>
          <p:cNvPicPr preferRelativeResize="0"/>
          <p:nvPr/>
        </p:nvPicPr>
        <p:blipFill rotWithShape="1">
          <a:blip r:embed="rId4">
            <a:alphaModFix/>
          </a:blip>
          <a:srcRect b="0" l="0" r="0" t="0"/>
          <a:stretch/>
        </p:blipFill>
        <p:spPr>
          <a:xfrm>
            <a:off x="6275389" y="2287169"/>
            <a:ext cx="5532258" cy="3105829"/>
          </a:xfrm>
          <a:prstGeom prst="rect">
            <a:avLst/>
          </a:prstGeom>
          <a:noFill/>
          <a:ln>
            <a:noFill/>
          </a:ln>
        </p:spPr>
      </p:pic>
      <p:sp>
        <p:nvSpPr>
          <p:cNvPr id="691" name="Google Shape;691;p68"/>
          <p:cNvSpPr txBox="1"/>
          <p:nvPr/>
        </p:nvSpPr>
        <p:spPr>
          <a:xfrm>
            <a:off x="6860210" y="5687915"/>
            <a:ext cx="558455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Narrow"/>
                <a:ea typeface="Arial Narrow"/>
                <a:cs typeface="Arial Narrow"/>
                <a:sym typeface="Arial Narrow"/>
              </a:rPr>
              <a:t>Au Myanmar, des infirmières sont formées aux questions relatives à l’égalité des genres, au handicap et à l’inclusion sociale. © WaterAid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pic>
        <p:nvPicPr>
          <p:cNvPr id="697" name="Google Shape;697;p69"/>
          <p:cNvPicPr preferRelativeResize="0"/>
          <p:nvPr/>
        </p:nvPicPr>
        <p:blipFill rotWithShape="1">
          <a:blip r:embed="rId3">
            <a:alphaModFix/>
          </a:blip>
          <a:srcRect b="0" l="0" r="0" t="0"/>
          <a:stretch/>
        </p:blipFill>
        <p:spPr>
          <a:xfrm>
            <a:off x="0" y="135108"/>
            <a:ext cx="2430000" cy="2756379"/>
          </a:xfrm>
          <a:prstGeom prst="rect">
            <a:avLst/>
          </a:prstGeom>
          <a:noFill/>
          <a:ln>
            <a:noFill/>
          </a:ln>
        </p:spPr>
      </p:pic>
      <p:sp>
        <p:nvSpPr>
          <p:cNvPr id="698" name="Google Shape;698;p69"/>
          <p:cNvSpPr txBox="1"/>
          <p:nvPr>
            <p:ph idx="1" type="body"/>
          </p:nvPr>
        </p:nvSpPr>
        <p:spPr>
          <a:xfrm>
            <a:off x="290631" y="3218432"/>
            <a:ext cx="5619515" cy="3048114"/>
          </a:xfrm>
          <a:prstGeom prst="rect">
            <a:avLst/>
          </a:prstGeom>
          <a:noFill/>
          <a:ln>
            <a:noFill/>
          </a:ln>
        </p:spPr>
        <p:txBody>
          <a:bodyPr anchorCtr="0" anchor="t" bIns="45700" lIns="91425" spcFirstLastPara="1" rIns="91425" wrap="square" tIns="45700">
            <a:normAutofit fontScale="92500" lnSpcReduction="10000"/>
          </a:bodyPr>
          <a:lstStyle/>
          <a:p>
            <a:pPr indent="-342900" lvl="1" marL="800100" rtl="0" algn="l">
              <a:lnSpc>
                <a:spcPct val="90000"/>
              </a:lnSpc>
              <a:spcBef>
                <a:spcPts val="0"/>
              </a:spcBef>
              <a:spcAft>
                <a:spcPts val="0"/>
              </a:spcAft>
              <a:buClr>
                <a:srgbClr val="002060"/>
              </a:buClr>
              <a:buSzPct val="108108"/>
              <a:buFont typeface="Arial"/>
              <a:buChar char="•"/>
            </a:pPr>
            <a:r>
              <a:rPr lang="fr" sz="2000">
                <a:solidFill>
                  <a:srgbClr val="002060"/>
                </a:solidFill>
                <a:latin typeface="Arial"/>
                <a:ea typeface="Arial"/>
                <a:cs typeface="Arial"/>
                <a:sym typeface="Arial"/>
              </a:rPr>
              <a:t>Les membres des communautés jouent un rôle important dans la forme que prennent les services de santé, dans leur utilisation, dans l’importance du recours aux soins et dans le retour d’informations. </a:t>
            </a:r>
            <a:endParaRPr/>
          </a:p>
          <a:p>
            <a:pPr indent="-342900" lvl="1" marL="800100" rtl="0" algn="l">
              <a:lnSpc>
                <a:spcPct val="90000"/>
              </a:lnSpc>
              <a:spcBef>
                <a:spcPts val="500"/>
              </a:spcBef>
              <a:spcAft>
                <a:spcPts val="0"/>
              </a:spcAft>
              <a:buClr>
                <a:srgbClr val="002060"/>
              </a:buClr>
              <a:buSzPct val="108108"/>
              <a:buFont typeface="Arial"/>
              <a:buChar char="•"/>
            </a:pPr>
            <a:r>
              <a:rPr lang="fr" sz="2000">
                <a:solidFill>
                  <a:srgbClr val="002060"/>
                </a:solidFill>
                <a:latin typeface="Arial"/>
                <a:ea typeface="Arial"/>
                <a:cs typeface="Arial"/>
                <a:sym typeface="Arial"/>
              </a:rPr>
              <a:t>Les communautés sont impliquées dans l’élaboration des politiques WASH et dans l’examen régulier des données relatives à la couverture et au déploiement des services WASH.</a:t>
            </a:r>
            <a:endParaRPr/>
          </a:p>
          <a:p>
            <a:pPr indent="-342900" lvl="1" marL="800100" rtl="0" algn="l">
              <a:lnSpc>
                <a:spcPct val="90000"/>
              </a:lnSpc>
              <a:spcBef>
                <a:spcPts val="500"/>
              </a:spcBef>
              <a:spcAft>
                <a:spcPts val="0"/>
              </a:spcAft>
              <a:buClr>
                <a:srgbClr val="002060"/>
              </a:buClr>
              <a:buSzPct val="108108"/>
              <a:buFont typeface="Arial"/>
              <a:buChar char="•"/>
            </a:pPr>
            <a:r>
              <a:rPr lang="fr" sz="2000">
                <a:solidFill>
                  <a:srgbClr val="002060"/>
                </a:solidFill>
                <a:latin typeface="Arial"/>
                <a:ea typeface="Arial"/>
                <a:cs typeface="Arial"/>
                <a:sym typeface="Arial"/>
              </a:rPr>
              <a:t>Les communautés jouent un rôle important dans le processus WASH FIT. </a:t>
            </a:r>
            <a:endParaRPr/>
          </a:p>
        </p:txBody>
      </p:sp>
      <p:sp>
        <p:nvSpPr>
          <p:cNvPr id="699" name="Google Shape;699;p69"/>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700" name="Google Shape;700;p69"/>
          <p:cNvSpPr txBox="1"/>
          <p:nvPr>
            <p:ph idx="3" type="body"/>
          </p:nvPr>
        </p:nvSpPr>
        <p:spPr>
          <a:xfrm>
            <a:off x="839788" y="356992"/>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Action concrète 7 </a:t>
            </a:r>
            <a:endParaRPr/>
          </a:p>
        </p:txBody>
      </p:sp>
      <p:pic>
        <p:nvPicPr>
          <p:cNvPr descr="A group of people in a gym&#10;&#10;Description automatically generated with low confidence" id="701" name="Google Shape;701;p69"/>
          <p:cNvPicPr preferRelativeResize="0"/>
          <p:nvPr/>
        </p:nvPicPr>
        <p:blipFill rotWithShape="1">
          <a:blip r:embed="rId4">
            <a:alphaModFix/>
          </a:blip>
          <a:srcRect b="0" l="0" r="0" t="0"/>
          <a:stretch/>
        </p:blipFill>
        <p:spPr>
          <a:xfrm rot="10800000">
            <a:off x="6188926" y="1364630"/>
            <a:ext cx="5504985" cy="4128739"/>
          </a:xfrm>
          <a:prstGeom prst="rect">
            <a:avLst/>
          </a:prstGeom>
          <a:noFill/>
          <a:ln>
            <a:noFill/>
          </a:ln>
        </p:spPr>
      </p:pic>
      <p:sp>
        <p:nvSpPr>
          <p:cNvPr id="702" name="Google Shape;702;p69"/>
          <p:cNvSpPr txBox="1"/>
          <p:nvPr/>
        </p:nvSpPr>
        <p:spPr>
          <a:xfrm>
            <a:off x="6824545" y="5620215"/>
            <a:ext cx="521877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Narrow"/>
                <a:ea typeface="Arial Narrow"/>
                <a:cs typeface="Arial Narrow"/>
                <a:sym typeface="Arial Narrow"/>
              </a:rPr>
              <a:t>Au Ghana, une personne représentant la communauté participe aux échanges de l’équipe WASH FIT.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pic>
        <p:nvPicPr>
          <p:cNvPr id="708" name="Google Shape;708;p70"/>
          <p:cNvPicPr preferRelativeResize="0"/>
          <p:nvPr/>
        </p:nvPicPr>
        <p:blipFill rotWithShape="1">
          <a:blip r:embed="rId3">
            <a:alphaModFix/>
          </a:blip>
          <a:srcRect b="-1303" l="0" r="-177" t="0"/>
          <a:stretch/>
        </p:blipFill>
        <p:spPr>
          <a:xfrm>
            <a:off x="254001" y="0"/>
            <a:ext cx="2541723" cy="3240000"/>
          </a:xfrm>
          <a:prstGeom prst="rect">
            <a:avLst/>
          </a:prstGeom>
          <a:noFill/>
          <a:ln>
            <a:noFill/>
          </a:ln>
        </p:spPr>
      </p:pic>
      <p:sp>
        <p:nvSpPr>
          <p:cNvPr id="709" name="Google Shape;709;p70"/>
          <p:cNvSpPr txBox="1"/>
          <p:nvPr>
            <p:ph idx="1" type="body"/>
          </p:nvPr>
        </p:nvSpPr>
        <p:spPr>
          <a:xfrm>
            <a:off x="538705" y="3301273"/>
            <a:ext cx="5076825" cy="308235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02060"/>
              </a:buClr>
              <a:buSzPts val="2000"/>
              <a:buFont typeface="Arial"/>
              <a:buChar char="•"/>
            </a:pPr>
            <a:r>
              <a:rPr lang="fr">
                <a:solidFill>
                  <a:srgbClr val="002060"/>
                </a:solidFill>
                <a:latin typeface="Arial"/>
                <a:ea typeface="Arial"/>
                <a:cs typeface="Arial"/>
                <a:sym typeface="Arial"/>
              </a:rPr>
              <a:t>Il est important que des activités externes d’examen et de recherche soient menées en vue de tester l’efficacité des approches innovantes mises en œuvre, d’accompagner leur déploiement et d’ajuster les stratégies de programme.</a:t>
            </a:r>
            <a:endParaRPr/>
          </a:p>
          <a:p>
            <a:pPr indent="-342900" lvl="0" marL="342900" rtl="0" algn="l">
              <a:lnSpc>
                <a:spcPct val="90000"/>
              </a:lnSpc>
              <a:spcBef>
                <a:spcPts val="1000"/>
              </a:spcBef>
              <a:spcAft>
                <a:spcPts val="0"/>
              </a:spcAft>
              <a:buClr>
                <a:srgbClr val="002060"/>
              </a:buClr>
              <a:buSzPts val="2000"/>
              <a:buFont typeface="Arial"/>
              <a:buChar char="•"/>
            </a:pPr>
            <a:r>
              <a:rPr lang="fr">
                <a:solidFill>
                  <a:srgbClr val="002060"/>
                </a:solidFill>
                <a:latin typeface="Arial"/>
                <a:ea typeface="Arial"/>
                <a:cs typeface="Arial"/>
                <a:sym typeface="Arial"/>
              </a:rPr>
              <a:t>Ces activités contribuent à une meilleure compréhension du problème (quoi, comment et pourquoi), des solutions à envisager et des cibles d’investissement à privilégier. </a:t>
            </a:r>
            <a:endParaRPr/>
          </a:p>
        </p:txBody>
      </p:sp>
      <p:sp>
        <p:nvSpPr>
          <p:cNvPr id="710" name="Google Shape;710;p70"/>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711" name="Google Shape;711;p70"/>
          <p:cNvSpPr txBox="1"/>
          <p:nvPr>
            <p:ph idx="3" type="body"/>
          </p:nvPr>
        </p:nvSpPr>
        <p:spPr>
          <a:xfrm>
            <a:off x="839788" y="479473"/>
            <a:ext cx="10512425" cy="72250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None/>
            </a:pPr>
            <a:r>
              <a:rPr lang="fr"/>
              <a:t>Action concrète 8 </a:t>
            </a:r>
            <a:endParaRPr/>
          </a:p>
        </p:txBody>
      </p:sp>
      <p:pic>
        <p:nvPicPr>
          <p:cNvPr descr="A person wearing a mask&#10;&#10;Description automatically generated with low confidence" id="712" name="Google Shape;712;p70"/>
          <p:cNvPicPr preferRelativeResize="0"/>
          <p:nvPr/>
        </p:nvPicPr>
        <p:blipFill rotWithShape="1">
          <a:blip r:embed="rId4">
            <a:alphaModFix/>
          </a:blip>
          <a:srcRect b="0" l="0" r="0" t="0"/>
          <a:stretch/>
        </p:blipFill>
        <p:spPr>
          <a:xfrm>
            <a:off x="6095999" y="1788587"/>
            <a:ext cx="5731533" cy="3820476"/>
          </a:xfrm>
          <a:prstGeom prst="rect">
            <a:avLst/>
          </a:prstGeom>
          <a:noFill/>
          <a:ln>
            <a:noFill/>
          </a:ln>
        </p:spPr>
      </p:pic>
      <p:sp>
        <p:nvSpPr>
          <p:cNvPr id="713" name="Google Shape;713;p70"/>
          <p:cNvSpPr txBox="1"/>
          <p:nvPr/>
        </p:nvSpPr>
        <p:spPr>
          <a:xfrm>
            <a:off x="10404358" y="5692142"/>
            <a:ext cx="24978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chemeClr val="lt1"/>
                </a:solidFill>
                <a:latin typeface="Arial Narrow"/>
                <a:ea typeface="Arial Narrow"/>
                <a:cs typeface="Arial Narrow"/>
                <a:sym typeface="Arial Narrow"/>
              </a:rPr>
              <a:t>© OMS/Uma Bista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71"/>
          <p:cNvSpPr txBox="1"/>
          <p:nvPr/>
        </p:nvSpPr>
        <p:spPr>
          <a:xfrm>
            <a:off x="2532225" y="1989734"/>
            <a:ext cx="3453712" cy="9474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909"/>
              <a:buFont typeface="Arial"/>
              <a:buNone/>
            </a:pPr>
            <a:r>
              <a:t/>
            </a:r>
            <a:endParaRPr b="0" i="0" sz="1909" u="none" cap="none" strike="noStrike">
              <a:solidFill>
                <a:srgbClr val="002060"/>
              </a:solidFill>
              <a:latin typeface="Arial"/>
              <a:ea typeface="Arial"/>
              <a:cs typeface="Arial"/>
              <a:sym typeface="Arial"/>
            </a:endParaRPr>
          </a:p>
        </p:txBody>
      </p:sp>
      <p:sp>
        <p:nvSpPr>
          <p:cNvPr id="720" name="Google Shape;720;p71"/>
          <p:cNvSpPr/>
          <p:nvPr/>
        </p:nvSpPr>
        <p:spPr>
          <a:xfrm>
            <a:off x="1463427" y="928253"/>
            <a:ext cx="9481984" cy="7623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Arial"/>
                <a:ea typeface="Arial"/>
                <a:cs typeface="Arial"/>
                <a:sym typeface="Arial"/>
              </a:rPr>
              <a:t>Plus de 60 pays sont actuellement en bonne voie pour la mise en œuvre de </a:t>
            </a:r>
            <a:r>
              <a:rPr b="0" i="1" lang="fr" sz="2177" u="none" cap="none" strike="noStrike">
                <a:solidFill>
                  <a:srgbClr val="002060"/>
                </a:solidFill>
                <a:latin typeface="Arial"/>
                <a:ea typeface="Arial"/>
                <a:cs typeface="Arial"/>
                <a:sym typeface="Arial"/>
              </a:rPr>
              <a:t>la résolution de l’Assemblée mondiale de la Santé et des actions concrètes</a:t>
            </a:r>
            <a:r>
              <a:rPr b="0" i="0" lang="fr" sz="1400" u="none" cap="none" strike="noStrike">
                <a:solidFill>
                  <a:srgbClr val="000000"/>
                </a:solidFill>
                <a:latin typeface="Arial"/>
                <a:ea typeface="Arial"/>
                <a:cs typeface="Arial"/>
                <a:sym typeface="Arial"/>
              </a:rPr>
              <a:t>.</a:t>
            </a:r>
            <a:endParaRPr/>
          </a:p>
        </p:txBody>
      </p:sp>
      <p:sp>
        <p:nvSpPr>
          <p:cNvPr id="721" name="Google Shape;721;p71"/>
          <p:cNvSpPr/>
          <p:nvPr/>
        </p:nvSpPr>
        <p:spPr>
          <a:xfrm>
            <a:off x="477469" y="6130581"/>
            <a:ext cx="5508468" cy="650691"/>
          </a:xfrm>
          <a:custGeom>
            <a:rect b="b" l="l" r="r" t="t"/>
            <a:pathLst>
              <a:path extrusionOk="0" fill="none" h="650691" w="5265409">
                <a:moveTo>
                  <a:pt x="0" y="0"/>
                </a:moveTo>
                <a:cubicBezTo>
                  <a:pt x="161063" y="20637"/>
                  <a:pt x="591950" y="23663"/>
                  <a:pt x="763484" y="0"/>
                </a:cubicBezTo>
                <a:cubicBezTo>
                  <a:pt x="935018" y="-23663"/>
                  <a:pt x="1072393" y="3829"/>
                  <a:pt x="1369006" y="0"/>
                </a:cubicBezTo>
                <a:cubicBezTo>
                  <a:pt x="1665619" y="-3829"/>
                  <a:pt x="1734792" y="-27079"/>
                  <a:pt x="1921874" y="0"/>
                </a:cubicBezTo>
                <a:cubicBezTo>
                  <a:pt x="2108956" y="27079"/>
                  <a:pt x="2282864" y="3198"/>
                  <a:pt x="2527396" y="0"/>
                </a:cubicBezTo>
                <a:cubicBezTo>
                  <a:pt x="2771928" y="-3198"/>
                  <a:pt x="2884627" y="-25720"/>
                  <a:pt x="3132918" y="0"/>
                </a:cubicBezTo>
                <a:cubicBezTo>
                  <a:pt x="3381209" y="25720"/>
                  <a:pt x="3527573" y="3750"/>
                  <a:pt x="3843749" y="0"/>
                </a:cubicBezTo>
                <a:cubicBezTo>
                  <a:pt x="4159925" y="-3750"/>
                  <a:pt x="4218328" y="8569"/>
                  <a:pt x="4554579" y="0"/>
                </a:cubicBezTo>
                <a:cubicBezTo>
                  <a:pt x="4890830" y="-8569"/>
                  <a:pt x="4926824" y="-6336"/>
                  <a:pt x="5265409" y="0"/>
                </a:cubicBezTo>
                <a:cubicBezTo>
                  <a:pt x="5251855" y="279592"/>
                  <a:pt x="5240974" y="473950"/>
                  <a:pt x="5265409" y="650691"/>
                </a:cubicBezTo>
                <a:cubicBezTo>
                  <a:pt x="4993553" y="635422"/>
                  <a:pt x="4889618" y="638898"/>
                  <a:pt x="4659887" y="650691"/>
                </a:cubicBezTo>
                <a:cubicBezTo>
                  <a:pt x="4430156" y="662484"/>
                  <a:pt x="4088520" y="639789"/>
                  <a:pt x="3896403" y="650691"/>
                </a:cubicBezTo>
                <a:cubicBezTo>
                  <a:pt x="3704286" y="661593"/>
                  <a:pt x="3517287" y="624804"/>
                  <a:pt x="3290881" y="650691"/>
                </a:cubicBezTo>
                <a:cubicBezTo>
                  <a:pt x="3064475" y="676578"/>
                  <a:pt x="2964235" y="670769"/>
                  <a:pt x="2790667" y="650691"/>
                </a:cubicBezTo>
                <a:cubicBezTo>
                  <a:pt x="2617099" y="630613"/>
                  <a:pt x="2534645" y="672068"/>
                  <a:pt x="2290453" y="650691"/>
                </a:cubicBezTo>
                <a:cubicBezTo>
                  <a:pt x="2046261" y="629314"/>
                  <a:pt x="1873739" y="644391"/>
                  <a:pt x="1684931" y="650691"/>
                </a:cubicBezTo>
                <a:cubicBezTo>
                  <a:pt x="1496123" y="656991"/>
                  <a:pt x="1356531" y="645822"/>
                  <a:pt x="1132063" y="650691"/>
                </a:cubicBezTo>
                <a:cubicBezTo>
                  <a:pt x="907595" y="655560"/>
                  <a:pt x="414633" y="661754"/>
                  <a:pt x="0" y="650691"/>
                </a:cubicBezTo>
                <a:cubicBezTo>
                  <a:pt x="2272" y="351626"/>
                  <a:pt x="8362" y="172655"/>
                  <a:pt x="0" y="0"/>
                </a:cubicBezTo>
                <a:close/>
              </a:path>
              <a:path extrusionOk="0" h="650691" w="5265409">
                <a:moveTo>
                  <a:pt x="0" y="0"/>
                </a:moveTo>
                <a:cubicBezTo>
                  <a:pt x="254985" y="-23679"/>
                  <a:pt x="490907" y="15789"/>
                  <a:pt x="658176" y="0"/>
                </a:cubicBezTo>
                <a:cubicBezTo>
                  <a:pt x="825445" y="-15789"/>
                  <a:pt x="1143966" y="13634"/>
                  <a:pt x="1369006" y="0"/>
                </a:cubicBezTo>
                <a:cubicBezTo>
                  <a:pt x="1594046" y="-13634"/>
                  <a:pt x="1680526" y="200"/>
                  <a:pt x="1869220" y="0"/>
                </a:cubicBezTo>
                <a:cubicBezTo>
                  <a:pt x="2057914" y="-200"/>
                  <a:pt x="2303433" y="11922"/>
                  <a:pt x="2527396" y="0"/>
                </a:cubicBezTo>
                <a:cubicBezTo>
                  <a:pt x="2751359" y="-11922"/>
                  <a:pt x="3091818" y="22986"/>
                  <a:pt x="3238227" y="0"/>
                </a:cubicBezTo>
                <a:cubicBezTo>
                  <a:pt x="3384636" y="-22986"/>
                  <a:pt x="3596070" y="-13892"/>
                  <a:pt x="3738440" y="0"/>
                </a:cubicBezTo>
                <a:cubicBezTo>
                  <a:pt x="3880810" y="13892"/>
                  <a:pt x="4062517" y="-15899"/>
                  <a:pt x="4238654" y="0"/>
                </a:cubicBezTo>
                <a:cubicBezTo>
                  <a:pt x="4414791" y="15899"/>
                  <a:pt x="4902924" y="23820"/>
                  <a:pt x="5265409" y="0"/>
                </a:cubicBezTo>
                <a:cubicBezTo>
                  <a:pt x="5261066" y="155174"/>
                  <a:pt x="5241469" y="394152"/>
                  <a:pt x="5265409" y="650691"/>
                </a:cubicBezTo>
                <a:cubicBezTo>
                  <a:pt x="4939225" y="659456"/>
                  <a:pt x="4828538" y="633666"/>
                  <a:pt x="4554579" y="650691"/>
                </a:cubicBezTo>
                <a:cubicBezTo>
                  <a:pt x="4280620" y="667717"/>
                  <a:pt x="4047869" y="658842"/>
                  <a:pt x="3791094" y="650691"/>
                </a:cubicBezTo>
                <a:cubicBezTo>
                  <a:pt x="3534320" y="642540"/>
                  <a:pt x="3394204" y="631285"/>
                  <a:pt x="3290881" y="650691"/>
                </a:cubicBezTo>
                <a:cubicBezTo>
                  <a:pt x="3187558" y="670097"/>
                  <a:pt x="2919323" y="626258"/>
                  <a:pt x="2685359" y="650691"/>
                </a:cubicBezTo>
                <a:cubicBezTo>
                  <a:pt x="2451395" y="675124"/>
                  <a:pt x="2283648" y="642321"/>
                  <a:pt x="2132491" y="650691"/>
                </a:cubicBezTo>
                <a:cubicBezTo>
                  <a:pt x="1981334" y="659061"/>
                  <a:pt x="1710249" y="660449"/>
                  <a:pt x="1579623" y="650691"/>
                </a:cubicBezTo>
                <a:cubicBezTo>
                  <a:pt x="1448997" y="640933"/>
                  <a:pt x="1064860" y="636975"/>
                  <a:pt x="921447" y="650691"/>
                </a:cubicBezTo>
                <a:cubicBezTo>
                  <a:pt x="778034" y="664407"/>
                  <a:pt x="250483" y="605169"/>
                  <a:pt x="0" y="650691"/>
                </a:cubicBezTo>
                <a:cubicBezTo>
                  <a:pt x="-12995" y="423411"/>
                  <a:pt x="20393" y="205596"/>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14"/>
              <a:buFont typeface="Arial"/>
              <a:buNone/>
            </a:pPr>
            <a:r>
              <a:rPr b="0" i="0" lang="fr" sz="1814" u="none" cap="none" strike="noStrike">
                <a:solidFill>
                  <a:schemeClr val="dk1"/>
                </a:solidFill>
                <a:latin typeface="Calibri"/>
                <a:ea typeface="Calibri"/>
                <a:cs typeface="Calibri"/>
                <a:sym typeface="Calibri"/>
              </a:rPr>
              <a:t>Pour présenter et actualiser des données relatives à votre pays, veuillez consulter la page suivante : </a:t>
            </a:r>
            <a:r>
              <a:rPr b="0" i="0" lang="fr" sz="1814" u="sng" cap="none" strike="noStrike">
                <a:solidFill>
                  <a:schemeClr val="hlink"/>
                </a:solidFill>
                <a:latin typeface="Calibri"/>
                <a:ea typeface="Calibri"/>
                <a:cs typeface="Calibri"/>
                <a:sym typeface="Calibri"/>
                <a:hlinkClick r:id="rId3"/>
              </a:rPr>
              <a:t>https://washinhcf.org/country-progress-tracker/</a:t>
            </a:r>
            <a:r>
              <a:rPr b="0" i="0" lang="fr" sz="1814"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722" name="Google Shape;722;p71"/>
          <p:cNvSpPr txBox="1"/>
          <p:nvPr>
            <p:ph type="title"/>
          </p:nvPr>
        </p:nvSpPr>
        <p:spPr>
          <a:xfrm>
            <a:off x="838199" y="132669"/>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Outil national de suivi des progrès </a:t>
            </a:r>
            <a:endParaRPr/>
          </a:p>
        </p:txBody>
      </p:sp>
      <p:sp>
        <p:nvSpPr>
          <p:cNvPr id="723" name="Google Shape;723;p71"/>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pic>
        <p:nvPicPr>
          <p:cNvPr id="724" name="Google Shape;724;p71"/>
          <p:cNvPicPr preferRelativeResize="0"/>
          <p:nvPr/>
        </p:nvPicPr>
        <p:blipFill rotWithShape="1">
          <a:blip r:embed="rId4">
            <a:alphaModFix/>
          </a:blip>
          <a:srcRect b="0" l="0" r="0" t="0"/>
          <a:stretch/>
        </p:blipFill>
        <p:spPr>
          <a:xfrm>
            <a:off x="1003610" y="1682045"/>
            <a:ext cx="10313018" cy="4272304"/>
          </a:xfrm>
          <a:prstGeom prst="rect">
            <a:avLst/>
          </a:prstGeom>
          <a:noFill/>
          <a:ln>
            <a:noFill/>
          </a:ln>
        </p:spPr>
      </p:pic>
      <p:grpSp>
        <p:nvGrpSpPr>
          <p:cNvPr id="725" name="Google Shape;725;p71"/>
          <p:cNvGrpSpPr/>
          <p:nvPr/>
        </p:nvGrpSpPr>
        <p:grpSpPr>
          <a:xfrm>
            <a:off x="8789914" y="4951610"/>
            <a:ext cx="3187729" cy="1672054"/>
            <a:chOff x="7178781" y="1101936"/>
            <a:chExt cx="3514619" cy="1843517"/>
          </a:xfrm>
        </p:grpSpPr>
        <p:pic>
          <p:nvPicPr>
            <p:cNvPr id="726" name="Google Shape;726;p71"/>
            <p:cNvPicPr preferRelativeResize="0"/>
            <p:nvPr/>
          </p:nvPicPr>
          <p:blipFill rotWithShape="1">
            <a:blip r:embed="rId5">
              <a:alphaModFix/>
            </a:blip>
            <a:srcRect b="0" l="0" r="0" t="0"/>
            <a:stretch/>
          </p:blipFill>
          <p:spPr>
            <a:xfrm>
              <a:off x="7178781" y="1101936"/>
              <a:ext cx="3514619" cy="1843517"/>
            </a:xfrm>
            <a:prstGeom prst="rect">
              <a:avLst/>
            </a:prstGeom>
            <a:noFill/>
            <a:ln>
              <a:noFill/>
            </a:ln>
          </p:spPr>
        </p:pic>
        <p:sp>
          <p:nvSpPr>
            <p:cNvPr id="727" name="Google Shape;727;p71"/>
            <p:cNvSpPr/>
            <p:nvPr/>
          </p:nvSpPr>
          <p:spPr>
            <a:xfrm>
              <a:off x="8011501" y="1102659"/>
              <a:ext cx="1293864" cy="32272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33"/>
                <a:buFont typeface="Arial"/>
                <a:buNone/>
              </a:pPr>
              <a:r>
                <a:t/>
              </a:r>
              <a:endParaRPr b="0" i="0" sz="1633" u="none" cap="none" strike="noStrike">
                <a:solidFill>
                  <a:schemeClr val="lt1"/>
                </a:solidFill>
                <a:latin typeface="Calibri"/>
                <a:ea typeface="Calibri"/>
                <a:cs typeface="Calibri"/>
                <a:sym typeface="Calibri"/>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grpSp>
        <p:nvGrpSpPr>
          <p:cNvPr id="735" name="Google Shape;735;p72"/>
          <p:cNvGrpSpPr/>
          <p:nvPr/>
        </p:nvGrpSpPr>
        <p:grpSpPr>
          <a:xfrm>
            <a:off x="467713" y="314162"/>
            <a:ext cx="6791731" cy="6008579"/>
            <a:chOff x="4456739" y="1550957"/>
            <a:chExt cx="4603898" cy="4372558"/>
          </a:xfrm>
        </p:grpSpPr>
        <p:pic>
          <p:nvPicPr>
            <p:cNvPr id="736" name="Google Shape;736;p72"/>
            <p:cNvPicPr preferRelativeResize="0"/>
            <p:nvPr/>
          </p:nvPicPr>
          <p:blipFill rotWithShape="1">
            <a:blip r:embed="rId3">
              <a:alphaModFix/>
            </a:blip>
            <a:srcRect b="0" l="0" r="0" t="0"/>
            <a:stretch/>
          </p:blipFill>
          <p:spPr>
            <a:xfrm>
              <a:off x="6948464" y="3842179"/>
              <a:ext cx="2112173" cy="2081336"/>
            </a:xfrm>
            <a:prstGeom prst="rect">
              <a:avLst/>
            </a:prstGeom>
            <a:noFill/>
            <a:ln cap="flat" cmpd="sng" w="9525">
              <a:solidFill>
                <a:schemeClr val="lt1"/>
              </a:solidFill>
              <a:prstDash val="solid"/>
              <a:round/>
              <a:headEnd len="sm" w="sm" type="none"/>
              <a:tailEnd len="sm" w="sm" type="none"/>
            </a:ln>
          </p:spPr>
        </p:pic>
        <p:pic>
          <p:nvPicPr>
            <p:cNvPr id="737" name="Google Shape;737;p72"/>
            <p:cNvPicPr preferRelativeResize="0"/>
            <p:nvPr/>
          </p:nvPicPr>
          <p:blipFill rotWithShape="1">
            <a:blip r:embed="rId4">
              <a:alphaModFix/>
            </a:blip>
            <a:srcRect b="0" l="0" r="0" t="0"/>
            <a:stretch/>
          </p:blipFill>
          <p:spPr>
            <a:xfrm>
              <a:off x="6841067" y="1550958"/>
              <a:ext cx="2219570" cy="2053172"/>
            </a:xfrm>
            <a:prstGeom prst="rect">
              <a:avLst/>
            </a:prstGeom>
            <a:noFill/>
            <a:ln cap="flat" cmpd="sng" w="9525">
              <a:solidFill>
                <a:schemeClr val="lt1"/>
              </a:solidFill>
              <a:prstDash val="solid"/>
              <a:round/>
              <a:headEnd len="sm" w="sm" type="none"/>
              <a:tailEnd len="sm" w="sm" type="none"/>
            </a:ln>
          </p:spPr>
        </p:pic>
        <p:pic>
          <p:nvPicPr>
            <p:cNvPr id="738" name="Google Shape;738;p72"/>
            <p:cNvPicPr preferRelativeResize="0"/>
            <p:nvPr/>
          </p:nvPicPr>
          <p:blipFill rotWithShape="1">
            <a:blip r:embed="rId5">
              <a:alphaModFix/>
            </a:blip>
            <a:srcRect b="0" l="0" r="0" t="0"/>
            <a:stretch/>
          </p:blipFill>
          <p:spPr>
            <a:xfrm>
              <a:off x="4456739" y="1550957"/>
              <a:ext cx="2272148" cy="2053172"/>
            </a:xfrm>
            <a:prstGeom prst="rect">
              <a:avLst/>
            </a:prstGeom>
            <a:noFill/>
            <a:ln cap="flat" cmpd="sng" w="9525">
              <a:solidFill>
                <a:schemeClr val="lt1"/>
              </a:solidFill>
              <a:prstDash val="solid"/>
              <a:round/>
              <a:headEnd len="sm" w="sm" type="none"/>
              <a:tailEnd len="sm" w="sm" type="none"/>
            </a:ln>
          </p:spPr>
        </p:pic>
        <p:pic>
          <p:nvPicPr>
            <p:cNvPr id="739" name="Google Shape;739;p72"/>
            <p:cNvPicPr preferRelativeResize="0"/>
            <p:nvPr/>
          </p:nvPicPr>
          <p:blipFill rotWithShape="1">
            <a:blip r:embed="rId6">
              <a:alphaModFix/>
            </a:blip>
            <a:srcRect b="0" l="0" r="0" t="0"/>
            <a:stretch/>
          </p:blipFill>
          <p:spPr>
            <a:xfrm>
              <a:off x="4495393" y="3842179"/>
              <a:ext cx="2310082" cy="2081336"/>
            </a:xfrm>
            <a:prstGeom prst="rect">
              <a:avLst/>
            </a:prstGeom>
            <a:noFill/>
            <a:ln cap="flat" cmpd="sng" w="9525">
              <a:solidFill>
                <a:schemeClr val="lt1"/>
              </a:solidFill>
              <a:prstDash val="solid"/>
              <a:round/>
              <a:headEnd len="sm" w="sm" type="none"/>
              <a:tailEnd len="sm" w="sm" type="none"/>
            </a:ln>
          </p:spPr>
        </p:pic>
      </p:grpSp>
      <p:sp>
        <p:nvSpPr>
          <p:cNvPr id="740" name="Google Shape;740;p72"/>
          <p:cNvSpPr txBox="1"/>
          <p:nvPr>
            <p:ph type="ctrTitle"/>
          </p:nvPr>
        </p:nvSpPr>
        <p:spPr>
          <a:xfrm>
            <a:off x="7677614" y="1211038"/>
            <a:ext cx="4250473"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Arial Narrow"/>
              <a:buNone/>
            </a:pPr>
            <a:r>
              <a:rPr lang="fr" sz="4800"/>
              <a:t>Des progrès sont en cours </a:t>
            </a:r>
            <a:br>
              <a:rPr lang="fr" sz="4800"/>
            </a:br>
            <a:endParaRPr sz="4800"/>
          </a:p>
        </p:txBody>
      </p:sp>
      <p:sp>
        <p:nvSpPr>
          <p:cNvPr id="741" name="Google Shape;741;p72"/>
          <p:cNvSpPr txBox="1"/>
          <p:nvPr>
            <p:ph idx="1" type="subTitle"/>
          </p:nvPr>
        </p:nvSpPr>
        <p:spPr>
          <a:xfrm>
            <a:off x="8095785" y="3782695"/>
            <a:ext cx="3414132" cy="17594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2"/>
              </a:buClr>
              <a:buSzPts val="3200"/>
              <a:buNone/>
            </a:pPr>
            <a:r>
              <a:rPr lang="fr" sz="3200">
                <a:latin typeface="Arial Narrow"/>
                <a:ea typeface="Arial Narrow"/>
                <a:cs typeface="Arial Narrow"/>
                <a:sym typeface="Arial Narrow"/>
              </a:rPr>
              <a:t>Mais il reste du chemin à parcourir ! </a:t>
            </a:r>
            <a:endParaRPr/>
          </a:p>
        </p:txBody>
      </p:sp>
      <p:sp>
        <p:nvSpPr>
          <p:cNvPr id="742" name="Google Shape;742;p72"/>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73"/>
          <p:cNvSpPr txBox="1"/>
          <p:nvPr>
            <p:ph type="title"/>
          </p:nvPr>
        </p:nvSpPr>
        <p:spPr>
          <a:xfrm>
            <a:off x="838199" y="174966"/>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Exemples de mesures appliquées par les pays « champions » </a:t>
            </a:r>
            <a:endParaRPr/>
          </a:p>
        </p:txBody>
      </p:sp>
      <p:pic>
        <p:nvPicPr>
          <p:cNvPr id="751" name="Google Shape;751;p73"/>
          <p:cNvPicPr preferRelativeResize="0"/>
          <p:nvPr/>
        </p:nvPicPr>
        <p:blipFill rotWithShape="1">
          <a:blip r:embed="rId3">
            <a:alphaModFix/>
          </a:blip>
          <a:srcRect b="0" l="0" r="0" t="0"/>
          <a:stretch/>
        </p:blipFill>
        <p:spPr>
          <a:xfrm>
            <a:off x="1631129" y="1602615"/>
            <a:ext cx="9271718" cy="4463257"/>
          </a:xfrm>
          <a:prstGeom prst="rect">
            <a:avLst/>
          </a:prstGeom>
          <a:noFill/>
          <a:ln>
            <a:noFill/>
          </a:ln>
        </p:spPr>
      </p:pic>
      <p:sp>
        <p:nvSpPr>
          <p:cNvPr id="752" name="Google Shape;752;p73"/>
          <p:cNvSpPr/>
          <p:nvPr/>
        </p:nvSpPr>
        <p:spPr>
          <a:xfrm>
            <a:off x="6035059" y="3436219"/>
            <a:ext cx="191431" cy="27768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753" name="Google Shape;753;p73"/>
          <p:cNvSpPr/>
          <p:nvPr/>
        </p:nvSpPr>
        <p:spPr>
          <a:xfrm>
            <a:off x="6006347" y="4532241"/>
            <a:ext cx="191431" cy="33156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grpSp>
        <p:nvGrpSpPr>
          <p:cNvPr id="754" name="Google Shape;754;p73"/>
          <p:cNvGrpSpPr/>
          <p:nvPr/>
        </p:nvGrpSpPr>
        <p:grpSpPr>
          <a:xfrm>
            <a:off x="2997264" y="5278830"/>
            <a:ext cx="3098736" cy="1258618"/>
            <a:chOff x="1930200" y="5820152"/>
            <a:chExt cx="3416500" cy="1387685"/>
          </a:xfrm>
        </p:grpSpPr>
        <p:sp>
          <p:nvSpPr>
            <p:cNvPr id="755" name="Google Shape;755;p73"/>
            <p:cNvSpPr/>
            <p:nvPr/>
          </p:nvSpPr>
          <p:spPr>
            <a:xfrm>
              <a:off x="1930200" y="5820152"/>
              <a:ext cx="3416500" cy="1387685"/>
            </a:xfrm>
            <a:prstGeom prst="wedgeRoundRectCallout">
              <a:avLst>
                <a:gd fmla="val 2738" name="adj1"/>
                <a:gd fmla="val -153559" name="adj2"/>
                <a:gd fmla="val 16667" name="adj3"/>
              </a:avLst>
            </a:prstGeom>
            <a:solidFill>
              <a:schemeClr val="lt1"/>
            </a:solidFill>
            <a:ln cap="flat" cmpd="sng" w="38100">
              <a:solidFill>
                <a:srgbClr val="0E1A2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Narrow"/>
                <a:ea typeface="Arial Narrow"/>
                <a:cs typeface="Arial Narrow"/>
                <a:sym typeface="Arial Narrow"/>
              </a:endParaRPr>
            </a:p>
          </p:txBody>
        </p:sp>
        <p:sp>
          <p:nvSpPr>
            <p:cNvPr id="756" name="Google Shape;756;p73"/>
            <p:cNvSpPr txBox="1"/>
            <p:nvPr/>
          </p:nvSpPr>
          <p:spPr>
            <a:xfrm>
              <a:off x="2009431" y="5837861"/>
              <a:ext cx="3258037" cy="10349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fr" sz="1100" u="none" cap="none" strike="noStrike">
                  <a:solidFill>
                    <a:srgbClr val="FF0000"/>
                  </a:solidFill>
                  <a:latin typeface="Arial Narrow"/>
                  <a:ea typeface="Arial Narrow"/>
                  <a:cs typeface="Arial Narrow"/>
                  <a:sym typeface="Arial Narrow"/>
                </a:rPr>
                <a:t>GHANA. </a:t>
              </a:r>
              <a:r>
                <a:rPr b="0" i="0" lang="fr" sz="1100" u="none" cap="none" strike="noStrike">
                  <a:solidFill>
                    <a:srgbClr val="122240"/>
                  </a:solidFill>
                  <a:latin typeface="Arial Narrow"/>
                  <a:ea typeface="Arial Narrow"/>
                  <a:cs typeface="Arial Narrow"/>
                  <a:sym typeface="Arial Narrow"/>
                </a:rPr>
                <a:t>Les communautés peuvent attribuer une note aux services utilisées et contribuent à leur amélioration en proposant des solutions qui sont ensuite évaluées par le système national de suivi sanitaire.</a:t>
              </a:r>
              <a:endParaRPr b="0" i="0" sz="1050" u="none" cap="none" strike="noStrike">
                <a:solidFill>
                  <a:srgbClr val="000000"/>
                </a:solidFill>
                <a:latin typeface="Arial"/>
                <a:ea typeface="Arial"/>
                <a:cs typeface="Arial"/>
                <a:sym typeface="Arial"/>
              </a:endParaRPr>
            </a:p>
          </p:txBody>
        </p:sp>
      </p:grpSp>
      <p:sp>
        <p:nvSpPr>
          <p:cNvPr id="757" name="Google Shape;757;p73"/>
          <p:cNvSpPr txBox="1"/>
          <p:nvPr/>
        </p:nvSpPr>
        <p:spPr>
          <a:xfrm>
            <a:off x="7717522" y="5878966"/>
            <a:ext cx="1636676" cy="290459"/>
          </a:xfrm>
          <a:prstGeom prst="rect">
            <a:avLst/>
          </a:prstGeom>
          <a:noFill/>
          <a:ln>
            <a:noFill/>
          </a:ln>
        </p:spPr>
        <p:txBody>
          <a:bodyPr anchorCtr="0" anchor="ctr" bIns="36350" lIns="72725" spcFirstLastPara="1" rIns="72725" wrap="square" tIns="3635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fr" sz="700" u="none" cap="none" strike="noStrike">
                <a:solidFill>
                  <a:srgbClr val="898A9B"/>
                </a:solidFill>
                <a:latin typeface="Calibri"/>
                <a:ea typeface="Calibri"/>
                <a:cs typeface="Calibri"/>
                <a:sym typeface="Calibri"/>
              </a:rPr>
              <a:t>‹#›</a:t>
            </a:fld>
            <a:endParaRPr b="0" i="0" sz="700" u="none" cap="none" strike="noStrike">
              <a:solidFill>
                <a:srgbClr val="898A9B"/>
              </a:solidFill>
              <a:latin typeface="Calibri"/>
              <a:ea typeface="Calibri"/>
              <a:cs typeface="Calibri"/>
              <a:sym typeface="Calibri"/>
            </a:endParaRPr>
          </a:p>
        </p:txBody>
      </p:sp>
      <p:sp>
        <p:nvSpPr>
          <p:cNvPr id="758" name="Google Shape;758;p73"/>
          <p:cNvSpPr/>
          <p:nvPr/>
        </p:nvSpPr>
        <p:spPr>
          <a:xfrm>
            <a:off x="8313326" y="1459598"/>
            <a:ext cx="2569790" cy="1216727"/>
          </a:xfrm>
          <a:prstGeom prst="wedgeRoundRectCallout">
            <a:avLst>
              <a:gd fmla="val -59612" name="adj1"/>
              <a:gd fmla="val 112162" name="adj2"/>
              <a:gd fmla="val 16667" name="adj3"/>
            </a:avLst>
          </a:prstGeom>
          <a:solidFill>
            <a:schemeClr val="lt1"/>
          </a:solidFill>
          <a:ln cap="flat" cmpd="sng" w="38100">
            <a:solidFill>
              <a:srgbClr val="0E1A2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03"/>
              <a:buFont typeface="Arial"/>
              <a:buNone/>
            </a:pPr>
            <a:r>
              <a:t/>
            </a:r>
            <a:endParaRPr b="0" i="0" sz="3103" u="none" cap="none" strike="noStrike">
              <a:solidFill>
                <a:schemeClr val="lt1"/>
              </a:solidFill>
              <a:latin typeface="Calibri"/>
              <a:ea typeface="Calibri"/>
              <a:cs typeface="Calibri"/>
              <a:sym typeface="Calibri"/>
            </a:endParaRPr>
          </a:p>
        </p:txBody>
      </p:sp>
      <p:sp>
        <p:nvSpPr>
          <p:cNvPr id="759" name="Google Shape;759;p73"/>
          <p:cNvSpPr txBox="1"/>
          <p:nvPr/>
        </p:nvSpPr>
        <p:spPr>
          <a:xfrm>
            <a:off x="8374308" y="1473692"/>
            <a:ext cx="2642140"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fr" sz="1050" u="none" cap="none" strike="noStrike">
                <a:solidFill>
                  <a:srgbClr val="FF0000"/>
                </a:solidFill>
                <a:latin typeface="Arial Narrow"/>
                <a:ea typeface="Arial Narrow"/>
                <a:cs typeface="Arial Narrow"/>
                <a:sym typeface="Arial Narrow"/>
              </a:rPr>
              <a:t>RÉP. DÉM. POPULAIRE LAO. </a:t>
            </a:r>
            <a:r>
              <a:rPr b="0" i="0" lang="fr" sz="1050" u="none" cap="none" strike="noStrike">
                <a:solidFill>
                  <a:srgbClr val="122240"/>
                </a:solidFill>
                <a:latin typeface="Arial Narrow"/>
                <a:ea typeface="Arial Narrow"/>
                <a:cs typeface="Arial Narrow"/>
                <a:sym typeface="Arial Narrow"/>
              </a:rPr>
              <a:t>Les mécanismes nationaux de financement de la lutte contre la COVID-19 ont permis de lever plus de 2 millions de dollars des États-Unis pour la mise en œuvre de normes WASH résilientes aux changements climatiques et de bonnes pratiques en matière d’hygiène des mains, et pour le déploiement de nouvelles technologies.</a:t>
            </a:r>
            <a:endParaRPr b="0" i="0" sz="1050" u="none" cap="none" strike="noStrike">
              <a:solidFill>
                <a:srgbClr val="000000"/>
              </a:solidFill>
              <a:latin typeface="Arial"/>
              <a:ea typeface="Arial"/>
              <a:cs typeface="Arial"/>
              <a:sym typeface="Arial"/>
            </a:endParaRPr>
          </a:p>
        </p:txBody>
      </p:sp>
      <p:sp>
        <p:nvSpPr>
          <p:cNvPr id="760" name="Google Shape;760;p73"/>
          <p:cNvSpPr/>
          <p:nvPr/>
        </p:nvSpPr>
        <p:spPr>
          <a:xfrm>
            <a:off x="7954800" y="4844515"/>
            <a:ext cx="2569790" cy="1216727"/>
          </a:xfrm>
          <a:prstGeom prst="wedgeRoundRectCallout">
            <a:avLst>
              <a:gd fmla="val -39753" name="adj1"/>
              <a:gd fmla="val -139173" name="adj2"/>
              <a:gd fmla="val 16667" name="adj3"/>
            </a:avLst>
          </a:prstGeom>
          <a:solidFill>
            <a:schemeClr val="lt1"/>
          </a:solidFill>
          <a:ln cap="flat" cmpd="sng" w="38100">
            <a:solidFill>
              <a:srgbClr val="0E1A2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761" name="Google Shape;761;p73"/>
          <p:cNvSpPr txBox="1"/>
          <p:nvPr/>
        </p:nvSpPr>
        <p:spPr>
          <a:xfrm>
            <a:off x="7998466" y="4844515"/>
            <a:ext cx="2562405" cy="10617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fr" sz="1050" u="none" cap="none" strike="noStrike">
                <a:solidFill>
                  <a:srgbClr val="FF0000"/>
                </a:solidFill>
                <a:latin typeface="Arial Narrow"/>
                <a:ea typeface="Arial Narrow"/>
                <a:cs typeface="Arial Narrow"/>
                <a:sym typeface="Arial Narrow"/>
              </a:rPr>
              <a:t>CAMBODGE. </a:t>
            </a:r>
            <a:r>
              <a:rPr b="0" i="0" lang="fr" sz="1050" u="none" cap="none" strike="noStrike">
                <a:solidFill>
                  <a:srgbClr val="122240"/>
                </a:solidFill>
                <a:latin typeface="Arial Narrow"/>
                <a:ea typeface="Arial Narrow"/>
                <a:cs typeface="Arial Narrow"/>
                <a:sym typeface="Arial Narrow"/>
              </a:rPr>
              <a:t>Des recherches ont été menées afin d’étudier les comportements adoptés en matière d’hygiène lors des accouchements et ont abouti à la mise en œuvre d’une intervention multimodale adaptée au contexte et destinée à </a:t>
            </a:r>
            <a:r>
              <a:rPr b="0" i="0" lang="fr" sz="1050" u="none" cap="none" strike="noStrike">
                <a:solidFill>
                  <a:srgbClr val="002060"/>
                </a:solidFill>
                <a:latin typeface="Arial Narrow"/>
                <a:ea typeface="Arial Narrow"/>
                <a:cs typeface="Arial Narrow"/>
                <a:sym typeface="Arial Narrow"/>
              </a:rPr>
              <a:t>améliorer la qualité</a:t>
            </a:r>
            <a:r>
              <a:rPr b="0" i="0" lang="fr" sz="1050" u="none" cap="none" strike="noStrike">
                <a:solidFill>
                  <a:srgbClr val="FF0000"/>
                </a:solidFill>
                <a:latin typeface="Arial Narrow"/>
                <a:ea typeface="Arial Narrow"/>
                <a:cs typeface="Arial Narrow"/>
                <a:sym typeface="Arial Narrow"/>
              </a:rPr>
              <a:t> des pratiques.</a:t>
            </a:r>
            <a:endParaRPr b="0" i="0" sz="1050" u="none" cap="none" strike="noStrike">
              <a:solidFill>
                <a:srgbClr val="000000"/>
              </a:solidFill>
              <a:latin typeface="Arial"/>
              <a:ea typeface="Arial"/>
              <a:cs typeface="Arial"/>
              <a:sym typeface="Arial"/>
            </a:endParaRPr>
          </a:p>
        </p:txBody>
      </p:sp>
      <p:grpSp>
        <p:nvGrpSpPr>
          <p:cNvPr id="762" name="Google Shape;762;p73"/>
          <p:cNvGrpSpPr/>
          <p:nvPr/>
        </p:nvGrpSpPr>
        <p:grpSpPr>
          <a:xfrm>
            <a:off x="1352120" y="2027719"/>
            <a:ext cx="1945482" cy="1519914"/>
            <a:chOff x="116353" y="2235654"/>
            <a:chExt cx="2144984" cy="1675776"/>
          </a:xfrm>
        </p:grpSpPr>
        <p:sp>
          <p:nvSpPr>
            <p:cNvPr id="763" name="Google Shape;763;p73"/>
            <p:cNvSpPr/>
            <p:nvPr/>
          </p:nvSpPr>
          <p:spPr>
            <a:xfrm flipH="1" rot="10800000">
              <a:off x="116353" y="2235654"/>
              <a:ext cx="1893093" cy="1675776"/>
            </a:xfrm>
            <a:prstGeom prst="wedgeRoundRectCallout">
              <a:avLst>
                <a:gd fmla="val 4442" name="adj1"/>
                <a:gd fmla="val -90016" name="adj2"/>
                <a:gd fmla="val 16667" name="adj3"/>
              </a:avLst>
            </a:prstGeom>
            <a:solidFill>
              <a:schemeClr val="lt1"/>
            </a:solidFill>
            <a:ln cap="flat" cmpd="sng" w="38100">
              <a:solidFill>
                <a:srgbClr val="0E1A2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Narrow"/>
                <a:ea typeface="Arial Narrow"/>
                <a:cs typeface="Arial Narrow"/>
                <a:sym typeface="Arial Narrow"/>
              </a:endParaRPr>
            </a:p>
          </p:txBody>
        </p:sp>
        <p:sp>
          <p:nvSpPr>
            <p:cNvPr id="764" name="Google Shape;764;p73"/>
            <p:cNvSpPr txBox="1"/>
            <p:nvPr/>
          </p:nvSpPr>
          <p:spPr>
            <a:xfrm>
              <a:off x="196123" y="2318657"/>
              <a:ext cx="2065214" cy="12215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fr" sz="1100" u="none" cap="none" strike="noStrike">
                  <a:solidFill>
                    <a:srgbClr val="FF0000"/>
                  </a:solidFill>
                  <a:latin typeface="Arial Narrow"/>
                  <a:ea typeface="Arial Narrow"/>
                  <a:cs typeface="Arial Narrow"/>
                  <a:sym typeface="Arial Narrow"/>
                </a:rPr>
                <a:t>COLOMBIE.</a:t>
              </a:r>
              <a:r>
                <a:rPr b="0" i="0" lang="fr" sz="1100" u="none" cap="none" strike="noStrike">
                  <a:solidFill>
                    <a:srgbClr val="002060"/>
                  </a:solidFill>
                  <a:latin typeface="Arial Narrow"/>
                  <a:ea typeface="Arial Narrow"/>
                  <a:cs typeface="Arial Narrow"/>
                  <a:sym typeface="Arial Narrow"/>
                </a:rPr>
                <a:t>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fr" sz="1100" u="none" cap="none" strike="noStrike">
                  <a:solidFill>
                    <a:srgbClr val="002060"/>
                  </a:solidFill>
                  <a:latin typeface="Arial Narrow"/>
                  <a:ea typeface="Arial Narrow"/>
                  <a:cs typeface="Arial Narrow"/>
                  <a:sym typeface="Arial Narrow"/>
                </a:rPr>
                <a:t>La Première dame a créé une coalition régionale rassemblant divers porte-paroles et </a:t>
              </a:r>
              <a:r>
                <a:rPr b="0" i="0" lang="fr" sz="1100" u="none" cap="none" strike="noStrike">
                  <a:solidFill>
                    <a:srgbClr val="E72D19"/>
                  </a:solidFill>
                  <a:latin typeface="Arial Narrow"/>
                  <a:ea typeface="Arial Narrow"/>
                  <a:cs typeface="Arial Narrow"/>
                  <a:sym typeface="Arial Narrow"/>
                </a:rPr>
                <a:t>personnalités politiques influentes</a:t>
              </a:r>
              <a:r>
                <a:rPr b="0" i="0" lang="fr" sz="1100" u="none" cap="none" strike="noStrike">
                  <a:solidFill>
                    <a:srgbClr val="002060"/>
                  </a:solidFill>
                  <a:latin typeface="Arial Narrow"/>
                  <a:ea typeface="Arial Narrow"/>
                  <a:cs typeface="Arial Narrow"/>
                  <a:sym typeface="Arial Narrow"/>
                </a:rPr>
                <a:t>.</a:t>
              </a:r>
              <a:endParaRPr b="0" i="0" sz="1100" u="none" cap="none" strike="noStrike">
                <a:solidFill>
                  <a:srgbClr val="002060"/>
                </a:solidFill>
                <a:latin typeface="Arial Narrow"/>
                <a:ea typeface="Arial Narrow"/>
                <a:cs typeface="Arial Narrow"/>
                <a:sym typeface="Arial Narrow"/>
              </a:endParaRPr>
            </a:p>
          </p:txBody>
        </p:sp>
      </p:grpSp>
      <p:grpSp>
        <p:nvGrpSpPr>
          <p:cNvPr id="765" name="Google Shape;765;p73"/>
          <p:cNvGrpSpPr/>
          <p:nvPr/>
        </p:nvGrpSpPr>
        <p:grpSpPr>
          <a:xfrm>
            <a:off x="3297602" y="1914548"/>
            <a:ext cx="3694213" cy="1181918"/>
            <a:chOff x="2261337" y="2110879"/>
            <a:chExt cx="3799646" cy="1303120"/>
          </a:xfrm>
        </p:grpSpPr>
        <p:sp>
          <p:nvSpPr>
            <p:cNvPr id="766" name="Google Shape;766;p73"/>
            <p:cNvSpPr/>
            <p:nvPr/>
          </p:nvSpPr>
          <p:spPr>
            <a:xfrm>
              <a:off x="2261337" y="2110879"/>
              <a:ext cx="3668816" cy="1303120"/>
            </a:xfrm>
            <a:prstGeom prst="wedgeRoundRectCallout">
              <a:avLst>
                <a:gd fmla="val -8156" name="adj1"/>
                <a:gd fmla="val 100886" name="adj2"/>
                <a:gd fmla="val 16667" name="adj3"/>
              </a:avLst>
            </a:prstGeom>
            <a:solidFill>
              <a:schemeClr val="lt1"/>
            </a:solidFill>
            <a:ln cap="flat" cmpd="sng" w="38100">
              <a:solidFill>
                <a:srgbClr val="0E1A2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Narrow"/>
                <a:ea typeface="Arial Narrow"/>
                <a:cs typeface="Arial Narrow"/>
                <a:sym typeface="Arial Narrow"/>
              </a:endParaRPr>
            </a:p>
          </p:txBody>
        </p:sp>
        <p:sp>
          <p:nvSpPr>
            <p:cNvPr id="767" name="Google Shape;767;p73"/>
            <p:cNvSpPr txBox="1"/>
            <p:nvPr/>
          </p:nvSpPr>
          <p:spPr>
            <a:xfrm>
              <a:off x="2392167" y="2165861"/>
              <a:ext cx="3668816" cy="1034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fr" sz="1100" u="none" cap="none" strike="noStrike">
                  <a:solidFill>
                    <a:srgbClr val="FF0000"/>
                  </a:solidFill>
                  <a:latin typeface="Arial Narrow"/>
                  <a:ea typeface="Arial Narrow"/>
                  <a:cs typeface="Arial Narrow"/>
                  <a:sym typeface="Arial Narrow"/>
                </a:rPr>
                <a:t>MALI. </a:t>
              </a:r>
              <a:r>
                <a:rPr b="0" i="0" lang="fr" sz="1100" u="none" cap="none" strike="noStrike">
                  <a:solidFill>
                    <a:srgbClr val="122240"/>
                  </a:solidFill>
                  <a:latin typeface="Arial Narrow"/>
                  <a:ea typeface="Arial Narrow"/>
                  <a:cs typeface="Arial Narrow"/>
                  <a:sym typeface="Arial Narrow"/>
                </a:rPr>
                <a:t>L’instauration d’un groupe de travail sur les services WASH dans les établissements de santé et l’intégration d’indicateurs spécifiques au sein de la plateforme habituelle de suivi ont permis de cerner les lacunes, ce qui s’avère crucial dans les situations de crise prolongée. </a:t>
              </a:r>
              <a:endParaRPr b="0" i="0" sz="1050" u="none" cap="none" strike="noStrike">
                <a:solidFill>
                  <a:srgbClr val="000000"/>
                </a:solidFill>
                <a:latin typeface="Arial"/>
                <a:ea typeface="Arial"/>
                <a:cs typeface="Arial"/>
                <a:sym typeface="Arial"/>
              </a:endParaRPr>
            </a:p>
          </p:txBody>
        </p:sp>
      </p:grpSp>
      <p:sp>
        <p:nvSpPr>
          <p:cNvPr id="768" name="Google Shape;768;p73"/>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
              <a:buNone/>
            </a:pPr>
            <a:fld id="{00000000-1234-1234-1234-123412341234}" type="slidenum">
              <a:rPr lang="fr" sz="700"/>
              <a:t>‹#›</a:t>
            </a:fld>
            <a:endParaRPr sz="7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74"/>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9CDE"/>
              </a:buClr>
              <a:buSzPts val="4400"/>
              <a:buFont typeface="Arial Narrow"/>
              <a:buNone/>
            </a:pPr>
            <a:r>
              <a:rPr b="1" lang="fr">
                <a:solidFill>
                  <a:srgbClr val="009CDE"/>
                </a:solidFill>
                <a:latin typeface="Arial Narrow"/>
                <a:ea typeface="Arial Narrow"/>
                <a:cs typeface="Arial Narrow"/>
                <a:sym typeface="Arial Narrow"/>
              </a:rPr>
              <a:t>Investir dans les services WASH : </a:t>
            </a:r>
            <a:br>
              <a:rPr b="1" lang="fr">
                <a:solidFill>
                  <a:srgbClr val="009CDE"/>
                </a:solidFill>
                <a:latin typeface="Arial Narrow"/>
                <a:ea typeface="Arial Narrow"/>
                <a:cs typeface="Arial Narrow"/>
                <a:sym typeface="Arial Narrow"/>
              </a:rPr>
            </a:br>
            <a:r>
              <a:rPr b="1" lang="fr">
                <a:solidFill>
                  <a:srgbClr val="009CDE"/>
                </a:solidFill>
                <a:latin typeface="Arial Narrow"/>
                <a:ea typeface="Arial Narrow"/>
                <a:cs typeface="Arial Narrow"/>
                <a:sym typeface="Arial Narrow"/>
              </a:rPr>
              <a:t>Faibles coûts et rendement élevé</a:t>
            </a:r>
            <a:br>
              <a:rPr b="1" lang="fr">
                <a:solidFill>
                  <a:srgbClr val="009CDE"/>
                </a:solidFill>
                <a:latin typeface="Arial Narrow"/>
                <a:ea typeface="Arial Narrow"/>
                <a:cs typeface="Arial Narrow"/>
                <a:sym typeface="Arial Narrow"/>
              </a:rPr>
            </a:br>
            <a:endParaRPr/>
          </a:p>
        </p:txBody>
      </p:sp>
      <p:sp>
        <p:nvSpPr>
          <p:cNvPr id="775" name="Google Shape;775;p7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776" name="Google Shape;776;p74"/>
          <p:cNvSpPr txBox="1"/>
          <p:nvPr/>
        </p:nvSpPr>
        <p:spPr>
          <a:xfrm>
            <a:off x="838201" y="1964678"/>
            <a:ext cx="4560660" cy="3821519"/>
          </a:xfrm>
          <a:prstGeom prst="rect">
            <a:avLst/>
          </a:prstGeom>
          <a:solidFill>
            <a:schemeClr val="dk1"/>
          </a:solidFill>
          <a:ln>
            <a:noFill/>
          </a:ln>
        </p:spPr>
        <p:txBody>
          <a:bodyPr anchorCtr="0" anchor="t" bIns="45700" lIns="91425" spcFirstLastPara="1" rIns="91425" wrap="square" tIns="45700">
            <a:spAutoFit/>
          </a:bodyPr>
          <a:lstStyle/>
          <a:p>
            <a:pPr indent="-363716" lvl="0" marL="363716" marR="0" rtl="0" algn="l">
              <a:lnSpc>
                <a:spcPct val="100000"/>
              </a:lnSpc>
              <a:spcBef>
                <a:spcPts val="0"/>
              </a:spcBef>
              <a:spcAft>
                <a:spcPts val="0"/>
              </a:spcAft>
              <a:buClr>
                <a:schemeClr val="lt1"/>
              </a:buClr>
              <a:buSzPts val="2000"/>
              <a:buFont typeface="Arial"/>
              <a:buChar char="•"/>
            </a:pPr>
            <a:r>
              <a:rPr b="0" i="0" lang="fr" sz="1800" u="none" cap="none" strike="noStrike">
                <a:solidFill>
                  <a:schemeClr val="lt1"/>
                </a:solidFill>
                <a:latin typeface="Arial"/>
                <a:ea typeface="Arial"/>
                <a:cs typeface="Arial"/>
                <a:sym typeface="Arial"/>
              </a:rPr>
              <a:t>L’accès universel aux services WASH de base d’ici à 2030 dans l’ensemble des pays les moins avancés coûtera en moyenne 6,5 à 9,6 milliards de dollars É.-U., soit 0,60 dollar É.-U. par personne et par an.</a:t>
            </a:r>
            <a:endParaRPr b="0" i="0" sz="1200" u="none" cap="none" strike="noStrike">
              <a:solidFill>
                <a:srgbClr val="000000"/>
              </a:solidFill>
              <a:latin typeface="Arial"/>
              <a:ea typeface="Arial"/>
              <a:cs typeface="Arial"/>
              <a:sym typeface="Arial"/>
            </a:endParaRPr>
          </a:p>
          <a:p>
            <a:pPr indent="-363716" lvl="0" marL="363716" marR="0" rtl="0" algn="l">
              <a:lnSpc>
                <a:spcPct val="100000"/>
              </a:lnSpc>
              <a:spcBef>
                <a:spcPts val="955"/>
              </a:spcBef>
              <a:spcAft>
                <a:spcPts val="0"/>
              </a:spcAft>
              <a:buClr>
                <a:schemeClr val="lt1"/>
              </a:buClr>
              <a:buSzPts val="2000"/>
              <a:buFont typeface="Arial"/>
              <a:buChar char="•"/>
            </a:pPr>
            <a:r>
              <a:rPr b="0" i="0" lang="fr" sz="1800" u="none" cap="none" strike="noStrike">
                <a:solidFill>
                  <a:schemeClr val="lt1"/>
                </a:solidFill>
                <a:latin typeface="Arial"/>
                <a:ea typeface="Arial"/>
                <a:cs typeface="Arial"/>
                <a:sym typeface="Arial"/>
              </a:rPr>
              <a:t>Dans les pays les moins avancés, le coût annuel des services WASH dans les établissements de santé représente 3 % des dépenses publiques annuelles récurrentes consacrées à la santé et 3 % du coût annuel de l’accès universel aux services WASH.</a:t>
            </a:r>
            <a:endParaRPr b="0" i="0" sz="1200" u="none" cap="none" strike="noStrike">
              <a:solidFill>
                <a:srgbClr val="000000"/>
              </a:solidFill>
              <a:latin typeface="Arial"/>
              <a:ea typeface="Arial"/>
              <a:cs typeface="Arial"/>
              <a:sym typeface="Arial"/>
            </a:endParaRPr>
          </a:p>
        </p:txBody>
      </p:sp>
      <p:sp>
        <p:nvSpPr>
          <p:cNvPr id="777" name="Google Shape;777;p74"/>
          <p:cNvSpPr txBox="1"/>
          <p:nvPr/>
        </p:nvSpPr>
        <p:spPr>
          <a:xfrm>
            <a:off x="1418875" y="6001992"/>
            <a:ext cx="9492324" cy="5945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88"/>
              <a:buFont typeface="Arial"/>
              <a:buNone/>
            </a:pPr>
            <a:r>
              <a:rPr b="0" i="0" lang="fr" sz="1088" u="none" cap="none" strike="noStrike">
                <a:solidFill>
                  <a:schemeClr val="dk1"/>
                </a:solidFill>
                <a:latin typeface="Arial"/>
                <a:ea typeface="Arial"/>
                <a:cs typeface="Arial"/>
                <a:sym typeface="Arial"/>
              </a:rPr>
              <a:t>Source : Chaitkin, et al., « Estimating the cost of achieving basic water, sanitation, hygiene, and waste management services in public health-care facilities in the 46 UN designated least-developed countries: a modelling study », </a:t>
            </a:r>
            <a:r>
              <a:rPr b="0" i="1" lang="fr" sz="1088" u="none" cap="none" strike="noStrike">
                <a:solidFill>
                  <a:schemeClr val="dk1"/>
                </a:solidFill>
                <a:latin typeface="Arial"/>
                <a:ea typeface="Arial"/>
                <a:cs typeface="Arial"/>
                <a:sym typeface="Arial"/>
              </a:rPr>
              <a:t>Lancet Global Health</a:t>
            </a:r>
            <a:r>
              <a:rPr b="0" i="0" lang="fr" sz="1088" u="none" cap="none" strike="noStrike">
                <a:solidFill>
                  <a:schemeClr val="dk1"/>
                </a:solidFill>
                <a:latin typeface="Arial"/>
                <a:ea typeface="Arial"/>
                <a:cs typeface="Arial"/>
                <a:sym typeface="Arial"/>
              </a:rPr>
              <a:t>, 2022. Disponible à l’adresse suivante : https://www.thelancet.com/journals/langlo/article/PIIS2214-109X(22)00099-7/fulltext. </a:t>
            </a:r>
            <a:endParaRPr b="0" i="0" sz="1400" u="none" cap="none" strike="noStrike">
              <a:solidFill>
                <a:srgbClr val="000000"/>
              </a:solidFill>
              <a:latin typeface="Arial"/>
              <a:ea typeface="Arial"/>
              <a:cs typeface="Arial"/>
              <a:sym typeface="Arial"/>
            </a:endParaRPr>
          </a:p>
        </p:txBody>
      </p:sp>
      <p:graphicFrame>
        <p:nvGraphicFramePr>
          <p:cNvPr id="778" name="Google Shape;778;p74"/>
          <p:cNvGraphicFramePr/>
          <p:nvPr/>
        </p:nvGraphicFramePr>
        <p:xfrm>
          <a:off x="5632102" y="1771656"/>
          <a:ext cx="3000000" cy="3000000"/>
        </p:xfrm>
        <a:graphic>
          <a:graphicData uri="http://schemas.openxmlformats.org/drawingml/2006/table">
            <a:tbl>
              <a:tblPr>
                <a:noFill/>
                <a:tableStyleId>{70D8E674-BDD0-46C2-AF7B-816BE60FF223}</a:tableStyleId>
              </a:tblPr>
              <a:tblGrid>
                <a:gridCol w="1219550"/>
                <a:gridCol w="576275"/>
                <a:gridCol w="689575"/>
                <a:gridCol w="689575"/>
                <a:gridCol w="689575"/>
                <a:gridCol w="689575"/>
                <a:gridCol w="689575"/>
              </a:tblGrid>
              <a:tr h="594975">
                <a:tc>
                  <a:txBody>
                    <a:bodyPr/>
                    <a:lstStyle/>
                    <a:p>
                      <a:pPr indent="0" lvl="0" marL="0" marR="0" rtl="0" algn="l">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 </a:t>
                      </a:r>
                      <a:endParaRPr b="0" i="0" sz="1300" u="none" cap="none" strike="noStrike">
                        <a:solidFill>
                          <a:srgbClr val="000000"/>
                        </a:solidFill>
                        <a:latin typeface="Arial Narrow"/>
                        <a:ea typeface="Arial Narrow"/>
                        <a:cs typeface="Arial Narrow"/>
                        <a:sym typeface="Arial Narrow"/>
                      </a:endParaRPr>
                    </a:p>
                  </a:txBody>
                  <a:tcPr marT="7575" marB="0" marR="7575" marL="7575" anchor="b"/>
                </a:tc>
                <a:tc gridSpan="2">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Ensemble des établissements</a:t>
                      </a:r>
                      <a:endParaRPr b="1" i="0" sz="13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 </a:t>
                      </a:r>
                      <a:endParaRPr b="1" i="0" sz="1300" u="none" cap="none" strike="noStrike">
                        <a:solidFill>
                          <a:srgbClr val="000000"/>
                        </a:solidFill>
                        <a:latin typeface="Arial Narrow"/>
                        <a:ea typeface="Arial Narrow"/>
                        <a:cs typeface="Arial Narrow"/>
                        <a:sym typeface="Arial Narrow"/>
                      </a:endParaRPr>
                    </a:p>
                  </a:txBody>
                  <a:tcPr marT="7575" marB="0" marR="7575" marL="7575" anchor="ctr"/>
                </a:tc>
                <a:tc hMerge="1"/>
                <a:tc gridSpan="2">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Établissements hospitaliers</a:t>
                      </a:r>
                      <a:endParaRPr b="1" i="0" sz="1300" u="none" cap="none" strike="noStrike">
                        <a:solidFill>
                          <a:srgbClr val="000000"/>
                        </a:solidFill>
                        <a:latin typeface="Arial Narrow"/>
                        <a:ea typeface="Arial Narrow"/>
                        <a:cs typeface="Arial Narrow"/>
                        <a:sym typeface="Arial Narrow"/>
                      </a:endParaRPr>
                    </a:p>
                  </a:txBody>
                  <a:tcPr marT="7575" marB="0" marR="7575" marL="7575" anchor="ctr"/>
                </a:tc>
                <a:tc hMerge="1"/>
                <a:tc gridSpan="2">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Établissements non hospitaliers</a:t>
                      </a:r>
                      <a:endParaRPr b="1" i="0" sz="1300" u="none" cap="none" strike="noStrike">
                        <a:solidFill>
                          <a:srgbClr val="000000"/>
                        </a:solidFill>
                        <a:latin typeface="Arial Narrow"/>
                        <a:ea typeface="Arial Narrow"/>
                        <a:cs typeface="Arial Narrow"/>
                        <a:sym typeface="Arial Narrow"/>
                      </a:endParaRPr>
                    </a:p>
                  </a:txBody>
                  <a:tcPr marT="7575" marB="0" marR="7575" marL="7575" anchor="ctr"/>
                </a:tc>
                <a:tc hMerge="1"/>
              </a:tr>
              <a:tr h="687825">
                <a:tc>
                  <a:txBody>
                    <a:bodyPr/>
                    <a:lstStyle/>
                    <a:p>
                      <a:pPr indent="0" lvl="0" marL="0" marR="0" rtl="0" algn="l">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 </a:t>
                      </a:r>
                      <a:endParaRPr b="0" i="0" sz="1300" u="none" cap="none" strike="noStrike">
                        <a:solidFill>
                          <a:srgbClr val="000000"/>
                        </a:solidFill>
                        <a:latin typeface="Arial Narrow"/>
                        <a:ea typeface="Arial Narrow"/>
                        <a:cs typeface="Arial Narrow"/>
                        <a:sym typeface="Arial Narrow"/>
                      </a:endParaRPr>
                    </a:p>
                  </a:txBody>
                  <a:tcPr marT="7575" marB="0" marR="7575" marL="7575" anchor="b"/>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Coût (milliards de dollars É.-U.)</a:t>
                      </a:r>
                      <a:endParaRPr b="1"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a:t>
                      </a:r>
                      <a:endParaRPr b="1"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Coût (milliards de dollars É.-U.)</a:t>
                      </a:r>
                      <a:endParaRPr b="1"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a:t>
                      </a:r>
                      <a:endParaRPr b="1"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Coût (milliards de dollars É.-U.)</a:t>
                      </a:r>
                      <a:endParaRPr b="1"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a:t>
                      </a:r>
                      <a:endParaRPr b="1" i="0" sz="1300" u="none" cap="none" strike="noStrike">
                        <a:solidFill>
                          <a:srgbClr val="000000"/>
                        </a:solidFill>
                        <a:latin typeface="Arial Narrow"/>
                        <a:ea typeface="Arial Narrow"/>
                        <a:cs typeface="Arial Narrow"/>
                        <a:sym typeface="Arial Narrow"/>
                      </a:endParaRPr>
                    </a:p>
                  </a:txBody>
                  <a:tcPr marT="7575" marB="0" marR="7575" marL="7575" anchor="ctr"/>
                </a:tc>
              </a:tr>
              <a:tr h="235175">
                <a:tc>
                  <a:txBody>
                    <a:bodyPr/>
                    <a:lstStyle/>
                    <a:p>
                      <a:pPr indent="0" lvl="0" marL="0" marR="0" rtl="0" algn="l">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Eau</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1,5</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20</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0,05</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0,7</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1,5</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19</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r>
              <a:tr h="437375">
                <a:tc>
                  <a:txBody>
                    <a:bodyPr/>
                    <a:lstStyle/>
                    <a:p>
                      <a:pPr indent="0" lvl="0" marL="0" marR="0" rtl="0" algn="l">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Assainissement</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1,8</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23</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0,08</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1</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1,7</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22</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r>
              <a:tr h="235175">
                <a:tc>
                  <a:txBody>
                    <a:bodyPr/>
                    <a:lstStyle/>
                    <a:p>
                      <a:pPr indent="0" lvl="0" marL="0" marR="0" rtl="0" algn="l">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Hygiène</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0,8</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11</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0,12</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1,5</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0,7</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9</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r>
              <a:tr h="650950">
                <a:tc>
                  <a:txBody>
                    <a:bodyPr/>
                    <a:lstStyle/>
                    <a:p>
                      <a:pPr indent="0" lvl="0" marL="0" marR="0" rtl="0" algn="l">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Gestion des déchets</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3,7</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46</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0,2</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3,1</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3,4</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fr" sz="1300" u="none" cap="none" strike="noStrike">
                          <a:latin typeface="Arial Narrow"/>
                          <a:ea typeface="Arial Narrow"/>
                          <a:cs typeface="Arial Narrow"/>
                          <a:sym typeface="Arial Narrow"/>
                        </a:rPr>
                        <a:t>44</a:t>
                      </a:r>
                      <a:endParaRPr b="0" i="0" sz="1300" u="none" cap="none" strike="noStrike">
                        <a:solidFill>
                          <a:srgbClr val="000000"/>
                        </a:solidFill>
                        <a:latin typeface="Arial Narrow"/>
                        <a:ea typeface="Arial Narrow"/>
                        <a:cs typeface="Arial Narrow"/>
                        <a:sym typeface="Arial Narrow"/>
                      </a:endParaRPr>
                    </a:p>
                  </a:txBody>
                  <a:tcPr marT="7575" marB="0" marR="7575" marL="7575" anchor="ctr"/>
                </a:tc>
              </a:tr>
            </a:tbl>
          </a:graphicData>
        </a:graphic>
      </p:graphicFrame>
      <p:sp>
        <p:nvSpPr>
          <p:cNvPr id="779" name="Google Shape;779;p74"/>
          <p:cNvSpPr txBox="1"/>
          <p:nvPr/>
        </p:nvSpPr>
        <p:spPr>
          <a:xfrm>
            <a:off x="5657845" y="5189599"/>
            <a:ext cx="6096014" cy="64629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 sz="1800" u="none" cap="none" strike="noStrike">
                <a:solidFill>
                  <a:schemeClr val="lt1"/>
                </a:solidFill>
                <a:latin typeface="Arial"/>
                <a:ea typeface="Arial"/>
                <a:cs typeface="Arial"/>
                <a:sym typeface="Arial"/>
              </a:rPr>
              <a:t>Les dépenses les plus élevées sont celles en matière de gestion des déchets et de soins de santé primaires </a:t>
            </a:r>
            <a:endParaRPr b="0" i="0" sz="1100" u="none" cap="none" strike="noStrike">
              <a:solidFill>
                <a:srgbClr val="000000"/>
              </a:solidFill>
              <a:latin typeface="Arial"/>
              <a:ea typeface="Arial"/>
              <a:cs typeface="Arial"/>
              <a:sym typeface="Arial"/>
            </a:endParaRPr>
          </a:p>
        </p:txBody>
      </p:sp>
      <p:sp>
        <p:nvSpPr>
          <p:cNvPr id="780" name="Google Shape;780;p74"/>
          <p:cNvSpPr/>
          <p:nvPr/>
        </p:nvSpPr>
        <p:spPr>
          <a:xfrm>
            <a:off x="5341515" y="4342013"/>
            <a:ext cx="1508971" cy="702672"/>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03"/>
              <a:buFont typeface="Arial"/>
              <a:buNone/>
            </a:pPr>
            <a:r>
              <a:t/>
            </a:r>
            <a:endParaRPr b="0" i="0" sz="3103" u="none" cap="none" strike="noStrike">
              <a:solidFill>
                <a:schemeClr val="lt1"/>
              </a:solidFill>
              <a:latin typeface="Arial"/>
              <a:ea typeface="Arial"/>
              <a:cs typeface="Arial"/>
              <a:sym typeface="Arial"/>
            </a:endParaRPr>
          </a:p>
        </p:txBody>
      </p:sp>
      <p:sp>
        <p:nvSpPr>
          <p:cNvPr id="781" name="Google Shape;781;p74"/>
          <p:cNvSpPr/>
          <p:nvPr/>
        </p:nvSpPr>
        <p:spPr>
          <a:xfrm>
            <a:off x="9402228" y="1844128"/>
            <a:ext cx="1508971" cy="702672"/>
          </a:xfrm>
          <a:prstGeom prst="ellipse">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03"/>
              <a:buFont typeface="Arial"/>
              <a:buNone/>
            </a:pPr>
            <a:r>
              <a:t/>
            </a:r>
            <a:endParaRPr b="0" i="0" sz="3103" u="none" cap="none" strike="noStrike">
              <a:solidFill>
                <a:schemeClr val="lt1"/>
              </a:solidFill>
              <a:latin typeface="Arial"/>
              <a:ea typeface="Arial"/>
              <a:cs typeface="Arial"/>
              <a:sym typeface="Arial"/>
            </a:endParaRPr>
          </a:p>
        </p:txBody>
      </p:sp>
      <p:cxnSp>
        <p:nvCxnSpPr>
          <p:cNvPr id="782" name="Google Shape;782;p74"/>
          <p:cNvCxnSpPr/>
          <p:nvPr/>
        </p:nvCxnSpPr>
        <p:spPr>
          <a:xfrm>
            <a:off x="6096001" y="2029978"/>
            <a:ext cx="382829" cy="2327778"/>
          </a:xfrm>
          <a:prstGeom prst="straightConnector1">
            <a:avLst/>
          </a:prstGeom>
          <a:noFill/>
          <a:ln cap="flat" cmpd="sng" w="38100">
            <a:solidFill>
              <a:schemeClr val="dk1"/>
            </a:solidFill>
            <a:prstDash val="solid"/>
            <a:miter lim="800000"/>
            <a:headEnd len="sm" w="sm" type="none"/>
            <a:tailEnd len="med" w="med" type="triangle"/>
          </a:ln>
        </p:spPr>
      </p:cxnSp>
      <p:cxnSp>
        <p:nvCxnSpPr>
          <p:cNvPr id="783" name="Google Shape;783;p74"/>
          <p:cNvCxnSpPr/>
          <p:nvPr/>
        </p:nvCxnSpPr>
        <p:spPr>
          <a:xfrm flipH="1" rot="10800000">
            <a:off x="6095999" y="1813632"/>
            <a:ext cx="3569839" cy="223175"/>
          </a:xfrm>
          <a:prstGeom prst="straightConnector1">
            <a:avLst/>
          </a:prstGeom>
          <a:noFill/>
          <a:ln cap="flat" cmpd="sng" w="38100">
            <a:solidFill>
              <a:schemeClr val="dk1"/>
            </a:solidFill>
            <a:prstDash val="solid"/>
            <a:miter lim="800000"/>
            <a:headEnd len="sm" w="sm" type="none"/>
            <a:tailEnd len="med" w="med" type="triangl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75"/>
          <p:cNvSpPr txBox="1"/>
          <p:nvPr>
            <p:ph type="ctrTitle"/>
          </p:nvPr>
        </p:nvSpPr>
        <p:spPr>
          <a:xfrm>
            <a:off x="7339363" y="635620"/>
            <a:ext cx="4361985" cy="20629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Narrow"/>
              <a:buNone/>
            </a:pPr>
            <a:r>
              <a:rPr lang="fr" sz="4400"/>
              <a:t>Actions à mener à l’échelle mondiale </a:t>
            </a:r>
            <a:endParaRPr/>
          </a:p>
        </p:txBody>
      </p:sp>
      <p:sp>
        <p:nvSpPr>
          <p:cNvPr id="790" name="Google Shape;790;p75"/>
          <p:cNvSpPr txBox="1"/>
          <p:nvPr>
            <p:ph idx="1" type="subTitle"/>
          </p:nvPr>
        </p:nvSpPr>
        <p:spPr>
          <a:xfrm>
            <a:off x="7473174" y="2700604"/>
            <a:ext cx="4525537" cy="175946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2"/>
              </a:buClr>
              <a:buSzPts val="2400"/>
              <a:buNone/>
            </a:pPr>
            <a:r>
              <a:rPr lang="fr" sz="2400"/>
              <a:t>Quelle contribution pouvez-vous apporter en tant qu’individu ou qu’organisation ? </a:t>
            </a:r>
            <a:endParaRPr/>
          </a:p>
          <a:p>
            <a:pPr indent="0" lvl="0" marL="0" rtl="0" algn="ctr">
              <a:lnSpc>
                <a:spcPct val="90000"/>
              </a:lnSpc>
              <a:spcBef>
                <a:spcPts val="1000"/>
              </a:spcBef>
              <a:spcAft>
                <a:spcPts val="0"/>
              </a:spcAft>
              <a:buClr>
                <a:schemeClr val="lt2"/>
              </a:buClr>
              <a:buSzPts val="2400"/>
              <a:buNone/>
            </a:pPr>
            <a:r>
              <a:t/>
            </a:r>
            <a:endParaRPr/>
          </a:p>
        </p:txBody>
      </p:sp>
      <p:pic>
        <p:nvPicPr>
          <p:cNvPr id="791" name="Google Shape;791;p75"/>
          <p:cNvPicPr preferRelativeResize="0"/>
          <p:nvPr>
            <p:ph idx="1" type="body"/>
          </p:nvPr>
        </p:nvPicPr>
        <p:blipFill rotWithShape="1">
          <a:blip r:embed="rId3">
            <a:alphaModFix/>
          </a:blip>
          <a:srcRect b="0" l="0" r="0" t="0"/>
          <a:stretch/>
        </p:blipFill>
        <p:spPr>
          <a:xfrm>
            <a:off x="490652" y="222406"/>
            <a:ext cx="6982522" cy="6289209"/>
          </a:xfrm>
          <a:prstGeom prst="rect">
            <a:avLst/>
          </a:prstGeom>
          <a:noFill/>
          <a:ln>
            <a:noFill/>
          </a:ln>
        </p:spPr>
      </p:pic>
      <p:sp>
        <p:nvSpPr>
          <p:cNvPr id="792" name="Google Shape;792;p75"/>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76"/>
          <p:cNvSpPr txBox="1"/>
          <p:nvPr>
            <p:ph type="title"/>
          </p:nvPr>
        </p:nvSpPr>
        <p:spPr>
          <a:xfrm>
            <a:off x="838200" y="365125"/>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9CDE"/>
              </a:buClr>
              <a:buSzPts val="4400"/>
              <a:buFont typeface="Arial Narrow"/>
              <a:buNone/>
            </a:pPr>
            <a:r>
              <a:rPr lang="fr" sz="4400">
                <a:solidFill>
                  <a:srgbClr val="009CDE"/>
                </a:solidFill>
              </a:rPr>
              <a:t>Que vous soyez décideurs ou exécutants, dans les services WASH comme dans le secteur de la santé, chaque voix et chaque geste compte !</a:t>
            </a:r>
            <a:endParaRPr/>
          </a:p>
        </p:txBody>
      </p:sp>
      <p:sp>
        <p:nvSpPr>
          <p:cNvPr id="799" name="Google Shape;799;p76"/>
          <p:cNvSpPr txBox="1"/>
          <p:nvPr>
            <p:ph idx="1" type="body"/>
          </p:nvPr>
        </p:nvSpPr>
        <p:spPr>
          <a:xfrm>
            <a:off x="838199" y="2190749"/>
            <a:ext cx="6809010" cy="497346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002060"/>
              </a:buClr>
              <a:buSzPct val="108108"/>
              <a:buNone/>
            </a:pPr>
            <a:r>
              <a:rPr b="1" lang="fr">
                <a:solidFill>
                  <a:srgbClr val="002060"/>
                </a:solidFill>
              </a:rPr>
              <a:t>S’informer et s’impliquer</a:t>
            </a:r>
            <a:endParaRPr>
              <a:solidFill>
                <a:srgbClr val="002060"/>
              </a:solidFill>
            </a:endParaRPr>
          </a:p>
          <a:p>
            <a:pPr indent="-285750" lvl="0" marL="285750" rtl="0" algn="l">
              <a:lnSpc>
                <a:spcPct val="100000"/>
              </a:lnSpc>
              <a:spcBef>
                <a:spcPts val="477"/>
              </a:spcBef>
              <a:spcAft>
                <a:spcPts val="0"/>
              </a:spcAft>
              <a:buClr>
                <a:srgbClr val="002060"/>
              </a:buClr>
              <a:buSzPct val="108108"/>
              <a:buFont typeface="Arial"/>
              <a:buChar char="•"/>
            </a:pPr>
            <a:r>
              <a:rPr lang="fr">
                <a:solidFill>
                  <a:srgbClr val="002060"/>
                </a:solidFill>
              </a:rPr>
              <a:t>Apprenez à connaître la situation de votre pays/de votre établissement de santé ;</a:t>
            </a:r>
            <a:endParaRPr/>
          </a:p>
          <a:p>
            <a:pPr indent="-285750" lvl="0" marL="285750" rtl="0" algn="l">
              <a:lnSpc>
                <a:spcPct val="100000"/>
              </a:lnSpc>
              <a:spcBef>
                <a:spcPts val="477"/>
              </a:spcBef>
              <a:spcAft>
                <a:spcPts val="0"/>
              </a:spcAft>
              <a:buClr>
                <a:srgbClr val="002060"/>
              </a:buClr>
              <a:buSzPct val="108108"/>
              <a:buFont typeface="Arial"/>
              <a:buChar char="•"/>
            </a:pPr>
            <a:r>
              <a:rPr lang="fr">
                <a:solidFill>
                  <a:srgbClr val="002060"/>
                </a:solidFill>
              </a:rPr>
              <a:t>Joignez vos efforts à ceux des autres acteurs de la santé.</a:t>
            </a:r>
            <a:endParaRPr/>
          </a:p>
          <a:p>
            <a:pPr indent="0" lvl="0" marL="0" rtl="0" algn="l">
              <a:lnSpc>
                <a:spcPct val="100000"/>
              </a:lnSpc>
              <a:spcBef>
                <a:spcPts val="477"/>
              </a:spcBef>
              <a:spcAft>
                <a:spcPts val="0"/>
              </a:spcAft>
              <a:buClr>
                <a:srgbClr val="002060"/>
              </a:buClr>
              <a:buSzPct val="108108"/>
              <a:buNone/>
            </a:pPr>
            <a:r>
              <a:rPr b="1" lang="fr">
                <a:solidFill>
                  <a:srgbClr val="002060"/>
                </a:solidFill>
              </a:rPr>
              <a:t>Rester connectés</a:t>
            </a:r>
            <a:endParaRPr/>
          </a:p>
          <a:p>
            <a:pPr indent="-285750" lvl="0" marL="285750" rtl="0" algn="l">
              <a:lnSpc>
                <a:spcPct val="100000"/>
              </a:lnSpc>
              <a:spcBef>
                <a:spcPts val="477"/>
              </a:spcBef>
              <a:spcAft>
                <a:spcPts val="0"/>
              </a:spcAft>
              <a:buClr>
                <a:srgbClr val="002060"/>
              </a:buClr>
              <a:buSzPct val="108108"/>
              <a:buFont typeface="Arial"/>
              <a:buChar char="•"/>
            </a:pPr>
            <a:r>
              <a:rPr lang="fr">
                <a:solidFill>
                  <a:srgbClr val="002060"/>
                </a:solidFill>
              </a:rPr>
              <a:t>Donnez votre point de vue et partagez vos questions et remarques </a:t>
            </a:r>
            <a:r>
              <a:rPr b="1" lang="fr">
                <a:solidFill>
                  <a:srgbClr val="002060"/>
                </a:solidFill>
              </a:rPr>
              <a:t>@WASH_for_health </a:t>
            </a:r>
            <a:r>
              <a:rPr lang="fr">
                <a:solidFill>
                  <a:srgbClr val="002060"/>
                </a:solidFill>
              </a:rPr>
              <a:t>; </a:t>
            </a:r>
            <a:endParaRPr/>
          </a:p>
          <a:p>
            <a:pPr indent="-285750" lvl="0" marL="285750" rtl="0" algn="l">
              <a:lnSpc>
                <a:spcPct val="100000"/>
              </a:lnSpc>
              <a:spcBef>
                <a:spcPts val="477"/>
              </a:spcBef>
              <a:spcAft>
                <a:spcPts val="0"/>
              </a:spcAft>
              <a:buClr>
                <a:srgbClr val="002060"/>
              </a:buClr>
              <a:buSzPct val="108108"/>
              <a:buFont typeface="Arial"/>
              <a:buChar char="•"/>
            </a:pPr>
            <a:r>
              <a:rPr lang="fr">
                <a:solidFill>
                  <a:srgbClr val="002060"/>
                </a:solidFill>
              </a:rPr>
              <a:t>Consultez la page </a:t>
            </a:r>
            <a:r>
              <a:rPr lang="fr" u="sng">
                <a:solidFill>
                  <a:schemeClr val="hlink"/>
                </a:solidFill>
                <a:hlinkClick r:id="rId3"/>
              </a:rPr>
              <a:t>www.washinhcf.org/contact</a:t>
            </a:r>
            <a:r>
              <a:rPr lang="fr">
                <a:solidFill>
                  <a:srgbClr val="002060"/>
                </a:solidFill>
              </a:rPr>
              <a:t> et ajoutez des ressources au portail de connaissances. </a:t>
            </a:r>
            <a:endParaRPr/>
          </a:p>
          <a:p>
            <a:pPr indent="0" lvl="0" marL="0" rtl="0" algn="l">
              <a:lnSpc>
                <a:spcPct val="100000"/>
              </a:lnSpc>
              <a:spcBef>
                <a:spcPts val="477"/>
              </a:spcBef>
              <a:spcAft>
                <a:spcPts val="0"/>
              </a:spcAft>
              <a:buClr>
                <a:srgbClr val="002060"/>
              </a:buClr>
              <a:buSzPct val="108108"/>
              <a:buNone/>
            </a:pPr>
            <a:r>
              <a:rPr b="1" lang="fr">
                <a:solidFill>
                  <a:srgbClr val="002060"/>
                </a:solidFill>
              </a:rPr>
              <a:t>S’engager et agir</a:t>
            </a:r>
            <a:endParaRPr/>
          </a:p>
          <a:p>
            <a:pPr indent="-285750" lvl="0" marL="285750" rtl="0" algn="l">
              <a:lnSpc>
                <a:spcPct val="100000"/>
              </a:lnSpc>
              <a:spcBef>
                <a:spcPts val="477"/>
              </a:spcBef>
              <a:spcAft>
                <a:spcPts val="0"/>
              </a:spcAft>
              <a:buClr>
                <a:srgbClr val="002060"/>
              </a:buClr>
              <a:buSzPct val="108108"/>
              <a:buFont typeface="Arial"/>
              <a:buChar char="•"/>
            </a:pPr>
            <a:r>
              <a:rPr lang="fr">
                <a:solidFill>
                  <a:srgbClr val="002060"/>
                </a:solidFill>
              </a:rPr>
              <a:t>Contribuez au respect des quatre grandes recommandations ;</a:t>
            </a:r>
            <a:endParaRPr/>
          </a:p>
          <a:p>
            <a:pPr indent="-285750" lvl="0" marL="285750" rtl="0" algn="l">
              <a:lnSpc>
                <a:spcPct val="100000"/>
              </a:lnSpc>
              <a:spcBef>
                <a:spcPts val="477"/>
              </a:spcBef>
              <a:spcAft>
                <a:spcPts val="0"/>
              </a:spcAft>
              <a:buClr>
                <a:srgbClr val="002060"/>
              </a:buClr>
              <a:buSzPct val="108108"/>
              <a:buFont typeface="Arial"/>
              <a:buChar char="•"/>
            </a:pPr>
            <a:r>
              <a:rPr lang="fr">
                <a:solidFill>
                  <a:srgbClr val="002060"/>
                </a:solidFill>
              </a:rPr>
              <a:t>Collaborez avec le Ministère de la santé et les partenaires afin de mettre en œuvre les actions concrètes qui permettront d’améliorer les services WASH dans les établissements de santé et de renforcer le processus WASH FIT.</a:t>
            </a:r>
            <a:endParaRPr/>
          </a:p>
          <a:p>
            <a:pPr indent="-158750" lvl="0" marL="285750" rtl="0" algn="l">
              <a:lnSpc>
                <a:spcPct val="100000"/>
              </a:lnSpc>
              <a:spcBef>
                <a:spcPts val="477"/>
              </a:spcBef>
              <a:spcAft>
                <a:spcPts val="0"/>
              </a:spcAft>
              <a:buClr>
                <a:schemeClr val="dk1"/>
              </a:buClr>
              <a:buSzPct val="108108"/>
              <a:buFont typeface="Arial"/>
              <a:buNone/>
            </a:pPr>
            <a:r>
              <a:t/>
            </a:r>
            <a:endParaRPr b="1">
              <a:solidFill>
                <a:srgbClr val="002060"/>
              </a:solidFill>
            </a:endParaRPr>
          </a:p>
        </p:txBody>
      </p:sp>
      <p:pic>
        <p:nvPicPr>
          <p:cNvPr id="800" name="Google Shape;800;p76"/>
          <p:cNvPicPr preferRelativeResize="0"/>
          <p:nvPr/>
        </p:nvPicPr>
        <p:blipFill rotWithShape="1">
          <a:blip r:embed="rId4">
            <a:alphaModFix/>
          </a:blip>
          <a:srcRect b="0" l="0" r="0" t="0"/>
          <a:stretch/>
        </p:blipFill>
        <p:spPr>
          <a:xfrm rot="-740222">
            <a:off x="7818102" y="3792569"/>
            <a:ext cx="4544561" cy="2090822"/>
          </a:xfrm>
          <a:prstGeom prst="rect">
            <a:avLst/>
          </a:prstGeom>
          <a:noFill/>
          <a:ln>
            <a:noFill/>
          </a:ln>
          <a:effectLst>
            <a:outerShdw blurRad="292100" rotWithShape="0" algn="tl" dir="2700000" dist="139700">
              <a:srgbClr val="333333">
                <a:alpha val="64313"/>
              </a:srgbClr>
            </a:outerShdw>
          </a:effectLst>
        </p:spPr>
      </p:pic>
      <p:sp>
        <p:nvSpPr>
          <p:cNvPr id="801" name="Google Shape;801;p76"/>
          <p:cNvSpPr txBox="1"/>
          <p:nvPr/>
        </p:nvSpPr>
        <p:spPr>
          <a:xfrm rot="-789159">
            <a:off x="8485408" y="2748917"/>
            <a:ext cx="3500668" cy="82676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91"/>
              <a:buFont typeface="Arial"/>
              <a:buNone/>
            </a:pPr>
            <a:r>
              <a:rPr b="0" i="0" lang="fr" sz="1591" u="none" cap="none" strike="noStrike">
                <a:solidFill>
                  <a:schemeClr val="lt1"/>
                </a:solidFill>
                <a:latin typeface="Arial"/>
                <a:ea typeface="Arial"/>
                <a:cs typeface="Arial"/>
                <a:sym typeface="Arial"/>
              </a:rPr>
              <a:t>Portail de connaissances mondial sur les services WASH dans les établissements de santé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91"/>
              <a:buFont typeface="Arial"/>
              <a:buNone/>
            </a:pPr>
            <a:r>
              <a:rPr b="0" i="0" lang="fr" sz="1591" u="sng" cap="none" strike="noStrike">
                <a:solidFill>
                  <a:schemeClr val="hlink"/>
                </a:solidFill>
                <a:latin typeface="Arial"/>
                <a:ea typeface="Arial"/>
                <a:cs typeface="Arial"/>
                <a:sym typeface="Arial"/>
                <a:hlinkClick r:id="rId5"/>
              </a:rPr>
              <a:t>www.washinchf.org</a:t>
            </a:r>
            <a:r>
              <a:rPr b="0" i="0" lang="fr" sz="1591"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02" name="Google Shape;802;p7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77"/>
          <p:cNvSpPr txBox="1"/>
          <p:nvPr>
            <p:ph type="title"/>
          </p:nvPr>
        </p:nvSpPr>
        <p:spPr>
          <a:xfrm>
            <a:off x="838199" y="60323"/>
            <a:ext cx="10515600" cy="7143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Arial Narrow"/>
              <a:buNone/>
            </a:pPr>
            <a:r>
              <a:rPr lang="fr"/>
              <a:t>Lectures complémentaires </a:t>
            </a:r>
            <a:endParaRPr/>
          </a:p>
        </p:txBody>
      </p:sp>
      <p:sp>
        <p:nvSpPr>
          <p:cNvPr id="808" name="Google Shape;808;p77"/>
          <p:cNvSpPr txBox="1"/>
          <p:nvPr>
            <p:ph idx="1" type="body"/>
          </p:nvPr>
        </p:nvSpPr>
        <p:spPr>
          <a:xfrm>
            <a:off x="503663" y="722312"/>
            <a:ext cx="11688337" cy="497346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9164D"/>
              </a:buClr>
              <a:buSzPts val="1600"/>
              <a:buNone/>
            </a:pPr>
            <a:r>
              <a:rPr b="1" lang="fr" sz="1400">
                <a:solidFill>
                  <a:srgbClr val="09164D"/>
                </a:solidFill>
              </a:rPr>
              <a:t>Divers</a:t>
            </a:r>
            <a:r>
              <a:rPr lang="fr" sz="1400">
                <a:solidFill>
                  <a:srgbClr val="09164D"/>
                </a:solidFill>
              </a:rPr>
              <a:t> </a:t>
            </a:r>
            <a:endParaRPr sz="1800"/>
          </a:p>
          <a:p>
            <a:pPr indent="0" lvl="0" marL="0" rtl="0" algn="l">
              <a:lnSpc>
                <a:spcPct val="100000"/>
              </a:lnSpc>
              <a:spcBef>
                <a:spcPts val="1000"/>
              </a:spcBef>
              <a:spcAft>
                <a:spcPts val="0"/>
              </a:spcAft>
              <a:buClr>
                <a:srgbClr val="09164D"/>
              </a:buClr>
              <a:buSzPts val="1600"/>
              <a:buNone/>
            </a:pPr>
            <a:r>
              <a:rPr lang="fr" sz="1400">
                <a:solidFill>
                  <a:srgbClr val="09164D"/>
                </a:solidFill>
              </a:rPr>
              <a:t>OMS/UNICEF, </a:t>
            </a:r>
            <a:r>
              <a:rPr i="1" lang="fr" sz="1400">
                <a:solidFill>
                  <a:srgbClr val="09164D"/>
                </a:solidFill>
              </a:rPr>
              <a:t>Outil d’amélioration de l’eau, de l’assainissement et de l’hygiène dans les établissements de santé (WASH FIT)</a:t>
            </a:r>
            <a:r>
              <a:rPr lang="fr" sz="1400">
                <a:solidFill>
                  <a:srgbClr val="09164D"/>
                </a:solidFill>
              </a:rPr>
              <a:t>, 2018. Disponible à l’adresse suivante : </a:t>
            </a:r>
            <a:r>
              <a:rPr lang="fr" sz="1400" u="sng">
                <a:solidFill>
                  <a:schemeClr val="hlink"/>
                </a:solidFill>
                <a:hlinkClick r:id="rId3"/>
              </a:rPr>
              <a:t>https://www.who.int/fr/publications/i/item/9789241511698</a:t>
            </a:r>
            <a:r>
              <a:rPr lang="fr" sz="1400">
                <a:solidFill>
                  <a:srgbClr val="09164D"/>
                </a:solidFill>
              </a:rPr>
              <a:t>.</a:t>
            </a:r>
            <a:endParaRPr sz="1400" u="sng">
              <a:solidFill>
                <a:srgbClr val="09164D"/>
              </a:solidFill>
            </a:endParaRPr>
          </a:p>
          <a:p>
            <a:pPr indent="0" lvl="0" marL="0" rtl="0" algn="l">
              <a:lnSpc>
                <a:spcPct val="100000"/>
              </a:lnSpc>
              <a:spcBef>
                <a:spcPts val="1000"/>
              </a:spcBef>
              <a:spcAft>
                <a:spcPts val="0"/>
              </a:spcAft>
              <a:buClr>
                <a:srgbClr val="09164D"/>
              </a:buClr>
              <a:buSzPts val="1600"/>
              <a:buNone/>
            </a:pPr>
            <a:r>
              <a:rPr lang="fr" sz="1400">
                <a:solidFill>
                  <a:srgbClr val="09164D"/>
                </a:solidFill>
              </a:rPr>
              <a:t>OMS, </a:t>
            </a:r>
            <a:r>
              <a:rPr i="1" lang="fr" sz="1400">
                <a:solidFill>
                  <a:srgbClr val="09164D"/>
                </a:solidFill>
              </a:rPr>
              <a:t>Normes essentielles en matière de santé environnementale dans les structures de soins</a:t>
            </a:r>
            <a:r>
              <a:rPr lang="fr" sz="1400">
                <a:solidFill>
                  <a:srgbClr val="09164D"/>
                </a:solidFill>
              </a:rPr>
              <a:t>, 2008. Disponible à l’adresse suivante : </a:t>
            </a:r>
            <a:r>
              <a:rPr lang="fr" sz="1400" u="sng">
                <a:solidFill>
                  <a:schemeClr val="hlink"/>
                </a:solidFill>
                <a:hlinkClick r:id="rId4"/>
              </a:rPr>
              <a:t>https://www.who.int/fr/publications/i/item/essential-environmental-health-standards-in-health-care</a:t>
            </a:r>
            <a:r>
              <a:rPr lang="fr" sz="1400">
                <a:solidFill>
                  <a:srgbClr val="09164D"/>
                </a:solidFill>
              </a:rPr>
              <a:t>.</a:t>
            </a:r>
            <a:r>
              <a:rPr lang="fr" sz="1400" u="sng">
                <a:solidFill>
                  <a:srgbClr val="09164D"/>
                </a:solidFill>
              </a:rPr>
              <a:t> </a:t>
            </a:r>
            <a:endParaRPr sz="1400">
              <a:solidFill>
                <a:srgbClr val="09164D"/>
              </a:solidFill>
            </a:endParaRPr>
          </a:p>
          <a:p>
            <a:pPr indent="0" lvl="0" marL="0" rtl="0" algn="l">
              <a:lnSpc>
                <a:spcPct val="100000"/>
              </a:lnSpc>
              <a:spcBef>
                <a:spcPts val="0"/>
              </a:spcBef>
              <a:spcAft>
                <a:spcPts val="0"/>
              </a:spcAft>
              <a:buClr>
                <a:srgbClr val="09164D"/>
              </a:buClr>
              <a:buSzPts val="1600"/>
              <a:buNone/>
            </a:pPr>
            <a:r>
              <a:rPr b="1" lang="fr" sz="1400">
                <a:solidFill>
                  <a:srgbClr val="09164D"/>
                </a:solidFill>
              </a:rPr>
              <a:t>Eau</a:t>
            </a:r>
            <a:endParaRPr sz="1800"/>
          </a:p>
          <a:p>
            <a:pPr indent="0" lvl="0" marL="0" rtl="0" algn="l">
              <a:lnSpc>
                <a:spcPct val="100000"/>
              </a:lnSpc>
              <a:spcBef>
                <a:spcPts val="1000"/>
              </a:spcBef>
              <a:spcAft>
                <a:spcPts val="0"/>
              </a:spcAft>
              <a:buClr>
                <a:srgbClr val="09164D"/>
              </a:buClr>
              <a:buSzPts val="1600"/>
              <a:buNone/>
            </a:pPr>
            <a:r>
              <a:rPr lang="fr" sz="1400">
                <a:solidFill>
                  <a:srgbClr val="09164D"/>
                </a:solidFill>
              </a:rPr>
              <a:t>OMS, </a:t>
            </a:r>
            <a:r>
              <a:rPr i="1" lang="fr" sz="1400">
                <a:solidFill>
                  <a:srgbClr val="09164D"/>
                </a:solidFill>
              </a:rPr>
              <a:t>Directives de qualité pour l’eau de boisson, 4e édition.</a:t>
            </a:r>
            <a:r>
              <a:rPr lang="fr" sz="1400">
                <a:solidFill>
                  <a:srgbClr val="09164D"/>
                </a:solidFill>
              </a:rPr>
              <a:t> Organisation mondiale de la Santé, Genève, 2011.</a:t>
            </a:r>
            <a:r>
              <a:rPr lang="fr" sz="1400">
                <a:solidFill>
                  <a:srgbClr val="000000"/>
                </a:solidFill>
              </a:rPr>
              <a:t> </a:t>
            </a:r>
            <a:r>
              <a:rPr lang="fr" sz="1400">
                <a:solidFill>
                  <a:srgbClr val="09164D"/>
                </a:solidFill>
              </a:rPr>
              <a:t>Disponible à l’adresse suivante : </a:t>
            </a:r>
            <a:r>
              <a:rPr lang="fr" sz="1400" u="sng">
                <a:solidFill>
                  <a:schemeClr val="hlink"/>
                </a:solidFill>
                <a:latin typeface="Arial"/>
                <a:ea typeface="Arial"/>
                <a:cs typeface="Arial"/>
                <a:sym typeface="Arial"/>
                <a:hlinkClick r:id="rId5"/>
              </a:rPr>
              <a:t>https://www.who.int/fr/publications/i/item/9789241549950</a:t>
            </a:r>
            <a:r>
              <a:rPr lang="fr" sz="1400">
                <a:solidFill>
                  <a:srgbClr val="09164D"/>
                </a:solidFill>
              </a:rPr>
              <a:t>.</a:t>
            </a:r>
            <a:r>
              <a:rPr lang="fr" sz="1400" u="sng">
                <a:solidFill>
                  <a:srgbClr val="0000FF"/>
                </a:solidFill>
              </a:rPr>
              <a:t> </a:t>
            </a:r>
            <a:r>
              <a:rPr lang="fr" sz="1400" u="sng">
                <a:solidFill>
                  <a:srgbClr val="09164D"/>
                </a:solidFill>
              </a:rPr>
              <a:t> </a:t>
            </a:r>
            <a:endParaRPr sz="1800"/>
          </a:p>
          <a:p>
            <a:pPr indent="0" lvl="0" marL="0" rtl="0" algn="l">
              <a:lnSpc>
                <a:spcPct val="100000"/>
              </a:lnSpc>
              <a:spcBef>
                <a:spcPts val="1000"/>
              </a:spcBef>
              <a:spcAft>
                <a:spcPts val="0"/>
              </a:spcAft>
              <a:buClr>
                <a:schemeClr val="dk1"/>
              </a:buClr>
              <a:buSzPts val="1600"/>
              <a:buNone/>
            </a:pPr>
            <a:r>
              <a:rPr lang="fr" sz="1400"/>
              <a:t>OMS, </a:t>
            </a:r>
            <a:r>
              <a:rPr i="1" lang="fr" sz="1400"/>
              <a:t>Results of round II of the WHO international scheme to evaluate household water treatment technologies</a:t>
            </a:r>
            <a:r>
              <a:rPr lang="fr" sz="1400"/>
              <a:t>, 2019. Disponible à l’adresse suivante : </a:t>
            </a:r>
            <a:r>
              <a:rPr lang="fr" sz="1400" u="sng">
                <a:solidFill>
                  <a:schemeClr val="hlink"/>
                </a:solidFill>
                <a:hlinkClick r:id="rId6"/>
              </a:rPr>
              <a:t>https://apps.who.int/iris/handle/10665/325896</a:t>
            </a:r>
            <a:r>
              <a:rPr lang="fr" sz="1400"/>
              <a:t>. </a:t>
            </a:r>
            <a:endParaRPr sz="1400" u="sng"/>
          </a:p>
          <a:p>
            <a:pPr indent="0" lvl="0" marL="0" rtl="0" algn="l">
              <a:lnSpc>
                <a:spcPct val="100000"/>
              </a:lnSpc>
              <a:spcBef>
                <a:spcPts val="1000"/>
              </a:spcBef>
              <a:spcAft>
                <a:spcPts val="0"/>
              </a:spcAft>
              <a:buClr>
                <a:schemeClr val="dk1"/>
              </a:buClr>
              <a:buSzPts val="1600"/>
              <a:buNone/>
            </a:pPr>
            <a:r>
              <a:rPr b="1" lang="fr" sz="1400"/>
              <a:t>Assainissement</a:t>
            </a:r>
            <a:r>
              <a:rPr lang="fr" sz="1400"/>
              <a:t> </a:t>
            </a:r>
            <a:endParaRPr sz="1800"/>
          </a:p>
          <a:p>
            <a:pPr indent="0" lvl="0" marL="0" rtl="0" algn="l">
              <a:lnSpc>
                <a:spcPct val="100000"/>
              </a:lnSpc>
              <a:spcBef>
                <a:spcPts val="1000"/>
              </a:spcBef>
              <a:spcAft>
                <a:spcPts val="0"/>
              </a:spcAft>
              <a:buClr>
                <a:schemeClr val="dk1"/>
              </a:buClr>
              <a:buSzPts val="1600"/>
              <a:buNone/>
            </a:pPr>
            <a:r>
              <a:rPr lang="fr" sz="1400"/>
              <a:t>OMS, </a:t>
            </a:r>
            <a:r>
              <a:rPr i="1" lang="fr" sz="1400"/>
              <a:t>Lignes directrices relatives à l’assainissement et à la santé.</a:t>
            </a:r>
            <a:r>
              <a:rPr lang="fr" sz="1400"/>
              <a:t> Organisation mondiale de la Santé, Genève, 2018. Disponible à l’adresse suivante : </a:t>
            </a:r>
            <a:r>
              <a:rPr lang="fr" sz="1400" u="sng">
                <a:solidFill>
                  <a:schemeClr val="hlink"/>
                </a:solidFill>
                <a:hlinkClick r:id="rId7"/>
              </a:rPr>
              <a:t>https://www.who.int/fr/publications/i/item/9789241514705</a:t>
            </a:r>
            <a:r>
              <a:rPr lang="fr" sz="1400"/>
              <a:t>. </a:t>
            </a:r>
            <a:endParaRPr sz="1800"/>
          </a:p>
          <a:p>
            <a:pPr indent="0" lvl="0" marL="0" rtl="0" algn="l">
              <a:lnSpc>
                <a:spcPct val="100000"/>
              </a:lnSpc>
              <a:spcBef>
                <a:spcPts val="1000"/>
              </a:spcBef>
              <a:spcAft>
                <a:spcPts val="0"/>
              </a:spcAft>
              <a:buClr>
                <a:srgbClr val="09164D"/>
              </a:buClr>
              <a:buSzPts val="1600"/>
              <a:buNone/>
            </a:pPr>
            <a:r>
              <a:rPr b="1" lang="fr" sz="1400">
                <a:solidFill>
                  <a:srgbClr val="09164D"/>
                </a:solidFill>
              </a:rPr>
              <a:t>Déchets</a:t>
            </a:r>
            <a:r>
              <a:rPr lang="fr" sz="1400">
                <a:solidFill>
                  <a:srgbClr val="09164D"/>
                </a:solidFill>
              </a:rPr>
              <a:t> </a:t>
            </a:r>
            <a:endParaRPr sz="1800"/>
          </a:p>
          <a:p>
            <a:pPr indent="0" lvl="0" marL="0" rtl="0" algn="l">
              <a:lnSpc>
                <a:spcPct val="100000"/>
              </a:lnSpc>
              <a:spcBef>
                <a:spcPts val="1000"/>
              </a:spcBef>
              <a:spcAft>
                <a:spcPts val="0"/>
              </a:spcAft>
              <a:buClr>
                <a:srgbClr val="09164D"/>
              </a:buClr>
              <a:buSzPts val="1600"/>
              <a:buNone/>
            </a:pPr>
            <a:r>
              <a:rPr lang="fr" sz="1400">
                <a:solidFill>
                  <a:srgbClr val="09164D"/>
                </a:solidFill>
              </a:rPr>
              <a:t>OMS, </a:t>
            </a:r>
            <a:r>
              <a:rPr i="1" lang="fr" sz="1400">
                <a:solidFill>
                  <a:srgbClr val="09164D"/>
                </a:solidFill>
              </a:rPr>
              <a:t>Safe management of wastes from health care activities,</a:t>
            </a:r>
            <a:r>
              <a:rPr lang="fr" sz="1400">
                <a:solidFill>
                  <a:srgbClr val="09164D"/>
                </a:solidFill>
              </a:rPr>
              <a:t> </a:t>
            </a:r>
            <a:r>
              <a:rPr i="1" lang="fr" sz="1400">
                <a:solidFill>
                  <a:srgbClr val="09164D"/>
                </a:solidFill>
              </a:rPr>
              <a:t>Second edition.</a:t>
            </a:r>
            <a:r>
              <a:rPr lang="fr" sz="1400">
                <a:solidFill>
                  <a:srgbClr val="09164D"/>
                </a:solidFill>
              </a:rPr>
              <a:t> Organisation mondiale de la Santé, Genève, 2014. Disponible à l’adresse suivante : </a:t>
            </a:r>
            <a:r>
              <a:rPr lang="fr" sz="1400" u="sng">
                <a:solidFill>
                  <a:schemeClr val="hlink"/>
                </a:solidFill>
                <a:hlinkClick r:id="rId8"/>
              </a:rPr>
              <a:t>https://www.who.int/publications/i/item/9789241548564</a:t>
            </a:r>
            <a:r>
              <a:rPr lang="fr" sz="1400">
                <a:solidFill>
                  <a:srgbClr val="09164D"/>
                </a:solidFill>
              </a:rPr>
              <a:t>.  </a:t>
            </a:r>
            <a:endParaRPr sz="1400">
              <a:solidFill>
                <a:srgbClr val="09164D"/>
              </a:solidFill>
            </a:endParaRPr>
          </a:p>
          <a:p>
            <a:pPr indent="0" lvl="0" marL="0" rtl="0" algn="l">
              <a:lnSpc>
                <a:spcPct val="100000"/>
              </a:lnSpc>
              <a:spcBef>
                <a:spcPts val="1000"/>
              </a:spcBef>
              <a:spcAft>
                <a:spcPts val="0"/>
              </a:spcAft>
              <a:buClr>
                <a:srgbClr val="09164D"/>
              </a:buClr>
              <a:buSzPts val="1600"/>
              <a:buNone/>
            </a:pPr>
            <a:r>
              <a:rPr lang="fr" sz="1400">
                <a:solidFill>
                  <a:srgbClr val="09164D"/>
                </a:solidFill>
              </a:rPr>
              <a:t>OMS, </a:t>
            </a:r>
            <a:r>
              <a:rPr i="1" lang="fr" sz="1400">
                <a:solidFill>
                  <a:srgbClr val="09164D"/>
                </a:solidFill>
              </a:rPr>
              <a:t>La gestion sécurisée des déchets médicaux (Déchets d’activités de soins) – Résumé.</a:t>
            </a:r>
            <a:r>
              <a:rPr lang="fr" sz="1400">
                <a:solidFill>
                  <a:srgbClr val="09164D"/>
                </a:solidFill>
              </a:rPr>
              <a:t> Organisation mondiale de la Santé, Genève, 2017. Disponible à l’adresse suivante : </a:t>
            </a:r>
            <a:r>
              <a:rPr lang="fr" sz="1400" u="sng">
                <a:solidFill>
                  <a:schemeClr val="hlink"/>
                </a:solidFill>
                <a:hlinkClick r:id="rId9"/>
              </a:rPr>
              <a:t>https://apps.who.int/iris/handle/10665/272385</a:t>
            </a:r>
            <a:r>
              <a:rPr lang="fr" sz="1400">
                <a:solidFill>
                  <a:srgbClr val="09164D"/>
                </a:solidFill>
              </a:rPr>
              <a:t>. </a:t>
            </a:r>
            <a:endParaRPr sz="1400">
              <a:solidFill>
                <a:srgbClr val="09164D"/>
              </a:solidFill>
            </a:endParaRPr>
          </a:p>
          <a:p>
            <a:pPr indent="0" lvl="0" marL="0" rtl="0" algn="l">
              <a:lnSpc>
                <a:spcPct val="100000"/>
              </a:lnSpc>
              <a:spcBef>
                <a:spcPts val="1000"/>
              </a:spcBef>
              <a:spcAft>
                <a:spcPts val="0"/>
              </a:spcAft>
              <a:buClr>
                <a:srgbClr val="09164D"/>
              </a:buClr>
              <a:buSzPts val="1600"/>
              <a:buNone/>
            </a:pPr>
            <a:r>
              <a:rPr lang="fr" sz="1400">
                <a:solidFill>
                  <a:srgbClr val="09164D"/>
                </a:solidFill>
              </a:rPr>
              <a:t>OMS, </a:t>
            </a:r>
            <a:r>
              <a:rPr i="1" lang="fr" sz="1400">
                <a:solidFill>
                  <a:srgbClr val="09164D"/>
                </a:solidFill>
              </a:rPr>
              <a:t>Aperçu des technologies pour le traitement de déchets infectieux et de déchets piquants/coupants/tranchants provenant des établissements de santé</a:t>
            </a:r>
            <a:r>
              <a:rPr lang="fr" sz="1400">
                <a:solidFill>
                  <a:srgbClr val="09164D"/>
                </a:solidFill>
              </a:rPr>
              <a:t>, 2019. Disponible à l’adresse suivante : </a:t>
            </a:r>
            <a:r>
              <a:rPr lang="fr" sz="1400" u="sng">
                <a:solidFill>
                  <a:schemeClr val="hlink"/>
                </a:solidFill>
                <a:hlinkClick r:id="rId10"/>
              </a:rPr>
              <a:t>https://apps.who.int/iris/handle/10665/330920</a:t>
            </a:r>
            <a:r>
              <a:rPr lang="fr" sz="1400">
                <a:solidFill>
                  <a:srgbClr val="09164D"/>
                </a:solidFill>
              </a:rPr>
              <a:t>.</a:t>
            </a:r>
            <a:r>
              <a:rPr lang="fr" sz="1400" u="sng">
                <a:solidFill>
                  <a:srgbClr val="09164D"/>
                </a:solidFill>
              </a:rPr>
              <a:t> </a:t>
            </a:r>
            <a:endParaRPr sz="1400">
              <a:solidFill>
                <a:srgbClr val="09164D"/>
              </a:solidFill>
            </a:endParaRPr>
          </a:p>
          <a:p>
            <a:pPr indent="0" lvl="0" marL="0" rtl="0" algn="l">
              <a:lnSpc>
                <a:spcPct val="100000"/>
              </a:lnSpc>
              <a:spcBef>
                <a:spcPts val="1000"/>
              </a:spcBef>
              <a:spcAft>
                <a:spcPts val="0"/>
              </a:spcAft>
              <a:buClr>
                <a:schemeClr val="dk1"/>
              </a:buClr>
              <a:buSzPts val="1600"/>
              <a:buNone/>
            </a:pPr>
            <a:r>
              <a:t/>
            </a:r>
            <a:endParaRPr sz="1400">
              <a:solidFill>
                <a:srgbClr val="09164D"/>
              </a:solidFill>
            </a:endParaRPr>
          </a:p>
          <a:p>
            <a:pPr indent="0" lvl="0" marL="0" rtl="0" algn="l">
              <a:lnSpc>
                <a:spcPct val="100000"/>
              </a:lnSpc>
              <a:spcBef>
                <a:spcPts val="1000"/>
              </a:spcBef>
              <a:spcAft>
                <a:spcPts val="0"/>
              </a:spcAft>
              <a:buClr>
                <a:schemeClr val="dk1"/>
              </a:buClr>
              <a:buSzPts val="1600"/>
              <a:buNone/>
            </a:pPr>
            <a:r>
              <a:t/>
            </a:r>
            <a:endParaRPr sz="1400"/>
          </a:p>
        </p:txBody>
      </p:sp>
      <p:sp>
        <p:nvSpPr>
          <p:cNvPr id="809" name="Google Shape;809;p7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3"/>
          <p:cNvSpPr txBox="1"/>
          <p:nvPr>
            <p:ph type="ctrTitle"/>
          </p:nvPr>
        </p:nvSpPr>
        <p:spPr>
          <a:xfrm>
            <a:off x="838200" y="602166"/>
            <a:ext cx="10515600" cy="3728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Arial Narrow"/>
              <a:buNone/>
            </a:pPr>
            <a:r>
              <a:rPr lang="fr"/>
              <a:t>Première partie : Données mondiales récentes</a:t>
            </a:r>
            <a:endParaRPr/>
          </a:p>
        </p:txBody>
      </p:sp>
      <p:sp>
        <p:nvSpPr>
          <p:cNvPr id="267" name="Google Shape;267;p33"/>
          <p:cNvSpPr txBox="1"/>
          <p:nvPr>
            <p:ph idx="12" type="sldNum"/>
          </p:nvPr>
        </p:nvSpPr>
        <p:spPr>
          <a:xfrm>
            <a:off x="5861098" y="6356350"/>
            <a:ext cx="469804"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268" name="Google Shape;268;p33"/>
          <p:cNvSpPr txBox="1"/>
          <p:nvPr/>
        </p:nvSpPr>
        <p:spPr>
          <a:xfrm>
            <a:off x="518288" y="3171554"/>
            <a:ext cx="5929313" cy="21082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Dernières estimations mondiales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Calibri"/>
              <a:buAutoNum type="arabicPeriod"/>
            </a:pPr>
            <a:r>
              <a:rPr b="0" i="0" lang="fr" sz="2400" u="none" cap="none" strike="noStrike">
                <a:solidFill>
                  <a:schemeClr val="lt1"/>
                </a:solidFill>
                <a:latin typeface="Arial"/>
                <a:ea typeface="Arial"/>
                <a:cs typeface="Arial"/>
                <a:sym typeface="Arial"/>
              </a:rPr>
              <a:t>Données relatives à votre pays </a:t>
            </a:r>
            <a:endParaRPr b="0" i="0" sz="1400" u="none" cap="none" strike="noStrike">
              <a:solidFill>
                <a:srgbClr val="000000"/>
              </a:solidFill>
              <a:latin typeface="Arial"/>
              <a:ea typeface="Arial"/>
              <a:cs typeface="Arial"/>
              <a:sym typeface="Arial"/>
            </a:endParaRPr>
          </a:p>
          <a:p>
            <a:pPr indent="-304800" lvl="0" marL="457200" marR="0" rtl="0" algn="l">
              <a:lnSpc>
                <a:spcPct val="90000"/>
              </a:lnSpc>
              <a:spcBef>
                <a:spcPts val="1000"/>
              </a:spcBef>
              <a:spcAft>
                <a:spcPts val="0"/>
              </a:spcAft>
              <a:buClr>
                <a:schemeClr val="lt1"/>
              </a:buClr>
              <a:buSzPts val="2400"/>
              <a:buFont typeface="Calibri"/>
              <a:buNone/>
            </a:pPr>
            <a:r>
              <a:t/>
            </a:r>
            <a:endParaRPr b="0" i="0" sz="2400" u="none" cap="none" strike="noStrike">
              <a:solidFill>
                <a:schemeClr val="lt1"/>
              </a:solidFill>
              <a:latin typeface="Arial"/>
              <a:ea typeface="Arial"/>
              <a:cs typeface="Arial"/>
              <a:sym typeface="Arial"/>
            </a:endParaRPr>
          </a:p>
        </p:txBody>
      </p:sp>
      <p:pic>
        <p:nvPicPr>
          <p:cNvPr descr="A group of people sitting around a table&#10;&#10;Description automatically generated with medium confidence" id="269" name="Google Shape;269;p33"/>
          <p:cNvPicPr preferRelativeResize="0"/>
          <p:nvPr/>
        </p:nvPicPr>
        <p:blipFill rotWithShape="1">
          <a:blip r:embed="rId3">
            <a:alphaModFix/>
          </a:blip>
          <a:srcRect b="0" l="0" r="0" t="0"/>
          <a:stretch/>
        </p:blipFill>
        <p:spPr>
          <a:xfrm>
            <a:off x="6447601" y="2903220"/>
            <a:ext cx="5199395" cy="3159200"/>
          </a:xfrm>
          <a:prstGeom prst="rect">
            <a:avLst/>
          </a:prstGeom>
          <a:noFill/>
          <a:ln>
            <a:noFill/>
          </a:ln>
        </p:spPr>
      </p:pic>
      <p:sp>
        <p:nvSpPr>
          <p:cNvPr id="270" name="Google Shape;270;p33"/>
          <p:cNvSpPr txBox="1"/>
          <p:nvPr/>
        </p:nvSpPr>
        <p:spPr>
          <a:xfrm>
            <a:off x="9560312" y="6200077"/>
            <a:ext cx="26316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fr" sz="1200" u="none" cap="none" strike="noStrike">
                <a:solidFill>
                  <a:schemeClr val="lt1"/>
                </a:solidFill>
                <a:latin typeface="Arial Narrow"/>
                <a:ea typeface="Arial Narrow"/>
                <a:cs typeface="Arial Narrow"/>
                <a:sym typeface="Arial Narrow"/>
              </a:rPr>
              <a:t>© Karen Kasmauski/MCSP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78"/>
          <p:cNvSpPr/>
          <p:nvPr/>
        </p:nvSpPr>
        <p:spPr>
          <a:xfrm>
            <a:off x="7906139" y="261258"/>
            <a:ext cx="2593910" cy="129695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18" name="Google Shape;818;p78"/>
          <p:cNvSpPr txBox="1"/>
          <p:nvPr>
            <p:ph type="title"/>
          </p:nvPr>
        </p:nvSpPr>
        <p:spPr>
          <a:xfrm>
            <a:off x="737839" y="121206"/>
            <a:ext cx="10515600" cy="714375"/>
          </a:xfrm>
          <a:prstGeom prst="rect">
            <a:avLst/>
          </a:prstGeom>
          <a:noFill/>
          <a:ln>
            <a:noFill/>
          </a:ln>
        </p:spPr>
        <p:txBody>
          <a:bodyPr anchorCtr="0" anchor="ctr" bIns="45650" lIns="91325" spcFirstLastPara="1" rIns="91325" wrap="square" tIns="45650">
            <a:noAutofit/>
          </a:bodyPr>
          <a:lstStyle/>
          <a:p>
            <a:pPr indent="0" lvl="0" marL="0" marR="0" rtl="0" algn="ctr">
              <a:lnSpc>
                <a:spcPct val="100000"/>
              </a:lnSpc>
              <a:spcBef>
                <a:spcPts val="0"/>
              </a:spcBef>
              <a:spcAft>
                <a:spcPts val="0"/>
              </a:spcAft>
              <a:buClr>
                <a:srgbClr val="009CDE"/>
              </a:buClr>
              <a:buSzPts val="4400"/>
              <a:buFont typeface="Arial"/>
              <a:buNone/>
            </a:pPr>
            <a:r>
              <a:rPr b="1" i="0" lang="fr" sz="4400" u="none" cap="none" strike="noStrike">
                <a:solidFill>
                  <a:srgbClr val="009CDE"/>
                </a:solidFill>
                <a:latin typeface="Arial Narrow"/>
                <a:ea typeface="Arial Narrow"/>
                <a:cs typeface="Arial Narrow"/>
                <a:sym typeface="Arial Narrow"/>
              </a:rPr>
              <a:t>Lectures complémentaires</a:t>
            </a:r>
            <a:endParaRPr b="1" i="0" sz="4400" u="none" cap="none" strike="noStrike">
              <a:solidFill>
                <a:srgbClr val="009CDE"/>
              </a:solidFill>
              <a:latin typeface="Arial Narrow"/>
              <a:ea typeface="Arial Narrow"/>
              <a:cs typeface="Arial Narrow"/>
              <a:sym typeface="Arial Narrow"/>
            </a:endParaRPr>
          </a:p>
        </p:txBody>
      </p:sp>
      <p:sp>
        <p:nvSpPr>
          <p:cNvPr id="819" name="Google Shape;819;p78"/>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
        <p:nvSpPr>
          <p:cNvPr id="820" name="Google Shape;820;p78"/>
          <p:cNvSpPr txBox="1"/>
          <p:nvPr/>
        </p:nvSpPr>
        <p:spPr>
          <a:xfrm>
            <a:off x="613317" y="780871"/>
            <a:ext cx="9945767" cy="5755381"/>
          </a:xfrm>
          <a:prstGeom prst="rect">
            <a:avLst/>
          </a:prstGeom>
          <a:noFill/>
          <a:ln>
            <a:noFill/>
          </a:ln>
        </p:spPr>
        <p:txBody>
          <a:bodyPr anchorCtr="0" anchor="t" bIns="45700" lIns="91425" spcFirstLastPara="1" rIns="91425" wrap="square" tIns="45700">
            <a:spAutoFit/>
          </a:bodyPr>
          <a:lstStyle/>
          <a:p>
            <a:pPr indent="0" lvl="0" marL="82936" marR="0" rtl="0" algn="l">
              <a:lnSpc>
                <a:spcPct val="100000"/>
              </a:lnSpc>
              <a:spcBef>
                <a:spcPts val="0"/>
              </a:spcBef>
              <a:spcAft>
                <a:spcPts val="0"/>
              </a:spcAft>
              <a:buClr>
                <a:srgbClr val="000000"/>
              </a:buClr>
              <a:buSzPts val="1400"/>
              <a:buFont typeface="Arial"/>
              <a:buNone/>
            </a:pPr>
            <a:r>
              <a:rPr b="0" i="0" lang="fr" sz="1400" u="none" cap="none" strike="noStrike">
                <a:solidFill>
                  <a:schemeClr val="dk1"/>
                </a:solidFill>
                <a:latin typeface="Arial"/>
                <a:ea typeface="Arial"/>
                <a:cs typeface="Arial"/>
                <a:sym typeface="Arial"/>
              </a:rPr>
              <a:t>Nettoyage de l’environnement </a:t>
            </a:r>
            <a:endParaRPr b="0" i="0" sz="1200" u="none" cap="none" strike="noStrike">
              <a:solidFill>
                <a:srgbClr val="000000"/>
              </a:solidFill>
              <a:latin typeface="Arial"/>
              <a:ea typeface="Arial"/>
              <a:cs typeface="Arial"/>
              <a:sym typeface="Arial"/>
            </a:endParaRPr>
          </a:p>
          <a:p>
            <a:pPr indent="-259175" lvl="0" marL="342111" marR="0" rtl="0" algn="l">
              <a:lnSpc>
                <a:spcPct val="100000"/>
              </a:lnSpc>
              <a:spcBef>
                <a:spcPts val="0"/>
              </a:spcBef>
              <a:spcAft>
                <a:spcPts val="0"/>
              </a:spcAft>
              <a:buClr>
                <a:schemeClr val="dk1"/>
              </a:buClr>
              <a:buSzPts val="1600"/>
              <a:buFont typeface="Arial"/>
              <a:buChar char="•"/>
            </a:pPr>
            <a:r>
              <a:rPr b="0" i="0" lang="fr" sz="1400" u="none" cap="none" strike="noStrike">
                <a:solidFill>
                  <a:schemeClr val="dk1"/>
                </a:solidFill>
                <a:latin typeface="Arial"/>
                <a:ea typeface="Arial"/>
                <a:cs typeface="Arial"/>
                <a:sym typeface="Arial"/>
              </a:rPr>
              <a:t>CDC, </a:t>
            </a:r>
            <a:r>
              <a:rPr b="0" i="1" lang="fr" sz="1400" u="none" cap="none" strike="noStrike">
                <a:solidFill>
                  <a:schemeClr val="dk1"/>
                </a:solidFill>
                <a:latin typeface="Arial"/>
                <a:ea typeface="Arial"/>
                <a:cs typeface="Arial"/>
                <a:sym typeface="Arial"/>
              </a:rPr>
              <a:t>Meilleures pratiques pour le nettoyage de l’environnement dans les établissements de soins de santé avec des ressources limitées.</a:t>
            </a:r>
            <a:r>
              <a:rPr b="0" i="0" lang="fr" sz="1400" u="none" cap="none" strike="noStrike">
                <a:solidFill>
                  <a:schemeClr val="dk1"/>
                </a:solidFill>
                <a:latin typeface="Arial"/>
                <a:ea typeface="Arial"/>
                <a:cs typeface="Arial"/>
                <a:sym typeface="Arial"/>
              </a:rPr>
              <a:t> Centres pour le contrôle et la prévention des maladies des États-Unis, 2019. Disponible à l’adresse suivante :</a:t>
            </a:r>
            <a:r>
              <a:rPr b="0" i="0" lang="fr" sz="1400" u="none" cap="none" strike="noStrike">
                <a:solidFill>
                  <a:srgbClr val="000000"/>
                </a:solidFill>
                <a:latin typeface="Arial"/>
                <a:ea typeface="Arial"/>
                <a:cs typeface="Arial"/>
                <a:sym typeface="Arial"/>
              </a:rPr>
              <a:t> </a:t>
            </a:r>
            <a:r>
              <a:rPr b="0" i="0" lang="fr" sz="1400" u="sng" cap="none" strike="noStrike">
                <a:solidFill>
                  <a:schemeClr val="hlink"/>
                </a:solidFill>
                <a:latin typeface="Arial"/>
                <a:ea typeface="Arial"/>
                <a:cs typeface="Arial"/>
                <a:sym typeface="Arial"/>
                <a:hlinkClick r:id="rId3"/>
              </a:rPr>
              <a:t>https://www.cdc.gov/hai/pdfs/prevent/BestPracAfrica-for-MLS-French-508c.pdf</a:t>
            </a:r>
            <a:r>
              <a:rPr b="0" i="0" lang="fr"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82936"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a:p>
            <a:pPr indent="0" lvl="0" marL="82936" marR="0" rtl="0" algn="l">
              <a:lnSpc>
                <a:spcPct val="100000"/>
              </a:lnSpc>
              <a:spcBef>
                <a:spcPts val="0"/>
              </a:spcBef>
              <a:spcAft>
                <a:spcPts val="0"/>
              </a:spcAft>
              <a:buClr>
                <a:srgbClr val="000000"/>
              </a:buClr>
              <a:buSzPts val="1400"/>
              <a:buFont typeface="Arial"/>
              <a:buNone/>
            </a:pPr>
            <a:r>
              <a:rPr b="0" i="0" lang="fr" sz="1400" u="none" cap="none" strike="noStrike">
                <a:solidFill>
                  <a:schemeClr val="dk1"/>
                </a:solidFill>
                <a:latin typeface="Arial"/>
                <a:ea typeface="Arial"/>
                <a:cs typeface="Arial"/>
                <a:sym typeface="Arial"/>
              </a:rPr>
              <a:t>COVID-19 </a:t>
            </a:r>
            <a:endParaRPr b="0" i="0" sz="1200" u="none" cap="none" strike="noStrike">
              <a:solidFill>
                <a:srgbClr val="000000"/>
              </a:solidFill>
              <a:latin typeface="Arial"/>
              <a:ea typeface="Arial"/>
              <a:cs typeface="Arial"/>
              <a:sym typeface="Arial"/>
            </a:endParaRPr>
          </a:p>
          <a:p>
            <a:pPr indent="-259175" lvl="0" marL="342111" marR="0" rtl="0" algn="l">
              <a:lnSpc>
                <a:spcPct val="100000"/>
              </a:lnSpc>
              <a:spcBef>
                <a:spcPts val="0"/>
              </a:spcBef>
              <a:spcAft>
                <a:spcPts val="0"/>
              </a:spcAft>
              <a:buClr>
                <a:schemeClr val="dk1"/>
              </a:buClr>
              <a:buSzPts val="1600"/>
              <a:buFont typeface="Arial"/>
              <a:buChar char="•"/>
            </a:pPr>
            <a:r>
              <a:rPr b="0" i="0" lang="fr" sz="1400" u="none" cap="none" strike="noStrike">
                <a:solidFill>
                  <a:schemeClr val="dk1"/>
                </a:solidFill>
                <a:latin typeface="Arial"/>
                <a:ea typeface="Arial"/>
                <a:cs typeface="Arial"/>
                <a:sym typeface="Arial"/>
              </a:rPr>
              <a:t>Note technique relative aux services WASH et à la COVID-19. Disponible à l’adresse suivante : </a:t>
            </a:r>
            <a:r>
              <a:rPr b="0" i="0" lang="fr" sz="1400" u="sng" cap="none" strike="noStrike">
                <a:solidFill>
                  <a:schemeClr val="hlink"/>
                </a:solidFill>
                <a:latin typeface="Arial"/>
                <a:ea typeface="Arial"/>
                <a:cs typeface="Arial"/>
                <a:sym typeface="Arial"/>
                <a:hlinkClick r:id="rId4"/>
              </a:rPr>
              <a:t>https://www.who.int/fr/publications/i/item/WHO-2019-nCoV-IPC-WASH-2020.4</a:t>
            </a:r>
            <a:r>
              <a:rPr b="0" i="0" lang="fr" sz="1400" u="none" cap="none" strike="noStrike">
                <a:solidFill>
                  <a:schemeClr val="dk1"/>
                </a:solidFill>
                <a:latin typeface="Arial"/>
                <a:ea typeface="Arial"/>
                <a:cs typeface="Arial"/>
                <a:sym typeface="Arial"/>
              </a:rPr>
              <a:t>. </a:t>
            </a:r>
            <a:endParaRPr b="0" i="0" sz="1400" u="sng" cap="none" strike="noStrike">
              <a:solidFill>
                <a:srgbClr val="000000"/>
              </a:solidFill>
              <a:latin typeface="Arial"/>
              <a:ea typeface="Arial"/>
              <a:cs typeface="Arial"/>
              <a:sym typeface="Arial"/>
            </a:endParaRPr>
          </a:p>
          <a:p>
            <a:pPr indent="-259175" lvl="0" marL="342111" marR="0" rtl="0" algn="l">
              <a:lnSpc>
                <a:spcPct val="100000"/>
              </a:lnSpc>
              <a:spcBef>
                <a:spcPts val="0"/>
              </a:spcBef>
              <a:spcAft>
                <a:spcPts val="0"/>
              </a:spcAft>
              <a:buClr>
                <a:schemeClr val="dk1"/>
              </a:buClr>
              <a:buSzPts val="1600"/>
              <a:buFont typeface="Arial"/>
              <a:buChar char="•"/>
            </a:pPr>
            <a:r>
              <a:rPr b="0" i="0" lang="fr" sz="1400" u="none" cap="none" strike="noStrike">
                <a:solidFill>
                  <a:schemeClr val="dk1"/>
                </a:solidFill>
                <a:latin typeface="Arial"/>
                <a:ea typeface="Arial"/>
                <a:cs typeface="Arial"/>
                <a:sym typeface="Arial"/>
              </a:rPr>
              <a:t>OMS, « Lutte anti-infectieuse lors de la prise en charge des patients chez lesquels on suspecte une infection par un nouveau coronavirus », 2020. Disponible à l’adresse suivante : </a:t>
            </a:r>
            <a:r>
              <a:rPr b="0" i="0" lang="fr" sz="1400" u="sng" cap="none" strike="noStrike">
                <a:solidFill>
                  <a:schemeClr val="hlink"/>
                </a:solidFill>
                <a:latin typeface="Arial"/>
                <a:ea typeface="Arial"/>
                <a:cs typeface="Arial"/>
                <a:sym typeface="Arial"/>
                <a:hlinkClick r:id="rId5"/>
              </a:rPr>
              <a:t>https://www.who.int/fr/publications/i/item/infection-prevention-and-control-during-health-care-when-novel-coronavirus-(ncov)-infection-is-suspected-20200125</a:t>
            </a:r>
            <a:r>
              <a:rPr b="0" i="0" lang="fr" sz="1400" u="none" cap="none" strike="noStrike">
                <a:solidFill>
                  <a:schemeClr val="dk1"/>
                </a:solidFill>
                <a:latin typeface="Arial"/>
                <a:ea typeface="Arial"/>
                <a:cs typeface="Arial"/>
                <a:sym typeface="Arial"/>
              </a:rPr>
              <a:t>.</a:t>
            </a:r>
            <a:r>
              <a:rPr b="0" i="0" lang="fr" sz="1400" u="sng"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82936" marR="0" rtl="0" algn="l">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82936" marR="0" rtl="0" algn="l">
              <a:lnSpc>
                <a:spcPct val="100000"/>
              </a:lnSpc>
              <a:spcBef>
                <a:spcPts val="0"/>
              </a:spcBef>
              <a:spcAft>
                <a:spcPts val="0"/>
              </a:spcAft>
              <a:buClr>
                <a:srgbClr val="000000"/>
              </a:buClr>
              <a:buSzPts val="1400"/>
              <a:buFont typeface="Arial"/>
              <a:buNone/>
            </a:pPr>
            <a:r>
              <a:rPr b="0" i="0" lang="fr" sz="1400" u="none" cap="none" strike="noStrike">
                <a:solidFill>
                  <a:schemeClr val="dk1"/>
                </a:solidFill>
                <a:latin typeface="Arial"/>
                <a:ea typeface="Arial"/>
                <a:cs typeface="Arial"/>
                <a:sym typeface="Arial"/>
              </a:rPr>
              <a:t>Situations d’urgence </a:t>
            </a:r>
            <a:endParaRPr b="0" i="0" sz="1200" u="none" cap="none" strike="noStrike">
              <a:solidFill>
                <a:srgbClr val="000000"/>
              </a:solidFill>
              <a:latin typeface="Arial"/>
              <a:ea typeface="Arial"/>
              <a:cs typeface="Arial"/>
              <a:sym typeface="Arial"/>
            </a:endParaRPr>
          </a:p>
          <a:p>
            <a:pPr indent="-259175" lvl="0" marL="342111" marR="0" rtl="0" algn="l">
              <a:lnSpc>
                <a:spcPct val="100000"/>
              </a:lnSpc>
              <a:spcBef>
                <a:spcPts val="0"/>
              </a:spcBef>
              <a:spcAft>
                <a:spcPts val="0"/>
              </a:spcAft>
              <a:buClr>
                <a:schemeClr val="dk1"/>
              </a:buClr>
              <a:buSzPts val="1600"/>
              <a:buFont typeface="Arial"/>
              <a:buChar char="•"/>
            </a:pPr>
            <a:r>
              <a:rPr b="0" i="0" lang="fr" sz="1400" u="none" cap="none" strike="noStrike">
                <a:solidFill>
                  <a:schemeClr val="dk1"/>
                </a:solidFill>
                <a:latin typeface="Arial"/>
                <a:ea typeface="Arial"/>
                <a:cs typeface="Arial"/>
                <a:sym typeface="Arial"/>
              </a:rPr>
              <a:t>OMS/WEDC, </a:t>
            </a:r>
            <a:r>
              <a:rPr b="0" i="1" lang="fr" sz="1400" u="none" cap="none" strike="noStrike">
                <a:solidFill>
                  <a:schemeClr val="dk1"/>
                </a:solidFill>
                <a:latin typeface="Arial"/>
                <a:ea typeface="Arial"/>
                <a:cs typeface="Arial"/>
                <a:sym typeface="Arial"/>
              </a:rPr>
              <a:t>« Updated technical notes on WASH in emergencies » (ensemble de 15 notes d’orientation techniques), 2013. Disponible à l’adresse suivante :</a:t>
            </a:r>
            <a:r>
              <a:rPr b="0" i="0" lang="fr" sz="1400" u="none" cap="none" strike="noStrike">
                <a:solidFill>
                  <a:schemeClr val="dk1"/>
                </a:solidFill>
                <a:latin typeface="Arial"/>
                <a:ea typeface="Arial"/>
                <a:cs typeface="Arial"/>
                <a:sym typeface="Arial"/>
              </a:rPr>
              <a:t> </a:t>
            </a:r>
            <a:r>
              <a:rPr b="0" i="0" lang="fr" sz="1400" u="sng" cap="none" strike="noStrike">
                <a:solidFill>
                  <a:schemeClr val="hlink"/>
                </a:solidFill>
                <a:latin typeface="Arial"/>
                <a:ea typeface="Arial"/>
                <a:cs typeface="Arial"/>
                <a:sym typeface="Arial"/>
                <a:hlinkClick r:id="rId6"/>
              </a:rPr>
              <a:t>https://www.who.int/teams/environment-climate-change-and-health/water-sanitation-and-health/environmental-health-in-emergencies/technical-notes-on-wash-in-emergencies</a:t>
            </a:r>
            <a:r>
              <a:rPr b="0" i="0" lang="fr" sz="1400" u="none" cap="none" strike="noStrike">
                <a:solidFill>
                  <a:schemeClr val="dk1"/>
                </a:solidFill>
                <a:latin typeface="Arial"/>
                <a:ea typeface="Arial"/>
                <a:cs typeface="Arial"/>
                <a:sym typeface="Arial"/>
              </a:rPr>
              <a:t>.</a:t>
            </a:r>
            <a:r>
              <a:rPr b="0" i="0" lang="fr" sz="1400" u="sng" cap="none" strike="noStrike">
                <a:solidFill>
                  <a:schemeClr val="dk1"/>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82936" marR="0" rtl="0" algn="l">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82936" marR="0" rtl="0" algn="l">
              <a:lnSpc>
                <a:spcPct val="100000"/>
              </a:lnSpc>
              <a:spcBef>
                <a:spcPts val="0"/>
              </a:spcBef>
              <a:spcAft>
                <a:spcPts val="0"/>
              </a:spcAft>
              <a:buClr>
                <a:srgbClr val="000000"/>
              </a:buClr>
              <a:buSzPts val="1400"/>
              <a:buFont typeface="Arial"/>
              <a:buNone/>
            </a:pPr>
            <a:r>
              <a:rPr b="0" i="0" lang="fr" sz="1400" u="none" cap="none" strike="noStrike">
                <a:solidFill>
                  <a:schemeClr val="dk1"/>
                </a:solidFill>
                <a:latin typeface="Arial"/>
                <a:ea typeface="Arial"/>
                <a:cs typeface="Arial"/>
                <a:sym typeface="Arial"/>
              </a:rPr>
              <a:t>Qualité des soins et procédures de prévention et de lutte contre les infections</a:t>
            </a:r>
            <a:endParaRPr b="0" i="0" sz="1200" u="none" cap="none" strike="noStrike">
              <a:solidFill>
                <a:srgbClr val="000000"/>
              </a:solidFill>
              <a:latin typeface="Arial"/>
              <a:ea typeface="Arial"/>
              <a:cs typeface="Arial"/>
              <a:sym typeface="Arial"/>
            </a:endParaRPr>
          </a:p>
          <a:p>
            <a:pPr indent="-259175" lvl="0" marL="342111" marR="0" rtl="0" algn="l">
              <a:lnSpc>
                <a:spcPct val="100000"/>
              </a:lnSpc>
              <a:spcBef>
                <a:spcPts val="0"/>
              </a:spcBef>
              <a:spcAft>
                <a:spcPts val="0"/>
              </a:spcAft>
              <a:buClr>
                <a:srgbClr val="09164D"/>
              </a:buClr>
              <a:buSzPts val="1600"/>
              <a:buFont typeface="Arial"/>
              <a:buChar char="•"/>
            </a:pPr>
            <a:r>
              <a:rPr b="0" i="0" lang="fr" sz="1400" u="none" cap="none" strike="noStrike">
                <a:solidFill>
                  <a:srgbClr val="09164D"/>
                </a:solidFill>
                <a:latin typeface="Arial"/>
                <a:ea typeface="Arial"/>
                <a:cs typeface="Arial"/>
                <a:sym typeface="Arial"/>
              </a:rPr>
              <a:t>OMS, </a:t>
            </a:r>
            <a:r>
              <a:rPr b="0" i="1" lang="fr" sz="1400" u="none" cap="none" strike="noStrike">
                <a:solidFill>
                  <a:srgbClr val="09164D"/>
                </a:solidFill>
                <a:latin typeface="Arial"/>
                <a:ea typeface="Arial"/>
                <a:cs typeface="Arial"/>
                <a:sym typeface="Arial"/>
              </a:rPr>
              <a:t>Standards pour l’amélioration de la qualité des soins maternels et néonatals dans les établissements de santé</a:t>
            </a:r>
            <a:r>
              <a:rPr b="0" i="0" lang="fr" sz="1400" u="none" cap="none" strike="noStrike">
                <a:solidFill>
                  <a:srgbClr val="09164D"/>
                </a:solidFill>
                <a:latin typeface="Arial"/>
                <a:ea typeface="Arial"/>
                <a:cs typeface="Arial"/>
                <a:sym typeface="Arial"/>
              </a:rPr>
              <a:t>, 2016. Disponible à l’adresse suivante : </a:t>
            </a:r>
            <a:r>
              <a:rPr b="0" i="0" lang="fr" sz="1400" u="sng" cap="none" strike="noStrike">
                <a:solidFill>
                  <a:schemeClr val="hlink"/>
                </a:solidFill>
                <a:latin typeface="Arial"/>
                <a:ea typeface="Arial"/>
                <a:cs typeface="Arial"/>
                <a:sym typeface="Arial"/>
                <a:hlinkClick r:id="rId7"/>
              </a:rPr>
              <a:t>https://www.who.int/fr/publications/i/item/9789241511216</a:t>
            </a:r>
            <a:r>
              <a:rPr b="0" i="0" lang="fr" sz="1400" u="none" cap="none" strike="noStrike">
                <a:solidFill>
                  <a:srgbClr val="09164D"/>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259175" lvl="0" marL="342111" marR="0" rtl="0" algn="l">
              <a:lnSpc>
                <a:spcPct val="100000"/>
              </a:lnSpc>
              <a:spcBef>
                <a:spcPts val="0"/>
              </a:spcBef>
              <a:spcAft>
                <a:spcPts val="0"/>
              </a:spcAft>
              <a:buClr>
                <a:schemeClr val="dk1"/>
              </a:buClr>
              <a:buSzPts val="1600"/>
              <a:buFont typeface="Arial"/>
              <a:buChar char="•"/>
            </a:pPr>
            <a:r>
              <a:rPr b="0" i="0" lang="fr" sz="1400" u="none" cap="none" strike="noStrike">
                <a:solidFill>
                  <a:schemeClr val="dk1"/>
                </a:solidFill>
                <a:latin typeface="Arial"/>
                <a:ea typeface="Arial"/>
                <a:cs typeface="Arial"/>
                <a:sym typeface="Arial"/>
              </a:rPr>
              <a:t>OMS, </a:t>
            </a:r>
            <a:r>
              <a:rPr b="0" i="1" lang="fr" sz="1400" u="none" cap="none" strike="noStrike">
                <a:solidFill>
                  <a:schemeClr val="dk1"/>
                </a:solidFill>
                <a:latin typeface="Arial"/>
                <a:ea typeface="Arial"/>
                <a:cs typeface="Arial"/>
                <a:sym typeface="Arial"/>
              </a:rPr>
              <a:t>Global guidelines for the prevention of surgical site infection, Second edition</a:t>
            </a:r>
            <a:r>
              <a:rPr b="0" i="0" lang="fr" sz="1400" u="none" cap="none" strike="noStrike">
                <a:solidFill>
                  <a:schemeClr val="dk1"/>
                </a:solidFill>
                <a:latin typeface="Arial"/>
                <a:ea typeface="Arial"/>
                <a:cs typeface="Arial"/>
                <a:sym typeface="Arial"/>
              </a:rPr>
              <a:t>, 2018. Disponible à l’adresse suivante : </a:t>
            </a:r>
            <a:r>
              <a:rPr b="0" i="0" lang="fr" sz="1400" u="sng" cap="none" strike="noStrike">
                <a:solidFill>
                  <a:schemeClr val="hlink"/>
                </a:solidFill>
                <a:latin typeface="Arial"/>
                <a:ea typeface="Arial"/>
                <a:cs typeface="Arial"/>
                <a:sym typeface="Arial"/>
                <a:hlinkClick r:id="rId8"/>
              </a:rPr>
              <a:t>https://www.who.int/publications/i/item/global-guidelines-for-the-prevention-of-surgical-site-infection-2nd-ed</a:t>
            </a:r>
            <a:r>
              <a:rPr b="0" i="0" lang="fr" sz="1400" u="none" cap="none" strike="noStrike">
                <a:solidFill>
                  <a:schemeClr val="dk1"/>
                </a:solidFill>
                <a:latin typeface="Arial"/>
                <a:ea typeface="Arial"/>
                <a:cs typeface="Arial"/>
                <a:sym typeface="Arial"/>
              </a:rPr>
              <a:t>.</a:t>
            </a:r>
            <a:r>
              <a:rPr b="0" i="0" lang="fr" sz="1400" u="none" cap="none" strike="noStrike">
                <a:solidFill>
                  <a:srgbClr val="09164D"/>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259175" lvl="0" marL="342111" marR="0" rtl="0" algn="l">
              <a:lnSpc>
                <a:spcPct val="100000"/>
              </a:lnSpc>
              <a:spcBef>
                <a:spcPts val="0"/>
              </a:spcBef>
              <a:spcAft>
                <a:spcPts val="0"/>
              </a:spcAft>
              <a:buClr>
                <a:srgbClr val="09164D"/>
              </a:buClr>
              <a:buSzPts val="1600"/>
              <a:buFont typeface="Arial"/>
              <a:buChar char="•"/>
            </a:pPr>
            <a:r>
              <a:rPr b="0" i="0" lang="fr" sz="1400" u="none" cap="none" strike="noStrike">
                <a:solidFill>
                  <a:srgbClr val="09164D"/>
                </a:solidFill>
                <a:latin typeface="Arial"/>
                <a:ea typeface="Arial"/>
                <a:cs typeface="Arial"/>
                <a:sym typeface="Arial"/>
              </a:rPr>
              <a:t>OMS, « “Un soin propre est un soin plus sûr”. À bonne hygiène, bons soins », 2005. Disponible à l’adresse suivante : </a:t>
            </a:r>
            <a:r>
              <a:rPr b="0" i="0" lang="fr" sz="1400" u="sng" cap="none" strike="noStrike">
                <a:solidFill>
                  <a:schemeClr val="hlink"/>
                </a:solidFill>
                <a:latin typeface="Arial"/>
                <a:ea typeface="Arial"/>
                <a:cs typeface="Arial"/>
                <a:sym typeface="Arial"/>
                <a:hlinkClick r:id="rId9"/>
              </a:rPr>
              <a:t>https://www.who.int/fr/news-room/events/detail/2005/10/13/default-calendar/clean-care-is-safer-care</a:t>
            </a:r>
            <a:r>
              <a:rPr b="0" i="0" lang="fr" sz="1400" u="none" cap="none" strike="noStrike">
                <a:solidFill>
                  <a:srgbClr val="09164D"/>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157575" lvl="0" marL="342111" marR="0" rtl="0" algn="l">
              <a:lnSpc>
                <a:spcPct val="100000"/>
              </a:lnSpc>
              <a:spcBef>
                <a:spcPts val="0"/>
              </a:spcBef>
              <a:spcAft>
                <a:spcPts val="0"/>
              </a:spcAft>
              <a:buClr>
                <a:schemeClr val="dk1"/>
              </a:buClr>
              <a:buSzPts val="1600"/>
              <a:buFont typeface="Arial"/>
              <a:buNone/>
            </a:pPr>
            <a:r>
              <a:t/>
            </a:r>
            <a:endParaRPr b="0" i="0" sz="1400" u="none" cap="none" strike="noStrike">
              <a:solidFill>
                <a:srgbClr val="09164D"/>
              </a:solidFill>
              <a:latin typeface="Arial"/>
              <a:ea typeface="Arial"/>
              <a:cs typeface="Arial"/>
              <a:sym typeface="Arial"/>
            </a:endParaRPr>
          </a:p>
          <a:p>
            <a:pPr indent="0" lvl="0" marL="82936"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34"/>
          <p:cNvPicPr preferRelativeResize="0"/>
          <p:nvPr/>
        </p:nvPicPr>
        <p:blipFill rotWithShape="1">
          <a:blip r:embed="rId3">
            <a:alphaModFix/>
          </a:blip>
          <a:srcRect b="0" l="0" r="0" t="0"/>
          <a:stretch/>
        </p:blipFill>
        <p:spPr>
          <a:xfrm>
            <a:off x="5282603" y="5911538"/>
            <a:ext cx="1319833" cy="394822"/>
          </a:xfrm>
          <a:prstGeom prst="rect">
            <a:avLst/>
          </a:prstGeom>
          <a:noFill/>
          <a:ln>
            <a:noFill/>
          </a:ln>
        </p:spPr>
      </p:pic>
      <p:sp>
        <p:nvSpPr>
          <p:cNvPr id="279" name="Google Shape;279;p34"/>
          <p:cNvSpPr txBox="1"/>
          <p:nvPr/>
        </p:nvSpPr>
        <p:spPr>
          <a:xfrm>
            <a:off x="713678" y="190527"/>
            <a:ext cx="1023173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fr" sz="4400" u="none" cap="none" strike="noStrike">
                <a:solidFill>
                  <a:srgbClr val="009CDE"/>
                </a:solidFill>
                <a:latin typeface="Arial Narrow"/>
                <a:ea typeface="Arial Narrow"/>
                <a:cs typeface="Arial Narrow"/>
                <a:sym typeface="Arial Narrow"/>
              </a:rPr>
              <a:t>À l’échelle mondiale, les conditions nécessaires ne sont pas encore réunies </a:t>
            </a:r>
            <a:endParaRPr b="0" i="0" sz="1400" u="none" cap="none" strike="noStrike">
              <a:solidFill>
                <a:srgbClr val="000000"/>
              </a:solidFill>
              <a:latin typeface="Arial"/>
              <a:ea typeface="Arial"/>
              <a:cs typeface="Arial"/>
              <a:sym typeface="Arial"/>
            </a:endParaRPr>
          </a:p>
        </p:txBody>
      </p:sp>
      <p:pic>
        <p:nvPicPr>
          <p:cNvPr id="280" name="Google Shape;280;p34"/>
          <p:cNvPicPr preferRelativeResize="0"/>
          <p:nvPr/>
        </p:nvPicPr>
        <p:blipFill rotWithShape="1">
          <a:blip r:embed="rId4">
            <a:alphaModFix/>
          </a:blip>
          <a:srcRect b="0" l="0" r="0" t="0"/>
          <a:stretch/>
        </p:blipFill>
        <p:spPr>
          <a:xfrm>
            <a:off x="3341060" y="1691640"/>
            <a:ext cx="5579437" cy="5166360"/>
          </a:xfrm>
          <a:prstGeom prst="rect">
            <a:avLst/>
          </a:prstGeom>
          <a:noFill/>
          <a:ln>
            <a:noFill/>
          </a:ln>
        </p:spPr>
      </p:pic>
      <p:sp>
        <p:nvSpPr>
          <p:cNvPr id="281" name="Google Shape;281;p34"/>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t>‹#›</a:t>
            </a:fld>
            <a:endParaRPr/>
          </a:p>
        </p:txBody>
      </p:sp>
      <p:sp>
        <p:nvSpPr>
          <p:cNvPr id="282" name="Google Shape;282;p34"/>
          <p:cNvSpPr/>
          <p:nvPr/>
        </p:nvSpPr>
        <p:spPr>
          <a:xfrm>
            <a:off x="8850941" y="6384338"/>
            <a:ext cx="3410614"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 sz="1600" u="sng" cap="none" strike="noStrike">
                <a:solidFill>
                  <a:schemeClr val="hlink"/>
                </a:solidFill>
                <a:latin typeface="Calibri"/>
                <a:ea typeface="Calibri"/>
                <a:cs typeface="Calibri"/>
                <a:sym typeface="Calibri"/>
                <a:hlinkClick r:id="rId5"/>
              </a:rPr>
              <a:t>https://washdata.org/data/info/healthcare</a:t>
            </a:r>
            <a:r>
              <a:rPr b="0" i="0" lang="fr" sz="1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5"/>
          <p:cNvSpPr txBox="1"/>
          <p:nvPr>
            <p:ph idx="1" type="body"/>
          </p:nvPr>
        </p:nvSpPr>
        <p:spPr>
          <a:xfrm>
            <a:off x="839788" y="914400"/>
            <a:ext cx="5067801" cy="2670539"/>
          </a:xfrm>
          <a:prstGeom prst="rect">
            <a:avLst/>
          </a:prstGeom>
          <a:noFill/>
          <a:ln>
            <a:noFill/>
          </a:ln>
        </p:spPr>
        <p:txBody>
          <a:bodyPr anchorCtr="0" anchor="t" bIns="45700" lIns="91425" spcFirstLastPara="1" rIns="91425" wrap="square" tIns="45700">
            <a:noAutofit/>
          </a:bodyPr>
          <a:lstStyle/>
          <a:p>
            <a:pPr indent="-290513" lvl="2" marL="290513" rtl="0" algn="l">
              <a:lnSpc>
                <a:spcPct val="90000"/>
              </a:lnSpc>
              <a:spcBef>
                <a:spcPts val="0"/>
              </a:spcBef>
              <a:spcAft>
                <a:spcPts val="0"/>
              </a:spcAft>
              <a:buClr>
                <a:srgbClr val="09164D"/>
              </a:buClr>
              <a:buSzPts val="2000"/>
              <a:buFont typeface="Arial"/>
              <a:buChar char="•"/>
            </a:pPr>
            <a:r>
              <a:rPr lang="fr" sz="1400">
                <a:solidFill>
                  <a:srgbClr val="09164D"/>
                </a:solidFill>
                <a:latin typeface="Arial"/>
                <a:ea typeface="Arial"/>
                <a:cs typeface="Arial"/>
                <a:sym typeface="Arial"/>
              </a:rPr>
              <a:t>Un établissement sur dix est dépourvu de services d’assainissement. </a:t>
            </a:r>
            <a:endParaRPr sz="1200"/>
          </a:p>
          <a:p>
            <a:pPr indent="-290513" lvl="2" marL="290513" rtl="0" algn="l">
              <a:lnSpc>
                <a:spcPct val="90000"/>
              </a:lnSpc>
              <a:spcBef>
                <a:spcPts val="899"/>
              </a:spcBef>
              <a:spcAft>
                <a:spcPts val="0"/>
              </a:spcAft>
              <a:buClr>
                <a:srgbClr val="09164D"/>
              </a:buClr>
              <a:buSzPts val="2000"/>
              <a:buFont typeface="Arial"/>
              <a:buChar char="•"/>
            </a:pPr>
            <a:r>
              <a:rPr lang="fr" sz="1400">
                <a:solidFill>
                  <a:srgbClr val="09164D"/>
                </a:solidFill>
                <a:latin typeface="Arial"/>
                <a:ea typeface="Arial"/>
                <a:cs typeface="Arial"/>
                <a:sym typeface="Arial"/>
              </a:rPr>
              <a:t>Seuls deux établissements sur trois disposent d’installations pour l’hygiène des mains à chaque point de prestation de soins.</a:t>
            </a:r>
            <a:endParaRPr sz="1200"/>
          </a:p>
          <a:p>
            <a:pPr indent="-290513" lvl="2" marL="290513" rtl="0" algn="l">
              <a:lnSpc>
                <a:spcPct val="90000"/>
              </a:lnSpc>
              <a:spcBef>
                <a:spcPts val="899"/>
              </a:spcBef>
              <a:spcAft>
                <a:spcPts val="0"/>
              </a:spcAft>
              <a:buClr>
                <a:srgbClr val="09164D"/>
              </a:buClr>
              <a:buSzPts val="2000"/>
              <a:buFont typeface="Arial"/>
              <a:buChar char="•"/>
            </a:pPr>
            <a:r>
              <a:rPr lang="fr" sz="1400">
                <a:solidFill>
                  <a:srgbClr val="09164D"/>
                </a:solidFill>
                <a:latin typeface="Arial"/>
                <a:ea typeface="Arial"/>
                <a:cs typeface="Arial"/>
                <a:sym typeface="Arial"/>
              </a:rPr>
              <a:t>Seuls deux établissements sur trois disposent de systèmes de tri des déchets.</a:t>
            </a:r>
            <a:endParaRPr sz="1200"/>
          </a:p>
          <a:p>
            <a:pPr indent="-290513" lvl="2" marL="290513" rtl="0" algn="l">
              <a:lnSpc>
                <a:spcPct val="90000"/>
              </a:lnSpc>
              <a:spcBef>
                <a:spcPts val="899"/>
              </a:spcBef>
              <a:spcAft>
                <a:spcPts val="0"/>
              </a:spcAft>
              <a:buClr>
                <a:srgbClr val="09164D"/>
              </a:buClr>
              <a:buSzPts val="2000"/>
              <a:buFont typeface="Arial"/>
              <a:buChar char="•"/>
            </a:pPr>
            <a:r>
              <a:rPr lang="fr" sz="1400">
                <a:solidFill>
                  <a:srgbClr val="09164D"/>
                </a:solidFill>
                <a:latin typeface="Arial"/>
                <a:ea typeface="Arial"/>
                <a:cs typeface="Arial"/>
                <a:sym typeface="Arial"/>
              </a:rPr>
              <a:t>Dans les pays les moins avancés, la couverture des services d’assainissement diminue de 50 %. </a:t>
            </a:r>
            <a:endParaRPr sz="1200"/>
          </a:p>
          <a:p>
            <a:pPr indent="-290513" lvl="2" marL="290513" rtl="0" algn="l">
              <a:lnSpc>
                <a:spcPct val="90000"/>
              </a:lnSpc>
              <a:spcBef>
                <a:spcPts val="899"/>
              </a:spcBef>
              <a:spcAft>
                <a:spcPts val="0"/>
              </a:spcAft>
              <a:buClr>
                <a:srgbClr val="09164D"/>
              </a:buClr>
              <a:buSzPts val="2000"/>
              <a:buFont typeface="Arial"/>
              <a:buChar char="•"/>
            </a:pPr>
            <a:r>
              <a:rPr lang="fr" sz="1400">
                <a:solidFill>
                  <a:srgbClr val="09164D"/>
                </a:solidFill>
                <a:latin typeface="Arial"/>
                <a:ea typeface="Arial"/>
                <a:cs typeface="Arial"/>
                <a:sym typeface="Arial"/>
              </a:rPr>
              <a:t>Les données disponibles souffrent de lacunes importantes, en particulier en matière de nettoyage de l’environnement. </a:t>
            </a:r>
            <a:endParaRPr sz="1200"/>
          </a:p>
          <a:p>
            <a:pPr indent="0" lvl="0" marL="0" rtl="0" algn="l">
              <a:lnSpc>
                <a:spcPct val="90000"/>
              </a:lnSpc>
              <a:spcBef>
                <a:spcPts val="1399"/>
              </a:spcBef>
              <a:spcAft>
                <a:spcPts val="0"/>
              </a:spcAft>
              <a:buClr>
                <a:schemeClr val="dk1"/>
              </a:buClr>
              <a:buSzPts val="2000"/>
              <a:buNone/>
            </a:pPr>
            <a:r>
              <a:t/>
            </a:r>
            <a:endParaRPr sz="1400"/>
          </a:p>
        </p:txBody>
      </p:sp>
      <p:sp>
        <p:nvSpPr>
          <p:cNvPr id="289" name="Google Shape;289;p35"/>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600"/>
              <a:buNone/>
            </a:pPr>
            <a:fld id="{00000000-1234-1234-1234-123412341234}" type="slidenum">
              <a:rPr lang="fr" sz="1600">
                <a:solidFill>
                  <a:srgbClr val="FFFFFF"/>
                </a:solidFill>
                <a:latin typeface="Arial"/>
                <a:ea typeface="Arial"/>
                <a:cs typeface="Arial"/>
                <a:sym typeface="Arial"/>
              </a:rPr>
              <a:t>‹#›</a:t>
            </a:fld>
            <a:endParaRPr sz="1600">
              <a:solidFill>
                <a:srgbClr val="FFFFFF"/>
              </a:solidFill>
              <a:latin typeface="Arial"/>
              <a:ea typeface="Arial"/>
              <a:cs typeface="Arial"/>
              <a:sym typeface="Arial"/>
            </a:endParaRPr>
          </a:p>
        </p:txBody>
      </p:sp>
      <p:sp>
        <p:nvSpPr>
          <p:cNvPr id="290" name="Google Shape;290;p35"/>
          <p:cNvSpPr txBox="1"/>
          <p:nvPr>
            <p:ph type="title"/>
          </p:nvPr>
        </p:nvSpPr>
        <p:spPr>
          <a:xfrm>
            <a:off x="438344" y="-39786"/>
            <a:ext cx="11506006" cy="765071"/>
          </a:xfrm>
          <a:prstGeom prst="rect">
            <a:avLst/>
          </a:prstGeom>
          <a:solidFill>
            <a:schemeClr val="dk2"/>
          </a:solidFill>
          <a:ln>
            <a:noFill/>
          </a:ln>
        </p:spPr>
        <p:txBody>
          <a:bodyPr anchorCtr="0" anchor="ctr" bIns="30475" lIns="60925" spcFirstLastPara="1" rIns="60925" wrap="square" tIns="30475">
            <a:spAutoFit/>
          </a:bodyPr>
          <a:lstStyle/>
          <a:p>
            <a:pPr indent="0" lvl="0" marL="0" rtl="0" algn="ctr">
              <a:lnSpc>
                <a:spcPct val="90000"/>
              </a:lnSpc>
              <a:spcBef>
                <a:spcPts val="0"/>
              </a:spcBef>
              <a:spcAft>
                <a:spcPts val="0"/>
              </a:spcAft>
              <a:buClr>
                <a:schemeClr val="lt1"/>
              </a:buClr>
              <a:buSzPts val="2540"/>
              <a:buFont typeface="Arial"/>
              <a:buNone/>
            </a:pPr>
            <a:r>
              <a:rPr lang="fr" sz="2540"/>
              <a:t>Situation mondiale des services WASH dans les établissements de santé (2019) </a:t>
            </a:r>
            <a:endParaRPr/>
          </a:p>
        </p:txBody>
      </p:sp>
      <p:sp>
        <p:nvSpPr>
          <p:cNvPr id="291" name="Google Shape;291;p35"/>
          <p:cNvSpPr/>
          <p:nvPr/>
        </p:nvSpPr>
        <p:spPr>
          <a:xfrm>
            <a:off x="1573648" y="5738802"/>
            <a:ext cx="8804021" cy="49859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20"/>
              <a:buFont typeface="Arial"/>
              <a:buNone/>
            </a:pPr>
            <a:r>
              <a:rPr b="0" i="0" lang="fr" sz="1320" u="none" cap="none" strike="noStrike">
                <a:solidFill>
                  <a:schemeClr val="lt1"/>
                </a:solidFill>
                <a:latin typeface="Arial"/>
                <a:ea typeface="Arial"/>
                <a:cs typeface="Arial"/>
                <a:sym typeface="Arial"/>
              </a:rPr>
              <a:t>Le Programme commun OMS/UNICEF publie de nouvelles données tous les deux ans. Pour accéder aux rapports et aux données les plus récents, veuillez consulter la page suivante : </a:t>
            </a:r>
            <a:r>
              <a:rPr b="0" i="0" lang="fr" sz="1320" u="sng" cap="none" strike="noStrike">
                <a:solidFill>
                  <a:schemeClr val="hlink"/>
                </a:solidFill>
                <a:latin typeface="Arial"/>
                <a:ea typeface="Arial"/>
                <a:cs typeface="Arial"/>
                <a:sym typeface="Arial"/>
                <a:hlinkClick r:id="rId3"/>
              </a:rPr>
              <a:t>https://washdata.org/data/info/healthcare</a:t>
            </a:r>
            <a:r>
              <a:rPr b="0" i="0" lang="fr" sz="132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2" name="Google Shape;292;p35"/>
          <p:cNvSpPr/>
          <p:nvPr/>
        </p:nvSpPr>
        <p:spPr>
          <a:xfrm>
            <a:off x="4360127" y="4095820"/>
            <a:ext cx="3367668" cy="1522615"/>
          </a:xfrm>
          <a:prstGeom prst="rect">
            <a:avLst/>
          </a:prstGeom>
          <a:solidFill>
            <a:srgbClr val="FBF377"/>
          </a:solidFill>
          <a:ln>
            <a:noFill/>
          </a:ln>
        </p:spPr>
        <p:txBody>
          <a:bodyPr anchorCtr="0" anchor="t" bIns="45700" lIns="91425" spcFirstLastPara="1" rIns="91425" wrap="square" tIns="45700">
            <a:noAutofit/>
          </a:bodyPr>
          <a:lstStyle/>
          <a:p>
            <a:pPr indent="0" lvl="2" marL="166688" marR="0" rtl="0" algn="ctr">
              <a:lnSpc>
                <a:spcPct val="100000"/>
              </a:lnSpc>
              <a:spcBef>
                <a:spcPts val="0"/>
              </a:spcBef>
              <a:spcAft>
                <a:spcPts val="0"/>
              </a:spcAft>
              <a:buClr>
                <a:srgbClr val="000000"/>
              </a:buClr>
              <a:buSzPts val="1711"/>
              <a:buFont typeface="Arial"/>
              <a:buNone/>
            </a:pPr>
            <a:r>
              <a:rPr b="0" i="0" lang="fr" sz="1711" u="none" cap="none" strike="noStrike">
                <a:solidFill>
                  <a:srgbClr val="09164D"/>
                </a:solidFill>
                <a:latin typeface="Arial"/>
                <a:ea typeface="Arial"/>
                <a:cs typeface="Arial"/>
                <a:sym typeface="Arial"/>
              </a:rPr>
              <a:t>Consultez les données relatives à votre pays à l’adresse suivante : </a:t>
            </a:r>
            <a:r>
              <a:rPr b="0" i="0" lang="fr" sz="1711" u="sng" cap="none" strike="noStrike">
                <a:solidFill>
                  <a:schemeClr val="hlink"/>
                </a:solidFill>
                <a:latin typeface="Arial"/>
                <a:ea typeface="Arial"/>
                <a:cs typeface="Arial"/>
                <a:sym typeface="Arial"/>
                <a:hlinkClick r:id="rId4"/>
              </a:rPr>
              <a:t>https://washdata.org/data/info/healthcare</a:t>
            </a:r>
            <a:r>
              <a:rPr b="0" i="0" lang="fr" sz="1711" u="none" cap="none" strike="noStrike">
                <a:solidFill>
                  <a:srgbClr val="09164D"/>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93" name="Google Shape;293;p35"/>
          <p:cNvPicPr preferRelativeResize="0"/>
          <p:nvPr/>
        </p:nvPicPr>
        <p:blipFill rotWithShape="1">
          <a:blip r:embed="rId5">
            <a:alphaModFix/>
          </a:blip>
          <a:srcRect b="0" l="0" r="0" t="0"/>
          <a:stretch/>
        </p:blipFill>
        <p:spPr>
          <a:xfrm>
            <a:off x="8885949" y="4554406"/>
            <a:ext cx="2067995" cy="618631"/>
          </a:xfrm>
          <a:prstGeom prst="rect">
            <a:avLst/>
          </a:prstGeom>
          <a:noFill/>
          <a:ln>
            <a:noFill/>
          </a:ln>
        </p:spPr>
      </p:pic>
      <p:sp>
        <p:nvSpPr>
          <p:cNvPr id="294" name="Google Shape;294;p35"/>
          <p:cNvSpPr txBox="1"/>
          <p:nvPr/>
        </p:nvSpPr>
        <p:spPr>
          <a:xfrm>
            <a:off x="636003" y="4208836"/>
            <a:ext cx="3261627" cy="954067"/>
          </a:xfrm>
          <a:prstGeom prst="rect">
            <a:avLst/>
          </a:prstGeom>
          <a:solidFill>
            <a:srgbClr val="FBF377"/>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000000"/>
                </a:solidFill>
                <a:latin typeface="Arial"/>
                <a:ea typeface="Arial"/>
                <a:cs typeface="Arial"/>
                <a:sym typeface="Arial"/>
              </a:rPr>
              <a:t>Données en ligne portant sur 164 pays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Arial"/>
                <a:ea typeface="Arial"/>
                <a:cs typeface="Arial"/>
                <a:sym typeface="Arial"/>
              </a:rPr>
              <a:t>(473 sources différentes)</a:t>
            </a:r>
            <a:endParaRPr b="0" i="0" sz="1400" u="none" cap="none" strike="noStrike">
              <a:solidFill>
                <a:srgbClr val="000000"/>
              </a:solidFill>
              <a:latin typeface="Arial"/>
              <a:ea typeface="Arial"/>
              <a:cs typeface="Arial"/>
              <a:sym typeface="Arial"/>
            </a:endParaRPr>
          </a:p>
        </p:txBody>
      </p:sp>
      <p:pic>
        <p:nvPicPr>
          <p:cNvPr descr="https://uc14d9fc912c1e17e52255a00a5c.previews.dropboxusercontent.com/p/thumb/AA1tmRVVNdwVsK0XtIZ3KRJcf6U8qiOizcZxdaYOIC-nrrhUVMR7HGxjgymlD111yUttbsWV-GKLx4PLmEmQETE042yKSA2MnincJgeT10Hlm5hJUsX44FB_xz0U_9Is4SrEzPdlU1vVmHjV77ZQ1geFa-o3aSFZJag5kNfcaeuqoUT4g5lYQHP_WGZsbwtb0P0m-C3Xp0dqYGmen8d3HjEPKzt1Q3ysvWvEuXMS0U3TB3A5aBQSYJperMXgr4vPc1KOw6YHQbHLJvcCHOmtLPt3jOxFPn4mwg3YNfyHU3-Bv44frD-R36YXocUfEIzvma8bfv6FVOhl-7TIuH-S1xS65UjEDOIms10GUcnHIYB1jAJZheBYKhklm3rrVmDP-9v4qDWgA_3PiNoLp5rcio5FGavPzAHbYZe652bjSDcuxA/p.jpeg?fv_content=true&amp;size_mode=5" id="295" name="Google Shape;295;p35"/>
          <p:cNvPicPr preferRelativeResize="0"/>
          <p:nvPr/>
        </p:nvPicPr>
        <p:blipFill rotWithShape="1">
          <a:blip r:embed="rId6">
            <a:alphaModFix/>
          </a:blip>
          <a:srcRect b="0" l="0" r="0" t="0"/>
          <a:stretch/>
        </p:blipFill>
        <p:spPr>
          <a:xfrm>
            <a:off x="8631977" y="698818"/>
            <a:ext cx="2169439" cy="32632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6"/>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pic>
        <p:nvPicPr>
          <p:cNvPr id="304" name="Google Shape;304;p36"/>
          <p:cNvPicPr preferRelativeResize="0"/>
          <p:nvPr/>
        </p:nvPicPr>
        <p:blipFill rotWithShape="1">
          <a:blip r:embed="rId3">
            <a:alphaModFix/>
          </a:blip>
          <a:srcRect b="0" l="0" r="0" t="0"/>
          <a:stretch/>
        </p:blipFill>
        <p:spPr>
          <a:xfrm>
            <a:off x="1116889" y="0"/>
            <a:ext cx="8688662" cy="6222659"/>
          </a:xfrm>
          <a:prstGeom prst="rect">
            <a:avLst/>
          </a:prstGeom>
          <a:noFill/>
          <a:ln>
            <a:noFill/>
          </a:ln>
        </p:spPr>
      </p:pic>
      <p:sp>
        <p:nvSpPr>
          <p:cNvPr id="305" name="Google Shape;305;p36"/>
          <p:cNvSpPr/>
          <p:nvPr/>
        </p:nvSpPr>
        <p:spPr>
          <a:xfrm>
            <a:off x="583048" y="6210034"/>
            <a:ext cx="11489209" cy="4985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20"/>
              <a:buFont typeface="Arial"/>
              <a:buNone/>
            </a:pPr>
            <a:r>
              <a:rPr b="1" i="0" lang="fr" sz="1320" u="none" cap="none" strike="noStrike">
                <a:solidFill>
                  <a:schemeClr val="dk1"/>
                </a:solidFill>
                <a:latin typeface="Arial"/>
                <a:ea typeface="Arial"/>
                <a:cs typeface="Arial"/>
                <a:sym typeface="Arial"/>
              </a:rPr>
              <a:t>Source :</a:t>
            </a:r>
            <a:r>
              <a:rPr b="0" i="0" lang="fr" sz="1320" u="none" cap="none" strike="noStrike">
                <a:solidFill>
                  <a:schemeClr val="dk1"/>
                </a:solidFill>
                <a:latin typeface="Arial"/>
                <a:ea typeface="Arial"/>
                <a:cs typeface="Arial"/>
                <a:sym typeface="Arial"/>
              </a:rPr>
              <a:t> OMS/UNICEF, </a:t>
            </a:r>
            <a:r>
              <a:rPr b="0" i="1" lang="fr" sz="1320" u="none" cap="none" strike="noStrike">
                <a:solidFill>
                  <a:schemeClr val="dk1"/>
                </a:solidFill>
                <a:latin typeface="Arial"/>
                <a:ea typeface="Arial"/>
                <a:cs typeface="Arial"/>
                <a:sym typeface="Arial"/>
              </a:rPr>
              <a:t>Rapport de situation mondial sur les services WASH dans les établissements de santé : les impératifs premiers</a:t>
            </a:r>
            <a:r>
              <a:rPr b="0" i="0" lang="fr" sz="1320" u="none" cap="none" strike="noStrike">
                <a:solidFill>
                  <a:schemeClr val="dk1"/>
                </a:solidFill>
                <a:latin typeface="Arial"/>
                <a:ea typeface="Arial"/>
                <a:cs typeface="Arial"/>
                <a:sym typeface="Arial"/>
              </a:rPr>
              <a:t>, 2020. Disponible à l’adresse suivante :</a:t>
            </a:r>
            <a:br>
              <a:rPr b="0" i="0" lang="fr" sz="1320" u="none" cap="none" strike="noStrike">
                <a:solidFill>
                  <a:schemeClr val="dk1"/>
                </a:solidFill>
                <a:latin typeface="Arial"/>
                <a:ea typeface="Arial"/>
                <a:cs typeface="Arial"/>
                <a:sym typeface="Arial"/>
              </a:rPr>
            </a:br>
            <a:r>
              <a:rPr b="0" i="0" lang="fr" sz="1320" u="none" cap="none" strike="noStrike">
                <a:solidFill>
                  <a:schemeClr val="dk1"/>
                </a:solidFill>
                <a:latin typeface="Arial"/>
                <a:ea typeface="Arial"/>
                <a:cs typeface="Arial"/>
                <a:sym typeface="Arial"/>
              </a:rPr>
              <a:t>https://www.who.int/fr/publications/i/item/9789240017542.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7"/>
          <p:cNvSpPr txBox="1"/>
          <p:nvPr>
            <p:ph idx="12" type="sldNum"/>
          </p:nvPr>
        </p:nvSpPr>
        <p:spPr>
          <a:xfrm>
            <a:off x="0" y="6357767"/>
            <a:ext cx="12191999"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fr">
                <a:solidFill>
                  <a:srgbClr val="000000"/>
                </a:solidFill>
              </a:rPr>
              <a:t>‹#›</a:t>
            </a:fld>
            <a:endParaRPr>
              <a:solidFill>
                <a:srgbClr val="000000"/>
              </a:solidFill>
            </a:endParaRPr>
          </a:p>
        </p:txBody>
      </p:sp>
      <p:pic>
        <p:nvPicPr>
          <p:cNvPr id="314" name="Google Shape;314;p37"/>
          <p:cNvPicPr preferRelativeResize="0"/>
          <p:nvPr/>
        </p:nvPicPr>
        <p:blipFill rotWithShape="1">
          <a:blip r:embed="rId3">
            <a:alphaModFix/>
          </a:blip>
          <a:srcRect b="0" l="0" r="0" t="0"/>
          <a:stretch/>
        </p:blipFill>
        <p:spPr>
          <a:xfrm>
            <a:off x="1104769" y="93738"/>
            <a:ext cx="10341884" cy="622265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